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6666" r:id="rId1"/>
    <p:sldMasterId id="2147486678" r:id="rId2"/>
  </p:sldMasterIdLst>
  <p:notesMasterIdLst>
    <p:notesMasterId r:id="rId22"/>
  </p:notesMasterIdLst>
  <p:handoutMasterIdLst>
    <p:handoutMasterId r:id="rId23"/>
  </p:handoutMasterIdLst>
  <p:sldIdLst>
    <p:sldId id="1108" r:id="rId3"/>
    <p:sldId id="1109" r:id="rId4"/>
    <p:sldId id="1110" r:id="rId5"/>
    <p:sldId id="1137" r:id="rId6"/>
    <p:sldId id="1138" r:id="rId7"/>
    <p:sldId id="1111" r:id="rId8"/>
    <p:sldId id="1112" r:id="rId9"/>
    <p:sldId id="1113" r:id="rId10"/>
    <p:sldId id="1114" r:id="rId11"/>
    <p:sldId id="1115" r:id="rId12"/>
    <p:sldId id="1116" r:id="rId13"/>
    <p:sldId id="1117" r:id="rId14"/>
    <p:sldId id="1118" r:id="rId15"/>
    <p:sldId id="1119" r:id="rId16"/>
    <p:sldId id="1120" r:id="rId17"/>
    <p:sldId id="1121" r:id="rId18"/>
    <p:sldId id="1122" r:id="rId19"/>
    <p:sldId id="1123" r:id="rId20"/>
    <p:sldId id="1059" r:id="rId21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45 Light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009E47"/>
    <a:srgbClr val="7FC2FF"/>
    <a:srgbClr val="CC0000"/>
    <a:srgbClr val="2E7034"/>
    <a:srgbClr val="336600"/>
    <a:srgbClr val="CC3300"/>
    <a:srgbClr val="000066"/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2540" autoAdjust="0"/>
  </p:normalViewPr>
  <p:slideViewPr>
    <p:cSldViewPr snapToGrid="0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440"/>
    </p:cViewPr>
  </p:sorterViewPr>
  <p:notesViewPr>
    <p:cSldViewPr snapToGrid="0">
      <p:cViewPr>
        <p:scale>
          <a:sx n="100" d="100"/>
          <a:sy n="100" d="100"/>
        </p:scale>
        <p:origin x="-1650" y="64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defTabSz="916030" eaLnBrk="1" hangingPunct="1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r" defTabSz="916030" eaLnBrk="1" hangingPunct="1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defTabSz="916030" eaLnBrk="1" hangingPunct="1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DA6A67-0A1E-40C6-BC05-E188244D15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09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defTabSz="916030" eaLnBrk="1" hangingPunct="1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r" defTabSz="916030" eaLnBrk="1" hangingPunct="1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70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defTabSz="916030" eaLnBrk="1" hangingPunct="1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FB5C8C-50A3-4718-9C43-7DC123481E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37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plyingthesouthwest.org.uk/procontract/attachment_25.nsf/dsp_frm_attachments/ATT-A3BE-BG81MA/$FILE/Copy%20of%20Appendix%20I%20PSL.xls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upplyingthesouthwest.org.uk/procontract/attachment_25.nsf/dsp_frm_attachments/ATT-A3BE-BYSAHM/$FILE/T%26C%27s%20Buildings%20Based%20Day%20Centre%20Services%20V1.docx" TargetMode="External"/><Relationship Id="rId4" Type="http://schemas.openxmlformats.org/officeDocument/2006/relationships/hyperlink" Target="https://www.supplyingthesouthwest.org.uk/procontract/attachment_25.nsf/dsp_frm_attachments/ATT-A3BE-BN3UM3/$FILE/QAQ%20Day%20Centres%20Final%20v9.do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</a:t>
            </a:r>
            <a:r>
              <a:rPr lang="en-GB" baseline="0" dirty="0" smtClean="0"/>
              <a:t> showing the whole of the new system, only to guide you how to locate the ITT documents, Discussions and submit your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6F9B6-9943-4953-97A2-F72DE17464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9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ITT.docx to view attachments.  For Buildings Based Day Services attachments are:</a:t>
            </a:r>
          </a:p>
          <a:p>
            <a:r>
              <a:rPr lang="en-GB" b="1" dirty="0" smtClean="0">
                <a:hlinkClick r:id="rId3" tooltip="Open attachment (name:Copy of Appendix I PSL.xlsx size:14kb)"/>
              </a:rPr>
              <a:t>Copy of Appendix I PSL.xlsx</a:t>
            </a:r>
            <a:r>
              <a:rPr lang="en-GB" b="1" dirty="0" smtClean="0"/>
              <a:t>14kb15/10/2015</a:t>
            </a:r>
          </a:p>
          <a:p>
            <a:r>
              <a:rPr lang="en-GB" b="1" dirty="0" smtClean="0">
                <a:hlinkClick r:id="rId4" tooltip="Open attachment (name:QAQ Day Centres Final v9.doc size:918kb)"/>
              </a:rPr>
              <a:t>QAQ Day Centres Final v9.doc</a:t>
            </a:r>
            <a:r>
              <a:rPr lang="en-GB" b="1" dirty="0" smtClean="0"/>
              <a:t>918kb15/10/2015</a:t>
            </a:r>
          </a:p>
          <a:p>
            <a:r>
              <a:rPr lang="en-GB" b="1" dirty="0" smtClean="0">
                <a:hlinkClick r:id="rId5" tooltip="Open attachment (name:T&amp;C's Buildings Based Day Centre Services V1.docx size:632kb)"/>
              </a:rPr>
              <a:t>T&amp;C's Buildin</a:t>
            </a:r>
            <a:r>
              <a:rPr lang="en-GB" dirty="0" smtClean="0">
                <a:hlinkClick r:id="rId5" tooltip="Open attachment (name:T&amp;C's Buildings Based Day Centre Services V1.docx size:632kb)"/>
              </a:rPr>
              <a:t>gs Based Day Centre Services V1.docx</a:t>
            </a:r>
            <a:r>
              <a:rPr lang="en-GB" dirty="0" smtClean="0"/>
              <a:t>632kb15/10/2015</a:t>
            </a:r>
          </a:p>
          <a:p>
            <a:r>
              <a:rPr lang="en-GB" dirty="0" smtClean="0"/>
              <a:t>Please ‘Save target as’ to your desktop before working on the document.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B5C8C-50A3-4718-9C43-7DC123481EC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638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0D1D-B985-4C15-B46B-768EBA292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6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5C52-03C8-47B2-A008-E491131CC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D81C-0663-41AB-AE1E-A67932DD5D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5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0D1D-B985-4C15-B46B-768EBA2923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6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2133600" cy="47625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8805873-BE28-41DB-8E78-DF4336A3DD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2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D9AD-2FE7-4491-B8C8-A559C3ED46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3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1B30C-B862-4A20-94E9-C23F74613B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8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DEF7-A474-4296-8922-CEAB66B0CD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1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2133600" cy="47625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0C7AB4C-F5EF-41AE-A0BA-934FAAEB19E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2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2133600" cy="47625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AAC501C-022B-4149-90F1-26ABC987529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2648-8954-4CA1-9E45-61808AD7CB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5873-BE28-41DB-8E78-DF4336A3D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2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FE05-7AD3-4C08-9DC6-92DE2BC7FB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09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5C52-03C8-47B2-A008-E491131CCEE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8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D81C-0663-41AB-AE1E-A67932DD5D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5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D9AD-2FE7-4491-B8C8-A559C3ED46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1B30C-B862-4A20-94E9-C23F74613B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8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DEF7-A474-4296-8922-CEAB66B0C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1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AB4C-F5EF-41AE-A0BA-934FAAEB1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501C-022B-4149-90F1-26ABC9875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2648-8954-4CA1-9E45-61808AD7CB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1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FE05-7AD3-4C08-9DC6-92DE2BC7F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0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E56652C-6A00-4DD0-818C-BECF58570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21" y="6283325"/>
            <a:ext cx="1184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33" y="6292850"/>
            <a:ext cx="12874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96" y="6331232"/>
            <a:ext cx="1416050" cy="369324"/>
          </a:xfrm>
          <a:prstGeom prst="rect">
            <a:avLst/>
          </a:prstGeom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45 Light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8805873-BE28-41DB-8E78-DF4336A3DDC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3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7" r:id="rId1"/>
    <p:sldLayoutId id="2147486668" r:id="rId2"/>
    <p:sldLayoutId id="2147486669" r:id="rId3"/>
    <p:sldLayoutId id="2147486670" r:id="rId4"/>
    <p:sldLayoutId id="2147486671" r:id="rId5"/>
    <p:sldLayoutId id="2147486672" r:id="rId6"/>
    <p:sldLayoutId id="2147486673" r:id="rId7"/>
    <p:sldLayoutId id="2147486674" r:id="rId8"/>
    <p:sldLayoutId id="2147486675" r:id="rId9"/>
    <p:sldLayoutId id="2147486676" r:id="rId10"/>
    <p:sldLayoutId id="2147486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5E56652C-6A00-4DD0-818C-BECF58570474}" type="slidenum">
              <a:rPr lang="en-GB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21" y="6283325"/>
            <a:ext cx="1184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33" y="6292850"/>
            <a:ext cx="12874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38" y="6250805"/>
            <a:ext cx="1871583" cy="4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79" r:id="rId1"/>
    <p:sldLayoutId id="2147486680" r:id="rId2"/>
    <p:sldLayoutId id="2147486681" r:id="rId3"/>
    <p:sldLayoutId id="2147486682" r:id="rId4"/>
    <p:sldLayoutId id="2147486683" r:id="rId5"/>
    <p:sldLayoutId id="2147486684" r:id="rId6"/>
    <p:sldLayoutId id="2147486685" r:id="rId7"/>
    <p:sldLayoutId id="2147486686" r:id="rId8"/>
    <p:sldLayoutId id="2147486687" r:id="rId9"/>
    <p:sldLayoutId id="2147486688" r:id="rId10"/>
    <p:sldLayoutId id="21474866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wsupport@due-north.c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675" y="2130425"/>
            <a:ext cx="8833281" cy="1470025"/>
          </a:xfrm>
        </p:spPr>
        <p:txBody>
          <a:bodyPr/>
          <a:lstStyle/>
          <a:p>
            <a:pPr marL="0" indent="0" eaLnBrk="1" hangingPunct="1">
              <a:lnSpc>
                <a:spcPct val="170000"/>
              </a:lnSpc>
            </a:pPr>
            <a:r>
              <a:rPr lang="en-GB" altLang="en-US" dirty="0"/>
              <a:t>A Guide to Submitting a Response on The Devon Procurement Portal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3886200"/>
            <a:ext cx="8315325" cy="24384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ProContract – Version 3</a:t>
            </a:r>
          </a:p>
          <a:p>
            <a:r>
              <a:rPr lang="en-GB" dirty="0"/>
              <a:t>Migration Dates 17:00 26th November – 8:00 30th November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7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2650" y="1333500"/>
            <a:ext cx="8626549" cy="5150343"/>
            <a:chOff x="755576" y="692696"/>
            <a:chExt cx="7905936" cy="443859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1" t="24094" r="20264" b="15229"/>
            <a:stretch/>
          </p:blipFill>
          <p:spPr bwMode="auto">
            <a:xfrm>
              <a:off x="755576" y="692696"/>
              <a:ext cx="7905936" cy="443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5724128" y="3583293"/>
              <a:ext cx="2160240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57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0286" y="1358305"/>
            <a:ext cx="8335618" cy="3419061"/>
            <a:chOff x="539552" y="1004761"/>
            <a:chExt cx="8335618" cy="341906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1" t="30978" r="19248" b="22283"/>
            <a:stretch/>
          </p:blipFill>
          <p:spPr bwMode="auto">
            <a:xfrm>
              <a:off x="539552" y="1004761"/>
              <a:ext cx="8335618" cy="341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827584" y="3861048"/>
              <a:ext cx="864096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05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381000"/>
            <a:ext cx="7019925" cy="6477000"/>
            <a:chOff x="539553" y="548680"/>
            <a:chExt cx="5434528" cy="54864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1" t="14131" r="39232" b="10870"/>
            <a:stretch/>
          </p:blipFill>
          <p:spPr bwMode="auto">
            <a:xfrm>
              <a:off x="539553" y="548680"/>
              <a:ext cx="5434528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542162" y="5603032"/>
              <a:ext cx="746720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84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776" y="188639"/>
            <a:ext cx="8905874" cy="2487885"/>
            <a:chOff x="539552" y="16024"/>
            <a:chExt cx="7972197" cy="18288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1" t="31341" r="19756" b="43659"/>
            <a:stretch/>
          </p:blipFill>
          <p:spPr bwMode="auto">
            <a:xfrm>
              <a:off x="539552" y="16024"/>
              <a:ext cx="797219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83568" y="1052736"/>
              <a:ext cx="957128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42839" y="3012450"/>
            <a:ext cx="4406452" cy="3721725"/>
            <a:chOff x="2442839" y="2698310"/>
            <a:chExt cx="4406452" cy="3721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0" t="17203" r="33693" b="48817"/>
            <a:stretch/>
          </p:blipFill>
          <p:spPr bwMode="auto">
            <a:xfrm>
              <a:off x="2442839" y="2698310"/>
              <a:ext cx="4406452" cy="248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0" t="71756" r="33693" b="11196"/>
            <a:stretch/>
          </p:blipFill>
          <p:spPr bwMode="auto">
            <a:xfrm>
              <a:off x="2442839" y="5172891"/>
              <a:ext cx="4406452" cy="124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/>
        </p:nvSpPr>
        <p:spPr>
          <a:xfrm>
            <a:off x="2555776" y="4273916"/>
            <a:ext cx="108012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01827" y="4255323"/>
            <a:ext cx="108012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2176" y="1250106"/>
            <a:ext cx="8921824" cy="2807543"/>
            <a:chOff x="827584" y="260648"/>
            <a:chExt cx="7926787" cy="20596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1" t="30824" r="20105" b="41020"/>
            <a:stretch/>
          </p:blipFill>
          <p:spPr bwMode="auto">
            <a:xfrm>
              <a:off x="827584" y="260648"/>
              <a:ext cx="7926787" cy="2059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827584" y="1916831"/>
              <a:ext cx="864096" cy="2953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51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27913" r="20286" b="37014"/>
          <a:stretch/>
        </p:blipFill>
        <p:spPr bwMode="auto">
          <a:xfrm>
            <a:off x="193600" y="1271712"/>
            <a:ext cx="8757723" cy="2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1298" y="3612766"/>
            <a:ext cx="64807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4978" y="90137"/>
            <a:ext cx="8858522" cy="5634387"/>
            <a:chOff x="2483767" y="1313895"/>
            <a:chExt cx="7947495" cy="493598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2" t="17961" r="19945" b="14563"/>
            <a:stretch/>
          </p:blipFill>
          <p:spPr bwMode="auto">
            <a:xfrm>
              <a:off x="2483767" y="1313895"/>
              <a:ext cx="7947495" cy="493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7596336" y="3760422"/>
              <a:ext cx="1322758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Oval 4"/>
          <p:cNvSpPr/>
          <p:nvPr/>
        </p:nvSpPr>
        <p:spPr>
          <a:xfrm>
            <a:off x="5022515" y="848519"/>
            <a:ext cx="504056" cy="360040"/>
          </a:xfrm>
          <a:prstGeom prst="ellipse">
            <a:avLst/>
          </a:prstGeom>
          <a:noFill/>
          <a:ln w="28575">
            <a:solidFill>
              <a:srgbClr val="B70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1357" y="1256581"/>
            <a:ext cx="8647843" cy="3572594"/>
            <a:chOff x="1619672" y="332656"/>
            <a:chExt cx="5592933" cy="20063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4" t="38957" r="29143" b="33616"/>
            <a:stretch/>
          </p:blipFill>
          <p:spPr bwMode="auto">
            <a:xfrm>
              <a:off x="1619672" y="332656"/>
              <a:ext cx="5592933" cy="2006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1835696" y="1628800"/>
              <a:ext cx="1152128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18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17597" r="20218" b="14442"/>
          <a:stretch/>
        </p:blipFill>
        <p:spPr bwMode="auto">
          <a:xfrm>
            <a:off x="204267" y="85006"/>
            <a:ext cx="8838694" cy="55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876256" y="1916832"/>
            <a:ext cx="115212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6" t="19127" r="46554" b="77394"/>
          <a:stretch/>
        </p:blipFill>
        <p:spPr bwMode="auto">
          <a:xfrm>
            <a:off x="139700" y="1161867"/>
            <a:ext cx="4807384" cy="33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220486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Due North Technical Support Team</a:t>
            </a:r>
            <a:endParaRPr lang="en-GB" sz="2400" dirty="0" smtClean="0"/>
          </a:p>
          <a:p>
            <a:r>
              <a:rPr lang="en-GB" sz="2400" dirty="0" smtClean="0"/>
              <a:t>Telephone: 0844 334 5204 </a:t>
            </a:r>
          </a:p>
          <a:p>
            <a:endParaRPr lang="en-GB" sz="2400" dirty="0" smtClean="0"/>
          </a:p>
          <a:p>
            <a:r>
              <a:rPr lang="en-GB" sz="2400" dirty="0" smtClean="0"/>
              <a:t>Email: </a:t>
            </a:r>
            <a:r>
              <a:rPr lang="en-GB" sz="2400" dirty="0" smtClean="0">
                <a:hlinkClick r:id="rId3"/>
              </a:rPr>
              <a:t>swsupport@due-north.com</a:t>
            </a:r>
            <a:r>
              <a:rPr lang="en-GB" sz="2400" dirty="0"/>
              <a:t>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(08:30 </a:t>
            </a:r>
            <a:r>
              <a:rPr lang="en-GB" sz="2400" dirty="0"/>
              <a:t>to </a:t>
            </a:r>
            <a:r>
              <a:rPr lang="en-GB" sz="2400" dirty="0" smtClean="0"/>
              <a:t>17:00 </a:t>
            </a:r>
            <a:r>
              <a:rPr lang="en-GB" sz="2400" dirty="0"/>
              <a:t>Monday to Friday, excluding English public holidays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9700" y="241300"/>
            <a:ext cx="642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/>
              <a:t>Help &amp; Support</a:t>
            </a:r>
          </a:p>
        </p:txBody>
      </p:sp>
      <p:sp>
        <p:nvSpPr>
          <p:cNvPr id="8" name="Oval 7"/>
          <p:cNvSpPr/>
          <p:nvPr/>
        </p:nvSpPr>
        <p:spPr>
          <a:xfrm>
            <a:off x="4191200" y="1111010"/>
            <a:ext cx="776184" cy="334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r="77193" b="65832"/>
          <a:stretch/>
        </p:blipFill>
        <p:spPr bwMode="auto">
          <a:xfrm>
            <a:off x="139700" y="1582894"/>
            <a:ext cx="3907119" cy="35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www.supplyingthesouthwest.org.uk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t="7997" r="9350" b="38895"/>
          <a:stretch/>
        </p:blipFill>
        <p:spPr bwMode="auto">
          <a:xfrm>
            <a:off x="323528" y="1268760"/>
            <a:ext cx="8568952" cy="46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0" y="0"/>
            <a:ext cx="8532440" cy="5818852"/>
            <a:chOff x="123631" y="242491"/>
            <a:chExt cx="7991061" cy="544964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5" t="10769" r="19858" b="21504"/>
            <a:stretch/>
          </p:blipFill>
          <p:spPr bwMode="auto">
            <a:xfrm>
              <a:off x="123631" y="242491"/>
              <a:ext cx="7991061" cy="495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5" t="81933" r="42426" b="11296"/>
            <a:stretch/>
          </p:blipFill>
          <p:spPr bwMode="auto">
            <a:xfrm>
              <a:off x="123631" y="5196840"/>
              <a:ext cx="5050349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5727" y="2119000"/>
            <a:ext cx="2088232" cy="4578062"/>
            <a:chOff x="-24577" y="2605432"/>
            <a:chExt cx="2088232" cy="4578062"/>
          </a:xfrm>
        </p:grpSpPr>
        <p:sp>
          <p:nvSpPr>
            <p:cNvPr id="16" name="Oval 15"/>
            <p:cNvSpPr/>
            <p:nvPr/>
          </p:nvSpPr>
          <p:spPr>
            <a:xfrm>
              <a:off x="254907" y="2605432"/>
              <a:ext cx="790000" cy="292678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>
              <a:stCxn id="16" idx="4"/>
              <a:endCxn id="15" idx="0"/>
            </p:cNvCxnSpPr>
            <p:nvPr/>
          </p:nvCxnSpPr>
          <p:spPr>
            <a:xfrm>
              <a:off x="649907" y="2898110"/>
              <a:ext cx="369632" cy="3916052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-24577" y="6814162"/>
              <a:ext cx="2088232" cy="369332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“My Opportunities”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975" y="5320396"/>
            <a:ext cx="4275790" cy="1449338"/>
            <a:chOff x="381479" y="2243934"/>
            <a:chExt cx="4275790" cy="1449338"/>
          </a:xfrm>
        </p:grpSpPr>
        <p:sp>
          <p:nvSpPr>
            <p:cNvPr id="19" name="TextBox 18"/>
            <p:cNvSpPr txBox="1"/>
            <p:nvPr/>
          </p:nvSpPr>
          <p:spPr>
            <a:xfrm>
              <a:off x="3024336" y="3046941"/>
              <a:ext cx="1632933" cy="646331"/>
            </a:xfrm>
            <a:prstGeom prst="rect">
              <a:avLst/>
            </a:prstGeom>
            <a:noFill/>
            <a:ln w="28575">
              <a:solidFill>
                <a:srgbClr val="7FC2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“Current Opportunities”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81479" y="2243934"/>
              <a:ext cx="936104" cy="360675"/>
            </a:xfrm>
            <a:prstGeom prst="ellipse">
              <a:avLst/>
            </a:prstGeom>
            <a:noFill/>
            <a:ln w="28575">
              <a:solidFill>
                <a:srgbClr val="7FC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/>
            <p:cNvCxnSpPr>
              <a:stCxn id="20" idx="5"/>
              <a:endCxn id="19" idx="1"/>
            </p:cNvCxnSpPr>
            <p:nvPr/>
          </p:nvCxnSpPr>
          <p:spPr>
            <a:xfrm>
              <a:off x="1180494" y="2551789"/>
              <a:ext cx="1843842" cy="818318"/>
            </a:xfrm>
            <a:prstGeom prst="straightConnector1">
              <a:avLst/>
            </a:prstGeom>
            <a:ln w="19050">
              <a:solidFill>
                <a:srgbClr val="7FC2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914900" y="6257925"/>
            <a:ext cx="2209414" cy="369332"/>
          </a:xfrm>
          <a:prstGeom prst="rect">
            <a:avLst/>
          </a:prstGeom>
          <a:noFill/>
          <a:ln w="28575">
            <a:solidFill>
              <a:srgbClr val="009E47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“Update my Details”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5398007" y="2647434"/>
            <a:ext cx="1859657" cy="336824"/>
          </a:xfrm>
          <a:prstGeom prst="ellipse">
            <a:avLst/>
          </a:prstGeom>
          <a:noFill/>
          <a:ln w="28575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>
            <a:stCxn id="23" idx="4"/>
            <a:endCxn id="22" idx="0"/>
          </p:cNvCxnSpPr>
          <p:nvPr/>
        </p:nvCxnSpPr>
        <p:spPr>
          <a:xfrm flipH="1">
            <a:off x="6019607" y="2984258"/>
            <a:ext cx="308229" cy="3273667"/>
          </a:xfrm>
          <a:prstGeom prst="straightConnector1">
            <a:avLst/>
          </a:prstGeom>
          <a:ln w="19050">
            <a:solidFill>
              <a:srgbClr val="009E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166793" y="91232"/>
            <a:ext cx="1914094" cy="6236498"/>
            <a:chOff x="10920929" y="-4121769"/>
            <a:chExt cx="2088232" cy="6236498"/>
          </a:xfrm>
        </p:grpSpPr>
        <p:sp>
          <p:nvSpPr>
            <p:cNvPr id="37" name="TextBox 36"/>
            <p:cNvSpPr txBox="1"/>
            <p:nvPr/>
          </p:nvSpPr>
          <p:spPr>
            <a:xfrm>
              <a:off x="10920929" y="1745397"/>
              <a:ext cx="2088232" cy="369332"/>
            </a:xfrm>
            <a:prstGeom prst="rect">
              <a:avLst/>
            </a:prstGeom>
            <a:noFill/>
            <a:ln w="28575">
              <a:solidFill>
                <a:srgbClr val="B70F9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“Notifications”</a:t>
              </a:r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1074301" y="-4121769"/>
              <a:ext cx="1074683" cy="216024"/>
            </a:xfrm>
            <a:prstGeom prst="ellipse">
              <a:avLst/>
            </a:prstGeom>
            <a:noFill/>
            <a:ln w="28575">
              <a:solidFill>
                <a:srgbClr val="B70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Arrow Connector 38"/>
            <p:cNvCxnSpPr>
              <a:endCxn id="37" idx="0"/>
            </p:cNvCxnSpPr>
            <p:nvPr/>
          </p:nvCxnSpPr>
          <p:spPr>
            <a:xfrm>
              <a:off x="11611642" y="-3905745"/>
              <a:ext cx="353403" cy="5651142"/>
            </a:xfrm>
            <a:prstGeom prst="straightConnector1">
              <a:avLst/>
            </a:prstGeom>
            <a:ln w="19050">
              <a:solidFill>
                <a:srgbClr val="B70F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74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971675"/>
            <a:ext cx="8610600" cy="2895600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Please send us a message through the system after migration, to confirm you have updated your profile.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110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0" y="0"/>
            <a:ext cx="8532440" cy="5818852"/>
            <a:chOff x="123631" y="242491"/>
            <a:chExt cx="7991061" cy="544964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5" t="10769" r="19858" b="21504"/>
            <a:stretch/>
          </p:blipFill>
          <p:spPr bwMode="auto">
            <a:xfrm>
              <a:off x="123631" y="242491"/>
              <a:ext cx="7991061" cy="495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5" t="81933" r="42426" b="11296"/>
            <a:stretch/>
          </p:blipFill>
          <p:spPr bwMode="auto">
            <a:xfrm>
              <a:off x="123631" y="5196840"/>
              <a:ext cx="5050349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Oval 25"/>
          <p:cNvSpPr/>
          <p:nvPr/>
        </p:nvSpPr>
        <p:spPr>
          <a:xfrm>
            <a:off x="4266220" y="2157327"/>
            <a:ext cx="90321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1560" y="116632"/>
            <a:ext cx="7886700" cy="3080935"/>
            <a:chOff x="611560" y="226422"/>
            <a:chExt cx="7886700" cy="30809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4" t="32636" r="20300" b="25248"/>
            <a:stretch/>
          </p:blipFill>
          <p:spPr bwMode="auto">
            <a:xfrm>
              <a:off x="611560" y="226422"/>
              <a:ext cx="7886700" cy="308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249788" y="2083222"/>
              <a:ext cx="1296144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3040" y="3824560"/>
            <a:ext cx="7899400" cy="2844800"/>
            <a:chOff x="1043608" y="1340768"/>
            <a:chExt cx="7899400" cy="2844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 t="30556" r="20176" b="30556"/>
            <a:stretch/>
          </p:blipFill>
          <p:spPr bwMode="auto">
            <a:xfrm>
              <a:off x="1043608" y="1340768"/>
              <a:ext cx="78994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6325716" y="2763168"/>
              <a:ext cx="406524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403648" y="2734556"/>
              <a:ext cx="2160240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57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19965" r="20412" b="14555"/>
          <a:stretch/>
        </p:blipFill>
        <p:spPr bwMode="auto">
          <a:xfrm>
            <a:off x="72008" y="173541"/>
            <a:ext cx="8820472" cy="53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796136" y="2763168"/>
            <a:ext cx="136815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96948" y="3348111"/>
            <a:ext cx="872197" cy="590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312" y="188640"/>
            <a:ext cx="7956104" cy="2592338"/>
            <a:chOff x="241300" y="736600"/>
            <a:chExt cx="7956104" cy="259233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3" t="31750" r="18908" b="32813"/>
            <a:stretch/>
          </p:blipFill>
          <p:spPr bwMode="auto">
            <a:xfrm>
              <a:off x="241300" y="736600"/>
              <a:ext cx="7956104" cy="259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267744" y="1484784"/>
              <a:ext cx="1512168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3568" y="3194815"/>
            <a:ext cx="8096601" cy="2901495"/>
            <a:chOff x="130519" y="194383"/>
            <a:chExt cx="8096601" cy="2901495"/>
          </a:xfrm>
        </p:grpSpPr>
        <p:grpSp>
          <p:nvGrpSpPr>
            <p:cNvPr id="6" name="Group 5"/>
            <p:cNvGrpSpPr/>
            <p:nvPr/>
          </p:nvGrpSpPr>
          <p:grpSpPr>
            <a:xfrm>
              <a:off x="251520" y="194383"/>
              <a:ext cx="7975600" cy="2891718"/>
              <a:chOff x="251520" y="194383"/>
              <a:chExt cx="7975600" cy="2891718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5" t="21529" r="19786" b="45946"/>
              <a:stretch/>
            </p:blipFill>
            <p:spPr bwMode="auto">
              <a:xfrm>
                <a:off x="251520" y="194383"/>
                <a:ext cx="7975600" cy="2379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5" t="79573" r="19786" b="13422"/>
              <a:stretch/>
            </p:blipFill>
            <p:spPr bwMode="auto">
              <a:xfrm>
                <a:off x="251520" y="2573661"/>
                <a:ext cx="7975600" cy="512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Oval 6"/>
            <p:cNvSpPr/>
            <p:nvPr/>
          </p:nvSpPr>
          <p:spPr>
            <a:xfrm>
              <a:off x="130519" y="2735838"/>
              <a:ext cx="1331640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19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t="27174" r="18637" b="33770"/>
          <a:stretch/>
        </p:blipFill>
        <p:spPr bwMode="auto">
          <a:xfrm>
            <a:off x="263327" y="1575098"/>
            <a:ext cx="8702003" cy="31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powerpointtemplate">
  <a:themeElements>
    <a:clrScheme name="corporatepowerpoin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powerpoint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poratepowerpointtemplate">
  <a:themeElements>
    <a:clrScheme name="corporatepowerpoin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powerpoint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owerpoin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owerpoin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alexander</Template>
  <TotalTime>29577</TotalTime>
  <Words>163</Words>
  <Application>Microsoft Office PowerPoint</Application>
  <PresentationFormat>On-screen Show (4:3)</PresentationFormat>
  <Paragraphs>25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corporatepowerpointtemplate</vt:lpstr>
      <vt:lpstr>1_corporatepowerpointtemplate</vt:lpstr>
      <vt:lpstr>A Guide to Submitting a Response on The Devon Procurement Portal</vt:lpstr>
      <vt:lpstr>www.supplyingthesouthwest.org.uk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Alexander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DCC Personal Care 15 Sep 14</dc:title>
  <dc:creator>Keith Pople</dc:creator>
  <cp:lastModifiedBy>Lee Webber</cp:lastModifiedBy>
  <cp:revision>1405</cp:revision>
  <cp:lastPrinted>2015-03-16T15:27:37Z</cp:lastPrinted>
  <dcterms:created xsi:type="dcterms:W3CDTF">2007-02-19T12:10:58Z</dcterms:created>
  <dcterms:modified xsi:type="dcterms:W3CDTF">2015-11-25T09:31:37Z</dcterms:modified>
</cp:coreProperties>
</file>