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7" r:id="rId5"/>
    <p:sldMasterId id="2147483711" r:id="rId6"/>
  </p:sldMasterIdLst>
  <p:notesMasterIdLst>
    <p:notesMasterId r:id="rId20"/>
  </p:notesMasterIdLst>
  <p:sldIdLst>
    <p:sldId id="651" r:id="rId7"/>
    <p:sldId id="259" r:id="rId8"/>
    <p:sldId id="606" r:id="rId9"/>
    <p:sldId id="620" r:id="rId10"/>
    <p:sldId id="645" r:id="rId11"/>
    <p:sldId id="553" r:id="rId12"/>
    <p:sldId id="275" r:id="rId13"/>
    <p:sldId id="639" r:id="rId14"/>
    <p:sldId id="634" r:id="rId15"/>
    <p:sldId id="641" r:id="rId16"/>
    <p:sldId id="647" r:id="rId17"/>
    <p:sldId id="295" r:id="rId18"/>
    <p:sldId id="64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y Lamprell" initials="JL" lastIdx="1" clrIdx="0">
    <p:extLst>
      <p:ext uri="{19B8F6BF-5375-455C-9EA6-DF929625EA0E}">
        <p15:presenceInfo xmlns:p15="http://schemas.microsoft.com/office/powerpoint/2012/main" userId="S-1-5-21-601699617-711725264-619646970-50523" providerId="AD"/>
      </p:ext>
    </p:extLst>
  </p:cmAuthor>
  <p:cmAuthor id="2" name="Sam Morrison" initials="SM" lastIdx="42" clrIdx="1">
    <p:extLst>
      <p:ext uri="{19B8F6BF-5375-455C-9EA6-DF929625EA0E}">
        <p15:presenceInfo xmlns:p15="http://schemas.microsoft.com/office/powerpoint/2012/main" userId="S::Sam.Morrison@bracknell-forest.gov.uk::9b450e98-937a-47d5-855d-fecdd4beba73" providerId="AD"/>
      </p:ext>
    </p:extLst>
  </p:cmAuthor>
  <p:cmAuthor id="3" name="Ben Sladden" initials="BS" lastIdx="41" clrIdx="2">
    <p:extLst>
      <p:ext uri="{19B8F6BF-5375-455C-9EA6-DF929625EA0E}">
        <p15:presenceInfo xmlns:p15="http://schemas.microsoft.com/office/powerpoint/2012/main" userId="S::Ben.Sladden@bracknell-forest.gov.uk::e17a6c6f-da18-44e7-8942-5db37f5229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134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EC12F2-C722-4D90-A128-B491A80EF576}" v="39" dt="2021-03-29T10:23:03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Domiciliary</a:t>
            </a:r>
            <a:r>
              <a:rPr lang="en-US" b="1" baseline="0"/>
              <a:t> Care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Service Users 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62-4AEE-9D3A-278D0A2AC75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62-4AEE-9D3A-278D0A2AC755}"/>
              </c:ext>
            </c:extLst>
          </c:dPt>
          <c:dPt>
            <c:idx val="2"/>
            <c:bubble3D val="0"/>
            <c:spPr>
              <a:solidFill>
                <a:schemeClr val="accent5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62-4AEE-9D3A-278D0A2AC75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CBEDB78E-F552-4B99-91E7-04BE78701C0A}" type="CATEGORYNAME">
                      <a:rPr lang="en-US" baseline="0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23344629-66E4-4CDF-A932-1863EDA4420D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B62-4AEE-9D3A-278D0A2AC75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7716758F-69BB-4087-ADEC-D893F1A3D973}" type="CATEGORYNAME">
                      <a:rPr lang="en-US" baseline="0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07BDE67E-AB15-40A2-9A31-2CA65498AA7A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B62-4AEE-9D3A-278D0A2AC75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7CD45A5E-8EF0-4CAE-A0EB-8D0BB4D501E5}" type="CATEGORYNAME">
                      <a:rPr lang="en-US" baseline="0"/>
                      <a:pPr/>
                      <a:t>[CATEGORY NAME]</a:t>
                    </a:fld>
                    <a:fld id="{E256B6D2-CDF4-46FA-8254-0265DEA17411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B62-4AEE-9D3A-278D0A2AC75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1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Sheet1!$A$3:$A$5</c:f>
              <c:strCache>
                <c:ptCount val="3"/>
                <c:pt idx="0">
                  <c:v>CBS Framework </c:v>
                </c:pt>
                <c:pt idx="1">
                  <c:v>Spot Contracts </c:v>
                </c:pt>
                <c:pt idx="2">
                  <c:v>Direct Payments 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81</c:v>
                </c:pt>
                <c:pt idx="1">
                  <c:v>215</c:v>
                </c:pt>
                <c:pt idx="2">
                  <c:v>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62-4AEE-9D3A-278D0A2AC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>
        <a:lumMod val="95000"/>
      </a:sysClr>
    </a:solidFill>
    <a:ln w="28575">
      <a:solidFill>
        <a:srgbClr val="2683C6">
          <a:lumMod val="60000"/>
          <a:lumOff val="40000"/>
        </a:srgb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2020/21</a:t>
            </a:r>
            <a:r>
              <a:rPr lang="en-GB" baseline="0"/>
              <a:t> split by primary support need</a:t>
            </a:r>
          </a:p>
        </c:rich>
      </c:tx>
      <c:layout>
        <c:manualLayout>
          <c:xMode val="edge"/>
          <c:yMode val="edge"/>
          <c:x val="0.22760907998960717"/>
          <c:y val="4.218419813153896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2172346150637"/>
          <c:y val="0.152368367850298"/>
          <c:w val="0.76002937929854264"/>
          <c:h val="0.453423689339231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Sheet1!$B$19:$B$24</c:f>
              <c:strCache>
                <c:ptCount val="6"/>
                <c:pt idx="0">
                  <c:v>Standard Personal Care only​</c:v>
                </c:pt>
                <c:pt idx="1">
                  <c:v>Support with Memory and Cognition​</c:v>
                </c:pt>
                <c:pt idx="2">
                  <c:v>Learning Disability</c:v>
                </c:pt>
                <c:pt idx="3">
                  <c:v>Mental Health</c:v>
                </c:pt>
                <c:pt idx="4">
                  <c:v>Physical Support - Access and Mobility​</c:v>
                </c:pt>
                <c:pt idx="5">
                  <c:v>Sensory Dual Impairment​</c:v>
                </c:pt>
              </c:strCache>
            </c:strRef>
          </c:cat>
          <c:val>
            <c:numRef>
              <c:f>Sheet1!$C$19:$C$24</c:f>
              <c:numCache>
                <c:formatCode>General</c:formatCode>
                <c:ptCount val="6"/>
                <c:pt idx="0">
                  <c:v>202</c:v>
                </c:pt>
                <c:pt idx="1">
                  <c:v>83</c:v>
                </c:pt>
                <c:pt idx="2">
                  <c:v>46</c:v>
                </c:pt>
                <c:pt idx="3">
                  <c:v>15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85-4909-8A1F-ADFD25006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0595888"/>
        <c:axId val="660596544"/>
      </c:barChart>
      <c:catAx>
        <c:axId val="66059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596544"/>
        <c:crosses val="autoZero"/>
        <c:auto val="1"/>
        <c:lblAlgn val="ctr"/>
        <c:lblOffset val="100"/>
        <c:noMultiLvlLbl val="0"/>
      </c:catAx>
      <c:valAx>
        <c:axId val="66059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59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8100"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Service user satisfaction questionnaire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Sheet2!$B$4:$B$17</c:f>
              <c:strCache>
                <c:ptCount val="14"/>
                <c:pt idx="0">
                  <c:v>Who is your regular carer?</c:v>
                </c:pt>
                <c:pt idx="1">
                  <c:v>Are you informed if care staff are running late?</c:v>
                </c:pt>
                <c:pt idx="2">
                  <c:v>Do your care staff arrive on time?</c:v>
                </c:pt>
                <c:pt idx="3">
                  <c:v>How satisfied are you with the care you are receiving?</c:v>
                </c:pt>
                <c:pt idx="4">
                  <c:v>Do your care staff communicate effectively with you?</c:v>
                </c:pt>
                <c:pt idx="5">
                  <c:v>Do you feel your care staff are well trained to support you?</c:v>
                </c:pt>
                <c:pt idx="6">
                  <c:v>Are you treated with politeness, kindness, dignity and respect? </c:v>
                </c:pt>
                <c:pt idx="7">
                  <c:v>Are you given time to do as much as you can for yourself?</c:v>
                </c:pt>
                <c:pt idx="8">
                  <c:v>How important is continuity of care to you?</c:v>
                </c:pt>
                <c:pt idx="9">
                  <c:v>Do you know who to contact if you have any concerns?</c:v>
                </c:pt>
                <c:pt idx="10">
                  <c:v>Do care staff leave all areas clean and tidy?</c:v>
                </c:pt>
                <c:pt idx="11">
                  <c:v>Is PPE worn at all times?</c:v>
                </c:pt>
                <c:pt idx="12">
                  <c:v>Do your care staff wear uniform?</c:v>
                </c:pt>
                <c:pt idx="13">
                  <c:v>Have all calls been met (no calls missed)?</c:v>
                </c:pt>
              </c:strCache>
            </c:strRef>
          </c:cat>
          <c:val>
            <c:numRef>
              <c:f>Sheet2!$C$4:$C$17</c:f>
              <c:numCache>
                <c:formatCode>0%</c:formatCode>
                <c:ptCount val="14"/>
                <c:pt idx="0">
                  <c:v>0.67</c:v>
                </c:pt>
                <c:pt idx="1">
                  <c:v>0.74</c:v>
                </c:pt>
                <c:pt idx="2">
                  <c:v>0.83</c:v>
                </c:pt>
                <c:pt idx="3">
                  <c:v>0.94</c:v>
                </c:pt>
                <c:pt idx="4">
                  <c:v>0.94</c:v>
                </c:pt>
                <c:pt idx="5">
                  <c:v>0.94</c:v>
                </c:pt>
                <c:pt idx="6">
                  <c:v>0.94</c:v>
                </c:pt>
                <c:pt idx="7">
                  <c:v>0.94</c:v>
                </c:pt>
                <c:pt idx="8">
                  <c:v>0.98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85-4B81-BBC4-DF919374147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20347344"/>
        <c:axId val="420347672"/>
      </c:barChart>
      <c:catAx>
        <c:axId val="420347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347672"/>
        <c:crosses val="autoZero"/>
        <c:auto val="1"/>
        <c:lblAlgn val="ctr"/>
        <c:lblOffset val="100"/>
        <c:noMultiLvlLbl val="0"/>
      </c:catAx>
      <c:valAx>
        <c:axId val="42034767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34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8100">
      <a:solidFill>
        <a:srgbClr val="0070C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7">
  <a:schemeClr val="accent5"/>
  <a:schemeClr val="accent5"/>
  <a:schemeClr val="accent5"/>
  <a:schemeClr val="accent5"/>
  <a:schemeClr val="accent5"/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E04162-D9EA-44BD-A4D8-E4CCA2EF7C4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93A0E2-2E11-4532-B68A-4C66C287A8CA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GB">
              <a:latin typeface="Calibri Light" panose="020F0302020204030204"/>
            </a:rPr>
            <a:t>1.30 - 1.50pm </a:t>
          </a:r>
          <a:endParaRPr lang="en-US"/>
        </a:p>
      </dgm:t>
    </dgm:pt>
    <dgm:pt modelId="{8599D0FF-5A5F-48DA-B239-EDE885949C1F}" type="parTrans" cxnId="{6AC7E681-C74A-46C7-BC7F-25DB12060D72}">
      <dgm:prSet/>
      <dgm:spPr/>
      <dgm:t>
        <a:bodyPr/>
        <a:lstStyle/>
        <a:p>
          <a:endParaRPr lang="en-US"/>
        </a:p>
      </dgm:t>
    </dgm:pt>
    <dgm:pt modelId="{B8141573-50FE-4D7D-B63D-82D9A2547747}" type="sibTrans" cxnId="{6AC7E681-C74A-46C7-BC7F-25DB12060D72}">
      <dgm:prSet/>
      <dgm:spPr/>
      <dgm:t>
        <a:bodyPr/>
        <a:lstStyle/>
        <a:p>
          <a:endParaRPr lang="en-US"/>
        </a:p>
      </dgm:t>
    </dgm:pt>
    <dgm:pt modelId="{FCFEC6CD-D24E-4F41-83BF-019A0F443E88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n-GB"/>
            <a:t>	1. An introduction to Bracknell Forest</a:t>
          </a:r>
          <a:r>
            <a:rPr lang="en-GB">
              <a:latin typeface="Calibri Light" panose="020F0302020204030204"/>
            </a:rPr>
            <a:t> </a:t>
          </a:r>
          <a:endParaRPr lang="en-US"/>
        </a:p>
      </dgm:t>
    </dgm:pt>
    <dgm:pt modelId="{EC88C231-FEE4-4D1E-A965-FCA933B021E0}" type="parTrans" cxnId="{9717B23B-6A3B-490F-A404-4D95D88CEC61}">
      <dgm:prSet/>
      <dgm:spPr/>
      <dgm:t>
        <a:bodyPr/>
        <a:lstStyle/>
        <a:p>
          <a:endParaRPr lang="en-US"/>
        </a:p>
      </dgm:t>
    </dgm:pt>
    <dgm:pt modelId="{C6F76A6B-25E4-43D8-B0F3-3FD197F9AA00}" type="sibTrans" cxnId="{9717B23B-6A3B-490F-A404-4D95D88CEC61}">
      <dgm:prSet/>
      <dgm:spPr/>
      <dgm:t>
        <a:bodyPr/>
        <a:lstStyle/>
        <a:p>
          <a:endParaRPr lang="en-US"/>
        </a:p>
      </dgm:t>
    </dgm:pt>
    <dgm:pt modelId="{CDCAC6FF-53C2-4081-9B05-F87F8C01D81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/>
            <a:t>	2. Our Population and Our approach to commissioning </a:t>
          </a:r>
          <a:endParaRPr lang="en-US"/>
        </a:p>
      </dgm:t>
    </dgm:pt>
    <dgm:pt modelId="{2F5A122A-F1E2-46DF-894B-2B50A856BEF0}" type="parTrans" cxnId="{01C2CFAA-3CF1-4FD0-B3F7-614A9D208732}">
      <dgm:prSet/>
      <dgm:spPr/>
      <dgm:t>
        <a:bodyPr/>
        <a:lstStyle/>
        <a:p>
          <a:endParaRPr lang="en-US"/>
        </a:p>
      </dgm:t>
    </dgm:pt>
    <dgm:pt modelId="{1C0E6CD1-280F-498A-A26A-9267AC53CFFE}" type="sibTrans" cxnId="{01C2CFAA-3CF1-4FD0-B3F7-614A9D208732}">
      <dgm:prSet/>
      <dgm:spPr/>
      <dgm:t>
        <a:bodyPr/>
        <a:lstStyle/>
        <a:p>
          <a:endParaRPr lang="en-US"/>
        </a:p>
      </dgm:t>
    </dgm:pt>
    <dgm:pt modelId="{E2142F7E-BDD3-4049-B2DB-660176E0C19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/>
            <a:t>	3. Our market, services and emerging needs </a:t>
          </a:r>
          <a:endParaRPr lang="en-US"/>
        </a:p>
      </dgm:t>
    </dgm:pt>
    <dgm:pt modelId="{F5F109C7-CC65-4B05-8596-CBE55AAC4D19}" type="parTrans" cxnId="{BB0FA9D0-3773-46C5-8CBB-B7216F15D23C}">
      <dgm:prSet/>
      <dgm:spPr/>
      <dgm:t>
        <a:bodyPr/>
        <a:lstStyle/>
        <a:p>
          <a:endParaRPr lang="en-US"/>
        </a:p>
      </dgm:t>
    </dgm:pt>
    <dgm:pt modelId="{3A761CC5-0627-4CF5-AF17-6A83D3D1D76E}" type="sibTrans" cxnId="{BB0FA9D0-3773-46C5-8CBB-B7216F15D23C}">
      <dgm:prSet/>
      <dgm:spPr/>
      <dgm:t>
        <a:bodyPr/>
        <a:lstStyle/>
        <a:p>
          <a:endParaRPr lang="en-US"/>
        </a:p>
      </dgm:t>
    </dgm:pt>
    <dgm:pt modelId="{9DEE1DCF-5812-4F71-BDE8-187950E530C4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GB"/>
            <a:t>Breakout Groups </a:t>
          </a:r>
          <a:r>
            <a:rPr lang="en-GB">
              <a:latin typeface="Calibri Light" panose="020F0302020204030204"/>
            </a:rPr>
            <a:t>1.50 - 2.35pm </a:t>
          </a:r>
          <a:endParaRPr lang="en-US">
            <a:latin typeface="Calibri Light" panose="020F0302020204030204"/>
          </a:endParaRPr>
        </a:p>
      </dgm:t>
    </dgm:pt>
    <dgm:pt modelId="{147718C2-BBDD-4F7B-BF2B-F8C259E4C060}" type="parTrans" cxnId="{5512FEEF-08B7-4960-90DE-A0F2315A0BC2}">
      <dgm:prSet/>
      <dgm:spPr/>
      <dgm:t>
        <a:bodyPr/>
        <a:lstStyle/>
        <a:p>
          <a:endParaRPr lang="en-US"/>
        </a:p>
      </dgm:t>
    </dgm:pt>
    <dgm:pt modelId="{CB0FF727-8003-4A13-A767-3540CF406BE0}" type="sibTrans" cxnId="{5512FEEF-08B7-4960-90DE-A0F2315A0BC2}">
      <dgm:prSet/>
      <dgm:spPr/>
      <dgm:t>
        <a:bodyPr/>
        <a:lstStyle/>
        <a:p>
          <a:endParaRPr lang="en-US"/>
        </a:p>
      </dgm:t>
    </dgm:pt>
    <dgm:pt modelId="{7B278D72-B2AA-43F4-98AC-FB5AA658BA2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/>
            <a:t>	4. Over to you – help shape our specification</a:t>
          </a:r>
          <a:endParaRPr lang="en-US"/>
        </a:p>
      </dgm:t>
    </dgm:pt>
    <dgm:pt modelId="{CF167B07-EE26-47DD-BE9E-67D19D063A30}" type="parTrans" cxnId="{400CD82D-F63D-4C0C-ABB5-E636E5B0A878}">
      <dgm:prSet/>
      <dgm:spPr/>
      <dgm:t>
        <a:bodyPr/>
        <a:lstStyle/>
        <a:p>
          <a:endParaRPr lang="en-US"/>
        </a:p>
      </dgm:t>
    </dgm:pt>
    <dgm:pt modelId="{12A0090D-4306-4F85-A0A4-A5AA76E196CF}" type="sibTrans" cxnId="{400CD82D-F63D-4C0C-ABB5-E636E5B0A878}">
      <dgm:prSet/>
      <dgm:spPr/>
      <dgm:t>
        <a:bodyPr/>
        <a:lstStyle/>
        <a:p>
          <a:endParaRPr lang="en-US"/>
        </a:p>
      </dgm:t>
    </dgm:pt>
    <dgm:pt modelId="{BB0CF1A2-ECE9-48D4-8B88-DB11144C1E44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GB">
              <a:latin typeface="Calibri Light" panose="020F0302020204030204"/>
            </a:rPr>
            <a:t>Closing Comments / Conclusions 2.35 – 3.00pm</a:t>
          </a:r>
          <a:endParaRPr lang="en-GB"/>
        </a:p>
      </dgm:t>
    </dgm:pt>
    <dgm:pt modelId="{2CD3381C-0599-40AB-A5A6-97599982C453}" type="parTrans" cxnId="{C70EBD8C-B601-431B-B67C-F0727410DBBA}">
      <dgm:prSet/>
      <dgm:spPr/>
      <dgm:t>
        <a:bodyPr/>
        <a:lstStyle/>
        <a:p>
          <a:endParaRPr lang="en-US"/>
        </a:p>
      </dgm:t>
    </dgm:pt>
    <dgm:pt modelId="{180750F2-0F9F-4CC3-A49C-DDF96B33E7E4}" type="sibTrans" cxnId="{C70EBD8C-B601-431B-B67C-F0727410DBBA}">
      <dgm:prSet/>
      <dgm:spPr/>
      <dgm:t>
        <a:bodyPr/>
        <a:lstStyle/>
        <a:p>
          <a:endParaRPr lang="en-US"/>
        </a:p>
      </dgm:t>
    </dgm:pt>
    <dgm:pt modelId="{50031BCB-4D83-4F3F-8B8C-441EA0A1E3B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/>
            <a:t>	5. Feedback / Summary and Next steps </a:t>
          </a:r>
          <a:endParaRPr lang="en-US"/>
        </a:p>
      </dgm:t>
    </dgm:pt>
    <dgm:pt modelId="{E0E62BE2-004B-4970-B5B7-0FB3A009796B}" type="parTrans" cxnId="{6698AC61-917C-4644-810B-227DF406D8E5}">
      <dgm:prSet/>
      <dgm:spPr/>
      <dgm:t>
        <a:bodyPr/>
        <a:lstStyle/>
        <a:p>
          <a:endParaRPr lang="en-US"/>
        </a:p>
      </dgm:t>
    </dgm:pt>
    <dgm:pt modelId="{EBE27D99-2ACA-4694-8618-1015187837B7}" type="sibTrans" cxnId="{6698AC61-917C-4644-810B-227DF406D8E5}">
      <dgm:prSet/>
      <dgm:spPr/>
      <dgm:t>
        <a:bodyPr/>
        <a:lstStyle/>
        <a:p>
          <a:endParaRPr lang="en-US"/>
        </a:p>
      </dgm:t>
    </dgm:pt>
    <dgm:pt modelId="{8D50DBF7-FB60-4211-802A-69F59EA51188}" type="pres">
      <dgm:prSet presAssocID="{8FE04162-D9EA-44BD-A4D8-E4CCA2EF7C47}" presName="linear" presStyleCnt="0">
        <dgm:presLayoutVars>
          <dgm:animLvl val="lvl"/>
          <dgm:resizeHandles val="exact"/>
        </dgm:presLayoutVars>
      </dgm:prSet>
      <dgm:spPr/>
    </dgm:pt>
    <dgm:pt modelId="{962B5B1C-96B7-408D-AD32-A582720B45F6}" type="pres">
      <dgm:prSet presAssocID="{1C93A0E2-2E11-4532-B68A-4C66C287A8CA}" presName="parentText" presStyleLbl="node1" presStyleIdx="0" presStyleCnt="8" custLinFactNeighborX="474" custLinFactNeighborY="-16541">
        <dgm:presLayoutVars>
          <dgm:chMax val="0"/>
          <dgm:bulletEnabled val="1"/>
        </dgm:presLayoutVars>
      </dgm:prSet>
      <dgm:spPr/>
    </dgm:pt>
    <dgm:pt modelId="{F6994E5E-76F8-427F-B5D3-251A8382EA4B}" type="pres">
      <dgm:prSet presAssocID="{B8141573-50FE-4D7D-B63D-82D9A2547747}" presName="spacer" presStyleCnt="0"/>
      <dgm:spPr/>
    </dgm:pt>
    <dgm:pt modelId="{5EBEA4C5-6F83-41F7-AA10-B6FE2C5DD749}" type="pres">
      <dgm:prSet presAssocID="{FCFEC6CD-D24E-4F41-83BF-019A0F443E88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9BA5930F-EBAF-48B5-9B5D-BCDF3640DCDA}" type="pres">
      <dgm:prSet presAssocID="{C6F76A6B-25E4-43D8-B0F3-3FD197F9AA00}" presName="spacer" presStyleCnt="0"/>
      <dgm:spPr/>
    </dgm:pt>
    <dgm:pt modelId="{1F302B9D-39E5-41D7-8341-CB57B18DE0BA}" type="pres">
      <dgm:prSet presAssocID="{CDCAC6FF-53C2-4081-9B05-F87F8C01D810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A2DE13C5-B727-4E79-A2DF-56188E3E439F}" type="pres">
      <dgm:prSet presAssocID="{1C0E6CD1-280F-498A-A26A-9267AC53CFFE}" presName="spacer" presStyleCnt="0"/>
      <dgm:spPr/>
    </dgm:pt>
    <dgm:pt modelId="{3D207736-3A1B-4E52-AAFA-8BAB335425CC}" type="pres">
      <dgm:prSet presAssocID="{E2142F7E-BDD3-4049-B2DB-660176E0C19E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C434C9C9-C543-4DCA-8012-8EDBA6972609}" type="pres">
      <dgm:prSet presAssocID="{3A761CC5-0627-4CF5-AF17-6A83D3D1D76E}" presName="spacer" presStyleCnt="0"/>
      <dgm:spPr/>
    </dgm:pt>
    <dgm:pt modelId="{9A0646F9-0D73-46FC-B596-E6DB37412444}" type="pres">
      <dgm:prSet presAssocID="{9DEE1DCF-5812-4F71-BDE8-187950E530C4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18165A81-CF60-4445-8D3D-26674A81B6A6}" type="pres">
      <dgm:prSet presAssocID="{CB0FF727-8003-4A13-A767-3540CF406BE0}" presName="spacer" presStyleCnt="0"/>
      <dgm:spPr/>
    </dgm:pt>
    <dgm:pt modelId="{5C5DB56E-9C3C-45F5-9E21-2BD6C735307B}" type="pres">
      <dgm:prSet presAssocID="{7B278D72-B2AA-43F4-98AC-FB5AA658BA2B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CC0257AD-866B-418D-9F08-AF58E491D6FB}" type="pres">
      <dgm:prSet presAssocID="{12A0090D-4306-4F85-A0A4-A5AA76E196CF}" presName="spacer" presStyleCnt="0"/>
      <dgm:spPr/>
    </dgm:pt>
    <dgm:pt modelId="{D84B09DD-02C5-4B0E-9088-6433B2F61CF6}" type="pres">
      <dgm:prSet presAssocID="{BB0CF1A2-ECE9-48D4-8B88-DB11144C1E44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E8D0030D-4E02-49F9-92BC-B4BD0D493C67}" type="pres">
      <dgm:prSet presAssocID="{180750F2-0F9F-4CC3-A49C-DDF96B33E7E4}" presName="spacer" presStyleCnt="0"/>
      <dgm:spPr/>
    </dgm:pt>
    <dgm:pt modelId="{E40CDC1E-895A-47FE-8C7E-6740269E4F84}" type="pres">
      <dgm:prSet presAssocID="{50031BCB-4D83-4F3F-8B8C-441EA0A1E3B2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0BA3F815-DE46-495E-BEB8-63A789F55DEF}" type="presOf" srcId="{CDCAC6FF-53C2-4081-9B05-F87F8C01D810}" destId="{1F302B9D-39E5-41D7-8341-CB57B18DE0BA}" srcOrd="0" destOrd="0" presId="urn:microsoft.com/office/officeart/2005/8/layout/vList2"/>
    <dgm:cxn modelId="{9810C71D-9085-4EB8-BD60-310C05483D0B}" type="presOf" srcId="{7B278D72-B2AA-43F4-98AC-FB5AA658BA2B}" destId="{5C5DB56E-9C3C-45F5-9E21-2BD6C735307B}" srcOrd="0" destOrd="0" presId="urn:microsoft.com/office/officeart/2005/8/layout/vList2"/>
    <dgm:cxn modelId="{400CD82D-F63D-4C0C-ABB5-E636E5B0A878}" srcId="{8FE04162-D9EA-44BD-A4D8-E4CCA2EF7C47}" destId="{7B278D72-B2AA-43F4-98AC-FB5AA658BA2B}" srcOrd="5" destOrd="0" parTransId="{CF167B07-EE26-47DD-BE9E-67D19D063A30}" sibTransId="{12A0090D-4306-4F85-A0A4-A5AA76E196CF}"/>
    <dgm:cxn modelId="{12140B39-8820-4CF3-88BF-37AC97AD356F}" type="presOf" srcId="{1C93A0E2-2E11-4532-B68A-4C66C287A8CA}" destId="{962B5B1C-96B7-408D-AD32-A582720B45F6}" srcOrd="0" destOrd="0" presId="urn:microsoft.com/office/officeart/2005/8/layout/vList2"/>
    <dgm:cxn modelId="{9717B23B-6A3B-490F-A404-4D95D88CEC61}" srcId="{8FE04162-D9EA-44BD-A4D8-E4CCA2EF7C47}" destId="{FCFEC6CD-D24E-4F41-83BF-019A0F443E88}" srcOrd="1" destOrd="0" parTransId="{EC88C231-FEE4-4D1E-A965-FCA933B021E0}" sibTransId="{C6F76A6B-25E4-43D8-B0F3-3FD197F9AA00}"/>
    <dgm:cxn modelId="{6698AC61-917C-4644-810B-227DF406D8E5}" srcId="{8FE04162-D9EA-44BD-A4D8-E4CCA2EF7C47}" destId="{50031BCB-4D83-4F3F-8B8C-441EA0A1E3B2}" srcOrd="7" destOrd="0" parTransId="{E0E62BE2-004B-4970-B5B7-0FB3A009796B}" sibTransId="{EBE27D99-2ACA-4694-8618-1015187837B7}"/>
    <dgm:cxn modelId="{C3694664-9F0A-4EA6-A0D6-DFECD6B8A4D1}" type="presOf" srcId="{BB0CF1A2-ECE9-48D4-8B88-DB11144C1E44}" destId="{D84B09DD-02C5-4B0E-9088-6433B2F61CF6}" srcOrd="0" destOrd="0" presId="urn:microsoft.com/office/officeart/2005/8/layout/vList2"/>
    <dgm:cxn modelId="{9F170A7B-2AD4-48AC-BC6B-A682D39DB35F}" type="presOf" srcId="{8FE04162-D9EA-44BD-A4D8-E4CCA2EF7C47}" destId="{8D50DBF7-FB60-4211-802A-69F59EA51188}" srcOrd="0" destOrd="0" presId="urn:microsoft.com/office/officeart/2005/8/layout/vList2"/>
    <dgm:cxn modelId="{6AC7E681-C74A-46C7-BC7F-25DB12060D72}" srcId="{8FE04162-D9EA-44BD-A4D8-E4CCA2EF7C47}" destId="{1C93A0E2-2E11-4532-B68A-4C66C287A8CA}" srcOrd="0" destOrd="0" parTransId="{8599D0FF-5A5F-48DA-B239-EDE885949C1F}" sibTransId="{B8141573-50FE-4D7D-B63D-82D9A2547747}"/>
    <dgm:cxn modelId="{C70EBD8C-B601-431B-B67C-F0727410DBBA}" srcId="{8FE04162-D9EA-44BD-A4D8-E4CCA2EF7C47}" destId="{BB0CF1A2-ECE9-48D4-8B88-DB11144C1E44}" srcOrd="6" destOrd="0" parTransId="{2CD3381C-0599-40AB-A5A6-97599982C453}" sibTransId="{180750F2-0F9F-4CC3-A49C-DDF96B33E7E4}"/>
    <dgm:cxn modelId="{4AAA468D-FA0D-4657-94D9-74DBC16D7334}" type="presOf" srcId="{9DEE1DCF-5812-4F71-BDE8-187950E530C4}" destId="{9A0646F9-0D73-46FC-B596-E6DB37412444}" srcOrd="0" destOrd="0" presId="urn:microsoft.com/office/officeart/2005/8/layout/vList2"/>
    <dgm:cxn modelId="{01C2CFAA-3CF1-4FD0-B3F7-614A9D208732}" srcId="{8FE04162-D9EA-44BD-A4D8-E4CCA2EF7C47}" destId="{CDCAC6FF-53C2-4081-9B05-F87F8C01D810}" srcOrd="2" destOrd="0" parTransId="{2F5A122A-F1E2-46DF-894B-2B50A856BEF0}" sibTransId="{1C0E6CD1-280F-498A-A26A-9267AC53CFFE}"/>
    <dgm:cxn modelId="{848120BA-C64F-4EDB-927D-46993C2DA08D}" type="presOf" srcId="{50031BCB-4D83-4F3F-8B8C-441EA0A1E3B2}" destId="{E40CDC1E-895A-47FE-8C7E-6740269E4F84}" srcOrd="0" destOrd="0" presId="urn:microsoft.com/office/officeart/2005/8/layout/vList2"/>
    <dgm:cxn modelId="{E45900C3-30A8-4C17-8E2C-D9CBF9FFDC0E}" type="presOf" srcId="{FCFEC6CD-D24E-4F41-83BF-019A0F443E88}" destId="{5EBEA4C5-6F83-41F7-AA10-B6FE2C5DD749}" srcOrd="0" destOrd="0" presId="urn:microsoft.com/office/officeart/2005/8/layout/vList2"/>
    <dgm:cxn modelId="{BB0FA9D0-3773-46C5-8CBB-B7216F15D23C}" srcId="{8FE04162-D9EA-44BD-A4D8-E4CCA2EF7C47}" destId="{E2142F7E-BDD3-4049-B2DB-660176E0C19E}" srcOrd="3" destOrd="0" parTransId="{F5F109C7-CC65-4B05-8596-CBE55AAC4D19}" sibTransId="{3A761CC5-0627-4CF5-AF17-6A83D3D1D76E}"/>
    <dgm:cxn modelId="{005F59D7-BCA7-492B-B99A-1B66CD92A3BC}" type="presOf" srcId="{E2142F7E-BDD3-4049-B2DB-660176E0C19E}" destId="{3D207736-3A1B-4E52-AAFA-8BAB335425CC}" srcOrd="0" destOrd="0" presId="urn:microsoft.com/office/officeart/2005/8/layout/vList2"/>
    <dgm:cxn modelId="{5512FEEF-08B7-4960-90DE-A0F2315A0BC2}" srcId="{8FE04162-D9EA-44BD-A4D8-E4CCA2EF7C47}" destId="{9DEE1DCF-5812-4F71-BDE8-187950E530C4}" srcOrd="4" destOrd="0" parTransId="{147718C2-BBDD-4F7B-BF2B-F8C259E4C060}" sibTransId="{CB0FF727-8003-4A13-A767-3540CF406BE0}"/>
    <dgm:cxn modelId="{0A4D3575-3530-4390-8145-283BD5375000}" type="presParOf" srcId="{8D50DBF7-FB60-4211-802A-69F59EA51188}" destId="{962B5B1C-96B7-408D-AD32-A582720B45F6}" srcOrd="0" destOrd="0" presId="urn:microsoft.com/office/officeart/2005/8/layout/vList2"/>
    <dgm:cxn modelId="{58C00DE9-EC64-4F33-8B9E-54855C6354CA}" type="presParOf" srcId="{8D50DBF7-FB60-4211-802A-69F59EA51188}" destId="{F6994E5E-76F8-427F-B5D3-251A8382EA4B}" srcOrd="1" destOrd="0" presId="urn:microsoft.com/office/officeart/2005/8/layout/vList2"/>
    <dgm:cxn modelId="{A430E765-0619-4412-A926-710EDB324B81}" type="presParOf" srcId="{8D50DBF7-FB60-4211-802A-69F59EA51188}" destId="{5EBEA4C5-6F83-41F7-AA10-B6FE2C5DD749}" srcOrd="2" destOrd="0" presId="urn:microsoft.com/office/officeart/2005/8/layout/vList2"/>
    <dgm:cxn modelId="{427ACCA1-E952-4865-90D2-18DE331C9A7A}" type="presParOf" srcId="{8D50DBF7-FB60-4211-802A-69F59EA51188}" destId="{9BA5930F-EBAF-48B5-9B5D-BCDF3640DCDA}" srcOrd="3" destOrd="0" presId="urn:microsoft.com/office/officeart/2005/8/layout/vList2"/>
    <dgm:cxn modelId="{A6460592-D5D2-47B6-AEAA-6E900A207E64}" type="presParOf" srcId="{8D50DBF7-FB60-4211-802A-69F59EA51188}" destId="{1F302B9D-39E5-41D7-8341-CB57B18DE0BA}" srcOrd="4" destOrd="0" presId="urn:microsoft.com/office/officeart/2005/8/layout/vList2"/>
    <dgm:cxn modelId="{DDE69D97-A66E-42F1-8C61-23405B4ED953}" type="presParOf" srcId="{8D50DBF7-FB60-4211-802A-69F59EA51188}" destId="{A2DE13C5-B727-4E79-A2DF-56188E3E439F}" srcOrd="5" destOrd="0" presId="urn:microsoft.com/office/officeart/2005/8/layout/vList2"/>
    <dgm:cxn modelId="{49C17920-406C-4630-9B2E-38A2880F908C}" type="presParOf" srcId="{8D50DBF7-FB60-4211-802A-69F59EA51188}" destId="{3D207736-3A1B-4E52-AAFA-8BAB335425CC}" srcOrd="6" destOrd="0" presId="urn:microsoft.com/office/officeart/2005/8/layout/vList2"/>
    <dgm:cxn modelId="{90262EBF-E145-417F-94D3-5DDBC473F28F}" type="presParOf" srcId="{8D50DBF7-FB60-4211-802A-69F59EA51188}" destId="{C434C9C9-C543-4DCA-8012-8EDBA6972609}" srcOrd="7" destOrd="0" presId="urn:microsoft.com/office/officeart/2005/8/layout/vList2"/>
    <dgm:cxn modelId="{33204AF5-8008-42D0-A039-3AB18551BE35}" type="presParOf" srcId="{8D50DBF7-FB60-4211-802A-69F59EA51188}" destId="{9A0646F9-0D73-46FC-B596-E6DB37412444}" srcOrd="8" destOrd="0" presId="urn:microsoft.com/office/officeart/2005/8/layout/vList2"/>
    <dgm:cxn modelId="{EB7EA44D-EECB-4D62-9F86-15E540196A45}" type="presParOf" srcId="{8D50DBF7-FB60-4211-802A-69F59EA51188}" destId="{18165A81-CF60-4445-8D3D-26674A81B6A6}" srcOrd="9" destOrd="0" presId="urn:microsoft.com/office/officeart/2005/8/layout/vList2"/>
    <dgm:cxn modelId="{164FC7C5-B014-4E2D-AE1C-FB6F71AA3D95}" type="presParOf" srcId="{8D50DBF7-FB60-4211-802A-69F59EA51188}" destId="{5C5DB56E-9C3C-45F5-9E21-2BD6C735307B}" srcOrd="10" destOrd="0" presId="urn:microsoft.com/office/officeart/2005/8/layout/vList2"/>
    <dgm:cxn modelId="{332D7514-8AF1-43AB-891A-82462C80AC93}" type="presParOf" srcId="{8D50DBF7-FB60-4211-802A-69F59EA51188}" destId="{CC0257AD-866B-418D-9F08-AF58E491D6FB}" srcOrd="11" destOrd="0" presId="urn:microsoft.com/office/officeart/2005/8/layout/vList2"/>
    <dgm:cxn modelId="{7848DA7A-AED5-420D-826B-C84794D48446}" type="presParOf" srcId="{8D50DBF7-FB60-4211-802A-69F59EA51188}" destId="{D84B09DD-02C5-4B0E-9088-6433B2F61CF6}" srcOrd="12" destOrd="0" presId="urn:microsoft.com/office/officeart/2005/8/layout/vList2"/>
    <dgm:cxn modelId="{2D919B14-847F-426D-8636-80FF175E7CC0}" type="presParOf" srcId="{8D50DBF7-FB60-4211-802A-69F59EA51188}" destId="{E8D0030D-4E02-49F9-92BC-B4BD0D493C67}" srcOrd="13" destOrd="0" presId="urn:microsoft.com/office/officeart/2005/8/layout/vList2"/>
    <dgm:cxn modelId="{B4210915-90AD-4CBA-A603-7BC45ECFF3CD}" type="presParOf" srcId="{8D50DBF7-FB60-4211-802A-69F59EA51188}" destId="{E40CDC1E-895A-47FE-8C7E-6740269E4F8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1C3A8D-A9EB-4CF4-839C-FA2FF913E61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9AFAF7CB-F184-436B-B7E7-E956E3C7AB2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Are </a:t>
          </a:r>
          <a:r>
            <a:rPr lang="en-GB" b="1"/>
            <a:t>outcome</a:t>
          </a:r>
          <a:r>
            <a:rPr lang="en-GB"/>
            <a:t> focused, proud of the care they deliver and the </a:t>
          </a:r>
          <a:r>
            <a:rPr lang="en-GB" b="1"/>
            <a:t>impact</a:t>
          </a:r>
          <a:r>
            <a:rPr lang="en-GB"/>
            <a:t> this has on individual lives. Ensuring that all care is </a:t>
          </a:r>
          <a:r>
            <a:rPr lang="en-GB" b="1"/>
            <a:t>person-centred</a:t>
          </a:r>
          <a:r>
            <a:rPr lang="en-GB"/>
            <a:t>, striving for the best for each individual, focusing on </a:t>
          </a:r>
          <a:r>
            <a:rPr lang="en-GB" b="1"/>
            <a:t>reablement</a:t>
          </a:r>
          <a:r>
            <a:rPr lang="en-GB"/>
            <a:t>, strength-based practice and not the passive delivery of care.</a:t>
          </a:r>
          <a:endParaRPr lang="en-US"/>
        </a:p>
      </dgm:t>
    </dgm:pt>
    <dgm:pt modelId="{A3E2A7C4-4CF7-45D7-8404-48EF9EEEAF22}" type="parTrans" cxnId="{C0144F0E-8363-43B3-80A7-6BDCA69DF67E}">
      <dgm:prSet/>
      <dgm:spPr/>
      <dgm:t>
        <a:bodyPr/>
        <a:lstStyle/>
        <a:p>
          <a:endParaRPr lang="en-US"/>
        </a:p>
      </dgm:t>
    </dgm:pt>
    <dgm:pt modelId="{D45C7D62-4AE6-4DB2-9E11-5693C4CB5C77}" type="sibTrans" cxnId="{C0144F0E-8363-43B3-80A7-6BDCA69DF67E}">
      <dgm:prSet/>
      <dgm:spPr/>
      <dgm:t>
        <a:bodyPr/>
        <a:lstStyle/>
        <a:p>
          <a:endParaRPr lang="en-US"/>
        </a:p>
      </dgm:t>
    </dgm:pt>
    <dgm:pt modelId="{271EAE32-3D1D-43F6-84A3-CEB4D648C59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Will embody the </a:t>
          </a:r>
          <a:r>
            <a:rPr lang="en-GB" b="1"/>
            <a:t>partnership approach. </a:t>
          </a:r>
          <a:r>
            <a:rPr lang="en-GB"/>
            <a:t>This should extend not only to Bracknell Forest but also to other providers. Working in </a:t>
          </a:r>
          <a:r>
            <a:rPr lang="en-GB" b="1"/>
            <a:t>collaboration</a:t>
          </a:r>
          <a:r>
            <a:rPr lang="en-GB"/>
            <a:t> not isolation. Active involvement and participation in the council’s strategic plans for development, sufficiency and sustainability. Communicating efficiently and actively </a:t>
          </a:r>
          <a:r>
            <a:rPr lang="en-GB" b="1"/>
            <a:t>participating</a:t>
          </a:r>
          <a:r>
            <a:rPr lang="en-GB"/>
            <a:t> in forums and contract management.</a:t>
          </a:r>
          <a:endParaRPr lang="en-US"/>
        </a:p>
      </dgm:t>
    </dgm:pt>
    <dgm:pt modelId="{B77B7481-FE8D-4006-832C-029CAF7D718C}" type="parTrans" cxnId="{13CFA4A0-DC29-4DE1-8328-FB39E27ECAFE}">
      <dgm:prSet/>
      <dgm:spPr/>
      <dgm:t>
        <a:bodyPr/>
        <a:lstStyle/>
        <a:p>
          <a:endParaRPr lang="en-US"/>
        </a:p>
      </dgm:t>
    </dgm:pt>
    <dgm:pt modelId="{8C6FBFDD-29E0-42E6-94CD-DA1884D2DF8C}" type="sibTrans" cxnId="{13CFA4A0-DC29-4DE1-8328-FB39E27ECAFE}">
      <dgm:prSet/>
      <dgm:spPr/>
      <dgm:t>
        <a:bodyPr/>
        <a:lstStyle/>
        <a:p>
          <a:endParaRPr lang="en-US"/>
        </a:p>
      </dgm:t>
    </dgm:pt>
    <dgm:pt modelId="{D9E04978-7C0F-42F5-AD51-E36BB1DBE27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Will embrace </a:t>
          </a:r>
          <a:r>
            <a:rPr lang="en-GB" b="1"/>
            <a:t>innovation including the use of technology</a:t>
          </a:r>
          <a:r>
            <a:rPr lang="en-GB"/>
            <a:t>, </a:t>
          </a:r>
          <a:r>
            <a:rPr lang="en-GB" b="1"/>
            <a:t>flexibility</a:t>
          </a:r>
          <a:r>
            <a:rPr lang="en-GB"/>
            <a:t>, quality of service provision and a </a:t>
          </a:r>
          <a:r>
            <a:rPr lang="en-GB" b="1"/>
            <a:t>professional </a:t>
          </a:r>
          <a:r>
            <a:rPr lang="en-GB" b="0"/>
            <a:t>integrated approach. </a:t>
          </a:r>
          <a:r>
            <a:rPr lang="en-GB" b="1"/>
            <a:t>Creative </a:t>
          </a:r>
          <a:r>
            <a:rPr lang="en-GB" b="0"/>
            <a:t>in your approach, </a:t>
          </a:r>
          <a:r>
            <a:rPr lang="en-GB" b="1"/>
            <a:t>solution focused </a:t>
          </a:r>
          <a:r>
            <a:rPr lang="en-GB" b="0"/>
            <a:t>and willing to explore alternative arrangements to meet specific need. Thinking outside of the box and working with confidence and expertise.</a:t>
          </a:r>
          <a:endParaRPr lang="en-US" b="1"/>
        </a:p>
      </dgm:t>
    </dgm:pt>
    <dgm:pt modelId="{54EBC645-EB48-4DE0-B4CD-7F5127DD5684}" type="parTrans" cxnId="{1E89EA4F-17EF-400E-BBA9-7D9F2D492F9B}">
      <dgm:prSet/>
      <dgm:spPr/>
      <dgm:t>
        <a:bodyPr/>
        <a:lstStyle/>
        <a:p>
          <a:endParaRPr lang="en-US"/>
        </a:p>
      </dgm:t>
    </dgm:pt>
    <dgm:pt modelId="{90092A28-B43B-4BA9-A70B-B4B87C841337}" type="sibTrans" cxnId="{1E89EA4F-17EF-400E-BBA9-7D9F2D492F9B}">
      <dgm:prSet/>
      <dgm:spPr/>
      <dgm:t>
        <a:bodyPr/>
        <a:lstStyle/>
        <a:p>
          <a:endParaRPr lang="en-US"/>
        </a:p>
      </dgm:t>
    </dgm:pt>
    <dgm:pt modelId="{535666E2-AD0E-4FC5-8DFD-5A505B4390A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Will bring </a:t>
          </a:r>
          <a:r>
            <a:rPr lang="en-GB" b="1"/>
            <a:t>competitive </a:t>
          </a:r>
          <a:r>
            <a:rPr lang="en-GB"/>
            <a:t>pricing and value for money to the local market. </a:t>
          </a:r>
          <a:r>
            <a:rPr lang="en-GB" b="1"/>
            <a:t>Transparent</a:t>
          </a:r>
          <a:r>
            <a:rPr lang="en-GB"/>
            <a:t> pricing structure with emphasis on delivery, cultivating a skilled and committed workforce for the delivery of the </a:t>
          </a:r>
          <a:r>
            <a:rPr lang="en-GB" b="1"/>
            <a:t>best</a:t>
          </a:r>
          <a:r>
            <a:rPr lang="en-GB"/>
            <a:t> care at the cost agreed.</a:t>
          </a:r>
          <a:endParaRPr lang="en-US"/>
        </a:p>
      </dgm:t>
    </dgm:pt>
    <dgm:pt modelId="{A99D6422-47D3-49E2-B86C-1E565367C645}" type="parTrans" cxnId="{AE1B87DD-E153-4E97-8674-F3CBD667B549}">
      <dgm:prSet/>
      <dgm:spPr/>
      <dgm:t>
        <a:bodyPr/>
        <a:lstStyle/>
        <a:p>
          <a:endParaRPr lang="en-US"/>
        </a:p>
      </dgm:t>
    </dgm:pt>
    <dgm:pt modelId="{FDCEC83D-F2E3-4B21-AEC4-F959A7B59472}" type="sibTrans" cxnId="{AE1B87DD-E153-4E97-8674-F3CBD667B549}">
      <dgm:prSet/>
      <dgm:spPr/>
      <dgm:t>
        <a:bodyPr/>
        <a:lstStyle/>
        <a:p>
          <a:endParaRPr lang="en-US"/>
        </a:p>
      </dgm:t>
    </dgm:pt>
    <dgm:pt modelId="{3CC94E01-4ADC-4A44-A767-0A62617046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Will focus on </a:t>
          </a:r>
          <a:r>
            <a:rPr lang="en-US" b="1"/>
            <a:t>Quality, Continuous Improvement and Best Practice</a:t>
          </a:r>
          <a:r>
            <a:rPr lang="en-US" b="0"/>
            <a:t> to meet the range of home care needs, including </a:t>
          </a:r>
          <a:r>
            <a:rPr lang="en-US" b="1"/>
            <a:t>complex, </a:t>
          </a:r>
          <a:r>
            <a:rPr lang="en-US" b="0"/>
            <a:t>challenging behaviors. Have continuous </a:t>
          </a:r>
          <a:r>
            <a:rPr lang="en-US" b="1"/>
            <a:t>improvement plans </a:t>
          </a:r>
          <a:r>
            <a:rPr lang="en-US" b="0"/>
            <a:t>that drive service development and shape delivery.</a:t>
          </a:r>
          <a:endParaRPr lang="en-US"/>
        </a:p>
      </dgm:t>
    </dgm:pt>
    <dgm:pt modelId="{4B8327F7-B01F-475F-846C-376A1BA6AF25}" type="sibTrans" cxnId="{F36F5F58-7621-4E32-AC8F-23ADBB103D19}">
      <dgm:prSet/>
      <dgm:spPr/>
      <dgm:t>
        <a:bodyPr/>
        <a:lstStyle/>
        <a:p>
          <a:endParaRPr lang="en-US"/>
        </a:p>
      </dgm:t>
    </dgm:pt>
    <dgm:pt modelId="{E25E95C9-F06E-4CBF-A4DB-099F8A3DB219}" type="parTrans" cxnId="{F36F5F58-7621-4E32-AC8F-23ADBB103D19}">
      <dgm:prSet/>
      <dgm:spPr/>
      <dgm:t>
        <a:bodyPr/>
        <a:lstStyle/>
        <a:p>
          <a:endParaRPr lang="en-US"/>
        </a:p>
      </dgm:t>
    </dgm:pt>
    <dgm:pt modelId="{1D82E8C4-9C3B-46D2-AB19-626FC18DB94B}" type="pres">
      <dgm:prSet presAssocID="{341C3A8D-A9EB-4CF4-839C-FA2FF913E61B}" presName="root" presStyleCnt="0">
        <dgm:presLayoutVars>
          <dgm:dir/>
          <dgm:resizeHandles val="exact"/>
        </dgm:presLayoutVars>
      </dgm:prSet>
      <dgm:spPr/>
    </dgm:pt>
    <dgm:pt modelId="{087A4457-41D5-417C-B414-6B0CF9DBAB35}" type="pres">
      <dgm:prSet presAssocID="{9AFAF7CB-F184-436B-B7E7-E956E3C7AB27}" presName="compNode" presStyleCnt="0"/>
      <dgm:spPr/>
    </dgm:pt>
    <dgm:pt modelId="{A1EEE609-6753-445B-AAE4-AFBF278FD6AC}" type="pres">
      <dgm:prSet presAssocID="{9AFAF7CB-F184-436B-B7E7-E956E3C7AB27}" presName="bgRect" presStyleLbl="bgShp" presStyleIdx="0" presStyleCnt="5" custScaleY="119042"/>
      <dgm:spPr/>
    </dgm:pt>
    <dgm:pt modelId="{82E90F5D-620D-4449-AAC7-E555D8A9FA78}" type="pres">
      <dgm:prSet presAssocID="{9AFAF7CB-F184-436B-B7E7-E956E3C7AB2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46D0EC48-269E-4EE5-8701-9138580731F1}" type="pres">
      <dgm:prSet presAssocID="{9AFAF7CB-F184-436B-B7E7-E956E3C7AB27}" presName="spaceRect" presStyleCnt="0"/>
      <dgm:spPr/>
    </dgm:pt>
    <dgm:pt modelId="{FEFC3759-DA4F-4B70-B257-9A417A99907C}" type="pres">
      <dgm:prSet presAssocID="{9AFAF7CB-F184-436B-B7E7-E956E3C7AB27}" presName="parTx" presStyleLbl="revTx" presStyleIdx="0" presStyleCnt="5">
        <dgm:presLayoutVars>
          <dgm:chMax val="0"/>
          <dgm:chPref val="0"/>
        </dgm:presLayoutVars>
      </dgm:prSet>
      <dgm:spPr/>
    </dgm:pt>
    <dgm:pt modelId="{2A9AA58F-994E-4675-A539-812DDA9E633F}" type="pres">
      <dgm:prSet presAssocID="{D45C7D62-4AE6-4DB2-9E11-5693C4CB5C77}" presName="sibTrans" presStyleCnt="0"/>
      <dgm:spPr/>
    </dgm:pt>
    <dgm:pt modelId="{039D0887-A2FE-4550-8678-779954440C53}" type="pres">
      <dgm:prSet presAssocID="{3CC94E01-4ADC-4A44-A767-0A6261704699}" presName="compNode" presStyleCnt="0"/>
      <dgm:spPr/>
    </dgm:pt>
    <dgm:pt modelId="{551818E9-7740-4888-A437-50706A0A2122}" type="pres">
      <dgm:prSet presAssocID="{3CC94E01-4ADC-4A44-A767-0A6261704699}" presName="bgRect" presStyleLbl="bgShp" presStyleIdx="1" presStyleCnt="5" custScaleY="116592"/>
      <dgm:spPr/>
    </dgm:pt>
    <dgm:pt modelId="{A2F17175-0C14-4826-9F23-7C6FE679B81D}" type="pres">
      <dgm:prSet presAssocID="{3CC94E01-4ADC-4A44-A767-0A626170469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1E17BD3E-A5AC-467B-8038-B488DD7CB034}" type="pres">
      <dgm:prSet presAssocID="{3CC94E01-4ADC-4A44-A767-0A6261704699}" presName="spaceRect" presStyleCnt="0"/>
      <dgm:spPr/>
    </dgm:pt>
    <dgm:pt modelId="{A140488F-1961-4089-9BE4-EB8DB9E4B1CE}" type="pres">
      <dgm:prSet presAssocID="{3CC94E01-4ADC-4A44-A767-0A6261704699}" presName="parTx" presStyleLbl="revTx" presStyleIdx="1" presStyleCnt="5">
        <dgm:presLayoutVars>
          <dgm:chMax val="0"/>
          <dgm:chPref val="0"/>
        </dgm:presLayoutVars>
      </dgm:prSet>
      <dgm:spPr/>
    </dgm:pt>
    <dgm:pt modelId="{2BCDA9C3-A1F1-4378-A017-7BC0AE2338D7}" type="pres">
      <dgm:prSet presAssocID="{4B8327F7-B01F-475F-846C-376A1BA6AF25}" presName="sibTrans" presStyleCnt="0"/>
      <dgm:spPr/>
    </dgm:pt>
    <dgm:pt modelId="{B909C3E1-A20E-4A11-B84B-A62BD9F50493}" type="pres">
      <dgm:prSet presAssocID="{271EAE32-3D1D-43F6-84A3-CEB4D648C593}" presName="compNode" presStyleCnt="0"/>
      <dgm:spPr/>
    </dgm:pt>
    <dgm:pt modelId="{E211F43C-DBB5-42ED-9603-FA7367139F8F}" type="pres">
      <dgm:prSet presAssocID="{271EAE32-3D1D-43F6-84A3-CEB4D648C593}" presName="bgRect" presStyleLbl="bgShp" presStyleIdx="2" presStyleCnt="5" custScaleY="147458"/>
      <dgm:spPr/>
    </dgm:pt>
    <dgm:pt modelId="{7FC8F764-9840-4099-92C6-D96C000D5E6E}" type="pres">
      <dgm:prSet presAssocID="{271EAE32-3D1D-43F6-84A3-CEB4D648C59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43E8AA6F-5799-4F1B-9648-1E59056777CA}" type="pres">
      <dgm:prSet presAssocID="{271EAE32-3D1D-43F6-84A3-CEB4D648C593}" presName="spaceRect" presStyleCnt="0"/>
      <dgm:spPr/>
    </dgm:pt>
    <dgm:pt modelId="{1567014B-9EFB-4719-A0C6-4C41C293A607}" type="pres">
      <dgm:prSet presAssocID="{271EAE32-3D1D-43F6-84A3-CEB4D648C593}" presName="parTx" presStyleLbl="revTx" presStyleIdx="2" presStyleCnt="5">
        <dgm:presLayoutVars>
          <dgm:chMax val="0"/>
          <dgm:chPref val="0"/>
        </dgm:presLayoutVars>
      </dgm:prSet>
      <dgm:spPr/>
    </dgm:pt>
    <dgm:pt modelId="{30C336B8-0610-4096-BA5B-6C4FBE41FA75}" type="pres">
      <dgm:prSet presAssocID="{8C6FBFDD-29E0-42E6-94CD-DA1884D2DF8C}" presName="sibTrans" presStyleCnt="0"/>
      <dgm:spPr/>
    </dgm:pt>
    <dgm:pt modelId="{A2E0421B-A628-463C-A3C4-95255DC558D2}" type="pres">
      <dgm:prSet presAssocID="{D9E04978-7C0F-42F5-AD51-E36BB1DBE273}" presName="compNode" presStyleCnt="0"/>
      <dgm:spPr/>
    </dgm:pt>
    <dgm:pt modelId="{887E60C9-89C3-40C7-95D0-4A6CC9648887}" type="pres">
      <dgm:prSet presAssocID="{D9E04978-7C0F-42F5-AD51-E36BB1DBE273}" presName="bgRect" presStyleLbl="bgShp" presStyleIdx="3" presStyleCnt="5"/>
      <dgm:spPr/>
    </dgm:pt>
    <dgm:pt modelId="{0177F925-F863-44AF-BA41-B09475D6C42F}" type="pres">
      <dgm:prSet presAssocID="{D9E04978-7C0F-42F5-AD51-E36BB1DBE27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059D059F-D405-48D6-97A4-ECE06E36EDB7}" type="pres">
      <dgm:prSet presAssocID="{D9E04978-7C0F-42F5-AD51-E36BB1DBE273}" presName="spaceRect" presStyleCnt="0"/>
      <dgm:spPr/>
    </dgm:pt>
    <dgm:pt modelId="{24C65437-CB6F-49FD-A777-49E39464BA55}" type="pres">
      <dgm:prSet presAssocID="{D9E04978-7C0F-42F5-AD51-E36BB1DBE273}" presName="parTx" presStyleLbl="revTx" presStyleIdx="3" presStyleCnt="5">
        <dgm:presLayoutVars>
          <dgm:chMax val="0"/>
          <dgm:chPref val="0"/>
        </dgm:presLayoutVars>
      </dgm:prSet>
      <dgm:spPr/>
    </dgm:pt>
    <dgm:pt modelId="{A4B860EF-E62B-43AA-9FF2-BDAF383C2E50}" type="pres">
      <dgm:prSet presAssocID="{90092A28-B43B-4BA9-A70B-B4B87C841337}" presName="sibTrans" presStyleCnt="0"/>
      <dgm:spPr/>
    </dgm:pt>
    <dgm:pt modelId="{5E7FB94E-2A75-49ED-A68D-5EEFDE5262B1}" type="pres">
      <dgm:prSet presAssocID="{535666E2-AD0E-4FC5-8DFD-5A505B4390AD}" presName="compNode" presStyleCnt="0"/>
      <dgm:spPr/>
    </dgm:pt>
    <dgm:pt modelId="{9E3A03BF-453E-4EE1-B7DF-003B6CD2277F}" type="pres">
      <dgm:prSet presAssocID="{535666E2-AD0E-4FC5-8DFD-5A505B4390AD}" presName="bgRect" presStyleLbl="bgShp" presStyleIdx="4" presStyleCnt="5" custScaleY="129493"/>
      <dgm:spPr/>
    </dgm:pt>
    <dgm:pt modelId="{ADF1C38E-C1E6-4C34-A4F9-C2D9C327C0CC}" type="pres">
      <dgm:prSet presAssocID="{535666E2-AD0E-4FC5-8DFD-5A505B4390A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00D88D2-5900-4F26-B0CD-481316580C39}" type="pres">
      <dgm:prSet presAssocID="{535666E2-AD0E-4FC5-8DFD-5A505B4390AD}" presName="spaceRect" presStyleCnt="0"/>
      <dgm:spPr/>
    </dgm:pt>
    <dgm:pt modelId="{5CE541F7-95A8-4640-A087-D0BAD9364842}" type="pres">
      <dgm:prSet presAssocID="{535666E2-AD0E-4FC5-8DFD-5A505B4390A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0144F0E-8363-43B3-80A7-6BDCA69DF67E}" srcId="{341C3A8D-A9EB-4CF4-839C-FA2FF913E61B}" destId="{9AFAF7CB-F184-436B-B7E7-E956E3C7AB27}" srcOrd="0" destOrd="0" parTransId="{A3E2A7C4-4CF7-45D7-8404-48EF9EEEAF22}" sibTransId="{D45C7D62-4AE6-4DB2-9E11-5693C4CB5C77}"/>
    <dgm:cxn modelId="{71A4C11C-B081-471C-9AD0-BFF783FC61AF}" type="presOf" srcId="{535666E2-AD0E-4FC5-8DFD-5A505B4390AD}" destId="{5CE541F7-95A8-4640-A087-D0BAD9364842}" srcOrd="0" destOrd="0" presId="urn:microsoft.com/office/officeart/2018/2/layout/IconVerticalSolidList"/>
    <dgm:cxn modelId="{019CFF28-7E82-431E-9CCE-BC794167827C}" type="presOf" srcId="{D9E04978-7C0F-42F5-AD51-E36BB1DBE273}" destId="{24C65437-CB6F-49FD-A777-49E39464BA55}" srcOrd="0" destOrd="0" presId="urn:microsoft.com/office/officeart/2018/2/layout/IconVerticalSolidList"/>
    <dgm:cxn modelId="{627ABE31-D261-4B98-949A-BBC7D7B104AF}" type="presOf" srcId="{271EAE32-3D1D-43F6-84A3-CEB4D648C593}" destId="{1567014B-9EFB-4719-A0C6-4C41C293A607}" srcOrd="0" destOrd="0" presId="urn:microsoft.com/office/officeart/2018/2/layout/IconVerticalSolidList"/>
    <dgm:cxn modelId="{6CB1A865-C902-4D49-84AC-7F2390D76E34}" type="presOf" srcId="{3CC94E01-4ADC-4A44-A767-0A6261704699}" destId="{A140488F-1961-4089-9BE4-EB8DB9E4B1CE}" srcOrd="0" destOrd="0" presId="urn:microsoft.com/office/officeart/2018/2/layout/IconVerticalSolidList"/>
    <dgm:cxn modelId="{C7FC294C-6655-458D-B454-8596592D554C}" type="presOf" srcId="{9AFAF7CB-F184-436B-B7E7-E956E3C7AB27}" destId="{FEFC3759-DA4F-4B70-B257-9A417A99907C}" srcOrd="0" destOrd="0" presId="urn:microsoft.com/office/officeart/2018/2/layout/IconVerticalSolidList"/>
    <dgm:cxn modelId="{1E89EA4F-17EF-400E-BBA9-7D9F2D492F9B}" srcId="{341C3A8D-A9EB-4CF4-839C-FA2FF913E61B}" destId="{D9E04978-7C0F-42F5-AD51-E36BB1DBE273}" srcOrd="3" destOrd="0" parTransId="{54EBC645-EB48-4DE0-B4CD-7F5127DD5684}" sibTransId="{90092A28-B43B-4BA9-A70B-B4B87C841337}"/>
    <dgm:cxn modelId="{F36F5F58-7621-4E32-AC8F-23ADBB103D19}" srcId="{341C3A8D-A9EB-4CF4-839C-FA2FF913E61B}" destId="{3CC94E01-4ADC-4A44-A767-0A6261704699}" srcOrd="1" destOrd="0" parTransId="{E25E95C9-F06E-4CBF-A4DB-099F8A3DB219}" sibTransId="{4B8327F7-B01F-475F-846C-376A1BA6AF25}"/>
    <dgm:cxn modelId="{13CFA4A0-DC29-4DE1-8328-FB39E27ECAFE}" srcId="{341C3A8D-A9EB-4CF4-839C-FA2FF913E61B}" destId="{271EAE32-3D1D-43F6-84A3-CEB4D648C593}" srcOrd="2" destOrd="0" parTransId="{B77B7481-FE8D-4006-832C-029CAF7D718C}" sibTransId="{8C6FBFDD-29E0-42E6-94CD-DA1884D2DF8C}"/>
    <dgm:cxn modelId="{B8C12AC6-106F-4583-AC87-5496676A9D66}" type="presOf" srcId="{341C3A8D-A9EB-4CF4-839C-FA2FF913E61B}" destId="{1D82E8C4-9C3B-46D2-AB19-626FC18DB94B}" srcOrd="0" destOrd="0" presId="urn:microsoft.com/office/officeart/2018/2/layout/IconVerticalSolidList"/>
    <dgm:cxn modelId="{AE1B87DD-E153-4E97-8674-F3CBD667B549}" srcId="{341C3A8D-A9EB-4CF4-839C-FA2FF913E61B}" destId="{535666E2-AD0E-4FC5-8DFD-5A505B4390AD}" srcOrd="4" destOrd="0" parTransId="{A99D6422-47D3-49E2-B86C-1E565367C645}" sibTransId="{FDCEC83D-F2E3-4B21-AEC4-F959A7B59472}"/>
    <dgm:cxn modelId="{FCF6FB74-1FCB-4F90-B18C-DE62A697AF08}" type="presParOf" srcId="{1D82E8C4-9C3B-46D2-AB19-626FC18DB94B}" destId="{087A4457-41D5-417C-B414-6B0CF9DBAB35}" srcOrd="0" destOrd="0" presId="urn:microsoft.com/office/officeart/2018/2/layout/IconVerticalSolidList"/>
    <dgm:cxn modelId="{016E84E6-6980-47D7-87A2-F1F6EB42764B}" type="presParOf" srcId="{087A4457-41D5-417C-B414-6B0CF9DBAB35}" destId="{A1EEE609-6753-445B-AAE4-AFBF278FD6AC}" srcOrd="0" destOrd="0" presId="urn:microsoft.com/office/officeart/2018/2/layout/IconVerticalSolidList"/>
    <dgm:cxn modelId="{5EA534A5-B46C-4185-BBFD-89310CE7BCD7}" type="presParOf" srcId="{087A4457-41D5-417C-B414-6B0CF9DBAB35}" destId="{82E90F5D-620D-4449-AAC7-E555D8A9FA78}" srcOrd="1" destOrd="0" presId="urn:microsoft.com/office/officeart/2018/2/layout/IconVerticalSolidList"/>
    <dgm:cxn modelId="{6902379B-F282-41DA-8648-B92EC6DECF53}" type="presParOf" srcId="{087A4457-41D5-417C-B414-6B0CF9DBAB35}" destId="{46D0EC48-269E-4EE5-8701-9138580731F1}" srcOrd="2" destOrd="0" presId="urn:microsoft.com/office/officeart/2018/2/layout/IconVerticalSolidList"/>
    <dgm:cxn modelId="{1C2CC947-8EA7-4930-B639-A5ED12784B50}" type="presParOf" srcId="{087A4457-41D5-417C-B414-6B0CF9DBAB35}" destId="{FEFC3759-DA4F-4B70-B257-9A417A99907C}" srcOrd="3" destOrd="0" presId="urn:microsoft.com/office/officeart/2018/2/layout/IconVerticalSolidList"/>
    <dgm:cxn modelId="{84A5AD6F-7FD7-401B-91B6-2E0C34F3D6DD}" type="presParOf" srcId="{1D82E8C4-9C3B-46D2-AB19-626FC18DB94B}" destId="{2A9AA58F-994E-4675-A539-812DDA9E633F}" srcOrd="1" destOrd="0" presId="urn:microsoft.com/office/officeart/2018/2/layout/IconVerticalSolidList"/>
    <dgm:cxn modelId="{D73A9B60-EAC7-48DD-9A50-162C98362D8F}" type="presParOf" srcId="{1D82E8C4-9C3B-46D2-AB19-626FC18DB94B}" destId="{039D0887-A2FE-4550-8678-779954440C53}" srcOrd="2" destOrd="0" presId="urn:microsoft.com/office/officeart/2018/2/layout/IconVerticalSolidList"/>
    <dgm:cxn modelId="{3B800E20-F43D-4292-AA6A-D9264CB98DFD}" type="presParOf" srcId="{039D0887-A2FE-4550-8678-779954440C53}" destId="{551818E9-7740-4888-A437-50706A0A2122}" srcOrd="0" destOrd="0" presId="urn:microsoft.com/office/officeart/2018/2/layout/IconVerticalSolidList"/>
    <dgm:cxn modelId="{5B14C44A-473C-4CA0-9984-2917CB07BEB3}" type="presParOf" srcId="{039D0887-A2FE-4550-8678-779954440C53}" destId="{A2F17175-0C14-4826-9F23-7C6FE679B81D}" srcOrd="1" destOrd="0" presId="urn:microsoft.com/office/officeart/2018/2/layout/IconVerticalSolidList"/>
    <dgm:cxn modelId="{619416A9-9E81-4FB1-9F89-347AAC522FFC}" type="presParOf" srcId="{039D0887-A2FE-4550-8678-779954440C53}" destId="{1E17BD3E-A5AC-467B-8038-B488DD7CB034}" srcOrd="2" destOrd="0" presId="urn:microsoft.com/office/officeart/2018/2/layout/IconVerticalSolidList"/>
    <dgm:cxn modelId="{719D87BC-51E5-4E9B-9335-551A5A7DB640}" type="presParOf" srcId="{039D0887-A2FE-4550-8678-779954440C53}" destId="{A140488F-1961-4089-9BE4-EB8DB9E4B1CE}" srcOrd="3" destOrd="0" presId="urn:microsoft.com/office/officeart/2018/2/layout/IconVerticalSolidList"/>
    <dgm:cxn modelId="{1CABA963-4233-4ED0-9C17-C6D5C765AF58}" type="presParOf" srcId="{1D82E8C4-9C3B-46D2-AB19-626FC18DB94B}" destId="{2BCDA9C3-A1F1-4378-A017-7BC0AE2338D7}" srcOrd="3" destOrd="0" presId="urn:microsoft.com/office/officeart/2018/2/layout/IconVerticalSolidList"/>
    <dgm:cxn modelId="{5D1C0A8B-5803-45FB-8935-86E2E8164754}" type="presParOf" srcId="{1D82E8C4-9C3B-46D2-AB19-626FC18DB94B}" destId="{B909C3E1-A20E-4A11-B84B-A62BD9F50493}" srcOrd="4" destOrd="0" presId="urn:microsoft.com/office/officeart/2018/2/layout/IconVerticalSolidList"/>
    <dgm:cxn modelId="{C7718A31-834D-47EB-AD6F-CAE4DC2C080D}" type="presParOf" srcId="{B909C3E1-A20E-4A11-B84B-A62BD9F50493}" destId="{E211F43C-DBB5-42ED-9603-FA7367139F8F}" srcOrd="0" destOrd="0" presId="urn:microsoft.com/office/officeart/2018/2/layout/IconVerticalSolidList"/>
    <dgm:cxn modelId="{5B9C402C-B241-42B1-8B81-EFB1A118A552}" type="presParOf" srcId="{B909C3E1-A20E-4A11-B84B-A62BD9F50493}" destId="{7FC8F764-9840-4099-92C6-D96C000D5E6E}" srcOrd="1" destOrd="0" presId="urn:microsoft.com/office/officeart/2018/2/layout/IconVerticalSolidList"/>
    <dgm:cxn modelId="{B9AEE0C4-037D-4CF0-B369-F5A41FB9BA76}" type="presParOf" srcId="{B909C3E1-A20E-4A11-B84B-A62BD9F50493}" destId="{43E8AA6F-5799-4F1B-9648-1E59056777CA}" srcOrd="2" destOrd="0" presId="urn:microsoft.com/office/officeart/2018/2/layout/IconVerticalSolidList"/>
    <dgm:cxn modelId="{9D1CF100-6B34-43E2-866B-35708E9E25CE}" type="presParOf" srcId="{B909C3E1-A20E-4A11-B84B-A62BD9F50493}" destId="{1567014B-9EFB-4719-A0C6-4C41C293A607}" srcOrd="3" destOrd="0" presId="urn:microsoft.com/office/officeart/2018/2/layout/IconVerticalSolidList"/>
    <dgm:cxn modelId="{38071F61-05BF-4AC6-9562-7FB58D0C0F31}" type="presParOf" srcId="{1D82E8C4-9C3B-46D2-AB19-626FC18DB94B}" destId="{30C336B8-0610-4096-BA5B-6C4FBE41FA75}" srcOrd="5" destOrd="0" presId="urn:microsoft.com/office/officeart/2018/2/layout/IconVerticalSolidList"/>
    <dgm:cxn modelId="{276B188B-0BA6-42D6-A644-81864004DC25}" type="presParOf" srcId="{1D82E8C4-9C3B-46D2-AB19-626FC18DB94B}" destId="{A2E0421B-A628-463C-A3C4-95255DC558D2}" srcOrd="6" destOrd="0" presId="urn:microsoft.com/office/officeart/2018/2/layout/IconVerticalSolidList"/>
    <dgm:cxn modelId="{F5E531B5-B575-4E60-9FCA-46FDC5CFB28C}" type="presParOf" srcId="{A2E0421B-A628-463C-A3C4-95255DC558D2}" destId="{887E60C9-89C3-40C7-95D0-4A6CC9648887}" srcOrd="0" destOrd="0" presId="urn:microsoft.com/office/officeart/2018/2/layout/IconVerticalSolidList"/>
    <dgm:cxn modelId="{EE3AB588-285A-4537-BD25-3AA0028D5CC1}" type="presParOf" srcId="{A2E0421B-A628-463C-A3C4-95255DC558D2}" destId="{0177F925-F863-44AF-BA41-B09475D6C42F}" srcOrd="1" destOrd="0" presId="urn:microsoft.com/office/officeart/2018/2/layout/IconVerticalSolidList"/>
    <dgm:cxn modelId="{E8BC6163-0AA9-42A7-8212-5EBED98C92C9}" type="presParOf" srcId="{A2E0421B-A628-463C-A3C4-95255DC558D2}" destId="{059D059F-D405-48D6-97A4-ECE06E36EDB7}" srcOrd="2" destOrd="0" presId="urn:microsoft.com/office/officeart/2018/2/layout/IconVerticalSolidList"/>
    <dgm:cxn modelId="{207A2F79-6F64-4207-9036-2C3D967B7381}" type="presParOf" srcId="{A2E0421B-A628-463C-A3C4-95255DC558D2}" destId="{24C65437-CB6F-49FD-A777-49E39464BA55}" srcOrd="3" destOrd="0" presId="urn:microsoft.com/office/officeart/2018/2/layout/IconVerticalSolidList"/>
    <dgm:cxn modelId="{D1C8C42B-5830-4EE7-979F-B7C31907F2A4}" type="presParOf" srcId="{1D82E8C4-9C3B-46D2-AB19-626FC18DB94B}" destId="{A4B860EF-E62B-43AA-9FF2-BDAF383C2E50}" srcOrd="7" destOrd="0" presId="urn:microsoft.com/office/officeart/2018/2/layout/IconVerticalSolidList"/>
    <dgm:cxn modelId="{3FEF7ABB-36BC-4EB5-9940-A8886DB65621}" type="presParOf" srcId="{1D82E8C4-9C3B-46D2-AB19-626FC18DB94B}" destId="{5E7FB94E-2A75-49ED-A68D-5EEFDE5262B1}" srcOrd="8" destOrd="0" presId="urn:microsoft.com/office/officeart/2018/2/layout/IconVerticalSolidList"/>
    <dgm:cxn modelId="{F2465222-3C06-47DF-981C-0520E90D834F}" type="presParOf" srcId="{5E7FB94E-2A75-49ED-A68D-5EEFDE5262B1}" destId="{9E3A03BF-453E-4EE1-B7DF-003B6CD2277F}" srcOrd="0" destOrd="0" presId="urn:microsoft.com/office/officeart/2018/2/layout/IconVerticalSolidList"/>
    <dgm:cxn modelId="{F1D265AB-FA9D-4544-9E0B-1B53A3409E8B}" type="presParOf" srcId="{5E7FB94E-2A75-49ED-A68D-5EEFDE5262B1}" destId="{ADF1C38E-C1E6-4C34-A4F9-C2D9C327C0CC}" srcOrd="1" destOrd="0" presId="urn:microsoft.com/office/officeart/2018/2/layout/IconVerticalSolidList"/>
    <dgm:cxn modelId="{28319C2C-F42B-46EC-8EE7-2F8F688D4D8F}" type="presParOf" srcId="{5E7FB94E-2A75-49ED-A68D-5EEFDE5262B1}" destId="{C00D88D2-5900-4F26-B0CD-481316580C39}" srcOrd="2" destOrd="0" presId="urn:microsoft.com/office/officeart/2018/2/layout/IconVerticalSolidList"/>
    <dgm:cxn modelId="{B88FC879-88B9-4B81-8A0F-A0B081E252B6}" type="presParOf" srcId="{5E7FB94E-2A75-49ED-A68D-5EEFDE5262B1}" destId="{5CE541F7-95A8-4640-A087-D0BAD93648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654544-0770-4C7C-878E-3FF30306094B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E381D10B-E416-4DCF-85F8-7C7D7BD34AA1}">
      <dgm:prSet phldrT="[Text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50000"/>
              </a:schemeClr>
            </a:gs>
          </a:gsLst>
        </a:gradFill>
      </dgm:spPr>
      <dgm:t>
        <a:bodyPr/>
        <a:lstStyle/>
        <a:p>
          <a:r>
            <a:rPr lang="en-GB" sz="1600"/>
            <a:t>Procurement and service model  </a:t>
          </a:r>
        </a:p>
      </dgm:t>
    </dgm:pt>
    <dgm:pt modelId="{202DB8AF-3C6D-4936-85CD-DF28B0A5DC13}" type="parTrans" cxnId="{5F9278AC-4CF7-41F9-AE86-B31C171DEEDA}">
      <dgm:prSet/>
      <dgm:spPr/>
      <dgm:t>
        <a:bodyPr/>
        <a:lstStyle/>
        <a:p>
          <a:endParaRPr lang="en-GB"/>
        </a:p>
      </dgm:t>
    </dgm:pt>
    <dgm:pt modelId="{CE9E9711-5B56-419B-8483-81CE0F877AFE}" type="sibTrans" cxnId="{5F9278AC-4CF7-41F9-AE86-B31C171DEEDA}">
      <dgm:prSet/>
      <dgm:spPr/>
      <dgm:t>
        <a:bodyPr/>
        <a:lstStyle/>
        <a:p>
          <a:endParaRPr lang="en-GB"/>
        </a:p>
      </dgm:t>
    </dgm:pt>
    <dgm:pt modelId="{C7F225C8-E5E1-4FB7-BF86-A8D95D2DF661}">
      <dgm:prSet phldrT="[Text]"/>
      <dgm:spPr/>
      <dgm:t>
        <a:bodyPr/>
        <a:lstStyle/>
        <a:p>
          <a:r>
            <a:rPr lang="en-GB"/>
            <a:t>All</a:t>
          </a:r>
          <a:r>
            <a:rPr lang="en-GB" baseline="0"/>
            <a:t> options are under consideration Blocks / DPS / Flexible Framework </a:t>
          </a:r>
          <a:endParaRPr lang="en-GB"/>
        </a:p>
      </dgm:t>
    </dgm:pt>
    <dgm:pt modelId="{F1F3F010-AAF2-4126-9E0A-947C5DA2757B}" type="parTrans" cxnId="{AC626081-1780-442D-9789-852FE9DC535B}">
      <dgm:prSet/>
      <dgm:spPr/>
      <dgm:t>
        <a:bodyPr/>
        <a:lstStyle/>
        <a:p>
          <a:endParaRPr lang="en-GB"/>
        </a:p>
      </dgm:t>
    </dgm:pt>
    <dgm:pt modelId="{207D75F7-5C12-4825-9F9D-C0E88702AF82}" type="sibTrans" cxnId="{AC626081-1780-442D-9789-852FE9DC535B}">
      <dgm:prSet/>
      <dgm:spPr/>
      <dgm:t>
        <a:bodyPr/>
        <a:lstStyle/>
        <a:p>
          <a:endParaRPr lang="en-GB"/>
        </a:p>
      </dgm:t>
    </dgm:pt>
    <dgm:pt modelId="{03CDB703-F813-48D8-93C1-32D73B04B47B}">
      <dgm:prSet phldrT="[Text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50000"/>
              </a:schemeClr>
            </a:gs>
          </a:gsLst>
        </a:gradFill>
      </dgm:spPr>
      <dgm:t>
        <a:bodyPr/>
        <a:lstStyle/>
        <a:p>
          <a:r>
            <a:rPr lang="en-GB" sz="1600"/>
            <a:t>Quality</a:t>
          </a:r>
        </a:p>
      </dgm:t>
    </dgm:pt>
    <dgm:pt modelId="{17CC9448-5795-4C91-B2DF-2A7041E39817}" type="parTrans" cxnId="{95247CE8-DC73-40D9-82CB-843D616332B8}">
      <dgm:prSet/>
      <dgm:spPr/>
      <dgm:t>
        <a:bodyPr/>
        <a:lstStyle/>
        <a:p>
          <a:endParaRPr lang="en-GB"/>
        </a:p>
      </dgm:t>
    </dgm:pt>
    <dgm:pt modelId="{D0081C3B-5FFC-4200-B0F4-093C45FD5802}" type="sibTrans" cxnId="{95247CE8-DC73-40D9-82CB-843D616332B8}">
      <dgm:prSet/>
      <dgm:spPr/>
      <dgm:t>
        <a:bodyPr/>
        <a:lstStyle/>
        <a:p>
          <a:endParaRPr lang="en-GB"/>
        </a:p>
      </dgm:t>
    </dgm:pt>
    <dgm:pt modelId="{87F1F3E5-2CAE-4BA0-86B4-8F29496CBA57}">
      <dgm:prSet phldrT="[Text]"/>
      <dgm:spPr/>
      <dgm:t>
        <a:bodyPr/>
        <a:lstStyle/>
        <a:p>
          <a:r>
            <a:rPr lang="en-GB"/>
            <a:t>Clear Qualifying Criteria eg Outstanding, Good CQC Registration / Proven Practice / References / Selection questionnaire</a:t>
          </a:r>
        </a:p>
      </dgm:t>
    </dgm:pt>
    <dgm:pt modelId="{987ADFF6-7D7D-4648-ACBD-34956C2190E4}" type="parTrans" cxnId="{A1034E59-7404-4257-A82E-89797725A75D}">
      <dgm:prSet/>
      <dgm:spPr/>
      <dgm:t>
        <a:bodyPr/>
        <a:lstStyle/>
        <a:p>
          <a:endParaRPr lang="en-GB"/>
        </a:p>
      </dgm:t>
    </dgm:pt>
    <dgm:pt modelId="{2F754448-3DF2-4660-AE13-F8AC2A0F0B50}" type="sibTrans" cxnId="{A1034E59-7404-4257-A82E-89797725A75D}">
      <dgm:prSet/>
      <dgm:spPr/>
      <dgm:t>
        <a:bodyPr/>
        <a:lstStyle/>
        <a:p>
          <a:endParaRPr lang="en-GB"/>
        </a:p>
      </dgm:t>
    </dgm:pt>
    <dgm:pt modelId="{BEF23204-33CC-48F0-91AD-582EE00B10D5}">
      <dgm:prSet phldrT="[Text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50000"/>
              </a:schemeClr>
            </a:gs>
          </a:gsLst>
        </a:gradFill>
      </dgm:spPr>
      <dgm:t>
        <a:bodyPr/>
        <a:lstStyle/>
        <a:p>
          <a:r>
            <a:rPr lang="en-GB" sz="1600"/>
            <a:t>Price</a:t>
          </a:r>
        </a:p>
      </dgm:t>
    </dgm:pt>
    <dgm:pt modelId="{40588A75-3FE5-4A92-B98C-E2232325FF83}" type="parTrans" cxnId="{CBC27199-D178-4FE4-86C7-5BF60906B9AB}">
      <dgm:prSet/>
      <dgm:spPr/>
      <dgm:t>
        <a:bodyPr/>
        <a:lstStyle/>
        <a:p>
          <a:endParaRPr lang="en-GB"/>
        </a:p>
      </dgm:t>
    </dgm:pt>
    <dgm:pt modelId="{B077783C-D189-4B6D-9503-D255F2E0BA1B}" type="sibTrans" cxnId="{CBC27199-D178-4FE4-86C7-5BF60906B9AB}">
      <dgm:prSet/>
      <dgm:spPr/>
      <dgm:t>
        <a:bodyPr/>
        <a:lstStyle/>
        <a:p>
          <a:endParaRPr lang="en-GB"/>
        </a:p>
      </dgm:t>
    </dgm:pt>
    <dgm:pt modelId="{098522E9-D0F5-4924-B676-D3F52A28BDAD}">
      <dgm:prSet/>
      <dgm:spPr/>
      <dgm:t>
        <a:bodyPr/>
        <a:lstStyle/>
        <a:p>
          <a:r>
            <a:rPr lang="en-GB"/>
            <a:t>Transparency, fairness and consistency in awarding work</a:t>
          </a:r>
        </a:p>
      </dgm:t>
    </dgm:pt>
    <dgm:pt modelId="{B0D1B036-8205-40E9-9DEA-C11ED5B972E2}" type="parTrans" cxnId="{C4B2F959-0F71-4048-B40F-FF6BBA6D9FF1}">
      <dgm:prSet/>
      <dgm:spPr/>
      <dgm:t>
        <a:bodyPr/>
        <a:lstStyle/>
        <a:p>
          <a:endParaRPr lang="en-GB"/>
        </a:p>
      </dgm:t>
    </dgm:pt>
    <dgm:pt modelId="{6AB0B40D-2FA4-4FBB-8BA4-A3BE082BF2DE}" type="sibTrans" cxnId="{C4B2F959-0F71-4048-B40F-FF6BBA6D9FF1}">
      <dgm:prSet/>
      <dgm:spPr/>
      <dgm:t>
        <a:bodyPr/>
        <a:lstStyle/>
        <a:p>
          <a:endParaRPr lang="en-GB"/>
        </a:p>
      </dgm:t>
    </dgm:pt>
    <dgm:pt modelId="{215B4CCC-DCCF-45FD-BA18-337EDB506FBA}">
      <dgm:prSet/>
      <dgm:spPr/>
      <dgm:t>
        <a:bodyPr/>
        <a:lstStyle/>
        <a:p>
          <a:r>
            <a:rPr lang="en-GB"/>
            <a:t>Clear Service Specification and pathways  </a:t>
          </a:r>
        </a:p>
      </dgm:t>
    </dgm:pt>
    <dgm:pt modelId="{35AEE103-D1C7-47B2-A8E1-21F5162E8429}" type="parTrans" cxnId="{76B8B097-3D1B-4289-8738-AA1656A29DCF}">
      <dgm:prSet/>
      <dgm:spPr/>
      <dgm:t>
        <a:bodyPr/>
        <a:lstStyle/>
        <a:p>
          <a:endParaRPr lang="en-GB"/>
        </a:p>
      </dgm:t>
    </dgm:pt>
    <dgm:pt modelId="{8C59B7D6-848A-4D0A-A1D2-F9D0C345A22F}" type="sibTrans" cxnId="{76B8B097-3D1B-4289-8738-AA1656A29DCF}">
      <dgm:prSet/>
      <dgm:spPr/>
      <dgm:t>
        <a:bodyPr/>
        <a:lstStyle/>
        <a:p>
          <a:endParaRPr lang="en-GB"/>
        </a:p>
      </dgm:t>
    </dgm:pt>
    <dgm:pt modelId="{BA19FE3F-F734-4EA8-B0EC-E29CB9AF0572}">
      <dgm:prSet/>
      <dgm:spPr/>
      <dgm:t>
        <a:bodyPr/>
        <a:lstStyle/>
        <a:p>
          <a:r>
            <a:rPr lang="en-GB"/>
            <a:t>Manage costs, efficiencies, standardise rates</a:t>
          </a:r>
        </a:p>
      </dgm:t>
    </dgm:pt>
    <dgm:pt modelId="{54B8EDE4-4C3F-45E1-B411-36999010218C}" type="parTrans" cxnId="{B330F80F-9B21-40FD-80BC-F6BA64D919B5}">
      <dgm:prSet/>
      <dgm:spPr/>
      <dgm:t>
        <a:bodyPr/>
        <a:lstStyle/>
        <a:p>
          <a:endParaRPr lang="en-GB"/>
        </a:p>
      </dgm:t>
    </dgm:pt>
    <dgm:pt modelId="{953131AF-778B-4785-9ED9-6FFB1BC298C8}" type="sibTrans" cxnId="{B330F80F-9B21-40FD-80BC-F6BA64D919B5}">
      <dgm:prSet/>
      <dgm:spPr/>
      <dgm:t>
        <a:bodyPr/>
        <a:lstStyle/>
        <a:p>
          <a:endParaRPr lang="en-GB"/>
        </a:p>
      </dgm:t>
    </dgm:pt>
    <dgm:pt modelId="{BBE107B9-74FE-4031-AB1C-5FC1F7893440}">
      <dgm:prSet phldrT="[Text]"/>
      <dgm:spPr/>
      <dgm:t>
        <a:bodyPr/>
        <a:lstStyle/>
        <a:p>
          <a:r>
            <a:rPr lang="en-GB"/>
            <a:t>Consistent and transparent focus on outcomes including reablement </a:t>
          </a:r>
        </a:p>
      </dgm:t>
    </dgm:pt>
    <dgm:pt modelId="{6D395330-D614-45BC-93A6-98B80F4C67C7}" type="parTrans" cxnId="{4CC55A18-FC0C-476B-BAF7-35ED92138481}">
      <dgm:prSet/>
      <dgm:spPr/>
      <dgm:t>
        <a:bodyPr/>
        <a:lstStyle/>
        <a:p>
          <a:endParaRPr lang="en-GB"/>
        </a:p>
      </dgm:t>
    </dgm:pt>
    <dgm:pt modelId="{3C4514F7-5CB2-472B-ABDB-410E18861102}" type="sibTrans" cxnId="{4CC55A18-FC0C-476B-BAF7-35ED92138481}">
      <dgm:prSet/>
      <dgm:spPr/>
      <dgm:t>
        <a:bodyPr/>
        <a:lstStyle/>
        <a:p>
          <a:endParaRPr lang="en-GB"/>
        </a:p>
      </dgm:t>
    </dgm:pt>
    <dgm:pt modelId="{243F196C-3E4E-47EF-BC1D-1B014DBBBEC8}">
      <dgm:prSet phldrT="[Text]"/>
      <dgm:spPr/>
      <dgm:t>
        <a:bodyPr/>
        <a:lstStyle/>
        <a:p>
          <a:r>
            <a:rPr lang="en-GB"/>
            <a:t>Well trained, knowledgeable, caring workforce</a:t>
          </a:r>
        </a:p>
      </dgm:t>
    </dgm:pt>
    <dgm:pt modelId="{10636E09-5F1A-4CBE-B3F9-0B0F54E52D5C}" type="parTrans" cxnId="{F98965E4-2542-4730-A065-8BF6BDEC7331}">
      <dgm:prSet/>
      <dgm:spPr/>
      <dgm:t>
        <a:bodyPr/>
        <a:lstStyle/>
        <a:p>
          <a:endParaRPr lang="en-GB"/>
        </a:p>
      </dgm:t>
    </dgm:pt>
    <dgm:pt modelId="{A269EB6C-79F0-4005-BF36-AFA557A3F35F}" type="sibTrans" cxnId="{F98965E4-2542-4730-A065-8BF6BDEC7331}">
      <dgm:prSet/>
      <dgm:spPr/>
      <dgm:t>
        <a:bodyPr/>
        <a:lstStyle/>
        <a:p>
          <a:endParaRPr lang="en-GB"/>
        </a:p>
      </dgm:t>
    </dgm:pt>
    <dgm:pt modelId="{1B9EC2D6-6CCE-49AA-88EA-E4FCDC03E1DF}">
      <dgm:prSet/>
      <dgm:spPr/>
      <dgm:t>
        <a:bodyPr/>
        <a:lstStyle/>
        <a:p>
          <a:r>
            <a:rPr lang="en-GB"/>
            <a:t>Innovation / Use of Assistive Technology</a:t>
          </a:r>
        </a:p>
      </dgm:t>
    </dgm:pt>
    <dgm:pt modelId="{6F5187D4-0A04-4684-AC49-F934085D6576}" type="parTrans" cxnId="{9F749534-6318-41E5-A2FC-C8EA8D35AAD5}">
      <dgm:prSet/>
      <dgm:spPr/>
      <dgm:t>
        <a:bodyPr/>
        <a:lstStyle/>
        <a:p>
          <a:endParaRPr lang="en-GB"/>
        </a:p>
      </dgm:t>
    </dgm:pt>
    <dgm:pt modelId="{2A5F9B9D-7306-40EC-A330-1040ABF01972}" type="sibTrans" cxnId="{9F749534-6318-41E5-A2FC-C8EA8D35AAD5}">
      <dgm:prSet/>
      <dgm:spPr/>
      <dgm:t>
        <a:bodyPr/>
        <a:lstStyle/>
        <a:p>
          <a:endParaRPr lang="en-GB"/>
        </a:p>
      </dgm:t>
    </dgm:pt>
    <dgm:pt modelId="{40651A46-BEFC-450B-BEF3-DF15BAED7B87}">
      <dgm:prSet/>
      <dgm:spPr/>
      <dgm:t>
        <a:bodyPr/>
        <a:lstStyle/>
        <a:p>
          <a:r>
            <a:rPr lang="en-GB"/>
            <a:t>Commitment to Service Development / 7 day working</a:t>
          </a:r>
        </a:p>
      </dgm:t>
    </dgm:pt>
    <dgm:pt modelId="{8DF2F79D-8E3A-40F0-8641-28F48F42DFE9}" type="parTrans" cxnId="{A40C8453-6661-4343-B8A2-C9B580ABD9E7}">
      <dgm:prSet/>
      <dgm:spPr/>
      <dgm:t>
        <a:bodyPr/>
        <a:lstStyle/>
        <a:p>
          <a:endParaRPr lang="en-GB"/>
        </a:p>
      </dgm:t>
    </dgm:pt>
    <dgm:pt modelId="{837A934E-1F27-4D7D-A32E-BBA615B53EEA}" type="sibTrans" cxnId="{A40C8453-6661-4343-B8A2-C9B580ABD9E7}">
      <dgm:prSet/>
      <dgm:spPr/>
      <dgm:t>
        <a:bodyPr/>
        <a:lstStyle/>
        <a:p>
          <a:endParaRPr lang="en-GB"/>
        </a:p>
      </dgm:t>
    </dgm:pt>
    <dgm:pt modelId="{AC75BA60-40CA-4497-A9BF-532001096F63}">
      <dgm:prSet phldrT="[Text]"/>
      <dgm:spPr/>
      <dgm:t>
        <a:bodyPr/>
        <a:lstStyle/>
        <a:p>
          <a:r>
            <a:rPr lang="en-GB"/>
            <a:t>Consistent, robust contract monitoring – Performance Plans / Continuous Improvement / Care Governance / Safeguarding</a:t>
          </a:r>
        </a:p>
      </dgm:t>
    </dgm:pt>
    <dgm:pt modelId="{B8060336-B62F-4464-9556-D0A2B1BFDE5D}" type="parTrans" cxnId="{D1856314-1DB0-4520-A3D8-7FF6AD11248C}">
      <dgm:prSet/>
      <dgm:spPr/>
      <dgm:t>
        <a:bodyPr/>
        <a:lstStyle/>
        <a:p>
          <a:endParaRPr lang="en-GB"/>
        </a:p>
      </dgm:t>
    </dgm:pt>
    <dgm:pt modelId="{975DB4EA-08E9-42F5-8C39-07166D56DB8A}" type="sibTrans" cxnId="{D1856314-1DB0-4520-A3D8-7FF6AD11248C}">
      <dgm:prSet/>
      <dgm:spPr/>
      <dgm:t>
        <a:bodyPr/>
        <a:lstStyle/>
        <a:p>
          <a:endParaRPr lang="en-GB"/>
        </a:p>
      </dgm:t>
    </dgm:pt>
    <dgm:pt modelId="{0EF42D7B-7BED-44A9-B464-8EB09E66D6D1}">
      <dgm:prSet/>
      <dgm:spPr/>
      <dgm:t>
        <a:bodyPr/>
        <a:lstStyle/>
        <a:p>
          <a:r>
            <a:rPr lang="en-GB"/>
            <a:t>Electronic Call Monitoring linked to invoicing</a:t>
          </a:r>
        </a:p>
      </dgm:t>
    </dgm:pt>
    <dgm:pt modelId="{EDAC7362-D38D-48B5-AB11-B82CC6102119}" type="parTrans" cxnId="{9914958B-4C77-43F9-BC29-BF36727AD919}">
      <dgm:prSet/>
      <dgm:spPr/>
      <dgm:t>
        <a:bodyPr/>
        <a:lstStyle/>
        <a:p>
          <a:endParaRPr lang="en-GB"/>
        </a:p>
      </dgm:t>
    </dgm:pt>
    <dgm:pt modelId="{64E34610-6B6C-4259-8A3E-05D3522F62D8}" type="sibTrans" cxnId="{9914958B-4C77-43F9-BC29-BF36727AD919}">
      <dgm:prSet/>
      <dgm:spPr/>
      <dgm:t>
        <a:bodyPr/>
        <a:lstStyle/>
        <a:p>
          <a:endParaRPr lang="en-GB"/>
        </a:p>
      </dgm:t>
    </dgm:pt>
    <dgm:pt modelId="{2D5B2178-A2BA-438C-A55D-3F22F994467A}">
      <dgm:prSet/>
      <dgm:spPr/>
      <dgm:t>
        <a:bodyPr/>
        <a:lstStyle/>
        <a:p>
          <a:r>
            <a:rPr lang="en-GB"/>
            <a:t>Clear hourly rates</a:t>
          </a:r>
        </a:p>
      </dgm:t>
    </dgm:pt>
    <dgm:pt modelId="{684C995B-65BC-476B-9A39-F5BCA9C50877}" type="parTrans" cxnId="{3ED17472-F81E-4FDC-9D3B-D52998BAD4B9}">
      <dgm:prSet/>
      <dgm:spPr/>
      <dgm:t>
        <a:bodyPr/>
        <a:lstStyle/>
        <a:p>
          <a:endParaRPr lang="en-GB"/>
        </a:p>
      </dgm:t>
    </dgm:pt>
    <dgm:pt modelId="{052B64C7-35D3-4B4B-AFBD-76FAD8007038}" type="sibTrans" cxnId="{3ED17472-F81E-4FDC-9D3B-D52998BAD4B9}">
      <dgm:prSet/>
      <dgm:spPr/>
      <dgm:t>
        <a:bodyPr/>
        <a:lstStyle/>
        <a:p>
          <a:endParaRPr lang="en-GB"/>
        </a:p>
      </dgm:t>
    </dgm:pt>
    <dgm:pt modelId="{68CF63C2-2ABD-4CCF-95FC-0A7EC19251E1}">
      <dgm:prSet phldrT="[Text]"/>
      <dgm:spPr/>
      <dgm:t>
        <a:bodyPr/>
        <a:lstStyle/>
        <a:p>
          <a:r>
            <a:rPr lang="en-GB">
              <a:solidFill>
                <a:schemeClr val="tx2"/>
              </a:solidFill>
            </a:rPr>
            <a:t>Initial 3yr term from 1st April 2022 + 3yrs (or variant thereof)</a:t>
          </a:r>
          <a:endParaRPr lang="en-GB"/>
        </a:p>
      </dgm:t>
    </dgm:pt>
    <dgm:pt modelId="{04C85C73-4ACA-45F0-8F46-053E86D97AFC}" type="parTrans" cxnId="{F2EBD43E-B07F-4E02-AB2A-D37B0CA6098C}">
      <dgm:prSet/>
      <dgm:spPr/>
      <dgm:t>
        <a:bodyPr/>
        <a:lstStyle/>
        <a:p>
          <a:endParaRPr lang="en-GB"/>
        </a:p>
      </dgm:t>
    </dgm:pt>
    <dgm:pt modelId="{55303BD3-3C8C-4C0E-8662-0DC723FEF4B0}" type="sibTrans" cxnId="{F2EBD43E-B07F-4E02-AB2A-D37B0CA6098C}">
      <dgm:prSet/>
      <dgm:spPr/>
      <dgm:t>
        <a:bodyPr/>
        <a:lstStyle/>
        <a:p>
          <a:endParaRPr lang="en-GB"/>
        </a:p>
      </dgm:t>
    </dgm:pt>
    <dgm:pt modelId="{0DC709F1-8055-424D-A3A6-167E5FEFDA8F}">
      <dgm:prSet phldrT="[Text]"/>
      <dgm:spPr/>
      <dgm:t>
        <a:bodyPr/>
        <a:lstStyle/>
        <a:p>
          <a:r>
            <a:rPr lang="en-GB"/>
            <a:t>Lots based on service / need / geographical focus / universal service  </a:t>
          </a:r>
        </a:p>
      </dgm:t>
    </dgm:pt>
    <dgm:pt modelId="{467CF303-7E6F-4AA6-996A-EE77A3F5C571}" type="parTrans" cxnId="{93B35950-CC3A-4FCA-9411-F3C8DD7CB574}">
      <dgm:prSet/>
      <dgm:spPr/>
      <dgm:t>
        <a:bodyPr/>
        <a:lstStyle/>
        <a:p>
          <a:endParaRPr lang="en-GB"/>
        </a:p>
      </dgm:t>
    </dgm:pt>
    <dgm:pt modelId="{AA0C8603-2C79-4B21-ABA0-2C99ECA84BC0}" type="sibTrans" cxnId="{93B35950-CC3A-4FCA-9411-F3C8DD7CB574}">
      <dgm:prSet/>
      <dgm:spPr/>
      <dgm:t>
        <a:bodyPr/>
        <a:lstStyle/>
        <a:p>
          <a:endParaRPr lang="en-GB"/>
        </a:p>
      </dgm:t>
    </dgm:pt>
    <dgm:pt modelId="{176A8C86-EE8F-4B48-8484-0C3908B651B3}">
      <dgm:prSet/>
      <dgm:spPr/>
      <dgm:t>
        <a:bodyPr/>
        <a:lstStyle/>
        <a:p>
          <a:r>
            <a:rPr lang="en-GB"/>
            <a:t>Value for Money</a:t>
          </a:r>
        </a:p>
      </dgm:t>
    </dgm:pt>
    <dgm:pt modelId="{F172491E-F449-44FE-93A8-9B342C734FDC}" type="parTrans" cxnId="{5EC46A52-011E-4CC6-A1FF-5A3A290F63DA}">
      <dgm:prSet/>
      <dgm:spPr/>
      <dgm:t>
        <a:bodyPr/>
        <a:lstStyle/>
        <a:p>
          <a:endParaRPr lang="en-GB"/>
        </a:p>
      </dgm:t>
    </dgm:pt>
    <dgm:pt modelId="{D037ABB8-3369-434B-93F5-5C4CE9B4F13F}" type="sibTrans" cxnId="{5EC46A52-011E-4CC6-A1FF-5A3A290F63DA}">
      <dgm:prSet/>
      <dgm:spPr/>
      <dgm:t>
        <a:bodyPr/>
        <a:lstStyle/>
        <a:p>
          <a:endParaRPr lang="en-GB"/>
        </a:p>
      </dgm:t>
    </dgm:pt>
    <dgm:pt modelId="{84BA6667-22E2-41DB-AB80-0726CFE0EB03}" type="pres">
      <dgm:prSet presAssocID="{C9654544-0770-4C7C-878E-3FF30306094B}" presName="linear" presStyleCnt="0">
        <dgm:presLayoutVars>
          <dgm:dir/>
          <dgm:animLvl val="lvl"/>
          <dgm:resizeHandles val="exact"/>
        </dgm:presLayoutVars>
      </dgm:prSet>
      <dgm:spPr/>
    </dgm:pt>
    <dgm:pt modelId="{907BA225-747C-4B04-B80A-8AFCA85B6AF8}" type="pres">
      <dgm:prSet presAssocID="{E381D10B-E416-4DCF-85F8-7C7D7BD34AA1}" presName="parentLin" presStyleCnt="0"/>
      <dgm:spPr/>
    </dgm:pt>
    <dgm:pt modelId="{09A7FE43-732B-4F7C-AD13-5823A1EE2EF2}" type="pres">
      <dgm:prSet presAssocID="{E381D10B-E416-4DCF-85F8-7C7D7BD34AA1}" presName="parentLeftMargin" presStyleLbl="node1" presStyleIdx="0" presStyleCnt="3"/>
      <dgm:spPr/>
    </dgm:pt>
    <dgm:pt modelId="{591A4FBD-311A-4D52-A4ED-C527A1288868}" type="pres">
      <dgm:prSet presAssocID="{E381D10B-E416-4DCF-85F8-7C7D7BD34AA1}" presName="parentText" presStyleLbl="node1" presStyleIdx="0" presStyleCnt="3" custLinFactNeighborX="12861" custLinFactNeighborY="-19429">
        <dgm:presLayoutVars>
          <dgm:chMax val="0"/>
          <dgm:bulletEnabled val="1"/>
        </dgm:presLayoutVars>
      </dgm:prSet>
      <dgm:spPr/>
    </dgm:pt>
    <dgm:pt modelId="{297C1E18-01D3-4E96-A00B-51F80D2B444E}" type="pres">
      <dgm:prSet presAssocID="{E381D10B-E416-4DCF-85F8-7C7D7BD34AA1}" presName="negativeSpace" presStyleCnt="0"/>
      <dgm:spPr/>
    </dgm:pt>
    <dgm:pt modelId="{E8E830FD-74DD-4A90-8227-CAF77294BFE3}" type="pres">
      <dgm:prSet presAssocID="{E381D10B-E416-4DCF-85F8-7C7D7BD34AA1}" presName="childText" presStyleLbl="conFgAcc1" presStyleIdx="0" presStyleCnt="3">
        <dgm:presLayoutVars>
          <dgm:bulletEnabled val="1"/>
        </dgm:presLayoutVars>
      </dgm:prSet>
      <dgm:spPr/>
    </dgm:pt>
    <dgm:pt modelId="{2726B8DF-1D68-4C59-804E-0E068CAE9A57}" type="pres">
      <dgm:prSet presAssocID="{CE9E9711-5B56-419B-8483-81CE0F877AFE}" presName="spaceBetweenRectangles" presStyleCnt="0"/>
      <dgm:spPr/>
    </dgm:pt>
    <dgm:pt modelId="{BAB2EB9E-6734-46A1-AC5A-F0707FD3BCE5}" type="pres">
      <dgm:prSet presAssocID="{03CDB703-F813-48D8-93C1-32D73B04B47B}" presName="parentLin" presStyleCnt="0"/>
      <dgm:spPr/>
    </dgm:pt>
    <dgm:pt modelId="{167F46B8-4B18-4FCD-8CDF-18B32B6F9CB4}" type="pres">
      <dgm:prSet presAssocID="{03CDB703-F813-48D8-93C1-32D73B04B47B}" presName="parentLeftMargin" presStyleLbl="node1" presStyleIdx="0" presStyleCnt="3"/>
      <dgm:spPr/>
    </dgm:pt>
    <dgm:pt modelId="{DA538419-9A99-490E-B016-2F34F4D70F77}" type="pres">
      <dgm:prSet presAssocID="{03CDB703-F813-48D8-93C1-32D73B04B47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E348AEE-CCF1-4240-A234-C90D57F875EA}" type="pres">
      <dgm:prSet presAssocID="{03CDB703-F813-48D8-93C1-32D73B04B47B}" presName="negativeSpace" presStyleCnt="0"/>
      <dgm:spPr/>
    </dgm:pt>
    <dgm:pt modelId="{5B72580F-741C-4B59-956B-D4A1D9841E7E}" type="pres">
      <dgm:prSet presAssocID="{03CDB703-F813-48D8-93C1-32D73B04B47B}" presName="childText" presStyleLbl="conFgAcc1" presStyleIdx="1" presStyleCnt="3">
        <dgm:presLayoutVars>
          <dgm:bulletEnabled val="1"/>
        </dgm:presLayoutVars>
      </dgm:prSet>
      <dgm:spPr/>
    </dgm:pt>
    <dgm:pt modelId="{F918126A-4D63-47CE-B7D2-4FD01F566723}" type="pres">
      <dgm:prSet presAssocID="{D0081C3B-5FFC-4200-B0F4-093C45FD5802}" presName="spaceBetweenRectangles" presStyleCnt="0"/>
      <dgm:spPr/>
    </dgm:pt>
    <dgm:pt modelId="{2E7E9C3A-0606-456F-9124-F7378718AC25}" type="pres">
      <dgm:prSet presAssocID="{BEF23204-33CC-48F0-91AD-582EE00B10D5}" presName="parentLin" presStyleCnt="0"/>
      <dgm:spPr/>
    </dgm:pt>
    <dgm:pt modelId="{1F06EE41-941B-4231-8638-76F80CCC0102}" type="pres">
      <dgm:prSet presAssocID="{BEF23204-33CC-48F0-91AD-582EE00B10D5}" presName="parentLeftMargin" presStyleLbl="node1" presStyleIdx="1" presStyleCnt="3"/>
      <dgm:spPr/>
    </dgm:pt>
    <dgm:pt modelId="{24759C44-CC15-49D6-94BB-E62B83D90139}" type="pres">
      <dgm:prSet presAssocID="{BEF23204-33CC-48F0-91AD-582EE00B10D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7FCD232-3B87-4203-A03D-0A09EF59B2B8}" type="pres">
      <dgm:prSet presAssocID="{BEF23204-33CC-48F0-91AD-582EE00B10D5}" presName="negativeSpace" presStyleCnt="0"/>
      <dgm:spPr/>
    </dgm:pt>
    <dgm:pt modelId="{BE841ADD-5F3E-455E-A1B5-3D803D7DC902}" type="pres">
      <dgm:prSet presAssocID="{BEF23204-33CC-48F0-91AD-582EE00B10D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330F80F-9B21-40FD-80BC-F6BA64D919B5}" srcId="{BEF23204-33CC-48F0-91AD-582EE00B10D5}" destId="{BA19FE3F-F734-4EA8-B0EC-E29CB9AF0572}" srcOrd="4" destOrd="0" parTransId="{54B8EDE4-4C3F-45E1-B411-36999010218C}" sibTransId="{953131AF-778B-4785-9ED9-6FFB1BC298C8}"/>
    <dgm:cxn modelId="{F5B8CC11-32EC-4ABD-BFB9-45F506C7DB94}" type="presOf" srcId="{68CF63C2-2ABD-4CCF-95FC-0A7EC19251E1}" destId="{E8E830FD-74DD-4A90-8227-CAF77294BFE3}" srcOrd="0" destOrd="1" presId="urn:microsoft.com/office/officeart/2005/8/layout/list1"/>
    <dgm:cxn modelId="{D1856314-1DB0-4520-A3D8-7FF6AD11248C}" srcId="{03CDB703-F813-48D8-93C1-32D73B04B47B}" destId="{AC75BA60-40CA-4497-A9BF-532001096F63}" srcOrd="1" destOrd="0" parTransId="{B8060336-B62F-4464-9556-D0A2B1BFDE5D}" sibTransId="{975DB4EA-08E9-42F5-8C39-07166D56DB8A}"/>
    <dgm:cxn modelId="{4CC55A18-FC0C-476B-BAF7-35ED92138481}" srcId="{03CDB703-F813-48D8-93C1-32D73B04B47B}" destId="{BBE107B9-74FE-4031-AB1C-5FC1F7893440}" srcOrd="2" destOrd="0" parTransId="{6D395330-D614-45BC-93A6-98B80F4C67C7}" sibTransId="{3C4514F7-5CB2-472B-ABDB-410E18861102}"/>
    <dgm:cxn modelId="{02F9AB1A-71C6-46D5-9AEF-F493DE2DAEDE}" type="presOf" srcId="{2D5B2178-A2BA-438C-A55D-3F22F994467A}" destId="{BE841ADD-5F3E-455E-A1B5-3D803D7DC902}" srcOrd="0" destOrd="2" presId="urn:microsoft.com/office/officeart/2005/8/layout/list1"/>
    <dgm:cxn modelId="{C357701D-D845-4674-844C-482A0CCD6344}" type="presOf" srcId="{215B4CCC-DCCF-45FD-BA18-337EDB506FBA}" destId="{BE841ADD-5F3E-455E-A1B5-3D803D7DC902}" srcOrd="0" destOrd="3" presId="urn:microsoft.com/office/officeart/2005/8/layout/list1"/>
    <dgm:cxn modelId="{8B083733-4773-4A70-8120-81E2D2B264D2}" type="presOf" srcId="{0EF42D7B-7BED-44A9-B464-8EB09E66D6D1}" destId="{BE841ADD-5F3E-455E-A1B5-3D803D7DC902}" srcOrd="0" destOrd="1" presId="urn:microsoft.com/office/officeart/2005/8/layout/list1"/>
    <dgm:cxn modelId="{9F749534-6318-41E5-A2FC-C8EA8D35AAD5}" srcId="{03CDB703-F813-48D8-93C1-32D73B04B47B}" destId="{1B9EC2D6-6CCE-49AA-88EA-E4FCDC03E1DF}" srcOrd="4" destOrd="0" parTransId="{6F5187D4-0A04-4684-AC49-F934085D6576}" sibTransId="{2A5F9B9D-7306-40EC-A330-1040ABF01972}"/>
    <dgm:cxn modelId="{F2EBD43E-B07F-4E02-AB2A-D37B0CA6098C}" srcId="{E381D10B-E416-4DCF-85F8-7C7D7BD34AA1}" destId="{68CF63C2-2ABD-4CCF-95FC-0A7EC19251E1}" srcOrd="1" destOrd="0" parTransId="{04C85C73-4ACA-45F0-8F46-053E86D97AFC}" sibTransId="{55303BD3-3C8C-4C0E-8662-0DC723FEF4B0}"/>
    <dgm:cxn modelId="{683B2841-8996-49C1-AF74-5BEB82AFFD89}" type="presOf" srcId="{098522E9-D0F5-4924-B676-D3F52A28BDAD}" destId="{BE841ADD-5F3E-455E-A1B5-3D803D7DC902}" srcOrd="0" destOrd="0" presId="urn:microsoft.com/office/officeart/2005/8/layout/list1"/>
    <dgm:cxn modelId="{44BBE744-E70D-435A-916B-5526DB8673FF}" type="presOf" srcId="{BEF23204-33CC-48F0-91AD-582EE00B10D5}" destId="{24759C44-CC15-49D6-94BB-E62B83D90139}" srcOrd="1" destOrd="0" presId="urn:microsoft.com/office/officeart/2005/8/layout/list1"/>
    <dgm:cxn modelId="{3CA49A66-473E-4D3F-8761-5C4AB799E902}" type="presOf" srcId="{E381D10B-E416-4DCF-85F8-7C7D7BD34AA1}" destId="{591A4FBD-311A-4D52-A4ED-C527A1288868}" srcOrd="1" destOrd="0" presId="urn:microsoft.com/office/officeart/2005/8/layout/list1"/>
    <dgm:cxn modelId="{F7B7CF47-B6E9-41C9-8077-5855C989C4BC}" type="presOf" srcId="{0DC709F1-8055-424D-A3A6-167E5FEFDA8F}" destId="{E8E830FD-74DD-4A90-8227-CAF77294BFE3}" srcOrd="0" destOrd="2" presId="urn:microsoft.com/office/officeart/2005/8/layout/list1"/>
    <dgm:cxn modelId="{749D996B-6E2A-45CB-AA2E-9C2C7E612DFC}" type="presOf" srcId="{C9654544-0770-4C7C-878E-3FF30306094B}" destId="{84BA6667-22E2-41DB-AB80-0726CFE0EB03}" srcOrd="0" destOrd="0" presId="urn:microsoft.com/office/officeart/2005/8/layout/list1"/>
    <dgm:cxn modelId="{93B35950-CC3A-4FCA-9411-F3C8DD7CB574}" srcId="{E381D10B-E416-4DCF-85F8-7C7D7BD34AA1}" destId="{0DC709F1-8055-424D-A3A6-167E5FEFDA8F}" srcOrd="2" destOrd="0" parTransId="{467CF303-7E6F-4AA6-996A-EE77A3F5C571}" sibTransId="{AA0C8603-2C79-4B21-ABA0-2C99ECA84BC0}"/>
    <dgm:cxn modelId="{5EC46A52-011E-4CC6-A1FF-5A3A290F63DA}" srcId="{BEF23204-33CC-48F0-91AD-582EE00B10D5}" destId="{176A8C86-EE8F-4B48-8484-0C3908B651B3}" srcOrd="5" destOrd="0" parTransId="{F172491E-F449-44FE-93A8-9B342C734FDC}" sibTransId="{D037ABB8-3369-434B-93F5-5C4CE9B4F13F}"/>
    <dgm:cxn modelId="{3ED17472-F81E-4FDC-9D3B-D52998BAD4B9}" srcId="{BEF23204-33CC-48F0-91AD-582EE00B10D5}" destId="{2D5B2178-A2BA-438C-A55D-3F22F994467A}" srcOrd="2" destOrd="0" parTransId="{684C995B-65BC-476B-9A39-F5BCA9C50877}" sibTransId="{052B64C7-35D3-4B4B-AFBD-76FAD8007038}"/>
    <dgm:cxn modelId="{A40C8453-6661-4343-B8A2-C9B580ABD9E7}" srcId="{03CDB703-F813-48D8-93C1-32D73B04B47B}" destId="{40651A46-BEFC-450B-BEF3-DF15BAED7B87}" srcOrd="5" destOrd="0" parTransId="{8DF2F79D-8E3A-40F0-8641-28F48F42DFE9}" sibTransId="{837A934E-1F27-4D7D-A32E-BBA615B53EEA}"/>
    <dgm:cxn modelId="{A1034E59-7404-4257-A82E-89797725A75D}" srcId="{03CDB703-F813-48D8-93C1-32D73B04B47B}" destId="{87F1F3E5-2CAE-4BA0-86B4-8F29496CBA57}" srcOrd="0" destOrd="0" parTransId="{987ADFF6-7D7D-4648-ACBD-34956C2190E4}" sibTransId="{2F754448-3DF2-4660-AE13-F8AC2A0F0B50}"/>
    <dgm:cxn modelId="{C4B2F959-0F71-4048-B40F-FF6BBA6D9FF1}" srcId="{BEF23204-33CC-48F0-91AD-582EE00B10D5}" destId="{098522E9-D0F5-4924-B676-D3F52A28BDAD}" srcOrd="0" destOrd="0" parTransId="{B0D1B036-8205-40E9-9DEA-C11ED5B972E2}" sibTransId="{6AB0B40D-2FA4-4FBB-8BA4-A3BE082BF2DE}"/>
    <dgm:cxn modelId="{C0E1D07A-A67F-48CB-816C-B59CF475D756}" type="presOf" srcId="{1B9EC2D6-6CCE-49AA-88EA-E4FCDC03E1DF}" destId="{5B72580F-741C-4B59-956B-D4A1D9841E7E}" srcOrd="0" destOrd="4" presId="urn:microsoft.com/office/officeart/2005/8/layout/list1"/>
    <dgm:cxn modelId="{AC626081-1780-442D-9789-852FE9DC535B}" srcId="{E381D10B-E416-4DCF-85F8-7C7D7BD34AA1}" destId="{C7F225C8-E5E1-4FB7-BF86-A8D95D2DF661}" srcOrd="0" destOrd="0" parTransId="{F1F3F010-AAF2-4126-9E0A-947C5DA2757B}" sibTransId="{207D75F7-5C12-4825-9F9D-C0E88702AF82}"/>
    <dgm:cxn modelId="{3A673586-3728-464A-9DBA-158BF3A7C37C}" type="presOf" srcId="{03CDB703-F813-48D8-93C1-32D73B04B47B}" destId="{DA538419-9A99-490E-B016-2F34F4D70F77}" srcOrd="1" destOrd="0" presId="urn:microsoft.com/office/officeart/2005/8/layout/list1"/>
    <dgm:cxn modelId="{01DC038A-9C99-4A55-86BC-6B2DE8837E8C}" type="presOf" srcId="{E381D10B-E416-4DCF-85F8-7C7D7BD34AA1}" destId="{09A7FE43-732B-4F7C-AD13-5823A1EE2EF2}" srcOrd="0" destOrd="0" presId="urn:microsoft.com/office/officeart/2005/8/layout/list1"/>
    <dgm:cxn modelId="{9914958B-4C77-43F9-BC29-BF36727AD919}" srcId="{BEF23204-33CC-48F0-91AD-582EE00B10D5}" destId="{0EF42D7B-7BED-44A9-B464-8EB09E66D6D1}" srcOrd="1" destOrd="0" parTransId="{EDAC7362-D38D-48B5-AB11-B82CC6102119}" sibTransId="{64E34610-6B6C-4259-8A3E-05D3522F62D8}"/>
    <dgm:cxn modelId="{1CE4D096-87CE-41BE-8A83-9AEAAB15B1CE}" type="presOf" srcId="{BEF23204-33CC-48F0-91AD-582EE00B10D5}" destId="{1F06EE41-941B-4231-8638-76F80CCC0102}" srcOrd="0" destOrd="0" presId="urn:microsoft.com/office/officeart/2005/8/layout/list1"/>
    <dgm:cxn modelId="{76B8B097-3D1B-4289-8738-AA1656A29DCF}" srcId="{BEF23204-33CC-48F0-91AD-582EE00B10D5}" destId="{215B4CCC-DCCF-45FD-BA18-337EDB506FBA}" srcOrd="3" destOrd="0" parTransId="{35AEE103-D1C7-47B2-A8E1-21F5162E8429}" sibTransId="{8C59B7D6-848A-4D0A-A1D2-F9D0C345A22F}"/>
    <dgm:cxn modelId="{CBC27199-D178-4FE4-86C7-5BF60906B9AB}" srcId="{C9654544-0770-4C7C-878E-3FF30306094B}" destId="{BEF23204-33CC-48F0-91AD-582EE00B10D5}" srcOrd="2" destOrd="0" parTransId="{40588A75-3FE5-4A92-B98C-E2232325FF83}" sibTransId="{B077783C-D189-4B6D-9503-D255F2E0BA1B}"/>
    <dgm:cxn modelId="{9A71059B-2F4C-4BC4-9370-911656B7E934}" type="presOf" srcId="{176A8C86-EE8F-4B48-8484-0C3908B651B3}" destId="{BE841ADD-5F3E-455E-A1B5-3D803D7DC902}" srcOrd="0" destOrd="5" presId="urn:microsoft.com/office/officeart/2005/8/layout/list1"/>
    <dgm:cxn modelId="{C90DCDA0-6559-4A2E-BEED-B3CF85CDA579}" type="presOf" srcId="{87F1F3E5-2CAE-4BA0-86B4-8F29496CBA57}" destId="{5B72580F-741C-4B59-956B-D4A1D9841E7E}" srcOrd="0" destOrd="0" presId="urn:microsoft.com/office/officeart/2005/8/layout/list1"/>
    <dgm:cxn modelId="{EEF81EA7-8070-463C-8419-2804B8C33B24}" type="presOf" srcId="{243F196C-3E4E-47EF-BC1D-1B014DBBBEC8}" destId="{5B72580F-741C-4B59-956B-D4A1D9841E7E}" srcOrd="0" destOrd="3" presId="urn:microsoft.com/office/officeart/2005/8/layout/list1"/>
    <dgm:cxn modelId="{5F9278AC-4CF7-41F9-AE86-B31C171DEEDA}" srcId="{C9654544-0770-4C7C-878E-3FF30306094B}" destId="{E381D10B-E416-4DCF-85F8-7C7D7BD34AA1}" srcOrd="0" destOrd="0" parTransId="{202DB8AF-3C6D-4936-85CD-DF28B0A5DC13}" sibTransId="{CE9E9711-5B56-419B-8483-81CE0F877AFE}"/>
    <dgm:cxn modelId="{3E6302C2-52E2-4633-8D0B-08900D694E25}" type="presOf" srcId="{BBE107B9-74FE-4031-AB1C-5FC1F7893440}" destId="{5B72580F-741C-4B59-956B-D4A1D9841E7E}" srcOrd="0" destOrd="2" presId="urn:microsoft.com/office/officeart/2005/8/layout/list1"/>
    <dgm:cxn modelId="{2E5C67D1-DA41-4F1A-86FF-AC59C9E379F3}" type="presOf" srcId="{C7F225C8-E5E1-4FB7-BF86-A8D95D2DF661}" destId="{E8E830FD-74DD-4A90-8227-CAF77294BFE3}" srcOrd="0" destOrd="0" presId="urn:microsoft.com/office/officeart/2005/8/layout/list1"/>
    <dgm:cxn modelId="{F98965E4-2542-4730-A065-8BF6BDEC7331}" srcId="{03CDB703-F813-48D8-93C1-32D73B04B47B}" destId="{243F196C-3E4E-47EF-BC1D-1B014DBBBEC8}" srcOrd="3" destOrd="0" parTransId="{10636E09-5F1A-4CBE-B3F9-0B0F54E52D5C}" sibTransId="{A269EB6C-79F0-4005-BF36-AFA557A3F35F}"/>
    <dgm:cxn modelId="{6F838FE6-D650-41B1-B7A2-3CF3F2EC7A64}" type="presOf" srcId="{03CDB703-F813-48D8-93C1-32D73B04B47B}" destId="{167F46B8-4B18-4FCD-8CDF-18B32B6F9CB4}" srcOrd="0" destOrd="0" presId="urn:microsoft.com/office/officeart/2005/8/layout/list1"/>
    <dgm:cxn modelId="{95247CE8-DC73-40D9-82CB-843D616332B8}" srcId="{C9654544-0770-4C7C-878E-3FF30306094B}" destId="{03CDB703-F813-48D8-93C1-32D73B04B47B}" srcOrd="1" destOrd="0" parTransId="{17CC9448-5795-4C91-B2DF-2A7041E39817}" sibTransId="{D0081C3B-5FFC-4200-B0F4-093C45FD5802}"/>
    <dgm:cxn modelId="{1D25ADEA-B057-49BD-A9FF-FF84CAF2AF18}" type="presOf" srcId="{BA19FE3F-F734-4EA8-B0EC-E29CB9AF0572}" destId="{BE841ADD-5F3E-455E-A1B5-3D803D7DC902}" srcOrd="0" destOrd="4" presId="urn:microsoft.com/office/officeart/2005/8/layout/list1"/>
    <dgm:cxn modelId="{CB2783F2-47AD-4E77-B594-784D99380A71}" type="presOf" srcId="{40651A46-BEFC-450B-BEF3-DF15BAED7B87}" destId="{5B72580F-741C-4B59-956B-D4A1D9841E7E}" srcOrd="0" destOrd="5" presId="urn:microsoft.com/office/officeart/2005/8/layout/list1"/>
    <dgm:cxn modelId="{AB3C77F6-03EA-48B7-997D-C0BC086F78FC}" type="presOf" srcId="{AC75BA60-40CA-4497-A9BF-532001096F63}" destId="{5B72580F-741C-4B59-956B-D4A1D9841E7E}" srcOrd="0" destOrd="1" presId="urn:microsoft.com/office/officeart/2005/8/layout/list1"/>
    <dgm:cxn modelId="{49E8A4E1-9DDF-4984-8BCE-70B5F1C9F036}" type="presParOf" srcId="{84BA6667-22E2-41DB-AB80-0726CFE0EB03}" destId="{907BA225-747C-4B04-B80A-8AFCA85B6AF8}" srcOrd="0" destOrd="0" presId="urn:microsoft.com/office/officeart/2005/8/layout/list1"/>
    <dgm:cxn modelId="{AB2C81D1-9FE6-4AD5-B23B-AD63858C0951}" type="presParOf" srcId="{907BA225-747C-4B04-B80A-8AFCA85B6AF8}" destId="{09A7FE43-732B-4F7C-AD13-5823A1EE2EF2}" srcOrd="0" destOrd="0" presId="urn:microsoft.com/office/officeart/2005/8/layout/list1"/>
    <dgm:cxn modelId="{E5BDAB4F-E307-44F9-B992-3A1D73582104}" type="presParOf" srcId="{907BA225-747C-4B04-B80A-8AFCA85B6AF8}" destId="{591A4FBD-311A-4D52-A4ED-C527A1288868}" srcOrd="1" destOrd="0" presId="urn:microsoft.com/office/officeart/2005/8/layout/list1"/>
    <dgm:cxn modelId="{20C5CC0E-15C0-42DE-A573-5E4EF85F1988}" type="presParOf" srcId="{84BA6667-22E2-41DB-AB80-0726CFE0EB03}" destId="{297C1E18-01D3-4E96-A00B-51F80D2B444E}" srcOrd="1" destOrd="0" presId="urn:microsoft.com/office/officeart/2005/8/layout/list1"/>
    <dgm:cxn modelId="{C75D3D28-2201-4D0B-A023-FA117D4AF169}" type="presParOf" srcId="{84BA6667-22E2-41DB-AB80-0726CFE0EB03}" destId="{E8E830FD-74DD-4A90-8227-CAF77294BFE3}" srcOrd="2" destOrd="0" presId="urn:microsoft.com/office/officeart/2005/8/layout/list1"/>
    <dgm:cxn modelId="{0A9F44B1-D9C2-4FC1-8870-1FE1851CE324}" type="presParOf" srcId="{84BA6667-22E2-41DB-AB80-0726CFE0EB03}" destId="{2726B8DF-1D68-4C59-804E-0E068CAE9A57}" srcOrd="3" destOrd="0" presId="urn:microsoft.com/office/officeart/2005/8/layout/list1"/>
    <dgm:cxn modelId="{668E6ED8-7DF3-4753-8FC3-AD646DB07C1F}" type="presParOf" srcId="{84BA6667-22E2-41DB-AB80-0726CFE0EB03}" destId="{BAB2EB9E-6734-46A1-AC5A-F0707FD3BCE5}" srcOrd="4" destOrd="0" presId="urn:microsoft.com/office/officeart/2005/8/layout/list1"/>
    <dgm:cxn modelId="{B9D2DB50-FC4F-41EF-BE7D-4E8CB5038A03}" type="presParOf" srcId="{BAB2EB9E-6734-46A1-AC5A-F0707FD3BCE5}" destId="{167F46B8-4B18-4FCD-8CDF-18B32B6F9CB4}" srcOrd="0" destOrd="0" presId="urn:microsoft.com/office/officeart/2005/8/layout/list1"/>
    <dgm:cxn modelId="{991BB40E-A6D8-4141-9868-D28F947D5B9A}" type="presParOf" srcId="{BAB2EB9E-6734-46A1-AC5A-F0707FD3BCE5}" destId="{DA538419-9A99-490E-B016-2F34F4D70F77}" srcOrd="1" destOrd="0" presId="urn:microsoft.com/office/officeart/2005/8/layout/list1"/>
    <dgm:cxn modelId="{42B43BD1-172E-4F90-8B8A-FAAF470E2DE5}" type="presParOf" srcId="{84BA6667-22E2-41DB-AB80-0726CFE0EB03}" destId="{AE348AEE-CCF1-4240-A234-C90D57F875EA}" srcOrd="5" destOrd="0" presId="urn:microsoft.com/office/officeart/2005/8/layout/list1"/>
    <dgm:cxn modelId="{8DB8EAF8-8223-4458-BAD2-2DACD357B7FD}" type="presParOf" srcId="{84BA6667-22E2-41DB-AB80-0726CFE0EB03}" destId="{5B72580F-741C-4B59-956B-D4A1D9841E7E}" srcOrd="6" destOrd="0" presId="urn:microsoft.com/office/officeart/2005/8/layout/list1"/>
    <dgm:cxn modelId="{6F94A731-9A55-4650-954D-A4EDABEB3957}" type="presParOf" srcId="{84BA6667-22E2-41DB-AB80-0726CFE0EB03}" destId="{F918126A-4D63-47CE-B7D2-4FD01F566723}" srcOrd="7" destOrd="0" presId="urn:microsoft.com/office/officeart/2005/8/layout/list1"/>
    <dgm:cxn modelId="{14626837-91F8-4EB6-9C74-2592780552BF}" type="presParOf" srcId="{84BA6667-22E2-41DB-AB80-0726CFE0EB03}" destId="{2E7E9C3A-0606-456F-9124-F7378718AC25}" srcOrd="8" destOrd="0" presId="urn:microsoft.com/office/officeart/2005/8/layout/list1"/>
    <dgm:cxn modelId="{D501B27D-5F73-4EB7-A268-6F9B31C294F4}" type="presParOf" srcId="{2E7E9C3A-0606-456F-9124-F7378718AC25}" destId="{1F06EE41-941B-4231-8638-76F80CCC0102}" srcOrd="0" destOrd="0" presId="urn:microsoft.com/office/officeart/2005/8/layout/list1"/>
    <dgm:cxn modelId="{6FB4222C-26AC-4DF3-8B4D-C8140F1A6589}" type="presParOf" srcId="{2E7E9C3A-0606-456F-9124-F7378718AC25}" destId="{24759C44-CC15-49D6-94BB-E62B83D90139}" srcOrd="1" destOrd="0" presId="urn:microsoft.com/office/officeart/2005/8/layout/list1"/>
    <dgm:cxn modelId="{47E98A35-9987-4F67-906C-1FD338D717B6}" type="presParOf" srcId="{84BA6667-22E2-41DB-AB80-0726CFE0EB03}" destId="{D7FCD232-3B87-4203-A03D-0A09EF59B2B8}" srcOrd="9" destOrd="0" presId="urn:microsoft.com/office/officeart/2005/8/layout/list1"/>
    <dgm:cxn modelId="{18CA2A8F-BDF4-4DCD-913F-00EA394BC25E}" type="presParOf" srcId="{84BA6667-22E2-41DB-AB80-0726CFE0EB03}" destId="{BE841ADD-5F3E-455E-A1B5-3D803D7DC90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19CB75-B58A-4B6E-9244-67869BDC2E28}" type="doc">
      <dgm:prSet loTypeId="urn:microsoft.com/office/officeart/2016/7/layout/AccentHomeChevronProcess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A4E78D8-3561-4B47-AEDF-E53C5D92A608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/>
            <a:t>March 21</a:t>
          </a:r>
        </a:p>
      </dgm:t>
    </dgm:pt>
    <dgm:pt modelId="{6604A047-D782-423C-BEF9-DB8570F4D238}" type="parTrans" cxnId="{6D262AA5-57D3-4AF3-BCB6-33B07BBD6A8C}">
      <dgm:prSet/>
      <dgm:spPr/>
      <dgm:t>
        <a:bodyPr/>
        <a:lstStyle/>
        <a:p>
          <a:endParaRPr lang="en-US"/>
        </a:p>
      </dgm:t>
    </dgm:pt>
    <dgm:pt modelId="{C44323C8-6194-444E-BAF4-C36ED6943236}" type="sibTrans" cxnId="{6D262AA5-57D3-4AF3-BCB6-33B07BBD6A8C}">
      <dgm:prSet/>
      <dgm:spPr/>
      <dgm:t>
        <a:bodyPr/>
        <a:lstStyle/>
        <a:p>
          <a:endParaRPr lang="en-US"/>
        </a:p>
      </dgm:t>
    </dgm:pt>
    <dgm:pt modelId="{D8FE2268-A4B6-4224-9255-F9748636E07A}">
      <dgm:prSet/>
      <dgm:spPr/>
      <dgm:t>
        <a:bodyPr/>
        <a:lstStyle/>
        <a:p>
          <a:r>
            <a:rPr lang="en-US"/>
            <a:t>Market Engagement</a:t>
          </a:r>
        </a:p>
      </dgm:t>
    </dgm:pt>
    <dgm:pt modelId="{9790F720-97D0-4A6A-BF52-8107044188E4}" type="parTrans" cxnId="{8D0C6463-4C3B-436B-B0E8-E796B66E1CE0}">
      <dgm:prSet/>
      <dgm:spPr/>
      <dgm:t>
        <a:bodyPr/>
        <a:lstStyle/>
        <a:p>
          <a:endParaRPr lang="en-US"/>
        </a:p>
      </dgm:t>
    </dgm:pt>
    <dgm:pt modelId="{BC31FBDF-0773-4D99-9C82-3734E579960D}" type="sibTrans" cxnId="{8D0C6463-4C3B-436B-B0E8-E796B66E1CE0}">
      <dgm:prSet/>
      <dgm:spPr/>
      <dgm:t>
        <a:bodyPr/>
        <a:lstStyle/>
        <a:p>
          <a:endParaRPr lang="en-US"/>
        </a:p>
      </dgm:t>
    </dgm:pt>
    <dgm:pt modelId="{C9E44D42-7018-4CD6-8BDB-CB9E41E837C7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/>
            <a:t>August 21 to Sep 21</a:t>
          </a:r>
        </a:p>
      </dgm:t>
    </dgm:pt>
    <dgm:pt modelId="{58C90F08-024D-4200-8598-51E4B2B88470}" type="parTrans" cxnId="{FDD574C1-D910-46E0-8D77-3728E7CB06AC}">
      <dgm:prSet/>
      <dgm:spPr/>
      <dgm:t>
        <a:bodyPr/>
        <a:lstStyle/>
        <a:p>
          <a:endParaRPr lang="en-US"/>
        </a:p>
      </dgm:t>
    </dgm:pt>
    <dgm:pt modelId="{B9E68398-E6E4-4ED5-BD17-C2A74ADE0F8C}" type="sibTrans" cxnId="{FDD574C1-D910-46E0-8D77-3728E7CB06AC}">
      <dgm:prSet/>
      <dgm:spPr/>
      <dgm:t>
        <a:bodyPr/>
        <a:lstStyle/>
        <a:p>
          <a:endParaRPr lang="en-US"/>
        </a:p>
      </dgm:t>
    </dgm:pt>
    <dgm:pt modelId="{29A12B94-C2C2-4817-879A-B21D8F867077}">
      <dgm:prSet/>
      <dgm:spPr/>
      <dgm:t>
        <a:bodyPr/>
        <a:lstStyle/>
        <a:p>
          <a:r>
            <a:rPr lang="en-US"/>
            <a:t>Tender period</a:t>
          </a:r>
        </a:p>
      </dgm:t>
    </dgm:pt>
    <dgm:pt modelId="{C720343C-37E4-4EE8-A3D1-D24E2B6F2DEC}" type="parTrans" cxnId="{BD53D964-7C75-4150-A607-C6440DBCD1C7}">
      <dgm:prSet/>
      <dgm:spPr/>
      <dgm:t>
        <a:bodyPr/>
        <a:lstStyle/>
        <a:p>
          <a:endParaRPr lang="en-US"/>
        </a:p>
      </dgm:t>
    </dgm:pt>
    <dgm:pt modelId="{8536EA30-905D-4B8E-B8CC-36A24600C698}" type="sibTrans" cxnId="{BD53D964-7C75-4150-A607-C6440DBCD1C7}">
      <dgm:prSet/>
      <dgm:spPr/>
      <dgm:t>
        <a:bodyPr/>
        <a:lstStyle/>
        <a:p>
          <a:endParaRPr lang="en-US"/>
        </a:p>
      </dgm:t>
    </dgm:pt>
    <dgm:pt modelId="{2E8D7B9F-19C4-4A77-926D-2FF23A79A014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/>
            <a:t>Sep 21-Nov 21</a:t>
          </a:r>
        </a:p>
      </dgm:t>
    </dgm:pt>
    <dgm:pt modelId="{0C6A3AA7-DC2A-4AC4-B274-101ECD16792C}" type="parTrans" cxnId="{ADD59F84-9146-4F4C-80B1-3212FA4BA7E8}">
      <dgm:prSet/>
      <dgm:spPr/>
      <dgm:t>
        <a:bodyPr/>
        <a:lstStyle/>
        <a:p>
          <a:endParaRPr lang="en-US"/>
        </a:p>
      </dgm:t>
    </dgm:pt>
    <dgm:pt modelId="{9C082177-FA0A-43E2-93D8-B57BD63F9909}" type="sibTrans" cxnId="{ADD59F84-9146-4F4C-80B1-3212FA4BA7E8}">
      <dgm:prSet/>
      <dgm:spPr/>
      <dgm:t>
        <a:bodyPr/>
        <a:lstStyle/>
        <a:p>
          <a:endParaRPr lang="en-US"/>
        </a:p>
      </dgm:t>
    </dgm:pt>
    <dgm:pt modelId="{4D28E021-B89A-4902-A772-15FF097E7332}">
      <dgm:prSet/>
      <dgm:spPr/>
      <dgm:t>
        <a:bodyPr/>
        <a:lstStyle/>
        <a:p>
          <a:r>
            <a:rPr lang="en-US"/>
            <a:t>Evaluation</a:t>
          </a:r>
        </a:p>
      </dgm:t>
    </dgm:pt>
    <dgm:pt modelId="{69373C8F-B21D-48A3-A4A8-B28D8383670B}" type="parTrans" cxnId="{619DCDAC-AC91-4FA0-A517-84C5B4C4A8B1}">
      <dgm:prSet/>
      <dgm:spPr/>
      <dgm:t>
        <a:bodyPr/>
        <a:lstStyle/>
        <a:p>
          <a:endParaRPr lang="en-US"/>
        </a:p>
      </dgm:t>
    </dgm:pt>
    <dgm:pt modelId="{F65EA4A6-D869-4467-91E6-B8FC8E9C38C9}" type="sibTrans" cxnId="{619DCDAC-AC91-4FA0-A517-84C5B4C4A8B1}">
      <dgm:prSet/>
      <dgm:spPr/>
      <dgm:t>
        <a:bodyPr/>
        <a:lstStyle/>
        <a:p>
          <a:endParaRPr lang="en-US"/>
        </a:p>
      </dgm:t>
    </dgm:pt>
    <dgm:pt modelId="{1931104C-BB38-46A9-9C3E-89B53137DF0F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/>
            <a:t>Dec</a:t>
          </a:r>
          <a:r>
            <a:rPr lang="en-US" baseline="0"/>
            <a:t> 21</a:t>
          </a:r>
          <a:endParaRPr lang="en-US"/>
        </a:p>
      </dgm:t>
    </dgm:pt>
    <dgm:pt modelId="{93C5DA69-0497-4037-B1F1-C18C841E74A1}" type="parTrans" cxnId="{E061AD6B-0A67-4E0F-8693-BD099595A25E}">
      <dgm:prSet/>
      <dgm:spPr/>
      <dgm:t>
        <a:bodyPr/>
        <a:lstStyle/>
        <a:p>
          <a:endParaRPr lang="en-US"/>
        </a:p>
      </dgm:t>
    </dgm:pt>
    <dgm:pt modelId="{A91D85C4-77C6-4223-92BF-C3A39AA80620}" type="sibTrans" cxnId="{E061AD6B-0A67-4E0F-8693-BD099595A25E}">
      <dgm:prSet/>
      <dgm:spPr/>
      <dgm:t>
        <a:bodyPr/>
        <a:lstStyle/>
        <a:p>
          <a:endParaRPr lang="en-US"/>
        </a:p>
      </dgm:t>
    </dgm:pt>
    <dgm:pt modelId="{AE69BB3E-90AD-4CC9-B281-BE8C5EE9EF44}">
      <dgm:prSet/>
      <dgm:spPr/>
      <dgm:t>
        <a:bodyPr/>
        <a:lstStyle/>
        <a:p>
          <a:r>
            <a:rPr lang="en-US"/>
            <a:t>Contract Award</a:t>
          </a:r>
        </a:p>
      </dgm:t>
    </dgm:pt>
    <dgm:pt modelId="{165CE9B1-C26D-4D1F-8845-23D9215763BE}" type="parTrans" cxnId="{90F01C99-85A5-4D05-B995-A8E7AAB34544}">
      <dgm:prSet/>
      <dgm:spPr/>
      <dgm:t>
        <a:bodyPr/>
        <a:lstStyle/>
        <a:p>
          <a:endParaRPr lang="en-US"/>
        </a:p>
      </dgm:t>
    </dgm:pt>
    <dgm:pt modelId="{78BA2EC6-2C37-4435-AE52-AA13E90AC62E}" type="sibTrans" cxnId="{90F01C99-85A5-4D05-B995-A8E7AAB34544}">
      <dgm:prSet/>
      <dgm:spPr/>
      <dgm:t>
        <a:bodyPr/>
        <a:lstStyle/>
        <a:p>
          <a:endParaRPr lang="en-US"/>
        </a:p>
      </dgm:t>
    </dgm:pt>
    <dgm:pt modelId="{E1C9E1B3-2533-4E59-A9AF-6BC87D4F808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/>
            <a:t>1 Apr 22</a:t>
          </a:r>
        </a:p>
      </dgm:t>
    </dgm:pt>
    <dgm:pt modelId="{DEA41E5F-ADB6-404C-BCF9-828120DE356E}" type="parTrans" cxnId="{BEAEF7F9-020E-4433-9CDA-0AF1B1A8A21B}">
      <dgm:prSet/>
      <dgm:spPr/>
      <dgm:t>
        <a:bodyPr/>
        <a:lstStyle/>
        <a:p>
          <a:endParaRPr lang="en-US"/>
        </a:p>
      </dgm:t>
    </dgm:pt>
    <dgm:pt modelId="{7F728D2C-8DD2-4234-9362-696EB9C52785}" type="sibTrans" cxnId="{BEAEF7F9-020E-4433-9CDA-0AF1B1A8A21B}">
      <dgm:prSet/>
      <dgm:spPr/>
      <dgm:t>
        <a:bodyPr/>
        <a:lstStyle/>
        <a:p>
          <a:endParaRPr lang="en-US"/>
        </a:p>
      </dgm:t>
    </dgm:pt>
    <dgm:pt modelId="{34FC15C0-A90B-4E66-AD4D-1D3E5214E6E4}">
      <dgm:prSet/>
      <dgm:spPr/>
      <dgm:t>
        <a:bodyPr/>
        <a:lstStyle/>
        <a:p>
          <a:r>
            <a:rPr lang="en-US"/>
            <a:t>Contract start date</a:t>
          </a:r>
        </a:p>
      </dgm:t>
    </dgm:pt>
    <dgm:pt modelId="{6D5D8D84-68B0-4B2A-BB94-87A542651A01}" type="parTrans" cxnId="{4F16B6E7-90B1-4CCF-A2B0-9153BCBA0FB9}">
      <dgm:prSet/>
      <dgm:spPr/>
      <dgm:t>
        <a:bodyPr/>
        <a:lstStyle/>
        <a:p>
          <a:endParaRPr lang="en-US"/>
        </a:p>
      </dgm:t>
    </dgm:pt>
    <dgm:pt modelId="{EC2B41EB-C980-49E3-ADCE-D2D34D4411E6}" type="sibTrans" cxnId="{4F16B6E7-90B1-4CCF-A2B0-9153BCBA0FB9}">
      <dgm:prSet/>
      <dgm:spPr/>
      <dgm:t>
        <a:bodyPr/>
        <a:lstStyle/>
        <a:p>
          <a:endParaRPr lang="en-US"/>
        </a:p>
      </dgm:t>
    </dgm:pt>
    <dgm:pt modelId="{04FB9B96-E12C-4845-8BF5-4B34C7D5D5C2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/>
            <a:t>May / June</a:t>
          </a:r>
        </a:p>
      </dgm:t>
    </dgm:pt>
    <dgm:pt modelId="{7DA1034D-477A-445A-916B-A01C2F586EE1}" type="parTrans" cxnId="{6B6374F0-6E1C-45CD-B499-D7654A60FB9B}">
      <dgm:prSet/>
      <dgm:spPr/>
      <dgm:t>
        <a:bodyPr/>
        <a:lstStyle/>
        <a:p>
          <a:endParaRPr lang="en-GB"/>
        </a:p>
      </dgm:t>
    </dgm:pt>
    <dgm:pt modelId="{4D51D31E-DED1-4A2C-A992-5EC40A1C89C0}" type="sibTrans" cxnId="{6B6374F0-6E1C-45CD-B499-D7654A60FB9B}">
      <dgm:prSet/>
      <dgm:spPr/>
      <dgm:t>
        <a:bodyPr/>
        <a:lstStyle/>
        <a:p>
          <a:endParaRPr lang="en-GB"/>
        </a:p>
      </dgm:t>
    </dgm:pt>
    <dgm:pt modelId="{00E854B1-1FED-4D0F-AD29-219CA1EB2392}">
      <dgm:prSet/>
      <dgm:spPr/>
      <dgm:t>
        <a:bodyPr/>
        <a:lstStyle/>
        <a:p>
          <a:r>
            <a:rPr lang="en-US"/>
            <a:t>Second Market engagement event to share proposed model and procurement timetable.</a:t>
          </a:r>
        </a:p>
      </dgm:t>
    </dgm:pt>
    <dgm:pt modelId="{B936CAC9-040B-406D-AC7F-47BC7E5196B6}" type="parTrans" cxnId="{064B20E5-7F10-412B-8EB4-4B46C5CCE998}">
      <dgm:prSet/>
      <dgm:spPr/>
      <dgm:t>
        <a:bodyPr/>
        <a:lstStyle/>
        <a:p>
          <a:endParaRPr lang="en-GB"/>
        </a:p>
      </dgm:t>
    </dgm:pt>
    <dgm:pt modelId="{0B970D8E-B148-446B-9604-19C285640211}" type="sibTrans" cxnId="{064B20E5-7F10-412B-8EB4-4B46C5CCE998}">
      <dgm:prSet/>
      <dgm:spPr/>
      <dgm:t>
        <a:bodyPr/>
        <a:lstStyle/>
        <a:p>
          <a:endParaRPr lang="en-GB"/>
        </a:p>
      </dgm:t>
    </dgm:pt>
    <dgm:pt modelId="{7A4CECF4-7161-4D96-B8FA-2FF5DD375AAF}" type="pres">
      <dgm:prSet presAssocID="{BD19CB75-B58A-4B6E-9244-67869BDC2E28}" presName="Name0" presStyleCnt="0">
        <dgm:presLayoutVars>
          <dgm:animLvl val="lvl"/>
          <dgm:resizeHandles val="exact"/>
        </dgm:presLayoutVars>
      </dgm:prSet>
      <dgm:spPr/>
    </dgm:pt>
    <dgm:pt modelId="{7B8220F7-4E7D-4C9E-821D-B698BA0BBCF7}" type="pres">
      <dgm:prSet presAssocID="{9A4E78D8-3561-4B47-AEDF-E53C5D92A608}" presName="composite" presStyleCnt="0"/>
      <dgm:spPr/>
    </dgm:pt>
    <dgm:pt modelId="{226223D2-5472-4B4B-899E-C4EF8B143444}" type="pres">
      <dgm:prSet presAssocID="{9A4E78D8-3561-4B47-AEDF-E53C5D92A608}" presName="L" presStyleLbl="solidFgAcc1" presStyleIdx="0" presStyleCnt="6">
        <dgm:presLayoutVars>
          <dgm:chMax val="0"/>
          <dgm:chPref val="0"/>
        </dgm:presLayoutVars>
      </dgm:prSet>
      <dgm:spPr/>
    </dgm:pt>
    <dgm:pt modelId="{2F2978CE-8D9C-48CB-9310-F85AEEDF7D90}" type="pres">
      <dgm:prSet presAssocID="{9A4E78D8-3561-4B47-AEDF-E53C5D92A608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68D3ADD2-DB1C-404A-9516-CE3B5FA57510}" type="pres">
      <dgm:prSet presAssocID="{9A4E78D8-3561-4B47-AEDF-E53C5D92A608}" presName="desTx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17266FEA-CF40-4BC0-97C2-13AE922BEADD}" type="pres">
      <dgm:prSet presAssocID="{9A4E78D8-3561-4B47-AEDF-E53C5D92A608}" presName="EmptyPlaceHolder" presStyleCnt="0"/>
      <dgm:spPr/>
    </dgm:pt>
    <dgm:pt modelId="{13E834AD-201E-4500-B0A6-6A032C3B2489}" type="pres">
      <dgm:prSet presAssocID="{C44323C8-6194-444E-BAF4-C36ED6943236}" presName="space" presStyleCnt="0"/>
      <dgm:spPr/>
    </dgm:pt>
    <dgm:pt modelId="{33CC0DBD-FA72-4923-89D1-4FF0A8F6DF30}" type="pres">
      <dgm:prSet presAssocID="{04FB9B96-E12C-4845-8BF5-4B34C7D5D5C2}" presName="composite" presStyleCnt="0"/>
      <dgm:spPr/>
    </dgm:pt>
    <dgm:pt modelId="{B57C0143-9A8C-4542-BB71-3E0AF2DF6212}" type="pres">
      <dgm:prSet presAssocID="{04FB9B96-E12C-4845-8BF5-4B34C7D5D5C2}" presName="L" presStyleLbl="solidFgAcc1" presStyleIdx="1" presStyleCnt="6">
        <dgm:presLayoutVars>
          <dgm:chMax val="0"/>
          <dgm:chPref val="0"/>
        </dgm:presLayoutVars>
      </dgm:prSet>
      <dgm:spPr/>
    </dgm:pt>
    <dgm:pt modelId="{D88F5E4C-E1D1-4B81-B42D-E108AC99CE48}" type="pres">
      <dgm:prSet presAssocID="{04FB9B96-E12C-4845-8BF5-4B34C7D5D5C2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3AA961BE-3275-4840-8211-A7562A2851C9}" type="pres">
      <dgm:prSet presAssocID="{04FB9B96-E12C-4845-8BF5-4B34C7D5D5C2}" presName="desTx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A478B377-B9DB-41A6-AD81-ED1AB047C7F1}" type="pres">
      <dgm:prSet presAssocID="{04FB9B96-E12C-4845-8BF5-4B34C7D5D5C2}" presName="EmptyPlaceHolder" presStyleCnt="0"/>
      <dgm:spPr/>
    </dgm:pt>
    <dgm:pt modelId="{8914C3B1-10FB-4CC5-A5B4-A00CB992E050}" type="pres">
      <dgm:prSet presAssocID="{4D51D31E-DED1-4A2C-A992-5EC40A1C89C0}" presName="space" presStyleCnt="0"/>
      <dgm:spPr/>
    </dgm:pt>
    <dgm:pt modelId="{F004F53F-4906-4ADB-A7CD-CA2C5695EBB4}" type="pres">
      <dgm:prSet presAssocID="{C9E44D42-7018-4CD6-8BDB-CB9E41E837C7}" presName="composite" presStyleCnt="0"/>
      <dgm:spPr/>
    </dgm:pt>
    <dgm:pt modelId="{5597B237-2FC0-4E2C-8F83-0DB1A0C822D9}" type="pres">
      <dgm:prSet presAssocID="{C9E44D42-7018-4CD6-8BDB-CB9E41E837C7}" presName="L" presStyleLbl="solidFgAcc1" presStyleIdx="2" presStyleCnt="6">
        <dgm:presLayoutVars>
          <dgm:chMax val="0"/>
          <dgm:chPref val="0"/>
        </dgm:presLayoutVars>
      </dgm:prSet>
      <dgm:spPr/>
    </dgm:pt>
    <dgm:pt modelId="{BD9B468E-FD84-4A0E-A94F-1C03DE988D5E}" type="pres">
      <dgm:prSet presAssocID="{C9E44D42-7018-4CD6-8BDB-CB9E41E837C7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294C1A9C-FC6D-4F9B-81E9-CF9EC0E69F1B}" type="pres">
      <dgm:prSet presAssocID="{C9E44D42-7018-4CD6-8BDB-CB9E41E837C7}" presName="desTx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EC29A474-6D4A-4914-98BB-BD170869747B}" type="pres">
      <dgm:prSet presAssocID="{C9E44D42-7018-4CD6-8BDB-CB9E41E837C7}" presName="EmptyPlaceHolder" presStyleCnt="0"/>
      <dgm:spPr/>
    </dgm:pt>
    <dgm:pt modelId="{BB2D9571-CDAA-47A2-AC59-88628E9A90CC}" type="pres">
      <dgm:prSet presAssocID="{B9E68398-E6E4-4ED5-BD17-C2A74ADE0F8C}" presName="space" presStyleCnt="0"/>
      <dgm:spPr/>
    </dgm:pt>
    <dgm:pt modelId="{DA8B4C86-AEAE-472B-A2C9-5329A650F165}" type="pres">
      <dgm:prSet presAssocID="{2E8D7B9F-19C4-4A77-926D-2FF23A79A014}" presName="composite" presStyleCnt="0"/>
      <dgm:spPr/>
    </dgm:pt>
    <dgm:pt modelId="{7599E409-EDCA-4757-B73A-ADDE855A7F60}" type="pres">
      <dgm:prSet presAssocID="{2E8D7B9F-19C4-4A77-926D-2FF23A79A014}" presName="L" presStyleLbl="solidFgAcc1" presStyleIdx="3" presStyleCnt="6">
        <dgm:presLayoutVars>
          <dgm:chMax val="0"/>
          <dgm:chPref val="0"/>
        </dgm:presLayoutVars>
      </dgm:prSet>
      <dgm:spPr/>
    </dgm:pt>
    <dgm:pt modelId="{D6052E3C-35A8-4979-BED7-84DE23D2B86F}" type="pres">
      <dgm:prSet presAssocID="{2E8D7B9F-19C4-4A77-926D-2FF23A79A014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C50218D1-A6B5-4C55-B3E7-909849CA7766}" type="pres">
      <dgm:prSet presAssocID="{2E8D7B9F-19C4-4A77-926D-2FF23A79A014}" presName="desTx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1B28E10D-FDD1-43A9-856F-8D56FB48A712}" type="pres">
      <dgm:prSet presAssocID="{2E8D7B9F-19C4-4A77-926D-2FF23A79A014}" presName="EmptyPlaceHolder" presStyleCnt="0"/>
      <dgm:spPr/>
    </dgm:pt>
    <dgm:pt modelId="{956A29B0-A88E-44C0-8F09-384939B1CB44}" type="pres">
      <dgm:prSet presAssocID="{9C082177-FA0A-43E2-93D8-B57BD63F9909}" presName="space" presStyleCnt="0"/>
      <dgm:spPr/>
    </dgm:pt>
    <dgm:pt modelId="{579E67C7-DFD7-4EBD-97B2-0CF5F06A3223}" type="pres">
      <dgm:prSet presAssocID="{1931104C-BB38-46A9-9C3E-89B53137DF0F}" presName="composite" presStyleCnt="0"/>
      <dgm:spPr/>
    </dgm:pt>
    <dgm:pt modelId="{94E09560-C7A9-4DAD-99E9-63D7C695BE19}" type="pres">
      <dgm:prSet presAssocID="{1931104C-BB38-46A9-9C3E-89B53137DF0F}" presName="L" presStyleLbl="solidFgAcc1" presStyleIdx="4" presStyleCnt="6">
        <dgm:presLayoutVars>
          <dgm:chMax val="0"/>
          <dgm:chPref val="0"/>
        </dgm:presLayoutVars>
      </dgm:prSet>
      <dgm:spPr/>
    </dgm:pt>
    <dgm:pt modelId="{50C18506-97C1-4554-9B92-F8FACBD719FF}" type="pres">
      <dgm:prSet presAssocID="{1931104C-BB38-46A9-9C3E-89B53137DF0F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587ACAB5-DDC4-46B0-B1D6-7C598D24578D}" type="pres">
      <dgm:prSet presAssocID="{1931104C-BB38-46A9-9C3E-89B53137DF0F}" presName="desTx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9DD432B7-3168-4F85-8B03-A54094CCBAA9}" type="pres">
      <dgm:prSet presAssocID="{1931104C-BB38-46A9-9C3E-89B53137DF0F}" presName="EmptyPlaceHolder" presStyleCnt="0"/>
      <dgm:spPr/>
    </dgm:pt>
    <dgm:pt modelId="{A4097C47-FE52-4F4F-97C4-FF3FEAB99D3C}" type="pres">
      <dgm:prSet presAssocID="{A91D85C4-77C6-4223-92BF-C3A39AA80620}" presName="space" presStyleCnt="0"/>
      <dgm:spPr/>
    </dgm:pt>
    <dgm:pt modelId="{DFF2CE72-D7F3-49A2-AC68-AC40F02896DA}" type="pres">
      <dgm:prSet presAssocID="{E1C9E1B3-2533-4E59-A9AF-6BC87D4F8089}" presName="composite" presStyleCnt="0"/>
      <dgm:spPr/>
    </dgm:pt>
    <dgm:pt modelId="{44ACF6A7-8AB3-4C7C-80F3-7F28EEC2769C}" type="pres">
      <dgm:prSet presAssocID="{E1C9E1B3-2533-4E59-A9AF-6BC87D4F8089}" presName="L" presStyleLbl="solidFgAcc1" presStyleIdx="5" presStyleCnt="6">
        <dgm:presLayoutVars>
          <dgm:chMax val="0"/>
          <dgm:chPref val="0"/>
        </dgm:presLayoutVars>
      </dgm:prSet>
      <dgm:spPr/>
    </dgm:pt>
    <dgm:pt modelId="{C4324768-F9D2-4CD3-9247-ECE8D345678B}" type="pres">
      <dgm:prSet presAssocID="{E1C9E1B3-2533-4E59-A9AF-6BC87D4F8089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4FBFD0B1-C012-4042-A476-E33DA2A326C0}" type="pres">
      <dgm:prSet presAssocID="{E1C9E1B3-2533-4E59-A9AF-6BC87D4F8089}" presName="desTx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BD41C13E-A0DF-4194-883B-B4EAF15FEDD2}" type="pres">
      <dgm:prSet presAssocID="{E1C9E1B3-2533-4E59-A9AF-6BC87D4F8089}" presName="EmptyPlaceHolder" presStyleCnt="0"/>
      <dgm:spPr/>
    </dgm:pt>
  </dgm:ptLst>
  <dgm:cxnLst>
    <dgm:cxn modelId="{2D922013-CFC3-43C0-A762-22BE6EC781A3}" type="presOf" srcId="{E1C9E1B3-2533-4E59-A9AF-6BC87D4F8089}" destId="{C4324768-F9D2-4CD3-9247-ECE8D345678B}" srcOrd="0" destOrd="0" presId="urn:microsoft.com/office/officeart/2016/7/layout/AccentHomeChevronProcess"/>
    <dgm:cxn modelId="{9ABFDF17-4733-4011-8F30-BB6AB9F8C429}" type="presOf" srcId="{C9E44D42-7018-4CD6-8BDB-CB9E41E837C7}" destId="{BD9B468E-FD84-4A0E-A94F-1C03DE988D5E}" srcOrd="0" destOrd="0" presId="urn:microsoft.com/office/officeart/2016/7/layout/AccentHomeChevronProcess"/>
    <dgm:cxn modelId="{E18C5C1D-92CF-415B-9D71-8A60B5AC9589}" type="presOf" srcId="{BD19CB75-B58A-4B6E-9244-67869BDC2E28}" destId="{7A4CECF4-7161-4D96-B8FA-2FF5DD375AAF}" srcOrd="0" destOrd="0" presId="urn:microsoft.com/office/officeart/2016/7/layout/AccentHomeChevronProcess"/>
    <dgm:cxn modelId="{1573B41F-019A-4B0F-94FE-2064E5636A18}" type="presOf" srcId="{00E854B1-1FED-4D0F-AD29-219CA1EB2392}" destId="{3AA961BE-3275-4840-8211-A7562A2851C9}" srcOrd="0" destOrd="0" presId="urn:microsoft.com/office/officeart/2016/7/layout/AccentHomeChevronProcess"/>
    <dgm:cxn modelId="{65411739-70D1-49BA-882C-17DFA86DC9C8}" type="presOf" srcId="{1931104C-BB38-46A9-9C3E-89B53137DF0F}" destId="{50C18506-97C1-4554-9B92-F8FACBD719FF}" srcOrd="0" destOrd="0" presId="urn:microsoft.com/office/officeart/2016/7/layout/AccentHomeChevronProcess"/>
    <dgm:cxn modelId="{AEC91763-B337-456B-BB96-8978152243F2}" type="presOf" srcId="{34FC15C0-A90B-4E66-AD4D-1D3E5214E6E4}" destId="{4FBFD0B1-C012-4042-A476-E33DA2A326C0}" srcOrd="0" destOrd="0" presId="urn:microsoft.com/office/officeart/2016/7/layout/AccentHomeChevronProcess"/>
    <dgm:cxn modelId="{8D0C6463-4C3B-436B-B0E8-E796B66E1CE0}" srcId="{9A4E78D8-3561-4B47-AEDF-E53C5D92A608}" destId="{D8FE2268-A4B6-4224-9255-F9748636E07A}" srcOrd="0" destOrd="0" parTransId="{9790F720-97D0-4A6A-BF52-8107044188E4}" sibTransId="{BC31FBDF-0773-4D99-9C82-3734E579960D}"/>
    <dgm:cxn modelId="{BD53D964-7C75-4150-A607-C6440DBCD1C7}" srcId="{C9E44D42-7018-4CD6-8BDB-CB9E41E837C7}" destId="{29A12B94-C2C2-4817-879A-B21D8F867077}" srcOrd="0" destOrd="0" parTransId="{C720343C-37E4-4EE8-A3D1-D24E2B6F2DEC}" sibTransId="{8536EA30-905D-4B8E-B8CC-36A24600C698}"/>
    <dgm:cxn modelId="{E061AD6B-0A67-4E0F-8693-BD099595A25E}" srcId="{BD19CB75-B58A-4B6E-9244-67869BDC2E28}" destId="{1931104C-BB38-46A9-9C3E-89B53137DF0F}" srcOrd="4" destOrd="0" parTransId="{93C5DA69-0497-4037-B1F1-C18C841E74A1}" sibTransId="{A91D85C4-77C6-4223-92BF-C3A39AA80620}"/>
    <dgm:cxn modelId="{49A5DD80-2531-4F14-B969-18F3A99E7D00}" type="presOf" srcId="{29A12B94-C2C2-4817-879A-B21D8F867077}" destId="{294C1A9C-FC6D-4F9B-81E9-CF9EC0E69F1B}" srcOrd="0" destOrd="0" presId="urn:microsoft.com/office/officeart/2016/7/layout/AccentHomeChevronProcess"/>
    <dgm:cxn modelId="{ADD59F84-9146-4F4C-80B1-3212FA4BA7E8}" srcId="{BD19CB75-B58A-4B6E-9244-67869BDC2E28}" destId="{2E8D7B9F-19C4-4A77-926D-2FF23A79A014}" srcOrd="3" destOrd="0" parTransId="{0C6A3AA7-DC2A-4AC4-B274-101ECD16792C}" sibTransId="{9C082177-FA0A-43E2-93D8-B57BD63F9909}"/>
    <dgm:cxn modelId="{F8723294-2A40-4775-A431-A4983EAB8421}" type="presOf" srcId="{9A4E78D8-3561-4B47-AEDF-E53C5D92A608}" destId="{2F2978CE-8D9C-48CB-9310-F85AEEDF7D90}" srcOrd="0" destOrd="0" presId="urn:microsoft.com/office/officeart/2016/7/layout/AccentHomeChevronProcess"/>
    <dgm:cxn modelId="{90F01C99-85A5-4D05-B995-A8E7AAB34544}" srcId="{1931104C-BB38-46A9-9C3E-89B53137DF0F}" destId="{AE69BB3E-90AD-4CC9-B281-BE8C5EE9EF44}" srcOrd="0" destOrd="0" parTransId="{165CE9B1-C26D-4D1F-8845-23D9215763BE}" sibTransId="{78BA2EC6-2C37-4435-AE52-AA13E90AC62E}"/>
    <dgm:cxn modelId="{6D262AA5-57D3-4AF3-BCB6-33B07BBD6A8C}" srcId="{BD19CB75-B58A-4B6E-9244-67869BDC2E28}" destId="{9A4E78D8-3561-4B47-AEDF-E53C5D92A608}" srcOrd="0" destOrd="0" parTransId="{6604A047-D782-423C-BEF9-DB8570F4D238}" sibTransId="{C44323C8-6194-444E-BAF4-C36ED6943236}"/>
    <dgm:cxn modelId="{619DCDAC-AC91-4FA0-A517-84C5B4C4A8B1}" srcId="{2E8D7B9F-19C4-4A77-926D-2FF23A79A014}" destId="{4D28E021-B89A-4902-A772-15FF097E7332}" srcOrd="0" destOrd="0" parTransId="{69373C8F-B21D-48A3-A4A8-B28D8383670B}" sibTransId="{F65EA4A6-D869-4467-91E6-B8FC8E9C38C9}"/>
    <dgm:cxn modelId="{2D8D43B0-2A6E-4BB9-A10D-A7D6E914EF2D}" type="presOf" srcId="{4D28E021-B89A-4902-A772-15FF097E7332}" destId="{C50218D1-A6B5-4C55-B3E7-909849CA7766}" srcOrd="0" destOrd="0" presId="urn:microsoft.com/office/officeart/2016/7/layout/AccentHomeChevronProcess"/>
    <dgm:cxn modelId="{FDD574C1-D910-46E0-8D77-3728E7CB06AC}" srcId="{BD19CB75-B58A-4B6E-9244-67869BDC2E28}" destId="{C9E44D42-7018-4CD6-8BDB-CB9E41E837C7}" srcOrd="2" destOrd="0" parTransId="{58C90F08-024D-4200-8598-51E4B2B88470}" sibTransId="{B9E68398-E6E4-4ED5-BD17-C2A74ADE0F8C}"/>
    <dgm:cxn modelId="{B47682C9-B1BB-464D-A62B-B07BF606AE3A}" type="presOf" srcId="{04FB9B96-E12C-4845-8BF5-4B34C7D5D5C2}" destId="{D88F5E4C-E1D1-4B81-B42D-E108AC99CE48}" srcOrd="0" destOrd="0" presId="urn:microsoft.com/office/officeart/2016/7/layout/AccentHomeChevronProcess"/>
    <dgm:cxn modelId="{8E1CD5CD-A3E2-442A-BE21-8FB67BA1E07D}" type="presOf" srcId="{2E8D7B9F-19C4-4A77-926D-2FF23A79A014}" destId="{D6052E3C-35A8-4979-BED7-84DE23D2B86F}" srcOrd="0" destOrd="0" presId="urn:microsoft.com/office/officeart/2016/7/layout/AccentHomeChevronProcess"/>
    <dgm:cxn modelId="{F68A2AD7-F1F5-4878-9ADA-611648F5B5E3}" type="presOf" srcId="{D8FE2268-A4B6-4224-9255-F9748636E07A}" destId="{68D3ADD2-DB1C-404A-9516-CE3B5FA57510}" srcOrd="0" destOrd="0" presId="urn:microsoft.com/office/officeart/2016/7/layout/AccentHomeChevronProcess"/>
    <dgm:cxn modelId="{5B69D0D9-C15F-451C-8085-22DA0DF8C4CC}" type="presOf" srcId="{AE69BB3E-90AD-4CC9-B281-BE8C5EE9EF44}" destId="{587ACAB5-DDC4-46B0-B1D6-7C598D24578D}" srcOrd="0" destOrd="0" presId="urn:microsoft.com/office/officeart/2016/7/layout/AccentHomeChevronProcess"/>
    <dgm:cxn modelId="{064B20E5-7F10-412B-8EB4-4B46C5CCE998}" srcId="{04FB9B96-E12C-4845-8BF5-4B34C7D5D5C2}" destId="{00E854B1-1FED-4D0F-AD29-219CA1EB2392}" srcOrd="0" destOrd="0" parTransId="{B936CAC9-040B-406D-AC7F-47BC7E5196B6}" sibTransId="{0B970D8E-B148-446B-9604-19C285640211}"/>
    <dgm:cxn modelId="{4F16B6E7-90B1-4CCF-A2B0-9153BCBA0FB9}" srcId="{E1C9E1B3-2533-4E59-A9AF-6BC87D4F8089}" destId="{34FC15C0-A90B-4E66-AD4D-1D3E5214E6E4}" srcOrd="0" destOrd="0" parTransId="{6D5D8D84-68B0-4B2A-BB94-87A542651A01}" sibTransId="{EC2B41EB-C980-49E3-ADCE-D2D34D4411E6}"/>
    <dgm:cxn modelId="{6B6374F0-6E1C-45CD-B499-D7654A60FB9B}" srcId="{BD19CB75-B58A-4B6E-9244-67869BDC2E28}" destId="{04FB9B96-E12C-4845-8BF5-4B34C7D5D5C2}" srcOrd="1" destOrd="0" parTransId="{7DA1034D-477A-445A-916B-A01C2F586EE1}" sibTransId="{4D51D31E-DED1-4A2C-A992-5EC40A1C89C0}"/>
    <dgm:cxn modelId="{BEAEF7F9-020E-4433-9CDA-0AF1B1A8A21B}" srcId="{BD19CB75-B58A-4B6E-9244-67869BDC2E28}" destId="{E1C9E1B3-2533-4E59-A9AF-6BC87D4F8089}" srcOrd="5" destOrd="0" parTransId="{DEA41E5F-ADB6-404C-BCF9-828120DE356E}" sibTransId="{7F728D2C-8DD2-4234-9362-696EB9C52785}"/>
    <dgm:cxn modelId="{A52A1848-0E23-49C8-B9C7-ACE80C31356B}" type="presParOf" srcId="{7A4CECF4-7161-4D96-B8FA-2FF5DD375AAF}" destId="{7B8220F7-4E7D-4C9E-821D-B698BA0BBCF7}" srcOrd="0" destOrd="0" presId="urn:microsoft.com/office/officeart/2016/7/layout/AccentHomeChevronProcess"/>
    <dgm:cxn modelId="{6D88E04F-7C74-42B5-9D66-E789499D5E87}" type="presParOf" srcId="{7B8220F7-4E7D-4C9E-821D-B698BA0BBCF7}" destId="{226223D2-5472-4B4B-899E-C4EF8B143444}" srcOrd="0" destOrd="0" presId="urn:microsoft.com/office/officeart/2016/7/layout/AccentHomeChevronProcess"/>
    <dgm:cxn modelId="{363D9080-EFBB-417C-961C-9AC0881FBA38}" type="presParOf" srcId="{7B8220F7-4E7D-4C9E-821D-B698BA0BBCF7}" destId="{2F2978CE-8D9C-48CB-9310-F85AEEDF7D90}" srcOrd="1" destOrd="0" presId="urn:microsoft.com/office/officeart/2016/7/layout/AccentHomeChevronProcess"/>
    <dgm:cxn modelId="{D46F6234-D9A9-4A79-B276-669F7E6BADFA}" type="presParOf" srcId="{7B8220F7-4E7D-4C9E-821D-B698BA0BBCF7}" destId="{68D3ADD2-DB1C-404A-9516-CE3B5FA57510}" srcOrd="2" destOrd="0" presId="urn:microsoft.com/office/officeart/2016/7/layout/AccentHomeChevronProcess"/>
    <dgm:cxn modelId="{600A3C99-1178-4C52-952F-0CCD41A44593}" type="presParOf" srcId="{7B8220F7-4E7D-4C9E-821D-B698BA0BBCF7}" destId="{17266FEA-CF40-4BC0-97C2-13AE922BEADD}" srcOrd="3" destOrd="0" presId="urn:microsoft.com/office/officeart/2016/7/layout/AccentHomeChevronProcess"/>
    <dgm:cxn modelId="{58EBCA5B-B5D7-425B-94CC-0B9E9D701351}" type="presParOf" srcId="{7A4CECF4-7161-4D96-B8FA-2FF5DD375AAF}" destId="{13E834AD-201E-4500-B0A6-6A032C3B2489}" srcOrd="1" destOrd="0" presId="urn:microsoft.com/office/officeart/2016/7/layout/AccentHomeChevronProcess"/>
    <dgm:cxn modelId="{F1469CC8-3990-46B7-9AE7-513227E1A281}" type="presParOf" srcId="{7A4CECF4-7161-4D96-B8FA-2FF5DD375AAF}" destId="{33CC0DBD-FA72-4923-89D1-4FF0A8F6DF30}" srcOrd="2" destOrd="0" presId="urn:microsoft.com/office/officeart/2016/7/layout/AccentHomeChevronProcess"/>
    <dgm:cxn modelId="{1E2404A4-FD8F-48DF-8307-E07E50214A58}" type="presParOf" srcId="{33CC0DBD-FA72-4923-89D1-4FF0A8F6DF30}" destId="{B57C0143-9A8C-4542-BB71-3E0AF2DF6212}" srcOrd="0" destOrd="0" presId="urn:microsoft.com/office/officeart/2016/7/layout/AccentHomeChevronProcess"/>
    <dgm:cxn modelId="{C419CEF1-E8DF-4A3C-8D7B-26F0032A48C3}" type="presParOf" srcId="{33CC0DBD-FA72-4923-89D1-4FF0A8F6DF30}" destId="{D88F5E4C-E1D1-4B81-B42D-E108AC99CE48}" srcOrd="1" destOrd="0" presId="urn:microsoft.com/office/officeart/2016/7/layout/AccentHomeChevronProcess"/>
    <dgm:cxn modelId="{B0F58F8A-57DE-43AF-8503-C0B93DCB2DE3}" type="presParOf" srcId="{33CC0DBD-FA72-4923-89D1-4FF0A8F6DF30}" destId="{3AA961BE-3275-4840-8211-A7562A2851C9}" srcOrd="2" destOrd="0" presId="urn:microsoft.com/office/officeart/2016/7/layout/AccentHomeChevronProcess"/>
    <dgm:cxn modelId="{A2B3E4E2-AB26-4CB1-B581-497B8E551193}" type="presParOf" srcId="{33CC0DBD-FA72-4923-89D1-4FF0A8F6DF30}" destId="{A478B377-B9DB-41A6-AD81-ED1AB047C7F1}" srcOrd="3" destOrd="0" presId="urn:microsoft.com/office/officeart/2016/7/layout/AccentHomeChevronProcess"/>
    <dgm:cxn modelId="{83D00941-C4FD-4704-9C75-4CA27E8B6C72}" type="presParOf" srcId="{7A4CECF4-7161-4D96-B8FA-2FF5DD375AAF}" destId="{8914C3B1-10FB-4CC5-A5B4-A00CB992E050}" srcOrd="3" destOrd="0" presId="urn:microsoft.com/office/officeart/2016/7/layout/AccentHomeChevronProcess"/>
    <dgm:cxn modelId="{ED6A0624-C7B8-4A31-866B-6BBA7B953F5F}" type="presParOf" srcId="{7A4CECF4-7161-4D96-B8FA-2FF5DD375AAF}" destId="{F004F53F-4906-4ADB-A7CD-CA2C5695EBB4}" srcOrd="4" destOrd="0" presId="urn:microsoft.com/office/officeart/2016/7/layout/AccentHomeChevronProcess"/>
    <dgm:cxn modelId="{9035A088-F527-4662-94FC-CEA56613F638}" type="presParOf" srcId="{F004F53F-4906-4ADB-A7CD-CA2C5695EBB4}" destId="{5597B237-2FC0-4E2C-8F83-0DB1A0C822D9}" srcOrd="0" destOrd="0" presId="urn:microsoft.com/office/officeart/2016/7/layout/AccentHomeChevronProcess"/>
    <dgm:cxn modelId="{99725A70-236D-4F51-AF56-8E0AB6898CC3}" type="presParOf" srcId="{F004F53F-4906-4ADB-A7CD-CA2C5695EBB4}" destId="{BD9B468E-FD84-4A0E-A94F-1C03DE988D5E}" srcOrd="1" destOrd="0" presId="urn:microsoft.com/office/officeart/2016/7/layout/AccentHomeChevronProcess"/>
    <dgm:cxn modelId="{6D9D772D-A860-484A-9433-F13815A1D41F}" type="presParOf" srcId="{F004F53F-4906-4ADB-A7CD-CA2C5695EBB4}" destId="{294C1A9C-FC6D-4F9B-81E9-CF9EC0E69F1B}" srcOrd="2" destOrd="0" presId="urn:microsoft.com/office/officeart/2016/7/layout/AccentHomeChevronProcess"/>
    <dgm:cxn modelId="{3616B451-5CB2-4E57-BB24-716E92F02D60}" type="presParOf" srcId="{F004F53F-4906-4ADB-A7CD-CA2C5695EBB4}" destId="{EC29A474-6D4A-4914-98BB-BD170869747B}" srcOrd="3" destOrd="0" presId="urn:microsoft.com/office/officeart/2016/7/layout/AccentHomeChevronProcess"/>
    <dgm:cxn modelId="{FE123C61-CF5E-4F2F-8171-C7B71FB11F05}" type="presParOf" srcId="{7A4CECF4-7161-4D96-B8FA-2FF5DD375AAF}" destId="{BB2D9571-CDAA-47A2-AC59-88628E9A90CC}" srcOrd="5" destOrd="0" presId="urn:microsoft.com/office/officeart/2016/7/layout/AccentHomeChevronProcess"/>
    <dgm:cxn modelId="{0086EC3B-D51D-4946-BE49-6D6A9CDF9DE5}" type="presParOf" srcId="{7A4CECF4-7161-4D96-B8FA-2FF5DD375AAF}" destId="{DA8B4C86-AEAE-472B-A2C9-5329A650F165}" srcOrd="6" destOrd="0" presId="urn:microsoft.com/office/officeart/2016/7/layout/AccentHomeChevronProcess"/>
    <dgm:cxn modelId="{9B7A2A39-27BD-493D-9F52-B092E5A10B35}" type="presParOf" srcId="{DA8B4C86-AEAE-472B-A2C9-5329A650F165}" destId="{7599E409-EDCA-4757-B73A-ADDE855A7F60}" srcOrd="0" destOrd="0" presId="urn:microsoft.com/office/officeart/2016/7/layout/AccentHomeChevronProcess"/>
    <dgm:cxn modelId="{74023F83-D223-4027-91F5-2D1A19B7157D}" type="presParOf" srcId="{DA8B4C86-AEAE-472B-A2C9-5329A650F165}" destId="{D6052E3C-35A8-4979-BED7-84DE23D2B86F}" srcOrd="1" destOrd="0" presId="urn:microsoft.com/office/officeart/2016/7/layout/AccentHomeChevronProcess"/>
    <dgm:cxn modelId="{A6953631-C676-4D5B-8708-647EE8935DE4}" type="presParOf" srcId="{DA8B4C86-AEAE-472B-A2C9-5329A650F165}" destId="{C50218D1-A6B5-4C55-B3E7-909849CA7766}" srcOrd="2" destOrd="0" presId="urn:microsoft.com/office/officeart/2016/7/layout/AccentHomeChevronProcess"/>
    <dgm:cxn modelId="{01BF22E1-CB8C-480F-AF12-843888E8E628}" type="presParOf" srcId="{DA8B4C86-AEAE-472B-A2C9-5329A650F165}" destId="{1B28E10D-FDD1-43A9-856F-8D56FB48A712}" srcOrd="3" destOrd="0" presId="urn:microsoft.com/office/officeart/2016/7/layout/AccentHomeChevronProcess"/>
    <dgm:cxn modelId="{D6CE0625-8ED1-4962-AB35-CF60845C4AE7}" type="presParOf" srcId="{7A4CECF4-7161-4D96-B8FA-2FF5DD375AAF}" destId="{956A29B0-A88E-44C0-8F09-384939B1CB44}" srcOrd="7" destOrd="0" presId="urn:microsoft.com/office/officeart/2016/7/layout/AccentHomeChevronProcess"/>
    <dgm:cxn modelId="{C39B5182-51D1-40E6-83C2-95A9B918DD10}" type="presParOf" srcId="{7A4CECF4-7161-4D96-B8FA-2FF5DD375AAF}" destId="{579E67C7-DFD7-4EBD-97B2-0CF5F06A3223}" srcOrd="8" destOrd="0" presId="urn:microsoft.com/office/officeart/2016/7/layout/AccentHomeChevronProcess"/>
    <dgm:cxn modelId="{416B2D8C-3296-40C6-8047-827DA53E854F}" type="presParOf" srcId="{579E67C7-DFD7-4EBD-97B2-0CF5F06A3223}" destId="{94E09560-C7A9-4DAD-99E9-63D7C695BE19}" srcOrd="0" destOrd="0" presId="urn:microsoft.com/office/officeart/2016/7/layout/AccentHomeChevronProcess"/>
    <dgm:cxn modelId="{6B16AC58-A6F8-41E5-871C-11FF42CE7F60}" type="presParOf" srcId="{579E67C7-DFD7-4EBD-97B2-0CF5F06A3223}" destId="{50C18506-97C1-4554-9B92-F8FACBD719FF}" srcOrd="1" destOrd="0" presId="urn:microsoft.com/office/officeart/2016/7/layout/AccentHomeChevronProcess"/>
    <dgm:cxn modelId="{B6D88C89-9B3F-40E2-9D81-AB20648AAAD9}" type="presParOf" srcId="{579E67C7-DFD7-4EBD-97B2-0CF5F06A3223}" destId="{587ACAB5-DDC4-46B0-B1D6-7C598D24578D}" srcOrd="2" destOrd="0" presId="urn:microsoft.com/office/officeart/2016/7/layout/AccentHomeChevronProcess"/>
    <dgm:cxn modelId="{63BBD5B2-FFC2-4850-8421-F5630303B37C}" type="presParOf" srcId="{579E67C7-DFD7-4EBD-97B2-0CF5F06A3223}" destId="{9DD432B7-3168-4F85-8B03-A54094CCBAA9}" srcOrd="3" destOrd="0" presId="urn:microsoft.com/office/officeart/2016/7/layout/AccentHomeChevronProcess"/>
    <dgm:cxn modelId="{8895D6F2-8E72-4B7F-B748-3734AFF12042}" type="presParOf" srcId="{7A4CECF4-7161-4D96-B8FA-2FF5DD375AAF}" destId="{A4097C47-FE52-4F4F-97C4-FF3FEAB99D3C}" srcOrd="9" destOrd="0" presId="urn:microsoft.com/office/officeart/2016/7/layout/AccentHomeChevronProcess"/>
    <dgm:cxn modelId="{36A73E53-EBCC-47CA-A8B7-2CB665B8867C}" type="presParOf" srcId="{7A4CECF4-7161-4D96-B8FA-2FF5DD375AAF}" destId="{DFF2CE72-D7F3-49A2-AC68-AC40F02896DA}" srcOrd="10" destOrd="0" presId="urn:microsoft.com/office/officeart/2016/7/layout/AccentHomeChevronProcess"/>
    <dgm:cxn modelId="{E1AB3DE9-B730-40E1-8F21-AEB5D627E743}" type="presParOf" srcId="{DFF2CE72-D7F3-49A2-AC68-AC40F02896DA}" destId="{44ACF6A7-8AB3-4C7C-80F3-7F28EEC2769C}" srcOrd="0" destOrd="0" presId="urn:microsoft.com/office/officeart/2016/7/layout/AccentHomeChevronProcess"/>
    <dgm:cxn modelId="{B72E7865-D9BD-4EBE-9BD5-72DAC267301E}" type="presParOf" srcId="{DFF2CE72-D7F3-49A2-AC68-AC40F02896DA}" destId="{C4324768-F9D2-4CD3-9247-ECE8D345678B}" srcOrd="1" destOrd="0" presId="urn:microsoft.com/office/officeart/2016/7/layout/AccentHomeChevronProcess"/>
    <dgm:cxn modelId="{1116C39B-35B5-47DD-9142-85F869598935}" type="presParOf" srcId="{DFF2CE72-D7F3-49A2-AC68-AC40F02896DA}" destId="{4FBFD0B1-C012-4042-A476-E33DA2A326C0}" srcOrd="2" destOrd="0" presId="urn:microsoft.com/office/officeart/2016/7/layout/AccentHomeChevronProcess"/>
    <dgm:cxn modelId="{824567D9-BC9E-4222-9549-5D060EE94E47}" type="presParOf" srcId="{DFF2CE72-D7F3-49A2-AC68-AC40F02896DA}" destId="{BD41C13E-A0DF-4194-883B-B4EAF15FEDD2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B5B1C-96B7-408D-AD32-A582720B45F6}">
      <dsp:nvSpPr>
        <dsp:cNvPr id="0" name=""/>
        <dsp:cNvSpPr/>
      </dsp:nvSpPr>
      <dsp:spPr>
        <a:xfrm>
          <a:off x="0" y="76066"/>
          <a:ext cx="6620505" cy="40774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Calibri Light" panose="020F0302020204030204"/>
            </a:rPr>
            <a:t>1.30 - 1.50pm </a:t>
          </a:r>
          <a:endParaRPr lang="en-US" sz="1700" kern="1200"/>
        </a:p>
      </dsp:txBody>
      <dsp:txXfrm>
        <a:off x="19904" y="95970"/>
        <a:ext cx="6580697" cy="367937"/>
      </dsp:txXfrm>
    </dsp:sp>
    <dsp:sp modelId="{5EBEA4C5-6F83-41F7-AA10-B6FE2C5DD749}">
      <dsp:nvSpPr>
        <dsp:cNvPr id="0" name=""/>
        <dsp:cNvSpPr/>
      </dsp:nvSpPr>
      <dsp:spPr>
        <a:xfrm>
          <a:off x="0" y="540870"/>
          <a:ext cx="6620505" cy="407745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	1. An introduction to Bracknell Forest</a:t>
          </a:r>
          <a:r>
            <a:rPr lang="en-GB" sz="1700" kern="1200">
              <a:latin typeface="Calibri Light" panose="020F0302020204030204"/>
            </a:rPr>
            <a:t> </a:t>
          </a:r>
          <a:endParaRPr lang="en-US" sz="1700" kern="1200"/>
        </a:p>
      </dsp:txBody>
      <dsp:txXfrm>
        <a:off x="19904" y="560774"/>
        <a:ext cx="6580697" cy="367937"/>
      </dsp:txXfrm>
    </dsp:sp>
    <dsp:sp modelId="{1F302B9D-39E5-41D7-8341-CB57B18DE0BA}">
      <dsp:nvSpPr>
        <dsp:cNvPr id="0" name=""/>
        <dsp:cNvSpPr/>
      </dsp:nvSpPr>
      <dsp:spPr>
        <a:xfrm>
          <a:off x="0" y="997575"/>
          <a:ext cx="6620505" cy="407745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	2. Our Population and Our approach to commissioning </a:t>
          </a:r>
          <a:endParaRPr lang="en-US" sz="1700" kern="1200"/>
        </a:p>
      </dsp:txBody>
      <dsp:txXfrm>
        <a:off x="19904" y="1017479"/>
        <a:ext cx="6580697" cy="367937"/>
      </dsp:txXfrm>
    </dsp:sp>
    <dsp:sp modelId="{3D207736-3A1B-4E52-AAFA-8BAB335425CC}">
      <dsp:nvSpPr>
        <dsp:cNvPr id="0" name=""/>
        <dsp:cNvSpPr/>
      </dsp:nvSpPr>
      <dsp:spPr>
        <a:xfrm>
          <a:off x="0" y="1454280"/>
          <a:ext cx="6620505" cy="407745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	3. Our market, services and emerging needs </a:t>
          </a:r>
          <a:endParaRPr lang="en-US" sz="1700" kern="1200"/>
        </a:p>
      </dsp:txBody>
      <dsp:txXfrm>
        <a:off x="19904" y="1474184"/>
        <a:ext cx="6580697" cy="367937"/>
      </dsp:txXfrm>
    </dsp:sp>
    <dsp:sp modelId="{9A0646F9-0D73-46FC-B596-E6DB37412444}">
      <dsp:nvSpPr>
        <dsp:cNvPr id="0" name=""/>
        <dsp:cNvSpPr/>
      </dsp:nvSpPr>
      <dsp:spPr>
        <a:xfrm>
          <a:off x="0" y="1910985"/>
          <a:ext cx="6620505" cy="40774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Breakout Groups </a:t>
          </a:r>
          <a:r>
            <a:rPr lang="en-GB" sz="1700" kern="1200">
              <a:latin typeface="Calibri Light" panose="020F0302020204030204"/>
            </a:rPr>
            <a:t>1.50 - 2.35pm </a:t>
          </a:r>
          <a:endParaRPr lang="en-US" sz="1700" kern="1200">
            <a:latin typeface="Calibri Light" panose="020F0302020204030204"/>
          </a:endParaRPr>
        </a:p>
      </dsp:txBody>
      <dsp:txXfrm>
        <a:off x="19904" y="1930889"/>
        <a:ext cx="6580697" cy="367937"/>
      </dsp:txXfrm>
    </dsp:sp>
    <dsp:sp modelId="{5C5DB56E-9C3C-45F5-9E21-2BD6C735307B}">
      <dsp:nvSpPr>
        <dsp:cNvPr id="0" name=""/>
        <dsp:cNvSpPr/>
      </dsp:nvSpPr>
      <dsp:spPr>
        <a:xfrm>
          <a:off x="0" y="2367690"/>
          <a:ext cx="6620505" cy="407745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	4. Over to you – help shape our specification</a:t>
          </a:r>
          <a:endParaRPr lang="en-US" sz="1700" kern="1200"/>
        </a:p>
      </dsp:txBody>
      <dsp:txXfrm>
        <a:off x="19904" y="2387594"/>
        <a:ext cx="6580697" cy="367937"/>
      </dsp:txXfrm>
    </dsp:sp>
    <dsp:sp modelId="{D84B09DD-02C5-4B0E-9088-6433B2F61CF6}">
      <dsp:nvSpPr>
        <dsp:cNvPr id="0" name=""/>
        <dsp:cNvSpPr/>
      </dsp:nvSpPr>
      <dsp:spPr>
        <a:xfrm>
          <a:off x="0" y="2824395"/>
          <a:ext cx="6620505" cy="40774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Calibri Light" panose="020F0302020204030204"/>
            </a:rPr>
            <a:t>Closing Comments / Conclusions 2.35 – 3.00pm</a:t>
          </a:r>
          <a:endParaRPr lang="en-GB" sz="1700" kern="1200"/>
        </a:p>
      </dsp:txBody>
      <dsp:txXfrm>
        <a:off x="19904" y="2844299"/>
        <a:ext cx="6580697" cy="367937"/>
      </dsp:txXfrm>
    </dsp:sp>
    <dsp:sp modelId="{E40CDC1E-895A-47FE-8C7E-6740269E4F84}">
      <dsp:nvSpPr>
        <dsp:cNvPr id="0" name=""/>
        <dsp:cNvSpPr/>
      </dsp:nvSpPr>
      <dsp:spPr>
        <a:xfrm>
          <a:off x="0" y="3281100"/>
          <a:ext cx="6620505" cy="407745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	5. Feedback / Summary and Next steps </a:t>
          </a:r>
          <a:endParaRPr lang="en-US" sz="1700" kern="1200"/>
        </a:p>
      </dsp:txBody>
      <dsp:txXfrm>
        <a:off x="19904" y="3301004"/>
        <a:ext cx="6580697" cy="367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EE609-6753-445B-AAE4-AFBF278FD6AC}">
      <dsp:nvSpPr>
        <dsp:cNvPr id="0" name=""/>
        <dsp:cNvSpPr/>
      </dsp:nvSpPr>
      <dsp:spPr>
        <a:xfrm>
          <a:off x="0" y="191601"/>
          <a:ext cx="11061970" cy="7907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90F5D-620D-4449-AAC7-E555D8A9FA78}">
      <dsp:nvSpPr>
        <dsp:cNvPr id="0" name=""/>
        <dsp:cNvSpPr/>
      </dsp:nvSpPr>
      <dsp:spPr>
        <a:xfrm>
          <a:off x="200949" y="404315"/>
          <a:ext cx="365719" cy="3653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C3759-DA4F-4B70-B257-9A417A99907C}">
      <dsp:nvSpPr>
        <dsp:cNvPr id="0" name=""/>
        <dsp:cNvSpPr/>
      </dsp:nvSpPr>
      <dsp:spPr>
        <a:xfrm>
          <a:off x="767617" y="254849"/>
          <a:ext cx="10248244" cy="747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93" tIns="79093" rIns="79093" bIns="7909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Are </a:t>
          </a:r>
          <a:r>
            <a:rPr lang="en-GB" sz="1400" b="1" kern="1200"/>
            <a:t>outcome</a:t>
          </a:r>
          <a:r>
            <a:rPr lang="en-GB" sz="1400" kern="1200"/>
            <a:t> focused, proud of the care they deliver and the </a:t>
          </a:r>
          <a:r>
            <a:rPr lang="en-GB" sz="1400" b="1" kern="1200"/>
            <a:t>impact</a:t>
          </a:r>
          <a:r>
            <a:rPr lang="en-GB" sz="1400" kern="1200"/>
            <a:t> this has on individual lives. Ensuring that all care is </a:t>
          </a:r>
          <a:r>
            <a:rPr lang="en-GB" sz="1400" b="1" kern="1200"/>
            <a:t>person-centred</a:t>
          </a:r>
          <a:r>
            <a:rPr lang="en-GB" sz="1400" kern="1200"/>
            <a:t>, striving for the best for each individual, focusing on </a:t>
          </a:r>
          <a:r>
            <a:rPr lang="en-GB" sz="1400" b="1" kern="1200"/>
            <a:t>reablement</a:t>
          </a:r>
          <a:r>
            <a:rPr lang="en-GB" sz="1400" kern="1200"/>
            <a:t>, strength-based practice and not the passive delivery of care.</a:t>
          </a:r>
          <a:endParaRPr lang="en-US" sz="1400" kern="1200"/>
        </a:p>
      </dsp:txBody>
      <dsp:txXfrm>
        <a:off x="767617" y="254849"/>
        <a:ext cx="10248244" cy="747331"/>
      </dsp:txXfrm>
    </dsp:sp>
    <dsp:sp modelId="{551818E9-7740-4888-A437-50706A0A2122}">
      <dsp:nvSpPr>
        <dsp:cNvPr id="0" name=""/>
        <dsp:cNvSpPr/>
      </dsp:nvSpPr>
      <dsp:spPr>
        <a:xfrm>
          <a:off x="0" y="1189013"/>
          <a:ext cx="11061970" cy="7745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17175-0C14-4826-9F23-7C6FE679B81D}">
      <dsp:nvSpPr>
        <dsp:cNvPr id="0" name=""/>
        <dsp:cNvSpPr/>
      </dsp:nvSpPr>
      <dsp:spPr>
        <a:xfrm>
          <a:off x="200949" y="1393589"/>
          <a:ext cx="365719" cy="3653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0488F-1961-4089-9BE4-EB8DB9E4B1CE}">
      <dsp:nvSpPr>
        <dsp:cNvPr id="0" name=""/>
        <dsp:cNvSpPr/>
      </dsp:nvSpPr>
      <dsp:spPr>
        <a:xfrm>
          <a:off x="767617" y="1244123"/>
          <a:ext cx="10248244" cy="747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93" tIns="79093" rIns="79093" bIns="7909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Will focus on </a:t>
          </a:r>
          <a:r>
            <a:rPr lang="en-US" sz="1400" b="1" kern="1200"/>
            <a:t>Quality, Continuous Improvement and Best Practice</a:t>
          </a:r>
          <a:r>
            <a:rPr lang="en-US" sz="1400" b="0" kern="1200"/>
            <a:t> to meet the range of home care needs, including </a:t>
          </a:r>
          <a:r>
            <a:rPr lang="en-US" sz="1400" b="1" kern="1200"/>
            <a:t>complex, </a:t>
          </a:r>
          <a:r>
            <a:rPr lang="en-US" sz="1400" b="0" kern="1200"/>
            <a:t>challenging behaviors. Have continuous </a:t>
          </a:r>
          <a:r>
            <a:rPr lang="en-US" sz="1400" b="1" kern="1200"/>
            <a:t>improvement plans </a:t>
          </a:r>
          <a:r>
            <a:rPr lang="en-US" sz="1400" b="0" kern="1200"/>
            <a:t>that drive service development and shape delivery.</a:t>
          </a:r>
          <a:endParaRPr lang="en-US" sz="1400" kern="1200"/>
        </a:p>
      </dsp:txBody>
      <dsp:txXfrm>
        <a:off x="767617" y="1244123"/>
        <a:ext cx="10248244" cy="747331"/>
      </dsp:txXfrm>
    </dsp:sp>
    <dsp:sp modelId="{E211F43C-DBB5-42ED-9603-FA7367139F8F}">
      <dsp:nvSpPr>
        <dsp:cNvPr id="0" name=""/>
        <dsp:cNvSpPr/>
      </dsp:nvSpPr>
      <dsp:spPr>
        <a:xfrm>
          <a:off x="0" y="2178287"/>
          <a:ext cx="11061970" cy="9795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8F764-9840-4099-92C6-D96C000D5E6E}">
      <dsp:nvSpPr>
        <dsp:cNvPr id="0" name=""/>
        <dsp:cNvSpPr/>
      </dsp:nvSpPr>
      <dsp:spPr>
        <a:xfrm>
          <a:off x="200949" y="2485384"/>
          <a:ext cx="365719" cy="3653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7014B-9EFB-4719-A0C6-4C41C293A607}">
      <dsp:nvSpPr>
        <dsp:cNvPr id="0" name=""/>
        <dsp:cNvSpPr/>
      </dsp:nvSpPr>
      <dsp:spPr>
        <a:xfrm>
          <a:off x="767617" y="2335918"/>
          <a:ext cx="10248244" cy="747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93" tIns="79093" rIns="79093" bIns="7909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Will embody the </a:t>
          </a:r>
          <a:r>
            <a:rPr lang="en-GB" sz="1400" b="1" kern="1200"/>
            <a:t>partnership approach. </a:t>
          </a:r>
          <a:r>
            <a:rPr lang="en-GB" sz="1400" kern="1200"/>
            <a:t>This should extend not only to Bracknell Forest but also to other providers. Working in </a:t>
          </a:r>
          <a:r>
            <a:rPr lang="en-GB" sz="1400" b="1" kern="1200"/>
            <a:t>collaboration</a:t>
          </a:r>
          <a:r>
            <a:rPr lang="en-GB" sz="1400" kern="1200"/>
            <a:t> not isolation. Active involvement and participation in the council’s strategic plans for development, sufficiency and sustainability. Communicating efficiently and actively </a:t>
          </a:r>
          <a:r>
            <a:rPr lang="en-GB" sz="1400" b="1" kern="1200"/>
            <a:t>participating</a:t>
          </a:r>
          <a:r>
            <a:rPr lang="en-GB" sz="1400" kern="1200"/>
            <a:t> in forums and contract management.</a:t>
          </a:r>
          <a:endParaRPr lang="en-US" sz="1400" kern="1200"/>
        </a:p>
      </dsp:txBody>
      <dsp:txXfrm>
        <a:off x="767617" y="2335918"/>
        <a:ext cx="10248244" cy="747331"/>
      </dsp:txXfrm>
    </dsp:sp>
    <dsp:sp modelId="{887E60C9-89C3-40C7-95D0-4A6CC9648887}">
      <dsp:nvSpPr>
        <dsp:cNvPr id="0" name=""/>
        <dsp:cNvSpPr/>
      </dsp:nvSpPr>
      <dsp:spPr>
        <a:xfrm>
          <a:off x="0" y="3344675"/>
          <a:ext cx="11061970" cy="6642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7F925-F863-44AF-BA41-B09475D6C42F}">
      <dsp:nvSpPr>
        <dsp:cNvPr id="0" name=""/>
        <dsp:cNvSpPr/>
      </dsp:nvSpPr>
      <dsp:spPr>
        <a:xfrm>
          <a:off x="200949" y="3494142"/>
          <a:ext cx="365719" cy="3653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65437-CB6F-49FD-A777-49E39464BA55}">
      <dsp:nvSpPr>
        <dsp:cNvPr id="0" name=""/>
        <dsp:cNvSpPr/>
      </dsp:nvSpPr>
      <dsp:spPr>
        <a:xfrm>
          <a:off x="767617" y="3344675"/>
          <a:ext cx="10248244" cy="747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93" tIns="79093" rIns="79093" bIns="7909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Will embrace </a:t>
          </a:r>
          <a:r>
            <a:rPr lang="en-GB" sz="1400" b="1" kern="1200"/>
            <a:t>innovation including the use of technology</a:t>
          </a:r>
          <a:r>
            <a:rPr lang="en-GB" sz="1400" kern="1200"/>
            <a:t>, </a:t>
          </a:r>
          <a:r>
            <a:rPr lang="en-GB" sz="1400" b="1" kern="1200"/>
            <a:t>flexibility</a:t>
          </a:r>
          <a:r>
            <a:rPr lang="en-GB" sz="1400" kern="1200"/>
            <a:t>, quality of service provision and a </a:t>
          </a:r>
          <a:r>
            <a:rPr lang="en-GB" sz="1400" b="1" kern="1200"/>
            <a:t>professional </a:t>
          </a:r>
          <a:r>
            <a:rPr lang="en-GB" sz="1400" b="0" kern="1200"/>
            <a:t>integrated approach. </a:t>
          </a:r>
          <a:r>
            <a:rPr lang="en-GB" sz="1400" b="1" kern="1200"/>
            <a:t>Creative </a:t>
          </a:r>
          <a:r>
            <a:rPr lang="en-GB" sz="1400" b="0" kern="1200"/>
            <a:t>in your approach, </a:t>
          </a:r>
          <a:r>
            <a:rPr lang="en-GB" sz="1400" b="1" kern="1200"/>
            <a:t>solution focused </a:t>
          </a:r>
          <a:r>
            <a:rPr lang="en-GB" sz="1400" b="0" kern="1200"/>
            <a:t>and willing to explore alternative arrangements to meet specific need. Thinking outside of the box and working with confidence and expertise.</a:t>
          </a:r>
          <a:endParaRPr lang="en-US" sz="1400" b="1" kern="1200"/>
        </a:p>
      </dsp:txBody>
      <dsp:txXfrm>
        <a:off x="767617" y="3344675"/>
        <a:ext cx="10248244" cy="747331"/>
      </dsp:txXfrm>
    </dsp:sp>
    <dsp:sp modelId="{9E3A03BF-453E-4EE1-B7DF-003B6CD2277F}">
      <dsp:nvSpPr>
        <dsp:cNvPr id="0" name=""/>
        <dsp:cNvSpPr/>
      </dsp:nvSpPr>
      <dsp:spPr>
        <a:xfrm>
          <a:off x="0" y="4278840"/>
          <a:ext cx="11061970" cy="8602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1C38E-C1E6-4C34-A4F9-C2D9C327C0CC}">
      <dsp:nvSpPr>
        <dsp:cNvPr id="0" name=""/>
        <dsp:cNvSpPr/>
      </dsp:nvSpPr>
      <dsp:spPr>
        <a:xfrm>
          <a:off x="200949" y="4526266"/>
          <a:ext cx="365719" cy="36536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541F7-95A8-4640-A087-D0BAD9364842}">
      <dsp:nvSpPr>
        <dsp:cNvPr id="0" name=""/>
        <dsp:cNvSpPr/>
      </dsp:nvSpPr>
      <dsp:spPr>
        <a:xfrm>
          <a:off x="767617" y="4376800"/>
          <a:ext cx="10248244" cy="747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93" tIns="79093" rIns="79093" bIns="7909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Will bring </a:t>
          </a:r>
          <a:r>
            <a:rPr lang="en-GB" sz="1400" b="1" kern="1200"/>
            <a:t>competitive </a:t>
          </a:r>
          <a:r>
            <a:rPr lang="en-GB" sz="1400" kern="1200"/>
            <a:t>pricing and value for money to the local market. </a:t>
          </a:r>
          <a:r>
            <a:rPr lang="en-GB" sz="1400" b="1" kern="1200"/>
            <a:t>Transparent</a:t>
          </a:r>
          <a:r>
            <a:rPr lang="en-GB" sz="1400" kern="1200"/>
            <a:t> pricing structure with emphasis on delivery, cultivating a skilled and committed workforce for the delivery of the </a:t>
          </a:r>
          <a:r>
            <a:rPr lang="en-GB" sz="1400" b="1" kern="1200"/>
            <a:t>best</a:t>
          </a:r>
          <a:r>
            <a:rPr lang="en-GB" sz="1400" kern="1200"/>
            <a:t> care at the cost agreed.</a:t>
          </a:r>
          <a:endParaRPr lang="en-US" sz="1400" kern="1200"/>
        </a:p>
      </dsp:txBody>
      <dsp:txXfrm>
        <a:off x="767617" y="4376800"/>
        <a:ext cx="10248244" cy="747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830FD-74DD-4A90-8227-CAF77294BFE3}">
      <dsp:nvSpPr>
        <dsp:cNvPr id="0" name=""/>
        <dsp:cNvSpPr/>
      </dsp:nvSpPr>
      <dsp:spPr>
        <a:xfrm>
          <a:off x="0" y="240596"/>
          <a:ext cx="9144001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9676" tIns="291592" rIns="70967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All</a:t>
          </a:r>
          <a:r>
            <a:rPr lang="en-GB" sz="1400" kern="1200" baseline="0"/>
            <a:t> options are under consideration Blocks / DPS / Flexible Framework 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solidFill>
                <a:schemeClr val="tx2"/>
              </a:solidFill>
            </a:rPr>
            <a:t>Initial 3yr term from 1st April 2022 + 3yrs (or variant thereof)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Lots based on service / need / geographical focus / universal service  </a:t>
          </a:r>
        </a:p>
      </dsp:txBody>
      <dsp:txXfrm>
        <a:off x="0" y="240596"/>
        <a:ext cx="9144001" cy="1058400"/>
      </dsp:txXfrm>
    </dsp:sp>
    <dsp:sp modelId="{591A4FBD-311A-4D52-A4ED-C527A1288868}">
      <dsp:nvSpPr>
        <dsp:cNvPr id="0" name=""/>
        <dsp:cNvSpPr/>
      </dsp:nvSpPr>
      <dsp:spPr>
        <a:xfrm>
          <a:off x="516000" y="0"/>
          <a:ext cx="6400800" cy="413280"/>
        </a:xfrm>
        <a:prstGeom prst="roundRect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5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Procurement and service model  </a:t>
          </a:r>
        </a:p>
      </dsp:txBody>
      <dsp:txXfrm>
        <a:off x="536175" y="20175"/>
        <a:ext cx="6360450" cy="372930"/>
      </dsp:txXfrm>
    </dsp:sp>
    <dsp:sp modelId="{5B72580F-741C-4B59-956B-D4A1D9841E7E}">
      <dsp:nvSpPr>
        <dsp:cNvPr id="0" name=""/>
        <dsp:cNvSpPr/>
      </dsp:nvSpPr>
      <dsp:spPr>
        <a:xfrm>
          <a:off x="0" y="1581236"/>
          <a:ext cx="9144001" cy="211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9676" tIns="291592" rIns="70967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Clear Qualifying Criteria eg Outstanding, Good CQC Registration / Proven Practice / References / Selection questionnaire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Consistent, robust contract monitoring – Performance Plans / Continuous Improvement / Care Governance / Safeguarding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Consistent and transparent focus on outcomes including reablement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Well trained, knowledgeable, caring workforce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Innovation / Use of Assistive Technology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Commitment to Service Development / 7 day working</a:t>
          </a:r>
        </a:p>
      </dsp:txBody>
      <dsp:txXfrm>
        <a:off x="0" y="1581236"/>
        <a:ext cx="9144001" cy="2116800"/>
      </dsp:txXfrm>
    </dsp:sp>
    <dsp:sp modelId="{DA538419-9A99-490E-B016-2F34F4D70F77}">
      <dsp:nvSpPr>
        <dsp:cNvPr id="0" name=""/>
        <dsp:cNvSpPr/>
      </dsp:nvSpPr>
      <dsp:spPr>
        <a:xfrm>
          <a:off x="457200" y="1374596"/>
          <a:ext cx="6400800" cy="413280"/>
        </a:xfrm>
        <a:prstGeom prst="roundRect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5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Quality</a:t>
          </a:r>
        </a:p>
      </dsp:txBody>
      <dsp:txXfrm>
        <a:off x="477375" y="1394771"/>
        <a:ext cx="6360450" cy="372930"/>
      </dsp:txXfrm>
    </dsp:sp>
    <dsp:sp modelId="{BE841ADD-5F3E-455E-A1B5-3D803D7DC902}">
      <dsp:nvSpPr>
        <dsp:cNvPr id="0" name=""/>
        <dsp:cNvSpPr/>
      </dsp:nvSpPr>
      <dsp:spPr>
        <a:xfrm>
          <a:off x="0" y="3980276"/>
          <a:ext cx="9144001" cy="17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9676" tIns="291592" rIns="70967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Transparency, fairness and consistency in awarding work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Electronic Call Monitoring linked to invoicing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Clear hourly rates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Clear Service Specification and pathways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Manage costs, efficiencies, standardise rates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Value for Money</a:t>
          </a:r>
        </a:p>
      </dsp:txBody>
      <dsp:txXfrm>
        <a:off x="0" y="3980276"/>
        <a:ext cx="9144001" cy="1764000"/>
      </dsp:txXfrm>
    </dsp:sp>
    <dsp:sp modelId="{24759C44-CC15-49D6-94BB-E62B83D90139}">
      <dsp:nvSpPr>
        <dsp:cNvPr id="0" name=""/>
        <dsp:cNvSpPr/>
      </dsp:nvSpPr>
      <dsp:spPr>
        <a:xfrm>
          <a:off x="457200" y="3773636"/>
          <a:ext cx="6400800" cy="413280"/>
        </a:xfrm>
        <a:prstGeom prst="roundRect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5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Price</a:t>
          </a:r>
        </a:p>
      </dsp:txBody>
      <dsp:txXfrm>
        <a:off x="477375" y="3793811"/>
        <a:ext cx="6360450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223D2-5472-4B4B-899E-C4EF8B143444}">
      <dsp:nvSpPr>
        <dsp:cNvPr id="0" name=""/>
        <dsp:cNvSpPr/>
      </dsp:nvSpPr>
      <dsp:spPr>
        <a:xfrm rot="5400000">
          <a:off x="-1418216" y="2733546"/>
          <a:ext cx="2954969" cy="11451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978CE-8D9C-48CB-9310-F85AEEDF7D90}">
      <dsp:nvSpPr>
        <dsp:cNvPr id="0" name=""/>
        <dsp:cNvSpPr/>
      </dsp:nvSpPr>
      <dsp:spPr>
        <a:xfrm>
          <a:off x="2010" y="4268288"/>
          <a:ext cx="1431438" cy="984989"/>
        </a:xfrm>
        <a:prstGeom prst="homePlate">
          <a:avLst>
            <a:gd name="adj" fmla="val 25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March 21</a:t>
          </a:r>
        </a:p>
      </dsp:txBody>
      <dsp:txXfrm>
        <a:off x="2010" y="4268288"/>
        <a:ext cx="1308314" cy="984989"/>
      </dsp:txXfrm>
    </dsp:sp>
    <dsp:sp modelId="{68D3ADD2-DB1C-404A-9516-CE3B5FA57510}">
      <dsp:nvSpPr>
        <dsp:cNvPr id="0" name=""/>
        <dsp:cNvSpPr/>
      </dsp:nvSpPr>
      <dsp:spPr>
        <a:xfrm>
          <a:off x="116525" y="1382028"/>
          <a:ext cx="1162327" cy="281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Market Engagement</a:t>
          </a:r>
        </a:p>
      </dsp:txBody>
      <dsp:txXfrm>
        <a:off x="116525" y="1382028"/>
        <a:ext cx="1162327" cy="2817551"/>
      </dsp:txXfrm>
    </dsp:sp>
    <dsp:sp modelId="{B57C0143-9A8C-4542-BB71-3E0AF2DF6212}">
      <dsp:nvSpPr>
        <dsp:cNvPr id="0" name=""/>
        <dsp:cNvSpPr/>
      </dsp:nvSpPr>
      <dsp:spPr>
        <a:xfrm rot="5400000">
          <a:off x="-58350" y="2733546"/>
          <a:ext cx="2954969" cy="11451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F5E4C-E1D1-4B81-B42D-E108AC99CE48}">
      <dsp:nvSpPr>
        <dsp:cNvPr id="0" name=""/>
        <dsp:cNvSpPr/>
      </dsp:nvSpPr>
      <dsp:spPr>
        <a:xfrm>
          <a:off x="1361876" y="4268288"/>
          <a:ext cx="1431438" cy="984989"/>
        </a:xfrm>
        <a:prstGeom prst="chevron">
          <a:avLst>
            <a:gd name="adj" fmla="val 25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May / June</a:t>
          </a:r>
        </a:p>
      </dsp:txBody>
      <dsp:txXfrm>
        <a:off x="1608123" y="4268288"/>
        <a:ext cx="938944" cy="984989"/>
      </dsp:txXfrm>
    </dsp:sp>
    <dsp:sp modelId="{3AA961BE-3275-4840-8211-A7562A2851C9}">
      <dsp:nvSpPr>
        <dsp:cNvPr id="0" name=""/>
        <dsp:cNvSpPr/>
      </dsp:nvSpPr>
      <dsp:spPr>
        <a:xfrm>
          <a:off x="1476391" y="1382028"/>
          <a:ext cx="1162327" cy="281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Second Market engagement event to share proposed model and procurement timetable.</a:t>
          </a:r>
        </a:p>
      </dsp:txBody>
      <dsp:txXfrm>
        <a:off x="1476391" y="1382028"/>
        <a:ext cx="1162327" cy="2817551"/>
      </dsp:txXfrm>
    </dsp:sp>
    <dsp:sp modelId="{5597B237-2FC0-4E2C-8F83-0DB1A0C822D9}">
      <dsp:nvSpPr>
        <dsp:cNvPr id="0" name=""/>
        <dsp:cNvSpPr/>
      </dsp:nvSpPr>
      <dsp:spPr>
        <a:xfrm rot="5400000">
          <a:off x="1301515" y="2733546"/>
          <a:ext cx="2954969" cy="11451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9B468E-FD84-4A0E-A94F-1C03DE988D5E}">
      <dsp:nvSpPr>
        <dsp:cNvPr id="0" name=""/>
        <dsp:cNvSpPr/>
      </dsp:nvSpPr>
      <dsp:spPr>
        <a:xfrm>
          <a:off x="2721742" y="4268288"/>
          <a:ext cx="1431438" cy="984989"/>
        </a:xfrm>
        <a:prstGeom prst="chevron">
          <a:avLst>
            <a:gd name="adj" fmla="val 25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August 21 to Sep 21</a:t>
          </a:r>
        </a:p>
      </dsp:txBody>
      <dsp:txXfrm>
        <a:off x="2967989" y="4268288"/>
        <a:ext cx="938944" cy="984989"/>
      </dsp:txXfrm>
    </dsp:sp>
    <dsp:sp modelId="{294C1A9C-FC6D-4F9B-81E9-CF9EC0E69F1B}">
      <dsp:nvSpPr>
        <dsp:cNvPr id="0" name=""/>
        <dsp:cNvSpPr/>
      </dsp:nvSpPr>
      <dsp:spPr>
        <a:xfrm>
          <a:off x="2836257" y="1382028"/>
          <a:ext cx="1162327" cy="2490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Tender period</a:t>
          </a:r>
        </a:p>
      </dsp:txBody>
      <dsp:txXfrm>
        <a:off x="2836257" y="1382028"/>
        <a:ext cx="1162327" cy="2490990"/>
      </dsp:txXfrm>
    </dsp:sp>
    <dsp:sp modelId="{7599E409-EDCA-4757-B73A-ADDE855A7F60}">
      <dsp:nvSpPr>
        <dsp:cNvPr id="0" name=""/>
        <dsp:cNvSpPr/>
      </dsp:nvSpPr>
      <dsp:spPr>
        <a:xfrm rot="5400000">
          <a:off x="2661382" y="2733546"/>
          <a:ext cx="2954969" cy="11451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52E3C-35A8-4979-BED7-84DE23D2B86F}">
      <dsp:nvSpPr>
        <dsp:cNvPr id="0" name=""/>
        <dsp:cNvSpPr/>
      </dsp:nvSpPr>
      <dsp:spPr>
        <a:xfrm>
          <a:off x="4081609" y="4268288"/>
          <a:ext cx="1431438" cy="984989"/>
        </a:xfrm>
        <a:prstGeom prst="chevron">
          <a:avLst>
            <a:gd name="adj" fmla="val 25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Sep 21-Nov 21</a:t>
          </a:r>
        </a:p>
      </dsp:txBody>
      <dsp:txXfrm>
        <a:off x="4327856" y="4268288"/>
        <a:ext cx="938944" cy="984989"/>
      </dsp:txXfrm>
    </dsp:sp>
    <dsp:sp modelId="{C50218D1-A6B5-4C55-B3E7-909849CA7766}">
      <dsp:nvSpPr>
        <dsp:cNvPr id="0" name=""/>
        <dsp:cNvSpPr/>
      </dsp:nvSpPr>
      <dsp:spPr>
        <a:xfrm>
          <a:off x="4196124" y="1382028"/>
          <a:ext cx="1162327" cy="2490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Evaluation</a:t>
          </a:r>
        </a:p>
      </dsp:txBody>
      <dsp:txXfrm>
        <a:off x="4196124" y="1382028"/>
        <a:ext cx="1162327" cy="2490990"/>
      </dsp:txXfrm>
    </dsp:sp>
    <dsp:sp modelId="{94E09560-C7A9-4DAD-99E9-63D7C695BE19}">
      <dsp:nvSpPr>
        <dsp:cNvPr id="0" name=""/>
        <dsp:cNvSpPr/>
      </dsp:nvSpPr>
      <dsp:spPr>
        <a:xfrm rot="5400000">
          <a:off x="4021248" y="2733546"/>
          <a:ext cx="2954969" cy="11451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18506-97C1-4554-9B92-F8FACBD719FF}">
      <dsp:nvSpPr>
        <dsp:cNvPr id="0" name=""/>
        <dsp:cNvSpPr/>
      </dsp:nvSpPr>
      <dsp:spPr>
        <a:xfrm>
          <a:off x="5441475" y="4268288"/>
          <a:ext cx="1431438" cy="984989"/>
        </a:xfrm>
        <a:prstGeom prst="chevron">
          <a:avLst>
            <a:gd name="adj" fmla="val 25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Dec</a:t>
          </a:r>
          <a:r>
            <a:rPr lang="en-US" sz="1400" kern="1200" baseline="0"/>
            <a:t> 21</a:t>
          </a:r>
          <a:endParaRPr lang="en-US" sz="1400" kern="1200"/>
        </a:p>
      </dsp:txBody>
      <dsp:txXfrm>
        <a:off x="5687722" y="4268288"/>
        <a:ext cx="938944" cy="984989"/>
      </dsp:txXfrm>
    </dsp:sp>
    <dsp:sp modelId="{587ACAB5-DDC4-46B0-B1D6-7C598D24578D}">
      <dsp:nvSpPr>
        <dsp:cNvPr id="0" name=""/>
        <dsp:cNvSpPr/>
      </dsp:nvSpPr>
      <dsp:spPr>
        <a:xfrm>
          <a:off x="5555990" y="1382028"/>
          <a:ext cx="1162327" cy="2490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Contract Award</a:t>
          </a:r>
        </a:p>
      </dsp:txBody>
      <dsp:txXfrm>
        <a:off x="5555990" y="1382028"/>
        <a:ext cx="1162327" cy="2490990"/>
      </dsp:txXfrm>
    </dsp:sp>
    <dsp:sp modelId="{44ACF6A7-8AB3-4C7C-80F3-7F28EEC2769C}">
      <dsp:nvSpPr>
        <dsp:cNvPr id="0" name=""/>
        <dsp:cNvSpPr/>
      </dsp:nvSpPr>
      <dsp:spPr>
        <a:xfrm rot="5400000">
          <a:off x="5381114" y="2733546"/>
          <a:ext cx="2954969" cy="11451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24768-F9D2-4CD3-9247-ECE8D345678B}">
      <dsp:nvSpPr>
        <dsp:cNvPr id="0" name=""/>
        <dsp:cNvSpPr/>
      </dsp:nvSpPr>
      <dsp:spPr>
        <a:xfrm>
          <a:off x="6801341" y="4268288"/>
          <a:ext cx="1431438" cy="984989"/>
        </a:xfrm>
        <a:prstGeom prst="chevron">
          <a:avLst>
            <a:gd name="adj" fmla="val 25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1 Apr 22</a:t>
          </a:r>
        </a:p>
      </dsp:txBody>
      <dsp:txXfrm>
        <a:off x="7047588" y="4268288"/>
        <a:ext cx="938944" cy="984989"/>
      </dsp:txXfrm>
    </dsp:sp>
    <dsp:sp modelId="{4FBFD0B1-C012-4042-A476-E33DA2A326C0}">
      <dsp:nvSpPr>
        <dsp:cNvPr id="0" name=""/>
        <dsp:cNvSpPr/>
      </dsp:nvSpPr>
      <dsp:spPr>
        <a:xfrm>
          <a:off x="6915856" y="1382028"/>
          <a:ext cx="1162327" cy="2490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Contract start date</a:t>
          </a:r>
        </a:p>
      </dsp:txBody>
      <dsp:txXfrm>
        <a:off x="6915856" y="1382028"/>
        <a:ext cx="1162327" cy="2490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44F83-6B0C-4EB9-83A9-F74FB1297BCB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7C8BD-786F-4253-83DC-AC5E0A614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79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7C8BD-786F-4253-83DC-AC5E0A61434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89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7C8BD-786F-4253-83DC-AC5E0A61434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633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Add in for framework 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9EA4E-F2BE-4323-88F6-6C89A393481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315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9EA4E-F2BE-4323-88F6-6C89A39348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88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Add in for framework 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9EA4E-F2BE-4323-88F6-6C89A393481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266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Add in for framework 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9EA4E-F2BE-4323-88F6-6C89A39348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12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7C8BD-786F-4253-83DC-AC5E0A61434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517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SCC slide if you have any questions or changes to be made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9EA4E-F2BE-4323-88F6-6C89A39348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55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24BC-AE54-49D4-8AA9-C8A46199201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BE55-F884-4518-9BE8-B43814A1EA9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1" descr="C:\Users\jamshe\Desktop\Wokingham Borough Council Crest.jpg">
            <a:extLst>
              <a:ext uri="{FF2B5EF4-FFF2-40B4-BE49-F238E27FC236}">
                <a16:creationId xmlns:a16="http://schemas.microsoft.com/office/drawing/2014/main" id="{0CB762BE-3DA7-46E6-8C47-B7A3F50832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6" y="490096"/>
            <a:ext cx="3983673" cy="46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76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24BC-AE54-49D4-8AA9-C8A46199201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BE55-F884-4518-9BE8-B43814A1E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51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24BC-AE54-49D4-8AA9-C8A46199201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BE55-F884-4518-9BE8-B43814A1E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857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033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F21C-19EE-4685-920B-55153F34CF03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27/04/2021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9625-BBE4-49F9-B2E5-7E4F325E190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13799334"/>
              </p:ext>
            </p:extLst>
          </p:nvPr>
        </p:nvGraphicFramePr>
        <p:xfrm>
          <a:off x="6192012" y="4005074"/>
          <a:ext cx="5376597" cy="2067551"/>
        </p:xfrm>
        <a:graphic>
          <a:graphicData uri="http://schemas.openxmlformats.org/drawingml/2006/table">
            <a:tbl>
              <a:tblPr firstRow="1" bandRow="1"/>
              <a:tblGrid>
                <a:gridCol w="5376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Summary</a:t>
                      </a:r>
                    </a:p>
                  </a:txBody>
                  <a:tcPr marL="121920" marR="121920" marT="45721" marB="4572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7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66725" marR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Placeholder</a:t>
                      </a:r>
                    </a:p>
                    <a:p>
                      <a:pPr marL="466725" marR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Placeholder</a:t>
                      </a:r>
                    </a:p>
                    <a:p>
                      <a:pPr marL="466725" marR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Placeholder</a:t>
                      </a:r>
                    </a:p>
                  </a:txBody>
                  <a:tcPr marL="31116" marR="31116" marT="23337" marB="2333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340776"/>
            <a:ext cx="5376597" cy="4824537"/>
          </a:xfrm>
        </p:spPr>
        <p:txBody>
          <a:bodyPr>
            <a:normAutofit/>
          </a:bodyPr>
          <a:lstStyle/>
          <a:p>
            <a:r>
              <a:rPr lang="en-GB" sz="1600" b="1">
                <a:ea typeface="+mj-ea"/>
                <a:cs typeface="+mj-cs"/>
              </a:rPr>
              <a:t>Headline text to follow</a:t>
            </a:r>
          </a:p>
          <a:p>
            <a:r>
              <a:rPr lang="en-GB" sz="1600">
                <a:ea typeface="+mj-ea"/>
                <a:cs typeface="+mj-cs"/>
              </a:rPr>
              <a:t>Placeholder</a:t>
            </a:r>
            <a:endParaRPr lang="en-GB"/>
          </a:p>
          <a:p>
            <a:pPr marL="0" lvl="1" indent="0">
              <a:buNone/>
            </a:pPr>
            <a:endParaRPr lang="en-GB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6192013" y="1340768"/>
            <a:ext cx="5280587" cy="2520280"/>
          </a:xfrm>
        </p:spPr>
        <p:txBody>
          <a:bodyPr/>
          <a:lstStyle/>
          <a:p>
            <a:r>
              <a:rPr lang="en-GB" sz="1800" b="1"/>
              <a:t>Headline text to follow</a:t>
            </a:r>
          </a:p>
          <a:p>
            <a:r>
              <a:rPr lang="en-GB" sz="1400"/>
              <a:t>Placeholder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353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F21C-19EE-4685-920B-55153F34CF03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27/04/2021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9625-BBE4-49F9-B2E5-7E4F325E190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9352" y="188641"/>
            <a:ext cx="11713301" cy="864096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4000"/>
              <a:t>Recommendations (1)</a:t>
            </a:r>
          </a:p>
        </p:txBody>
      </p:sp>
      <p:graphicFrame>
        <p:nvGraphicFramePr>
          <p:cNvPr id="12" name="Content Placeholder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836150823"/>
              </p:ext>
            </p:extLst>
          </p:nvPr>
        </p:nvGraphicFramePr>
        <p:xfrm>
          <a:off x="5663275" y="1196753"/>
          <a:ext cx="6289376" cy="4986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3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087">
                <a:tc>
                  <a:txBody>
                    <a:bodyPr/>
                    <a:lstStyle/>
                    <a:p>
                      <a:r>
                        <a:rPr lang="en-GB" sz="9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Placeholder:</a:t>
                      </a:r>
                      <a:r>
                        <a:rPr lang="en-GB" sz="9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</a:t>
                      </a:r>
                    </a:p>
                  </a:txBody>
                  <a:tcPr marL="121920" marR="12192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Placeholder: Key Features</a:t>
                      </a:r>
                    </a:p>
                  </a:txBody>
                  <a:tcPr marL="121920" marR="12192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132">
                <a:tc>
                  <a:txBody>
                    <a:bodyPr/>
                    <a:lstStyle/>
                    <a:p>
                      <a:r>
                        <a:rPr lang="en-GB" sz="900" b="0" i="0" u="none" strike="noStrike" kern="1200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Strategic Plan 2015/16</a:t>
                      </a:r>
                      <a:endParaRPr lang="en-GB" sz="9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kern="1200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council’s overall aims, objectives and the outcomes you want to deliver.</a:t>
                      </a:r>
                      <a:endParaRPr lang="en-GB" sz="900" b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132">
                <a:tc>
                  <a:txBody>
                    <a:bodyPr/>
                    <a:lstStyle/>
                    <a:p>
                      <a:r>
                        <a:rPr lang="en-GB" sz="900" b="0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Strategic Action Plan 2015-16 </a:t>
                      </a:r>
                      <a:endParaRPr lang="en-GB" sz="900" b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milestones planned in 2015/16 to achieve those outcomes.</a:t>
                      </a:r>
                      <a:endParaRPr lang="en-GB" sz="900" b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955">
                <a:tc>
                  <a:txBody>
                    <a:bodyPr/>
                    <a:lstStyle/>
                    <a:p>
                      <a:r>
                        <a:rPr lang="en-GB" sz="900" b="0" i="0" u="none" strike="noStrike" kern="1200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Cabinet Contract Forward Plan 15-17 Forecast</a:t>
                      </a:r>
                      <a:endParaRPr lang="en-GB" sz="9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kern="1200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Forward plan of supply and service contracts over £250,000 in value, or capital works contracts over £5 million, provides visibility of all high value contracting activity, and the opportunity to request further information regarding them.</a:t>
                      </a:r>
                      <a:endParaRPr lang="en-GB" sz="9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043">
                <a:tc>
                  <a:txBody>
                    <a:bodyPr/>
                    <a:lstStyle/>
                    <a:p>
                      <a:r>
                        <a:rPr lang="en-GB" sz="900" b="0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Contracts Forward Plan – Quarter 2 and 3 (2015-16)</a:t>
                      </a:r>
                      <a:endParaRPr lang="en-GB" sz="900" b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This report provides information in period Q2 and Q3 of Financial Year. Only contracts not previously reported are included.</a:t>
                      </a:r>
                      <a:endParaRPr lang="en-GB" sz="900" b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043">
                <a:tc>
                  <a:txBody>
                    <a:bodyPr/>
                    <a:lstStyle/>
                    <a:p>
                      <a:r>
                        <a:rPr lang="en-GB" sz="900" b="0" i="0" u="none" strike="noStrike" kern="1200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Procurement Report</a:t>
                      </a:r>
                      <a:endParaRPr lang="en-GB" sz="9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kern="1200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Provides annual procurement expenditure analysis for financial year 14-15 and update on performance against the Procurement Policy Imperatives.</a:t>
                      </a:r>
                      <a:endParaRPr lang="en-GB" sz="9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GB" sz="900" b="0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Best Value Action Plan – September/October 2015 Update</a:t>
                      </a:r>
                      <a:endParaRPr lang="en-GB" sz="900" b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Supports a range of immediate improvements as well as broader transformation of the council’s procurement practices.</a:t>
                      </a:r>
                      <a:endParaRPr lang="en-GB" sz="900" b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2999">
                <a:tc>
                  <a:txBody>
                    <a:bodyPr/>
                    <a:lstStyle/>
                    <a:p>
                      <a:r>
                        <a:rPr lang="en-GB" sz="900" b="0" i="0" u="none" strike="noStrike" kern="1200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Procurement Procedures</a:t>
                      </a:r>
                      <a:endParaRPr lang="en-GB" sz="9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kern="1200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set of rules which provide a framework for all those involved in procuring supplies, works and services on behalf of the Council, or interacting with providers, or potential providers.</a:t>
                      </a:r>
                      <a:endParaRPr lang="en-GB" sz="9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GB" sz="900" b="0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Procurement Policy Imperatives</a:t>
                      </a:r>
                    </a:p>
                  </a:txBody>
                  <a:tcPr marL="121920" marR="12192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Council’s plan for the procurement of works, goods and services for the financial years 2012-2015. </a:t>
                      </a:r>
                      <a:endParaRPr lang="en-GB" sz="900" b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043">
                <a:tc>
                  <a:txBody>
                    <a:bodyPr/>
                    <a:lstStyle/>
                    <a:p>
                      <a:r>
                        <a:rPr lang="en-GB" sz="900" b="0" i="0" u="none" strike="noStrike" kern="1200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Supply Chain Ethical Code of Conduct</a:t>
                      </a: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i="0" u="none" strike="noStrike" kern="1200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ethical standards to be adhered by suppliers delivering public services on behalf of the Local Authority.</a:t>
                      </a:r>
                      <a:endParaRPr lang="en-GB" sz="9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43340" y="1196752"/>
            <a:ext cx="5376597" cy="4968552"/>
          </a:xfrm>
        </p:spPr>
        <p:txBody>
          <a:bodyPr>
            <a:normAutofit fontScale="62500" lnSpcReduction="20000"/>
          </a:bodyPr>
          <a:lstStyle>
            <a:lvl1pPr marL="380990" indent="-380990"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GB" sz="2500"/>
              <a:t>Placeholder: In this very short review, we have briefly examined a number of key documents,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/>
              <a:t>Strategic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/>
              <a:t>Strategic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/>
              <a:t>Contracts Forward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/>
              <a:t>Annual Procurement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/>
              <a:t>Best Value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/>
              <a:t>Procurement Procedures.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/>
              <a:t>Procurement Policy Imperatives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/>
              <a:t>Supply Chain Ethical Code of Conduct</a:t>
            </a:r>
          </a:p>
          <a:p>
            <a:r>
              <a:rPr lang="en-GB" sz="2500"/>
              <a:t>There are a number of documents that were either not available or do not exist: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/>
              <a:t>A corporate statement of the Council’s approach to commissioning.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/>
              <a:t>Any policy statement indicating the Council’s attitude to sourcing decisions and particular service delivery models 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7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F21C-19EE-4685-920B-55153F34CF03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27/04/2021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9625-BBE4-49F9-B2E5-7E4F325E190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07609"/>
            <a:ext cx="8496267" cy="356156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8496267" y="404"/>
            <a:ext cx="3695733" cy="29965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91440" tIns="45721" rIns="91440" bIns="45721" rtlCol="0" anchor="b">
            <a:normAutofit/>
          </a:bodyPr>
          <a:lstStyle>
            <a:lvl1pPr algn="ctr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sz="3900">
              <a:ln w="0"/>
              <a:solidFill>
                <a:srgbClr val="FFFFFF"/>
              </a:solidFill>
            </a:endParaRPr>
          </a:p>
          <a:p>
            <a:r>
              <a:rPr lang="en-GB" sz="3900">
                <a:ln w="0"/>
                <a:solidFill>
                  <a:srgbClr val="FFFFFF"/>
                </a:solidFill>
              </a:rPr>
              <a:t>Bracknell Forest</a:t>
            </a:r>
            <a:br>
              <a:rPr lang="en-GB" sz="3900">
                <a:solidFill>
                  <a:srgbClr val="FFFFFF"/>
                </a:solidFill>
              </a:rPr>
            </a:br>
            <a:br>
              <a:rPr lang="en-GB" sz="3200">
                <a:solidFill>
                  <a:srgbClr val="FFFFFF"/>
                </a:solidFill>
              </a:rPr>
            </a:br>
            <a:r>
              <a:rPr lang="en-GB" sz="2000" i="1">
                <a:solidFill>
                  <a:srgbClr val="FFFFFF"/>
                </a:solidFill>
              </a:rPr>
              <a:t>“… the borough of opportunity</a:t>
            </a:r>
            <a:r>
              <a:rPr lang="en-GB" sz="2000">
                <a:solidFill>
                  <a:srgbClr val="FFFFFF"/>
                </a:solidFill>
              </a:rPr>
              <a:t>.”</a:t>
            </a:r>
            <a:endParaRPr lang="en-GB" sz="3200">
              <a:solidFill>
                <a:srgbClr val="FFFFFF"/>
              </a:solidFill>
            </a:endParaRPr>
          </a:p>
          <a:p>
            <a:endParaRPr lang="en-GB" sz="1801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709" y="4653147"/>
            <a:ext cx="1590848" cy="95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60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F21C-19EE-4685-920B-55153F34CF03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27/04/2021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9625-BBE4-49F9-B2E5-7E4F325E190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07609"/>
            <a:ext cx="8496267" cy="356156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8496267" y="404"/>
            <a:ext cx="3695733" cy="29965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91440" tIns="45721" rIns="91440" bIns="45721" rtlCol="0" anchor="b">
            <a:normAutofit/>
          </a:bodyPr>
          <a:lstStyle>
            <a:lvl1pPr algn="ctr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sz="3900">
              <a:ln w="0"/>
              <a:solidFill>
                <a:srgbClr val="FFFFFF"/>
              </a:solidFill>
            </a:endParaRPr>
          </a:p>
          <a:p>
            <a:r>
              <a:rPr lang="en-GB" sz="3900">
                <a:ln w="0"/>
                <a:solidFill>
                  <a:srgbClr val="FFFFFF"/>
                </a:solidFill>
              </a:rPr>
              <a:t>Bracknell Forest</a:t>
            </a:r>
            <a:br>
              <a:rPr lang="en-GB" sz="3900">
                <a:solidFill>
                  <a:srgbClr val="FFFFFF"/>
                </a:solidFill>
              </a:rPr>
            </a:br>
            <a:br>
              <a:rPr lang="en-GB" sz="3200">
                <a:solidFill>
                  <a:srgbClr val="FFFFFF"/>
                </a:solidFill>
              </a:rPr>
            </a:br>
            <a:r>
              <a:rPr lang="en-GB" sz="2000" i="1">
                <a:solidFill>
                  <a:srgbClr val="FFFFFF"/>
                </a:solidFill>
              </a:rPr>
              <a:t>“… the borough of opportunity</a:t>
            </a:r>
            <a:r>
              <a:rPr lang="en-GB" sz="2000">
                <a:solidFill>
                  <a:srgbClr val="FFFFFF"/>
                </a:solidFill>
              </a:rPr>
              <a:t>.”</a:t>
            </a:r>
            <a:endParaRPr lang="en-GB" sz="3200">
              <a:solidFill>
                <a:srgbClr val="FFFFFF"/>
              </a:solidFill>
            </a:endParaRPr>
          </a:p>
          <a:p>
            <a:endParaRPr lang="en-GB" sz="1801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709" y="4653147"/>
            <a:ext cx="1590848" cy="95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9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77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4"/>
            <a:ext cx="10972800" cy="92211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Appendices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F21C-19EE-4685-920B-55153F34CF03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27/04/2021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9625-BBE4-49F9-B2E5-7E4F325E190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340776"/>
            <a:ext cx="10945216" cy="4824537"/>
          </a:xfrm>
        </p:spPr>
        <p:txBody>
          <a:bodyPr>
            <a:normAutofit/>
          </a:bodyPr>
          <a:lstStyle/>
          <a:p>
            <a:r>
              <a:rPr lang="en-GB" sz="1600" b="1">
                <a:ea typeface="+mj-ea"/>
                <a:cs typeface="+mj-cs"/>
              </a:rPr>
              <a:t>Headline text to follow</a:t>
            </a:r>
          </a:p>
          <a:p>
            <a:r>
              <a:rPr lang="en-GB" sz="1600">
                <a:ea typeface="+mj-ea"/>
                <a:cs typeface="+mj-cs"/>
              </a:rPr>
              <a:t>Placeholder</a:t>
            </a:r>
            <a:endParaRPr lang="en-GB"/>
          </a:p>
          <a:p>
            <a:pPr marL="0" lvl="1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305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F21C-19EE-4685-920B-55153F34CF03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27/04/2021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9625-BBE4-49F9-B2E5-7E4F325E190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4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24BC-AE54-49D4-8AA9-C8A46199201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BE55-F884-4518-9BE8-B43814A1E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12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F21C-19EE-4685-920B-55153F34CF03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27/04/2021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9625-BBE4-49F9-B2E5-7E4F325E190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6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F21C-19EE-4685-920B-55153F34CF03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27/04/2021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9625-BBE4-49F9-B2E5-7E4F325E190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2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8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F21C-19EE-4685-920B-55153F34CF03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27/04/2021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9625-BBE4-49F9-B2E5-7E4F325E190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56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F21C-19EE-4685-920B-55153F34CF03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27/04/2021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9625-BBE4-49F9-B2E5-7E4F325E190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48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F21C-19EE-4685-920B-55153F34CF03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27/04/2021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9625-BBE4-49F9-B2E5-7E4F325E190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41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0"/>
            <a:ext cx="12187263" cy="9087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627F21C-19EE-4685-920B-55153F34CF03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27/04/2021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7CED9625-BBE4-49F9-B2E5-7E4F325E190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84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2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24BC-AE54-49D4-8AA9-C8A46199201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BE55-F884-4518-9BE8-B43814A1EA9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1" descr="C:\Users\jamshe\Desktop\Wokingham Borough Council Crest.jpg">
            <a:extLst>
              <a:ext uri="{FF2B5EF4-FFF2-40B4-BE49-F238E27FC236}">
                <a16:creationId xmlns:a16="http://schemas.microsoft.com/office/drawing/2014/main" id="{0CB762BE-3DA7-46E6-8C47-B7A3F50832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7" y="490096"/>
            <a:ext cx="3983673" cy="46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204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24BC-AE54-49D4-8AA9-C8A46199201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BE55-F884-4518-9BE8-B43814A1E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439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24BC-AE54-49D4-8AA9-C8A46199201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BE55-F884-4518-9BE8-B43814A1E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283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24BC-AE54-49D4-8AA9-C8A46199201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BE55-F884-4518-9BE8-B43814A1E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7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24BC-AE54-49D4-8AA9-C8A46199201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BE55-F884-4518-9BE8-B43814A1E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666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24BC-AE54-49D4-8AA9-C8A46199201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BE55-F884-4518-9BE8-B43814A1E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261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24BC-AE54-49D4-8AA9-C8A46199201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BE55-F884-4518-9BE8-B43814A1E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46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24BC-AE54-49D4-8AA9-C8A46199201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BE55-F884-4518-9BE8-B43814A1E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91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24BC-AE54-49D4-8AA9-C8A46199201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BE55-F884-4518-9BE8-B43814A1E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017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24BC-AE54-49D4-8AA9-C8A46199201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BE55-F884-4518-9BE8-B43814A1E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077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24BC-AE54-49D4-8AA9-C8A46199201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BE55-F884-4518-9BE8-B43814A1E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361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24BC-AE54-49D4-8AA9-C8A46199201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BE55-F884-4518-9BE8-B43814A1E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767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01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24BC-AE54-49D4-8AA9-C8A46199201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BE55-F884-4518-9BE8-B43814A1E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45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24BC-AE54-49D4-8AA9-C8A46199201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BE55-F884-4518-9BE8-B43814A1E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37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24BC-AE54-49D4-8AA9-C8A46199201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BE55-F884-4518-9BE8-B43814A1E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08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24BC-AE54-49D4-8AA9-C8A46199201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BE55-F884-4518-9BE8-B43814A1E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67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24BC-AE54-49D4-8AA9-C8A46199201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BE55-F884-4518-9BE8-B43814A1E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64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24BC-AE54-49D4-8AA9-C8A46199201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BE55-F884-4518-9BE8-B43814A1E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96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424BC-AE54-49D4-8AA9-C8A46199201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2BE55-F884-4518-9BE8-B43814A1EA9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1" descr="C:\Users\jamshe\Desktop\Wokingham Borough Council Crest.jpg">
            <a:extLst>
              <a:ext uri="{FF2B5EF4-FFF2-40B4-BE49-F238E27FC236}">
                <a16:creationId xmlns:a16="http://schemas.microsoft.com/office/drawing/2014/main" id="{79198579-7BA3-4798-BD81-3FCBE9C0D2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6" y="490096"/>
            <a:ext cx="3983673" cy="46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67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7F21C-19EE-4685-920B-55153F34CF03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27/04/2021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D9625-BBE4-49F9-B2E5-7E4F325E190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424BC-AE54-49D4-8AA9-C8A461992019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2BE55-F884-4518-9BE8-B43814A1EA9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1" descr="C:\Users\jamshe\Desktop\Wokingham Borough Council Crest.jpg">
            <a:extLst>
              <a:ext uri="{FF2B5EF4-FFF2-40B4-BE49-F238E27FC236}">
                <a16:creationId xmlns:a16="http://schemas.microsoft.com/office/drawing/2014/main" id="{79198579-7BA3-4798-BD81-3FCBE9C0D2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7" y="490096"/>
            <a:ext cx="3983673" cy="46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53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poppi.org.uk/index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B5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B6F475-8FE8-48FD-8742-064501DEAEAE}"/>
              </a:ext>
            </a:extLst>
          </p:cNvPr>
          <p:cNvSpPr/>
          <p:nvPr/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854AC2C-AFFC-4E37-BB4E-58490B86D251}"/>
              </a:ext>
            </a:extLst>
          </p:cNvPr>
          <p:cNvSpPr txBox="1"/>
          <p:nvPr/>
        </p:nvSpPr>
        <p:spPr>
          <a:xfrm>
            <a:off x="0" y="0"/>
            <a:ext cx="54685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 lang="en-US">
              <a:solidFill>
                <a:srgbClr val="FFFFFF"/>
              </a:solidFill>
            </a:endParaRPr>
          </a:p>
          <a:p>
            <a:pPr algn="r" defTabSz="914400"/>
            <a:endParaRPr lang="en-US">
              <a:solidFill>
                <a:srgbClr val="FFFFFF"/>
              </a:solidFill>
            </a:endParaRPr>
          </a:p>
          <a:p>
            <a:pPr algn="r" defTabSz="914400"/>
            <a:endParaRPr lang="en-US">
              <a:solidFill>
                <a:srgbClr val="FFFFFF"/>
              </a:solidFill>
            </a:endParaRPr>
          </a:p>
          <a:p>
            <a:pPr algn="r" defTabSz="914400"/>
            <a:endParaRPr lang="en-US">
              <a:solidFill>
                <a:srgbClr val="FFFFFF"/>
              </a:solidFill>
            </a:endParaRPr>
          </a:p>
          <a:p>
            <a:pPr algn="r" defTabSz="914400"/>
            <a:endParaRPr lang="en-US">
              <a:solidFill>
                <a:srgbClr val="FFFFFF"/>
              </a:solidFill>
            </a:endParaRPr>
          </a:p>
          <a:p>
            <a:pPr algn="r" defTabSz="914400"/>
            <a:endParaRPr lang="en-US">
              <a:solidFill>
                <a:srgbClr val="FFFFFF"/>
              </a:solidFill>
            </a:endParaRPr>
          </a:p>
          <a:p>
            <a:pPr algn="r" defTabSz="914400"/>
            <a:endParaRPr lang="en-US">
              <a:solidFill>
                <a:srgbClr val="FFFFFF"/>
              </a:solidFill>
            </a:endParaRPr>
          </a:p>
          <a:p>
            <a:pPr algn="r" defTabSz="914400"/>
            <a:endParaRPr lang="en-US">
              <a:solidFill>
                <a:srgbClr val="FFFFFF"/>
              </a:solidFill>
            </a:endParaRPr>
          </a:p>
          <a:p>
            <a:pPr algn="r" defTabSz="914400"/>
            <a:r>
              <a:rPr lang="en-US">
                <a:solidFill>
                  <a:srgbClr val="FFFFFF"/>
                </a:solidFill>
              </a:rPr>
              <a:t>Domiciliary  Care </a:t>
            </a:r>
            <a:endParaRPr lang="en-US"/>
          </a:p>
          <a:p>
            <a:pPr algn="r" defTabSz="914400"/>
            <a:r>
              <a:rPr lang="en-US">
                <a:solidFill>
                  <a:srgbClr val="FFFFFF"/>
                </a:solidFill>
              </a:rPr>
              <a:t>Market Engagement Event </a:t>
            </a:r>
            <a:endParaRPr lang="en-US"/>
          </a:p>
          <a:p>
            <a:pPr algn="r" defTabSz="914400"/>
            <a:r>
              <a:rPr lang="en-US">
                <a:solidFill>
                  <a:srgbClr val="FFFFFF"/>
                </a:solidFill>
              </a:rPr>
              <a:t>March 29th 2021</a:t>
            </a:r>
          </a:p>
          <a:p>
            <a:pPr algn="r" defTabSz="914400"/>
            <a:endParaRPr lang="en-US">
              <a:solidFill>
                <a:srgbClr val="FFFFFF"/>
              </a:solidFill>
            </a:endParaRPr>
          </a:p>
          <a:p>
            <a:pPr algn="r" defTabSz="914400"/>
            <a:endParaRPr lang="en-US">
              <a:solidFill>
                <a:srgbClr val="FFFFFF"/>
              </a:solidFill>
            </a:endParaRPr>
          </a:p>
          <a:p>
            <a:pPr algn="r" defTabSz="914400"/>
            <a:endParaRPr lang="en-US">
              <a:solidFill>
                <a:srgbClr val="FFFFFF"/>
              </a:solidFill>
            </a:endParaRPr>
          </a:p>
          <a:p>
            <a:pPr algn="r" defTabSz="914400"/>
            <a:endParaRPr lang="en-US">
              <a:solidFill>
                <a:srgbClr val="FFFFFF"/>
              </a:solidFill>
            </a:endParaRPr>
          </a:p>
          <a:p>
            <a:pPr algn="r" defTabSz="914400"/>
            <a:r>
              <a:rPr lang="en-US">
                <a:solidFill>
                  <a:srgbClr val="FFFFFF"/>
                </a:solidFill>
              </a:rPr>
              <a:t>Sam Morrison – Head of Strategic Commissioning </a:t>
            </a:r>
          </a:p>
          <a:p>
            <a:pPr algn="r" defTabSz="914400"/>
            <a:r>
              <a:rPr lang="en-US">
                <a:solidFill>
                  <a:srgbClr val="FFFFFF"/>
                </a:solidFill>
              </a:rPr>
              <a:t>Ben Sladden –Adults Commissioning Manager</a:t>
            </a:r>
            <a:endParaRPr lang="en-US" sz="1200">
              <a:solidFill>
                <a:srgbClr val="FFFFFF"/>
              </a:solidFill>
            </a:endParaRPr>
          </a:p>
          <a:p>
            <a:pPr algn="r" defTabSz="914400"/>
            <a:r>
              <a:rPr lang="en-US">
                <a:solidFill>
                  <a:srgbClr val="FFFFFF"/>
                </a:solidFill>
              </a:rPr>
              <a:t>  </a:t>
            </a:r>
            <a:endParaRPr lang="en-US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37903C-F1F8-45F2-836D-7260948C7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112" y="4431923"/>
            <a:ext cx="2835888" cy="24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67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  <a:ln>
            <a:noFill/>
          </a:ln>
        </p:spPr>
        <p:txBody>
          <a:bodyPr/>
          <a:lstStyle/>
          <a:p>
            <a:pPr algn="l"/>
            <a:r>
              <a:rPr lang="en-GB"/>
              <a:t>    Quality and Feedback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5C4DBF-2E99-4F2A-80AC-2C16A3E99C6D}"/>
              </a:ext>
            </a:extLst>
          </p:cNvPr>
          <p:cNvSpPr txBox="1"/>
          <p:nvPr/>
        </p:nvSpPr>
        <p:spPr>
          <a:xfrm>
            <a:off x="-1" y="953505"/>
            <a:ext cx="1192876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GB" sz="1600">
                <a:solidFill>
                  <a:srgbClr val="000000"/>
                </a:solidFill>
                <a:latin typeface="Calibri"/>
              </a:rPr>
              <a:t>A </a:t>
            </a:r>
            <a:r>
              <a:rPr lang="en-GB" sz="1600" b="1">
                <a:solidFill>
                  <a:srgbClr val="000000"/>
                </a:solidFill>
                <a:latin typeface="Calibri"/>
              </a:rPr>
              <a:t>service user satisfaction questionnaire </a:t>
            </a:r>
            <a:r>
              <a:rPr lang="en-GB" sz="1600">
                <a:solidFill>
                  <a:srgbClr val="000000"/>
                </a:solidFill>
                <a:latin typeface="Calibri"/>
              </a:rPr>
              <a:t>was completed in </a:t>
            </a:r>
            <a:r>
              <a:rPr lang="en-GB" sz="1600" b="1">
                <a:solidFill>
                  <a:srgbClr val="000000"/>
                </a:solidFill>
                <a:latin typeface="Calibri"/>
              </a:rPr>
              <a:t>March 2021</a:t>
            </a:r>
            <a:r>
              <a:rPr lang="en-GB" sz="1600">
                <a:solidFill>
                  <a:srgbClr val="000000"/>
                </a:solidFill>
                <a:latin typeface="Calibri"/>
              </a:rPr>
              <a:t>.  30 </a:t>
            </a:r>
            <a:r>
              <a:rPr lang="en-GB" sz="1600">
                <a:solidFill>
                  <a:srgbClr val="000000"/>
                </a:solidFill>
              </a:rPr>
              <a:t>service users, 1 or 2 from each provider, were selected randomly </a:t>
            </a:r>
            <a:r>
              <a:rPr lang="en-GB" sz="1600">
                <a:solidFill>
                  <a:srgbClr val="000000"/>
                </a:solidFill>
                <a:latin typeface="Calibri"/>
              </a:rPr>
              <a:t>and asked a series of questions. The survey was conducted over 1 week in collaboration with the care teams.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AE49AE4-E44F-4335-94DE-7F3C0290AC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427756"/>
              </p:ext>
            </p:extLst>
          </p:nvPr>
        </p:nvGraphicFramePr>
        <p:xfrm>
          <a:off x="4561115" y="1800586"/>
          <a:ext cx="7367650" cy="4860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D9B5B0C-337C-4A7C-A040-E2EDA989D698}"/>
              </a:ext>
            </a:extLst>
          </p:cNvPr>
          <p:cNvSpPr/>
          <p:nvPr/>
        </p:nvSpPr>
        <p:spPr>
          <a:xfrm>
            <a:off x="0" y="1800586"/>
            <a:ext cx="445225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/>
              <a:t>100%</a:t>
            </a:r>
            <a:r>
              <a:rPr lang="en-GB" sz="1600"/>
              <a:t> positive confirmation that </a:t>
            </a:r>
            <a:r>
              <a:rPr lang="en-GB" sz="1600" b="1"/>
              <a:t>no calls </a:t>
            </a:r>
            <a:r>
              <a:rPr lang="en-GB" sz="1600"/>
              <a:t>had been </a:t>
            </a:r>
            <a:r>
              <a:rPr lang="en-GB" sz="1600" b="1"/>
              <a:t>missed</a:t>
            </a:r>
            <a:r>
              <a:rPr lang="en-GB" sz="1600"/>
              <a:t>, all care staff wear </a:t>
            </a:r>
            <a:r>
              <a:rPr lang="en-GB" sz="1600" b="1"/>
              <a:t>uniform</a:t>
            </a:r>
            <a:r>
              <a:rPr lang="en-GB" sz="1600"/>
              <a:t>, </a:t>
            </a:r>
            <a:r>
              <a:rPr lang="en-GB" sz="1600" b="1"/>
              <a:t>PPE</a:t>
            </a:r>
            <a:r>
              <a:rPr lang="en-GB" sz="1600"/>
              <a:t> is worn at all times, care staff are </a:t>
            </a:r>
            <a:r>
              <a:rPr lang="en-GB" sz="1600" b="1"/>
              <a:t>clean</a:t>
            </a:r>
            <a:r>
              <a:rPr lang="en-GB" sz="1600"/>
              <a:t> and </a:t>
            </a:r>
            <a:r>
              <a:rPr lang="en-GB" sz="1600" b="1"/>
              <a:t>tidy</a:t>
            </a:r>
            <a:r>
              <a:rPr lang="en-GB" sz="1600"/>
              <a:t> in their work and that all service users identified who they could contact if they had </a:t>
            </a:r>
            <a:r>
              <a:rPr lang="en-GB" sz="1600" b="1"/>
              <a:t>any concerns</a:t>
            </a:r>
            <a:r>
              <a:rPr lang="en-GB" sz="1600"/>
              <a:t>.</a:t>
            </a:r>
          </a:p>
          <a:p>
            <a:endParaRPr lang="en-GB" sz="1600"/>
          </a:p>
          <a:p>
            <a:r>
              <a:rPr lang="en-GB" sz="1600"/>
              <a:t>Service users rated the carers very </a:t>
            </a:r>
            <a:r>
              <a:rPr lang="en-GB" sz="1600" b="1"/>
              <a:t>highly</a:t>
            </a:r>
            <a:r>
              <a:rPr lang="en-GB" sz="1600"/>
              <a:t> (94-98% satisfied) on the </a:t>
            </a:r>
            <a:r>
              <a:rPr lang="en-GB" sz="1600" b="1"/>
              <a:t>care</a:t>
            </a:r>
            <a:r>
              <a:rPr lang="en-GB" sz="1600"/>
              <a:t> they receive, that staff are well </a:t>
            </a:r>
            <a:r>
              <a:rPr lang="en-GB" sz="1600" b="1"/>
              <a:t>trained</a:t>
            </a:r>
            <a:r>
              <a:rPr lang="en-GB" sz="1600"/>
              <a:t>, they are given the </a:t>
            </a:r>
            <a:r>
              <a:rPr lang="en-GB" sz="1600" b="1"/>
              <a:t>time</a:t>
            </a:r>
            <a:r>
              <a:rPr lang="en-GB" sz="1600"/>
              <a:t> to care for themselves (</a:t>
            </a:r>
            <a:r>
              <a:rPr lang="en-GB" sz="1600" b="1"/>
              <a:t>enablement, empowerment, independence</a:t>
            </a:r>
            <a:r>
              <a:rPr lang="en-GB" sz="1600"/>
              <a:t>) and that carers </a:t>
            </a:r>
            <a:r>
              <a:rPr lang="en-GB" sz="1600" b="1"/>
              <a:t>communicate</a:t>
            </a:r>
            <a:r>
              <a:rPr lang="en-GB" sz="1600"/>
              <a:t> well, are </a:t>
            </a:r>
            <a:r>
              <a:rPr lang="en-GB" sz="1600" b="1"/>
              <a:t>polite</a:t>
            </a:r>
            <a:r>
              <a:rPr lang="en-GB" sz="1600"/>
              <a:t>, </a:t>
            </a:r>
            <a:r>
              <a:rPr lang="en-GB" sz="1600" b="1"/>
              <a:t>kind</a:t>
            </a:r>
            <a:r>
              <a:rPr lang="en-GB" sz="1600"/>
              <a:t> and show </a:t>
            </a:r>
            <a:r>
              <a:rPr lang="en-GB" sz="1600" b="1"/>
              <a:t>dignity</a:t>
            </a:r>
            <a:r>
              <a:rPr lang="en-GB" sz="1600"/>
              <a:t> and </a:t>
            </a:r>
            <a:r>
              <a:rPr lang="en-GB" sz="1600" b="1"/>
              <a:t>respect</a:t>
            </a:r>
            <a:r>
              <a:rPr lang="en-GB" sz="1600"/>
              <a:t>.</a:t>
            </a:r>
          </a:p>
          <a:p>
            <a:endParaRPr lang="en-GB" sz="1600"/>
          </a:p>
          <a:p>
            <a:r>
              <a:rPr lang="en-GB" sz="1600"/>
              <a:t>Although still within acceptable parameters so as not to cause concern (67-83%) the survey did highlight three areas for improvement.  The desire for a </a:t>
            </a:r>
            <a:r>
              <a:rPr lang="en-GB" sz="1600" b="1"/>
              <a:t>regular</a:t>
            </a:r>
            <a:r>
              <a:rPr lang="en-GB" sz="1600"/>
              <a:t> </a:t>
            </a:r>
            <a:r>
              <a:rPr lang="en-GB" sz="1600" b="1"/>
              <a:t>carer</a:t>
            </a:r>
            <a:r>
              <a:rPr lang="en-GB" sz="1600"/>
              <a:t>, not being informed if the carer is </a:t>
            </a:r>
            <a:r>
              <a:rPr lang="en-GB" sz="1600" b="1"/>
              <a:t>running late </a:t>
            </a:r>
            <a:r>
              <a:rPr lang="en-GB" sz="1600"/>
              <a:t>and carers not arriving at the </a:t>
            </a:r>
            <a:r>
              <a:rPr lang="en-GB" sz="1600" b="1"/>
              <a:t>agreed times</a:t>
            </a:r>
            <a:r>
              <a:rPr lang="en-GB" sz="16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74048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006" y="4601499"/>
            <a:ext cx="760545" cy="2017580"/>
            <a:chOff x="0" y="4601497"/>
            <a:chExt cx="1014060" cy="2017580"/>
          </a:xfrm>
        </p:grpSpPr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38467" y="5"/>
            <a:ext cx="729532" cy="1935307"/>
            <a:chOff x="10918968" y="713127"/>
            <a:chExt cx="1273032" cy="253283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82E308F7-5A4C-450D-B7B9-A4E3FC9ECE1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120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>
              <a:defRPr/>
            </a:pPr>
            <a:r>
              <a:rPr lang="en-GB">
                <a:latin typeface="Calibri"/>
                <a:cs typeface="Calibri"/>
              </a:rPr>
              <a:t>Developing our model and commissioning approach 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E6D13947-7BA1-4963-B771-AE9E2E620C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3586891"/>
              </p:ext>
            </p:extLst>
          </p:nvPr>
        </p:nvGraphicFramePr>
        <p:xfrm>
          <a:off x="318640" y="885483"/>
          <a:ext cx="9144001" cy="5778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9114492-C70E-4F19-A41F-E6E75721AACA}"/>
              </a:ext>
            </a:extLst>
          </p:cNvPr>
          <p:cNvSpPr txBox="1"/>
          <p:nvPr/>
        </p:nvSpPr>
        <p:spPr>
          <a:xfrm>
            <a:off x="62087" y="671570"/>
            <a:ext cx="9319097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endParaRPr lang="en-GB" sz="1600"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24ED86-2AB6-474B-897A-EBAD652EC1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0782" y="4953579"/>
            <a:ext cx="2141218" cy="190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07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9" name="Graphic 58" descr="Stopwatch">
            <a:extLst>
              <a:ext uri="{FF2B5EF4-FFF2-40B4-BE49-F238E27FC236}">
                <a16:creationId xmlns:a16="http://schemas.microsoft.com/office/drawing/2014/main" id="{DDA4F78B-2B99-4208-A85F-68F629D607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093" y="1865274"/>
            <a:ext cx="2817195" cy="281719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86BCFB-4623-44EC-9BF0-B5F1DC4A1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9357" y="691201"/>
            <a:ext cx="9302340" cy="6163074"/>
          </a:xfrm>
          <a:gradFill>
            <a:gsLst>
              <a:gs pos="0">
                <a:schemeClr val="accent1">
                  <a:lumMod val="5000"/>
                  <a:lumOff val="95000"/>
                  <a:alpha val="65000"/>
                </a:schemeClr>
              </a:gs>
              <a:gs pos="38000">
                <a:schemeClr val="accent1">
                  <a:lumMod val="45000"/>
                  <a:lumOff val="55000"/>
                  <a:alpha val="74000"/>
                </a:schemeClr>
              </a:gs>
              <a:gs pos="79000">
                <a:schemeClr val="accent1">
                  <a:lumMod val="45000"/>
                  <a:lumOff val="55000"/>
                  <a:alpha val="86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t">
            <a:noAutofit/>
          </a:bodyPr>
          <a:lstStyle/>
          <a:p>
            <a:pPr marL="0" indent="0" defTabSz="914400">
              <a:buNone/>
            </a:pPr>
            <a:r>
              <a:rPr lang="en-US" sz="1600" b="1">
                <a:solidFill>
                  <a:srgbClr val="000000"/>
                </a:solidFill>
              </a:rPr>
              <a:t>Commissioning best practice and emerging needs (10 mins)</a:t>
            </a:r>
          </a:p>
          <a:p>
            <a:pPr marL="227965" indent="-228600" defTabSz="914400"/>
            <a:r>
              <a:rPr lang="en-US" sz="1600">
                <a:solidFill>
                  <a:srgbClr val="000000"/>
                </a:solidFill>
              </a:rPr>
              <a:t>What did you find interesting / surprising about the presentation?</a:t>
            </a:r>
            <a:endParaRPr lang="en-US" sz="1600">
              <a:solidFill>
                <a:srgbClr val="000000"/>
              </a:solidFill>
              <a:cs typeface="Calibri" panose="020F0502020204030204"/>
            </a:endParaRPr>
          </a:p>
          <a:p>
            <a:pPr marL="227965" indent="-228600" defTabSz="914400"/>
            <a:r>
              <a:rPr lang="en-US" sz="1600">
                <a:solidFill>
                  <a:srgbClr val="000000"/>
                </a:solidFill>
              </a:rPr>
              <a:t>In your experience what works well in the Commissioning of Domiciliary Care? </a:t>
            </a:r>
            <a:endParaRPr lang="en-US" sz="1600">
              <a:solidFill>
                <a:srgbClr val="000000"/>
              </a:solidFill>
              <a:cs typeface="Calibri" panose="020F0502020204030204"/>
            </a:endParaRPr>
          </a:p>
          <a:p>
            <a:pPr marL="227965" indent="-228600" defTabSz="914400"/>
            <a:r>
              <a:rPr lang="en-US" sz="1600">
                <a:solidFill>
                  <a:srgbClr val="000000"/>
                </a:solidFill>
              </a:rPr>
              <a:t>What needs are you seeing in your delivery of services in Bracknell / elsewhere?</a:t>
            </a:r>
            <a:endParaRPr lang="en-US" sz="1600">
              <a:solidFill>
                <a:srgbClr val="000000"/>
              </a:solidFill>
              <a:cs typeface="Calibri" panose="020F0502020204030204"/>
            </a:endParaRPr>
          </a:p>
          <a:p>
            <a:pPr marL="0" indent="-228600" defTabSz="914400"/>
            <a:endParaRPr lang="en-US" sz="1600">
              <a:solidFill>
                <a:srgbClr val="000000"/>
              </a:solidFill>
            </a:endParaRPr>
          </a:p>
          <a:p>
            <a:pPr marL="0" indent="0" defTabSz="914400">
              <a:buNone/>
            </a:pPr>
            <a:r>
              <a:rPr lang="en-US" sz="1600" b="1">
                <a:solidFill>
                  <a:srgbClr val="000000"/>
                </a:solidFill>
              </a:rPr>
              <a:t>Procurement model (10 mins)</a:t>
            </a:r>
          </a:p>
          <a:p>
            <a:pPr marL="227965" indent="-228600" defTabSz="914400"/>
            <a:r>
              <a:rPr lang="en-US" sz="1600">
                <a:solidFill>
                  <a:srgbClr val="000000"/>
                </a:solidFill>
              </a:rPr>
              <a:t>What is your experience of block contracts/ DPS/ Flexible Frameworks? </a:t>
            </a:r>
            <a:endParaRPr lang="en-US" sz="1600">
              <a:solidFill>
                <a:srgbClr val="000000"/>
              </a:solidFill>
              <a:cs typeface="Calibri" panose="020F0502020204030204"/>
            </a:endParaRPr>
          </a:p>
          <a:p>
            <a:pPr marL="227965" indent="-228600" defTabSz="914400"/>
            <a:r>
              <a:rPr lang="en-US" sz="1600">
                <a:solidFill>
                  <a:srgbClr val="000000"/>
                </a:solidFill>
              </a:rPr>
              <a:t>What works? What is challenging?</a:t>
            </a:r>
            <a:endParaRPr lang="en-US" sz="1600">
              <a:solidFill>
                <a:srgbClr val="000000"/>
              </a:solidFill>
              <a:cs typeface="Calibri" panose="020F0502020204030204"/>
            </a:endParaRPr>
          </a:p>
          <a:p>
            <a:pPr marL="0" indent="-228600" defTabSz="914400"/>
            <a:endParaRPr lang="en-US" sz="1600">
              <a:solidFill>
                <a:srgbClr val="000000"/>
              </a:solidFill>
            </a:endParaRPr>
          </a:p>
          <a:p>
            <a:pPr marL="0" indent="0" defTabSz="914400">
              <a:buNone/>
            </a:pPr>
            <a:r>
              <a:rPr lang="en-US" sz="1600" b="1">
                <a:solidFill>
                  <a:srgbClr val="000000"/>
                </a:solidFill>
              </a:rPr>
              <a:t>Service model ( 20 mins</a:t>
            </a:r>
            <a:r>
              <a:rPr lang="en-US" sz="1600">
                <a:solidFill>
                  <a:srgbClr val="000000"/>
                </a:solidFill>
              </a:rPr>
              <a:t> )</a:t>
            </a:r>
            <a:endParaRPr lang="en-US" sz="1600">
              <a:solidFill>
                <a:srgbClr val="000000"/>
              </a:solidFill>
              <a:cs typeface="Calibri"/>
            </a:endParaRPr>
          </a:p>
          <a:p>
            <a:pPr marL="227965" indent="-228600" defTabSz="914400"/>
            <a:r>
              <a:rPr lang="en-US" sz="1600">
                <a:solidFill>
                  <a:srgbClr val="000000"/>
                </a:solidFill>
              </a:rPr>
              <a:t>What is your experience of working through lots or in geographical areas?</a:t>
            </a:r>
            <a:endParaRPr lang="en-US" sz="1600">
              <a:solidFill>
                <a:srgbClr val="000000"/>
              </a:solidFill>
              <a:cs typeface="Calibri" panose="020F0502020204030204"/>
            </a:endParaRPr>
          </a:p>
          <a:p>
            <a:pPr marL="227965" indent="-228600" defTabSz="914400"/>
            <a:r>
              <a:rPr lang="en-US" sz="1600">
                <a:solidFill>
                  <a:srgbClr val="000000"/>
                </a:solidFill>
              </a:rPr>
              <a:t>How do you measure outcomes of service users?</a:t>
            </a:r>
            <a:endParaRPr lang="en-US" sz="1600">
              <a:solidFill>
                <a:srgbClr val="000000"/>
              </a:solidFill>
              <a:cs typeface="Calibri" panose="020F0502020204030204"/>
            </a:endParaRPr>
          </a:p>
          <a:p>
            <a:pPr marL="227965" indent="-228600" defTabSz="914400"/>
            <a:r>
              <a:rPr lang="en-US" sz="1600">
                <a:solidFill>
                  <a:srgbClr val="000000"/>
                </a:solidFill>
              </a:rPr>
              <a:t>What experience do you have of using Assistive tech and call monitoring systems? What works well? What doesn’t?</a:t>
            </a:r>
            <a:endParaRPr lang="en-US" sz="1600">
              <a:solidFill>
                <a:srgbClr val="000000"/>
              </a:solidFill>
              <a:cs typeface="Calibri" panose="020F0502020204030204"/>
            </a:endParaRPr>
          </a:p>
          <a:p>
            <a:pPr marL="227965" indent="-228600" defTabSz="914400"/>
            <a:r>
              <a:rPr lang="en-US" sz="1600">
                <a:solidFill>
                  <a:srgbClr val="000000"/>
                </a:solidFill>
              </a:rPr>
              <a:t>Pricing models  - what works best? How do these impact on your services? </a:t>
            </a:r>
            <a:endParaRPr lang="en-US" sz="1600">
              <a:solidFill>
                <a:srgbClr val="000000"/>
              </a:solidFill>
              <a:cs typeface="Calibri" panose="020F0502020204030204"/>
            </a:endParaRPr>
          </a:p>
          <a:p>
            <a:pPr marL="227965" indent="-228600" defTabSz="914400"/>
            <a:r>
              <a:rPr lang="en-US" sz="1600">
                <a:solidFill>
                  <a:srgbClr val="000000"/>
                </a:solidFill>
              </a:rPr>
              <a:t>What factors would encourage you to work with Bracknell Forest and tender for this service? </a:t>
            </a:r>
          </a:p>
          <a:p>
            <a:pPr marL="0" indent="0" defTabSz="914400">
              <a:buNone/>
            </a:pPr>
            <a:endParaRPr lang="en-US" sz="1600">
              <a:solidFill>
                <a:srgbClr val="000000"/>
              </a:solidFill>
              <a:cs typeface="Calibri" panose="020F0502020204030204"/>
            </a:endParaRPr>
          </a:p>
          <a:p>
            <a:pPr marL="0" indent="0" algn="r" defTabSz="914400">
              <a:buNone/>
            </a:pPr>
            <a:r>
              <a:rPr lang="fr-FR" sz="1600">
                <a:solidFill>
                  <a:srgbClr val="000000"/>
                </a:solidFill>
                <a:cs typeface="Calibri" panose="020F0502020204030204"/>
              </a:rPr>
              <a:t>break out groups - vikki.chance@bracknell-forest.gov.uk</a:t>
            </a:r>
            <a:endParaRPr lang="en-US" sz="1600">
              <a:solidFill>
                <a:srgbClr val="000000"/>
              </a:solidFill>
              <a:cs typeface="Calibri" panose="020F0502020204030204"/>
            </a:endParaRPr>
          </a:p>
          <a:p>
            <a:pPr marL="0" indent="-228600" defTabSz="914400"/>
            <a:endParaRPr lang="en-US" sz="1600">
              <a:solidFill>
                <a:srgbClr val="000000"/>
              </a:solidFill>
            </a:endParaRPr>
          </a:p>
          <a:p>
            <a:pPr marL="227965" indent="-228600" defTabSz="914400"/>
            <a:endParaRPr lang="en-US" sz="1600">
              <a:solidFill>
                <a:srgbClr val="000000"/>
              </a:solidFill>
              <a:cs typeface="Calibri" panose="020F0502020204030204"/>
            </a:endParaRPr>
          </a:p>
          <a:p>
            <a:pPr marL="0" indent="-228600" defTabSz="914400"/>
            <a:endParaRPr lang="en-US" sz="1600">
              <a:solidFill>
                <a:srgbClr val="000000"/>
              </a:solidFill>
            </a:endParaRPr>
          </a:p>
          <a:p>
            <a:pPr marL="0" indent="-228600" defTabSz="914400"/>
            <a:endParaRPr lang="en-US" sz="1600">
              <a:solidFill>
                <a:srgbClr val="000000"/>
              </a:solidFill>
            </a:endParaRPr>
          </a:p>
          <a:p>
            <a:pPr marL="227965" indent="-228600" defTabSz="914400"/>
            <a:endParaRPr lang="en-US" sz="160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90E11E-BBAA-484A-800A-7E09E9A035BD}"/>
              </a:ext>
            </a:extLst>
          </p:cNvPr>
          <p:cNvSpPr txBox="1">
            <a:spLocks/>
          </p:cNvSpPr>
          <p:nvPr/>
        </p:nvSpPr>
        <p:spPr>
          <a:xfrm>
            <a:off x="1179075" y="4684332"/>
            <a:ext cx="9833548" cy="2693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6B162A2-848C-4E84-A788-6DBCD16973D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120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>
              <a:defRPr/>
            </a:pPr>
            <a:r>
              <a:rPr lang="en-GB">
                <a:solidFill>
                  <a:srgbClr val="FFFFFF"/>
                </a:solidFill>
                <a:latin typeface="Calibri"/>
              </a:rPr>
              <a:t>Break out groups </a:t>
            </a:r>
            <a:endParaRPr lang="en-GB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8133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E6C1B5-8195-4A5E-B2DF-3CE3CBF513B7}"/>
              </a:ext>
            </a:extLst>
          </p:cNvPr>
          <p:cNvSpPr txBox="1">
            <a:spLocks/>
          </p:cNvSpPr>
          <p:nvPr/>
        </p:nvSpPr>
        <p:spPr>
          <a:xfrm>
            <a:off x="147536" y="547461"/>
            <a:ext cx="3374136" cy="556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Timetable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0FD400E6-D5F2-4CBB-BCEC-80F6FFB2F3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9894446"/>
              </p:ext>
            </p:extLst>
          </p:nvPr>
        </p:nvGraphicFramePr>
        <p:xfrm>
          <a:off x="3809674" y="-451246"/>
          <a:ext cx="8234790" cy="6566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752B973-590B-4120-B515-F347A76FA378}"/>
              </a:ext>
            </a:extLst>
          </p:cNvPr>
          <p:cNvSpPr/>
          <p:nvPr/>
        </p:nvSpPr>
        <p:spPr>
          <a:xfrm>
            <a:off x="7626699" y="5920267"/>
            <a:ext cx="4417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/>
              <a:t>Any questions / comments please contact:-              Contracts.Team@Bracknell-Forest.gov.uk</a:t>
            </a:r>
          </a:p>
        </p:txBody>
      </p:sp>
    </p:spTree>
    <p:extLst>
      <p:ext uri="{BB962C8B-B14F-4D97-AF65-F5344CB8AC3E}">
        <p14:creationId xmlns:p14="http://schemas.microsoft.com/office/powerpoint/2010/main" val="198738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5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Content Placeholder 2">
            <a:extLst>
              <a:ext uri="{FF2B5EF4-FFF2-40B4-BE49-F238E27FC236}">
                <a16:creationId xmlns:a16="http://schemas.microsoft.com/office/drawing/2014/main" id="{DB9EAD32-F283-4C81-AFEB-1570A65433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832578"/>
              </p:ext>
            </p:extLst>
          </p:nvPr>
        </p:nvGraphicFramePr>
        <p:xfrm>
          <a:off x="594109" y="2121763"/>
          <a:ext cx="6620505" cy="377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34DE598-A378-4DE0-84E6-2538A65938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6112" y="4426621"/>
            <a:ext cx="2835888" cy="242607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1CEBA29-FC74-4A4E-8202-D3FBDF777EE9}"/>
              </a:ext>
            </a:extLst>
          </p:cNvPr>
          <p:cNvSpPr txBox="1">
            <a:spLocks/>
          </p:cNvSpPr>
          <p:nvPr/>
        </p:nvSpPr>
        <p:spPr>
          <a:xfrm>
            <a:off x="0" y="5302"/>
            <a:ext cx="12192000" cy="691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bg1"/>
                </a:solidFill>
              </a:rPr>
              <a:t>    </a:t>
            </a:r>
            <a:r>
              <a:rPr lang="en-GB" b="1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53142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  <a:ln>
            <a:noFill/>
          </a:ln>
        </p:spPr>
        <p:txBody>
          <a:bodyPr/>
          <a:lstStyle/>
          <a:p>
            <a:pPr algn="l"/>
            <a:r>
              <a:rPr lang="en-GB"/>
              <a:t>    </a:t>
            </a:r>
            <a:r>
              <a:rPr lang="en-GB" b="1"/>
              <a:t>Bracknell Forest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8838D9-A742-4818-A3D0-386740A72340}"/>
              </a:ext>
            </a:extLst>
          </p:cNvPr>
          <p:cNvSpPr/>
          <p:nvPr/>
        </p:nvSpPr>
        <p:spPr>
          <a:xfrm>
            <a:off x="233464" y="771161"/>
            <a:ext cx="11682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000" b="1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85DCF9-11AF-4AFA-93B8-E2D80D640DCF}"/>
              </a:ext>
            </a:extLst>
          </p:cNvPr>
          <p:cNvSpPr/>
          <p:nvPr/>
        </p:nvSpPr>
        <p:spPr>
          <a:xfrm>
            <a:off x="2577129" y="902096"/>
            <a:ext cx="55667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/>
              <a:t>Bracknell Forest is one of six </a:t>
            </a:r>
            <a:r>
              <a:rPr lang="en-GB" sz="1600" b="1"/>
              <a:t>unitary</a:t>
            </a:r>
            <a:r>
              <a:rPr lang="en-GB" sz="1600"/>
              <a:t> authority areas within Berkshire. Bracknell Forest covers the two towns of </a:t>
            </a:r>
            <a:r>
              <a:rPr lang="en-GB" sz="1600" b="1"/>
              <a:t>Bracknell</a:t>
            </a:r>
            <a:r>
              <a:rPr lang="en-GB" sz="1600"/>
              <a:t> and </a:t>
            </a:r>
            <a:r>
              <a:rPr lang="en-GB" sz="1600" b="1"/>
              <a:t>Sandhurst</a:t>
            </a:r>
            <a:r>
              <a:rPr lang="en-GB" sz="1600"/>
              <a:t> and the village of </a:t>
            </a:r>
            <a:r>
              <a:rPr lang="en-GB" sz="1600" b="1"/>
              <a:t>Crowthorne</a:t>
            </a:r>
            <a:r>
              <a:rPr lang="en-GB" sz="1600"/>
              <a:t> and also includes the areas of North Ascot, Warfield and Winkfield. The borough borders Wokingham, the Royal Borough of Windsor &amp; Maidenhead, Surrey and Hampshire.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589804-B825-4942-B6EB-A604E746D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294" y="771159"/>
            <a:ext cx="3579762" cy="1861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E05709-4A11-4814-967D-03966E4C4CCD}"/>
              </a:ext>
            </a:extLst>
          </p:cNvPr>
          <p:cNvSpPr txBox="1"/>
          <p:nvPr/>
        </p:nvSpPr>
        <p:spPr>
          <a:xfrm>
            <a:off x="3656848" y="4092018"/>
            <a:ext cx="4555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Bracknell Forest is </a:t>
            </a:r>
            <a:r>
              <a:rPr lang="en-GB" sz="1600" b="1"/>
              <a:t>affluent</a:t>
            </a:r>
            <a:r>
              <a:rPr lang="en-GB" sz="1600"/>
              <a:t> with </a:t>
            </a:r>
            <a:r>
              <a:rPr lang="en-GB" sz="1600" b="1"/>
              <a:t>low unemployment </a:t>
            </a:r>
            <a:r>
              <a:rPr lang="en-GB" sz="1600"/>
              <a:t>levels, ranked 291 out of 326 on the Index of Multiple Deprivation. Crowthorne, Sandhurst, and the borough's rural fringes fall into the </a:t>
            </a:r>
            <a:r>
              <a:rPr lang="en-GB" sz="1600" b="1"/>
              <a:t>10% least deprived areas in England</a:t>
            </a:r>
            <a:r>
              <a:rPr lang="en-GB" sz="1600"/>
              <a:t>. Property prices and levels of car ownership are significantly higher than the national average. However deprivation does exist in the borough - </a:t>
            </a:r>
            <a:r>
              <a:rPr lang="en-GB" sz="1600" b="1"/>
              <a:t>Central Bracknell </a:t>
            </a:r>
            <a:r>
              <a:rPr lang="en-GB" sz="1600"/>
              <a:t>is within the </a:t>
            </a:r>
            <a:r>
              <a:rPr lang="en-GB" sz="1600" b="1"/>
              <a:t>30% most deprived </a:t>
            </a:r>
            <a:r>
              <a:rPr lang="en-GB" sz="1600"/>
              <a:t>areas in England.</a:t>
            </a:r>
          </a:p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DCBC71-C22D-4E3D-AF13-6D907ECA3B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02" t="13325" r="6725" b="12254"/>
          <a:stretch/>
        </p:blipFill>
        <p:spPr>
          <a:xfrm>
            <a:off x="79944" y="691199"/>
            <a:ext cx="2108780" cy="18044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B39D20-36F2-45E4-9FA9-E98F978F2E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364" t="51942" r="25991" b="18555"/>
          <a:stretch/>
        </p:blipFill>
        <p:spPr>
          <a:xfrm>
            <a:off x="9865844" y="-1"/>
            <a:ext cx="2326156" cy="691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77D6CC-76DC-45C7-9A8E-725114D9C5E9}"/>
              </a:ext>
            </a:extLst>
          </p:cNvPr>
          <p:cNvSpPr txBox="1"/>
          <p:nvPr/>
        </p:nvSpPr>
        <p:spPr>
          <a:xfrm>
            <a:off x="536909" y="2656498"/>
            <a:ext cx="77334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There are many </a:t>
            </a:r>
            <a:r>
              <a:rPr lang="en-GB" sz="1600" b="1"/>
              <a:t>distinctive local geographical communities </a:t>
            </a:r>
            <a:r>
              <a:rPr lang="en-GB" sz="1600"/>
              <a:t>within Bracknell Forest, from Sandhurst and Crowthorne in the south, the </a:t>
            </a:r>
            <a:r>
              <a:rPr lang="en-GB" sz="1600" b="1"/>
              <a:t>semi-rural</a:t>
            </a:r>
            <a:r>
              <a:rPr lang="en-GB" sz="1600"/>
              <a:t> communities of Binfield, Winkfield and Warfield in the north and the former </a:t>
            </a:r>
            <a:r>
              <a:rPr lang="en-GB" sz="1600" b="1"/>
              <a:t>new town </a:t>
            </a:r>
            <a:r>
              <a:rPr lang="en-GB" sz="1600"/>
              <a:t>of </a:t>
            </a:r>
            <a:r>
              <a:rPr lang="en-GB" sz="1600" b="1"/>
              <a:t>Bracknell</a:t>
            </a:r>
            <a:r>
              <a:rPr lang="en-GB" sz="1600"/>
              <a:t> in the centre, which contains most of the Borough's </a:t>
            </a:r>
            <a:r>
              <a:rPr lang="en-GB" sz="1600" b="1"/>
              <a:t>commercial and industrial areas</a:t>
            </a:r>
            <a:r>
              <a:rPr lang="en-GB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D13A0C-4F26-4DC1-A27D-5C52FE558A7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5711" b="7230"/>
          <a:stretch/>
        </p:blipFill>
        <p:spPr>
          <a:xfrm>
            <a:off x="8532294" y="2828526"/>
            <a:ext cx="3579762" cy="39241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94D2D4-5E84-4690-9DDA-D2D5376A6A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122"/>
          <a:stretch/>
        </p:blipFill>
        <p:spPr>
          <a:xfrm>
            <a:off x="673642" y="3822101"/>
            <a:ext cx="2721309" cy="28552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6CB31D-1FDE-465D-A0A6-84012A8E670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714"/>
          <a:stretch/>
        </p:blipFill>
        <p:spPr>
          <a:xfrm>
            <a:off x="10411616" y="5852496"/>
            <a:ext cx="1700440" cy="9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58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6383"/>
          </a:xfr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l"/>
            <a:r>
              <a:rPr lang="en-GB" sz="2800"/>
              <a:t>     Needs and Provision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56338E-7F3B-4CAF-AB24-98A03A00FC06}"/>
              </a:ext>
            </a:extLst>
          </p:cNvPr>
          <p:cNvSpPr/>
          <p:nvPr/>
        </p:nvSpPr>
        <p:spPr>
          <a:xfrm>
            <a:off x="5974815" y="3244333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54">
              <a:defRPr/>
            </a:pPr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5E65F1-3710-44D1-B4D1-77DF46F4EF79}"/>
              </a:ext>
            </a:extLst>
          </p:cNvPr>
          <p:cNvSpPr/>
          <p:nvPr/>
        </p:nvSpPr>
        <p:spPr>
          <a:xfrm>
            <a:off x="138332" y="5719546"/>
            <a:ext cx="11937221" cy="116955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28589" indent="-228589" defTabSz="914354" fontAlgn="base">
              <a:buFont typeface="+mj-lt"/>
              <a:buAutoNum type="alphaLcParenR"/>
              <a:defRPr/>
            </a:pPr>
            <a:r>
              <a:rPr lang="en-GB" sz="1400">
                <a:solidFill>
                  <a:srgbClr val="000000"/>
                </a:solidFill>
                <a:latin typeface="Calibri" panose="020F0502020204030204" pitchFamily="34" charset="0"/>
              </a:rPr>
              <a:t>Ensuring we create conditions that enable people and communities to have the </a:t>
            </a:r>
            <a:r>
              <a:rPr lang="en-GB" sz="1400" b="1">
                <a:solidFill>
                  <a:srgbClr val="000000"/>
                </a:solidFill>
                <a:latin typeface="Calibri" panose="020F0502020204030204" pitchFamily="34" charset="0"/>
              </a:rPr>
              <a:t>opportunities</a:t>
            </a:r>
            <a:r>
              <a:rPr lang="en-GB" sz="1400">
                <a:solidFill>
                  <a:srgbClr val="000000"/>
                </a:solidFill>
                <a:latin typeface="Calibri" panose="020F0502020204030204" pitchFamily="34" charset="0"/>
              </a:rPr>
              <a:t> to help themselves. ​</a:t>
            </a:r>
            <a:endParaRPr lang="en-GB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28589" indent="-228589" defTabSz="914354" fontAlgn="base">
              <a:buFont typeface="+mj-lt"/>
              <a:buAutoNum type="alphaLcParenR"/>
              <a:defRPr/>
            </a:pPr>
            <a:r>
              <a:rPr lang="en-GB" sz="1400">
                <a:solidFill>
                  <a:srgbClr val="000000"/>
                </a:solidFill>
                <a:latin typeface="Calibri" panose="020F0502020204030204" pitchFamily="34" charset="0"/>
              </a:rPr>
              <a:t>Increasing </a:t>
            </a:r>
            <a:r>
              <a:rPr lang="en-GB" sz="1400" b="1">
                <a:solidFill>
                  <a:srgbClr val="000000"/>
                </a:solidFill>
                <a:latin typeface="Calibri" panose="020F0502020204030204" pitchFamily="34" charset="0"/>
              </a:rPr>
              <a:t>capacity</a:t>
            </a:r>
            <a:r>
              <a:rPr lang="en-GB" sz="1400">
                <a:solidFill>
                  <a:srgbClr val="000000"/>
                </a:solidFill>
                <a:latin typeface="Calibri" panose="020F0502020204030204" pitchFamily="34" charset="0"/>
              </a:rPr>
              <a:t> by onboarding new providers to meet increasing demand. ​</a:t>
            </a:r>
            <a:endParaRPr lang="en-GB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28589" indent="-228589" defTabSz="914354" fontAlgn="base">
              <a:buFont typeface="+mj-lt"/>
              <a:buAutoNum type="alphaLcParenR"/>
              <a:defRPr/>
            </a:pPr>
            <a:r>
              <a:rPr lang="en-GB" sz="1400">
                <a:solidFill>
                  <a:srgbClr val="000000"/>
                </a:solidFill>
                <a:latin typeface="Calibri" panose="020F0502020204030204" pitchFamily="34" charset="0"/>
              </a:rPr>
              <a:t>Enabling </a:t>
            </a:r>
            <a:r>
              <a:rPr lang="en-GB" sz="1400" b="1">
                <a:solidFill>
                  <a:srgbClr val="000000"/>
                </a:solidFill>
                <a:latin typeface="Calibri" panose="020F0502020204030204" pitchFamily="34" charset="0"/>
              </a:rPr>
              <a:t>choice</a:t>
            </a:r>
            <a:r>
              <a:rPr lang="en-GB" sz="1400">
                <a:solidFill>
                  <a:srgbClr val="000000"/>
                </a:solidFill>
                <a:latin typeface="Calibri" panose="020F0502020204030204" pitchFamily="34" charset="0"/>
              </a:rPr>
              <a:t>, supporting with Direct Payments so that residents can access and control the services they need. </a:t>
            </a:r>
          </a:p>
          <a:p>
            <a:pPr marL="228589" indent="-228589" defTabSz="914354" fontAlgn="base">
              <a:buFont typeface="+mj-lt"/>
              <a:buAutoNum type="alphaLcParenR"/>
              <a:defRPr/>
            </a:pPr>
            <a:r>
              <a:rPr lang="en-GB" sz="1400">
                <a:solidFill>
                  <a:srgbClr val="000000"/>
                </a:solidFill>
                <a:latin typeface="Calibri" panose="020F0502020204030204" pitchFamily="34" charset="0"/>
              </a:rPr>
              <a:t>Forging strong provider </a:t>
            </a:r>
            <a:r>
              <a:rPr lang="en-GB" sz="1400" b="1">
                <a:solidFill>
                  <a:srgbClr val="000000"/>
                </a:solidFill>
                <a:latin typeface="Calibri" panose="020F0502020204030204" pitchFamily="34" charset="0"/>
              </a:rPr>
              <a:t>partnerships</a:t>
            </a:r>
            <a:r>
              <a:rPr lang="en-GB" sz="1400">
                <a:solidFill>
                  <a:srgbClr val="000000"/>
                </a:solidFill>
                <a:latin typeface="Calibri" panose="020F0502020204030204" pitchFamily="34" charset="0"/>
              </a:rPr>
              <a:t> to ensure quality, sustainability and fit between needs &amp; resources​ and to encourage partnership working.</a:t>
            </a:r>
            <a:endParaRPr lang="en-GB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28589" indent="-228589" defTabSz="914354" fontAlgn="base">
              <a:buFont typeface="+mj-lt"/>
              <a:buAutoNum type="alphaLcParenR"/>
              <a:defRPr/>
            </a:pPr>
            <a:r>
              <a:rPr lang="en-GB" sz="1400">
                <a:solidFill>
                  <a:srgbClr val="000000"/>
                </a:solidFill>
                <a:latin typeface="Calibri" panose="020F0502020204030204" pitchFamily="34" charset="0"/>
              </a:rPr>
              <a:t>Working in </a:t>
            </a:r>
            <a:r>
              <a:rPr lang="en-GB" sz="1400" b="1">
                <a:solidFill>
                  <a:srgbClr val="000000"/>
                </a:solidFill>
                <a:latin typeface="Calibri" panose="020F0502020204030204" pitchFamily="34" charset="0"/>
              </a:rPr>
              <a:t>collaboration</a:t>
            </a:r>
            <a:r>
              <a:rPr lang="en-GB" sz="1400">
                <a:solidFill>
                  <a:srgbClr val="000000"/>
                </a:solidFill>
                <a:latin typeface="Calibri" panose="020F0502020204030204" pitchFamily="34" charset="0"/>
              </a:rPr>
              <a:t> across the organisation to manage demand, review needs and deliver a </a:t>
            </a:r>
            <a:r>
              <a:rPr lang="en-GB" sz="1400" b="1">
                <a:solidFill>
                  <a:srgbClr val="000000"/>
                </a:solidFill>
                <a:latin typeface="Calibri" panose="020F0502020204030204" pitchFamily="34" charset="0"/>
              </a:rPr>
              <a:t>cost effective service</a:t>
            </a:r>
            <a:r>
              <a:rPr lang="en-GB" sz="1400">
                <a:solidFill>
                  <a:srgbClr val="000000"/>
                </a:solidFill>
                <a:latin typeface="Calibri" panose="020F0502020204030204" pitchFamily="34" charset="0"/>
              </a:rPr>
              <a:t>​.</a:t>
            </a:r>
            <a:endParaRPr lang="en-GB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Population projections by broad age group - Bracknell Forest">
            <a:extLst>
              <a:ext uri="{FF2B5EF4-FFF2-40B4-BE49-F238E27FC236}">
                <a16:creationId xmlns:a16="http://schemas.microsoft.com/office/drawing/2014/main" id="{418C0DF9-F0FD-47F6-B482-BD1E232C0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8441"/>
            <a:ext cx="5865779" cy="325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3E61BE4-0083-4850-8472-17785897026F}"/>
              </a:ext>
            </a:extLst>
          </p:cNvPr>
          <p:cNvSpPr/>
          <p:nvPr/>
        </p:nvSpPr>
        <p:spPr>
          <a:xfrm>
            <a:off x="138332" y="510665"/>
            <a:ext cx="11672965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/>
              <a:t>The ‘Office for National Statistics’ (ONS) produces estimates of the number of people living in the area based on factors such as </a:t>
            </a:r>
            <a:r>
              <a:rPr lang="en-GB" sz="1400" b="1"/>
              <a:t>births, deaths, </a:t>
            </a:r>
            <a:r>
              <a:rPr lang="en-GB" sz="1400"/>
              <a:t>and </a:t>
            </a:r>
            <a:r>
              <a:rPr lang="en-GB" sz="1400" b="1"/>
              <a:t>migration</a:t>
            </a:r>
            <a:r>
              <a:rPr lang="en-GB" sz="1400"/>
              <a:t>.  According to the ONS the borough's population is around </a:t>
            </a:r>
            <a:r>
              <a:rPr lang="en-GB" sz="1400" b="1"/>
              <a:t>115K</a:t>
            </a:r>
            <a:r>
              <a:rPr lang="en-GB" sz="1400"/>
              <a:t>. England’s population continues to age disproportionately with the proportion of people aged </a:t>
            </a:r>
            <a:r>
              <a:rPr lang="en-GB" sz="1400" b="1"/>
              <a:t>65+</a:t>
            </a:r>
            <a:r>
              <a:rPr lang="en-GB" sz="1400"/>
              <a:t> now accounting for </a:t>
            </a:r>
            <a:r>
              <a:rPr lang="en-GB" sz="1400" b="1"/>
              <a:t>20%</a:t>
            </a:r>
            <a:r>
              <a:rPr lang="en-GB" sz="1400"/>
              <a:t> of the population, although only </a:t>
            </a:r>
            <a:r>
              <a:rPr lang="en-GB" sz="1400" b="1"/>
              <a:t>11% </a:t>
            </a:r>
            <a:r>
              <a:rPr lang="en-GB" sz="1400"/>
              <a:t>of Bracknell Forest’s population are in the 65+ cohort.</a:t>
            </a:r>
          </a:p>
          <a:p>
            <a:endParaRPr lang="en-GB" sz="400"/>
          </a:p>
          <a:p>
            <a:r>
              <a:rPr lang="en-GB" sz="1400"/>
              <a:t>However, trend data for Bracknell Forest suggests that the 65+ cohort has been </a:t>
            </a:r>
            <a:r>
              <a:rPr lang="en-GB" sz="1400" b="1"/>
              <a:t>increasing</a:t>
            </a:r>
            <a:r>
              <a:rPr lang="en-GB" sz="1400"/>
              <a:t> at the fastest rate in recent years. A statistically </a:t>
            </a:r>
            <a:r>
              <a:rPr lang="en-GB" sz="1400" b="1"/>
              <a:t>healthy</a:t>
            </a:r>
            <a:r>
              <a:rPr lang="en-GB" sz="1400"/>
              <a:t> population and </a:t>
            </a:r>
            <a:r>
              <a:rPr lang="en-GB" sz="1400" b="1"/>
              <a:t>increasing life expectancy</a:t>
            </a:r>
            <a:r>
              <a:rPr lang="en-GB" sz="1400"/>
              <a:t>, which now exceeds </a:t>
            </a:r>
            <a:r>
              <a:rPr lang="en-GB" sz="1400" b="1"/>
              <a:t>80 years</a:t>
            </a:r>
            <a:r>
              <a:rPr lang="en-GB" sz="1400"/>
              <a:t>, is having a significant impact. This trend is expected to continue in the coming years. </a:t>
            </a:r>
            <a:endParaRPr lang="en-GB" sz="400"/>
          </a:p>
          <a:p>
            <a:endParaRPr lang="en-GB" sz="400"/>
          </a:p>
          <a:p>
            <a:r>
              <a:rPr lang="en-GB" sz="1400"/>
              <a:t>This will impact the type and scale of future services in Bracknell Forest.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3940E4-092F-4FF1-B7A4-A76753D89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418" y="2058441"/>
            <a:ext cx="5149266" cy="3256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7C06C0-03BA-4265-9E6B-4D556F8DF2AD}"/>
              </a:ext>
            </a:extLst>
          </p:cNvPr>
          <p:cNvSpPr txBox="1"/>
          <p:nvPr/>
        </p:nvSpPr>
        <p:spPr>
          <a:xfrm>
            <a:off x="0" y="5381997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Bracknell Forest continues to work in partnership with our providers to prepare for this expected increase in need by:​</a:t>
            </a:r>
          </a:p>
        </p:txBody>
      </p:sp>
    </p:spTree>
    <p:extLst>
      <p:ext uri="{BB962C8B-B14F-4D97-AF65-F5344CB8AC3E}">
        <p14:creationId xmlns:p14="http://schemas.microsoft.com/office/powerpoint/2010/main" val="427208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  <a:ln>
            <a:noFill/>
          </a:ln>
        </p:spPr>
        <p:txBody>
          <a:bodyPr/>
          <a:lstStyle/>
          <a:p>
            <a:pPr algn="l"/>
            <a:r>
              <a:rPr lang="en-GB"/>
              <a:t>    </a:t>
            </a:r>
            <a:r>
              <a:rPr lang="en-GB" b="1"/>
              <a:t>Our Ambition for People Commissioning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8838D9-A742-4818-A3D0-386740A72340}"/>
              </a:ext>
            </a:extLst>
          </p:cNvPr>
          <p:cNvSpPr/>
          <p:nvPr/>
        </p:nvSpPr>
        <p:spPr>
          <a:xfrm>
            <a:off x="233464" y="771161"/>
            <a:ext cx="116829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GB" sz="1600" b="1">
                <a:solidFill>
                  <a:srgbClr val="000000"/>
                </a:solidFill>
              </a:rPr>
              <a:t>The Strategic Commissioning team</a:t>
            </a:r>
            <a:r>
              <a:rPr lang="en-GB" sz="1600">
                <a:solidFill>
                  <a:srgbClr val="000000"/>
                </a:solidFill>
              </a:rPr>
              <a:t> looks to understand the </a:t>
            </a:r>
            <a:r>
              <a:rPr lang="en-GB" sz="1600" b="1">
                <a:solidFill>
                  <a:srgbClr val="000000"/>
                </a:solidFill>
              </a:rPr>
              <a:t>needs</a:t>
            </a:r>
            <a:r>
              <a:rPr lang="en-GB" sz="1600">
                <a:solidFill>
                  <a:srgbClr val="000000"/>
                </a:solidFill>
              </a:rPr>
              <a:t> of the service whilst working with the market to ensure </a:t>
            </a:r>
            <a:r>
              <a:rPr lang="en-GB" sz="1600" b="1">
                <a:solidFill>
                  <a:srgbClr val="000000"/>
                </a:solidFill>
              </a:rPr>
              <a:t>sufficiency</a:t>
            </a:r>
            <a:r>
              <a:rPr lang="en-GB" sz="1600">
                <a:solidFill>
                  <a:srgbClr val="000000"/>
                </a:solidFill>
              </a:rPr>
              <a:t> and long term </a:t>
            </a:r>
            <a:r>
              <a:rPr lang="en-GB" sz="1600" b="1">
                <a:solidFill>
                  <a:srgbClr val="000000"/>
                </a:solidFill>
              </a:rPr>
              <a:t>solutions</a:t>
            </a:r>
            <a:r>
              <a:rPr lang="en-GB" sz="1600">
                <a:solidFill>
                  <a:srgbClr val="000000"/>
                </a:solidFill>
              </a:rPr>
              <a:t>. </a:t>
            </a:r>
            <a:r>
              <a:rPr lang="en-GB" sz="1600">
                <a:cs typeface="Arial" panose="020B0604020202020204" pitchFamily="34" charset="0"/>
              </a:rPr>
              <a:t>Our </a:t>
            </a:r>
            <a:r>
              <a:rPr lang="en-GB" sz="1600" b="1">
                <a:cs typeface="Arial" panose="020B0604020202020204" pitchFamily="34" charset="0"/>
              </a:rPr>
              <a:t>ambition</a:t>
            </a:r>
            <a:r>
              <a:rPr lang="en-GB" sz="1600">
                <a:cs typeface="Arial" panose="020B0604020202020204" pitchFamily="34" charset="0"/>
              </a:rPr>
              <a:t> is that Bracknell Forest works in </a:t>
            </a:r>
            <a:r>
              <a:rPr lang="en-GB" sz="1600" b="1">
                <a:cs typeface="Arial" panose="020B0604020202020204" pitchFamily="34" charset="0"/>
              </a:rPr>
              <a:t>partnership</a:t>
            </a:r>
            <a:r>
              <a:rPr lang="en-GB" sz="1600">
                <a:cs typeface="Arial" panose="020B0604020202020204" pitchFamily="34" charset="0"/>
              </a:rPr>
              <a:t> to use collective resources to create </a:t>
            </a:r>
            <a:r>
              <a:rPr lang="en-GB" sz="1600" b="1">
                <a:cs typeface="Arial" panose="020B0604020202020204" pitchFamily="34" charset="0"/>
              </a:rPr>
              <a:t>good outcomes </a:t>
            </a:r>
            <a:r>
              <a:rPr lang="en-GB" sz="1600">
                <a:cs typeface="Arial" panose="020B0604020202020204" pitchFamily="34" charset="0"/>
              </a:rPr>
              <a:t>delivering </a:t>
            </a:r>
            <a:r>
              <a:rPr lang="en-GB" sz="1600" b="1">
                <a:cs typeface="Arial" panose="020B0604020202020204" pitchFamily="34" charset="0"/>
              </a:rPr>
              <a:t>high</a:t>
            </a:r>
            <a:r>
              <a:rPr lang="en-GB" sz="1600" b="1">
                <a:ea typeface="Calibri" panose="020F0502020204030204" pitchFamily="34" charset="0"/>
                <a:cs typeface="Arial" panose="020B0604020202020204" pitchFamily="34" charset="0"/>
              </a:rPr>
              <a:t> quality </a:t>
            </a:r>
            <a:r>
              <a:rPr lang="en-GB" sz="1600">
                <a:ea typeface="Calibri" panose="020F0502020204030204" pitchFamily="34" charset="0"/>
                <a:cs typeface="Arial" panose="020B0604020202020204" pitchFamily="34" charset="0"/>
              </a:rPr>
              <a:t>services and </a:t>
            </a:r>
            <a:r>
              <a:rPr lang="en-GB" sz="1600" b="1">
                <a:ea typeface="Calibri" panose="020F0502020204030204" pitchFamily="34" charset="0"/>
                <a:cs typeface="Arial" panose="020B0604020202020204" pitchFamily="34" charset="0"/>
              </a:rPr>
              <a:t>value for money.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7617A2-A695-4687-A252-D19073EFB18E}"/>
              </a:ext>
            </a:extLst>
          </p:cNvPr>
          <p:cNvSpPr/>
          <p:nvPr/>
        </p:nvSpPr>
        <p:spPr>
          <a:xfrm>
            <a:off x="6222459" y="1897724"/>
            <a:ext cx="5284667" cy="370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GB" sz="1600" b="1">
                <a:ea typeface="Calibri" panose="020F0502020204030204" pitchFamily="34" charset="0"/>
                <a:cs typeface="Arial" panose="020B0604020202020204" pitchFamily="34" charset="0"/>
              </a:rPr>
              <a:t>We will be most effective at this if we:</a:t>
            </a:r>
          </a:p>
          <a:p>
            <a:pPr marL="342882" indent="-342882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600">
                <a:ea typeface="Calibri" panose="020F0502020204030204" pitchFamily="34" charset="0"/>
                <a:cs typeface="Arial" panose="020B0604020202020204" pitchFamily="34" charset="0"/>
              </a:rPr>
              <a:t>Look to deeply understand the </a:t>
            </a:r>
            <a:r>
              <a:rPr lang="en-GB" sz="1600" b="1">
                <a:ea typeface="Calibri" panose="020F0502020204030204" pitchFamily="34" charset="0"/>
                <a:cs typeface="Arial" panose="020B0604020202020204" pitchFamily="34" charset="0"/>
              </a:rPr>
              <a:t>needs</a:t>
            </a:r>
            <a:r>
              <a:rPr lang="en-GB" sz="160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600" b="1">
                <a:ea typeface="Calibri" panose="020F0502020204030204" pitchFamily="34" charset="0"/>
                <a:cs typeface="Arial" panose="020B0604020202020204" pitchFamily="34" charset="0"/>
              </a:rPr>
              <a:t>strengths</a:t>
            </a:r>
            <a:r>
              <a:rPr lang="en-GB" sz="160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600" b="1">
                <a:ea typeface="Calibri" panose="020F0502020204030204" pitchFamily="34" charset="0"/>
                <a:cs typeface="Arial" panose="020B0604020202020204" pitchFamily="34" charset="0"/>
              </a:rPr>
              <a:t>assets</a:t>
            </a:r>
            <a:r>
              <a:rPr lang="en-GB" sz="1600"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GB" sz="1600" b="1">
                <a:ea typeface="Calibri" panose="020F0502020204030204" pitchFamily="34" charset="0"/>
                <a:cs typeface="Arial" panose="020B0604020202020204" pitchFamily="34" charset="0"/>
              </a:rPr>
              <a:t>aspirations</a:t>
            </a:r>
            <a:r>
              <a:rPr lang="en-GB" sz="1600">
                <a:ea typeface="Calibri" panose="020F0502020204030204" pitchFamily="34" charset="0"/>
                <a:cs typeface="Arial" panose="020B0604020202020204" pitchFamily="34" charset="0"/>
              </a:rPr>
              <a:t> of our </a:t>
            </a:r>
            <a:r>
              <a:rPr lang="en-GB" sz="1600" b="1">
                <a:ea typeface="Calibri" panose="020F0502020204030204" pitchFamily="34" charset="0"/>
                <a:cs typeface="Arial" panose="020B0604020202020204" pitchFamily="34" charset="0"/>
              </a:rPr>
              <a:t>residents</a:t>
            </a:r>
            <a:r>
              <a:rPr lang="en-GB" sz="1600"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GB" sz="1600" b="1">
                <a:ea typeface="Calibri" panose="020F0502020204030204" pitchFamily="34" charset="0"/>
                <a:cs typeface="Arial" panose="020B0604020202020204" pitchFamily="34" charset="0"/>
              </a:rPr>
              <a:t>communities</a:t>
            </a:r>
          </a:p>
          <a:p>
            <a:pPr marL="342882" indent="-342882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600">
                <a:ea typeface="Calibri" panose="020F0502020204030204" pitchFamily="34" charset="0"/>
                <a:cs typeface="Arial" panose="020B0604020202020204" pitchFamily="34" charset="0"/>
              </a:rPr>
              <a:t>Work </a:t>
            </a:r>
            <a:r>
              <a:rPr lang="en-GB" sz="1600" b="1">
                <a:ea typeface="Calibri" panose="020F0502020204030204" pitchFamily="34" charset="0"/>
                <a:cs typeface="Arial" panose="020B0604020202020204" pitchFamily="34" charset="0"/>
              </a:rPr>
              <a:t>alongside</a:t>
            </a:r>
            <a:r>
              <a:rPr lang="en-GB" sz="1600">
                <a:ea typeface="Calibri" panose="020F0502020204030204" pitchFamily="34" charset="0"/>
                <a:cs typeface="Arial" panose="020B0604020202020204" pitchFamily="34" charset="0"/>
              </a:rPr>
              <a:t> our partners in an equal, give-and-take </a:t>
            </a:r>
            <a:r>
              <a:rPr lang="en-GB" sz="1600" b="1">
                <a:ea typeface="Calibri" panose="020F0502020204030204" pitchFamily="34" charset="0"/>
                <a:cs typeface="Arial" panose="020B0604020202020204" pitchFamily="34" charset="0"/>
              </a:rPr>
              <a:t>relationship</a:t>
            </a:r>
            <a:r>
              <a:rPr lang="en-GB" sz="1600">
                <a:ea typeface="Calibri" panose="020F0502020204030204" pitchFamily="34" charset="0"/>
                <a:cs typeface="Arial" panose="020B0604020202020204" pitchFamily="34" charset="0"/>
              </a:rPr>
              <a:t> with Bracknell’s residents and communities to </a:t>
            </a:r>
            <a:r>
              <a:rPr lang="en-GB" sz="1600" b="1">
                <a:ea typeface="Calibri" panose="020F0502020204030204" pitchFamily="34" charset="0"/>
                <a:cs typeface="Arial" panose="020B0604020202020204" pitchFamily="34" charset="0"/>
              </a:rPr>
              <a:t>design</a:t>
            </a:r>
            <a:r>
              <a:rPr lang="en-GB" sz="160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600" b="1">
                <a:ea typeface="Calibri" panose="020F0502020204030204" pitchFamily="34" charset="0"/>
                <a:cs typeface="Arial" panose="020B0604020202020204" pitchFamily="34" charset="0"/>
              </a:rPr>
              <a:t>develop</a:t>
            </a:r>
            <a:r>
              <a:rPr lang="en-GB" sz="160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600" b="1">
                <a:ea typeface="Calibri" panose="020F0502020204030204" pitchFamily="34" charset="0"/>
                <a:cs typeface="Arial" panose="020B0604020202020204" pitchFamily="34" charset="0"/>
              </a:rPr>
              <a:t>deliver</a:t>
            </a:r>
            <a:r>
              <a:rPr lang="en-GB" sz="1600"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GB" sz="1600" b="1">
                <a:ea typeface="Calibri" panose="020F0502020204030204" pitchFamily="34" charset="0"/>
                <a:cs typeface="Arial" panose="020B0604020202020204" pitchFamily="34" charset="0"/>
              </a:rPr>
              <a:t>quality</a:t>
            </a:r>
            <a:r>
              <a:rPr lang="en-GB" sz="160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b="1">
                <a:ea typeface="Calibri" panose="020F0502020204030204" pitchFamily="34" charset="0"/>
                <a:cs typeface="Arial" panose="020B0604020202020204" pitchFamily="34" charset="0"/>
              </a:rPr>
              <a:t>assure</a:t>
            </a:r>
            <a:r>
              <a:rPr lang="en-GB" sz="1600">
                <a:ea typeface="Calibri" panose="020F0502020204030204" pitchFamily="34" charset="0"/>
                <a:cs typeface="Arial" panose="020B0604020202020204" pitchFamily="34" charset="0"/>
              </a:rPr>
              <a:t> what we together need to do to realise our shared </a:t>
            </a:r>
            <a:r>
              <a:rPr lang="en-GB" sz="1600" b="1">
                <a:ea typeface="Calibri" panose="020F0502020204030204" pitchFamily="34" charset="0"/>
                <a:cs typeface="Arial" panose="020B0604020202020204" pitchFamily="34" charset="0"/>
              </a:rPr>
              <a:t>outcomes</a:t>
            </a:r>
          </a:p>
          <a:p>
            <a:pPr marL="342882" indent="-342882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600" b="1">
                <a:ea typeface="Calibri" panose="020F0502020204030204" pitchFamily="34" charset="0"/>
                <a:cs typeface="Arial" panose="020B0604020202020204" pitchFamily="34" charset="0"/>
              </a:rPr>
              <a:t>Continuously</a:t>
            </a:r>
            <a:r>
              <a:rPr lang="en-GB" sz="160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b="1"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en-GB" sz="1600">
                <a:ea typeface="Calibri" panose="020F0502020204030204" pitchFamily="34" charset="0"/>
                <a:cs typeface="Arial" panose="020B0604020202020204" pitchFamily="34" charset="0"/>
              </a:rPr>
              <a:t> about our “system” (the different factors that work together to produce good or bad outcomes) and how our decisions affect this, leading us to try new things and change - doing more of what works and less of what doesn’t</a:t>
            </a:r>
          </a:p>
        </p:txBody>
      </p:sp>
      <p:sp>
        <p:nvSpPr>
          <p:cNvPr id="23" name="Rectangle 22" descr="Children">
            <a:extLst>
              <a:ext uri="{FF2B5EF4-FFF2-40B4-BE49-F238E27FC236}">
                <a16:creationId xmlns:a16="http://schemas.microsoft.com/office/drawing/2014/main" id="{3E3F66FF-DB6E-4C0C-8D48-7BC3E0D3D0A1}"/>
              </a:ext>
            </a:extLst>
          </p:cNvPr>
          <p:cNvSpPr/>
          <p:nvPr/>
        </p:nvSpPr>
        <p:spPr>
          <a:xfrm>
            <a:off x="445178" y="1897724"/>
            <a:ext cx="1309092" cy="1322315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" name="Rectangle 24" descr="Star">
            <a:extLst>
              <a:ext uri="{FF2B5EF4-FFF2-40B4-BE49-F238E27FC236}">
                <a16:creationId xmlns:a16="http://schemas.microsoft.com/office/drawing/2014/main" id="{1C928CDD-06DA-499F-8E5A-C8AEA25BECF8}"/>
              </a:ext>
            </a:extLst>
          </p:cNvPr>
          <p:cNvSpPr/>
          <p:nvPr/>
        </p:nvSpPr>
        <p:spPr>
          <a:xfrm>
            <a:off x="4457174" y="3470868"/>
            <a:ext cx="1309092" cy="1322315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Rectangle 25" descr="Pound">
            <a:extLst>
              <a:ext uri="{FF2B5EF4-FFF2-40B4-BE49-F238E27FC236}">
                <a16:creationId xmlns:a16="http://schemas.microsoft.com/office/drawing/2014/main" id="{8D62E611-24EA-49EA-8C36-39616542CF79}"/>
              </a:ext>
            </a:extLst>
          </p:cNvPr>
          <p:cNvSpPr/>
          <p:nvPr/>
        </p:nvSpPr>
        <p:spPr>
          <a:xfrm>
            <a:off x="452894" y="5066636"/>
            <a:ext cx="1309092" cy="1322315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B1AE4F-ED35-4A19-A703-56735D1B7413}"/>
              </a:ext>
            </a:extLst>
          </p:cNvPr>
          <p:cNvSpPr/>
          <p:nvPr/>
        </p:nvSpPr>
        <p:spPr>
          <a:xfrm>
            <a:off x="2021394" y="1899901"/>
            <a:ext cx="3749083" cy="13696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>
                <a:ea typeface="Calibri" panose="020F0502020204030204" pitchFamily="34" charset="0"/>
                <a:cs typeface="Arial" panose="020B0604020202020204" pitchFamily="34" charset="0"/>
              </a:rPr>
              <a:t>Good Outcomes</a:t>
            </a:r>
          </a:p>
          <a:p>
            <a:pPr marL="171442" indent="-171442" algn="ctr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cs typeface="Arial" panose="020B0604020202020204" pitchFamily="34" charset="0"/>
              </a:rPr>
              <a:t>residents and communities to design, develop, deliver and quality assure what we together need to do to realise our shared outcomes</a:t>
            </a:r>
          </a:p>
          <a:p>
            <a:pPr marL="171442" indent="-171442" algn="ctr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Continuously learn about our “system” (the different </a:t>
            </a:r>
            <a:r>
              <a:rPr lang="en-GB" sz="1400">
                <a:ea typeface="Calibri" panose="020F0502020204030204" pitchFamily="34" charset="0"/>
                <a:cs typeface="Arial" panose="020B0604020202020204" pitchFamily="34" charset="0"/>
              </a:rPr>
              <a:t>factors) </a:t>
            </a:r>
            <a:endParaRPr lang="en-GB" sz="14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0544A7-0693-49EE-B4FF-1BAA4C32BDA1}"/>
              </a:ext>
            </a:extLst>
          </p:cNvPr>
          <p:cNvSpPr/>
          <p:nvPr/>
        </p:nvSpPr>
        <p:spPr>
          <a:xfrm>
            <a:off x="452894" y="3470868"/>
            <a:ext cx="3749083" cy="13696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/>
              <a:t>High Quality Services</a:t>
            </a:r>
          </a:p>
          <a:p>
            <a:pPr lvl="0" algn="ctr"/>
            <a:r>
              <a:rPr lang="en-GB" sz="1400">
                <a:ea typeface="Calibri" panose="020F0502020204030204" pitchFamily="34" charset="0"/>
                <a:cs typeface="Arial" panose="020B0604020202020204" pitchFamily="34" charset="0"/>
              </a:rPr>
              <a:t>Developing a market with a range of  ‘good’  providers, services that are valued by our residents as responsive, meeting needs and outcomes. </a:t>
            </a:r>
            <a:endParaRPr lang="en-GB" sz="1400" b="1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0FF00D-8FA7-40AE-A3D4-F83AF3183DBB}"/>
              </a:ext>
            </a:extLst>
          </p:cNvPr>
          <p:cNvSpPr/>
          <p:nvPr/>
        </p:nvSpPr>
        <p:spPr>
          <a:xfrm>
            <a:off x="2021394" y="5068047"/>
            <a:ext cx="3744872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endParaRPr lang="en-GB" sz="1400" b="1">
              <a:solidFill>
                <a:schemeClr val="bg1"/>
              </a:solidFill>
            </a:endParaRPr>
          </a:p>
          <a:p>
            <a:pPr lvl="0" algn="ctr"/>
            <a:r>
              <a:rPr lang="en-GB" sz="1400" b="1">
                <a:solidFill>
                  <a:schemeClr val="bg1"/>
                </a:solidFill>
              </a:rPr>
              <a:t>Value for Money</a:t>
            </a:r>
          </a:p>
          <a:p>
            <a:pPr lvl="0" algn="ctr"/>
            <a:r>
              <a:rPr lang="en-GB" sz="14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Commissioning so that we deliver the best price, savings, use of resources and social value </a:t>
            </a:r>
          </a:p>
          <a:p>
            <a:pPr lvl="0" algn="ctr"/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GB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27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099042F-DE98-4BCD-AA3B-0ACEE9A8098B}"/>
              </a:ext>
            </a:extLst>
          </p:cNvPr>
          <p:cNvSpPr/>
          <p:nvPr/>
        </p:nvSpPr>
        <p:spPr>
          <a:xfrm>
            <a:off x="8200317" y="5736161"/>
            <a:ext cx="2561617" cy="10006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en-GB" sz="1400">
                <a:solidFill>
                  <a:srgbClr val="FFFFFF"/>
                </a:solidFill>
                <a:latin typeface="Calibri"/>
              </a:rPr>
              <a:t>Adhering to these principles will ensure people are able to access the support that is best suited to their needs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  <a:ln>
            <a:noFill/>
          </a:ln>
        </p:spPr>
        <p:txBody>
          <a:bodyPr/>
          <a:lstStyle/>
          <a:p>
            <a:pPr algn="l"/>
            <a:r>
              <a:rPr lang="en-GB"/>
              <a:t>    Statutory duties of Dom Care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028C05-79A2-4AFC-8311-5EE7B5811C64}"/>
              </a:ext>
            </a:extLst>
          </p:cNvPr>
          <p:cNvSpPr txBox="1"/>
          <p:nvPr/>
        </p:nvSpPr>
        <p:spPr>
          <a:xfrm>
            <a:off x="177409" y="1125511"/>
            <a:ext cx="790768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354"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000000"/>
                </a:solidFill>
                <a:latin typeface="Calibri"/>
              </a:rPr>
              <a:t>Dom Care is the provision of </a:t>
            </a:r>
            <a:r>
              <a:rPr lang="en-GB" sz="1400" b="1">
                <a:solidFill>
                  <a:srgbClr val="000000"/>
                </a:solidFill>
                <a:latin typeface="Calibri"/>
              </a:rPr>
              <a:t>personal care </a:t>
            </a:r>
            <a:r>
              <a:rPr lang="en-GB" sz="1400">
                <a:solidFill>
                  <a:srgbClr val="000000"/>
                </a:solidFill>
                <a:latin typeface="Calibri"/>
              </a:rPr>
              <a:t>and practical support necessary to maintain an Individual’s </a:t>
            </a:r>
            <a:r>
              <a:rPr lang="en-GB" sz="1400" b="1">
                <a:solidFill>
                  <a:srgbClr val="000000"/>
                </a:solidFill>
                <a:latin typeface="Calibri"/>
              </a:rPr>
              <a:t>health</a:t>
            </a:r>
            <a:r>
              <a:rPr lang="en-GB" sz="1400">
                <a:solidFill>
                  <a:srgbClr val="000000"/>
                </a:solidFill>
                <a:latin typeface="Calibri"/>
              </a:rPr>
              <a:t>, </a:t>
            </a:r>
            <a:r>
              <a:rPr lang="en-GB" sz="1400" b="1">
                <a:solidFill>
                  <a:srgbClr val="000000"/>
                </a:solidFill>
                <a:latin typeface="Calibri"/>
              </a:rPr>
              <a:t>well-being, hygiene and safety </a:t>
            </a:r>
            <a:r>
              <a:rPr lang="en-GB" sz="1400">
                <a:solidFill>
                  <a:srgbClr val="000000"/>
                </a:solidFill>
                <a:latin typeface="Calibri"/>
              </a:rPr>
              <a:t>-</a:t>
            </a:r>
            <a:r>
              <a:rPr lang="en-GB" sz="1400">
                <a:solidFill>
                  <a:srgbClr val="000000"/>
                </a:solidFill>
              </a:rPr>
              <a:t> allowing people to remain in their own homes and maintain both their </a:t>
            </a:r>
            <a:r>
              <a:rPr lang="en-GB" sz="1400" b="1">
                <a:solidFill>
                  <a:srgbClr val="000000"/>
                </a:solidFill>
              </a:rPr>
              <a:t>independence</a:t>
            </a:r>
            <a:r>
              <a:rPr lang="en-GB" sz="1400">
                <a:solidFill>
                  <a:srgbClr val="000000"/>
                </a:solidFill>
              </a:rPr>
              <a:t> and </a:t>
            </a:r>
            <a:r>
              <a:rPr lang="en-GB" sz="1400" b="1">
                <a:solidFill>
                  <a:srgbClr val="000000"/>
                </a:solidFill>
              </a:rPr>
              <a:t>quality of life</a:t>
            </a:r>
            <a:r>
              <a:rPr lang="en-GB" sz="1400">
                <a:solidFill>
                  <a:srgbClr val="000000"/>
                </a:solidFill>
              </a:rPr>
              <a:t>.</a:t>
            </a:r>
            <a:endParaRPr lang="en-GB" sz="1400">
              <a:solidFill>
                <a:srgbClr val="000000"/>
              </a:solidFill>
              <a:latin typeface="Calibri"/>
            </a:endParaRPr>
          </a:p>
          <a:p>
            <a:pPr marL="285750" indent="-285750" defTabSz="914354">
              <a:buFont typeface="Arial" panose="020B0604020202020204" pitchFamily="34" charset="0"/>
              <a:buChar char="•"/>
            </a:pPr>
            <a:endParaRPr lang="en-GB" sz="1400">
              <a:solidFill>
                <a:srgbClr val="000000"/>
              </a:solidFill>
              <a:latin typeface="Calibri"/>
            </a:endParaRPr>
          </a:p>
          <a:p>
            <a:pPr marL="285750" indent="-285750" defTabSz="914354"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000000"/>
                </a:solidFill>
                <a:latin typeface="Calibri"/>
              </a:rPr>
              <a:t>For Bracknell Forest this provision is primarily and foremost a </a:t>
            </a:r>
            <a:r>
              <a:rPr lang="en-GB" sz="1400" b="1">
                <a:solidFill>
                  <a:srgbClr val="000000"/>
                </a:solidFill>
                <a:latin typeface="Calibri"/>
              </a:rPr>
              <a:t>regulated</a:t>
            </a:r>
            <a:r>
              <a:rPr lang="en-GB" sz="140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1400" b="1">
                <a:solidFill>
                  <a:srgbClr val="000000"/>
                </a:solidFill>
                <a:latin typeface="Calibri"/>
              </a:rPr>
              <a:t>activity</a:t>
            </a:r>
            <a:r>
              <a:rPr lang="en-GB" sz="1400">
                <a:solidFill>
                  <a:srgbClr val="000000"/>
                </a:solidFill>
                <a:latin typeface="Calibri"/>
              </a:rPr>
              <a:t> of personal care for those aged 65+, delivered by CQC registered providers with elements of additional support as required.</a:t>
            </a:r>
          </a:p>
          <a:p>
            <a:pPr marL="285750" indent="-285750" defTabSz="914354">
              <a:buFont typeface="Arial" panose="020B0604020202020204" pitchFamily="34" charset="0"/>
              <a:buChar char="•"/>
            </a:pPr>
            <a:endParaRPr lang="en-GB" sz="1400">
              <a:solidFill>
                <a:srgbClr val="000000"/>
              </a:solidFill>
            </a:endParaRPr>
          </a:p>
          <a:p>
            <a:pPr marL="285750" indent="-285750" defTabSz="914354"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000000"/>
                </a:solidFill>
              </a:rPr>
              <a:t>Although the service is predominantly for older people the service may also provide support to adults with a </a:t>
            </a:r>
            <a:r>
              <a:rPr lang="en-GB" sz="1400" b="1">
                <a:solidFill>
                  <a:srgbClr val="000000"/>
                </a:solidFill>
              </a:rPr>
              <a:t>physical, sensory or learning disability </a:t>
            </a:r>
            <a:r>
              <a:rPr lang="en-GB" sz="1400">
                <a:solidFill>
                  <a:srgbClr val="000000"/>
                </a:solidFill>
              </a:rPr>
              <a:t>and people with a </a:t>
            </a:r>
            <a:r>
              <a:rPr lang="en-GB" sz="1400" b="1">
                <a:solidFill>
                  <a:srgbClr val="000000"/>
                </a:solidFill>
              </a:rPr>
              <a:t>mental health </a:t>
            </a:r>
            <a:r>
              <a:rPr lang="en-GB" sz="1400">
                <a:solidFill>
                  <a:srgbClr val="000000"/>
                </a:solidFill>
              </a:rPr>
              <a:t>condition who are unable to care for themselves without additional support. </a:t>
            </a:r>
          </a:p>
          <a:p>
            <a:pPr marL="285750" indent="-285750" defTabSz="914354">
              <a:buFont typeface="Arial" panose="020B0604020202020204" pitchFamily="34" charset="0"/>
              <a:buChar char="•"/>
            </a:pPr>
            <a:endParaRPr lang="en-GB" sz="1400">
              <a:solidFill>
                <a:srgbClr val="000000"/>
              </a:solidFill>
              <a:latin typeface="Calibri"/>
            </a:endParaRPr>
          </a:p>
          <a:p>
            <a:pPr marL="285750" indent="-285750" defTabSz="914354"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000000"/>
                </a:solidFill>
                <a:latin typeface="Calibri"/>
              </a:rPr>
              <a:t>Domiciliary care is provided by </a:t>
            </a:r>
            <a:r>
              <a:rPr lang="en-GB" sz="1400" b="1">
                <a:solidFill>
                  <a:srgbClr val="000000"/>
                </a:solidFill>
                <a:latin typeface="Calibri"/>
              </a:rPr>
              <a:t>fully trained care workers</a:t>
            </a:r>
            <a:r>
              <a:rPr lang="en-GB" sz="1400">
                <a:solidFill>
                  <a:srgbClr val="000000"/>
                </a:solidFill>
                <a:latin typeface="Calibri"/>
              </a:rPr>
              <a:t>. Visits range from 30 minutes through to several hours a day and typically include: -</a:t>
            </a:r>
          </a:p>
          <a:p>
            <a:pPr marL="628619" lvl="1" indent="-171442" defTabSz="914354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rgbClr val="000000"/>
                </a:solidFill>
                <a:latin typeface="Calibri"/>
              </a:rPr>
              <a:t>Personal care</a:t>
            </a:r>
          </a:p>
          <a:p>
            <a:pPr marL="628619" lvl="1" indent="-171442" defTabSz="914354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rgbClr val="000000"/>
                </a:solidFill>
                <a:latin typeface="Calibri"/>
              </a:rPr>
              <a:t>Reablement</a:t>
            </a:r>
          </a:p>
          <a:p>
            <a:pPr marL="628619" lvl="1" indent="-171442" defTabSz="914354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rgbClr val="000000"/>
                </a:solidFill>
                <a:latin typeface="Calibri"/>
              </a:rPr>
              <a:t>Helping to mobilise in and around the home</a:t>
            </a:r>
          </a:p>
          <a:p>
            <a:pPr marL="628619" lvl="1" indent="-171442" defTabSz="914354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rgbClr val="000000"/>
                </a:solidFill>
                <a:latin typeface="Calibri"/>
              </a:rPr>
              <a:t>Support hospital discharge / discharge to assess</a:t>
            </a:r>
          </a:p>
          <a:p>
            <a:pPr marL="628619" lvl="1" indent="-171442" defTabSz="914354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rgbClr val="000000"/>
                </a:solidFill>
                <a:latin typeface="Calibri"/>
              </a:rPr>
              <a:t>Support with medication</a:t>
            </a:r>
          </a:p>
          <a:p>
            <a:pPr marL="628619" lvl="1" indent="-171442" defTabSz="914354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rgbClr val="000000"/>
                </a:solidFill>
                <a:latin typeface="Calibri"/>
              </a:rPr>
              <a:t>Continuing healthcare and possibly emergency care </a:t>
            </a:r>
          </a:p>
          <a:p>
            <a:pPr marL="628619" lvl="1" indent="-171442" defTabSz="914354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rgbClr val="000000"/>
                </a:solidFill>
                <a:latin typeface="Calibri"/>
              </a:rPr>
              <a:t>End of life care</a:t>
            </a:r>
          </a:p>
          <a:p>
            <a:pPr marL="628619" lvl="1" indent="-171442" defTabSz="914354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rgbClr val="000000"/>
                </a:solidFill>
                <a:latin typeface="Calibri"/>
              </a:rPr>
              <a:t>Support the use of assistive technology/health technology</a:t>
            </a:r>
          </a:p>
          <a:p>
            <a:pPr marL="628619" lvl="1" indent="-171442" defTabSz="914354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rgbClr val="000000"/>
                </a:solidFill>
                <a:latin typeface="Calibri"/>
              </a:rPr>
              <a:t>Manage challenging behaviour</a:t>
            </a:r>
          </a:p>
          <a:p>
            <a:pPr marL="628619" lvl="1" indent="-171442" defTabSz="914354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rgbClr val="000000"/>
                </a:solidFill>
              </a:rPr>
              <a:t>Emotional and psychological support</a:t>
            </a:r>
          </a:p>
          <a:p>
            <a:pPr marL="628619" lvl="1" indent="-171442" defTabSz="914354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rgbClr val="000000"/>
                </a:solidFill>
              </a:rPr>
              <a:t>Household tasks and meal preparation</a:t>
            </a:r>
          </a:p>
          <a:p>
            <a:pPr marL="628619" lvl="1" indent="-171442" defTabSz="914354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rgbClr val="000000"/>
                </a:solidFill>
                <a:latin typeface="Calibri"/>
              </a:rPr>
              <a:t>Accessing community and universal services</a:t>
            </a:r>
          </a:p>
          <a:p>
            <a:pPr defTabSz="914354"/>
            <a:endParaRPr lang="en-GB" sz="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994BB2-B09B-45EA-8D3F-62B5604822B8}"/>
              </a:ext>
            </a:extLst>
          </p:cNvPr>
          <p:cNvSpPr txBox="1"/>
          <p:nvPr/>
        </p:nvSpPr>
        <p:spPr>
          <a:xfrm>
            <a:off x="8465142" y="834548"/>
            <a:ext cx="2872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en-GB" sz="1400" b="1">
                <a:solidFill>
                  <a:srgbClr val="0070C0"/>
                </a:solidFill>
                <a:latin typeface="Calibri"/>
              </a:rPr>
              <a:t>Statutory Duties – Care Act 2014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604243-E1E7-42FB-91B5-7B2671C510C8}"/>
              </a:ext>
            </a:extLst>
          </p:cNvPr>
          <p:cNvSpPr/>
          <p:nvPr/>
        </p:nvSpPr>
        <p:spPr>
          <a:xfrm>
            <a:off x="8466971" y="1199337"/>
            <a:ext cx="37250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4"/>
            <a:r>
              <a:rPr lang="en-GB" sz="1400" b="1">
                <a:solidFill>
                  <a:srgbClr val="000000"/>
                </a:solidFill>
                <a:latin typeface="Calibri"/>
              </a:rPr>
              <a:t>Empowerment: </a:t>
            </a:r>
            <a:r>
              <a:rPr lang="en-GB" sz="1400">
                <a:solidFill>
                  <a:srgbClr val="000000"/>
                </a:solidFill>
                <a:latin typeface="Calibri"/>
              </a:rPr>
              <a:t>people are supported and encouraged to make their own decisions and give informed consent</a:t>
            </a:r>
          </a:p>
          <a:p>
            <a:pPr defTabSz="914354"/>
            <a:endParaRPr lang="en-GB" sz="1400">
              <a:solidFill>
                <a:srgbClr val="000000"/>
              </a:solidFill>
              <a:latin typeface="Calibri"/>
            </a:endParaRPr>
          </a:p>
          <a:p>
            <a:pPr defTabSz="914354"/>
            <a:r>
              <a:rPr lang="en-GB" sz="1400" b="1">
                <a:solidFill>
                  <a:srgbClr val="000000"/>
                </a:solidFill>
              </a:rPr>
              <a:t>Prevention: </a:t>
            </a:r>
            <a:r>
              <a:rPr lang="en-GB" sz="1400">
                <a:solidFill>
                  <a:srgbClr val="000000"/>
                </a:solidFill>
              </a:rPr>
              <a:t>it is better to take action before harm occurs</a:t>
            </a:r>
          </a:p>
          <a:p>
            <a:pPr defTabSz="914354"/>
            <a:endParaRPr lang="en-GB" sz="1400">
              <a:solidFill>
                <a:srgbClr val="000000"/>
              </a:solidFill>
            </a:endParaRPr>
          </a:p>
          <a:p>
            <a:pPr defTabSz="914354"/>
            <a:r>
              <a:rPr lang="en-GB" sz="1400" b="1">
                <a:solidFill>
                  <a:srgbClr val="000000"/>
                </a:solidFill>
              </a:rPr>
              <a:t>Proportionality: </a:t>
            </a:r>
            <a:r>
              <a:rPr lang="en-GB" sz="1400">
                <a:solidFill>
                  <a:srgbClr val="000000"/>
                </a:solidFill>
              </a:rPr>
              <a:t>the least intrusive response appropriate to the risk presented</a:t>
            </a:r>
          </a:p>
          <a:p>
            <a:pPr defTabSz="914354"/>
            <a:endParaRPr lang="en-GB" sz="1400">
              <a:solidFill>
                <a:srgbClr val="000000"/>
              </a:solidFill>
            </a:endParaRPr>
          </a:p>
          <a:p>
            <a:pPr defTabSz="914354"/>
            <a:r>
              <a:rPr lang="en-GB" sz="1400" b="1">
                <a:solidFill>
                  <a:srgbClr val="000000"/>
                </a:solidFill>
              </a:rPr>
              <a:t>Protection: </a:t>
            </a:r>
            <a:r>
              <a:rPr lang="en-GB" sz="1400">
                <a:solidFill>
                  <a:srgbClr val="000000"/>
                </a:solidFill>
              </a:rPr>
              <a:t>support and representation for those greatest in need</a:t>
            </a:r>
          </a:p>
          <a:p>
            <a:pPr defTabSz="914354"/>
            <a:endParaRPr lang="en-GB" sz="1400">
              <a:solidFill>
                <a:srgbClr val="000000"/>
              </a:solidFill>
            </a:endParaRPr>
          </a:p>
          <a:p>
            <a:pPr defTabSz="914354"/>
            <a:r>
              <a:rPr lang="en-GB" sz="1400" b="1">
                <a:solidFill>
                  <a:srgbClr val="000000"/>
                </a:solidFill>
              </a:rPr>
              <a:t>Partnership: </a:t>
            </a:r>
            <a:r>
              <a:rPr lang="en-GB" sz="1400">
                <a:solidFill>
                  <a:srgbClr val="000000"/>
                </a:solidFill>
              </a:rPr>
              <a:t>Local solutions through services working with their communities  - communities have a part to play in preventing and reporting neglect &amp; abuse</a:t>
            </a:r>
          </a:p>
          <a:p>
            <a:pPr defTabSz="914354"/>
            <a:endParaRPr lang="en-GB" sz="1400">
              <a:solidFill>
                <a:srgbClr val="000000"/>
              </a:solidFill>
            </a:endParaRPr>
          </a:p>
          <a:p>
            <a:pPr defTabSz="914354"/>
            <a:r>
              <a:rPr lang="en-GB" sz="1400" b="1">
                <a:solidFill>
                  <a:srgbClr val="000000"/>
                </a:solidFill>
              </a:rPr>
              <a:t>Accountability: </a:t>
            </a:r>
            <a:r>
              <a:rPr lang="en-GB" sz="1400">
                <a:solidFill>
                  <a:srgbClr val="000000"/>
                </a:solidFill>
              </a:rPr>
              <a:t>accountability and transparency in safeguarding practice</a:t>
            </a:r>
          </a:p>
          <a:p>
            <a:pPr defTabSz="914354"/>
            <a:endParaRPr lang="en-GB" sz="1400">
              <a:solidFill>
                <a:srgbClr val="000000"/>
              </a:solidFill>
            </a:endParaRPr>
          </a:p>
          <a:p>
            <a:pPr defTabSz="914354"/>
            <a:endParaRPr lang="en-GB" sz="1400">
              <a:solidFill>
                <a:srgbClr val="000000"/>
              </a:solidFill>
            </a:endParaRPr>
          </a:p>
          <a:p>
            <a:pPr defTabSz="914354"/>
            <a:endParaRPr lang="en-GB" sz="1400">
              <a:solidFill>
                <a:srgbClr val="000000"/>
              </a:solidFill>
            </a:endParaRPr>
          </a:p>
          <a:p>
            <a:pPr defTabSz="914354"/>
            <a:endParaRPr lang="en-GB" sz="1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Rectangle 13" descr="Sign Language">
            <a:extLst>
              <a:ext uri="{FF2B5EF4-FFF2-40B4-BE49-F238E27FC236}">
                <a16:creationId xmlns:a16="http://schemas.microsoft.com/office/drawing/2014/main" id="{9558C6F4-0C37-4C47-86D4-81C50A8588D6}"/>
              </a:ext>
            </a:extLst>
          </p:cNvPr>
          <p:cNvSpPr/>
          <p:nvPr/>
        </p:nvSpPr>
        <p:spPr>
          <a:xfrm>
            <a:off x="8185121" y="1284798"/>
            <a:ext cx="301011" cy="40313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ectangle 14" descr="Doctor">
            <a:extLst>
              <a:ext uri="{FF2B5EF4-FFF2-40B4-BE49-F238E27FC236}">
                <a16:creationId xmlns:a16="http://schemas.microsoft.com/office/drawing/2014/main" id="{68579578-E482-4603-97B3-61ECEB37EC01}"/>
              </a:ext>
            </a:extLst>
          </p:cNvPr>
          <p:cNvSpPr/>
          <p:nvPr/>
        </p:nvSpPr>
        <p:spPr>
          <a:xfrm>
            <a:off x="8186422" y="2138318"/>
            <a:ext cx="301011" cy="40313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ectangle 15" descr="Irritant">
            <a:extLst>
              <a:ext uri="{FF2B5EF4-FFF2-40B4-BE49-F238E27FC236}">
                <a16:creationId xmlns:a16="http://schemas.microsoft.com/office/drawing/2014/main" id="{39A7323D-EFDB-45C2-88FA-CAA4643099A0}"/>
              </a:ext>
            </a:extLst>
          </p:cNvPr>
          <p:cNvSpPr/>
          <p:nvPr/>
        </p:nvSpPr>
        <p:spPr>
          <a:xfrm>
            <a:off x="8163745" y="2757479"/>
            <a:ext cx="301011" cy="403139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Rectangle 16" descr="Venn Diagram">
            <a:extLst>
              <a:ext uri="{FF2B5EF4-FFF2-40B4-BE49-F238E27FC236}">
                <a16:creationId xmlns:a16="http://schemas.microsoft.com/office/drawing/2014/main" id="{C2CC806D-12FE-452C-9D18-8DE1D8672EEF}"/>
              </a:ext>
            </a:extLst>
          </p:cNvPr>
          <p:cNvSpPr/>
          <p:nvPr/>
        </p:nvSpPr>
        <p:spPr>
          <a:xfrm>
            <a:off x="8185121" y="3386753"/>
            <a:ext cx="301011" cy="403139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Rectangle 17" descr="Connections">
            <a:extLst>
              <a:ext uri="{FF2B5EF4-FFF2-40B4-BE49-F238E27FC236}">
                <a16:creationId xmlns:a16="http://schemas.microsoft.com/office/drawing/2014/main" id="{08D4BE79-77AB-4DC3-B860-48737E85A4C9}"/>
              </a:ext>
            </a:extLst>
          </p:cNvPr>
          <p:cNvSpPr/>
          <p:nvPr/>
        </p:nvSpPr>
        <p:spPr>
          <a:xfrm>
            <a:off x="8194462" y="4010817"/>
            <a:ext cx="301011" cy="403139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Rectangle 18" descr="Check List">
            <a:extLst>
              <a:ext uri="{FF2B5EF4-FFF2-40B4-BE49-F238E27FC236}">
                <a16:creationId xmlns:a16="http://schemas.microsoft.com/office/drawing/2014/main" id="{FA14C73A-4121-4D6E-A019-3F5361C37CDC}"/>
              </a:ext>
            </a:extLst>
          </p:cNvPr>
          <p:cNvSpPr/>
          <p:nvPr/>
        </p:nvSpPr>
        <p:spPr>
          <a:xfrm>
            <a:off x="8172494" y="5080359"/>
            <a:ext cx="301011" cy="403139"/>
          </a:xfrm>
          <a:prstGeom prst="rect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FEAF3C0-D9B8-46BE-A36F-7025A61127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61934" y="5719769"/>
            <a:ext cx="1252657" cy="113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1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76DBB-B687-4C7B-9D3F-8CDF8AB2BD35}"/>
              </a:ext>
            </a:extLst>
          </p:cNvPr>
          <p:cNvSpPr txBox="1"/>
          <p:nvPr/>
        </p:nvSpPr>
        <p:spPr>
          <a:xfrm>
            <a:off x="0" y="0"/>
            <a:ext cx="12192000" cy="54474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chemeClr val="bg1"/>
                </a:solidFill>
                <a:ea typeface="+mj-ea"/>
                <a:cs typeface="+mj-cs"/>
              </a:rPr>
              <a:t>Bracknell Forest Council are looking for providers who: - 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17385BA5-77BF-43DD-BB31-7DE01713FC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8649"/>
              </p:ext>
            </p:extLst>
          </p:nvPr>
        </p:nvGraphicFramePr>
        <p:xfrm>
          <a:off x="379379" y="1036046"/>
          <a:ext cx="11061970" cy="5330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3823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C05AEE-5C7F-4137-B165-FD33E4B8A5F4}"/>
              </a:ext>
            </a:extLst>
          </p:cNvPr>
          <p:cNvSpPr/>
          <p:nvPr/>
        </p:nvSpPr>
        <p:spPr>
          <a:xfrm>
            <a:off x="3684682" y="2702269"/>
            <a:ext cx="3871000" cy="4110071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defTabSz="914354">
              <a:lnSpc>
                <a:spcPct val="90000"/>
              </a:lnSpc>
              <a:spcBef>
                <a:spcPts val="751"/>
              </a:spcBef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The brokered service is delivered through </a:t>
            </a:r>
            <a:r>
              <a:rPr lang="en-US" sz="1400" b="1">
                <a:solidFill>
                  <a:prstClr val="black"/>
                </a:solidFill>
                <a:latin typeface="Calibri" panose="020F0502020204030204"/>
              </a:rPr>
              <a:t>15 Approved Providers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 3 of which are on the </a:t>
            </a:r>
            <a:r>
              <a:rPr lang="en-US" sz="1400" b="1">
                <a:solidFill>
                  <a:prstClr val="black"/>
                </a:solidFill>
                <a:latin typeface="Calibri" panose="020F0502020204030204"/>
              </a:rPr>
              <a:t>CBS Framework. </a:t>
            </a:r>
          </a:p>
          <a:p>
            <a:pPr defTabSz="914354">
              <a:lnSpc>
                <a:spcPct val="90000"/>
              </a:lnSpc>
              <a:spcBef>
                <a:spcPts val="751"/>
              </a:spcBef>
            </a:pPr>
            <a:r>
              <a:rPr lang="en-GB" sz="1400"/>
              <a:t>2 are </a:t>
            </a:r>
            <a:r>
              <a:rPr lang="en-GB" sz="1400" b="1"/>
              <a:t>Outstanding</a:t>
            </a:r>
            <a:r>
              <a:rPr lang="en-GB" sz="1400"/>
              <a:t>, 11 are rated </a:t>
            </a:r>
            <a:r>
              <a:rPr lang="en-GB" sz="1400" b="1"/>
              <a:t>Good</a:t>
            </a:r>
            <a:r>
              <a:rPr lang="en-GB" sz="1400"/>
              <a:t>.</a:t>
            </a:r>
          </a:p>
          <a:p>
            <a:pPr defTabSz="914354">
              <a:lnSpc>
                <a:spcPct val="90000"/>
              </a:lnSpc>
              <a:spcBef>
                <a:spcPts val="751"/>
              </a:spcBef>
            </a:pPr>
            <a:r>
              <a:rPr lang="en-GB" sz="1400"/>
              <a:t>It is the Council’s intention to work with Outstanding and Good providers.</a:t>
            </a:r>
          </a:p>
          <a:p>
            <a:pPr defTabSz="914354">
              <a:lnSpc>
                <a:spcPct val="90000"/>
              </a:lnSpc>
              <a:spcBef>
                <a:spcPts val="751"/>
              </a:spcBef>
            </a:pPr>
            <a:r>
              <a:rPr lang="en-GB" sz="1400">
                <a:solidFill>
                  <a:prstClr val="black"/>
                </a:solidFill>
              </a:rPr>
              <a:t>2 are large </a:t>
            </a:r>
            <a:r>
              <a:rPr lang="en-GB" sz="1400" b="1">
                <a:solidFill>
                  <a:prstClr val="black"/>
                </a:solidFill>
              </a:rPr>
              <a:t>national providers </a:t>
            </a:r>
            <a:r>
              <a:rPr lang="en-GB" sz="1400">
                <a:solidFill>
                  <a:prstClr val="black"/>
                </a:solidFill>
              </a:rPr>
              <a:t>but the majority are </a:t>
            </a:r>
            <a:r>
              <a:rPr lang="en-GB" sz="1400" b="1">
                <a:solidFill>
                  <a:prstClr val="black"/>
                </a:solidFill>
              </a:rPr>
              <a:t>local</a:t>
            </a:r>
            <a:r>
              <a:rPr lang="en-GB" sz="1400">
                <a:solidFill>
                  <a:prstClr val="black"/>
                </a:solidFill>
              </a:rPr>
              <a:t>, working within neighbouring authorities such as Wokingham, Reading, Windsor &amp; Maidenhead, Surrey and Slough. </a:t>
            </a:r>
          </a:p>
          <a:p>
            <a:pPr defTabSz="914354">
              <a:lnSpc>
                <a:spcPct val="90000"/>
              </a:lnSpc>
              <a:spcBef>
                <a:spcPts val="751"/>
              </a:spcBef>
            </a:pPr>
            <a:r>
              <a:rPr lang="en-GB" sz="1400">
                <a:solidFill>
                  <a:prstClr val="black"/>
                </a:solidFill>
              </a:rPr>
              <a:t>It is important that providers have a local presence to manage operations.</a:t>
            </a:r>
          </a:p>
          <a:p>
            <a:pPr defTabSz="914354">
              <a:lnSpc>
                <a:spcPct val="90000"/>
              </a:lnSpc>
              <a:spcBef>
                <a:spcPts val="751"/>
              </a:spcBef>
            </a:pPr>
            <a:r>
              <a:rPr lang="en-GB" sz="1400">
                <a:solidFill>
                  <a:prstClr val="black"/>
                </a:solidFill>
              </a:rPr>
              <a:t>4 operate from within Bracknell, 3 from the borders and 5 from neighbouring authorities.</a:t>
            </a:r>
            <a:endParaRPr lang="en-US" sz="1400">
              <a:solidFill>
                <a:prstClr val="black"/>
              </a:solidFill>
            </a:endParaRPr>
          </a:p>
          <a:p>
            <a:pPr defTabSz="914354">
              <a:lnSpc>
                <a:spcPct val="90000"/>
              </a:lnSpc>
              <a:spcBef>
                <a:spcPts val="751"/>
              </a:spcBef>
            </a:pPr>
            <a:r>
              <a:rPr lang="en-GB" sz="1400">
                <a:cs typeface="Calibri"/>
              </a:rPr>
              <a:t>Bracknell Forest works in partnership with neighbouring authorities such as Wokingham, reading, Slough, Windsor &amp; Maidenhead, Hampshire and Surrey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006" y="4601499"/>
            <a:ext cx="760545" cy="2017580"/>
            <a:chOff x="0" y="4601497"/>
            <a:chExt cx="1014060" cy="2017580"/>
          </a:xfrm>
        </p:grpSpPr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38467" y="5"/>
            <a:ext cx="729532" cy="1935307"/>
            <a:chOff x="10918968" y="713127"/>
            <a:chExt cx="1273032" cy="253283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1C6A5F1-EB0A-4D2A-84CD-0E43AEA024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547531"/>
              </p:ext>
            </p:extLst>
          </p:nvPr>
        </p:nvGraphicFramePr>
        <p:xfrm>
          <a:off x="55340" y="744649"/>
          <a:ext cx="3409367" cy="3365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itle 1">
            <a:extLst>
              <a:ext uri="{FF2B5EF4-FFF2-40B4-BE49-F238E27FC236}">
                <a16:creationId xmlns:a16="http://schemas.microsoft.com/office/drawing/2014/main" id="{4417D5EE-4995-45DC-963F-0ECC72AB6E7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120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>
              <a:defRPr/>
            </a:pPr>
            <a:r>
              <a:rPr lang="en-GB">
                <a:solidFill>
                  <a:srgbClr val="FFFFFF"/>
                </a:solidFill>
                <a:latin typeface="Calibri"/>
              </a:rPr>
              <a:t>   Current Market Provision</a:t>
            </a:r>
            <a:endParaRPr lang="en-GB" sz="2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F6C4B5-D757-4FA0-A125-E8B35A237E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271" b="122"/>
          <a:stretch/>
        </p:blipFill>
        <p:spPr>
          <a:xfrm>
            <a:off x="7892357" y="2957192"/>
            <a:ext cx="3604079" cy="3788221"/>
          </a:xfrm>
          <a:prstGeom prst="rect">
            <a:avLst/>
          </a:prstGeom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E8BD4DD9-7867-42A5-9EFF-BE2BEC8359C9}"/>
              </a:ext>
            </a:extLst>
          </p:cNvPr>
          <p:cNvSpPr/>
          <p:nvPr/>
        </p:nvSpPr>
        <p:spPr>
          <a:xfrm>
            <a:off x="9743093" y="5913026"/>
            <a:ext cx="141371" cy="132478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2B6F823D-E95B-4354-96D0-25B2A180543C}"/>
              </a:ext>
            </a:extLst>
          </p:cNvPr>
          <p:cNvSpPr/>
          <p:nvPr/>
        </p:nvSpPr>
        <p:spPr>
          <a:xfrm>
            <a:off x="8490579" y="5430725"/>
            <a:ext cx="141371" cy="132478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E7EFA87D-7A6C-4116-8CF0-8CB028521CBA}"/>
              </a:ext>
            </a:extLst>
          </p:cNvPr>
          <p:cNvSpPr/>
          <p:nvPr/>
        </p:nvSpPr>
        <p:spPr>
          <a:xfrm>
            <a:off x="7813083" y="4571906"/>
            <a:ext cx="141371" cy="132478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A2B00F37-B5D0-4012-A81E-9FDD888BE52E}"/>
              </a:ext>
            </a:extLst>
          </p:cNvPr>
          <p:cNvSpPr/>
          <p:nvPr/>
        </p:nvSpPr>
        <p:spPr>
          <a:xfrm>
            <a:off x="7908421" y="4270739"/>
            <a:ext cx="141371" cy="132478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CA783032-8657-4CC4-97C8-FB4BF34028D9}"/>
              </a:ext>
            </a:extLst>
          </p:cNvPr>
          <p:cNvSpPr/>
          <p:nvPr/>
        </p:nvSpPr>
        <p:spPr>
          <a:xfrm>
            <a:off x="9202543" y="4405210"/>
            <a:ext cx="141371" cy="132478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258C1469-F08D-4E48-8FA3-96B76194BC0D}"/>
              </a:ext>
            </a:extLst>
          </p:cNvPr>
          <p:cNvSpPr/>
          <p:nvPr/>
        </p:nvSpPr>
        <p:spPr>
          <a:xfrm>
            <a:off x="9267263" y="4203503"/>
            <a:ext cx="141371" cy="132478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3DEADE6F-4DA2-4375-A47E-DDE8B03DADB5}"/>
              </a:ext>
            </a:extLst>
          </p:cNvPr>
          <p:cNvSpPr/>
          <p:nvPr/>
        </p:nvSpPr>
        <p:spPr>
          <a:xfrm>
            <a:off x="9370496" y="4394898"/>
            <a:ext cx="141371" cy="132478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3D5743BD-E0A2-4051-BD7B-EA75EA5AEF51}"/>
              </a:ext>
            </a:extLst>
          </p:cNvPr>
          <p:cNvSpPr/>
          <p:nvPr/>
        </p:nvSpPr>
        <p:spPr>
          <a:xfrm>
            <a:off x="10955783" y="2506666"/>
            <a:ext cx="141371" cy="132478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0A945F40-56BF-43A9-B43C-2B84AFA61961}"/>
              </a:ext>
            </a:extLst>
          </p:cNvPr>
          <p:cNvSpPr/>
          <p:nvPr/>
        </p:nvSpPr>
        <p:spPr>
          <a:xfrm>
            <a:off x="11156857" y="2559488"/>
            <a:ext cx="141371" cy="132478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90902C-4D56-4AD6-A150-E3C203F833EA}"/>
              </a:ext>
            </a:extLst>
          </p:cNvPr>
          <p:cNvCxnSpPr>
            <a:cxnSpLocks/>
          </p:cNvCxnSpPr>
          <p:nvPr/>
        </p:nvCxnSpPr>
        <p:spPr>
          <a:xfrm flipV="1">
            <a:off x="10608995" y="2639144"/>
            <a:ext cx="491026" cy="537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46C43CAA-4136-4E25-B364-5933C65555A1}"/>
              </a:ext>
            </a:extLst>
          </p:cNvPr>
          <p:cNvSpPr/>
          <p:nvPr/>
        </p:nvSpPr>
        <p:spPr>
          <a:xfrm>
            <a:off x="11811021" y="4864145"/>
            <a:ext cx="141371" cy="132478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D485CB51-ECB3-4308-A354-2150D534A9BB}"/>
              </a:ext>
            </a:extLst>
          </p:cNvPr>
          <p:cNvSpPr/>
          <p:nvPr/>
        </p:nvSpPr>
        <p:spPr>
          <a:xfrm>
            <a:off x="11790227" y="4643265"/>
            <a:ext cx="141371" cy="132478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C1646AE4-6931-4DF2-92AD-522939F183C3}"/>
              </a:ext>
            </a:extLst>
          </p:cNvPr>
          <p:cNvSpPr/>
          <p:nvPr/>
        </p:nvSpPr>
        <p:spPr>
          <a:xfrm>
            <a:off x="7790754" y="2645957"/>
            <a:ext cx="141371" cy="132478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00D3C2-6DA4-4880-9AFD-F3D492A2DD22}"/>
              </a:ext>
            </a:extLst>
          </p:cNvPr>
          <p:cNvSpPr txBox="1"/>
          <p:nvPr/>
        </p:nvSpPr>
        <p:spPr>
          <a:xfrm>
            <a:off x="7958550" y="2559488"/>
            <a:ext cx="1411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Reading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7EEE0B-7AF7-4BDF-BFEE-46BE0290C3FA}"/>
              </a:ext>
            </a:extLst>
          </p:cNvPr>
          <p:cNvSpPr txBox="1"/>
          <p:nvPr/>
        </p:nvSpPr>
        <p:spPr>
          <a:xfrm>
            <a:off x="10903072" y="2726597"/>
            <a:ext cx="1411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Slough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0669DB-124B-4FB8-8B71-A65474E89C86}"/>
              </a:ext>
            </a:extLst>
          </p:cNvPr>
          <p:cNvSpPr txBox="1"/>
          <p:nvPr/>
        </p:nvSpPr>
        <p:spPr>
          <a:xfrm>
            <a:off x="11485019" y="4113432"/>
            <a:ext cx="671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West London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5A58110-00DA-450B-B009-81C1B3ACB262}"/>
              </a:ext>
            </a:extLst>
          </p:cNvPr>
          <p:cNvCxnSpPr>
            <a:cxnSpLocks/>
          </p:cNvCxnSpPr>
          <p:nvPr/>
        </p:nvCxnSpPr>
        <p:spPr>
          <a:xfrm>
            <a:off x="10396435" y="4833947"/>
            <a:ext cx="13937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F4240F-7AB2-4C64-807E-8A9E6E155E3B}"/>
              </a:ext>
            </a:extLst>
          </p:cNvPr>
          <p:cNvCxnSpPr>
            <a:cxnSpLocks/>
          </p:cNvCxnSpPr>
          <p:nvPr/>
        </p:nvCxnSpPr>
        <p:spPr>
          <a:xfrm flipH="1" flipV="1">
            <a:off x="7892358" y="2790386"/>
            <a:ext cx="406336" cy="432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91E8B3A-CE94-46D4-86F5-4A6C24119D64}"/>
              </a:ext>
            </a:extLst>
          </p:cNvPr>
          <p:cNvSpPr/>
          <p:nvPr/>
        </p:nvSpPr>
        <p:spPr>
          <a:xfrm>
            <a:off x="3684682" y="747957"/>
            <a:ext cx="6509894" cy="1757404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defTabSz="914354">
              <a:lnSpc>
                <a:spcPct val="90000"/>
              </a:lnSpc>
              <a:spcBef>
                <a:spcPts val="751"/>
              </a:spcBef>
            </a:pPr>
            <a:r>
              <a:rPr lang="en-US" sz="1400" b="1"/>
              <a:t>£4 Million/yr</a:t>
            </a:r>
            <a:r>
              <a:rPr lang="en-US" sz="1400"/>
              <a:t> is spent on brokered personal care through spot contracts and the framework </a:t>
            </a:r>
          </a:p>
          <a:p>
            <a:pPr defTabSz="914354">
              <a:lnSpc>
                <a:spcPct val="90000"/>
              </a:lnSpc>
              <a:spcBef>
                <a:spcPts val="751"/>
              </a:spcBef>
            </a:pPr>
            <a:r>
              <a:rPr lang="en-US" sz="1400"/>
              <a:t>The average hourly rate is around </a:t>
            </a:r>
            <a:r>
              <a:rPr lang="en-US" sz="1400" b="1"/>
              <a:t>£18.40</a:t>
            </a:r>
            <a:r>
              <a:rPr lang="en-US" sz="1400"/>
              <a:t> however there is a wide variation on price due to spot purchasing.</a:t>
            </a:r>
            <a:endParaRPr lang="en-US" sz="1400">
              <a:solidFill>
                <a:srgbClr val="FF0000"/>
              </a:solidFill>
            </a:endParaRPr>
          </a:p>
          <a:p>
            <a:pPr defTabSz="914354">
              <a:lnSpc>
                <a:spcPct val="90000"/>
              </a:lnSpc>
              <a:spcBef>
                <a:spcPts val="751"/>
              </a:spcBef>
            </a:pPr>
            <a:r>
              <a:rPr lang="en-US" sz="1400">
                <a:solidFill>
                  <a:prstClr val="black"/>
                </a:solidFill>
              </a:rPr>
              <a:t>This accounts for around </a:t>
            </a:r>
            <a:r>
              <a:rPr lang="en-US" sz="1400" b="1">
                <a:solidFill>
                  <a:prstClr val="black"/>
                </a:solidFill>
              </a:rPr>
              <a:t>4000 hours </a:t>
            </a:r>
            <a:r>
              <a:rPr lang="en-US" sz="1400">
                <a:solidFill>
                  <a:prstClr val="black"/>
                </a:solidFill>
              </a:rPr>
              <a:t>per week</a:t>
            </a:r>
          </a:p>
          <a:p>
            <a:pPr defTabSz="914354">
              <a:lnSpc>
                <a:spcPct val="90000"/>
              </a:lnSpc>
              <a:spcBef>
                <a:spcPts val="751"/>
              </a:spcBef>
            </a:pPr>
            <a:r>
              <a:rPr lang="en-US" sz="1400">
                <a:solidFill>
                  <a:prstClr val="black"/>
                </a:solidFill>
              </a:rPr>
              <a:t>On top of this a significant proportion of service is delivered by </a:t>
            </a:r>
            <a:r>
              <a:rPr lang="en-US" sz="1400" b="1">
                <a:solidFill>
                  <a:prstClr val="black"/>
                </a:solidFill>
              </a:rPr>
              <a:t>Direct Payments </a:t>
            </a:r>
            <a:r>
              <a:rPr lang="en-US" sz="1400">
                <a:solidFill>
                  <a:prstClr val="black"/>
                </a:solidFill>
              </a:rPr>
              <a:t>although only a proportion of this is personal care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D978305-A329-4A10-A8CA-FAF7ACF0164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0314066" y="695845"/>
            <a:ext cx="1832258" cy="15665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810D617-1F2E-4BD4-AB5E-FB62BA21D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41" y="4623366"/>
            <a:ext cx="1452263" cy="197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57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B074A-59EE-44E5-8680-CACC0AE1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475"/>
            <a:ext cx="12192000" cy="691200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l"/>
            <a:r>
              <a:rPr lang="en-GB"/>
              <a:t>  Local Need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8BBCBB-5FC4-45D1-A0DB-3E705A478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784708"/>
              </p:ext>
            </p:extLst>
          </p:nvPr>
        </p:nvGraphicFramePr>
        <p:xfrm>
          <a:off x="908123" y="923355"/>
          <a:ext cx="4863235" cy="211410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211555">
                  <a:extLst>
                    <a:ext uri="{9D8B030D-6E8A-4147-A177-3AD203B41FA5}">
                      <a16:colId xmlns:a16="http://schemas.microsoft.com/office/drawing/2014/main" val="2744538622"/>
                    </a:ext>
                  </a:extLst>
                </a:gridCol>
                <a:gridCol w="673442">
                  <a:extLst>
                    <a:ext uri="{9D8B030D-6E8A-4147-A177-3AD203B41FA5}">
                      <a16:colId xmlns:a16="http://schemas.microsoft.com/office/drawing/2014/main" val="1578997662"/>
                    </a:ext>
                  </a:extLst>
                </a:gridCol>
                <a:gridCol w="656606">
                  <a:extLst>
                    <a:ext uri="{9D8B030D-6E8A-4147-A177-3AD203B41FA5}">
                      <a16:colId xmlns:a16="http://schemas.microsoft.com/office/drawing/2014/main" val="3730912733"/>
                    </a:ext>
                  </a:extLst>
                </a:gridCol>
                <a:gridCol w="614516">
                  <a:extLst>
                    <a:ext uri="{9D8B030D-6E8A-4147-A177-3AD203B41FA5}">
                      <a16:colId xmlns:a16="http://schemas.microsoft.com/office/drawing/2014/main" val="3396937426"/>
                    </a:ext>
                  </a:extLst>
                </a:gridCol>
                <a:gridCol w="707116">
                  <a:extLst>
                    <a:ext uri="{9D8B030D-6E8A-4147-A177-3AD203B41FA5}">
                      <a16:colId xmlns:a16="http://schemas.microsoft.com/office/drawing/2014/main" val="1664938230"/>
                    </a:ext>
                  </a:extLst>
                </a:gridCol>
              </a:tblGrid>
              <a:tr h="26426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>
                          <a:effectLst/>
                        </a:rPr>
                        <a:t>Primary Support Need</a:t>
                      </a:r>
                      <a:endParaRPr lang="en-GB" sz="1000" b="1" i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>
                          <a:effectLst/>
                        </a:rPr>
                        <a:t>2019/20</a:t>
                      </a:r>
                      <a:endParaRPr lang="en-GB" sz="1000" b="1" i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>
                          <a:effectLst/>
                        </a:rPr>
                        <a:t>2020/21</a:t>
                      </a:r>
                      <a:endParaRPr lang="en-GB" sz="1000" b="1" i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>
                          <a:effectLst/>
                        </a:rPr>
                        <a:t>Change</a:t>
                      </a:r>
                      <a:endParaRPr lang="en-GB" sz="1000" b="1" i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>
                          <a:effectLst/>
                        </a:rPr>
                        <a:t>% change</a:t>
                      </a:r>
                      <a:endParaRPr lang="en-GB" sz="1000" b="1" i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279142"/>
                  </a:ext>
                </a:extLst>
              </a:tr>
              <a:tr h="26426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>
                          <a:effectLst/>
                        </a:rPr>
                        <a:t>Standard Personal Care only​</a:t>
                      </a:r>
                      <a:endParaRPr lang="en-GB" sz="1000" b="0" i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150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202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52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35%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920091"/>
                  </a:ext>
                </a:extLst>
              </a:tr>
              <a:tr h="26426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>
                          <a:effectLst/>
                        </a:rPr>
                        <a:t>Support with Memory and Cognition​</a:t>
                      </a:r>
                      <a:endParaRPr lang="en-GB" sz="1000" b="0" i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48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>
                          <a:effectLst/>
                        </a:rPr>
                        <a:t>83</a:t>
                      </a:r>
                      <a:endParaRPr lang="en-GB" sz="1000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>
                          <a:effectLst/>
                        </a:rPr>
                        <a:t>35</a:t>
                      </a:r>
                      <a:endParaRPr lang="en-GB" sz="1000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>
                          <a:effectLst/>
                        </a:rPr>
                        <a:t>73%</a:t>
                      </a:r>
                      <a:endParaRPr lang="en-GB" sz="1000" b="1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754983"/>
                  </a:ext>
                </a:extLst>
              </a:tr>
              <a:tr h="26426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>
                          <a:effectLst/>
                        </a:rPr>
                        <a:t>Learning Disability</a:t>
                      </a:r>
                      <a:endParaRPr lang="en-GB" sz="1000" b="0" i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52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46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-6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-12%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660465"/>
                  </a:ext>
                </a:extLst>
              </a:tr>
              <a:tr h="26426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>
                          <a:effectLst/>
                        </a:rPr>
                        <a:t>Mental Health</a:t>
                      </a:r>
                      <a:endParaRPr lang="en-GB" sz="1000" b="0" i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13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15%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516503"/>
                  </a:ext>
                </a:extLst>
              </a:tr>
              <a:tr h="26426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>
                          <a:effectLst/>
                        </a:rPr>
                        <a:t>Physical Support - Access and Mobility​</a:t>
                      </a:r>
                      <a:endParaRPr lang="en-GB" sz="1000" b="0" i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25%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184132"/>
                  </a:ext>
                </a:extLst>
              </a:tr>
              <a:tr h="26426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>
                          <a:effectLst/>
                        </a:rPr>
                        <a:t>Sensory Dual Impairment​</a:t>
                      </a:r>
                      <a:endParaRPr lang="en-GB" sz="1000" b="0" i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-1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-50%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454995"/>
                  </a:ext>
                </a:extLst>
              </a:tr>
              <a:tr h="264263">
                <a:tc>
                  <a:txBody>
                    <a:bodyPr/>
                    <a:lstStyle/>
                    <a:p>
                      <a:r>
                        <a:rPr lang="en-GB" sz="1000"/>
                        <a:t>Total</a:t>
                      </a:r>
                      <a:endParaRPr lang="en-GB" sz="10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/>
                        <a:t>269</a:t>
                      </a:r>
                      <a:endParaRPr lang="en-GB" sz="1000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/>
                        <a:t>352</a:t>
                      </a:r>
                      <a:endParaRPr lang="en-GB" sz="100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effectLst/>
                        </a:rPr>
                        <a:t>83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effectLst/>
                        </a:rPr>
                        <a:t>31%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504698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9CBAB2E8-67DC-4CB4-95CD-CAA9A1404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877" y="744839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>
              <a:solidFill>
                <a:srgbClr val="000000"/>
              </a:solidFill>
            </a:endParaRPr>
          </a:p>
          <a:p>
            <a:pPr defTabSz="91440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9A312B-0A49-43A0-83A2-7E259336B3A4}"/>
              </a:ext>
            </a:extLst>
          </p:cNvPr>
          <p:cNvSpPr/>
          <p:nvPr/>
        </p:nvSpPr>
        <p:spPr>
          <a:xfrm>
            <a:off x="5307827" y="3277613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9BC5CD-A2F9-4532-83E3-25414CD7161A}"/>
              </a:ext>
            </a:extLst>
          </p:cNvPr>
          <p:cNvSpPr/>
          <p:nvPr/>
        </p:nvSpPr>
        <p:spPr>
          <a:xfrm>
            <a:off x="857013" y="4954471"/>
            <a:ext cx="15023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GB" sz="1100" b="1">
                <a:solidFill>
                  <a:srgbClr val="000000"/>
                </a:solidFill>
                <a:latin typeface="Calibri" panose="020F0502020204030204" pitchFamily="34" charset="0"/>
              </a:rPr>
              <a:t>Ethnicity breakdown </a:t>
            </a:r>
            <a:endParaRPr lang="en-GB" sz="1100" b="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6C8FEBE-E331-4213-AD94-EC4D81ACB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127236"/>
              </p:ext>
            </p:extLst>
          </p:nvPr>
        </p:nvGraphicFramePr>
        <p:xfrm>
          <a:off x="926506" y="5169532"/>
          <a:ext cx="2865696" cy="137526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978174">
                  <a:extLst>
                    <a:ext uri="{9D8B030D-6E8A-4147-A177-3AD203B41FA5}">
                      <a16:colId xmlns:a16="http://schemas.microsoft.com/office/drawing/2014/main" val="3498215106"/>
                    </a:ext>
                  </a:extLst>
                </a:gridCol>
                <a:gridCol w="612397">
                  <a:extLst>
                    <a:ext uri="{9D8B030D-6E8A-4147-A177-3AD203B41FA5}">
                      <a16:colId xmlns:a16="http://schemas.microsoft.com/office/drawing/2014/main" val="1092985529"/>
                    </a:ext>
                  </a:extLst>
                </a:gridCol>
                <a:gridCol w="570451">
                  <a:extLst>
                    <a:ext uri="{9D8B030D-6E8A-4147-A177-3AD203B41FA5}">
                      <a16:colId xmlns:a16="http://schemas.microsoft.com/office/drawing/2014/main" val="1131909438"/>
                    </a:ext>
                  </a:extLst>
                </a:gridCol>
                <a:gridCol w="704674">
                  <a:extLst>
                    <a:ext uri="{9D8B030D-6E8A-4147-A177-3AD203B41FA5}">
                      <a16:colId xmlns:a16="http://schemas.microsoft.com/office/drawing/2014/main" val="113043600"/>
                    </a:ext>
                  </a:extLst>
                </a:gridCol>
              </a:tblGrid>
              <a:tr h="266969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>
                          <a:effectLst/>
                        </a:rPr>
                        <a:t>Ethnicity​</a:t>
                      </a:r>
                      <a:endParaRPr lang="en-GB" sz="1000" b="1" i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>
                          <a:effectLst/>
                        </a:rPr>
                        <a:t>2019/2020</a:t>
                      </a:r>
                      <a:endParaRPr lang="en-GB" sz="1000" b="1" i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>
                          <a:effectLst/>
                        </a:rPr>
                        <a:t>2020/2021</a:t>
                      </a:r>
                      <a:endParaRPr lang="en-GB" sz="1000" b="1" i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>
                          <a:effectLst/>
                        </a:rPr>
                        <a:t>% change</a:t>
                      </a:r>
                      <a:endParaRPr lang="en-GB" sz="1000" b="1" i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439483"/>
                  </a:ext>
                </a:extLst>
              </a:tr>
              <a:tr h="225154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>
                          <a:effectLst/>
                        </a:rPr>
                        <a:t>White​</a:t>
                      </a:r>
                      <a:endParaRPr lang="en-GB" sz="1000" b="0" i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>
                          <a:effectLst/>
                        </a:rPr>
                        <a:t>254</a:t>
                      </a:r>
                      <a:endParaRPr lang="en-GB" sz="1000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336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32% increase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685434"/>
                  </a:ext>
                </a:extLst>
              </a:tr>
              <a:tr h="225154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>
                          <a:effectLst/>
                        </a:rPr>
                        <a:t>BME​</a:t>
                      </a:r>
                      <a:endParaRPr lang="en-GB" sz="1000" b="0" i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>
                          <a:effectLst/>
                        </a:rPr>
                        <a:t>12</a:t>
                      </a:r>
                      <a:endParaRPr lang="en-GB" sz="1000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8% increase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239484"/>
                  </a:ext>
                </a:extLst>
              </a:tr>
              <a:tr h="225154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>
                          <a:effectLst/>
                        </a:rPr>
                        <a:t>Unspecified</a:t>
                      </a:r>
                      <a:endParaRPr lang="en-GB" sz="1000" b="0" i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>
                          <a:effectLst/>
                        </a:rPr>
                        <a:t>3</a:t>
                      </a:r>
                      <a:endParaRPr lang="en-GB" sz="1000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>
                          <a:effectLst/>
                        </a:rPr>
                        <a:t> ​4</a:t>
                      </a:r>
                      <a:endParaRPr lang="en-GB" sz="1000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n-GB" sz="1000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74779"/>
                  </a:ext>
                </a:extLst>
              </a:tr>
              <a:tr h="247501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000">
                          <a:effectLst/>
                        </a:rPr>
                        <a:t>Total</a:t>
                      </a:r>
                      <a:endParaRPr lang="en-GB" sz="1000" b="0" i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>
                          <a:effectLst/>
                        </a:rPr>
                        <a:t>269</a:t>
                      </a:r>
                      <a:endParaRPr lang="en-GB" sz="1000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>
                          <a:effectLst/>
                        </a:rPr>
                        <a:t>​353</a:t>
                      </a:r>
                      <a:endParaRPr lang="en-GB" sz="1000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>
                          <a:effectLst/>
                        </a:rPr>
                        <a:t>31%</a:t>
                      </a:r>
                      <a:endParaRPr lang="en-GB" sz="1000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145969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4A9A9717-C569-4F5F-BBD9-045BFF4CF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2758174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>
              <a:solidFill>
                <a:srgbClr val="000000"/>
              </a:solidFill>
            </a:endParaRPr>
          </a:p>
          <a:p>
            <a:pPr defTabSz="91440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184C5E6-AC50-4F5B-A3EF-6AFD3FB6F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5509" y="1107598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>
              <a:solidFill>
                <a:srgbClr val="000000"/>
              </a:solidFill>
            </a:endParaRPr>
          </a:p>
          <a:p>
            <a:pPr defTabSz="91440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CEB810-82A1-4618-93EB-26A02F353BC8}"/>
              </a:ext>
            </a:extLst>
          </p:cNvPr>
          <p:cNvSpPr/>
          <p:nvPr/>
        </p:nvSpPr>
        <p:spPr>
          <a:xfrm>
            <a:off x="5822772" y="886525"/>
            <a:ext cx="5446763" cy="212365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spAutoFit/>
          </a:bodyPr>
          <a:lstStyle/>
          <a:p>
            <a:pPr defTabSz="914400"/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</a:rPr>
              <a:t>There has been an </a:t>
            </a:r>
            <a:r>
              <a:rPr lang="en-GB" sz="1200" b="1">
                <a:solidFill>
                  <a:srgbClr val="000000"/>
                </a:solidFill>
                <a:latin typeface="Calibri" panose="020F0502020204030204" pitchFamily="34" charset="0"/>
              </a:rPr>
              <a:t>increase</a:t>
            </a:r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</a:rPr>
              <a:t> of 83 service users over the last 12 months which represents a </a:t>
            </a:r>
            <a:r>
              <a:rPr lang="en-GB" sz="1200" b="1">
                <a:solidFill>
                  <a:srgbClr val="000000"/>
                </a:solidFill>
                <a:latin typeface="Calibri" panose="020F0502020204030204" pitchFamily="34" charset="0"/>
              </a:rPr>
              <a:t>31%</a:t>
            </a:r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</a:rPr>
              <a:t> increase in service. However additional ‘Home First’ and ‘Discharge to Assess’ provision has inflated the 20/21 figures. These services were implemented to alleviate pressure on the NHS as part of the Covid response and are funded by the CCG.</a:t>
            </a:r>
          </a:p>
          <a:p>
            <a:pPr defTabSz="914400"/>
            <a:endParaRPr lang="en-GB" sz="1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/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</a:rPr>
              <a:t>Analysis of the proportion split of the service indicates a significant increase in demand for those suffering deficits in </a:t>
            </a:r>
            <a:r>
              <a:rPr lang="en-GB" sz="1200" b="1">
                <a:solidFill>
                  <a:srgbClr val="000000"/>
                </a:solidFill>
                <a:latin typeface="Calibri" panose="020F0502020204030204" pitchFamily="34" charset="0"/>
              </a:rPr>
              <a:t>Memory and Cognition</a:t>
            </a:r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</a:rPr>
              <a:t>. This is supported by national trends in needs analysis and the increasing demands for </a:t>
            </a:r>
            <a:r>
              <a:rPr lang="en-GB" sz="1200" b="1">
                <a:solidFill>
                  <a:srgbClr val="000000"/>
                </a:solidFill>
                <a:latin typeface="Calibri" panose="020F0502020204030204" pitchFamily="34" charset="0"/>
              </a:rPr>
              <a:t>dementia services</a:t>
            </a:r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</a:rPr>
              <a:t>. Support with Memory and Cognition is the most significant group after standard home care. We have also seen an increase in </a:t>
            </a:r>
            <a:r>
              <a:rPr lang="en-GB" sz="1200" b="1">
                <a:solidFill>
                  <a:srgbClr val="000000"/>
                </a:solidFill>
                <a:latin typeface="Calibri" panose="020F0502020204030204" pitchFamily="34" charset="0"/>
              </a:rPr>
              <a:t>double up packages</a:t>
            </a:r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3C6E5C-F9E2-4666-9E6E-5A938A4E15A8}"/>
              </a:ext>
            </a:extLst>
          </p:cNvPr>
          <p:cNvSpPr txBox="1"/>
          <p:nvPr/>
        </p:nvSpPr>
        <p:spPr>
          <a:xfrm>
            <a:off x="50151" y="6544793"/>
            <a:ext cx="3116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GB" sz="1000">
                <a:solidFill>
                  <a:srgbClr val="000000"/>
                </a:solidFill>
                <a:latin typeface="Calibri"/>
              </a:rPr>
              <a:t>Data collated from SALT in February 2021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DCD2E9-742D-49A9-84C1-299286B517C8}"/>
              </a:ext>
            </a:extLst>
          </p:cNvPr>
          <p:cNvSpPr/>
          <p:nvPr/>
        </p:nvSpPr>
        <p:spPr>
          <a:xfrm>
            <a:off x="906285" y="669997"/>
            <a:ext cx="81987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GB" sz="1100" b="1">
                <a:solidFill>
                  <a:srgbClr val="000000"/>
                </a:solidFill>
                <a:latin typeface="Calibri" panose="020F0502020204030204" pitchFamily="34" charset="0"/>
              </a:rPr>
              <a:t>Needs breakdown</a:t>
            </a:r>
            <a:endParaRPr lang="en-GB" sz="1100" b="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4022C24D-D85A-4E26-9833-227E7F5C1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04775"/>
              </p:ext>
            </p:extLst>
          </p:nvPr>
        </p:nvGraphicFramePr>
        <p:xfrm>
          <a:off x="926852" y="3294691"/>
          <a:ext cx="3187110" cy="161582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18058">
                  <a:extLst>
                    <a:ext uri="{9D8B030D-6E8A-4147-A177-3AD203B41FA5}">
                      <a16:colId xmlns:a16="http://schemas.microsoft.com/office/drawing/2014/main" val="1683316392"/>
                    </a:ext>
                  </a:extLst>
                </a:gridCol>
                <a:gridCol w="436228">
                  <a:extLst>
                    <a:ext uri="{9D8B030D-6E8A-4147-A177-3AD203B41FA5}">
                      <a16:colId xmlns:a16="http://schemas.microsoft.com/office/drawing/2014/main" val="4217795979"/>
                    </a:ext>
                  </a:extLst>
                </a:gridCol>
                <a:gridCol w="394282">
                  <a:extLst>
                    <a:ext uri="{9D8B030D-6E8A-4147-A177-3AD203B41FA5}">
                      <a16:colId xmlns:a16="http://schemas.microsoft.com/office/drawing/2014/main" val="571209663"/>
                    </a:ext>
                  </a:extLst>
                </a:gridCol>
                <a:gridCol w="394283">
                  <a:extLst>
                    <a:ext uri="{9D8B030D-6E8A-4147-A177-3AD203B41FA5}">
                      <a16:colId xmlns:a16="http://schemas.microsoft.com/office/drawing/2014/main" val="1924897764"/>
                    </a:ext>
                  </a:extLst>
                </a:gridCol>
                <a:gridCol w="394282">
                  <a:extLst>
                    <a:ext uri="{9D8B030D-6E8A-4147-A177-3AD203B41FA5}">
                      <a16:colId xmlns:a16="http://schemas.microsoft.com/office/drawing/2014/main" val="1555455036"/>
                    </a:ext>
                  </a:extLst>
                </a:gridCol>
                <a:gridCol w="503340">
                  <a:extLst>
                    <a:ext uri="{9D8B030D-6E8A-4147-A177-3AD203B41FA5}">
                      <a16:colId xmlns:a16="http://schemas.microsoft.com/office/drawing/2014/main" val="3918605049"/>
                    </a:ext>
                  </a:extLst>
                </a:gridCol>
                <a:gridCol w="446637">
                  <a:extLst>
                    <a:ext uri="{9D8B030D-6E8A-4147-A177-3AD203B41FA5}">
                      <a16:colId xmlns:a16="http://schemas.microsoft.com/office/drawing/2014/main" val="1096041816"/>
                    </a:ext>
                  </a:extLst>
                </a:gridCol>
              </a:tblGrid>
              <a:tr h="300373">
                <a:tc>
                  <a:txBody>
                    <a:bodyPr/>
                    <a:lstStyle/>
                    <a:p>
                      <a:r>
                        <a:rPr lang="en-GB" sz="1000"/>
                        <a:t>Gender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000"/>
                        <a:t>2019/20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GB" sz="1000"/>
                        <a:t>2020/21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231819"/>
                  </a:ext>
                </a:extLst>
              </a:tr>
              <a:tr h="414331">
                <a:tc>
                  <a:txBody>
                    <a:bodyPr/>
                    <a:lstStyle/>
                    <a:p>
                      <a:endParaRPr lang="en-GB" sz="1000" b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18-64</a:t>
                      </a:r>
                      <a:endParaRPr lang="en-GB" sz="1000" b="0"/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65+</a:t>
                      </a:r>
                      <a:endParaRPr lang="en-GB" sz="1000" b="0"/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0"/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18-64</a:t>
                      </a:r>
                      <a:endParaRPr lang="en-GB" sz="1000" b="0"/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65+</a:t>
                      </a:r>
                      <a:endParaRPr lang="en-GB" sz="1000" b="0"/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0"/>
                    </a:p>
                  </a:txBody>
                  <a:tcPr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664096"/>
                  </a:ext>
                </a:extLst>
              </a:tr>
              <a:tr h="300373">
                <a:tc>
                  <a:txBody>
                    <a:bodyPr/>
                    <a:lstStyle/>
                    <a:p>
                      <a:r>
                        <a:rPr lang="en-GB" sz="1000"/>
                        <a:t>Female</a:t>
                      </a:r>
                      <a:endParaRPr lang="en-GB" sz="1000" b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39</a:t>
                      </a:r>
                      <a:endParaRPr lang="en-GB" sz="1000" b="0"/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112</a:t>
                      </a:r>
                      <a:endParaRPr lang="en-GB" sz="1000" b="0"/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151</a:t>
                      </a:r>
                      <a:endParaRPr lang="en-GB" sz="1000" b="0"/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38</a:t>
                      </a:r>
                      <a:endParaRPr lang="en-GB" sz="1000" b="0"/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171</a:t>
                      </a:r>
                      <a:endParaRPr lang="en-GB" sz="1000" b="0"/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209</a:t>
                      </a:r>
                      <a:endParaRPr lang="en-GB" sz="1000" b="0"/>
                    </a:p>
                  </a:txBody>
                  <a:tcPr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874790"/>
                  </a:ext>
                </a:extLst>
              </a:tr>
              <a:tr h="300373">
                <a:tc>
                  <a:txBody>
                    <a:bodyPr/>
                    <a:lstStyle/>
                    <a:p>
                      <a:r>
                        <a:rPr lang="en-GB" sz="1000"/>
                        <a:t>Male</a:t>
                      </a:r>
                      <a:endParaRPr lang="en-GB" sz="1000" b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48</a:t>
                      </a:r>
                      <a:endParaRPr lang="en-GB" sz="1000" b="0"/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70</a:t>
                      </a:r>
                      <a:endParaRPr lang="en-GB" sz="1000" b="0"/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118</a:t>
                      </a:r>
                      <a:endParaRPr lang="en-GB" sz="1000" b="0"/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51</a:t>
                      </a:r>
                      <a:endParaRPr lang="en-GB" sz="1000" b="0"/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93</a:t>
                      </a:r>
                      <a:endParaRPr lang="en-GB" sz="1000" b="0"/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144</a:t>
                      </a:r>
                      <a:endParaRPr lang="en-GB" sz="1000" b="0"/>
                    </a:p>
                  </a:txBody>
                  <a:tcPr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418090"/>
                  </a:ext>
                </a:extLst>
              </a:tr>
              <a:tr h="300373">
                <a:tc>
                  <a:txBody>
                    <a:bodyPr/>
                    <a:lstStyle/>
                    <a:p>
                      <a:endParaRPr lang="en-GB" sz="1000" b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87</a:t>
                      </a:r>
                      <a:endParaRPr lang="en-GB" sz="1000" b="0"/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182</a:t>
                      </a:r>
                      <a:endParaRPr lang="en-GB" sz="1000" b="0"/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269</a:t>
                      </a:r>
                      <a:endParaRPr lang="en-GB" sz="1000" b="1"/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89</a:t>
                      </a:r>
                      <a:endParaRPr lang="en-GB" sz="1000" b="0"/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264</a:t>
                      </a:r>
                      <a:endParaRPr lang="en-GB" sz="1000" b="0"/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353</a:t>
                      </a:r>
                      <a:endParaRPr lang="en-GB" sz="1000" b="1"/>
                    </a:p>
                  </a:txBody>
                  <a:tcPr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918611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4917DAB7-31A0-421E-9623-C4E9ED524443}"/>
              </a:ext>
            </a:extLst>
          </p:cNvPr>
          <p:cNvSpPr/>
          <p:nvPr/>
        </p:nvSpPr>
        <p:spPr>
          <a:xfrm>
            <a:off x="857015" y="3074614"/>
            <a:ext cx="15023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GB" sz="1100" b="1">
                <a:solidFill>
                  <a:srgbClr val="000000"/>
                </a:solidFill>
                <a:latin typeface="Calibri" panose="020F0502020204030204" pitchFamily="34" charset="0"/>
              </a:rPr>
              <a:t>Gender breakdown </a:t>
            </a:r>
            <a:endParaRPr lang="en-GB" sz="1100" b="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BBD42EE-A976-4784-AE3E-CF1CA6DDB6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886867"/>
              </p:ext>
            </p:extLst>
          </p:nvPr>
        </p:nvGraphicFramePr>
        <p:xfrm>
          <a:off x="6152102" y="3419109"/>
          <a:ext cx="4961107" cy="3010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1DBCFFB-C065-442A-8E35-AC5FC4D93DE4}"/>
              </a:ext>
            </a:extLst>
          </p:cNvPr>
          <p:cNvSpPr txBox="1"/>
          <p:nvPr/>
        </p:nvSpPr>
        <p:spPr>
          <a:xfrm>
            <a:off x="3861697" y="5147139"/>
            <a:ext cx="2047215" cy="1354217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defTabSz="914400"/>
            <a:r>
              <a:rPr lang="en-GB" sz="1200">
                <a:latin typeface="Calibri"/>
                <a:cs typeface="Calibri"/>
              </a:rPr>
              <a:t>Variations in ethnicity and gender are in line with national statistics and expectations as supported by data from POPPI.</a:t>
            </a:r>
          </a:p>
          <a:p>
            <a:pPr defTabSz="914400"/>
            <a:endParaRPr lang="en-GB" sz="1100">
              <a:latin typeface="Calibri"/>
              <a:cs typeface="Calibri"/>
              <a:hlinkClick r:id="rId3" invalidUrl="http:/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914400"/>
            <a:r>
              <a:rPr lang="en-GB" sz="1100"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GB" sz="900"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https://www.poppi.org.uk/index.php</a:t>
            </a:r>
            <a:endParaRPr lang="en-GB" sz="900">
              <a:latin typeface="Calibri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EAB181-CDDE-4B66-BA50-7CA380A82AF2}"/>
              </a:ext>
            </a:extLst>
          </p:cNvPr>
          <p:cNvSpPr txBox="1"/>
          <p:nvPr/>
        </p:nvSpPr>
        <p:spPr>
          <a:xfrm>
            <a:off x="4201499" y="3294687"/>
            <a:ext cx="1707413" cy="156966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</a:rPr>
              <a:t>The proportion of males in receipt of care is higher in the 18-64yr category but this is  reversed in 65yrs+ cohort where the proportion of females in receipt of care is higher.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DB28D3-051E-4518-8B4F-5F87BB3463BD}"/>
              </a:ext>
            </a:extLst>
          </p:cNvPr>
          <p:cNvSpPr txBox="1"/>
          <p:nvPr/>
        </p:nvSpPr>
        <p:spPr>
          <a:xfrm>
            <a:off x="6140604" y="3671105"/>
            <a:ext cx="353943" cy="15960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100"/>
              <a:t>Number of Service Users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86CEE5-6C52-4646-8A68-5E1F729399CA}"/>
              </a:ext>
            </a:extLst>
          </p:cNvPr>
          <p:cNvSpPr/>
          <p:nvPr/>
        </p:nvSpPr>
        <p:spPr>
          <a:xfrm>
            <a:off x="6140604" y="3277613"/>
            <a:ext cx="5128931" cy="32671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873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BFC Palette">
      <a:dk1>
        <a:srgbClr val="000000"/>
      </a:dk1>
      <a:lt1>
        <a:srgbClr val="FFFFFF"/>
      </a:lt1>
      <a:dk2>
        <a:srgbClr val="4F6E18"/>
      </a:dk2>
      <a:lt2>
        <a:srgbClr val="FFFFFF"/>
      </a:lt2>
      <a:accent1>
        <a:srgbClr val="4F6E18"/>
      </a:accent1>
      <a:accent2>
        <a:srgbClr val="1CBCD6"/>
      </a:accent2>
      <a:accent3>
        <a:srgbClr val="B2BB1E"/>
      </a:accent3>
      <a:accent4>
        <a:srgbClr val="9EA374"/>
      </a:accent4>
      <a:accent5>
        <a:srgbClr val="00446A"/>
      </a:accent5>
      <a:accent6>
        <a:srgbClr val="E87D1D"/>
      </a:accent6>
      <a:hlink>
        <a:srgbClr val="FFC222"/>
      </a:hlink>
      <a:folHlink>
        <a:srgbClr val="C411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639F1B2061BE4CBFA836DB9A4AFE18" ma:contentTypeVersion="11" ma:contentTypeDescription="Create a new document." ma:contentTypeScope="" ma:versionID="f1c2e56dc03a1ca37f19fa711cf9c455">
  <xsd:schema xmlns:xsd="http://www.w3.org/2001/XMLSchema" xmlns:xs="http://www.w3.org/2001/XMLSchema" xmlns:p="http://schemas.microsoft.com/office/2006/metadata/properties" xmlns:ns2="e1578944-e941-49bf-9bee-8c9842764c83" xmlns:ns3="2c0ddd50-b0e0-4f0d-97cc-f38e84edbad2" xmlns:ns4="9b9720a8-c56c-4c86-85cb-946bb0da5767" targetNamespace="http://schemas.microsoft.com/office/2006/metadata/properties" ma:root="true" ma:fieldsID="f09e24cbdc285e7f463037e3a692208b" ns2:_="" ns3:_="" ns4:_="">
    <xsd:import namespace="e1578944-e941-49bf-9bee-8c9842764c83"/>
    <xsd:import namespace="2c0ddd50-b0e0-4f0d-97cc-f38e84edbad2"/>
    <xsd:import namespace="9b9720a8-c56c-4c86-85cb-946bb0da5767"/>
    <xsd:element name="properties">
      <xsd:complexType>
        <xsd:sequence>
          <xsd:element name="documentManagement">
            <xsd:complexType>
              <xsd:all>
                <xsd:element ref="ns2:PII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578944-e941-49bf-9bee-8c9842764c83" elementFormDefault="qualified">
    <xsd:import namespace="http://schemas.microsoft.com/office/2006/documentManagement/types"/>
    <xsd:import namespace="http://schemas.microsoft.com/office/infopath/2007/PartnerControls"/>
    <xsd:element name="PII" ma:index="8" ma:displayName="PII" ma:format="Dropdown" ma:internalName="PII">
      <xsd:simpleType>
        <xsd:restriction base="dms:Choice">
          <xsd:enumeration value="Yes"/>
          <xsd:enumeration value="No"/>
          <xsd:enumeration value="Special Category Dat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ddd50-b0e0-4f0d-97cc-f38e84edb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720a8-c56c-4c86-85cb-946bb0da576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II xmlns="e1578944-e941-49bf-9bee-8c9842764c83">No</PII>
    <SharedWithUsers xmlns="9b9720a8-c56c-4c86-85cb-946bb0da5767">
      <UserInfo>
        <DisplayName>Ben Sladden</DisplayName>
        <AccountId>43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8915FCE-EDC0-4E32-A355-D06465375795}">
  <ds:schemaRefs>
    <ds:schemaRef ds:uri="2c0ddd50-b0e0-4f0d-97cc-f38e84edbad2"/>
    <ds:schemaRef ds:uri="9b9720a8-c56c-4c86-85cb-946bb0da5767"/>
    <ds:schemaRef ds:uri="e1578944-e941-49bf-9bee-8c9842764c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9231454-4CD5-40B0-AB2A-2DA639CE42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CAF26F-74BC-45C4-927F-A9921328FB0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9b9720a8-c56c-4c86-85cb-946bb0da5767"/>
    <ds:schemaRef ds:uri="http://purl.org/dc/terms/"/>
    <ds:schemaRef ds:uri="2c0ddd50-b0e0-4f0d-97cc-f38e84edbad2"/>
    <ds:schemaRef ds:uri="http://purl.org/dc/dcmitype/"/>
    <ds:schemaRef ds:uri="e1578944-e941-49bf-9bee-8c9842764c83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2537</Words>
  <Application>Microsoft Office PowerPoint</Application>
  <PresentationFormat>Widescreen</PresentationFormat>
  <Paragraphs>297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Office Theme</vt:lpstr>
      <vt:lpstr>1_Blank</vt:lpstr>
      <vt:lpstr>1_Office Theme</vt:lpstr>
      <vt:lpstr>PowerPoint Presentation</vt:lpstr>
      <vt:lpstr>PowerPoint Presentation</vt:lpstr>
      <vt:lpstr>    Bracknell Forest </vt:lpstr>
      <vt:lpstr>     Needs and Provision  </vt:lpstr>
      <vt:lpstr>    Our Ambition for People Commissioning</vt:lpstr>
      <vt:lpstr>    Statutory duties of Dom Care</vt:lpstr>
      <vt:lpstr>PowerPoint Presentation</vt:lpstr>
      <vt:lpstr>PowerPoint Presentation</vt:lpstr>
      <vt:lpstr>  Local Need</vt:lpstr>
      <vt:lpstr>    Quality and Feedback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 Care Framework Update</dc:title>
  <dc:creator>Ben Sladden</dc:creator>
  <cp:lastModifiedBy>Kevin Ayers</cp:lastModifiedBy>
  <cp:revision>1</cp:revision>
  <dcterms:created xsi:type="dcterms:W3CDTF">2021-02-12T14:44:06Z</dcterms:created>
  <dcterms:modified xsi:type="dcterms:W3CDTF">2021-04-27T09:26:35Z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0x0101006F639F1B2061BE4CBFA836DB9A4AFE18</vt:lpwstr>
  </property>
</Properties>
</file>