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9" r:id="rId5"/>
  </p:sldMasterIdLst>
  <p:notesMasterIdLst>
    <p:notesMasterId r:id="rId21"/>
  </p:notesMasterIdLst>
  <p:sldIdLst>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948"/>
    <a:srgbClr val="102321"/>
    <a:srgbClr val="C1D83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0E355E7-122D-434A-AB85-B2F2CF55F8F0}" type="datetimeFigureOut">
              <a:rPr lang="en-US" altLang="en-US"/>
              <a:pPr>
                <a:defRPr/>
              </a:pPr>
              <a:t>12/6/2016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70D0EB3-FC7F-43B5-B658-C4208022506C}" type="slidenum">
              <a:rPr lang="en-US" altLang="en-US"/>
              <a:pPr>
                <a:defRPr/>
              </a:pPr>
              <a:t>‹#›</a:t>
            </a:fld>
            <a:endParaRPr lang="en-US" altLang="en-US"/>
          </a:p>
        </p:txBody>
      </p:sp>
    </p:spTree>
    <p:extLst>
      <p:ext uri="{BB962C8B-B14F-4D97-AF65-F5344CB8AC3E}">
        <p14:creationId xmlns:p14="http://schemas.microsoft.com/office/powerpoint/2010/main" val="2313868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909B05-03AD-4989-911C-20C0B48C8CFB}" type="slidenum">
              <a:rPr lang="en-US" altLang="en-US" sz="1200" smtClean="0"/>
              <a:pPr/>
              <a:t>1</a:t>
            </a:fld>
            <a:endParaRPr lang="en-US" altLang="en-US" sz="1200"/>
          </a:p>
        </p:txBody>
      </p:sp>
      <p:sp>
        <p:nvSpPr>
          <p:cNvPr id="48132" name="Notes Placeholder 1"/>
          <p:cNvSpPr>
            <a:spLocks noGrp="1"/>
          </p:cNvSpPr>
          <p:nvPr/>
        </p:nvSpPr>
        <p:spPr bwMode="auto">
          <a:xfrm>
            <a:off x="666750" y="4689475"/>
            <a:ext cx="53355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4572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4572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4572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4572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325395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The my activities area will show a list of all Dorsets opportunities that you have expressed an interest in.</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0A1A913-F023-4C84-8A79-C9B4E62CD46A}" type="slidenum">
              <a:rPr lang="en-GB" altLang="en-US" sz="1200" smtClean="0"/>
              <a:pPr/>
              <a:t>10</a:t>
            </a:fld>
            <a:endParaRPr lang="en-GB" altLang="en-US" sz="1200"/>
          </a:p>
        </p:txBody>
      </p:sp>
    </p:spTree>
    <p:extLst>
      <p:ext uri="{BB962C8B-B14F-4D97-AF65-F5344CB8AC3E}">
        <p14:creationId xmlns:p14="http://schemas.microsoft.com/office/powerpoint/2010/main" val="3767685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C30F5E2-E77C-4EFD-9691-38564D101627}" type="slidenum">
              <a:rPr lang="en-GB" altLang="en-US" sz="1200" smtClean="0"/>
              <a:pPr/>
              <a:t>11</a:t>
            </a:fld>
            <a:endParaRPr lang="en-GB" altLang="en-US" sz="1200"/>
          </a:p>
        </p:txBody>
      </p:sp>
    </p:spTree>
    <p:extLst>
      <p:ext uri="{BB962C8B-B14F-4D97-AF65-F5344CB8AC3E}">
        <p14:creationId xmlns:p14="http://schemas.microsoft.com/office/powerpoint/2010/main" val="267328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Any new opportunities will be highlighted with a star and you can also sort by event deadline.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DC5A88-7FF2-47AC-949B-25A6187CAF7A}" type="slidenum">
              <a:rPr lang="en-GB" altLang="en-US" sz="1200" smtClean="0"/>
              <a:pPr/>
              <a:t>12</a:t>
            </a:fld>
            <a:endParaRPr lang="en-GB" altLang="en-US" sz="1200"/>
          </a:p>
        </p:txBody>
      </p:sp>
    </p:spTree>
    <p:extLst>
      <p:ext uri="{BB962C8B-B14F-4D97-AF65-F5344CB8AC3E}">
        <p14:creationId xmlns:p14="http://schemas.microsoft.com/office/powerpoint/2010/main" val="185928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B527C11-B81D-48F4-A584-3202E8F4FEC1}" type="slidenum">
              <a:rPr lang="en-GB" altLang="en-US" sz="1200" smtClean="0"/>
              <a:pPr/>
              <a:t>13</a:t>
            </a:fld>
            <a:endParaRPr lang="en-GB" altLang="en-US" sz="1200"/>
          </a:p>
        </p:txBody>
      </p:sp>
    </p:spTree>
    <p:extLst>
      <p:ext uri="{BB962C8B-B14F-4D97-AF65-F5344CB8AC3E}">
        <p14:creationId xmlns:p14="http://schemas.microsoft.com/office/powerpoint/2010/main" val="3698309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You will see any attachments relevant to this procurement.  You will also see the list of question sets that you will be required to complete.  To begin to complete these click start my response.   You can work through the question sets in your own time and save and return to these at any time prior to the deadline date.  Once you have completed all question sets you can submit your response.  You can amend your application at any time up until this closing date and time and the authority will only receive your final version.  </a:t>
            </a:r>
          </a:p>
          <a:p>
            <a:endParaRPr lang="en-GB" altLang="en-US" dirty="0"/>
          </a:p>
          <a:p>
            <a:r>
              <a:rPr lang="en-GB" altLang="en-US" dirty="0"/>
              <a:t>The authority does not accept any late responses.  (Only in exceptional circumstances will we do this, i.e. if there was a system error and suppliers were unable to submit.</a:t>
            </a:r>
          </a:p>
          <a:p>
            <a:endParaRPr lang="en-GB" altLang="en-US" dirty="0"/>
          </a:p>
          <a:p>
            <a:r>
              <a:rPr lang="en-GB" altLang="en-US" dirty="0"/>
              <a:t>Please do not leave it until the last 10 minutes to submit.  Allow yourself plenty of time because if there are any issues these can be resolved prior to the closing time.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9C2F6B9-FAAB-45C2-9362-5B54370EFE41}" type="slidenum">
              <a:rPr lang="en-GB" altLang="en-US" sz="1200" smtClean="0"/>
              <a:pPr/>
              <a:t>14</a:t>
            </a:fld>
            <a:endParaRPr lang="en-GB" altLang="en-US" sz="1200"/>
          </a:p>
        </p:txBody>
      </p:sp>
    </p:spTree>
    <p:extLst>
      <p:ext uri="{BB962C8B-B14F-4D97-AF65-F5344CB8AC3E}">
        <p14:creationId xmlns:p14="http://schemas.microsoft.com/office/powerpoint/2010/main" val="251443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5568E7F-CA06-4E78-87E6-D81009C36EE0}" type="slidenum">
              <a:rPr lang="en-GB" altLang="en-US" sz="1200" smtClean="0"/>
              <a:pPr/>
              <a:t>15</a:t>
            </a:fld>
            <a:endParaRPr lang="en-GB" altLang="en-US" sz="1200"/>
          </a:p>
        </p:txBody>
      </p:sp>
    </p:spTree>
    <p:extLst>
      <p:ext uri="{BB962C8B-B14F-4D97-AF65-F5344CB8AC3E}">
        <p14:creationId xmlns:p14="http://schemas.microsoft.com/office/powerpoint/2010/main" val="295716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All opportunities from Dorset County Council are advertised via supplyingthesouthwest.org.uk.  This portal is also used by neighbouring authorities such as Bournemouth and Poole, Somerset, Devon and Wiltshire.  To receive the opportunities you will need to register on this portal.</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31314FD-AB50-48C6-8D3E-54825387D1A1}" type="slidenum">
              <a:rPr lang="en-GB" altLang="en-US" sz="1200" smtClean="0"/>
              <a:pPr/>
              <a:t>2</a:t>
            </a:fld>
            <a:endParaRPr lang="en-GB" altLang="en-US" sz="1200"/>
          </a:p>
        </p:txBody>
      </p:sp>
    </p:spTree>
    <p:extLst>
      <p:ext uri="{BB962C8B-B14F-4D97-AF65-F5344CB8AC3E}">
        <p14:creationId xmlns:p14="http://schemas.microsoft.com/office/powerpoint/2010/main" val="352060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The portal is free to register and only takes 5 mins to input your details.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8F9269F-737B-42FA-8297-1DCF41AD8E0D}" type="slidenum">
              <a:rPr lang="en-GB" altLang="en-US" sz="1200" smtClean="0"/>
              <a:pPr/>
              <a:t>3</a:t>
            </a:fld>
            <a:endParaRPr lang="en-GB" altLang="en-US" sz="1200"/>
          </a:p>
        </p:txBody>
      </p:sp>
    </p:spTree>
    <p:extLst>
      <p:ext uri="{BB962C8B-B14F-4D97-AF65-F5344CB8AC3E}">
        <p14:creationId xmlns:p14="http://schemas.microsoft.com/office/powerpoint/2010/main" val="414897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You will be required to enter your own contact details and your company information.  The email address is extremely important as this will be the email address used for the notifications to be sent.  You can use a generic email address if wanted.  </a:t>
            </a:r>
          </a:p>
          <a:p>
            <a:endParaRPr lang="en-GB" altLang="en-US"/>
          </a:p>
          <a:p>
            <a:endParaRPr lang="en-GB" altLang="en-US"/>
          </a:p>
          <a:p>
            <a:r>
              <a:rPr lang="en-GB" altLang="en-US"/>
              <a:t>Once your registration is complete you will receive an email to say that your registration is being considered.    Once registration is accepted you will receive an email with a reminder of your username.</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CA73B38-90D9-42F9-A1B0-2AFD145B52FE}" type="slidenum">
              <a:rPr lang="en-GB" altLang="en-US" sz="1200" smtClean="0"/>
              <a:pPr/>
              <a:t>4</a:t>
            </a:fld>
            <a:endParaRPr lang="en-GB" altLang="en-US" sz="1200"/>
          </a:p>
        </p:txBody>
      </p:sp>
    </p:spTree>
    <p:extLst>
      <p:ext uri="{BB962C8B-B14F-4D97-AF65-F5344CB8AC3E}">
        <p14:creationId xmlns:p14="http://schemas.microsoft.com/office/powerpoint/2010/main" val="143850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570F01-E2EE-41E3-9734-46D87CFB6321}" type="slidenum">
              <a:rPr lang="en-GB" altLang="en-US" sz="1200" smtClean="0"/>
              <a:pPr/>
              <a:t>5</a:t>
            </a:fld>
            <a:endParaRPr lang="en-GB" altLang="en-US" sz="1200"/>
          </a:p>
        </p:txBody>
      </p:sp>
    </p:spTree>
    <p:extLst>
      <p:ext uri="{BB962C8B-B14F-4D97-AF65-F5344CB8AC3E}">
        <p14:creationId xmlns:p14="http://schemas.microsoft.com/office/powerpoint/2010/main" val="208767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C52C113-6BF7-4BCD-BE29-DBBB1F4B276A}" type="slidenum">
              <a:rPr lang="en-GB" altLang="en-US" sz="1200" smtClean="0"/>
              <a:pPr/>
              <a:t>6</a:t>
            </a:fld>
            <a:endParaRPr lang="en-GB" altLang="en-US" sz="1200"/>
          </a:p>
        </p:txBody>
      </p:sp>
    </p:spTree>
    <p:extLst>
      <p:ext uri="{BB962C8B-B14F-4D97-AF65-F5344CB8AC3E}">
        <p14:creationId xmlns:p14="http://schemas.microsoft.com/office/powerpoint/2010/main" val="116936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411F64-8262-4D4D-8755-8DE8DBD68390}" type="slidenum">
              <a:rPr lang="en-GB" altLang="en-US" sz="1200" smtClean="0"/>
              <a:pPr/>
              <a:t>7</a:t>
            </a:fld>
            <a:endParaRPr lang="en-GB" altLang="en-US" sz="1200"/>
          </a:p>
        </p:txBody>
      </p:sp>
    </p:spTree>
    <p:extLst>
      <p:ext uri="{BB962C8B-B14F-4D97-AF65-F5344CB8AC3E}">
        <p14:creationId xmlns:p14="http://schemas.microsoft.com/office/powerpoint/2010/main" val="226118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A8A3F9D-7737-487E-9A27-6C13B630028D}" type="slidenum">
              <a:rPr lang="en-GB" altLang="en-US" sz="1200" smtClean="0"/>
              <a:pPr/>
              <a:t>8</a:t>
            </a:fld>
            <a:endParaRPr lang="en-GB" altLang="en-US" sz="1200"/>
          </a:p>
        </p:txBody>
      </p:sp>
    </p:spTree>
    <p:extLst>
      <p:ext uri="{BB962C8B-B14F-4D97-AF65-F5344CB8AC3E}">
        <p14:creationId xmlns:p14="http://schemas.microsoft.com/office/powerpoint/2010/main" val="45314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You will see any attachments listed in the attachments area.  This will provide you will enough information for the opportunity to make a decision if you wish to express an interest in this opportunity.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CD9B48A-3C57-477E-A1A7-4C22960BB4C1}" type="slidenum">
              <a:rPr lang="en-GB" altLang="en-US" sz="1200" smtClean="0"/>
              <a:pPr/>
              <a:t>9</a:t>
            </a:fld>
            <a:endParaRPr lang="en-GB" altLang="en-US" sz="1200"/>
          </a:p>
        </p:txBody>
      </p:sp>
    </p:spTree>
    <p:extLst>
      <p:ext uri="{BB962C8B-B14F-4D97-AF65-F5344CB8AC3E}">
        <p14:creationId xmlns:p14="http://schemas.microsoft.com/office/powerpoint/2010/main" val="337034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88032" y="152400"/>
            <a:ext cx="7772400" cy="762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n-GB"/>
              <a:t>Click to edit Master title style</a:t>
            </a:r>
            <a:endParaRPr lang="en-GB" dirty="0"/>
          </a:p>
        </p:txBody>
      </p:sp>
      <p:sp>
        <p:nvSpPr>
          <p:cNvPr id="6" name="Rectangle 3"/>
          <p:cNvSpPr>
            <a:spLocks noGrp="1" noChangeArrowheads="1"/>
          </p:cNvSpPr>
          <p:nvPr>
            <p:ph idx="1"/>
          </p:nvPr>
        </p:nvSpPr>
        <p:spPr bwMode="auto">
          <a:xfrm>
            <a:off x="688032" y="1066800"/>
            <a:ext cx="7772400" cy="4876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endParaRPr lang="en-GB" noProof="0" dirty="0"/>
          </a:p>
        </p:txBody>
      </p:sp>
    </p:spTree>
    <p:extLst>
      <p:ext uri="{BB962C8B-B14F-4D97-AF65-F5344CB8AC3E}">
        <p14:creationId xmlns:p14="http://schemas.microsoft.com/office/powerpoint/2010/main" val="3184772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FT powerpoint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00" y="280988"/>
            <a:ext cx="85090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152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add title</a:t>
            </a:r>
          </a:p>
        </p:txBody>
      </p:sp>
      <p:sp>
        <p:nvSpPr>
          <p:cNvPr id="2052" name="Rectangle 3"/>
          <p:cNvSpPr>
            <a:spLocks noGrp="1" noChangeArrowheads="1"/>
          </p:cNvSpPr>
          <p:nvPr>
            <p:ph type="body" idx="1"/>
          </p:nvPr>
        </p:nvSpPr>
        <p:spPr bwMode="auto">
          <a:xfrm>
            <a:off x="685800" y="10668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add text</a:t>
            </a:r>
          </a:p>
        </p:txBody>
      </p:sp>
      <p:sp>
        <p:nvSpPr>
          <p:cNvPr id="1035" name="Rectangle 11"/>
          <p:cNvSpPr>
            <a:spLocks noChangeArrowheads="1"/>
          </p:cNvSpPr>
          <p:nvPr/>
        </p:nvSpPr>
        <p:spPr bwMode="auto">
          <a:xfrm>
            <a:off x="679450" y="3078163"/>
            <a:ext cx="800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20000"/>
              </a:spcBef>
              <a:buClr>
                <a:srgbClr val="006600"/>
              </a:buClr>
            </a:pPr>
            <a:endParaRPr lang="en-GB" altLang="en-US">
              <a:solidFill>
                <a:srgbClr val="000000"/>
              </a:solidFill>
              <a:latin typeface="Arial" panose="020B0604020202020204" pitchFamily="34" charset="0"/>
            </a:endParaRPr>
          </a:p>
          <a:p>
            <a:pPr>
              <a:spcBef>
                <a:spcPct val="20000"/>
              </a:spcBef>
              <a:buClr>
                <a:srgbClr val="006600"/>
              </a:buClr>
            </a:pPr>
            <a:endParaRPr lang="en-GB" altLang="en-US">
              <a:solidFill>
                <a:srgbClr val="000000"/>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uild="p" autoUpdateAnimBg="0"/>
    </p:bldLst>
  </p:timing>
  <p:txStyles>
    <p:titleStyle>
      <a:lvl1pPr algn="l" rtl="0" eaLnBrk="0" fontAlgn="base" hangingPunct="0">
        <a:spcBef>
          <a:spcPct val="0"/>
        </a:spcBef>
        <a:spcAft>
          <a:spcPct val="0"/>
        </a:spcAft>
        <a:defRPr sz="32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200">
          <a:solidFill>
            <a:schemeClr val="tx1"/>
          </a:solidFill>
          <a:latin typeface="Arial"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3200">
          <a:solidFill>
            <a:schemeClr val="tx1"/>
          </a:solidFill>
          <a:latin typeface="Arial" charset="0"/>
          <a:ea typeface="ＭＳ Ｐゴシック" charset="0"/>
        </a:defRPr>
      </a:lvl6pPr>
      <a:lvl7pPr marL="914400" algn="l" rtl="0" eaLnBrk="0" fontAlgn="base" hangingPunct="0">
        <a:spcBef>
          <a:spcPct val="0"/>
        </a:spcBef>
        <a:spcAft>
          <a:spcPct val="0"/>
        </a:spcAft>
        <a:defRPr sz="3200">
          <a:solidFill>
            <a:schemeClr val="tx1"/>
          </a:solidFill>
          <a:latin typeface="Arial" charset="0"/>
          <a:ea typeface="ＭＳ Ｐゴシック" charset="0"/>
        </a:defRPr>
      </a:lvl7pPr>
      <a:lvl8pPr marL="1371600" algn="l" rtl="0" eaLnBrk="0" fontAlgn="base" hangingPunct="0">
        <a:spcBef>
          <a:spcPct val="0"/>
        </a:spcBef>
        <a:spcAft>
          <a:spcPct val="0"/>
        </a:spcAft>
        <a:defRPr sz="3200">
          <a:solidFill>
            <a:schemeClr val="tx1"/>
          </a:solidFill>
          <a:latin typeface="Arial" charset="0"/>
          <a:ea typeface="ＭＳ Ｐゴシック" charset="0"/>
        </a:defRPr>
      </a:lvl8pPr>
      <a:lvl9pPr marL="1828800" algn="l" rtl="0" eaLnBrk="0" fontAlgn="base" hangingPunct="0">
        <a:spcBef>
          <a:spcPct val="0"/>
        </a:spcBef>
        <a:spcAft>
          <a:spcPct val="0"/>
        </a:spcAft>
        <a:defRPr sz="32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6600"/>
        </a:buClr>
        <a:defRPr sz="24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47688" y="3224213"/>
            <a:ext cx="7772400" cy="762000"/>
          </a:xfrm>
        </p:spPr>
        <p:txBody>
          <a:bodyPr/>
          <a:lstStyle/>
          <a:p>
            <a:r>
              <a:rPr lang="en-GB" altLang="en-US" sz="2800"/>
              <a:t>ProContract Demonstration</a:t>
            </a:r>
            <a:endParaRPr lang="en-GB" altLang="en-US" sz="1600"/>
          </a:p>
        </p:txBody>
      </p:sp>
    </p:spTree>
    <p:extLst>
      <p:ext uri="{BB962C8B-B14F-4D97-AF65-F5344CB8AC3E}">
        <p14:creationId xmlns:p14="http://schemas.microsoft.com/office/powerpoint/2010/main" val="353809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altLang="en-US"/>
              <a:t>Accessing contract documentation</a:t>
            </a:r>
          </a:p>
        </p:txBody>
      </p:sp>
      <p:sp>
        <p:nvSpPr>
          <p:cNvPr id="3" name="Text Placeholder 2"/>
          <p:cNvSpPr>
            <a:spLocks noGrp="1"/>
          </p:cNvSpPr>
          <p:nvPr>
            <p:ph type="body" sz="quarter" idx="4294967295"/>
          </p:nvPr>
        </p:nvSpPr>
        <p:spPr>
          <a:xfrm>
            <a:off x="539750" y="1125538"/>
            <a:ext cx="7777163" cy="719137"/>
          </a:xfrm>
        </p:spPr>
        <p:txBody>
          <a:bodyPr/>
          <a:lstStyle/>
          <a:p>
            <a:pPr marL="0" indent="0">
              <a:spcBef>
                <a:spcPct val="0"/>
              </a:spcBef>
              <a:buClrTx/>
              <a:defRPr/>
            </a:pPr>
            <a:r>
              <a:rPr lang="en-GB" sz="1800" kern="1200" dirty="0">
                <a:solidFill>
                  <a:srgbClr val="000000"/>
                </a:solidFill>
                <a:cs typeface="+mn-cs"/>
              </a:rPr>
              <a:t>Once you have expressed an interest you need to click</a:t>
            </a:r>
          </a:p>
          <a:p>
            <a:pPr marL="0" indent="0">
              <a:spcBef>
                <a:spcPct val="0"/>
              </a:spcBef>
              <a:buClrTx/>
              <a:defRPr/>
            </a:pPr>
            <a:r>
              <a:rPr lang="en-GB" sz="1800" kern="1200" dirty="0">
                <a:solidFill>
                  <a:srgbClr val="000000"/>
                </a:solidFill>
                <a:cs typeface="+mn-cs"/>
              </a:rPr>
              <a:t>My Activities </a:t>
            </a:r>
          </a:p>
          <a:p>
            <a:pPr marL="0" indent="0">
              <a:spcBef>
                <a:spcPct val="0"/>
              </a:spcBef>
              <a:buClrTx/>
              <a:defRPr/>
            </a:pPr>
            <a:endParaRPr lang="en-GB" kern="1200" dirty="0">
              <a:solidFill>
                <a:srgbClr val="000000"/>
              </a:solidFill>
              <a:cs typeface="+mn-cs"/>
            </a:endParaRPr>
          </a:p>
          <a:p>
            <a:pPr marL="0" indent="0">
              <a:spcBef>
                <a:spcPct val="0"/>
              </a:spcBef>
              <a:buClrTx/>
              <a:defRPr/>
            </a:pPr>
            <a:endParaRPr lang="en-GB" kern="1200" dirty="0">
              <a:solidFill>
                <a:srgbClr val="000000"/>
              </a:solidFill>
              <a:cs typeface="+mn-cs"/>
            </a:endParaRPr>
          </a:p>
        </p:txBody>
      </p:sp>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t="16843" b="24702"/>
          <a:stretch>
            <a:fillRect/>
          </a:stretch>
        </p:blipFill>
        <p:spPr bwMode="auto">
          <a:xfrm>
            <a:off x="1476375" y="2133600"/>
            <a:ext cx="5732463"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4"/>
          <p:cNvSpPr>
            <a:spLocks noChangeArrowheads="1"/>
          </p:cNvSpPr>
          <p:nvPr/>
        </p:nvSpPr>
        <p:spPr bwMode="auto">
          <a:xfrm>
            <a:off x="3276600" y="2133600"/>
            <a:ext cx="863600" cy="21590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218100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GB" altLang="en-US"/>
              <a:t>Accessing contract documentation</a:t>
            </a:r>
          </a:p>
        </p:txBody>
      </p:sp>
      <p:sp>
        <p:nvSpPr>
          <p:cNvPr id="3" name="Text Placeholder 2"/>
          <p:cNvSpPr>
            <a:spLocks noGrp="1"/>
          </p:cNvSpPr>
          <p:nvPr>
            <p:ph type="body" sz="quarter" idx="4294967295"/>
          </p:nvPr>
        </p:nvSpPr>
        <p:spPr>
          <a:xfrm>
            <a:off x="806450" y="996950"/>
            <a:ext cx="7531100" cy="787400"/>
          </a:xfrm>
        </p:spPr>
        <p:txBody>
          <a:bodyPr/>
          <a:lstStyle/>
          <a:p>
            <a:pPr marL="0" indent="0">
              <a:spcBef>
                <a:spcPct val="0"/>
              </a:spcBef>
              <a:buClrTx/>
              <a:defRPr/>
            </a:pPr>
            <a:r>
              <a:rPr lang="en-GB" sz="2000" kern="1200" dirty="0">
                <a:solidFill>
                  <a:srgbClr val="000000"/>
                </a:solidFill>
                <a:latin typeface="+mj-lt"/>
                <a:cs typeface="+mn-cs"/>
              </a:rPr>
              <a:t>Ensure you have Dorset County Council ticked and click update</a:t>
            </a:r>
          </a:p>
          <a:p>
            <a:pPr marL="0" indent="0">
              <a:spcBef>
                <a:spcPct val="0"/>
              </a:spcBef>
              <a:buClrTx/>
              <a:defRPr/>
            </a:pPr>
            <a:endParaRPr lang="en-GB" kern="1200" dirty="0">
              <a:solidFill>
                <a:srgbClr val="000000"/>
              </a:solidFill>
              <a:latin typeface="+mj-lt"/>
              <a:cs typeface="+mn-cs"/>
            </a:endParaRPr>
          </a:p>
          <a:p>
            <a:pPr marL="0" indent="0">
              <a:spcBef>
                <a:spcPct val="0"/>
              </a:spcBef>
              <a:buClrTx/>
              <a:defRPr/>
            </a:pPr>
            <a:endParaRPr lang="en-GB" kern="1200" dirty="0">
              <a:solidFill>
                <a:srgbClr val="000000"/>
              </a:solidFill>
              <a:latin typeface="+mj-lt"/>
              <a:cs typeface="+mn-cs"/>
            </a:endParaRPr>
          </a:p>
          <a:p>
            <a:pPr marL="0" indent="0">
              <a:spcBef>
                <a:spcPct val="0"/>
              </a:spcBef>
              <a:buClrTx/>
              <a:defRPr/>
            </a:pPr>
            <a:endParaRPr lang="en-GB" kern="1200" dirty="0">
              <a:solidFill>
                <a:srgbClr val="000000"/>
              </a:solidFill>
              <a:latin typeface="+mj-lt"/>
              <a:cs typeface="+mn-cs"/>
            </a:endParaRPr>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l="21782" t="17133" r="21542" b="33293"/>
          <a:stretch>
            <a:fillRect/>
          </a:stretch>
        </p:blipFill>
        <p:spPr bwMode="auto">
          <a:xfrm>
            <a:off x="1128713" y="1862138"/>
            <a:ext cx="68865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5"/>
          <p:cNvSpPr>
            <a:spLocks noChangeArrowheads="1"/>
          </p:cNvSpPr>
          <p:nvPr/>
        </p:nvSpPr>
        <p:spPr bwMode="auto">
          <a:xfrm>
            <a:off x="1547813" y="3068638"/>
            <a:ext cx="1008062" cy="21590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67590" name="Rectangle 6"/>
          <p:cNvSpPr>
            <a:spLocks noChangeArrowheads="1"/>
          </p:cNvSpPr>
          <p:nvPr/>
        </p:nvSpPr>
        <p:spPr bwMode="auto">
          <a:xfrm>
            <a:off x="2339975" y="4581525"/>
            <a:ext cx="576263" cy="21590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2265840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ltLang="en-US"/>
              <a:t>Accessing contract documentation</a:t>
            </a:r>
          </a:p>
        </p:txBody>
      </p:sp>
      <p:sp>
        <p:nvSpPr>
          <p:cNvPr id="3" name="Text Placeholder 2"/>
          <p:cNvSpPr>
            <a:spLocks noGrp="1"/>
          </p:cNvSpPr>
          <p:nvPr>
            <p:ph type="body" sz="quarter" idx="4294967295"/>
          </p:nvPr>
        </p:nvSpPr>
        <p:spPr>
          <a:xfrm>
            <a:off x="539750" y="949325"/>
            <a:ext cx="7918450" cy="750888"/>
          </a:xfrm>
        </p:spPr>
        <p:txBody>
          <a:bodyPr/>
          <a:lstStyle/>
          <a:p>
            <a:pPr marL="0" indent="0">
              <a:spcBef>
                <a:spcPct val="0"/>
              </a:spcBef>
              <a:buClrTx/>
              <a:defRPr/>
            </a:pPr>
            <a:r>
              <a:rPr lang="en-GB" sz="2000" kern="1200" dirty="0">
                <a:solidFill>
                  <a:srgbClr val="000000"/>
                </a:solidFill>
                <a:latin typeface="+mj-lt"/>
                <a:cs typeface="+mn-cs"/>
              </a:rPr>
              <a:t>You will then see a list of opportunities that you have expressed an interest in.  You can access the tender documents by clicking the opportunity title.</a:t>
            </a:r>
          </a:p>
          <a:p>
            <a:pPr marL="0" indent="0">
              <a:spcBef>
                <a:spcPct val="0"/>
              </a:spcBef>
              <a:buClrTx/>
              <a:defRPr/>
            </a:pPr>
            <a:endParaRPr lang="en-GB" kern="1200" dirty="0">
              <a:solidFill>
                <a:srgbClr val="000000"/>
              </a:solidFill>
              <a:latin typeface="+mj-lt"/>
              <a:cs typeface="+mn-cs"/>
            </a:endParaRPr>
          </a:p>
        </p:txBody>
      </p:sp>
      <p:pic>
        <p:nvPicPr>
          <p:cNvPr id="69636" name="Picture 3"/>
          <p:cNvPicPr>
            <a:picLocks noChangeAspect="1" noChangeArrowheads="1"/>
          </p:cNvPicPr>
          <p:nvPr/>
        </p:nvPicPr>
        <p:blipFill>
          <a:blip r:embed="rId3">
            <a:extLst>
              <a:ext uri="{28A0092B-C50C-407E-A947-70E740481C1C}">
                <a14:useLocalDpi xmlns:a14="http://schemas.microsoft.com/office/drawing/2010/main" val="0"/>
              </a:ext>
            </a:extLst>
          </a:blip>
          <a:srcRect l="22394" t="17833" r="22707" b="23712"/>
          <a:stretch>
            <a:fillRect/>
          </a:stretch>
        </p:blipFill>
        <p:spPr bwMode="auto">
          <a:xfrm>
            <a:off x="1843088" y="2276475"/>
            <a:ext cx="545782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83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a:t>Completing the tender documents</a:t>
            </a:r>
          </a:p>
        </p:txBody>
      </p:sp>
      <p:sp>
        <p:nvSpPr>
          <p:cNvPr id="3" name="Text Placeholder 2"/>
          <p:cNvSpPr>
            <a:spLocks noGrp="1"/>
          </p:cNvSpPr>
          <p:nvPr>
            <p:ph type="body" sz="quarter" idx="4294967295"/>
          </p:nvPr>
        </p:nvSpPr>
        <p:spPr>
          <a:xfrm>
            <a:off x="611188" y="1052513"/>
            <a:ext cx="8208962" cy="1436687"/>
          </a:xfrm>
        </p:spPr>
        <p:txBody>
          <a:bodyPr/>
          <a:lstStyle/>
          <a:p>
            <a:pPr marL="0" indent="0">
              <a:spcBef>
                <a:spcPct val="0"/>
              </a:spcBef>
              <a:buClrTx/>
              <a:defRPr/>
            </a:pPr>
            <a:r>
              <a:rPr lang="en-GB" sz="1800" kern="1200" dirty="0">
                <a:solidFill>
                  <a:srgbClr val="000000"/>
                </a:solidFill>
                <a:latin typeface="+mj-lt"/>
                <a:cs typeface="+mn-cs"/>
              </a:rPr>
              <a:t>Click on start to access the tender documents</a:t>
            </a:r>
          </a:p>
        </p:txBody>
      </p:sp>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l="23477" t="16843" r="22707" b="41547"/>
          <a:stretch>
            <a:fillRect/>
          </a:stretch>
        </p:blipFill>
        <p:spPr bwMode="auto">
          <a:xfrm>
            <a:off x="938213" y="2205038"/>
            <a:ext cx="72675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4"/>
          <p:cNvSpPr>
            <a:spLocks noChangeArrowheads="1"/>
          </p:cNvSpPr>
          <p:nvPr/>
        </p:nvSpPr>
        <p:spPr bwMode="auto">
          <a:xfrm>
            <a:off x="5580063" y="4797425"/>
            <a:ext cx="431800" cy="21590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203683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a:t>Completing the tender documents</a:t>
            </a:r>
          </a:p>
        </p:txBody>
      </p:sp>
      <p:sp>
        <p:nvSpPr>
          <p:cNvPr id="3" name="Text Placeholder 2"/>
          <p:cNvSpPr>
            <a:spLocks noGrp="1"/>
          </p:cNvSpPr>
          <p:nvPr>
            <p:ph type="body" sz="quarter" idx="4294967295"/>
          </p:nvPr>
        </p:nvSpPr>
        <p:spPr>
          <a:xfrm>
            <a:off x="539750" y="904875"/>
            <a:ext cx="8208963" cy="930275"/>
          </a:xfrm>
        </p:spPr>
        <p:txBody>
          <a:bodyPr/>
          <a:lstStyle/>
          <a:p>
            <a:pPr marL="0" indent="0">
              <a:spcBef>
                <a:spcPct val="0"/>
              </a:spcBef>
              <a:buClrTx/>
              <a:defRPr/>
            </a:pPr>
            <a:r>
              <a:rPr lang="en-GB" sz="1600" kern="1200" dirty="0">
                <a:solidFill>
                  <a:srgbClr val="000000"/>
                </a:solidFill>
                <a:latin typeface="+mj-lt"/>
                <a:cs typeface="+mn-cs"/>
              </a:rPr>
              <a:t>From this screen you can access any tender documentation and also you can click on start my response to begin to complete the tender questions </a:t>
            </a:r>
          </a:p>
        </p:txBody>
      </p:sp>
      <p:pic>
        <p:nvPicPr>
          <p:cNvPr id="73732" name="Picture 3"/>
          <p:cNvPicPr>
            <a:picLocks noChangeAspect="1" noChangeArrowheads="1"/>
          </p:cNvPicPr>
          <p:nvPr/>
        </p:nvPicPr>
        <p:blipFill>
          <a:blip r:embed="rId3">
            <a:extLst>
              <a:ext uri="{28A0092B-C50C-407E-A947-70E740481C1C}">
                <a14:useLocalDpi xmlns:a14="http://schemas.microsoft.com/office/drawing/2010/main" val="0"/>
              </a:ext>
            </a:extLst>
          </a:blip>
          <a:srcRect l="23105" t="16312" r="23483" b="14124"/>
          <a:stretch>
            <a:fillRect/>
          </a:stretch>
        </p:blipFill>
        <p:spPr bwMode="auto">
          <a:xfrm>
            <a:off x="1476375" y="1844675"/>
            <a:ext cx="59626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4"/>
          <p:cNvSpPr>
            <a:spLocks noChangeArrowheads="1"/>
          </p:cNvSpPr>
          <p:nvPr/>
        </p:nvSpPr>
        <p:spPr bwMode="auto">
          <a:xfrm>
            <a:off x="1692275" y="4365625"/>
            <a:ext cx="3384550" cy="503238"/>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73734" name="Rectangle 5"/>
          <p:cNvSpPr>
            <a:spLocks noChangeArrowheads="1"/>
          </p:cNvSpPr>
          <p:nvPr/>
        </p:nvSpPr>
        <p:spPr bwMode="auto">
          <a:xfrm>
            <a:off x="5392738" y="4419600"/>
            <a:ext cx="865187" cy="30480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414777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GB" altLang="en-US"/>
              <a:t>Supplier Help</a:t>
            </a:r>
          </a:p>
        </p:txBody>
      </p:sp>
      <p:sp>
        <p:nvSpPr>
          <p:cNvPr id="3" name="Text Placeholder 2"/>
          <p:cNvSpPr>
            <a:spLocks noGrp="1"/>
          </p:cNvSpPr>
          <p:nvPr>
            <p:ph type="body" sz="quarter" idx="4294967295"/>
          </p:nvPr>
        </p:nvSpPr>
        <p:spPr>
          <a:xfrm>
            <a:off x="471488" y="838200"/>
            <a:ext cx="8277225" cy="1077913"/>
          </a:xfrm>
        </p:spPr>
        <p:txBody>
          <a:bodyPr/>
          <a:lstStyle/>
          <a:p>
            <a:pPr marL="0" indent="0">
              <a:spcBef>
                <a:spcPct val="0"/>
              </a:spcBef>
              <a:buClrTx/>
              <a:defRPr/>
            </a:pPr>
            <a:r>
              <a:rPr lang="en-GB" sz="2000" kern="1200" dirty="0">
                <a:solidFill>
                  <a:srgbClr val="000000"/>
                </a:solidFill>
                <a:latin typeface="+mj-lt"/>
                <a:cs typeface="+mn-cs"/>
              </a:rPr>
              <a:t>There are help guides available to assist with </a:t>
            </a:r>
            <a:r>
              <a:rPr lang="en-GB" sz="2000" kern="1200" dirty="0" err="1">
                <a:solidFill>
                  <a:srgbClr val="000000"/>
                </a:solidFill>
                <a:latin typeface="+mj-lt"/>
                <a:cs typeface="+mn-cs"/>
              </a:rPr>
              <a:t>Procontract</a:t>
            </a:r>
            <a:r>
              <a:rPr lang="en-GB" sz="2000" kern="1200" dirty="0">
                <a:solidFill>
                  <a:srgbClr val="000000"/>
                </a:solidFill>
                <a:latin typeface="+mj-lt"/>
                <a:cs typeface="+mn-cs"/>
              </a:rPr>
              <a:t> which are available via help and guidance</a:t>
            </a:r>
          </a:p>
          <a:p>
            <a:pPr marL="0" indent="0">
              <a:spcBef>
                <a:spcPct val="0"/>
              </a:spcBef>
              <a:buClrTx/>
              <a:defRPr/>
            </a:pPr>
            <a:endParaRPr lang="en-GB" kern="1200" dirty="0">
              <a:solidFill>
                <a:srgbClr val="000000"/>
              </a:solidFill>
              <a:latin typeface="+mj-lt"/>
              <a:cs typeface="+mn-cs"/>
            </a:endParaRPr>
          </a:p>
        </p:txBody>
      </p:sp>
      <p:pic>
        <p:nvPicPr>
          <p:cNvPr id="75780" name="Picture 3"/>
          <p:cNvPicPr>
            <a:picLocks noChangeAspect="1" noChangeArrowheads="1"/>
          </p:cNvPicPr>
          <p:nvPr/>
        </p:nvPicPr>
        <p:blipFill>
          <a:blip r:embed="rId3">
            <a:extLst>
              <a:ext uri="{28A0092B-C50C-407E-A947-70E740481C1C}">
                <a14:useLocalDpi xmlns:a14="http://schemas.microsoft.com/office/drawing/2010/main" val="0"/>
              </a:ext>
            </a:extLst>
          </a:blip>
          <a:srcRect l="24825" t="7468" r="24452" b="30824"/>
          <a:stretch>
            <a:fillRect/>
          </a:stretch>
        </p:blipFill>
        <p:spPr bwMode="auto">
          <a:xfrm>
            <a:off x="673100" y="1916113"/>
            <a:ext cx="539908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p:cNvPicPr>
            <a:picLocks noChangeAspect="1" noChangeArrowheads="1"/>
          </p:cNvPicPr>
          <p:nvPr/>
        </p:nvPicPr>
        <p:blipFill>
          <a:blip r:embed="rId4">
            <a:extLst>
              <a:ext uri="{28A0092B-C50C-407E-A947-70E740481C1C}">
                <a14:useLocalDpi xmlns:a14="http://schemas.microsoft.com/office/drawing/2010/main" val="0"/>
              </a:ext>
            </a:extLst>
          </a:blip>
          <a:srcRect t="7339" r="84740" b="68166"/>
          <a:stretch>
            <a:fillRect/>
          </a:stretch>
        </p:blipFill>
        <p:spPr bwMode="auto">
          <a:xfrm>
            <a:off x="6100763" y="1949450"/>
            <a:ext cx="2408237"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5"/>
          <p:cNvSpPr>
            <a:spLocks noChangeArrowheads="1"/>
          </p:cNvSpPr>
          <p:nvPr/>
        </p:nvSpPr>
        <p:spPr bwMode="auto">
          <a:xfrm>
            <a:off x="755650" y="4652963"/>
            <a:ext cx="955675" cy="21590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
        <p:nvSpPr>
          <p:cNvPr id="75783" name="Rectangle 6"/>
          <p:cNvSpPr>
            <a:spLocks noChangeArrowheads="1"/>
          </p:cNvSpPr>
          <p:nvPr/>
        </p:nvSpPr>
        <p:spPr bwMode="auto">
          <a:xfrm>
            <a:off x="6054725" y="1989138"/>
            <a:ext cx="2486025" cy="2214562"/>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3551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98450"/>
            <a:ext cx="8064500" cy="1330325"/>
          </a:xfrm>
        </p:spPr>
        <p:txBody>
          <a:bodyPr/>
          <a:lstStyle/>
          <a:p>
            <a:pPr>
              <a:defRPr/>
            </a:pPr>
            <a:r>
              <a:rPr lang="en-US" dirty="0">
                <a:ea typeface="+mj-ea"/>
              </a:rPr>
              <a:t>Registering on Supplying the South West</a:t>
            </a:r>
          </a:p>
        </p:txBody>
      </p:sp>
      <p:sp>
        <p:nvSpPr>
          <p:cNvPr id="3075" name="Text Placeholder 2"/>
          <p:cNvSpPr>
            <a:spLocks noGrp="1"/>
          </p:cNvSpPr>
          <p:nvPr>
            <p:ph type="body" sz="quarter" idx="4294967295"/>
          </p:nvPr>
        </p:nvSpPr>
        <p:spPr>
          <a:xfrm>
            <a:off x="700088" y="1412875"/>
            <a:ext cx="7775575" cy="576263"/>
          </a:xfrm>
        </p:spPr>
        <p:txBody>
          <a:bodyPr/>
          <a:lstStyle/>
          <a:p>
            <a:pPr marL="0" indent="0">
              <a:spcBef>
                <a:spcPct val="0"/>
              </a:spcBef>
              <a:buClrTx/>
              <a:defRPr/>
            </a:pPr>
            <a:r>
              <a:rPr lang="en-US" sz="1800" kern="1200" dirty="0">
                <a:solidFill>
                  <a:srgbClr val="000000"/>
                </a:solidFill>
                <a:latin typeface="+mj-lt"/>
                <a:cs typeface="+mn-cs"/>
              </a:rPr>
              <a:t>To take part in </a:t>
            </a:r>
            <a:r>
              <a:rPr lang="en-US" sz="1800" b="1" kern="1200" dirty="0">
                <a:solidFill>
                  <a:srgbClr val="000000"/>
                </a:solidFill>
                <a:latin typeface="+mj-lt"/>
                <a:cs typeface="+mn-cs"/>
              </a:rPr>
              <a:t>any</a:t>
            </a:r>
            <a:r>
              <a:rPr lang="en-US" sz="1800" kern="1200" dirty="0">
                <a:solidFill>
                  <a:srgbClr val="000000"/>
                </a:solidFill>
                <a:latin typeface="+mj-lt"/>
                <a:cs typeface="+mn-cs"/>
              </a:rPr>
              <a:t> opportunity type, you </a:t>
            </a:r>
            <a:r>
              <a:rPr lang="en-US" sz="1800" b="1" kern="1200" dirty="0">
                <a:solidFill>
                  <a:srgbClr val="000000"/>
                </a:solidFill>
                <a:latin typeface="+mj-lt"/>
                <a:cs typeface="+mn-cs"/>
              </a:rPr>
              <a:t>must register</a:t>
            </a:r>
            <a:r>
              <a:rPr lang="en-US" sz="1800" kern="1200" dirty="0">
                <a:solidFill>
                  <a:srgbClr val="000000"/>
                </a:solidFill>
                <a:latin typeface="+mj-lt"/>
                <a:cs typeface="+mn-cs"/>
              </a:rPr>
              <a:t> on </a:t>
            </a:r>
            <a:r>
              <a:rPr lang="en-US" sz="1800" kern="1200" dirty="0" err="1">
                <a:solidFill>
                  <a:srgbClr val="000000"/>
                </a:solidFill>
                <a:latin typeface="+mj-lt"/>
                <a:cs typeface="+mn-cs"/>
              </a:rPr>
              <a:t>ProContract</a:t>
            </a:r>
            <a:r>
              <a:rPr lang="en-US" sz="1800" kern="1200" dirty="0">
                <a:solidFill>
                  <a:srgbClr val="000000"/>
                </a:solidFill>
                <a:latin typeface="+mj-lt"/>
                <a:cs typeface="+mn-cs"/>
              </a:rPr>
              <a:t> with details of yourself and also the company that you work for. </a:t>
            </a:r>
          </a:p>
          <a:p>
            <a:pPr marL="0" indent="0" algn="ctr">
              <a:spcBef>
                <a:spcPct val="0"/>
              </a:spcBef>
              <a:buClrTx/>
              <a:defRPr/>
            </a:pPr>
            <a:r>
              <a:rPr lang="en-US" sz="1600" b="1" kern="1200" dirty="0">
                <a:solidFill>
                  <a:srgbClr val="FF0000"/>
                </a:solidFill>
                <a:latin typeface="+mj-lt"/>
                <a:cs typeface="+mn-cs"/>
              </a:rPr>
              <a:t>www.supplyingthesouthwest.org.uk</a:t>
            </a:r>
            <a:endParaRPr lang="en-GB" sz="1600" b="1" kern="1200" dirty="0">
              <a:solidFill>
                <a:srgbClr val="FF0000"/>
              </a:solidFill>
              <a:latin typeface="+mj-lt"/>
              <a:cs typeface="+mn-cs"/>
            </a:endParaRPr>
          </a:p>
          <a:p>
            <a:pPr marL="0" indent="0">
              <a:spcBef>
                <a:spcPct val="0"/>
              </a:spcBef>
              <a:buClrTx/>
              <a:defRPr/>
            </a:pPr>
            <a:endParaRPr lang="en-US" altLang="en-US" kern="1200" dirty="0">
              <a:solidFill>
                <a:srgbClr val="000000"/>
              </a:solidFill>
              <a:latin typeface="+mj-lt"/>
              <a:cs typeface="+mn-cs"/>
            </a:endParaRPr>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357438"/>
            <a:ext cx="54498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7088" y="5584825"/>
            <a:ext cx="7489825" cy="523875"/>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endParaRPr lang="en-GB" sz="1400" dirty="0"/>
          </a:p>
          <a:p>
            <a:pPr>
              <a:defRPr/>
            </a:pPr>
            <a:r>
              <a:rPr lang="en-GB" sz="1400" dirty="0"/>
              <a:t>Click the register now button.</a:t>
            </a:r>
          </a:p>
        </p:txBody>
      </p:sp>
      <p:sp>
        <p:nvSpPr>
          <p:cNvPr id="49158" name="Rectangle 5"/>
          <p:cNvSpPr>
            <a:spLocks noChangeArrowheads="1"/>
          </p:cNvSpPr>
          <p:nvPr/>
        </p:nvSpPr>
        <p:spPr bwMode="auto">
          <a:xfrm>
            <a:off x="4427538" y="5184775"/>
            <a:ext cx="1439862" cy="26035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147775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Registering on Supplying the South West</a:t>
            </a:r>
          </a:p>
        </p:txBody>
      </p:sp>
      <p:sp>
        <p:nvSpPr>
          <p:cNvPr id="4099" name="Text Placeholder 2"/>
          <p:cNvSpPr>
            <a:spLocks noGrp="1"/>
          </p:cNvSpPr>
          <p:nvPr>
            <p:ph type="body" sz="quarter" idx="4294967295"/>
          </p:nvPr>
        </p:nvSpPr>
        <p:spPr>
          <a:xfrm>
            <a:off x="684213" y="1052513"/>
            <a:ext cx="7775575" cy="4176712"/>
          </a:xfrm>
        </p:spPr>
        <p:txBody>
          <a:bodyPr/>
          <a:lstStyle/>
          <a:p>
            <a:pPr marL="0" indent="0">
              <a:spcBef>
                <a:spcPct val="0"/>
              </a:spcBef>
              <a:buClrTx/>
              <a:defRPr/>
            </a:pPr>
            <a:r>
              <a:rPr lang="en-US" sz="1800" kern="1200" dirty="0">
                <a:solidFill>
                  <a:srgbClr val="000000"/>
                </a:solidFill>
                <a:latin typeface="+mj-lt"/>
                <a:cs typeface="+mn-cs"/>
              </a:rPr>
              <a:t>Click on the register icon on the right hand side of the screen to begin the registration process</a:t>
            </a:r>
            <a:endParaRPr lang="en-US" altLang="en-US" sz="1800" kern="1200" dirty="0">
              <a:solidFill>
                <a:srgbClr val="000000"/>
              </a:solidFill>
              <a:latin typeface="+mj-lt"/>
              <a:cs typeface="+mn-cs"/>
            </a:endParaRPr>
          </a:p>
        </p:txBody>
      </p:sp>
      <p:pic>
        <p:nvPicPr>
          <p:cNvPr id="51204" name="Picture 3"/>
          <p:cNvPicPr>
            <a:picLocks noChangeAspect="1" noChangeArrowheads="1"/>
          </p:cNvPicPr>
          <p:nvPr/>
        </p:nvPicPr>
        <p:blipFill>
          <a:blip r:embed="rId3">
            <a:extLst>
              <a:ext uri="{28A0092B-C50C-407E-A947-70E740481C1C}">
                <a14:useLocalDpi xmlns:a14="http://schemas.microsoft.com/office/drawing/2010/main" val="0"/>
              </a:ext>
            </a:extLst>
          </a:blip>
          <a:srcRect l="7133" t="539" r="3859" b="7527"/>
          <a:stretch>
            <a:fillRect/>
          </a:stretch>
        </p:blipFill>
        <p:spPr bwMode="auto">
          <a:xfrm>
            <a:off x="1835150" y="1876425"/>
            <a:ext cx="53832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p:cNvSpPr>
            <a:spLocks noChangeArrowheads="1"/>
          </p:cNvSpPr>
          <p:nvPr/>
        </p:nvSpPr>
        <p:spPr bwMode="auto">
          <a:xfrm>
            <a:off x="6084888" y="3213100"/>
            <a:ext cx="503237" cy="26035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334574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Registering on Supplying the South West</a:t>
            </a:r>
            <a:endParaRPr lang="en-GB" altLang="en-US"/>
          </a:p>
        </p:txBody>
      </p:sp>
      <p:sp>
        <p:nvSpPr>
          <p:cNvPr id="3" name="Text Placeholder 2"/>
          <p:cNvSpPr>
            <a:spLocks noGrp="1"/>
          </p:cNvSpPr>
          <p:nvPr>
            <p:ph type="body" sz="quarter" idx="4294967295"/>
          </p:nvPr>
        </p:nvSpPr>
        <p:spPr>
          <a:xfrm>
            <a:off x="671513" y="784225"/>
            <a:ext cx="8004175" cy="915988"/>
          </a:xfrm>
        </p:spPr>
        <p:txBody>
          <a:bodyPr/>
          <a:lstStyle/>
          <a:p>
            <a:pPr marL="0" indent="0">
              <a:spcBef>
                <a:spcPct val="0"/>
              </a:spcBef>
              <a:buClrTx/>
              <a:defRPr/>
            </a:pPr>
            <a:r>
              <a:rPr lang="en-GB" sz="1800" kern="1200" dirty="0">
                <a:solidFill>
                  <a:srgbClr val="000000"/>
                </a:solidFill>
                <a:latin typeface="+mj-lt"/>
                <a:cs typeface="+mn-cs"/>
              </a:rPr>
              <a:t>Once you have completed all relevant information and accepted the terms and conditions you can submit your registration by clicking the submit registration button on the summary screen.</a:t>
            </a:r>
          </a:p>
          <a:p>
            <a:pPr marL="0" indent="0">
              <a:spcBef>
                <a:spcPct val="0"/>
              </a:spcBef>
              <a:buClrTx/>
              <a:defRPr/>
            </a:pPr>
            <a:endParaRPr lang="en-GB" kern="1200" dirty="0">
              <a:solidFill>
                <a:srgbClr val="000000"/>
              </a:solidFill>
              <a:latin typeface="+mj-lt"/>
              <a:cs typeface="+mn-cs"/>
            </a:endParaRPr>
          </a:p>
        </p:txBody>
      </p:sp>
      <p:pic>
        <p:nvPicPr>
          <p:cNvPr id="53252" name="Picture 5"/>
          <p:cNvPicPr>
            <a:picLocks noChangeAspect="1" noChangeArrowheads="1"/>
          </p:cNvPicPr>
          <p:nvPr/>
        </p:nvPicPr>
        <p:blipFill>
          <a:blip r:embed="rId3">
            <a:extLst>
              <a:ext uri="{28A0092B-C50C-407E-A947-70E740481C1C}">
                <a14:useLocalDpi xmlns:a14="http://schemas.microsoft.com/office/drawing/2010/main" val="0"/>
              </a:ext>
            </a:extLst>
          </a:blip>
          <a:srcRect l="16167" t="23450" r="40533" b="7404"/>
          <a:stretch>
            <a:fillRect/>
          </a:stretch>
        </p:blipFill>
        <p:spPr bwMode="auto">
          <a:xfrm>
            <a:off x="2051050" y="1903413"/>
            <a:ext cx="4791075"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4"/>
          <p:cNvSpPr>
            <a:spLocks noChangeArrowheads="1"/>
          </p:cNvSpPr>
          <p:nvPr/>
        </p:nvSpPr>
        <p:spPr bwMode="auto">
          <a:xfrm>
            <a:off x="2124075" y="5868988"/>
            <a:ext cx="503238" cy="26035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411171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a:t>First time login</a:t>
            </a:r>
          </a:p>
        </p:txBody>
      </p:sp>
      <p:sp>
        <p:nvSpPr>
          <p:cNvPr id="3" name="Text Placeholder 2"/>
          <p:cNvSpPr>
            <a:spLocks noGrp="1"/>
          </p:cNvSpPr>
          <p:nvPr>
            <p:ph type="body" sz="quarter" idx="4294967295"/>
          </p:nvPr>
        </p:nvSpPr>
        <p:spPr>
          <a:xfrm>
            <a:off x="468313" y="769938"/>
            <a:ext cx="8135937" cy="288925"/>
          </a:xfrm>
        </p:spPr>
        <p:txBody>
          <a:bodyPr/>
          <a:lstStyle/>
          <a:p>
            <a:pPr marL="0" indent="0">
              <a:spcBef>
                <a:spcPct val="0"/>
              </a:spcBef>
              <a:buClrTx/>
              <a:defRPr/>
            </a:pPr>
            <a:r>
              <a:rPr lang="en-GB" sz="1600" kern="1200" dirty="0">
                <a:solidFill>
                  <a:srgbClr val="000000"/>
                </a:solidFill>
                <a:latin typeface="+mj-lt"/>
                <a:cs typeface="+mn-cs"/>
              </a:rPr>
              <a:t>When you login for the first time you will be prompted to change your password and also you will be required to apply categories within your workgroup area.  This section is where you can register your company to receive automatic e-mail notifications of new opportunities that have been published that may be of interest to your company. This will greatly assist you when using the portal and means that relevant opportunities are not missed. At least one category must be selected. </a:t>
            </a:r>
          </a:p>
          <a:p>
            <a:pPr marL="0" indent="0">
              <a:spcBef>
                <a:spcPct val="0"/>
              </a:spcBef>
              <a:buClrTx/>
              <a:defRPr/>
            </a:pPr>
            <a:endParaRPr lang="en-GB" sz="1600" kern="1200" dirty="0">
              <a:solidFill>
                <a:srgbClr val="000000"/>
              </a:solidFill>
              <a:latin typeface="+mj-lt"/>
              <a:cs typeface="+mn-cs"/>
            </a:endParaRPr>
          </a:p>
        </p:txBody>
      </p:sp>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l="22574" t="5943" r="23428"/>
          <a:stretch>
            <a:fillRect/>
          </a:stretch>
        </p:blipFill>
        <p:spPr bwMode="auto">
          <a:xfrm>
            <a:off x="2051050" y="2349500"/>
            <a:ext cx="455295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30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ltLang="en-US"/>
              <a:t>Searching for Opportunities</a:t>
            </a:r>
          </a:p>
        </p:txBody>
      </p:sp>
      <p:sp>
        <p:nvSpPr>
          <p:cNvPr id="3" name="Text Placeholder 2"/>
          <p:cNvSpPr>
            <a:spLocks noGrp="1"/>
          </p:cNvSpPr>
          <p:nvPr>
            <p:ph type="body" sz="quarter" idx="4294967295"/>
          </p:nvPr>
        </p:nvSpPr>
        <p:spPr>
          <a:xfrm>
            <a:off x="425450" y="836613"/>
            <a:ext cx="8250238" cy="863600"/>
          </a:xfrm>
        </p:spPr>
        <p:txBody>
          <a:bodyPr/>
          <a:lstStyle/>
          <a:p>
            <a:pPr marL="0" indent="0">
              <a:spcBef>
                <a:spcPct val="0"/>
              </a:spcBef>
              <a:buClrTx/>
              <a:defRPr/>
            </a:pPr>
            <a:r>
              <a:rPr lang="en-GB" sz="1800" kern="1200" dirty="0">
                <a:solidFill>
                  <a:srgbClr val="000000"/>
                </a:solidFill>
                <a:latin typeface="+mj-lt"/>
                <a:cs typeface="+mn-cs"/>
              </a:rPr>
              <a:t>New opportunities will appear on the supplier homepage.  To search for new opportunities for a particular local authority click find opportunities.</a:t>
            </a:r>
          </a:p>
          <a:p>
            <a:pPr marL="0" indent="0">
              <a:spcBef>
                <a:spcPct val="0"/>
              </a:spcBef>
              <a:buClrTx/>
              <a:defRPr/>
            </a:pPr>
            <a:endParaRPr lang="en-GB" sz="1800" kern="1200" dirty="0">
              <a:solidFill>
                <a:srgbClr val="000000"/>
              </a:solidFill>
              <a:latin typeface="+mj-lt"/>
              <a:cs typeface="+mn-cs"/>
            </a:endParaRPr>
          </a:p>
          <a:p>
            <a:pPr marL="0" indent="0">
              <a:spcBef>
                <a:spcPct val="0"/>
              </a:spcBef>
              <a:buClrTx/>
              <a:defRPr/>
            </a:pPr>
            <a:endParaRPr lang="en-GB" sz="1800" kern="1200" dirty="0">
              <a:solidFill>
                <a:srgbClr val="000000"/>
              </a:solidFill>
              <a:latin typeface="+mj-lt"/>
              <a:cs typeface="+mn-cs"/>
            </a:endParaRPr>
          </a:p>
          <a:p>
            <a:pPr marL="0" indent="0">
              <a:spcBef>
                <a:spcPct val="0"/>
              </a:spcBef>
              <a:buClrTx/>
              <a:defRPr/>
            </a:pPr>
            <a:endParaRPr lang="en-GB" sz="1800" kern="1200" dirty="0">
              <a:solidFill>
                <a:srgbClr val="000000"/>
              </a:solidFill>
              <a:latin typeface="+mj-lt"/>
              <a:cs typeface="+mn-cs"/>
            </a:endParaRPr>
          </a:p>
          <a:p>
            <a:pPr marL="0" indent="0">
              <a:spcBef>
                <a:spcPct val="0"/>
              </a:spcBef>
              <a:buClrTx/>
              <a:defRPr/>
            </a:pPr>
            <a:endParaRPr lang="en-GB" sz="1800" kern="1200" dirty="0">
              <a:solidFill>
                <a:srgbClr val="000000"/>
              </a:solidFill>
              <a:latin typeface="+mj-lt"/>
              <a:cs typeface="+mn-cs"/>
            </a:endParaRPr>
          </a:p>
          <a:p>
            <a:pPr marL="0" indent="0">
              <a:spcBef>
                <a:spcPct val="0"/>
              </a:spcBef>
              <a:buClrTx/>
              <a:defRPr/>
            </a:pPr>
            <a:endParaRPr lang="en-GB" sz="1800" kern="1200" dirty="0">
              <a:solidFill>
                <a:srgbClr val="000000"/>
              </a:solidFill>
              <a:latin typeface="+mj-lt"/>
              <a:cs typeface="+mn-cs"/>
            </a:endParaRPr>
          </a:p>
          <a:p>
            <a:pPr marL="0" indent="0">
              <a:spcBef>
                <a:spcPct val="0"/>
              </a:spcBef>
              <a:buClrTx/>
              <a:defRPr/>
            </a:pPr>
            <a:endParaRPr lang="en-GB" sz="1800" kern="1200" dirty="0">
              <a:solidFill>
                <a:srgbClr val="000000"/>
              </a:solidFill>
              <a:latin typeface="+mj-lt"/>
              <a:cs typeface="+mn-cs"/>
            </a:endParaRPr>
          </a:p>
        </p:txBody>
      </p:sp>
      <p:pic>
        <p:nvPicPr>
          <p:cNvPr id="57348" name="Picture 6"/>
          <p:cNvPicPr>
            <a:picLocks noChangeAspect="1" noChangeArrowheads="1"/>
          </p:cNvPicPr>
          <p:nvPr/>
        </p:nvPicPr>
        <p:blipFill>
          <a:blip r:embed="rId3">
            <a:extLst>
              <a:ext uri="{28A0092B-C50C-407E-A947-70E740481C1C}">
                <a14:useLocalDpi xmlns:a14="http://schemas.microsoft.com/office/drawing/2010/main" val="0"/>
              </a:ext>
            </a:extLst>
          </a:blip>
          <a:srcRect l="22754" t="20805" r="23430"/>
          <a:stretch>
            <a:fillRect/>
          </a:stretch>
        </p:blipFill>
        <p:spPr bwMode="auto">
          <a:xfrm>
            <a:off x="1187450" y="1700213"/>
            <a:ext cx="5716588"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7"/>
          <p:cNvSpPr>
            <a:spLocks noChangeArrowheads="1"/>
          </p:cNvSpPr>
          <p:nvPr/>
        </p:nvSpPr>
        <p:spPr bwMode="auto">
          <a:xfrm>
            <a:off x="3851275" y="3500438"/>
            <a:ext cx="865188" cy="21590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64057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en-US"/>
              <a:t>Searching for Opportunities </a:t>
            </a:r>
          </a:p>
        </p:txBody>
      </p:sp>
      <p:sp>
        <p:nvSpPr>
          <p:cNvPr id="3" name="Text Placeholder 2"/>
          <p:cNvSpPr>
            <a:spLocks noGrp="1"/>
          </p:cNvSpPr>
          <p:nvPr>
            <p:ph type="body" sz="quarter" idx="4294967295"/>
          </p:nvPr>
        </p:nvSpPr>
        <p:spPr>
          <a:xfrm>
            <a:off x="569913" y="885825"/>
            <a:ext cx="8105775" cy="527050"/>
          </a:xfrm>
        </p:spPr>
        <p:txBody>
          <a:bodyPr/>
          <a:lstStyle/>
          <a:p>
            <a:pPr marL="0" indent="0">
              <a:spcBef>
                <a:spcPct val="0"/>
              </a:spcBef>
              <a:buClrTx/>
              <a:defRPr/>
            </a:pPr>
            <a:r>
              <a:rPr lang="en-GB" kern="1200" dirty="0">
                <a:solidFill>
                  <a:srgbClr val="000000"/>
                </a:solidFill>
                <a:latin typeface="+mj-lt"/>
                <a:cs typeface="+mn-cs"/>
              </a:rPr>
              <a:t>You can now choose the local authority you wish to search</a:t>
            </a:r>
          </a:p>
          <a:p>
            <a:pPr marL="0" indent="0">
              <a:spcBef>
                <a:spcPct val="0"/>
              </a:spcBef>
              <a:buClrTx/>
              <a:defRPr/>
            </a:pPr>
            <a:endParaRPr lang="en-GB" kern="1200" dirty="0">
              <a:solidFill>
                <a:srgbClr val="000000"/>
              </a:solidFill>
              <a:latin typeface="+mj-lt"/>
              <a:cs typeface="+mn-cs"/>
            </a:endParaRPr>
          </a:p>
          <a:p>
            <a:pPr marL="0" indent="0">
              <a:spcBef>
                <a:spcPct val="0"/>
              </a:spcBef>
              <a:buClrTx/>
              <a:defRPr/>
            </a:pPr>
            <a:endParaRPr lang="en-GB" kern="1200" dirty="0">
              <a:solidFill>
                <a:srgbClr val="000000"/>
              </a:solidFill>
              <a:latin typeface="+mj-lt"/>
              <a:cs typeface="+mn-cs"/>
            </a:endParaRPr>
          </a:p>
        </p:txBody>
      </p:sp>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l="723" t="10899" r="1035" b="8189"/>
          <a:stretch>
            <a:fillRect/>
          </a:stretch>
        </p:blipFill>
        <p:spPr bwMode="auto">
          <a:xfrm>
            <a:off x="1187450" y="1916113"/>
            <a:ext cx="56165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4"/>
          <p:cNvSpPr>
            <a:spLocks noChangeArrowheads="1"/>
          </p:cNvSpPr>
          <p:nvPr/>
        </p:nvSpPr>
        <p:spPr bwMode="auto">
          <a:xfrm>
            <a:off x="1331913" y="2997200"/>
            <a:ext cx="1079500" cy="215900"/>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333123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a:t>Searching for Opportunities</a:t>
            </a:r>
          </a:p>
        </p:txBody>
      </p:sp>
      <p:sp>
        <p:nvSpPr>
          <p:cNvPr id="3" name="Text Placeholder 2"/>
          <p:cNvSpPr>
            <a:spLocks noGrp="1"/>
          </p:cNvSpPr>
          <p:nvPr>
            <p:ph type="body" sz="quarter" idx="4294967295"/>
          </p:nvPr>
        </p:nvSpPr>
        <p:spPr>
          <a:xfrm>
            <a:off x="685800" y="1057275"/>
            <a:ext cx="7862888" cy="1004888"/>
          </a:xfrm>
        </p:spPr>
        <p:txBody>
          <a:bodyPr/>
          <a:lstStyle/>
          <a:p>
            <a:pPr marL="0" indent="0">
              <a:spcBef>
                <a:spcPct val="0"/>
              </a:spcBef>
              <a:buClrTx/>
              <a:defRPr/>
            </a:pPr>
            <a:r>
              <a:rPr lang="en-GB" kern="1200" dirty="0">
                <a:solidFill>
                  <a:srgbClr val="000000"/>
                </a:solidFill>
                <a:latin typeface="+mj-lt"/>
                <a:cs typeface="+mn-cs"/>
              </a:rPr>
              <a:t>You will then see a list of the current opportunities within that local authority</a:t>
            </a:r>
          </a:p>
          <a:p>
            <a:pPr marL="0" indent="0">
              <a:spcBef>
                <a:spcPct val="0"/>
              </a:spcBef>
              <a:buClrTx/>
              <a:defRPr/>
            </a:pPr>
            <a:endParaRPr lang="en-GB" kern="1200" dirty="0">
              <a:solidFill>
                <a:srgbClr val="000000"/>
              </a:solidFill>
              <a:latin typeface="+mj-lt"/>
              <a:cs typeface="+mn-cs"/>
            </a:endParaRPr>
          </a:p>
          <a:p>
            <a:pPr marL="0" indent="0">
              <a:spcBef>
                <a:spcPct val="0"/>
              </a:spcBef>
              <a:buClrTx/>
              <a:defRPr/>
            </a:pPr>
            <a:endParaRPr lang="en-GB" kern="1200" dirty="0">
              <a:solidFill>
                <a:srgbClr val="000000"/>
              </a:solidFill>
              <a:latin typeface="+mj-lt"/>
              <a:cs typeface="+mn-cs"/>
            </a:endParaRP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t="21136" b="32629"/>
          <a:stretch>
            <a:fillRect/>
          </a:stretch>
        </p:blipFill>
        <p:spPr bwMode="auto">
          <a:xfrm>
            <a:off x="1116013" y="2205038"/>
            <a:ext cx="70564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65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a:t>Accessing contract documentation</a:t>
            </a:r>
          </a:p>
        </p:txBody>
      </p:sp>
      <p:sp>
        <p:nvSpPr>
          <p:cNvPr id="3" name="Text Placeholder 2"/>
          <p:cNvSpPr>
            <a:spLocks noGrp="1"/>
          </p:cNvSpPr>
          <p:nvPr>
            <p:ph type="body" sz="quarter" idx="4294967295"/>
          </p:nvPr>
        </p:nvSpPr>
        <p:spPr>
          <a:xfrm>
            <a:off x="611188" y="914400"/>
            <a:ext cx="7345362" cy="1001713"/>
          </a:xfrm>
        </p:spPr>
        <p:txBody>
          <a:bodyPr/>
          <a:lstStyle/>
          <a:p>
            <a:pPr marL="0" indent="0">
              <a:spcBef>
                <a:spcPct val="0"/>
              </a:spcBef>
              <a:buClrTx/>
              <a:defRPr/>
            </a:pPr>
            <a:r>
              <a:rPr lang="en-GB" sz="1800" kern="1200" dirty="0">
                <a:solidFill>
                  <a:srgbClr val="000000"/>
                </a:solidFill>
                <a:cs typeface="+mn-cs"/>
              </a:rPr>
              <a:t>To access the contract documentation click on the title of the procurement and you will see further information about the opportunity.  Click on login and register interest in the opportunity</a:t>
            </a:r>
          </a:p>
          <a:p>
            <a:pPr marL="0" indent="0">
              <a:spcBef>
                <a:spcPct val="0"/>
              </a:spcBef>
              <a:buClrTx/>
              <a:defRPr/>
            </a:pPr>
            <a:endParaRPr lang="en-GB" sz="2000" kern="1200" dirty="0">
              <a:solidFill>
                <a:srgbClr val="000000"/>
              </a:solidFill>
              <a:cs typeface="+mn-cs"/>
            </a:endParaRPr>
          </a:p>
          <a:p>
            <a:pPr marL="0" indent="0">
              <a:spcBef>
                <a:spcPct val="0"/>
              </a:spcBef>
              <a:buClrTx/>
              <a:defRPr/>
            </a:pPr>
            <a:endParaRPr lang="en-GB" kern="1200" dirty="0">
              <a:solidFill>
                <a:srgbClr val="000000"/>
              </a:solidFill>
              <a:cs typeface="+mn-cs"/>
            </a:endParaRPr>
          </a:p>
          <a:p>
            <a:pPr marL="0" indent="0">
              <a:spcBef>
                <a:spcPct val="0"/>
              </a:spcBef>
              <a:buClrTx/>
              <a:defRPr/>
            </a:pPr>
            <a:endParaRPr lang="en-GB" kern="1200" dirty="0">
              <a:solidFill>
                <a:srgbClr val="000000"/>
              </a:solidFill>
              <a:cs typeface="+mn-cs"/>
            </a:endParaRPr>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l="22575" t="13541" r="21983" b="7199"/>
          <a:stretch>
            <a:fillRect/>
          </a:stretch>
        </p:blipFill>
        <p:spPr bwMode="auto">
          <a:xfrm>
            <a:off x="1763713" y="2133600"/>
            <a:ext cx="5238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4"/>
          <p:cNvSpPr>
            <a:spLocks noChangeArrowheads="1"/>
          </p:cNvSpPr>
          <p:nvPr/>
        </p:nvSpPr>
        <p:spPr bwMode="auto">
          <a:xfrm>
            <a:off x="5148263" y="2924175"/>
            <a:ext cx="1511300" cy="217488"/>
          </a:xfrm>
          <a:prstGeom prst="rect">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1995195314"/>
      </p:ext>
    </p:extLst>
  </p:cSld>
  <p:clrMapOvr>
    <a:masterClrMapping/>
  </p:clrMapOvr>
</p:sld>
</file>

<file path=ppt/theme/theme1.xml><?xml version="1.0" encoding="utf-8"?>
<a:theme xmlns:a="http://schemas.openxmlformats.org/drawingml/2006/main" name="1_DCC Style 2">
  <a:themeElements>
    <a:clrScheme name="DCC Styl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CC Style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CC Styl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CC Style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CC Style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CC Style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CC Style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CC Style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CC Style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rward Together PowerPoint slides template [Read-Only]" id="{2ED7EB9D-9D13-450C-9E0D-196777F69FFF}" vid="{2D83157C-AC01-43BA-A779-9C49A2CBEF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43BC25EF2DDA42AABD63AFEED6022F" ma:contentTypeVersion="3" ma:contentTypeDescription="Create a new document." ma:contentTypeScope="" ma:versionID="749bec2ce4d9cb32f66e6ebb2c951592">
  <xsd:schema xmlns:xsd="http://www.w3.org/2001/XMLSchema" xmlns:xs="http://www.w3.org/2001/XMLSchema" xmlns:p="http://schemas.microsoft.com/office/2006/metadata/properties" xmlns:ns2="15cda75c-0105-429b-b9ba-c55d058720e9" targetNamespace="http://schemas.microsoft.com/office/2006/metadata/properties" ma:root="true" ma:fieldsID="eab3fadfc33be41706247f937bba0741" ns2:_="">
    <xsd:import namespace="15cda75c-0105-429b-b9ba-c55d058720e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da75c-0105-429b-b9ba-c55d058720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C51B2-6B5F-44FD-8A8A-1AC2D7D1B1AB}">
  <ds:schemaRefs>
    <ds:schemaRef ds:uri="http://schemas.microsoft.com/office/2006/metadata/longProperties"/>
  </ds:schemaRefs>
</ds:datastoreItem>
</file>

<file path=customXml/itemProps2.xml><?xml version="1.0" encoding="utf-8"?>
<ds:datastoreItem xmlns:ds="http://schemas.openxmlformats.org/officeDocument/2006/customXml" ds:itemID="{E5D684F0-4564-4511-80E9-ED24328B3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cda75c-0105-429b-b9ba-c55d05872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91550-27EA-45CD-8433-2D8C2689A497}">
  <ds:schemaRefs>
    <ds:schemaRef ds:uri="15cda75c-0105-429b-b9ba-c55d058720e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738EE18-D444-42DF-A9D0-2D7AE9101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285</TotalTime>
  <Words>796</Words>
  <Application>Microsoft Office PowerPoint</Application>
  <PresentationFormat>On-screen Show (4:3)</PresentationFormat>
  <Paragraphs>68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ＭＳ Ｐゴシック</vt:lpstr>
      <vt:lpstr>Arial</vt:lpstr>
      <vt:lpstr>Calibri</vt:lpstr>
      <vt:lpstr>Times New Roman</vt:lpstr>
      <vt:lpstr>1_DCC Style 2</vt:lpstr>
      <vt:lpstr>ProContract Demonstration</vt:lpstr>
      <vt:lpstr>Registering on Supplying the South West</vt:lpstr>
      <vt:lpstr>Registering on Supplying the South West</vt:lpstr>
      <vt:lpstr>Registering on Supplying the South West</vt:lpstr>
      <vt:lpstr>First time login</vt:lpstr>
      <vt:lpstr>Searching for Opportunities</vt:lpstr>
      <vt:lpstr>Searching for Opportunities </vt:lpstr>
      <vt:lpstr>Searching for Opportunities</vt:lpstr>
      <vt:lpstr>Accessing contract documentation</vt:lpstr>
      <vt:lpstr>Accessing contract documentation</vt:lpstr>
      <vt:lpstr>Accessing contract documentation</vt:lpstr>
      <vt:lpstr>Accessing contract documentation</vt:lpstr>
      <vt:lpstr>Completing the tender documents</vt:lpstr>
      <vt:lpstr>Completing the tender documents</vt:lpstr>
      <vt:lpstr>Supplier Help</vt:lpstr>
    </vt:vector>
  </TitlesOfParts>
  <Company>Dorset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Sally.Northeast</dc:creator>
  <cp:lastModifiedBy>Katie M Lowe</cp:lastModifiedBy>
  <cp:revision>25</cp:revision>
  <dcterms:created xsi:type="dcterms:W3CDTF">2010-11-18T15:44:44Z</dcterms:created>
  <dcterms:modified xsi:type="dcterms:W3CDTF">2016-12-06T11:38:22Z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lexFunction">
    <vt:lpwstr>14;#Communications and media|29a31fd9-89e0-41fd-8bd2-f5421318295a</vt:lpwstr>
  </property>
  <property fmtid="{D5CDD505-2E9C-101B-9397-08002B2CF9AE}" pid="3" name="FlexAudience">
    <vt:lpwstr>3;#Whole authority|5a8d72f1-7014-46fe-8d58-c65b4e0ba739;#8;#Councillors|dc58cfb9-c66f-4e73-accb-3cb0f19e62db</vt:lpwstr>
  </property>
  <property fmtid="{D5CDD505-2E9C-101B-9397-08002B2CF9AE}" pid="4" name="display_urn:schemas-microsoft-com:office:office#DCC_x0020__x0020_Author">
    <vt:lpwstr>Sarah Johnstone</vt:lpwstr>
  </property>
  <property fmtid="{D5CDD505-2E9C-101B-9397-08002B2CF9AE}" pid="5" name="RecordPoint_WorkflowType">
    <vt:lpwstr>ActiveSubmitStub</vt:lpwstr>
  </property>
  <property fmtid="{D5CDD505-2E9C-101B-9397-08002B2CF9AE}" pid="6" name="RecordPoint_ActiveItemSiteId">
    <vt:lpwstr>{4fdd6963-d271-45c4-959d-8f615e3e75fc}</vt:lpwstr>
  </property>
  <property fmtid="{D5CDD505-2E9C-101B-9397-08002B2CF9AE}" pid="7" name="RecordPoint_ActiveItemListId">
    <vt:lpwstr>{37e75e46-8dfa-4e28-b731-659cb880b8ad}</vt:lpwstr>
  </property>
  <property fmtid="{D5CDD505-2E9C-101B-9397-08002B2CF9AE}" pid="8" name="RecordPoint_ActiveItemUniqueId">
    <vt:lpwstr>{50f5bcc5-0310-4d0c-8404-974709ecb597}</vt:lpwstr>
  </property>
  <property fmtid="{D5CDD505-2E9C-101B-9397-08002B2CF9AE}" pid="9" name="RecordPoint_ActiveItemWebId">
    <vt:lpwstr>{315f4d78-2d34-4991-8552-97a13de59370}</vt:lpwstr>
  </property>
  <property fmtid="{D5CDD505-2E9C-101B-9397-08002B2CF9AE}" pid="10" name="IconOverlay">
    <vt:lpwstr/>
  </property>
  <property fmtid="{D5CDD505-2E9C-101B-9397-08002B2CF9AE}" pid="11" name="RecordPoint_SubmissionCompleted">
    <vt:lpwstr>2015-12-16T13:55:09.7479704+00:00</vt:lpwstr>
  </property>
  <property fmtid="{D5CDD505-2E9C-101B-9397-08002B2CF9AE}" pid="12" name="RecordPoint_RecordNumberSubmitted">
    <vt:lpwstr>R0000003429</vt:lpwstr>
  </property>
  <property fmtid="{D5CDD505-2E9C-101B-9397-08002B2CF9AE}" pid="13" name="ContentTypeId">
    <vt:lpwstr>0x010100F943BC25EF2DDA42AABD63AFEED6022F</vt:lpwstr>
  </property>
</Properties>
</file>