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5"/>
  </p:notesMasterIdLst>
  <p:sldIdLst>
    <p:sldId id="256" r:id="rId5"/>
    <p:sldId id="291" r:id="rId6"/>
    <p:sldId id="292" r:id="rId7"/>
    <p:sldId id="316" r:id="rId8"/>
    <p:sldId id="295" r:id="rId9"/>
    <p:sldId id="318" r:id="rId10"/>
    <p:sldId id="310" r:id="rId11"/>
    <p:sldId id="297" r:id="rId12"/>
    <p:sldId id="312" r:id="rId13"/>
    <p:sldId id="30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 Crabbe" initials="CC" lastIdx="1" clrIdx="0">
    <p:extLst>
      <p:ext uri="{19B8F6BF-5375-455C-9EA6-DF929625EA0E}">
        <p15:presenceInfo xmlns:p15="http://schemas.microsoft.com/office/powerpoint/2012/main" userId="Charlotte Crabbe" providerId="None"/>
      </p:ext>
    </p:extLst>
  </p:cmAuthor>
  <p:cmAuthor id="2" name="Patrizia Ferrara" initials="PF" lastIdx="1" clrIdx="1">
    <p:extLst>
      <p:ext uri="{19B8F6BF-5375-455C-9EA6-DF929625EA0E}">
        <p15:presenceInfo xmlns:p15="http://schemas.microsoft.com/office/powerpoint/2012/main" userId="Patrizia Ferra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3D33E-9EAA-4547-BA0F-096205F458B9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29EA7-74D0-46ED-AFF4-0C4ED508ABE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764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29EA7-74D0-46ED-AFF4-0C4ED508ABE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001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29EA7-74D0-46ED-AFF4-0C4ED508ABE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19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5C1A2-A58E-4B20-B69B-C455CBFC6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5671F-4386-4AD2-BAFC-701C298D7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65CC0-5F8D-4579-B5C2-BF04ED82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BB8E5-E7ED-4E4A-8E33-9C8C0076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3898E-E52B-47C2-BA7F-CE303A8F2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2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D6361-7C6B-4153-987B-363FB112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3B53C-DC5E-4143-AB51-3253FE8D7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6A8DD-26DE-4578-A3FD-7646AE43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A2F3C-51D8-4BEF-AB6A-9959B79F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B89A9-DEF0-4608-A5BD-0A68C84C3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9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08EB0-40DE-471D-8142-8D53B2A30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9D0A0-2B5B-42CA-9562-DDE1A3DB1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0273F-73BA-4A2B-9555-1D4292991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8C9E3-37E5-4F37-97B0-01E0A6D0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26754-51E7-4D7F-9646-61D69D91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27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6DB9-E0AD-4821-889E-6AF0DCBD6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BD043-1833-4EB3-A61F-8590B3E32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2676E-AB1E-4ECF-9C4E-5DBE214F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9DB4-B794-441F-983F-55C53F043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A9EB2-FAA5-4EF7-BA93-DDBC5CEB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23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48FE9-9736-4371-959C-82B7ADA69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F88FA-692A-42BC-9232-06477DC35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4A24E-1553-40A9-9746-D81E05D95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072D6-6B14-4294-BE23-5738572F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C3453-4C86-41CC-A4C4-4E407AF0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033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8E6DA-D878-49F9-B160-789130A0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562AE-F9CB-4092-8AA4-0A27C7A8F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C068B-7312-4EE7-B4A8-D6397648A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CE0B5-1A54-47D1-B1A8-6BD1D670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4A2AE-41C7-4AE5-9AC4-33A475A62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B3FDC-5C10-4753-B874-55FD2ABC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0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08200-81E4-43B0-A654-8B89F6CB0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0E421-FB9B-4899-8076-0048583D6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D1E6A-9A6A-4DC6-9E75-61DC26F89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1BD87-A546-4A75-8BA2-53DDFCDE9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75040-8701-4D8D-AD69-5E07E3A18B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A2F97-569F-494E-852A-CFB6D0FA1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82231B-B077-4384-B867-31DA310E2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242D99-02C1-4D9F-9F92-33C437301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98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D4C05-4B49-46D2-8060-155AFC0F9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E11E9-B40E-4D24-BDA5-F4DCE59D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88C685-4A2F-45EC-962E-1D49DD8D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3A192-2FD4-4EAC-A4DB-15EBDC52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39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976AB-7794-43C2-B3C8-31AA5FB32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CCC8A-945F-498C-953F-B39E69D1C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3404B-EA9F-42A5-8F2C-B2409AF3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69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12299-4DBE-49DA-82C0-C8DDDC140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3E73-7187-432B-AD85-228EB27BF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B07C1-5397-43D9-B9EA-B6DABBC5D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C8072-DF04-4EF7-B134-101952C9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89DF5-D83C-4D7B-9DC8-B811D58FF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CADB7-5426-4EF6-927C-250ECCAF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23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6724-9AE8-457F-9195-618D39495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0FEAA7-5995-48F6-B782-66C4876F6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53B13-5E6D-41C4-90DD-78F82E5D9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620E5-7136-4D52-997E-39F548FE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F58E1-5125-4E56-92EE-33F9FCA4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7C345-46D3-4054-96EB-FA715726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66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2709DA-8813-4A7B-81F8-428218C97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567C2-247A-40DE-9BE8-6E2912882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0D98A-D6EC-48EB-B997-AD8497760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DEBF-71C1-408E-8ADD-3BF3AA8AD0B0}" type="datetimeFigureOut">
              <a:rPr lang="en-GB" smtClean="0"/>
              <a:t>13/07/2021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DEB8B-2BC6-4176-BB14-EE6C17C80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87E65-0986-43C2-A91C-88B301C46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78797-D141-4D95-9EAB-81B1A6C4B5D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33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mocracy.towerhamlets.gov.uk/mgIssueHistoryHome.aspx?IId=59269&amp;PlanId=382&amp;RPID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41912BC-17AB-407A-975B-0803689FB56A}"/>
              </a:ext>
            </a:extLst>
          </p:cNvPr>
          <p:cNvSpPr/>
          <p:nvPr/>
        </p:nvSpPr>
        <p:spPr>
          <a:xfrm>
            <a:off x="692311" y="569767"/>
            <a:ext cx="6150277" cy="52014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MS Mincho"/>
                <a:cs typeface="Arial"/>
              </a:rPr>
              <a:t>London Borough of </a:t>
            </a: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MS Mincho"/>
                <a:cs typeface="Arial"/>
              </a:rPr>
              <a:t>Tower Hamlets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General Building Works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Measured Term Contract (MTC)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Information Presentation</a:t>
            </a:r>
          </a:p>
          <a:p>
            <a:endParaRPr lang="en-US" sz="1200" b="1" dirty="0">
              <a:solidFill>
                <a:schemeClr val="accent1">
                  <a:lumMod val="75000"/>
                </a:schemeClr>
              </a:solidFill>
              <a:latin typeface="Arial"/>
              <a:ea typeface="MS Mincho"/>
              <a:cs typeface="Arial"/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London Borough of Tower Hamlets</a:t>
            </a:r>
          </a:p>
          <a:p>
            <a:pPr algn="l" rtl="0" fontAlgn="base"/>
            <a:r>
              <a:rPr lang="en-GB" i="0" u="none" strike="noStrike" dirty="0">
                <a:solidFill>
                  <a:srgbClr val="2F5597"/>
                </a:solidFill>
                <a:effectLst/>
                <a:latin typeface="Arial" panose="020B0604020202020204" pitchFamily="34" charset="0"/>
              </a:rPr>
              <a:t>Via Microsoft Teams</a:t>
            </a:r>
            <a:endParaRPr lang="en-US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 sz="2000" b="1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Arial"/>
              <a:ea typeface="MS Mincho"/>
              <a:cs typeface="Arial"/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MS Mincho"/>
                <a:cs typeface="Arial"/>
              </a:rPr>
              <a:t>21</a:t>
            </a:r>
            <a:r>
              <a:rPr lang="en-US" sz="2000" b="1" baseline="30000" dirty="0">
                <a:solidFill>
                  <a:schemeClr val="accent1">
                    <a:lumMod val="75000"/>
                  </a:schemeClr>
                </a:solidFill>
                <a:latin typeface="Arial"/>
                <a:ea typeface="MS Mincho"/>
                <a:cs typeface="Arial"/>
              </a:rPr>
              <a:t>st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MS Mincho"/>
                <a:cs typeface="Arial"/>
              </a:rPr>
              <a:t> / 22</a:t>
            </a:r>
            <a:r>
              <a:rPr lang="en-US" sz="2000" b="1" baseline="30000" dirty="0">
                <a:solidFill>
                  <a:schemeClr val="accent1">
                    <a:lumMod val="75000"/>
                  </a:schemeClr>
                </a:solidFill>
                <a:latin typeface="Arial"/>
                <a:ea typeface="MS Mincho"/>
                <a:cs typeface="Arial"/>
              </a:rPr>
              <a:t>nd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MS Mincho"/>
                <a:cs typeface="Arial"/>
              </a:rPr>
              <a:t> July 2021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D7D1B7-B693-4CB5-A93E-BC52C3A28520}"/>
              </a:ext>
            </a:extLst>
          </p:cNvPr>
          <p:cNvSpPr/>
          <p:nvPr/>
        </p:nvSpPr>
        <p:spPr>
          <a:xfrm>
            <a:off x="0" y="5812496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B70F7B7-636A-476B-B824-C585AE262778}"/>
              </a:ext>
            </a:extLst>
          </p:cNvPr>
          <p:cNvGrpSpPr/>
          <p:nvPr/>
        </p:nvGrpSpPr>
        <p:grpSpPr>
          <a:xfrm>
            <a:off x="7518604" y="5906675"/>
            <a:ext cx="1491933" cy="857144"/>
            <a:chOff x="251985" y="5528344"/>
            <a:chExt cx="1992451" cy="120496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2DED6AB-C773-42A7-8BA7-29207F0FA207}"/>
                </a:ext>
              </a:extLst>
            </p:cNvPr>
            <p:cNvSpPr/>
            <p:nvPr/>
          </p:nvSpPr>
          <p:spPr>
            <a:xfrm>
              <a:off x="251985" y="5528344"/>
              <a:ext cx="1992451" cy="12049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85F535D-44CC-46FD-AA90-F67C390F6B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487" y="5641602"/>
              <a:ext cx="1775922" cy="1045503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95422AF3-A760-40E6-8BC0-47D0198D2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466" y="127049"/>
            <a:ext cx="296227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098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D7D1B7-B693-4CB5-A93E-BC52C3A28520}"/>
              </a:ext>
            </a:extLst>
          </p:cNvPr>
          <p:cNvSpPr/>
          <p:nvPr/>
        </p:nvSpPr>
        <p:spPr>
          <a:xfrm>
            <a:off x="0" y="5812496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34CE29-ECB1-4E8C-B533-FA2465B2F629}"/>
              </a:ext>
            </a:extLst>
          </p:cNvPr>
          <p:cNvSpPr/>
          <p:nvPr/>
        </p:nvSpPr>
        <p:spPr>
          <a:xfrm>
            <a:off x="0" y="0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/>
              <a:t>   Thank you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51F56D-FCD0-4BB7-BC27-A22EC68009B8}"/>
              </a:ext>
            </a:extLst>
          </p:cNvPr>
          <p:cNvSpPr/>
          <p:nvPr/>
        </p:nvSpPr>
        <p:spPr>
          <a:xfrm>
            <a:off x="284408" y="1604002"/>
            <a:ext cx="8548254" cy="224676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endParaRPr lang="en-GB" sz="2800" dirty="0">
              <a:cs typeface="Calibri" panose="020F0502020204030204"/>
            </a:endParaRPr>
          </a:p>
          <a:p>
            <a:pPr algn="ctr"/>
            <a:endParaRPr lang="en-GB" sz="2800" dirty="0">
              <a:cs typeface="Calibri" panose="020F0502020204030204"/>
            </a:endParaRP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For further information on the council please visit 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www.towerhamlets.govuk</a:t>
            </a:r>
            <a:endParaRPr lang="en-GB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A5F5F-9327-4FA4-B83B-8E12EC5947FB}"/>
              </a:ext>
            </a:extLst>
          </p:cNvPr>
          <p:cNvSpPr/>
          <p:nvPr/>
        </p:nvSpPr>
        <p:spPr>
          <a:xfrm>
            <a:off x="-2921928" y="9158221"/>
            <a:ext cx="4785038" cy="1886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DB9C16-8A40-42C0-A798-65E1EB618344}"/>
              </a:ext>
            </a:extLst>
          </p:cNvPr>
          <p:cNvGrpSpPr/>
          <p:nvPr/>
        </p:nvGrpSpPr>
        <p:grpSpPr>
          <a:xfrm>
            <a:off x="7484989" y="5851473"/>
            <a:ext cx="1550153" cy="857144"/>
            <a:chOff x="251985" y="5528344"/>
            <a:chExt cx="1992451" cy="12049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9F1981F-C99E-48A6-BF92-8B03136932A6}"/>
                </a:ext>
              </a:extLst>
            </p:cNvPr>
            <p:cNvSpPr/>
            <p:nvPr/>
          </p:nvSpPr>
          <p:spPr>
            <a:xfrm>
              <a:off x="251985" y="5528344"/>
              <a:ext cx="1992451" cy="12049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76A9BD0-1191-48AD-9FBD-763BEAF2B1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3487" y="5641602"/>
              <a:ext cx="1775922" cy="1045503"/>
            </a:xfrm>
            <a:prstGeom prst="rect">
              <a:avLst/>
            </a:prstGeom>
          </p:spPr>
        </p:pic>
      </p:grpSp>
      <p:pic>
        <p:nvPicPr>
          <p:cNvPr id="2050" name="Picture 2">
            <a:extLst>
              <a:ext uri="{FF2B5EF4-FFF2-40B4-BE49-F238E27FC236}">
                <a16:creationId xmlns:a16="http://schemas.microsoft.com/office/drawing/2014/main" id="{14C15E4A-36A4-49D5-ACE3-8ED81D222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8" y="5851473"/>
            <a:ext cx="1680320" cy="8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87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D7D1B7-B693-4CB5-A93E-BC52C3A28520}"/>
              </a:ext>
            </a:extLst>
          </p:cNvPr>
          <p:cNvSpPr/>
          <p:nvPr/>
        </p:nvSpPr>
        <p:spPr>
          <a:xfrm>
            <a:off x="51371" y="5778249"/>
            <a:ext cx="9092629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34CE29-ECB1-4E8C-B533-FA2465B2F629}"/>
              </a:ext>
            </a:extLst>
          </p:cNvPr>
          <p:cNvSpPr/>
          <p:nvPr/>
        </p:nvSpPr>
        <p:spPr>
          <a:xfrm>
            <a:off x="0" y="0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/>
              <a:t>    Introduction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ACE4F8-3A6C-4497-B82D-426F042EC970}"/>
              </a:ext>
            </a:extLst>
          </p:cNvPr>
          <p:cNvSpPr/>
          <p:nvPr/>
        </p:nvSpPr>
        <p:spPr>
          <a:xfrm>
            <a:off x="494915" y="1749648"/>
            <a:ext cx="8401260" cy="289310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457200" indent="-457200">
              <a:buAutoNum type="arabicPeriod"/>
            </a:pPr>
            <a:r>
              <a:rPr lang="en-US" sz="2600" dirty="0"/>
              <a:t>Welcome </a:t>
            </a:r>
            <a:endParaRPr lang="en-US" sz="2600" dirty="0">
              <a:cs typeface="Calibri"/>
            </a:endParaRPr>
          </a:p>
          <a:p>
            <a:pPr marL="457200" indent="-457200">
              <a:buAutoNum type="arabicPeriod"/>
            </a:pPr>
            <a:r>
              <a:rPr lang="en-US" sz="2600" dirty="0"/>
              <a:t>Overview of contract</a:t>
            </a:r>
            <a:endParaRPr lang="en-US" sz="2600" dirty="0">
              <a:cs typeface="Calibri"/>
            </a:endParaRPr>
          </a:p>
          <a:p>
            <a:pPr marL="457200" indent="-457200">
              <a:buAutoNum type="arabicPeriod"/>
            </a:pPr>
            <a:r>
              <a:rPr lang="en-US" sz="2600" dirty="0">
                <a:cs typeface="Calibri"/>
              </a:rPr>
              <a:t>Procurement Overview</a:t>
            </a:r>
          </a:p>
          <a:p>
            <a:pPr marL="457200" indent="-457200">
              <a:buAutoNum type="arabicPeriod"/>
            </a:pPr>
            <a:r>
              <a:rPr lang="en-US" sz="2600" dirty="0"/>
              <a:t>Summary of Procurement Process  </a:t>
            </a:r>
            <a:endParaRPr lang="en-US" sz="2600" dirty="0">
              <a:cs typeface="Calibri"/>
            </a:endParaRPr>
          </a:p>
          <a:p>
            <a:pPr marL="457200" indent="-457200">
              <a:buAutoNum type="arabicPeriod"/>
            </a:pPr>
            <a:r>
              <a:rPr lang="en-US" sz="2600" dirty="0">
                <a:cs typeface="Calibri"/>
              </a:rPr>
              <a:t>Timetable</a:t>
            </a:r>
          </a:p>
          <a:p>
            <a:pPr marL="457200" indent="-457200">
              <a:buAutoNum type="arabicPeriod"/>
            </a:pPr>
            <a:r>
              <a:rPr lang="en-US" sz="2600" dirty="0">
                <a:cs typeface="Calibri"/>
              </a:rPr>
              <a:t>Social Value</a:t>
            </a:r>
          </a:p>
          <a:p>
            <a:pPr marL="457200" indent="-457200">
              <a:buAutoNum type="arabicPeriod"/>
            </a:pPr>
            <a:r>
              <a:rPr lang="en-US" sz="2600" dirty="0">
                <a:cs typeface="Calibri"/>
              </a:rPr>
              <a:t>Example Buildings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A8EC04-3093-4EB6-AD57-B1E8A8DC499D}"/>
              </a:ext>
            </a:extLst>
          </p:cNvPr>
          <p:cNvGrpSpPr/>
          <p:nvPr/>
        </p:nvGrpSpPr>
        <p:grpSpPr>
          <a:xfrm>
            <a:off x="7513633" y="5856998"/>
            <a:ext cx="1491933" cy="857144"/>
            <a:chOff x="251985" y="5528344"/>
            <a:chExt cx="1992451" cy="120496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C829A8A-B4F0-4036-A8BA-FC232C231DE7}"/>
                </a:ext>
              </a:extLst>
            </p:cNvPr>
            <p:cNvSpPr/>
            <p:nvPr/>
          </p:nvSpPr>
          <p:spPr>
            <a:xfrm>
              <a:off x="251985" y="5528344"/>
              <a:ext cx="1992451" cy="12049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266F3FB-86BD-4F7E-8B64-73F1D049F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487" y="5641602"/>
              <a:ext cx="1775922" cy="1045503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43FA9E72-BC52-410E-A0EB-98AE892BC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8" y="5851473"/>
            <a:ext cx="1680320" cy="8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63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D7D1B7-B693-4CB5-A93E-BC52C3A28520}"/>
              </a:ext>
            </a:extLst>
          </p:cNvPr>
          <p:cNvSpPr/>
          <p:nvPr/>
        </p:nvSpPr>
        <p:spPr>
          <a:xfrm>
            <a:off x="0" y="5778249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CB4CC26-79FF-4F6A-8132-C7D2E2C3041A}"/>
              </a:ext>
            </a:extLst>
          </p:cNvPr>
          <p:cNvGrpSpPr/>
          <p:nvPr/>
        </p:nvGrpSpPr>
        <p:grpSpPr>
          <a:xfrm>
            <a:off x="7484989" y="5851473"/>
            <a:ext cx="1550153" cy="857144"/>
            <a:chOff x="251985" y="5528344"/>
            <a:chExt cx="1992451" cy="12049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1853B1E-C85F-4D96-B79E-632B853BCE92}"/>
                </a:ext>
              </a:extLst>
            </p:cNvPr>
            <p:cNvSpPr/>
            <p:nvPr/>
          </p:nvSpPr>
          <p:spPr>
            <a:xfrm>
              <a:off x="251985" y="5528344"/>
              <a:ext cx="1992451" cy="12049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519B3A5-4E05-4C71-B13D-20BC98DFDC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487" y="5641602"/>
              <a:ext cx="1775922" cy="1045503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434CE29-ECB1-4E8C-B533-FA2465B2F629}"/>
              </a:ext>
            </a:extLst>
          </p:cNvPr>
          <p:cNvSpPr/>
          <p:nvPr/>
        </p:nvSpPr>
        <p:spPr>
          <a:xfrm>
            <a:off x="0" y="0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/>
              <a:t>    Welcome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13215-A7D2-455A-AFDA-4775503C99C4}"/>
              </a:ext>
            </a:extLst>
          </p:cNvPr>
          <p:cNvSpPr/>
          <p:nvPr/>
        </p:nvSpPr>
        <p:spPr>
          <a:xfrm>
            <a:off x="324219" y="1197562"/>
            <a:ext cx="8495561" cy="372409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2400" b="1" i="1" dirty="0"/>
              <a:t>"Innovation is key"</a:t>
            </a:r>
            <a:endParaRPr lang="en-US" sz="2400" b="1" dirty="0">
              <a:cs typeface="Calibri"/>
            </a:endParaRPr>
          </a:p>
          <a:p>
            <a:endParaRPr lang="en-GB" sz="1400" dirty="0">
              <a:cs typeface="Calibri"/>
            </a:endParaRPr>
          </a:p>
          <a:p>
            <a:r>
              <a:rPr lang="en-GB" sz="1600" dirty="0"/>
              <a:t>Please read this presentation......</a:t>
            </a:r>
            <a:endParaRPr lang="en-GB" sz="1600" dirty="0">
              <a:cs typeface="Calibri"/>
            </a:endParaRPr>
          </a:p>
          <a:p>
            <a:endParaRPr lang="en-GB" sz="1100" dirty="0">
              <a:cs typeface="Calibri"/>
            </a:endParaRPr>
          </a:p>
          <a:p>
            <a:r>
              <a:rPr lang="en-GB" sz="1600" dirty="0"/>
              <a:t>What we would like from you today is</a:t>
            </a:r>
            <a:endParaRPr lang="en-GB" sz="1600" dirty="0">
              <a:cs typeface="Calibri"/>
            </a:endParaRPr>
          </a:p>
          <a:p>
            <a:endParaRPr lang="en-GB" sz="16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600" dirty="0"/>
              <a:t>Your view on what works well with similar contracts </a:t>
            </a:r>
            <a:endParaRPr lang="en-GB" sz="1600" dirty="0">
              <a:cs typeface="Calibri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600" dirty="0"/>
              <a:t>What doesn’t work well with similar contracts </a:t>
            </a:r>
            <a:endParaRPr lang="en-GB" sz="16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GB" sz="1100" dirty="0">
              <a:cs typeface="Calibri"/>
            </a:endParaRPr>
          </a:p>
          <a:p>
            <a:r>
              <a:rPr lang="en-GB" sz="1600" dirty="0"/>
              <a:t>Our aim is to construct a contract and specification that serves the Tower Hamlets residents, staff and building users in the best possible way.</a:t>
            </a:r>
            <a:endParaRPr lang="en-GB" sz="1600" dirty="0">
              <a:cs typeface="Calibri"/>
            </a:endParaRPr>
          </a:p>
          <a:p>
            <a:endParaRPr lang="en-GB" sz="1600" dirty="0">
              <a:cs typeface="Calibri"/>
            </a:endParaRPr>
          </a:p>
          <a:p>
            <a:r>
              <a:rPr lang="en-GB" sz="1600" dirty="0"/>
              <a:t>Once you have had a chance to consider the content of these slides 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are welcome to arrange an appointment with members of the Council’s Facilities Management service. Please register your interest via the portal by 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Tuesday 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</a:t>
            </a:r>
            <a:r>
              <a:rPr lang="en-GB" sz="1600" b="0" i="0" u="none" strike="noStrike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July 2021.</a:t>
            </a:r>
            <a:endParaRPr lang="en-GB" sz="1600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8B6C5F8C-A1C0-4323-AFC8-A56DDA5B9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8" y="5851473"/>
            <a:ext cx="1680320" cy="8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8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D7D1B7-B693-4CB5-A93E-BC52C3A28520}"/>
              </a:ext>
            </a:extLst>
          </p:cNvPr>
          <p:cNvSpPr/>
          <p:nvPr/>
        </p:nvSpPr>
        <p:spPr>
          <a:xfrm>
            <a:off x="0" y="5812496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34CE29-ECB1-4E8C-B533-FA2465B2F629}"/>
              </a:ext>
            </a:extLst>
          </p:cNvPr>
          <p:cNvSpPr/>
          <p:nvPr/>
        </p:nvSpPr>
        <p:spPr>
          <a:xfrm>
            <a:off x="0" y="0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/>
              <a:t> </a:t>
            </a:r>
            <a:r>
              <a:rPr lang="en-GB" sz="3600" dirty="0">
                <a:ea typeface="+mn-lt"/>
                <a:cs typeface="+mn-lt"/>
              </a:rPr>
              <a:t>Overview of contract</a:t>
            </a:r>
            <a:endParaRPr lang="en-GB" sz="3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DC625B-FBA0-43EA-90E9-375EC61CF37A}"/>
              </a:ext>
            </a:extLst>
          </p:cNvPr>
          <p:cNvSpPr/>
          <p:nvPr/>
        </p:nvSpPr>
        <p:spPr>
          <a:xfrm>
            <a:off x="322270" y="1290071"/>
            <a:ext cx="8076006" cy="453970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700" b="0" i="0" u="none" strike="noStrike" dirty="0">
                <a:solidFill>
                  <a:srgbClr val="000000"/>
                </a:solidFill>
                <a:effectLst/>
              </a:rPr>
              <a:t>The annual contract spend for planned works, small projects and reactive repairs is circa </a:t>
            </a:r>
            <a:r>
              <a:rPr lang="en-US" sz="1700" dirty="0">
                <a:solidFill>
                  <a:srgbClr val="000000"/>
                </a:solidFill>
              </a:rPr>
              <a:t>£700k</a:t>
            </a:r>
            <a:endParaRPr lang="en-US" sz="1700" b="0" i="0" u="none" strike="noStrike" dirty="0">
              <a:solidFill>
                <a:srgbClr val="FF0000"/>
              </a:solidFill>
              <a:effectLst/>
            </a:endParaRPr>
          </a:p>
          <a:p>
            <a:pPr algn="l" rtl="0" fontAlgn="base"/>
            <a:endParaRPr lang="en-US" sz="1700" b="0" i="0" dirty="0">
              <a:solidFill>
                <a:srgbClr val="FF0000"/>
              </a:solidFill>
              <a:effectLst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700" dirty="0"/>
              <a:t>There are currently approximately 220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/>
              <a:t>no. of Corporate (housing is excluded from scope) sites in scope of the current contract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700" b="0" i="0" u="none" strike="noStrike" dirty="0">
              <a:effectLst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700" dirty="0"/>
              <a:t>The Council operate an internal helpdesk function that will be responsible for managing and issuing repair and maintenance instructions </a:t>
            </a:r>
            <a:endParaRPr lang="en-US" sz="1700" b="0" i="0" u="none" strike="noStrike" dirty="0">
              <a:effectLst/>
            </a:endParaRPr>
          </a:p>
          <a:p>
            <a:pPr algn="l" rtl="0" fontAlgn="base"/>
            <a:endParaRPr lang="en-US" sz="1700" b="0" i="0" u="none" strike="noStrike" dirty="0">
              <a:effectLst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700" dirty="0">
                <a:effectLst/>
                <a:ea typeface="Times New Roman" panose="02020603050405020304" pitchFamily="18" charset="0"/>
              </a:rPr>
              <a:t>All Council operated buildings are in scope including offices, libraries, children’s centres and day centres</a:t>
            </a:r>
          </a:p>
          <a:p>
            <a:pPr algn="l" rtl="0" fontAlgn="base"/>
            <a:endParaRPr lang="en-US" sz="1700" b="0" i="0" u="none" strike="noStrike" dirty="0">
              <a:solidFill>
                <a:srgbClr val="FF0000"/>
              </a:solidFill>
              <a:effectLst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700" dirty="0"/>
              <a:t>Services will include </a:t>
            </a:r>
            <a:r>
              <a:rPr lang="en-GB" sz="1700" dirty="0"/>
              <a:t>planned works, project works and reactive repair service for the Council’s building fabric 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GB" sz="1700" dirty="0"/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GB" sz="1700" dirty="0">
                <a:effectLst/>
                <a:ea typeface="Times New Roman" panose="02020603050405020304" pitchFamily="18" charset="0"/>
              </a:rPr>
              <a:t>Activities would typically include gutter clearing, roof, brickwork and paving repairs, decorating, general carpentry and window repairs and refurbishment projects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1A4EB4B-C056-4925-8382-57E89061C8CE}"/>
              </a:ext>
            </a:extLst>
          </p:cNvPr>
          <p:cNvGrpSpPr/>
          <p:nvPr/>
        </p:nvGrpSpPr>
        <p:grpSpPr>
          <a:xfrm>
            <a:off x="7533018" y="5906144"/>
            <a:ext cx="1550153" cy="857144"/>
            <a:chOff x="251985" y="5528344"/>
            <a:chExt cx="1992451" cy="120496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2672C22-686B-4D0D-B414-11090BABA195}"/>
                </a:ext>
              </a:extLst>
            </p:cNvPr>
            <p:cNvSpPr/>
            <p:nvPr/>
          </p:nvSpPr>
          <p:spPr>
            <a:xfrm>
              <a:off x="251985" y="5528344"/>
              <a:ext cx="1992451" cy="12049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A40E4408-9227-42F6-8C89-124BEF1CBA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487" y="5641602"/>
              <a:ext cx="1775922" cy="1045503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06EBF656-C637-4041-8802-77654C7C4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8" y="5851473"/>
            <a:ext cx="1680320" cy="8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15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D7D1B7-B693-4CB5-A93E-BC52C3A28520}"/>
              </a:ext>
            </a:extLst>
          </p:cNvPr>
          <p:cNvSpPr/>
          <p:nvPr/>
        </p:nvSpPr>
        <p:spPr>
          <a:xfrm>
            <a:off x="0" y="5812496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34CE29-ECB1-4E8C-B533-FA2465B2F629}"/>
              </a:ext>
            </a:extLst>
          </p:cNvPr>
          <p:cNvSpPr/>
          <p:nvPr/>
        </p:nvSpPr>
        <p:spPr>
          <a:xfrm>
            <a:off x="0" y="0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/>
              <a:t> Procurement Overview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6A4430-CE63-48F3-B11B-8B697B9864C8}"/>
              </a:ext>
            </a:extLst>
          </p:cNvPr>
          <p:cNvSpPr/>
          <p:nvPr/>
        </p:nvSpPr>
        <p:spPr>
          <a:xfrm>
            <a:off x="670076" y="1090572"/>
            <a:ext cx="7312943" cy="461985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effectLst/>
                <a:latin typeface="Calibri" panose="020F0502020204030204" pitchFamily="34" charset="0"/>
              </a:rPr>
              <a:t>Single supplier</a:t>
            </a: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effectLst/>
                <a:latin typeface="Calibri" panose="020F0502020204030204" pitchFamily="34" charset="0"/>
              </a:rPr>
              <a:t>Emphasis on quality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effectLst/>
                <a:latin typeface="Calibri" panose="020F0502020204030204" pitchFamily="34" charset="0"/>
              </a:rPr>
              <a:t>Self-delivery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 expected with l</a:t>
            </a:r>
            <a:r>
              <a:rPr lang="en-GB" dirty="0" err="1">
                <a:latin typeface="Calibri" panose="020F0502020204030204" pitchFamily="34" charset="0"/>
              </a:rPr>
              <a:t>ocal</a:t>
            </a:r>
            <a:r>
              <a:rPr lang="en-GB" dirty="0">
                <a:latin typeface="Calibri" panose="020F0502020204030204" pitchFamily="34" charset="0"/>
              </a:rPr>
              <a:t> supply chain</a:t>
            </a:r>
            <a:r>
              <a:rPr lang="en-US" dirty="0"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effectLst/>
                <a:latin typeface="Calibri" panose="020F0502020204030204" pitchFamily="34" charset="0"/>
              </a:rPr>
              <a:t>Long term commitment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effectLst/>
                <a:latin typeface="Calibri" panose="020F0502020204030204" pitchFamily="34" charset="0"/>
              </a:rPr>
              <a:t>Partnering approach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2-year</a:t>
            </a:r>
            <a:r>
              <a:rPr lang="en-US" b="0" i="0" u="none" strike="noStrike" dirty="0">
                <a:effectLst/>
                <a:latin typeface="Calibri" panose="020F0502020204030204" pitchFamily="34" charset="0"/>
              </a:rPr>
              <a:t> term</a:t>
            </a:r>
            <a:r>
              <a:rPr lang="en-GB" b="0" i="0" dirty="0">
                <a:effectLst/>
                <a:latin typeface="Calibri" panose="020F0502020204030204" pitchFamily="34" charset="0"/>
              </a:rPr>
              <a:t>​ with option to extend </a:t>
            </a:r>
            <a:r>
              <a:rPr lang="en-GB" dirty="0">
                <a:latin typeface="Calibri" panose="020F0502020204030204" pitchFamily="34" charset="0"/>
              </a:rPr>
              <a:t>by 36 months </a:t>
            </a:r>
            <a:r>
              <a:rPr lang="en-GB" b="0" i="0" dirty="0">
                <a:effectLst/>
                <a:latin typeface="Calibri" panose="020F0502020204030204" pitchFamily="34" charset="0"/>
              </a:rPr>
              <a:t>(24 months + 12 months)</a:t>
            </a: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60/40 quality/price evaluation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Contract form JCT MTC 2016 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National schedule of rates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 pricing 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285750" indent="-285750"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effectLst/>
                <a:latin typeface="Calibri" panose="020F0502020204030204" pitchFamily="34" charset="0"/>
              </a:rPr>
              <a:t>Service specialism</a:t>
            </a:r>
            <a:r>
              <a:rPr lang="en-US" b="0" i="0" dirty="0">
                <a:effectLst/>
                <a:latin typeface="Calibri" panose="020F0502020204030204" pitchFamily="34" charset="0"/>
              </a:rPr>
              <a:t>​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2FBE73A-5560-4B5F-BA89-E27D8B8C2701}"/>
              </a:ext>
            </a:extLst>
          </p:cNvPr>
          <p:cNvGrpSpPr/>
          <p:nvPr/>
        </p:nvGrpSpPr>
        <p:grpSpPr>
          <a:xfrm>
            <a:off x="7484989" y="5851473"/>
            <a:ext cx="1550153" cy="857144"/>
            <a:chOff x="251985" y="5528344"/>
            <a:chExt cx="1992451" cy="120496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2E84965-01C1-4D51-A0CA-A44072272AE2}"/>
                </a:ext>
              </a:extLst>
            </p:cNvPr>
            <p:cNvSpPr/>
            <p:nvPr/>
          </p:nvSpPr>
          <p:spPr>
            <a:xfrm>
              <a:off x="251985" y="5528344"/>
              <a:ext cx="1992451" cy="12049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04CA1D9-1521-4CDF-B72F-0501980EB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487" y="5641602"/>
              <a:ext cx="1775922" cy="1045503"/>
            </a:xfrm>
            <a:prstGeom prst="rect">
              <a:avLst/>
            </a:prstGeom>
          </p:spPr>
        </p:pic>
      </p:grpSp>
      <p:pic>
        <p:nvPicPr>
          <p:cNvPr id="11" name="Picture 2">
            <a:extLst>
              <a:ext uri="{FF2B5EF4-FFF2-40B4-BE49-F238E27FC236}">
                <a16:creationId xmlns:a16="http://schemas.microsoft.com/office/drawing/2014/main" id="{D04A9317-08BF-4A2E-9B26-5E5F0E824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8" y="5889503"/>
            <a:ext cx="1680320" cy="8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76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D7D1B7-B693-4CB5-A93E-BC52C3A28520}"/>
              </a:ext>
            </a:extLst>
          </p:cNvPr>
          <p:cNvSpPr/>
          <p:nvPr/>
        </p:nvSpPr>
        <p:spPr>
          <a:xfrm>
            <a:off x="0" y="5812496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34CE29-ECB1-4E8C-B533-FA2465B2F629}"/>
              </a:ext>
            </a:extLst>
          </p:cNvPr>
          <p:cNvSpPr/>
          <p:nvPr/>
        </p:nvSpPr>
        <p:spPr>
          <a:xfrm>
            <a:off x="0" y="0"/>
            <a:ext cx="9157647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/>
              <a:t>     Summary of Procurement Process</a:t>
            </a:r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DCF58370-DA39-40C2-B751-6D9110A0BA46}"/>
              </a:ext>
            </a:extLst>
          </p:cNvPr>
          <p:cNvSpPr/>
          <p:nvPr/>
        </p:nvSpPr>
        <p:spPr>
          <a:xfrm>
            <a:off x="4627456" y="1837155"/>
            <a:ext cx="2098421" cy="109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Publish Tender Opportunity</a:t>
            </a:r>
          </a:p>
        </p:txBody>
      </p:sp>
      <p:sp>
        <p:nvSpPr>
          <p:cNvPr id="25" name="Arrow: Pentagon 24">
            <a:extLst>
              <a:ext uri="{FF2B5EF4-FFF2-40B4-BE49-F238E27FC236}">
                <a16:creationId xmlns:a16="http://schemas.microsoft.com/office/drawing/2014/main" id="{7274AA3E-74B9-4490-8375-CB9882E8606A}"/>
              </a:ext>
            </a:extLst>
          </p:cNvPr>
          <p:cNvSpPr/>
          <p:nvPr/>
        </p:nvSpPr>
        <p:spPr>
          <a:xfrm>
            <a:off x="2414970" y="1835609"/>
            <a:ext cx="2098421" cy="109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</a:rPr>
              <a:t>Publish Tender Notice</a:t>
            </a:r>
          </a:p>
        </p:txBody>
      </p:sp>
      <p:sp>
        <p:nvSpPr>
          <p:cNvPr id="29" name="Arrow: Pentagon 28">
            <a:extLst>
              <a:ext uri="{FF2B5EF4-FFF2-40B4-BE49-F238E27FC236}">
                <a16:creationId xmlns:a16="http://schemas.microsoft.com/office/drawing/2014/main" id="{EBAFC8F1-3914-47E4-BE82-9D38093F4C39}"/>
              </a:ext>
            </a:extLst>
          </p:cNvPr>
          <p:cNvSpPr/>
          <p:nvPr/>
        </p:nvSpPr>
        <p:spPr>
          <a:xfrm>
            <a:off x="237375" y="1847239"/>
            <a:ext cx="2098421" cy="109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Bidder Briefing Session</a:t>
            </a:r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7AB2AE92-A199-4FB8-96CC-3598CE8941CB}"/>
              </a:ext>
            </a:extLst>
          </p:cNvPr>
          <p:cNvSpPr/>
          <p:nvPr/>
        </p:nvSpPr>
        <p:spPr>
          <a:xfrm>
            <a:off x="6881214" y="1835611"/>
            <a:ext cx="2098421" cy="109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Tender Submission Deadline</a:t>
            </a:r>
          </a:p>
        </p:txBody>
      </p:sp>
      <p:sp>
        <p:nvSpPr>
          <p:cNvPr id="42" name="Arrow: Pentagon 41">
            <a:extLst>
              <a:ext uri="{FF2B5EF4-FFF2-40B4-BE49-F238E27FC236}">
                <a16:creationId xmlns:a16="http://schemas.microsoft.com/office/drawing/2014/main" id="{28DAC680-1D30-423A-9A5B-019DF7D35E3F}"/>
              </a:ext>
            </a:extLst>
          </p:cNvPr>
          <p:cNvSpPr/>
          <p:nvPr/>
        </p:nvSpPr>
        <p:spPr>
          <a:xfrm>
            <a:off x="6822743" y="3743142"/>
            <a:ext cx="2098421" cy="109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/>
              <a:t>Service Commencement</a:t>
            </a:r>
            <a:endParaRPr lang="en-GB" sz="1600">
              <a:cs typeface="Calibri"/>
            </a:endParaRPr>
          </a:p>
        </p:txBody>
      </p:sp>
      <p:sp>
        <p:nvSpPr>
          <p:cNvPr id="43" name="Arrow: Pentagon 42">
            <a:extLst>
              <a:ext uri="{FF2B5EF4-FFF2-40B4-BE49-F238E27FC236}">
                <a16:creationId xmlns:a16="http://schemas.microsoft.com/office/drawing/2014/main" id="{78284D2C-14E3-4FF8-98DB-9FDD231691E1}"/>
              </a:ext>
            </a:extLst>
          </p:cNvPr>
          <p:cNvSpPr/>
          <p:nvPr/>
        </p:nvSpPr>
        <p:spPr>
          <a:xfrm>
            <a:off x="4633507" y="3743142"/>
            <a:ext cx="2098421" cy="109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/>
              <a:t>Mobilisation</a:t>
            </a:r>
            <a:endParaRPr lang="en-GB" sz="1600">
              <a:cs typeface="Calibri"/>
            </a:endParaRPr>
          </a:p>
        </p:txBody>
      </p:sp>
      <p:sp>
        <p:nvSpPr>
          <p:cNvPr id="44" name="Arrow: Pentagon 43">
            <a:extLst>
              <a:ext uri="{FF2B5EF4-FFF2-40B4-BE49-F238E27FC236}">
                <a16:creationId xmlns:a16="http://schemas.microsoft.com/office/drawing/2014/main" id="{8A99C0F1-127E-4294-AB07-E6B6E70F4DE2}"/>
              </a:ext>
            </a:extLst>
          </p:cNvPr>
          <p:cNvSpPr/>
          <p:nvPr/>
        </p:nvSpPr>
        <p:spPr>
          <a:xfrm>
            <a:off x="2414971" y="3746232"/>
            <a:ext cx="2098421" cy="109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Contract Award Period</a:t>
            </a:r>
          </a:p>
        </p:txBody>
      </p:sp>
      <p:sp>
        <p:nvSpPr>
          <p:cNvPr id="45" name="Arrow: Pentagon 44">
            <a:extLst>
              <a:ext uri="{FF2B5EF4-FFF2-40B4-BE49-F238E27FC236}">
                <a16:creationId xmlns:a16="http://schemas.microsoft.com/office/drawing/2014/main" id="{233447C7-ABF9-438E-B60E-DCD496B2EC02}"/>
              </a:ext>
            </a:extLst>
          </p:cNvPr>
          <p:cNvSpPr/>
          <p:nvPr/>
        </p:nvSpPr>
        <p:spPr>
          <a:xfrm>
            <a:off x="237376" y="3746232"/>
            <a:ext cx="2098421" cy="10972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Evaluation Period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062BD195-FF14-4934-9F56-0A09DE2C7B85}"/>
              </a:ext>
            </a:extLst>
          </p:cNvPr>
          <p:cNvCxnSpPr>
            <a:stCxn id="41" idx="2"/>
            <a:endCxn id="45" idx="0"/>
          </p:cNvCxnSpPr>
          <p:nvPr/>
        </p:nvCxnSpPr>
        <p:spPr>
          <a:xfrm rot="5400000">
            <a:off x="3927510" y="17630"/>
            <a:ext cx="813365" cy="664383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>
            <a:extLst>
              <a:ext uri="{FF2B5EF4-FFF2-40B4-BE49-F238E27FC236}">
                <a16:creationId xmlns:a16="http://schemas.microsoft.com/office/drawing/2014/main" id="{8433136F-BA01-42D3-A024-4A09BC942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8" y="5851473"/>
            <a:ext cx="1680320" cy="8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58212F4-3ED5-4850-8E79-65B500E6A95E}"/>
              </a:ext>
            </a:extLst>
          </p:cNvPr>
          <p:cNvGrpSpPr/>
          <p:nvPr/>
        </p:nvGrpSpPr>
        <p:grpSpPr>
          <a:xfrm>
            <a:off x="7484989" y="5851473"/>
            <a:ext cx="1550153" cy="857144"/>
            <a:chOff x="251985" y="5528344"/>
            <a:chExt cx="1992451" cy="12049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6445867-981E-415E-B34D-048CE7DC630C}"/>
                </a:ext>
              </a:extLst>
            </p:cNvPr>
            <p:cNvSpPr/>
            <p:nvPr/>
          </p:nvSpPr>
          <p:spPr>
            <a:xfrm>
              <a:off x="251985" y="5528344"/>
              <a:ext cx="1992451" cy="12049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FC5FD286-C2EF-4FF2-8EC1-373221D6B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3487" y="5641602"/>
              <a:ext cx="1775922" cy="10455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623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D7D1B7-B693-4CB5-A93E-BC52C3A28520}"/>
              </a:ext>
            </a:extLst>
          </p:cNvPr>
          <p:cNvSpPr/>
          <p:nvPr/>
        </p:nvSpPr>
        <p:spPr>
          <a:xfrm>
            <a:off x="0" y="5812496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34CE29-ECB1-4E8C-B533-FA2465B2F629}"/>
              </a:ext>
            </a:extLst>
          </p:cNvPr>
          <p:cNvSpPr/>
          <p:nvPr/>
        </p:nvSpPr>
        <p:spPr>
          <a:xfrm>
            <a:off x="0" y="-51371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/>
              <a:t>  Timetable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4893C61-2B89-4DA3-9220-66A65684E135}"/>
              </a:ext>
            </a:extLst>
          </p:cNvPr>
          <p:cNvGrpSpPr/>
          <p:nvPr/>
        </p:nvGrpSpPr>
        <p:grpSpPr>
          <a:xfrm>
            <a:off x="7484989" y="5851473"/>
            <a:ext cx="1550153" cy="857144"/>
            <a:chOff x="251985" y="5528344"/>
            <a:chExt cx="1992451" cy="120496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642C477-71C1-49FA-8D12-80A20D422CE5}"/>
                </a:ext>
              </a:extLst>
            </p:cNvPr>
            <p:cNvSpPr/>
            <p:nvPr/>
          </p:nvSpPr>
          <p:spPr>
            <a:xfrm>
              <a:off x="251985" y="5528344"/>
              <a:ext cx="1992451" cy="12049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3EC5F75-4EEA-4DD5-8949-BB1511CCB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487" y="5641602"/>
              <a:ext cx="1775922" cy="1045503"/>
            </a:xfrm>
            <a:prstGeom prst="rect">
              <a:avLst/>
            </a:prstGeom>
          </p:spPr>
        </p:pic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C3D6CF4-3393-46B9-9D4E-9B7D64EB3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227522"/>
              </p:ext>
            </p:extLst>
          </p:nvPr>
        </p:nvGraphicFramePr>
        <p:xfrm>
          <a:off x="256722" y="1688814"/>
          <a:ext cx="8704488" cy="36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9363">
                  <a:extLst>
                    <a:ext uri="{9D8B030D-6E8A-4147-A177-3AD203B41FA5}">
                      <a16:colId xmlns:a16="http://schemas.microsoft.com/office/drawing/2014/main" val="1486679085"/>
                    </a:ext>
                  </a:extLst>
                </a:gridCol>
                <a:gridCol w="4105125">
                  <a:extLst>
                    <a:ext uri="{9D8B030D-6E8A-4147-A177-3AD203B41FA5}">
                      <a16:colId xmlns:a16="http://schemas.microsoft.com/office/drawing/2014/main" val="2198846233"/>
                    </a:ext>
                  </a:extLst>
                </a:gridCol>
              </a:tblGrid>
              <a:tr h="279084">
                <a:tc>
                  <a:txBody>
                    <a:bodyPr/>
                    <a:lstStyle/>
                    <a:p>
                      <a:r>
                        <a:rPr lang="en-GB" sz="18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Programme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721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Bidder Briefing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&amp; 22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July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084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Bidders Invited to Tender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September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449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Tender Submission 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October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667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Evaluation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– 29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October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03581"/>
                  </a:ext>
                </a:extLst>
              </a:tr>
              <a:tr h="465106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Bidder presentations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lang="en-GB" sz="1800" b="0" i="0" u="none" strike="noStrike" baseline="30000" noProof="0" dirty="0">
                          <a:solidFill>
                            <a:schemeClr val="tx1"/>
                          </a:solidFill>
                          <a:latin typeface="+mn-lt"/>
                        </a:rPr>
                        <a:t>st</a:t>
                      </a:r>
                      <a:r>
                        <a:rPr lang="en-GB" sz="1800" b="0" i="0" u="none" strike="noStrike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– 5</a:t>
                      </a:r>
                      <a:r>
                        <a:rPr lang="en-GB" sz="1800" b="0" i="0" u="none" strike="noStrike" baseline="30000" noProof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r>
                        <a:rPr lang="en-GB" sz="1800" b="0" i="0" u="none" strike="noStrike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November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077577"/>
                  </a:ext>
                </a:extLst>
              </a:tr>
              <a:tr h="465106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Contract Award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  <a:r>
                        <a:rPr lang="en-GB" sz="1800" b="0" i="0" u="none" strike="noStrike" baseline="30000" noProof="0" dirty="0">
                          <a:solidFill>
                            <a:schemeClr val="tx1"/>
                          </a:solidFill>
                          <a:latin typeface="Calibri"/>
                        </a:rPr>
                        <a:t>th</a:t>
                      </a:r>
                      <a:r>
                        <a:rPr lang="en-GB" sz="18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 – 26</a:t>
                      </a:r>
                      <a:r>
                        <a:rPr lang="en-GB" sz="1800" b="0" i="0" u="none" strike="noStrike" baseline="30000" noProof="0" dirty="0">
                          <a:solidFill>
                            <a:schemeClr val="tx1"/>
                          </a:solidFill>
                          <a:latin typeface="Calibri"/>
                        </a:rPr>
                        <a:t>th</a:t>
                      </a:r>
                      <a:r>
                        <a:rPr lang="en-GB" sz="1800" b="0" i="0" u="none" strike="noStrike" baseline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 November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538250"/>
                  </a:ext>
                </a:extLst>
              </a:tr>
              <a:tr h="465106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Mobilisation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r>
                        <a:rPr lang="en-GB" sz="1800" b="0" i="0" u="none" strike="noStrike" baseline="30000" noProof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r>
                        <a:rPr lang="en-GB" sz="1800" b="0" i="0" u="none" strike="noStrike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November – 1</a:t>
                      </a:r>
                      <a:r>
                        <a:rPr lang="en-GB" sz="1800" b="0" i="0" u="none" strike="noStrike" baseline="30000" noProof="0" dirty="0">
                          <a:solidFill>
                            <a:schemeClr val="tx1"/>
                          </a:solidFill>
                          <a:latin typeface="+mn-lt"/>
                        </a:rPr>
                        <a:t>st</a:t>
                      </a:r>
                      <a:r>
                        <a:rPr lang="en-GB" sz="1800" b="0" i="0" u="none" strike="noStrike" baseline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February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986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Service Commencement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February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07149"/>
                  </a:ext>
                </a:extLst>
              </a:tr>
            </a:tbl>
          </a:graphicData>
        </a:graphic>
      </p:graphicFrame>
      <p:pic>
        <p:nvPicPr>
          <p:cNvPr id="13" name="Picture 2">
            <a:extLst>
              <a:ext uri="{FF2B5EF4-FFF2-40B4-BE49-F238E27FC236}">
                <a16:creationId xmlns:a16="http://schemas.microsoft.com/office/drawing/2014/main" id="{C522FAB2-29BC-4475-94F5-774CC8DDA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8" y="5889503"/>
            <a:ext cx="1680320" cy="8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1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D7D1B7-B693-4CB5-A93E-BC52C3A28520}"/>
              </a:ext>
            </a:extLst>
          </p:cNvPr>
          <p:cNvSpPr/>
          <p:nvPr/>
        </p:nvSpPr>
        <p:spPr>
          <a:xfrm>
            <a:off x="0" y="5812496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34CE29-ECB1-4E8C-B533-FA2465B2F629}"/>
              </a:ext>
            </a:extLst>
          </p:cNvPr>
          <p:cNvSpPr/>
          <p:nvPr/>
        </p:nvSpPr>
        <p:spPr>
          <a:xfrm>
            <a:off x="0" y="0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/>
              <a:t>    LB Tower Hamlets Social Value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A9F0E36-3891-43BA-BA39-CC32D512C510}"/>
              </a:ext>
            </a:extLst>
          </p:cNvPr>
          <p:cNvGrpSpPr/>
          <p:nvPr/>
        </p:nvGrpSpPr>
        <p:grpSpPr>
          <a:xfrm>
            <a:off x="7484989" y="5851473"/>
            <a:ext cx="1550153" cy="857144"/>
            <a:chOff x="251985" y="5528344"/>
            <a:chExt cx="1992451" cy="12049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1C3C8C1-EAF7-4DA8-93E3-EBA06D20CDCB}"/>
                </a:ext>
              </a:extLst>
            </p:cNvPr>
            <p:cNvSpPr/>
            <p:nvPr/>
          </p:nvSpPr>
          <p:spPr>
            <a:xfrm>
              <a:off x="251985" y="5528344"/>
              <a:ext cx="1992451" cy="12049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8F0E1B3-D270-4038-AF0C-43B39570E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3487" y="5641602"/>
              <a:ext cx="1775922" cy="1045503"/>
            </a:xfrm>
            <a:prstGeom prst="rect">
              <a:avLst/>
            </a:prstGeom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A2ABA908-115E-481C-815D-A407D33766FF}"/>
              </a:ext>
            </a:extLst>
          </p:cNvPr>
          <p:cNvSpPr/>
          <p:nvPr/>
        </p:nvSpPr>
        <p:spPr>
          <a:xfrm>
            <a:off x="369869" y="1388985"/>
            <a:ext cx="8404261" cy="421653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2000" dirty="0"/>
              <a:t>The LBTH Procurement Strategy 2016-2019 sets out our aim of pursuing procurement excellence through deploying innovative and effective sourcing strategies to achieve value for money whilst stimulating local markets and securing community benefits. 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Social benefits through contracts focus on four strands:</a:t>
            </a:r>
          </a:p>
          <a:p>
            <a:r>
              <a:rPr lang="en-GB" sz="20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Promoting local employment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Investing in skills and training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Supporting local supply chains.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Supporting Community Projects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hlinkClick r:id="rId3"/>
              </a:rPr>
              <a:t>Tower Hamlets Council - Issue details - Procurement Strategy 2016-2019</a:t>
            </a:r>
            <a:endParaRPr lang="en-GB" sz="2400" b="1" dirty="0">
              <a:cs typeface="Times New Roman" panose="02020603050405020304" pitchFamily="18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0519DEE-686F-4050-B609-EF0CD5BB8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8" y="5889503"/>
            <a:ext cx="1680320" cy="8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12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D7D1B7-B693-4CB5-A93E-BC52C3A28520}"/>
              </a:ext>
            </a:extLst>
          </p:cNvPr>
          <p:cNvSpPr/>
          <p:nvPr/>
        </p:nvSpPr>
        <p:spPr>
          <a:xfrm>
            <a:off x="0" y="5812496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34CE29-ECB1-4E8C-B533-FA2465B2F629}"/>
              </a:ext>
            </a:extLst>
          </p:cNvPr>
          <p:cNvSpPr/>
          <p:nvPr/>
        </p:nvSpPr>
        <p:spPr>
          <a:xfrm>
            <a:off x="-3173" y="0"/>
            <a:ext cx="9144000" cy="10455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/>
              <a:t> Example Building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BA24A5A-9A10-4190-A74A-1DCD71C84AAD}"/>
              </a:ext>
            </a:extLst>
          </p:cNvPr>
          <p:cNvSpPr/>
          <p:nvPr/>
        </p:nvSpPr>
        <p:spPr>
          <a:xfrm>
            <a:off x="6021416" y="828106"/>
            <a:ext cx="2472980" cy="7170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FD5DF2-FAB9-448E-9D69-DB073BB7313B}"/>
              </a:ext>
            </a:extLst>
          </p:cNvPr>
          <p:cNvSpPr txBox="1"/>
          <p:nvPr/>
        </p:nvSpPr>
        <p:spPr>
          <a:xfrm>
            <a:off x="135275" y="2472646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cs typeface="Calibri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AA4DC86-7F68-43B4-B3B8-8DED29EB9ADA}"/>
              </a:ext>
            </a:extLst>
          </p:cNvPr>
          <p:cNvGrpSpPr/>
          <p:nvPr/>
        </p:nvGrpSpPr>
        <p:grpSpPr>
          <a:xfrm>
            <a:off x="7484989" y="5851473"/>
            <a:ext cx="1550153" cy="857144"/>
            <a:chOff x="251985" y="5528344"/>
            <a:chExt cx="1992451" cy="12049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F23FF93-24EC-4D7E-8A92-326A44593455}"/>
                </a:ext>
              </a:extLst>
            </p:cNvPr>
            <p:cNvSpPr/>
            <p:nvPr/>
          </p:nvSpPr>
          <p:spPr>
            <a:xfrm>
              <a:off x="251985" y="5528344"/>
              <a:ext cx="1992451" cy="12049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0CBC0CE-FE52-45A0-AC4A-475BF6E6E7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3487" y="5641602"/>
              <a:ext cx="1775922" cy="1045503"/>
            </a:xfrm>
            <a:prstGeom prst="rect">
              <a:avLst/>
            </a:prstGeom>
          </p:spPr>
        </p:pic>
      </p:grpSp>
      <p:pic>
        <p:nvPicPr>
          <p:cNvPr id="15" name="Picture 2">
            <a:extLst>
              <a:ext uri="{FF2B5EF4-FFF2-40B4-BE49-F238E27FC236}">
                <a16:creationId xmlns:a16="http://schemas.microsoft.com/office/drawing/2014/main" id="{754A8F38-2F82-4055-97DD-890D5ADDE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8" y="5858149"/>
            <a:ext cx="1680320" cy="8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1009C7-1321-40D3-B75B-868A88A401B5}"/>
              </a:ext>
            </a:extLst>
          </p:cNvPr>
          <p:cNvSpPr txBox="1"/>
          <p:nvPr/>
        </p:nvSpPr>
        <p:spPr>
          <a:xfrm>
            <a:off x="4748736" y="3233404"/>
            <a:ext cx="2969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Whitechapel Idea Store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52F97E-337A-4BFE-BE9D-1BD7FDA4FA3E}"/>
              </a:ext>
            </a:extLst>
          </p:cNvPr>
          <p:cNvSpPr txBox="1"/>
          <p:nvPr/>
        </p:nvSpPr>
        <p:spPr>
          <a:xfrm>
            <a:off x="869041" y="3198120"/>
            <a:ext cx="2969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Bethnal Green Library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38F7FE-75D7-4D75-A610-4D3ACD951FA3}"/>
              </a:ext>
            </a:extLst>
          </p:cNvPr>
          <p:cNvSpPr txBox="1"/>
          <p:nvPr/>
        </p:nvSpPr>
        <p:spPr>
          <a:xfrm>
            <a:off x="2200860" y="1074531"/>
            <a:ext cx="2969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Jack Dash House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730C7ED-08CF-44DD-8749-E46EE4172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900" y="3570457"/>
            <a:ext cx="2847047" cy="2132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B8137FBB-5BD2-4355-9F5A-A0DEA49CB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526" y="1401645"/>
            <a:ext cx="3386601" cy="177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ee the source image">
            <a:extLst>
              <a:ext uri="{FF2B5EF4-FFF2-40B4-BE49-F238E27FC236}">
                <a16:creationId xmlns:a16="http://schemas.microsoft.com/office/drawing/2014/main" id="{8D898575-2554-446C-8147-8060ECF76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510" y="3567452"/>
            <a:ext cx="2847047" cy="213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8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9BCD0DBC49489A0572F8E9943080" ma:contentTypeVersion="13" ma:contentTypeDescription="Create a new document." ma:contentTypeScope="" ma:versionID="26080881a13f3d6b41078f1aa548c064">
  <xsd:schema xmlns:xsd="http://www.w3.org/2001/XMLSchema" xmlns:xs="http://www.w3.org/2001/XMLSchema" xmlns:p="http://schemas.microsoft.com/office/2006/metadata/properties" xmlns:ns2="76733d81-b1b4-4272-a372-ee4ace9f742a" xmlns:ns3="1f092acf-d746-49be-aa3c-e430f3cf88cd" targetNamespace="http://schemas.microsoft.com/office/2006/metadata/properties" ma:root="true" ma:fieldsID="dfe7a180b70ce6fd5c8a8ba8e59fd030" ns2:_="" ns3:_="">
    <xsd:import namespace="76733d81-b1b4-4272-a372-ee4ace9f742a"/>
    <xsd:import namespace="1f092acf-d746-49be-aa3c-e430f3cf88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33d81-b1b4-4272-a372-ee4ace9f7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92acf-d746-49be-aa3c-e430f3cf88c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092acf-d746-49be-aa3c-e430f3cf88cd">
      <UserInfo>
        <DisplayName>Charlotte Crabbe</DisplayName>
        <AccountId>45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0523A83-0C6B-438E-BFBC-AC6FEF7FB7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18040E-8118-4086-8AD3-4B21E035AB2B}">
  <ds:schemaRefs>
    <ds:schemaRef ds:uri="1f092acf-d746-49be-aa3c-e430f3cf88cd"/>
    <ds:schemaRef ds:uri="76733d81-b1b4-4272-a372-ee4ace9f74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34238CF-3C45-4BF5-A23A-6654C8DE2C63}">
  <ds:schemaRefs>
    <ds:schemaRef ds:uri="1f092acf-d746-49be-aa3c-e430f3cf88c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6733d81-b1b4-4272-a372-ee4ace9f742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4486</TotalTime>
  <Words>529</Words>
  <Application>Microsoft Office PowerPoint</Application>
  <PresentationFormat>On-screen Show (4:3)</PresentationFormat>
  <Paragraphs>105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</dc:creator>
  <cp:lastModifiedBy>Neil Ward</cp:lastModifiedBy>
  <cp:revision>28</cp:revision>
  <dcterms:created xsi:type="dcterms:W3CDTF">2018-09-19T17:15:24Z</dcterms:created>
  <dcterms:modified xsi:type="dcterms:W3CDTF">2021-07-13T15:34:51Z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0x01010070F29BCD0DBC49489A0572F8E9943080</vt:lpwstr>
  </property>
  <property fmtid="{D5CDD505-2E9C-101B-9397-08002B2CF9AE}" pid="3" name="AuthorIds_UIVersion_512">
    <vt:lpwstr>24</vt:lpwstr>
  </property>
</Properties>
</file>