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58" r:id="rId6"/>
    <p:sldMasterId id="2147483664" r:id="rId7"/>
    <p:sldMasterId id="2147483660" r:id="rId8"/>
    <p:sldMasterId id="2147483666" r:id="rId9"/>
    <p:sldMasterId id="2147483668" r:id="rId10"/>
    <p:sldMasterId id="2147483662" r:id="rId11"/>
  </p:sldMasterIdLst>
  <p:notesMasterIdLst>
    <p:notesMasterId r:id="rId25"/>
  </p:notesMasterIdLst>
  <p:handoutMasterIdLst>
    <p:handoutMasterId r:id="rId26"/>
  </p:handoutMasterIdLst>
  <p:sldIdLst>
    <p:sldId id="257" r:id="rId12"/>
    <p:sldId id="268" r:id="rId13"/>
    <p:sldId id="269" r:id="rId14"/>
    <p:sldId id="277" r:id="rId15"/>
    <p:sldId id="271" r:id="rId16"/>
    <p:sldId id="265" r:id="rId17"/>
    <p:sldId id="272" r:id="rId18"/>
    <p:sldId id="273" r:id="rId19"/>
    <p:sldId id="274" r:id="rId20"/>
    <p:sldId id="275" r:id="rId21"/>
    <p:sldId id="276" r:id="rId22"/>
    <p:sldId id="266"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2"/>
    <a:srgbClr val="011E41"/>
    <a:srgbClr val="19D3C5"/>
    <a:srgbClr val="76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79C3B-E427-42E1-BD7F-D08F87BE3AFB}" v="53" dt="2024-01-19T09:28:24.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19/01/2024</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19/01/2024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E899E98C-7401-4C68-AAD2-BC26A1380E66}" type="slidenum">
              <a:rPr lang="en-GB" smtClean="0"/>
              <a:t>12</a:t>
            </a:fld>
            <a:endParaRPr lang="en-GB"/>
          </a:p>
        </p:txBody>
      </p:sp>
    </p:spTree>
    <p:extLst>
      <p:ext uri="{BB962C8B-B14F-4D97-AF65-F5344CB8AC3E}">
        <p14:creationId xmlns:p14="http://schemas.microsoft.com/office/powerpoint/2010/main" val="409620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47" t="24791" r="11469" b="22353"/>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2778"/>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supplierlive.proactisp2p.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www.supplyingthesouthwest.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supplyingthesouthwest.org.u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upplierlive.proactisp2p.co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pplierlive.proactisp2p.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540324" y="928405"/>
            <a:ext cx="6749475" cy="2831544"/>
          </a:xfrm>
          <a:prstGeom prst="rect">
            <a:avLst/>
          </a:prstGeom>
          <a:noFill/>
        </p:spPr>
        <p:txBody>
          <a:bodyPr wrap="square" lIns="91440" tIns="45720" rIns="91440" bIns="45720" rtlCol="0" anchor="t">
            <a:spAutoFit/>
          </a:bodyPr>
          <a:lstStyle/>
          <a:p>
            <a:r>
              <a:rPr lang="en-GB" sz="2800" b="1">
                <a:solidFill>
                  <a:schemeClr val="bg1"/>
                </a:solidFill>
                <a:latin typeface="Arial"/>
                <a:cs typeface="Arial"/>
              </a:rPr>
              <a:t>Homecare in Somerset</a:t>
            </a:r>
          </a:p>
          <a:p>
            <a:r>
              <a:rPr lang="en-GB" sz="2800" b="1">
                <a:solidFill>
                  <a:schemeClr val="bg1"/>
                </a:solidFill>
                <a:latin typeface="Arial"/>
                <a:cs typeface="Arial"/>
              </a:rPr>
              <a:t>Dynamic Purchasing System</a:t>
            </a:r>
            <a:r>
              <a:rPr lang="en-GB" sz="3600" b="1">
                <a:solidFill>
                  <a:schemeClr val="bg1"/>
                </a:solidFill>
                <a:latin typeface="Arial"/>
                <a:cs typeface="Arial"/>
              </a:rPr>
              <a:t> </a:t>
            </a:r>
            <a:r>
              <a:rPr lang="en-GB" sz="5400" b="1">
                <a:solidFill>
                  <a:schemeClr val="bg1"/>
                </a:solidFill>
                <a:latin typeface="Arial"/>
                <a:cs typeface="Arial"/>
              </a:rPr>
              <a:t> </a:t>
            </a:r>
          </a:p>
          <a:p>
            <a:endParaRPr lang="en-GB" sz="2400" b="1">
              <a:solidFill>
                <a:schemeClr val="bg1"/>
              </a:solidFill>
              <a:latin typeface="Arial"/>
              <a:cs typeface="Arial"/>
            </a:endParaRPr>
          </a:p>
          <a:p>
            <a:endParaRPr lang="en-GB" sz="2400" b="1">
              <a:solidFill>
                <a:schemeClr val="bg1"/>
              </a:solidFill>
              <a:latin typeface="Arial"/>
              <a:cs typeface="Arial"/>
            </a:endParaRPr>
          </a:p>
          <a:p>
            <a:endParaRPr lang="en-GB" sz="2400" b="1">
              <a:solidFill>
                <a:schemeClr val="bg1"/>
              </a:solidFill>
              <a:latin typeface="Arial"/>
              <a:cs typeface="Arial"/>
            </a:endParaRPr>
          </a:p>
          <a:p>
            <a:r>
              <a:rPr lang="en-GB" sz="2400" b="1">
                <a:solidFill>
                  <a:schemeClr val="bg1"/>
                </a:solidFill>
                <a:latin typeface="Arial"/>
                <a:cs typeface="Arial"/>
              </a:rPr>
              <a:t>17th January 2024</a:t>
            </a:r>
            <a:endParaRPr lang="en-US" sz="2400">
              <a:solidFill>
                <a:schemeClr val="bg1"/>
              </a:solidFill>
              <a:latin typeface="Arial"/>
              <a:cs typeface="Arial"/>
            </a:endParaRPr>
          </a:p>
        </p:txBody>
      </p:sp>
    </p:spTree>
    <p:extLst>
      <p:ext uri="{BB962C8B-B14F-4D97-AF65-F5344CB8AC3E}">
        <p14:creationId xmlns:p14="http://schemas.microsoft.com/office/powerpoint/2010/main" val="76358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Registering an Interest</a:t>
            </a:r>
            <a:endParaRPr lang="en-US">
              <a:latin typeface="Arial"/>
              <a:cs typeface="Arial"/>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935492" y="1408981"/>
            <a:ext cx="3567503" cy="1323439"/>
          </a:xfrm>
          <a:prstGeom prst="rect">
            <a:avLst/>
          </a:prstGeom>
          <a:noFill/>
        </p:spPr>
        <p:txBody>
          <a:bodyPr wrap="square" lIns="91440" tIns="45720" rIns="91440" bIns="45720" rtlCol="0" anchor="t">
            <a:spAutoFit/>
          </a:bodyPr>
          <a:lstStyle/>
          <a:p>
            <a:r>
              <a:rPr lang="en-GB" sz="1600" b="1">
                <a:latin typeface="Arial"/>
                <a:cs typeface="Arial"/>
              </a:rPr>
              <a:t>Step 4: Selecting an Opportunity</a:t>
            </a:r>
            <a:endParaRPr lang="en-US" sz="1600">
              <a:latin typeface="Arial"/>
              <a:cs typeface="Calibri" panose="020F0502020204030204"/>
            </a:endParaRPr>
          </a:p>
          <a:p>
            <a:endParaRPr lang="en-GB" sz="1600">
              <a:latin typeface="Arial"/>
              <a:cs typeface="Arial"/>
            </a:endParaRPr>
          </a:p>
          <a:p>
            <a:r>
              <a:rPr lang="en-GB" sz="1600">
                <a:latin typeface="Arial"/>
                <a:cs typeface="Arial"/>
              </a:rPr>
              <a:t>Once you have selected the ‘Opportunity’ option the following page is displayed:</a:t>
            </a:r>
          </a:p>
        </p:txBody>
      </p:sp>
      <p:pic>
        <p:nvPicPr>
          <p:cNvPr id="3" name="Picture 2" descr="A screenshot of a web page&#10;&#10;Description automatically generated">
            <a:extLst>
              <a:ext uri="{FF2B5EF4-FFF2-40B4-BE49-F238E27FC236}">
                <a16:creationId xmlns:a16="http://schemas.microsoft.com/office/drawing/2014/main" id="{4CECF0AC-5E3A-1B7D-6CC7-BF5E533A81D6}"/>
              </a:ext>
            </a:extLst>
          </p:cNvPr>
          <p:cNvPicPr>
            <a:picLocks noChangeAspect="1"/>
          </p:cNvPicPr>
          <p:nvPr/>
        </p:nvPicPr>
        <p:blipFill>
          <a:blip r:embed="rId2"/>
          <a:stretch>
            <a:fillRect/>
          </a:stretch>
        </p:blipFill>
        <p:spPr>
          <a:xfrm>
            <a:off x="934768" y="2733792"/>
            <a:ext cx="4577644" cy="344904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D370374-8497-E87A-FBAF-DCA0318DF4E7}"/>
              </a:ext>
            </a:extLst>
          </p:cNvPr>
          <p:cNvPicPr>
            <a:picLocks noChangeAspect="1"/>
          </p:cNvPicPr>
          <p:nvPr/>
        </p:nvPicPr>
        <p:blipFill rotWithShape="1">
          <a:blip r:embed="rId3"/>
          <a:srcRect b="12139"/>
          <a:stretch/>
        </p:blipFill>
        <p:spPr>
          <a:xfrm>
            <a:off x="6402598" y="2673607"/>
            <a:ext cx="4281311" cy="3493182"/>
          </a:xfrm>
          <a:prstGeom prst="rect">
            <a:avLst/>
          </a:prstGeom>
        </p:spPr>
      </p:pic>
      <p:sp>
        <p:nvSpPr>
          <p:cNvPr id="7" name="TextBox 6">
            <a:extLst>
              <a:ext uri="{FF2B5EF4-FFF2-40B4-BE49-F238E27FC236}">
                <a16:creationId xmlns:a16="http://schemas.microsoft.com/office/drawing/2014/main" id="{E5FE5B63-871F-8FDF-163D-4F5A2677EB47}"/>
              </a:ext>
            </a:extLst>
          </p:cNvPr>
          <p:cNvSpPr txBox="1"/>
          <p:nvPr/>
        </p:nvSpPr>
        <p:spPr>
          <a:xfrm>
            <a:off x="6504244" y="1902757"/>
            <a:ext cx="3567503" cy="1015663"/>
          </a:xfrm>
          <a:prstGeom prst="rect">
            <a:avLst/>
          </a:prstGeom>
          <a:noFill/>
        </p:spPr>
        <p:txBody>
          <a:bodyPr wrap="square" lIns="91440" tIns="45720" rIns="91440" bIns="45720" rtlCol="0" anchor="t">
            <a:spAutoFit/>
          </a:bodyPr>
          <a:lstStyle/>
          <a:p>
            <a:r>
              <a:rPr lang="en-GB" sz="1600">
                <a:latin typeface="Arial"/>
                <a:cs typeface="Arial"/>
              </a:rPr>
              <a:t>You will be able to search to find the relevant opportunity. Once found, you need to click on 'Register Interest':</a:t>
            </a:r>
            <a:endParaRPr lang="en-GB" sz="1600"/>
          </a:p>
          <a:p>
            <a:endParaRPr lang="en-GB" sz="1200">
              <a:latin typeface="Arial"/>
              <a:cs typeface="Arial"/>
            </a:endParaRPr>
          </a:p>
        </p:txBody>
      </p:sp>
    </p:spTree>
    <p:extLst>
      <p:ext uri="{BB962C8B-B14F-4D97-AF65-F5344CB8AC3E}">
        <p14:creationId xmlns:p14="http://schemas.microsoft.com/office/powerpoint/2010/main" val="39681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Registering an Interest</a:t>
            </a:r>
            <a:endParaRPr lang="en-US">
              <a:latin typeface="Arial"/>
              <a:cs typeface="Arial"/>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490993" y="1317259"/>
            <a:ext cx="6058111" cy="4893647"/>
          </a:xfrm>
          <a:prstGeom prst="rect">
            <a:avLst/>
          </a:prstGeom>
          <a:noFill/>
        </p:spPr>
        <p:txBody>
          <a:bodyPr wrap="square" lIns="91440" tIns="45720" rIns="91440" bIns="45720" rtlCol="0" anchor="t">
            <a:spAutoFit/>
          </a:bodyPr>
          <a:lstStyle/>
          <a:p>
            <a:r>
              <a:rPr lang="en-GB" sz="2000" b="1">
                <a:latin typeface="Arial"/>
                <a:cs typeface="Arial"/>
              </a:rPr>
              <a:t>Step 5: Register an Interest</a:t>
            </a:r>
          </a:p>
          <a:p>
            <a:endParaRPr lang="en-GB" sz="2000">
              <a:latin typeface="Arial"/>
              <a:cs typeface="Arial"/>
            </a:endParaRPr>
          </a:p>
          <a:p>
            <a:r>
              <a:rPr lang="en-GB" sz="2000">
                <a:latin typeface="Arial"/>
                <a:cs typeface="Arial"/>
              </a:rPr>
              <a:t>Clicking on ‘Register Interest’ will take you to the page opposite. You will need to complete all the mandatory fields by going through the General, Lots, Questions, Attachment etc Tabs.</a:t>
            </a:r>
          </a:p>
          <a:p>
            <a:r>
              <a:rPr lang="en-GB" sz="2000">
                <a:latin typeface="Arial"/>
                <a:cs typeface="Arial"/>
              </a:rPr>
              <a:t>You can save  and validate each section as you proceed and then once all the details have been completed you need to click on the 'Submit' at the top of the page displayed. If you decide this opportunity is not for you, you can 'Decline' the option.</a:t>
            </a:r>
          </a:p>
          <a:p>
            <a:r>
              <a:rPr lang="en-GB" sz="2000">
                <a:latin typeface="Arial"/>
                <a:cs typeface="Arial"/>
              </a:rPr>
              <a:t>If you want to ask a question to validate any points relating to the information on this page, select 'Messages' and we will respond.</a:t>
            </a:r>
            <a:endParaRPr lang="en-GB" sz="2000">
              <a:cs typeface="Calibri" panose="020F0502020204030204"/>
            </a:endParaRPr>
          </a:p>
          <a:p>
            <a:endParaRPr lang="en-GB" sz="1200">
              <a:latin typeface="Arial"/>
              <a:cs typeface="Arial"/>
            </a:endParaRPr>
          </a:p>
        </p:txBody>
      </p:sp>
      <p:pic>
        <p:nvPicPr>
          <p:cNvPr id="2" name="Picture 1" descr="A screenshot of a computer&#10;&#10;Description automatically generated">
            <a:extLst>
              <a:ext uri="{FF2B5EF4-FFF2-40B4-BE49-F238E27FC236}">
                <a16:creationId xmlns:a16="http://schemas.microsoft.com/office/drawing/2014/main" id="{40BC2F01-CE6E-3293-E05C-922211B6AC73}"/>
              </a:ext>
            </a:extLst>
          </p:cNvPr>
          <p:cNvPicPr>
            <a:picLocks noChangeAspect="1"/>
          </p:cNvPicPr>
          <p:nvPr/>
        </p:nvPicPr>
        <p:blipFill>
          <a:blip r:embed="rId2"/>
          <a:stretch>
            <a:fillRect/>
          </a:stretch>
        </p:blipFill>
        <p:spPr>
          <a:xfrm>
            <a:off x="6787152" y="1316590"/>
            <a:ext cx="4789310" cy="4947414"/>
          </a:xfrm>
          <a:prstGeom prst="rect">
            <a:avLst/>
          </a:prstGeom>
        </p:spPr>
      </p:pic>
    </p:spTree>
    <p:extLst>
      <p:ext uri="{BB962C8B-B14F-4D97-AF65-F5344CB8AC3E}">
        <p14:creationId xmlns:p14="http://schemas.microsoft.com/office/powerpoint/2010/main" val="333951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32C798-6909-70C6-7DA3-2080E39D968D}"/>
              </a:ext>
            </a:extLst>
          </p:cNvPr>
          <p:cNvSpPr txBox="1"/>
          <p:nvPr/>
        </p:nvSpPr>
        <p:spPr>
          <a:xfrm>
            <a:off x="354330" y="1309916"/>
            <a:ext cx="10894060" cy="2210862"/>
          </a:xfrm>
          <a:prstGeom prst="rect">
            <a:avLst/>
          </a:prstGeom>
          <a:noFill/>
        </p:spPr>
        <p:txBody>
          <a:bodyPr wrap="square">
            <a:spAutoFit/>
          </a:bodyPr>
          <a:lstStyle/>
          <a:p>
            <a:pPr marL="342900" indent="-342900">
              <a:buFont typeface="Arial" panose="020B0604020202020204" pitchFamily="34" charset="0"/>
              <a:buChar char="•"/>
            </a:pPr>
            <a:endParaRPr lang="en-GB" sz="1800" b="1">
              <a:latin typeface="Arial" panose="020B0604020202020204" pitchFamily="34" charset="0"/>
              <a:cs typeface="Arial" panose="020B0604020202020204" pitchFamily="34" charset="0"/>
            </a:endParaRPr>
          </a:p>
          <a:p>
            <a:pPr marL="457200" indent="-457200">
              <a:buFont typeface="Arial"/>
              <a:buChar char="•"/>
            </a:pPr>
            <a:r>
              <a:rPr lang="en-GB" sz="2400">
                <a:latin typeface="Arial"/>
                <a:cs typeface="Arial"/>
              </a:rPr>
              <a:t>Go to </a:t>
            </a:r>
            <a:r>
              <a:rPr lang="en-GB" sz="2400">
                <a:solidFill>
                  <a:srgbClr val="000000"/>
                </a:solidFill>
                <a:latin typeface="Arial" panose="020B0604020202020204" pitchFamily="34" charset="0"/>
                <a:hlinkClick r:id="rId3"/>
              </a:rPr>
              <a:t>https://supplierlive.proactisp2p.com</a:t>
            </a:r>
            <a:r>
              <a:rPr lang="en-GB" sz="2400">
                <a:solidFill>
                  <a:srgbClr val="000000"/>
                </a:solidFill>
                <a:latin typeface="Arial" panose="020B0604020202020204" pitchFamily="34" charset="0"/>
              </a:rPr>
              <a:t> </a:t>
            </a:r>
            <a:endParaRPr lang="en-GB" sz="2400">
              <a:latin typeface="Arial"/>
              <a:cs typeface="Arial"/>
            </a:endParaRPr>
          </a:p>
          <a:p>
            <a:pPr marL="457200" indent="-457200">
              <a:buFont typeface="Arial"/>
              <a:buChar char="•"/>
            </a:pPr>
            <a:r>
              <a:rPr lang="en-GB" sz="2400">
                <a:latin typeface="Arial"/>
                <a:cs typeface="Arial"/>
              </a:rPr>
              <a:t>Register to sign up to Proactis;</a:t>
            </a:r>
          </a:p>
          <a:p>
            <a:pPr marL="457200" indent="-457200">
              <a:buFont typeface="Arial"/>
              <a:buChar char="•"/>
            </a:pPr>
            <a:r>
              <a:rPr lang="en-GB" sz="2400">
                <a:latin typeface="Arial"/>
                <a:cs typeface="Arial"/>
              </a:rPr>
              <a:t>Complete and submit self-registration online form; and</a:t>
            </a:r>
          </a:p>
          <a:p>
            <a:pPr marL="457200" indent="-457200">
              <a:buFont typeface="Arial"/>
              <a:buChar char="•"/>
            </a:pPr>
            <a:r>
              <a:rPr lang="en-GB" sz="2400">
                <a:latin typeface="Arial"/>
                <a:cs typeface="Arial"/>
              </a:rPr>
              <a:t>Click on link in email sent to activate your account to enable you to log-in</a:t>
            </a:r>
            <a:r>
              <a:rPr lang="en-GB" sz="1800">
                <a:latin typeface="Arial"/>
                <a:cs typeface="Arial"/>
              </a:rPr>
              <a:t>.</a:t>
            </a:r>
          </a:p>
          <a:p>
            <a:pPr>
              <a:lnSpc>
                <a:spcPct val="150000"/>
              </a:lnSpc>
            </a:pPr>
            <a:endParaRPr lang="en-GB" sz="18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732616-7DCF-3FBF-3EE5-8FACD2C1759C}"/>
              </a:ext>
            </a:extLst>
          </p:cNvPr>
          <p:cNvSpPr txBox="1"/>
          <p:nvPr/>
        </p:nvSpPr>
        <p:spPr>
          <a:xfrm>
            <a:off x="833120" y="284142"/>
            <a:ext cx="9936480" cy="830997"/>
          </a:xfrm>
          <a:prstGeom prst="rect">
            <a:avLst/>
          </a:prstGeom>
          <a:noFill/>
        </p:spPr>
        <p:txBody>
          <a:bodyPr wrap="square" rtlCol="0">
            <a:spAutoFit/>
          </a:bodyPr>
          <a:lstStyle/>
          <a:p>
            <a:r>
              <a:rPr lang="en-GB" sz="4800" b="1">
                <a:solidFill>
                  <a:srgbClr val="006072"/>
                </a:solidFill>
                <a:latin typeface="Arial" panose="020B0604020202020204" pitchFamily="34" charset="0"/>
                <a:cs typeface="Arial" panose="020B0604020202020204" pitchFamily="34" charset="0"/>
              </a:rPr>
              <a:t> Next Steps</a:t>
            </a:r>
          </a:p>
        </p:txBody>
      </p:sp>
      <p:sp>
        <p:nvSpPr>
          <p:cNvPr id="3" name="TextBox 2">
            <a:extLst>
              <a:ext uri="{FF2B5EF4-FFF2-40B4-BE49-F238E27FC236}">
                <a16:creationId xmlns:a16="http://schemas.microsoft.com/office/drawing/2014/main" id="{15910EDC-A0A6-9F2D-002E-3EC2A30922C9}"/>
              </a:ext>
            </a:extLst>
          </p:cNvPr>
          <p:cNvSpPr txBox="1"/>
          <p:nvPr/>
        </p:nvSpPr>
        <p:spPr>
          <a:xfrm>
            <a:off x="354330" y="3715555"/>
            <a:ext cx="10894060" cy="1569660"/>
          </a:xfrm>
          <a:prstGeom prst="rect">
            <a:avLst/>
          </a:prstGeom>
          <a:noFill/>
        </p:spPr>
        <p:txBody>
          <a:bodyPr wrap="square">
            <a:spAutoFit/>
          </a:bodyPr>
          <a:lstStyle/>
          <a:p>
            <a:pPr marL="457200" indent="-457200">
              <a:buFont typeface="Arial"/>
              <a:buChar char="•"/>
            </a:pPr>
            <a:r>
              <a:rPr lang="en-GB" sz="2400">
                <a:latin typeface="Arial"/>
                <a:cs typeface="Arial"/>
              </a:rPr>
              <a:t>Get yourself familiar with the ProActis Supplier Network;</a:t>
            </a:r>
          </a:p>
          <a:p>
            <a:pPr marL="457200" indent="-457200">
              <a:buFont typeface="Arial"/>
              <a:buChar char="•"/>
            </a:pPr>
            <a:r>
              <a:rPr lang="en-GB" sz="2400">
                <a:latin typeface="Arial"/>
                <a:cs typeface="Arial"/>
              </a:rPr>
              <a:t>Until the DPS is live, all Messages will still be sent via ProContract; and</a:t>
            </a:r>
          </a:p>
          <a:p>
            <a:pPr marL="457200" indent="-457200">
              <a:buFont typeface="Arial"/>
              <a:buChar char="•"/>
            </a:pPr>
            <a:r>
              <a:rPr lang="en-GB" sz="2400">
                <a:latin typeface="Arial"/>
                <a:cs typeface="Arial"/>
              </a:rPr>
              <a:t>Provider Market Engagement Event presentations will be shared on ProContract </a:t>
            </a:r>
            <a:r>
              <a:rPr lang="en-GB" sz="2400">
                <a:latin typeface="Arial"/>
                <a:cs typeface="Arial"/>
                <a:hlinkClick r:id="rId4"/>
              </a:rPr>
              <a:t>www.supplyingthesouthwest.org.uk</a:t>
            </a:r>
            <a:endParaRPr lang="en-GB" sz="2400">
              <a:latin typeface="Arial"/>
              <a:cs typeface="Arial"/>
            </a:endParaRPr>
          </a:p>
        </p:txBody>
      </p:sp>
    </p:spTree>
    <p:extLst>
      <p:ext uri="{BB962C8B-B14F-4D97-AF65-F5344CB8AC3E}">
        <p14:creationId xmlns:p14="http://schemas.microsoft.com/office/powerpoint/2010/main" val="121468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008FE-75CB-5F59-9F1F-F0FE0CFE17A9}"/>
              </a:ext>
            </a:extLst>
          </p:cNvPr>
          <p:cNvSpPr txBox="1"/>
          <p:nvPr/>
        </p:nvSpPr>
        <p:spPr>
          <a:xfrm>
            <a:off x="4554245" y="6133251"/>
            <a:ext cx="2530136" cy="523220"/>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Contact email</a:t>
            </a:r>
            <a:endParaRPr lang="en-GB" sz="28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86A85F-82A0-7DD7-C208-C487CBEACD7F}"/>
              </a:ext>
            </a:extLst>
          </p:cNvPr>
          <p:cNvSpPr txBox="1"/>
          <p:nvPr/>
        </p:nvSpPr>
        <p:spPr>
          <a:xfrm>
            <a:off x="677200" y="392071"/>
            <a:ext cx="10284226" cy="830997"/>
          </a:xfrm>
          <a:prstGeom prst="rect">
            <a:avLst/>
          </a:prstGeom>
          <a:noFill/>
        </p:spPr>
        <p:txBody>
          <a:bodyPr wrap="square" rtlCol="0">
            <a:spAutoFit/>
          </a:bodyPr>
          <a:lstStyle/>
          <a:p>
            <a:r>
              <a:rPr lang="en-GB" sz="4800" b="1">
                <a:solidFill>
                  <a:srgbClr val="006072"/>
                </a:solidFill>
              </a:rPr>
              <a:t>Time for Questions</a:t>
            </a:r>
          </a:p>
        </p:txBody>
      </p:sp>
    </p:spTree>
    <p:extLst>
      <p:ext uri="{BB962C8B-B14F-4D97-AF65-F5344CB8AC3E}">
        <p14:creationId xmlns:p14="http://schemas.microsoft.com/office/powerpoint/2010/main" val="103896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68E67-7182-2AA0-37E8-22045D7C2830}"/>
              </a:ext>
            </a:extLst>
          </p:cNvPr>
          <p:cNvSpPr txBox="1"/>
          <p:nvPr/>
        </p:nvSpPr>
        <p:spPr>
          <a:xfrm>
            <a:off x="1649845" y="2239241"/>
            <a:ext cx="6357505" cy="646331"/>
          </a:xfrm>
          <a:prstGeom prst="rect">
            <a:avLst/>
          </a:prstGeom>
          <a:noFill/>
        </p:spPr>
        <p:txBody>
          <a:bodyPr wrap="square" rtlCol="0">
            <a:spAutoFit/>
          </a:bodyPr>
          <a:lstStyle/>
          <a:p>
            <a:r>
              <a:rPr lang="en-GB" sz="3600">
                <a:solidFill>
                  <a:schemeClr val="bg1"/>
                </a:solidFill>
              </a:rPr>
              <a:t>Somerset Council Introductions</a:t>
            </a:r>
          </a:p>
        </p:txBody>
      </p:sp>
    </p:spTree>
    <p:extLst>
      <p:ext uri="{BB962C8B-B14F-4D97-AF65-F5344CB8AC3E}">
        <p14:creationId xmlns:p14="http://schemas.microsoft.com/office/powerpoint/2010/main" val="31454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1077218"/>
          </a:xfrm>
          <a:prstGeom prst="rect">
            <a:avLst/>
          </a:prstGeom>
          <a:noFill/>
        </p:spPr>
        <p:txBody>
          <a:bodyPr wrap="square" lIns="91440" tIns="45720" rIns="91440" bIns="45720" rtlCol="0" anchor="t">
            <a:spAutoFit/>
          </a:bodyPr>
          <a:lstStyle/>
          <a:p>
            <a:pPr algn="ctr"/>
            <a:r>
              <a:rPr lang="en-GB" sz="3200" b="1">
                <a:solidFill>
                  <a:srgbClr val="006072"/>
                </a:solidFill>
                <a:latin typeface="Arial" panose="020B0604020202020204" pitchFamily="34" charset="0"/>
                <a:cs typeface="Arial" panose="020B0604020202020204" pitchFamily="34" charset="0"/>
              </a:rPr>
              <a:t>New Home Care Dynamic Purchasing System (DPS)</a:t>
            </a:r>
          </a:p>
          <a:p>
            <a:pPr algn="ctr"/>
            <a:endParaRPr lang="en-GB" sz="3200" b="1">
              <a:solidFill>
                <a:srgbClr val="0060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319024" y="1304544"/>
            <a:ext cx="11633200" cy="7017306"/>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Current contract has been in place since March 2017 (Currently referred to as an Open Framework)</a:t>
            </a:r>
          </a:p>
          <a:p>
            <a:pPr algn="l"/>
            <a:endParaRPr lang="en-GB">
              <a:solidFill>
                <a:srgbClr val="00607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New contract needs to be in place to start on 1</a:t>
            </a:r>
            <a:r>
              <a:rPr lang="en-GB" baseline="30000">
                <a:solidFill>
                  <a:srgbClr val="006072"/>
                </a:solidFill>
                <a:latin typeface="Arial" panose="020B0604020202020204" pitchFamily="34" charset="0"/>
                <a:cs typeface="Arial" panose="020B0604020202020204" pitchFamily="34" charset="0"/>
              </a:rPr>
              <a:t>st</a:t>
            </a:r>
            <a:r>
              <a:rPr lang="en-GB">
                <a:solidFill>
                  <a:srgbClr val="006072"/>
                </a:solidFill>
                <a:latin typeface="Arial" panose="020B0604020202020204" pitchFamily="34" charset="0"/>
                <a:cs typeface="Arial" panose="020B0604020202020204" pitchFamily="34" charset="0"/>
              </a:rPr>
              <a:t> April 2024.</a:t>
            </a:r>
          </a:p>
          <a:p>
            <a:pPr algn="l"/>
            <a:endParaRPr lang="en-GB">
              <a:solidFill>
                <a:srgbClr val="00607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Simpler and easy to read specification. Application process also simplified.</a:t>
            </a:r>
          </a:p>
          <a:p>
            <a:pPr algn="l"/>
            <a:endParaRPr lang="en-GB">
              <a:solidFill>
                <a:srgbClr val="00607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Going to the market at end of January/ early February.</a:t>
            </a:r>
          </a:p>
          <a:p>
            <a:pPr marL="342900" indent="-342900" algn="l">
              <a:buFont typeface="Arial" panose="020B0604020202020204" pitchFamily="34" charset="0"/>
              <a:buChar char="•"/>
            </a:pPr>
            <a:endParaRPr lang="en-GB">
              <a:solidFill>
                <a:srgbClr val="00607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Market Engagement event on 17</a:t>
            </a:r>
            <a:r>
              <a:rPr lang="en-GB" baseline="30000">
                <a:solidFill>
                  <a:srgbClr val="006072"/>
                </a:solidFill>
                <a:latin typeface="Arial" panose="020B0604020202020204" pitchFamily="34" charset="0"/>
                <a:cs typeface="Arial" panose="020B0604020202020204" pitchFamily="34" charset="0"/>
              </a:rPr>
              <a:t>th</a:t>
            </a:r>
            <a:r>
              <a:rPr lang="en-GB">
                <a:solidFill>
                  <a:srgbClr val="006072"/>
                </a:solidFill>
                <a:latin typeface="Arial" panose="020B0604020202020204" pitchFamily="34" charset="0"/>
                <a:cs typeface="Arial" panose="020B0604020202020204" pitchFamily="34" charset="0"/>
              </a:rPr>
              <a:t> January. Advertised on </a:t>
            </a:r>
            <a:r>
              <a:rPr lang="en-GB"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www.supplyingthesouthwest.org.uk</a:t>
            </a:r>
            <a:endParaRPr lang="en-GB">
              <a:solidFill>
                <a:srgbClr val="006072"/>
              </a:solidFill>
              <a:latin typeface="Arial" panose="020B0604020202020204" pitchFamily="34" charset="0"/>
              <a:cs typeface="Arial" panose="020B0604020202020204" pitchFamily="34" charset="0"/>
            </a:endParaRPr>
          </a:p>
          <a:p>
            <a:pPr algn="l"/>
            <a:endParaRPr lang="en-GB">
              <a:solidFill>
                <a:srgbClr val="00607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One contract but must state which of the 13 zones you wish to work in.</a:t>
            </a:r>
          </a:p>
          <a:p>
            <a:pPr algn="l"/>
            <a:endParaRPr lang="en-GB">
              <a:solidFill>
                <a:srgbClr val="00607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Focus on local providers. Registered Office must be within 10 miles of Somerset border(excluding Live In Care lot only).</a:t>
            </a:r>
          </a:p>
          <a:p>
            <a:pPr algn="l"/>
            <a:endParaRPr lang="en-GB">
              <a:solidFill>
                <a:srgbClr val="00607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As now, you will need to be on the DPS to provide local authority funded care.</a:t>
            </a:r>
          </a:p>
          <a:p>
            <a:pPr marL="342900" indent="-342900" algn="l">
              <a:buFont typeface="Arial" panose="020B0604020202020204" pitchFamily="34" charset="0"/>
              <a:buChar char="•"/>
            </a:pPr>
            <a:endParaRPr lang="en-GB">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solidFill>
                  <a:srgbClr val="006072"/>
                </a:solidFill>
                <a:latin typeface="Arial" panose="020B0604020202020204" pitchFamily="34" charset="0"/>
                <a:cs typeface="Arial" panose="020B0604020202020204" pitchFamily="34" charset="0"/>
              </a:rPr>
              <a:t>Client Contributions to remain with the providers for now.</a:t>
            </a:r>
          </a:p>
          <a:p>
            <a:pPr marL="285750" indent="-285750">
              <a:lnSpc>
                <a:spcPct val="150000"/>
              </a:lnSpc>
              <a:buFont typeface="Arial,Sans-Serif"/>
              <a:buChar char="•"/>
            </a:pPr>
            <a:endParaRPr lang="en-GB">
              <a:latin typeface="Arial" panose="020B0604020202020204" pitchFamily="34" charset="0"/>
              <a:cs typeface="Arial" panose="020B0604020202020204" pitchFamily="34" charset="0"/>
            </a:endParaRPr>
          </a:p>
          <a:p>
            <a:pPr marL="285750" indent="-285750">
              <a:lnSpc>
                <a:spcPct val="150000"/>
              </a:lnSpc>
              <a:buFont typeface="Arial,Sans-Serif"/>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a:latin typeface="Arial" panose="020B0604020202020204" pitchFamily="34" charset="0"/>
              <a:cs typeface="Arial" panose="020B0604020202020204" pitchFamily="34" charset="0"/>
            </a:endParaRPr>
          </a:p>
          <a:p>
            <a:pPr marL="457200" indent="-457200">
              <a:buAutoNum type="arabicParenR"/>
            </a:pPr>
            <a:endParaRPr lang="en-GB" b="1">
              <a:latin typeface="Arial" panose="020B0604020202020204" pitchFamily="34" charset="0"/>
              <a:cs typeface="Arial" panose="020B0604020202020204" pitchFamily="34" charset="0"/>
            </a:endParaRPr>
          </a:p>
          <a:p>
            <a:pPr marL="457200" indent="-457200">
              <a:buFontTx/>
              <a:buAutoNum type="arabicParenR"/>
            </a:pPr>
            <a:endParaRPr lang="en-GB"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cs typeface="Calibri" panose="020F0502020204030204"/>
            </a:endParaRPr>
          </a:p>
        </p:txBody>
      </p:sp>
    </p:spTree>
    <p:extLst>
      <p:ext uri="{BB962C8B-B14F-4D97-AF65-F5344CB8AC3E}">
        <p14:creationId xmlns:p14="http://schemas.microsoft.com/office/powerpoint/2010/main" val="87533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Introduction to a Dynamic Purchasing System (DPS)</a:t>
            </a:r>
            <a:endParaRPr lang="en-GB" sz="3200" b="1" err="1">
              <a:solidFill>
                <a:srgbClr val="0060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319024" y="1304544"/>
            <a:ext cx="11633200" cy="7940635"/>
          </a:xfrm>
          <a:prstGeom prst="rect">
            <a:avLst/>
          </a:prstGeom>
          <a:noFill/>
        </p:spPr>
        <p:txBody>
          <a:bodyPr wrap="square" lIns="91440" tIns="45720" rIns="91440" bIns="45720" rtlCol="0" anchor="t">
            <a:spAutoFit/>
          </a:bodyPr>
          <a:lstStyle/>
          <a:p>
            <a:pPr marL="285750" indent="-285750">
              <a:lnSpc>
                <a:spcPct val="150000"/>
              </a:lnSpc>
              <a:buFont typeface="Arial,Sans-Serif"/>
              <a:buChar char="•"/>
            </a:pPr>
            <a:r>
              <a:rPr lang="en-GB" sz="2400">
                <a:latin typeface="Arial"/>
                <a:cs typeface="Arial"/>
              </a:rPr>
              <a:t>A DPS is a two-stage procurement tool where new suppliers can join at any time.</a:t>
            </a:r>
            <a:endParaRPr lang="en-GB" sz="2400">
              <a:latin typeface="Arial"/>
              <a:cs typeface="Calibri"/>
            </a:endParaRPr>
          </a:p>
          <a:p>
            <a:pPr marL="285750" indent="-285750">
              <a:lnSpc>
                <a:spcPct val="150000"/>
              </a:lnSpc>
              <a:buFont typeface="Arial,Sans-Serif"/>
              <a:buChar char="•"/>
            </a:pPr>
            <a:r>
              <a:rPr lang="en-GB" sz="2400">
                <a:latin typeface="Arial"/>
                <a:cs typeface="Arial"/>
              </a:rPr>
              <a:t>In the initial set-up stage, all suppliers who meet the selection criteria must be admitted to the DPS. In the second stage, all suppliers on the DPS are invited to bid for a specific contract through a competitive process.</a:t>
            </a:r>
          </a:p>
          <a:p>
            <a:pPr marL="285750" indent="-285750">
              <a:lnSpc>
                <a:spcPct val="150000"/>
              </a:lnSpc>
              <a:buFont typeface="Arial,Sans-Serif"/>
              <a:buChar char="•"/>
            </a:pPr>
            <a:r>
              <a:rPr lang="en-GB" sz="2400">
                <a:latin typeface="Arial"/>
                <a:cs typeface="Calibri"/>
              </a:rPr>
              <a:t>SC will conduct the wholly electronic procedure in accordance with the Public Contracts Regulations 2015; the Treaty Principles of Proportionality, Transparency, Non-discrimination and Equal Treatment will be followed; and stage one of the DPS will be advertised via the Proactis System, Find a Tender Service and in Contracts Finder.</a:t>
            </a:r>
            <a:endParaRPr lang="en-GB"/>
          </a:p>
          <a:p>
            <a:pPr>
              <a:lnSpc>
                <a:spcPct val="150000"/>
              </a:lnSpc>
            </a:pPr>
            <a:endParaRPr lang="en-GB" sz="2400">
              <a:latin typeface="Arial"/>
              <a:cs typeface="Calibri"/>
            </a:endParaRPr>
          </a:p>
          <a:p>
            <a:pPr marL="285750" indent="-285750">
              <a:lnSpc>
                <a:spcPct val="150000"/>
              </a:lnSpc>
              <a:buFont typeface="Arial,Sans-Serif"/>
              <a:buChar char="•"/>
            </a:pPr>
            <a:endParaRPr lang="en-GB" sz="2400">
              <a:latin typeface="Arial"/>
              <a:cs typeface="Calibri"/>
            </a:endParaRPr>
          </a:p>
          <a:p>
            <a:pPr marL="285750" indent="-285750">
              <a:lnSpc>
                <a:spcPct val="150000"/>
              </a:lnSpc>
              <a:buFont typeface="Arial,Sans-Serif"/>
              <a:buChar char="•"/>
            </a:pPr>
            <a:endParaRPr lang="en-GB" sz="2400">
              <a:latin typeface="Calibri" panose="020F0502020204030204"/>
              <a:cs typeface="Calibri"/>
            </a:endParaRPr>
          </a:p>
          <a:p>
            <a:pPr marL="285750" indent="-285750">
              <a:buFont typeface="Arial" panose="020B0604020202020204" pitchFamily="34" charset="0"/>
              <a:buChar char="•"/>
            </a:pPr>
            <a:endParaRPr lang="en-GB" sz="2000" b="1">
              <a:latin typeface="Arial" panose="020B0604020202020204" pitchFamily="34" charset="0"/>
              <a:cs typeface="Arial" panose="020B0604020202020204" pitchFamily="34" charset="0"/>
            </a:endParaRPr>
          </a:p>
          <a:p>
            <a:pPr marL="457200" indent="-457200">
              <a:buAutoNum type="arabicParenR"/>
            </a:pPr>
            <a:endParaRPr lang="en-GB" sz="2000" b="1">
              <a:latin typeface="Arial" panose="020B0604020202020204" pitchFamily="34" charset="0"/>
              <a:cs typeface="Arial" panose="020B0604020202020204" pitchFamily="34" charset="0"/>
            </a:endParaRPr>
          </a:p>
          <a:p>
            <a:pPr marL="457200" indent="-457200">
              <a:buFontTx/>
              <a:buAutoNum type="arabicParenR"/>
            </a:pPr>
            <a:endParaRPr lang="en-GB"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cs typeface="Calibri" panose="020F0502020204030204"/>
            </a:endParaRPr>
          </a:p>
        </p:txBody>
      </p:sp>
    </p:spTree>
    <p:extLst>
      <p:ext uri="{BB962C8B-B14F-4D97-AF65-F5344CB8AC3E}">
        <p14:creationId xmlns:p14="http://schemas.microsoft.com/office/powerpoint/2010/main" val="202070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Indicative DPS Timeline</a:t>
            </a:r>
            <a:endParaRPr lang="en-GB" sz="3200" b="1">
              <a:solidFill>
                <a:srgbClr val="006072"/>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882BD150-9094-A362-3C4E-978E79DED297}"/>
              </a:ext>
            </a:extLst>
          </p:cNvPr>
          <p:cNvGraphicFramePr>
            <a:graphicFrameLocks noGrp="1"/>
          </p:cNvGraphicFramePr>
          <p:nvPr>
            <p:extLst>
              <p:ext uri="{D42A27DB-BD31-4B8C-83A1-F6EECF244321}">
                <p14:modId xmlns:p14="http://schemas.microsoft.com/office/powerpoint/2010/main" val="1222164940"/>
              </p:ext>
            </p:extLst>
          </p:nvPr>
        </p:nvGraphicFramePr>
        <p:xfrm>
          <a:off x="575472" y="1031815"/>
          <a:ext cx="11281747" cy="5233418"/>
        </p:xfrm>
        <a:graphic>
          <a:graphicData uri="http://schemas.openxmlformats.org/drawingml/2006/table">
            <a:tbl>
              <a:tblPr firstRow="1" firstCol="1" bandRow="1">
                <a:tableStyleId>{5C22544A-7EE6-4342-B048-85BDC9FD1C3A}</a:tableStyleId>
              </a:tblPr>
              <a:tblGrid>
                <a:gridCol w="5002668">
                  <a:extLst>
                    <a:ext uri="{9D8B030D-6E8A-4147-A177-3AD203B41FA5}">
                      <a16:colId xmlns:a16="http://schemas.microsoft.com/office/drawing/2014/main" val="4081957147"/>
                    </a:ext>
                  </a:extLst>
                </a:gridCol>
                <a:gridCol w="6279079">
                  <a:extLst>
                    <a:ext uri="{9D8B030D-6E8A-4147-A177-3AD203B41FA5}">
                      <a16:colId xmlns:a16="http://schemas.microsoft.com/office/drawing/2014/main" val="1249759398"/>
                    </a:ext>
                  </a:extLst>
                </a:gridCol>
              </a:tblGrid>
              <a:tr h="271224">
                <a:tc>
                  <a:txBody>
                    <a:bodyPr/>
                    <a:lstStyle/>
                    <a:p>
                      <a:r>
                        <a:rPr lang="en-US" sz="2000">
                          <a:solidFill>
                            <a:srgbClr val="FFFFFF"/>
                          </a:solidFill>
                          <a:effectLst/>
                          <a:latin typeface="Arial"/>
                        </a:rPr>
                        <a:t>Stages of the DPS process</a:t>
                      </a:r>
                      <a:endParaRPr lang="en-US" sz="20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r>
                        <a:rPr lang="en-US" sz="2000">
                          <a:solidFill>
                            <a:srgbClr val="FFFFFF"/>
                          </a:solidFill>
                          <a:effectLst/>
                          <a:latin typeface="Arial"/>
                        </a:rPr>
                        <a:t>Dates &amp; Additional Info</a:t>
                      </a:r>
                      <a:endParaRPr lang="en-US" sz="20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extLst>
                  <a:ext uri="{0D108BD9-81ED-4DB2-BD59-A6C34878D82A}">
                    <a16:rowId xmlns:a16="http://schemas.microsoft.com/office/drawing/2014/main" val="127041397"/>
                  </a:ext>
                </a:extLst>
              </a:tr>
              <a:tr h="433959">
                <a:tc>
                  <a:txBody>
                    <a:bodyPr/>
                    <a:lstStyle/>
                    <a:p>
                      <a:r>
                        <a:rPr lang="en-US" sz="1600">
                          <a:solidFill>
                            <a:srgbClr val="000000"/>
                          </a:solidFill>
                          <a:effectLst/>
                          <a:latin typeface="Arial"/>
                        </a:rPr>
                        <a:t>Build structure of DPS and finalise selection criteria documentation</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600">
                          <a:solidFill>
                            <a:srgbClr val="000000"/>
                          </a:solidFill>
                          <a:effectLst/>
                          <a:latin typeface="Arial"/>
                        </a:rPr>
                        <a:t>October 2023 to January 2024</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25841712"/>
                  </a:ext>
                </a:extLst>
              </a:tr>
              <a:tr h="589121">
                <a:tc>
                  <a:txBody>
                    <a:bodyPr/>
                    <a:lstStyle/>
                    <a:p>
                      <a:pPr lvl="0">
                        <a:buNone/>
                      </a:pPr>
                      <a:r>
                        <a:rPr lang="en-US" sz="1600" b="1" i="0" u="none" strike="noStrike" noProof="0">
                          <a:solidFill>
                            <a:srgbClr val="000000"/>
                          </a:solidFill>
                          <a:effectLst/>
                          <a:latin typeface="Arial"/>
                        </a:rPr>
                        <a:t>DPS specific Market Engagement event</a:t>
                      </a:r>
                      <a:endParaRPr lang="en-US" sz="1600">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lvl="0" indent="0">
                        <a:buClr>
                          <a:srgbClr val="000000"/>
                        </a:buClr>
                        <a:buFont typeface="Arial,Sans-Serif"/>
                        <a:buNone/>
                      </a:pPr>
                      <a:r>
                        <a:rPr lang="en-US" sz="1600" b="0" i="0" u="none" strike="noStrike" noProof="0">
                          <a:solidFill>
                            <a:srgbClr val="000000"/>
                          </a:solidFill>
                          <a:effectLst/>
                          <a:latin typeface="Arial"/>
                        </a:rPr>
                        <a:t>January 2024</a:t>
                      </a:r>
                    </a:p>
                    <a:p>
                      <a:pPr marL="285750" lvl="0" indent="-285750">
                        <a:buClr>
                          <a:srgbClr val="000000"/>
                        </a:buClr>
                        <a:buFont typeface="Arial" panose="020B0604020202020204" pitchFamily="34" charset="0"/>
                        <a:buChar char="•"/>
                      </a:pPr>
                      <a:r>
                        <a:rPr lang="en-US" sz="1600" b="0" i="0" u="none" strike="noStrike" noProof="0">
                          <a:solidFill>
                            <a:srgbClr val="000000"/>
                          </a:solidFill>
                          <a:effectLst/>
                          <a:latin typeface="Arial"/>
                        </a:rPr>
                        <a:t>Updates, Timeline and Q&amp;A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447583160"/>
                  </a:ext>
                </a:extLst>
              </a:tr>
              <a:tr h="545886">
                <a:tc>
                  <a:txBody>
                    <a:bodyPr/>
                    <a:lstStyle/>
                    <a:p>
                      <a:pPr lvl="0">
                        <a:buNone/>
                      </a:pPr>
                      <a:r>
                        <a:rPr lang="en-US" sz="1600" b="1" i="0" u="none" strike="noStrike" noProof="0">
                          <a:solidFill>
                            <a:srgbClr val="000000"/>
                          </a:solidFill>
                          <a:effectLst/>
                          <a:latin typeface="Arial"/>
                        </a:rPr>
                        <a:t>Find a Tender Service Notice to advertise the DPS</a:t>
                      </a:r>
                      <a:endParaRPr lang="en-US" sz="1600">
                        <a:latin typeface="Arial"/>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lvl="0">
                        <a:buNone/>
                      </a:pPr>
                      <a:r>
                        <a:rPr lang="en-US" sz="1600" b="0" i="0" u="none" strike="noStrike" noProof="0">
                          <a:solidFill>
                            <a:srgbClr val="000000"/>
                          </a:solidFill>
                          <a:effectLst/>
                          <a:latin typeface="Arial"/>
                        </a:rPr>
                        <a:t>End of January/ early February 2024</a:t>
                      </a:r>
                    </a:p>
                    <a:p>
                      <a:pPr marL="342900" lvl="0" indent="-342900">
                        <a:buClr>
                          <a:srgbClr val="000000"/>
                        </a:buClr>
                        <a:buFont typeface="Arial,Sans-Serif"/>
                        <a:buChar char="•"/>
                      </a:pPr>
                      <a:r>
                        <a:rPr lang="en-US" sz="1600" b="0" i="0" u="none" strike="noStrike" noProof="0">
                          <a:solidFill>
                            <a:srgbClr val="000000"/>
                          </a:solidFill>
                          <a:effectLst/>
                          <a:latin typeface="Arial"/>
                        </a:rPr>
                        <a:t>Advertise DPS</a:t>
                      </a:r>
                      <a:endParaRPr lang="en-US" sz="1600">
                        <a:latin typeface="Arial"/>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extLst>
                  <a:ext uri="{0D108BD9-81ED-4DB2-BD59-A6C34878D82A}">
                    <a16:rowId xmlns:a16="http://schemas.microsoft.com/office/drawing/2014/main" val="570551775"/>
                  </a:ext>
                </a:extLst>
              </a:tr>
              <a:tr h="867917">
                <a:tc>
                  <a:txBody>
                    <a:bodyPr/>
                    <a:lstStyle/>
                    <a:p>
                      <a:pPr lvl="0">
                        <a:buNone/>
                      </a:pPr>
                      <a:r>
                        <a:rPr lang="en-US" sz="1600">
                          <a:solidFill>
                            <a:srgbClr val="000000"/>
                          </a:solidFill>
                          <a:effectLst/>
                          <a:latin typeface="Arial"/>
                        </a:rPr>
                        <a:t>Issue Request for Expressions of Interest (EOI) - 30 days</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lvl="0">
                        <a:buNone/>
                      </a:pPr>
                      <a:r>
                        <a:rPr lang="en-GB" sz="1600">
                          <a:solidFill>
                            <a:srgbClr val="000000"/>
                          </a:solidFill>
                          <a:effectLst/>
                          <a:latin typeface="Arial"/>
                        </a:rPr>
                        <a:t>End of January/ early February 2024</a:t>
                      </a:r>
                    </a:p>
                    <a:p>
                      <a:pPr marL="285750" lvl="0" indent="-285750">
                        <a:buFont typeface="Arial" panose="020B0604020202020204" pitchFamily="34" charset="0"/>
                        <a:buChar char="•"/>
                      </a:pPr>
                      <a:r>
                        <a:rPr lang="en-US" sz="1600">
                          <a:solidFill>
                            <a:srgbClr val="000000"/>
                          </a:solidFill>
                          <a:effectLst/>
                          <a:latin typeface="Arial"/>
                        </a:rPr>
                        <a:t>Providers who Express an Interest will then have access to the Selection Questionnaire (SQ)</a:t>
                      </a:r>
                    </a:p>
                    <a:p>
                      <a:pPr marL="285750" lvl="0" indent="-285750">
                        <a:buFont typeface="Arial" panose="020B0604020202020204" pitchFamily="34" charset="0"/>
                        <a:buChar char="•"/>
                      </a:pPr>
                      <a:r>
                        <a:rPr lang="en-US" sz="1600">
                          <a:solidFill>
                            <a:srgbClr val="000000"/>
                          </a:solidFill>
                          <a:effectLst/>
                          <a:latin typeface="Arial"/>
                        </a:rPr>
                        <a:t>Completed SQ to be submitted</a:t>
                      </a:r>
                    </a:p>
                    <a:p>
                      <a:pPr marL="285750" lvl="0" indent="-285750">
                        <a:buFont typeface="Arial" panose="020B0604020202020204" pitchFamily="34" charset="0"/>
                        <a:buChar char="•"/>
                      </a:pPr>
                      <a:r>
                        <a:rPr lang="en-US" sz="1600">
                          <a:solidFill>
                            <a:srgbClr val="000000"/>
                          </a:solidFill>
                          <a:effectLst/>
                          <a:latin typeface="Arial"/>
                        </a:rPr>
                        <a:t>Able to ask queries through the system</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448546577"/>
                  </a:ext>
                </a:extLst>
              </a:tr>
              <a:tr h="297175">
                <a:tc>
                  <a:txBody>
                    <a:bodyPr/>
                    <a:lstStyle/>
                    <a:p>
                      <a:pPr lvl="0">
                        <a:buNone/>
                      </a:pPr>
                      <a:r>
                        <a:rPr lang="en-US" sz="1600">
                          <a:solidFill>
                            <a:srgbClr val="000000"/>
                          </a:solidFill>
                          <a:effectLst/>
                          <a:latin typeface="Arial"/>
                        </a:rPr>
                        <a:t>Receive/ Evaluate SQ responses</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lvl="0">
                        <a:buNone/>
                      </a:pPr>
                      <a:r>
                        <a:rPr lang="en-US" sz="1600">
                          <a:solidFill>
                            <a:srgbClr val="000000"/>
                          </a:solidFill>
                          <a:effectLst/>
                          <a:latin typeface="Arial"/>
                        </a:rPr>
                        <a:t>February/ March 2024</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835461864"/>
                  </a:ext>
                </a:extLst>
              </a:tr>
              <a:tr h="433959">
                <a:tc>
                  <a:txBody>
                    <a:bodyPr/>
                    <a:lstStyle/>
                    <a:p>
                      <a:pPr lvl="0">
                        <a:buNone/>
                      </a:pPr>
                      <a:r>
                        <a:rPr lang="en-US" sz="1600">
                          <a:solidFill>
                            <a:srgbClr val="000000"/>
                          </a:solidFill>
                          <a:effectLst/>
                          <a:latin typeface="Arial"/>
                        </a:rPr>
                        <a:t>Approve and accept those that have passed the SQ on to the DPS</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lvl="0">
                        <a:buNone/>
                      </a:pPr>
                      <a:r>
                        <a:rPr lang="en-US" sz="1600">
                          <a:solidFill>
                            <a:srgbClr val="000000"/>
                          </a:solidFill>
                          <a:effectLst/>
                          <a:latin typeface="Arial"/>
                        </a:rPr>
                        <a:t>March 2024</a:t>
                      </a:r>
                      <a:endParaRPr lang="en-US" sz="16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83935168"/>
                  </a:ext>
                </a:extLst>
              </a:tr>
              <a:tr h="1301876">
                <a:tc>
                  <a:txBody>
                    <a:bodyPr/>
                    <a:lstStyle/>
                    <a:p>
                      <a:pPr lvl="0">
                        <a:buNone/>
                      </a:pPr>
                      <a:r>
                        <a:rPr lang="en-US" sz="1600">
                          <a:solidFill>
                            <a:srgbClr val="000000"/>
                          </a:solidFill>
                          <a:effectLst/>
                          <a:latin typeface="Arial"/>
                        </a:rPr>
                        <a:t>Go Live for individual contract sourcing opportunities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lvl="0">
                        <a:buNone/>
                      </a:pPr>
                      <a:r>
                        <a:rPr lang="en-US" sz="1600">
                          <a:solidFill>
                            <a:srgbClr val="000000"/>
                          </a:solidFill>
                          <a:effectLst/>
                          <a:latin typeface="Arial"/>
                        </a:rPr>
                        <a:t>April 2024</a:t>
                      </a:r>
                    </a:p>
                    <a:p>
                      <a:pPr marL="285750" lvl="0" indent="-285750">
                        <a:buFont typeface="Arial" panose="020B0604020202020204" pitchFamily="34" charset="0"/>
                        <a:buChar char="•"/>
                      </a:pPr>
                      <a:r>
                        <a:rPr lang="en-US" sz="1600">
                          <a:solidFill>
                            <a:srgbClr val="000000"/>
                          </a:solidFill>
                          <a:effectLst/>
                          <a:latin typeface="Arial"/>
                        </a:rPr>
                        <a:t>Only providers who have passed the SQ will have access to sourcing opportunities</a:t>
                      </a:r>
                    </a:p>
                    <a:p>
                      <a:pPr marL="285750" lvl="0" indent="-285750">
                        <a:buFont typeface="Arial" panose="020B0604020202020204" pitchFamily="34" charset="0"/>
                        <a:buChar char="•"/>
                      </a:pPr>
                      <a:r>
                        <a:rPr lang="en-US" sz="1600">
                          <a:solidFill>
                            <a:srgbClr val="000000"/>
                          </a:solidFill>
                          <a:effectLst/>
                          <a:latin typeface="Arial"/>
                        </a:rPr>
                        <a:t>Providers who do not pass the SQ on the first attempt will be able to resubmit at any point during the term of the DPS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22796052"/>
                  </a:ext>
                </a:extLst>
              </a:tr>
            </a:tbl>
          </a:graphicData>
        </a:graphic>
      </p:graphicFrame>
    </p:spTree>
    <p:extLst>
      <p:ext uri="{BB962C8B-B14F-4D97-AF65-F5344CB8AC3E}">
        <p14:creationId xmlns:p14="http://schemas.microsoft.com/office/powerpoint/2010/main" val="120439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DPS – initial steps</a:t>
            </a:r>
            <a:endParaRPr lang="en-GB" sz="3200" b="1">
              <a:solidFill>
                <a:srgbClr val="0060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360398" y="1432278"/>
            <a:ext cx="5240867" cy="4062651"/>
          </a:xfrm>
          <a:prstGeom prst="rect">
            <a:avLst/>
          </a:prstGeom>
          <a:noFill/>
        </p:spPr>
        <p:txBody>
          <a:bodyPr wrap="square" lIns="91440" tIns="45720" rIns="91440" bIns="45720" rtlCol="0" anchor="t">
            <a:spAutoFit/>
          </a:bodyPr>
          <a:lstStyle/>
          <a:p>
            <a:r>
              <a:rPr lang="en-GB" sz="2400" u="sng" dirty="0">
                <a:latin typeface="Arial"/>
                <a:cs typeface="Arial"/>
              </a:rPr>
              <a:t>Setting up an Account</a:t>
            </a:r>
            <a:r>
              <a:rPr lang="en-GB" sz="2400" dirty="0">
                <a:latin typeface="Arial"/>
                <a:cs typeface="Arial"/>
              </a:rPr>
              <a:t>:</a:t>
            </a:r>
            <a:endParaRPr lang="en-US" dirty="0">
              <a:cs typeface="Calibri"/>
            </a:endParaRPr>
          </a:p>
          <a:p>
            <a:endParaRPr lang="en-GB" sz="2400" dirty="0">
              <a:latin typeface="Arial"/>
              <a:cs typeface="Arial"/>
            </a:endParaRPr>
          </a:p>
          <a:p>
            <a:pPr marL="457200" indent="-457200">
              <a:buFont typeface="Arial"/>
              <a:buChar char="•"/>
            </a:pPr>
            <a:r>
              <a:rPr lang="en-GB" sz="2400" dirty="0">
                <a:latin typeface="Arial"/>
                <a:cs typeface="Arial"/>
              </a:rPr>
              <a:t>Go to </a:t>
            </a:r>
            <a:r>
              <a:rPr lang="en-GB" sz="2400" dirty="0">
                <a:hlinkClick r:id="rId2"/>
              </a:rPr>
              <a:t>https://supplierlive.proactisp2p.com</a:t>
            </a:r>
            <a:r>
              <a:rPr lang="en-GB" sz="2400" dirty="0"/>
              <a:t> </a:t>
            </a:r>
            <a:r>
              <a:rPr lang="en-GB" sz="2400" dirty="0">
                <a:latin typeface="Arial"/>
                <a:cs typeface="Arial"/>
              </a:rPr>
              <a:t>Register to sign up to Proactis;</a:t>
            </a:r>
          </a:p>
          <a:p>
            <a:pPr marL="457200" indent="-457200">
              <a:buFont typeface="Arial"/>
              <a:buChar char="•"/>
            </a:pPr>
            <a:r>
              <a:rPr lang="en-GB" sz="2400" dirty="0">
                <a:latin typeface="Arial"/>
                <a:cs typeface="Arial"/>
              </a:rPr>
              <a:t>Complete and submit self-registration online form; and</a:t>
            </a:r>
          </a:p>
          <a:p>
            <a:pPr marL="457200" indent="-457200">
              <a:buFont typeface="Arial"/>
              <a:buChar char="•"/>
            </a:pPr>
            <a:r>
              <a:rPr lang="en-GB" sz="2400" dirty="0">
                <a:latin typeface="Arial"/>
                <a:cs typeface="Arial"/>
              </a:rPr>
              <a:t>Click on link in email sent to activate your account to enable you to log-in.</a:t>
            </a:r>
          </a:p>
          <a:p>
            <a:endParaRPr lang="en-GB" dirty="0">
              <a:latin typeface="Calibri" panose="020F0502020204030204"/>
              <a:cs typeface="Calibri" panose="020F0502020204030204"/>
            </a:endParaRPr>
          </a:p>
        </p:txBody>
      </p:sp>
      <p:sp>
        <p:nvSpPr>
          <p:cNvPr id="2" name="TextBox 1">
            <a:extLst>
              <a:ext uri="{FF2B5EF4-FFF2-40B4-BE49-F238E27FC236}">
                <a16:creationId xmlns:a16="http://schemas.microsoft.com/office/drawing/2014/main" id="{75F7D549-5614-532A-D7E4-E746791906B5}"/>
              </a:ext>
            </a:extLst>
          </p:cNvPr>
          <p:cNvSpPr txBox="1"/>
          <p:nvPr/>
        </p:nvSpPr>
        <p:spPr>
          <a:xfrm>
            <a:off x="6491675" y="1432278"/>
            <a:ext cx="5240867" cy="4001095"/>
          </a:xfrm>
          <a:prstGeom prst="rect">
            <a:avLst/>
          </a:prstGeom>
          <a:noFill/>
        </p:spPr>
        <p:txBody>
          <a:bodyPr wrap="square" lIns="91440" tIns="45720" rIns="91440" bIns="45720" rtlCol="0" anchor="t">
            <a:spAutoFit/>
          </a:bodyPr>
          <a:lstStyle/>
          <a:p>
            <a:r>
              <a:rPr lang="en-GB" sz="2400" u="sng">
                <a:latin typeface="Arial"/>
                <a:cs typeface="Arial"/>
              </a:rPr>
              <a:t>Registering an Interest</a:t>
            </a:r>
            <a:r>
              <a:rPr lang="en-GB" sz="2400">
                <a:latin typeface="Arial"/>
                <a:cs typeface="Arial"/>
              </a:rPr>
              <a:t>:</a:t>
            </a:r>
            <a:endParaRPr lang="en-US">
              <a:cs typeface="Calibri"/>
            </a:endParaRPr>
          </a:p>
          <a:p>
            <a:endParaRPr lang="en-GB" sz="2400">
              <a:latin typeface="Arial"/>
              <a:cs typeface="Arial"/>
            </a:endParaRPr>
          </a:p>
          <a:p>
            <a:pPr marL="457200" indent="-457200">
              <a:buFont typeface="Arial"/>
              <a:buChar char="•"/>
            </a:pPr>
            <a:r>
              <a:rPr lang="en-GB" sz="2400">
                <a:latin typeface="Arial"/>
                <a:cs typeface="Arial"/>
              </a:rPr>
              <a:t>Log-in to Supplier Network;</a:t>
            </a:r>
          </a:p>
          <a:p>
            <a:pPr marL="457200" indent="-457200">
              <a:buFont typeface="Arial"/>
              <a:buChar char="•"/>
            </a:pPr>
            <a:r>
              <a:rPr lang="en-GB" sz="2400">
                <a:latin typeface="Arial"/>
                <a:cs typeface="Arial"/>
              </a:rPr>
              <a:t>On the Dashboard page, go to Opportunities;</a:t>
            </a:r>
            <a:endParaRPr lang="en-GB">
              <a:latin typeface="Calibri" panose="020F0502020204030204"/>
              <a:cs typeface="Calibri" panose="020F0502020204030204"/>
            </a:endParaRPr>
          </a:p>
          <a:p>
            <a:pPr marL="457200" indent="-457200">
              <a:buFont typeface="Arial"/>
              <a:buChar char="•"/>
            </a:pPr>
            <a:r>
              <a:rPr lang="en-GB" sz="2400">
                <a:latin typeface="Arial"/>
                <a:cs typeface="Arial"/>
              </a:rPr>
              <a:t>Search for the DPS Opportunity;</a:t>
            </a:r>
            <a:endParaRPr lang="en-GB">
              <a:latin typeface="Calibri" panose="020F0502020204030204"/>
              <a:cs typeface="Calibri" panose="020F0502020204030204"/>
            </a:endParaRPr>
          </a:p>
          <a:p>
            <a:pPr marL="457200" indent="-457200">
              <a:buFont typeface="Arial"/>
              <a:buChar char="•"/>
            </a:pPr>
            <a:r>
              <a:rPr lang="en-GB" sz="2400">
                <a:latin typeface="Arial"/>
                <a:cs typeface="Arial"/>
              </a:rPr>
              <a:t>Click on Register Interest; and</a:t>
            </a:r>
            <a:endParaRPr lang="en-GB">
              <a:latin typeface="Calibri" panose="020F0502020204030204"/>
              <a:cs typeface="Calibri" panose="020F0502020204030204"/>
            </a:endParaRPr>
          </a:p>
          <a:p>
            <a:pPr marL="457200" indent="-457200">
              <a:buFont typeface="Arial"/>
              <a:buChar char="•"/>
            </a:pPr>
            <a:r>
              <a:rPr lang="en-GB" sz="2400">
                <a:latin typeface="Arial"/>
                <a:cs typeface="Arial"/>
              </a:rPr>
              <a:t>Complete all mandatory fields and submit.</a:t>
            </a:r>
            <a:endParaRPr lang="en-GB">
              <a:latin typeface="Calibri" panose="020F0502020204030204"/>
              <a:cs typeface="Calibri" panose="020F0502020204030204"/>
            </a:endParaRPr>
          </a:p>
          <a:p>
            <a:endParaRPr lang="en-GB"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latin typeface="Calibri" panose="020F0502020204030204"/>
              <a:cs typeface="Calibri" panose="020F0502020204030204"/>
            </a:endParaRPr>
          </a:p>
        </p:txBody>
      </p:sp>
    </p:spTree>
    <p:extLst>
      <p:ext uri="{BB962C8B-B14F-4D97-AF65-F5344CB8AC3E}">
        <p14:creationId xmlns:p14="http://schemas.microsoft.com/office/powerpoint/2010/main" val="381546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Setting up an Account</a:t>
            </a:r>
            <a:endParaRPr lang="en-GB" sz="3200" b="1">
              <a:solidFill>
                <a:srgbClr val="0060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1267103" y="1387814"/>
            <a:ext cx="3095035" cy="3170099"/>
          </a:xfrm>
          <a:prstGeom prst="rect">
            <a:avLst/>
          </a:prstGeom>
          <a:noFill/>
        </p:spPr>
        <p:txBody>
          <a:bodyPr wrap="square" lIns="91440" tIns="45720" rIns="91440" bIns="45720" rtlCol="0" anchor="t">
            <a:spAutoFit/>
          </a:bodyPr>
          <a:lstStyle/>
          <a:p>
            <a:r>
              <a:rPr lang="en-GB" sz="2000" b="1" dirty="0">
                <a:latin typeface="Arial"/>
                <a:cs typeface="Arial"/>
              </a:rPr>
              <a:t>Step 1: Set Up</a:t>
            </a:r>
            <a:endParaRPr lang="en-US" sz="2000" b="1" dirty="0">
              <a:latin typeface="Calibri" panose="020F0502020204030204"/>
              <a:cs typeface="Calibri" panose="020F0502020204030204"/>
            </a:endParaRPr>
          </a:p>
          <a:p>
            <a:endParaRPr lang="en-GB" sz="2000" dirty="0">
              <a:latin typeface="Arial"/>
              <a:cs typeface="Arial"/>
            </a:endParaRPr>
          </a:p>
          <a:p>
            <a:endParaRPr lang="en-GB" sz="2000" dirty="0">
              <a:latin typeface="Arial"/>
              <a:cs typeface="Arial"/>
            </a:endParaRPr>
          </a:p>
          <a:p>
            <a:r>
              <a:rPr lang="en-GB" sz="2000" dirty="0">
                <a:latin typeface="Arial"/>
                <a:cs typeface="Arial"/>
              </a:rPr>
              <a:t>Go to </a:t>
            </a:r>
            <a:r>
              <a:rPr lang="en-GB" sz="2400" dirty="0">
                <a:hlinkClick r:id="rId2"/>
              </a:rPr>
              <a:t>https://supplierlive.proactisp2p.com</a:t>
            </a:r>
            <a:r>
              <a:rPr lang="en-GB" sz="2400" dirty="0"/>
              <a:t> </a:t>
            </a:r>
            <a:endParaRPr lang="en-GB" sz="2400" dirty="0">
              <a:latin typeface="Calibri" panose="020F0502020204030204"/>
              <a:cs typeface="Calibri"/>
            </a:endParaRPr>
          </a:p>
          <a:p>
            <a:r>
              <a:rPr lang="en-GB" sz="2000" dirty="0">
                <a:latin typeface="Arial"/>
                <a:cs typeface="Arial"/>
              </a:rPr>
              <a:t>Go to the ‘Sign Up?’ box on the right and Click on Register</a:t>
            </a:r>
          </a:p>
          <a:p>
            <a:endParaRPr lang="en-GB" sz="1200" dirty="0">
              <a:latin typeface="Arial"/>
              <a:cs typeface="Arial"/>
            </a:endParaRPr>
          </a:p>
        </p:txBody>
      </p:sp>
      <p:pic>
        <p:nvPicPr>
          <p:cNvPr id="2" name="Picture 1" descr="A screenshot of a computer&#10;&#10;Description automatically generated">
            <a:extLst>
              <a:ext uri="{FF2B5EF4-FFF2-40B4-BE49-F238E27FC236}">
                <a16:creationId xmlns:a16="http://schemas.microsoft.com/office/drawing/2014/main" id="{B06E3078-A7B0-62DA-3119-5669B47D2D57}"/>
              </a:ext>
            </a:extLst>
          </p:cNvPr>
          <p:cNvPicPr>
            <a:picLocks noChangeAspect="1"/>
          </p:cNvPicPr>
          <p:nvPr/>
        </p:nvPicPr>
        <p:blipFill>
          <a:blip r:embed="rId3"/>
          <a:stretch>
            <a:fillRect/>
          </a:stretch>
        </p:blipFill>
        <p:spPr>
          <a:xfrm>
            <a:off x="4754353" y="1336918"/>
            <a:ext cx="6540419" cy="4914744"/>
          </a:xfrm>
          <a:prstGeom prst="rect">
            <a:avLst/>
          </a:prstGeom>
        </p:spPr>
      </p:pic>
    </p:spTree>
    <p:extLst>
      <p:ext uri="{BB962C8B-B14F-4D97-AF65-F5344CB8AC3E}">
        <p14:creationId xmlns:p14="http://schemas.microsoft.com/office/powerpoint/2010/main" val="181779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Setting up an Account</a:t>
            </a:r>
            <a:endParaRPr lang="en-GB" sz="3200" b="1">
              <a:solidFill>
                <a:srgbClr val="0060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1210658" y="1408981"/>
            <a:ext cx="3567503" cy="4278094"/>
          </a:xfrm>
          <a:prstGeom prst="rect">
            <a:avLst/>
          </a:prstGeom>
          <a:noFill/>
        </p:spPr>
        <p:txBody>
          <a:bodyPr wrap="square" lIns="91440" tIns="45720" rIns="91440" bIns="45720" rtlCol="0" anchor="t">
            <a:spAutoFit/>
          </a:bodyPr>
          <a:lstStyle/>
          <a:p>
            <a:r>
              <a:rPr lang="en-GB" sz="2000" b="1">
                <a:latin typeface="Arial"/>
                <a:cs typeface="Arial"/>
              </a:rPr>
              <a:t>Step 2: Self Registration</a:t>
            </a:r>
            <a:endParaRPr lang="en-US" sz="2000" b="1">
              <a:latin typeface="Calibri" panose="020F0502020204030204"/>
              <a:cs typeface="Calibri" panose="020F0502020204030204"/>
            </a:endParaRPr>
          </a:p>
          <a:p>
            <a:endParaRPr lang="en-GB" sz="2000">
              <a:latin typeface="Arial"/>
              <a:cs typeface="Arial"/>
            </a:endParaRPr>
          </a:p>
          <a:p>
            <a:r>
              <a:rPr lang="en-GB" sz="2000">
                <a:latin typeface="Arial"/>
                <a:cs typeface="Arial"/>
              </a:rPr>
              <a:t>You will need to complete the form below where a  is indicated</a:t>
            </a:r>
            <a:endParaRPr lang="en-GB" sz="2000">
              <a:cs typeface="Calibri"/>
            </a:endParaRPr>
          </a:p>
          <a:p>
            <a:endParaRPr lang="en-GB" sz="2000">
              <a:latin typeface="Arial"/>
              <a:cs typeface="Arial"/>
            </a:endParaRPr>
          </a:p>
          <a:p>
            <a:r>
              <a:rPr lang="en-GB" sz="2000">
                <a:latin typeface="Arial"/>
                <a:cs typeface="Arial"/>
              </a:rPr>
              <a:t>Once completed, Click on ‘Register’ at the bottom of the page and an activation email will be sent to you. Click on link provided in the email to activate your account which will allow you to Log On.</a:t>
            </a:r>
            <a:endParaRPr lang="en-GB" sz="2000">
              <a:cs typeface="Calibri"/>
            </a:endParaRPr>
          </a:p>
          <a:p>
            <a:endParaRPr lang="en-GB" sz="1200">
              <a:latin typeface="Arial"/>
              <a:cs typeface="Arial"/>
            </a:endParaRPr>
          </a:p>
        </p:txBody>
      </p:sp>
      <p:pic>
        <p:nvPicPr>
          <p:cNvPr id="3" name="Picture 2" descr="A screen shot of a form&#10;&#10;Description automatically generated">
            <a:extLst>
              <a:ext uri="{FF2B5EF4-FFF2-40B4-BE49-F238E27FC236}">
                <a16:creationId xmlns:a16="http://schemas.microsoft.com/office/drawing/2014/main" id="{BAA87B19-E53C-6335-9050-9FE6FA637494}"/>
              </a:ext>
            </a:extLst>
          </p:cNvPr>
          <p:cNvPicPr>
            <a:picLocks noChangeAspect="1"/>
          </p:cNvPicPr>
          <p:nvPr/>
        </p:nvPicPr>
        <p:blipFill>
          <a:blip r:embed="rId2"/>
          <a:stretch>
            <a:fillRect/>
          </a:stretch>
        </p:blipFill>
        <p:spPr>
          <a:xfrm>
            <a:off x="5388287" y="1352327"/>
            <a:ext cx="3404558" cy="4974985"/>
          </a:xfrm>
          <a:prstGeom prst="rect">
            <a:avLst/>
          </a:prstGeom>
        </p:spPr>
      </p:pic>
    </p:spTree>
    <p:extLst>
      <p:ext uri="{BB962C8B-B14F-4D97-AF65-F5344CB8AC3E}">
        <p14:creationId xmlns:p14="http://schemas.microsoft.com/office/powerpoint/2010/main" val="224415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1A6C0-B2B2-BFD5-DA01-41FC6BF1C590}"/>
              </a:ext>
            </a:extLst>
          </p:cNvPr>
          <p:cNvSpPr txBox="1"/>
          <p:nvPr/>
        </p:nvSpPr>
        <p:spPr>
          <a:xfrm>
            <a:off x="873760" y="447040"/>
            <a:ext cx="10467904" cy="584775"/>
          </a:xfrm>
          <a:prstGeom prst="rect">
            <a:avLst/>
          </a:prstGeom>
          <a:noFill/>
        </p:spPr>
        <p:txBody>
          <a:bodyPr wrap="square" lIns="91440" tIns="45720" rIns="91440" bIns="45720" rtlCol="0" anchor="t">
            <a:spAutoFit/>
          </a:bodyPr>
          <a:lstStyle/>
          <a:p>
            <a:pPr algn="ctr"/>
            <a:r>
              <a:rPr lang="en-GB" sz="3200" b="1">
                <a:solidFill>
                  <a:srgbClr val="006072"/>
                </a:solidFill>
                <a:latin typeface="Arial"/>
                <a:cs typeface="Arial"/>
              </a:rPr>
              <a:t>Registering an Interest</a:t>
            </a:r>
            <a:endParaRPr lang="en-GB" sz="3200" b="1">
              <a:solidFill>
                <a:srgbClr val="0060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1E6134-5563-6C1D-A278-CC6DC2FE7224}"/>
              </a:ext>
            </a:extLst>
          </p:cNvPr>
          <p:cNvSpPr txBox="1"/>
          <p:nvPr/>
        </p:nvSpPr>
        <p:spPr>
          <a:xfrm>
            <a:off x="871992" y="1416037"/>
            <a:ext cx="3567503" cy="4462760"/>
          </a:xfrm>
          <a:prstGeom prst="rect">
            <a:avLst/>
          </a:prstGeom>
          <a:noFill/>
        </p:spPr>
        <p:txBody>
          <a:bodyPr wrap="square" lIns="91440" tIns="45720" rIns="91440" bIns="45720" rtlCol="0" anchor="t">
            <a:spAutoFit/>
          </a:bodyPr>
          <a:lstStyle/>
          <a:p>
            <a:r>
              <a:rPr lang="en-GB" sz="2000" b="1">
                <a:latin typeface="Arial"/>
                <a:cs typeface="Arial"/>
              </a:rPr>
              <a:t>Step 3: Supplier Network Dashboard</a:t>
            </a:r>
            <a:endParaRPr lang="en-US" sz="2000" b="1">
              <a:latin typeface="Calibri" panose="020F0502020204030204"/>
              <a:cs typeface="Calibri" panose="020F0502020204030204"/>
            </a:endParaRPr>
          </a:p>
          <a:p>
            <a:endParaRPr lang="en-GB" sz="2000">
              <a:latin typeface="Arial"/>
              <a:cs typeface="Arial"/>
            </a:endParaRPr>
          </a:p>
          <a:p>
            <a:endParaRPr lang="en-GB" sz="2000">
              <a:latin typeface="Arial"/>
              <a:cs typeface="Arial"/>
            </a:endParaRPr>
          </a:p>
          <a:p>
            <a:r>
              <a:rPr lang="en-GB" sz="2000">
                <a:latin typeface="Arial"/>
                <a:cs typeface="Arial"/>
              </a:rPr>
              <a:t>Once Logged in it will take you to the Dashboard below. Click on ‘Opportunities’  which will enable you to search for this DPS</a:t>
            </a:r>
            <a:endParaRPr lang="en-GB" sz="2000">
              <a:cs typeface="Calibri"/>
            </a:endParaRPr>
          </a:p>
          <a:p>
            <a:endParaRPr lang="en-GB" sz="2000">
              <a:latin typeface="Arial"/>
              <a:cs typeface="Arial"/>
            </a:endParaRPr>
          </a:p>
          <a:p>
            <a:r>
              <a:rPr lang="en-GB" sz="2000" i="1">
                <a:latin typeface="Arial"/>
                <a:cs typeface="Arial"/>
              </a:rPr>
              <a:t>Note: there is a Help option, located on the top right of the Dashboard</a:t>
            </a:r>
            <a:endParaRPr lang="en-GB" sz="1600" i="1">
              <a:latin typeface="Calibri" panose="020F0502020204030204"/>
              <a:cs typeface="Calibri" panose="020F0502020204030204"/>
            </a:endParaRPr>
          </a:p>
          <a:p>
            <a:endParaRPr lang="en-GB" sz="1200">
              <a:latin typeface="Arial"/>
              <a:cs typeface="Arial"/>
            </a:endParaRPr>
          </a:p>
          <a:p>
            <a:endParaRPr lang="en-GB" sz="1200">
              <a:latin typeface="Arial"/>
              <a:cs typeface="Arial"/>
            </a:endParaRPr>
          </a:p>
        </p:txBody>
      </p:sp>
      <p:pic>
        <p:nvPicPr>
          <p:cNvPr id="2" name="Picture 1" descr="A screen shot of a computer&#10;&#10;Description automatically generated">
            <a:extLst>
              <a:ext uri="{FF2B5EF4-FFF2-40B4-BE49-F238E27FC236}">
                <a16:creationId xmlns:a16="http://schemas.microsoft.com/office/drawing/2014/main" id="{A8A2B571-C1C9-2580-9B59-DB1018F7D2F1}"/>
              </a:ext>
            </a:extLst>
          </p:cNvPr>
          <p:cNvPicPr>
            <a:picLocks noChangeAspect="1"/>
          </p:cNvPicPr>
          <p:nvPr/>
        </p:nvPicPr>
        <p:blipFill>
          <a:blip r:embed="rId2"/>
          <a:stretch>
            <a:fillRect/>
          </a:stretch>
        </p:blipFill>
        <p:spPr>
          <a:xfrm>
            <a:off x="4432327" y="1448171"/>
            <a:ext cx="7065459" cy="4716334"/>
          </a:xfrm>
          <a:prstGeom prst="rect">
            <a:avLst/>
          </a:prstGeom>
        </p:spPr>
      </p:pic>
    </p:spTree>
    <p:extLst>
      <p:ext uri="{BB962C8B-B14F-4D97-AF65-F5344CB8AC3E}">
        <p14:creationId xmlns:p14="http://schemas.microsoft.com/office/powerpoint/2010/main" val="284724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AD60087-B66A-45BA-9564-57BBE76DE550}"/>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E770111E-B486-4EAA-A02F-8D9CFC3B8542}"/>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551A0330-7290-4812-8D06-B26F8F0B52CB}"/>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2A14DADF-B0E1-4FF2-8994-A54D12217EF4}"/>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68D52F7-D42A-4A29-BBE3-C46DE7DFDC2D}"/>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F874DEDA-B431-4188-A473-41D7FB08964C}"/>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C8B98703-2C67-4DE3-AB17-AD471FE2CA4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b6b569b-509a-467d-b105-d97728d3fc11"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1D2AE0D7E3FF574C92FF16831ABBBD9D" ma:contentTypeVersion="38" ma:contentTypeDescription="Create a new document." ma:contentTypeScope="" ma:versionID="39218dcd0e42e6ad77ada4341840f02c">
  <xsd:schema xmlns:xsd="http://www.w3.org/2001/XMLSchema" xmlns:xs="http://www.w3.org/2001/XMLSchema" xmlns:p="http://schemas.microsoft.com/office/2006/metadata/properties" xmlns:ns2="734600d9-9a2d-4a4d-b385-5f8e4638ee1d" xmlns:ns3="1cddbbb2-387c-4884-8e9e-e229773493e0" targetNamespace="http://schemas.microsoft.com/office/2006/metadata/properties" ma:root="true" ma:fieldsID="8f20d47416a47ba14631e2a3124cef81" ns2:_="" ns3:_="">
    <xsd:import namespace="734600d9-9a2d-4a4d-b385-5f8e4638ee1d"/>
    <xsd:import namespace="1cddbbb2-387c-4884-8e9e-e229773493e0"/>
    <xsd:element name="properties">
      <xsd:complexType>
        <xsd:sequence>
          <xsd:element name="documentManagement">
            <xsd:complexType>
              <xsd:all>
                <xsd:element ref="ns2:Archive" minOccurs="0"/>
                <xsd:element ref="ns2:MediaServiceMetadata" minOccurs="0"/>
                <xsd:element ref="ns2:MediaServiceFastMetadata" minOccurs="0"/>
                <xsd:element ref="ns2:ProjectName" minOccurs="0"/>
                <xsd:element ref="ns2:ProjectReference" minOccurs="0"/>
                <xsd:element ref="ns3:SharedWithUsers" minOccurs="0"/>
                <xsd:element ref="ns3:SharedWithDetails" minOccurs="0"/>
                <xsd:element ref="ns2:ProjectType"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4600d9-9a2d-4a4d-b385-5f8e4638ee1d" elementFormDefault="qualified">
    <xsd:import namespace="http://schemas.microsoft.com/office/2006/documentManagement/types"/>
    <xsd:import namespace="http://schemas.microsoft.com/office/infopath/2007/PartnerControls"/>
    <xsd:element name="Archive" ma:index="8" nillable="true" ma:displayName="Archive" ma:default="0" ma:internalName="Archive">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ProjectName" ma:index="11" nillable="true" ma:displayName="Project Name" ma:indexed="true" ma:list="{f4af7182-6fc5-4dba-b325-332a22db1b85}" ma:internalName="ProjectName" ma:showField="LinkTitleNoMenu">
      <xsd:simpleType>
        <xsd:restriction base="dms:Lookup"/>
      </xsd:simpleType>
    </xsd:element>
    <xsd:element name="ProjectReference" ma:index="12" nillable="true" ma:displayName="Project Reference" ma:list="{f4af7182-6fc5-4dba-b325-332a22db1b85}" ma:internalName="ProjectReference" ma:readOnly="true" ma:showField="ProjectRef" ma:web="">
      <xsd:simpleType>
        <xsd:restriction base="dms:Lookup"/>
      </xsd:simpleType>
    </xsd:element>
    <xsd:element name="ProjectType" ma:index="15" nillable="true" ma:displayName="Project Type" ma:format="Dropdown" ma:internalName="ProjectType">
      <xsd:simpleType>
        <xsd:union memberTypes="dms:Text">
          <xsd:simpleType>
            <xsd:restriction base="dms:Choice">
              <xsd:enumeration value="BAU"/>
              <xsd:enumeration value="COVID-19"/>
            </xsd:restriction>
          </xsd:simpleType>
        </xsd:un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ddbbb2-387c-4884-8e9e-e229773493e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cddbbb2-387c-4884-8e9e-e229773493e0">
      <UserInfo>
        <DisplayName>James Sangster</DisplayName>
        <AccountId>40</AccountId>
        <AccountType/>
      </UserInfo>
      <UserInfo>
        <DisplayName>Vicky Chipchase</DisplayName>
        <AccountId>35</AccountId>
        <AccountType/>
      </UserInfo>
      <UserInfo>
        <DisplayName>Hannah Smith - Contract &amp; Quality Officer</DisplayName>
        <AccountId>112</AccountId>
        <AccountType/>
      </UserInfo>
      <UserInfo>
        <DisplayName>Christine Hale - Contract &amp; Quality Officer</DisplayName>
        <AccountId>50</AccountId>
        <AccountType/>
      </UserInfo>
      <UserInfo>
        <DisplayName>Kayleigh Jolly</DisplayName>
        <AccountId>451</AccountId>
        <AccountType/>
      </UserInfo>
      <UserInfo>
        <DisplayName>Stephen Barker</DisplayName>
        <AccountId>24</AccountId>
        <AccountType/>
      </UserInfo>
    </SharedWithUsers>
    <ProjectName xmlns="734600d9-9a2d-4a4d-b385-5f8e4638ee1d" xsi:nil="true"/>
    <Archive xmlns="734600d9-9a2d-4a4d-b385-5f8e4638ee1d">false</Archive>
    <ProjectType xmlns="734600d9-9a2d-4a4d-b385-5f8e4638ee1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3A6D2A-049F-4226-B3A6-1042CB80713D}">
  <ds:schemaRefs>
    <ds:schemaRef ds:uri="Microsoft.SharePoint.Taxonomy.ContentTypeSync"/>
  </ds:schemaRefs>
</ds:datastoreItem>
</file>

<file path=customXml/itemProps2.xml><?xml version="1.0" encoding="utf-8"?>
<ds:datastoreItem xmlns:ds="http://schemas.openxmlformats.org/officeDocument/2006/customXml" ds:itemID="{813DA4CB-FB28-4377-BA5A-C1BE0D84DC42}">
  <ds:schemaRefs>
    <ds:schemaRef ds:uri="1cddbbb2-387c-4884-8e9e-e229773493e0"/>
    <ds:schemaRef ds:uri="734600d9-9a2d-4a4d-b385-5f8e4638ee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C4B55E-B218-453D-97F1-71C13E8BF539}">
  <ds:schemaRefs>
    <ds:schemaRef ds:uri="http://schemas.microsoft.com/office/infopath/2007/PartnerControls"/>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1cddbbb2-387c-4884-8e9e-e229773493e0"/>
    <ds:schemaRef ds:uri="http://schemas.openxmlformats.org/package/2006/metadata/core-properties"/>
    <ds:schemaRef ds:uri="734600d9-9a2d-4a4d-b385-5f8e4638ee1d"/>
    <ds:schemaRef ds:uri="http://purl.org/dc/dcmitype/"/>
  </ds:schemaRefs>
</ds:datastoreItem>
</file>

<file path=customXml/itemProps4.xml><?xml version="1.0" encoding="utf-8"?>
<ds:datastoreItem xmlns:ds="http://schemas.openxmlformats.org/officeDocument/2006/customXml" ds:itemID="{169CD234-8DB7-41CF-89C0-6E03EDB5BA13}">
  <ds:schemaRefs>
    <ds:schemaRef ds:uri="http://schemas.microsoft.com/sharepoint/v3/contenttype/forms"/>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Somerset Council Template</Template>
  <TotalTime>0</TotalTime>
  <Words>957</Words>
  <Application>Microsoft Office PowerPoint</Application>
  <PresentationFormat>Widescreen</PresentationFormat>
  <Paragraphs>118</Paragraphs>
  <Slides>13</Slides>
  <Notes>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13</vt:i4>
      </vt:variant>
    </vt:vector>
  </HeadingPairs>
  <TitlesOfParts>
    <vt:vector size="23" baseType="lpstr">
      <vt:lpstr>Arial</vt:lpstr>
      <vt:lpstr>Arial,Sans-Serif</vt:lpstr>
      <vt:lpstr>Calibri</vt:lpstr>
      <vt:lpstr>Custom Design</vt:lpstr>
      <vt:lpstr>1_Slide 1</vt:lpstr>
      <vt:lpstr>4_Slide 1</vt:lpstr>
      <vt:lpstr>2_Slide 1</vt:lpstr>
      <vt:lpstr>5_Slide 1</vt:lpstr>
      <vt:lpstr>6_Slide 1</vt:lpstr>
      <vt:lpstr>3_Slide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Pluck</dc:creator>
  <cp:lastModifiedBy>Stephen Barker</cp:lastModifiedBy>
  <cp:revision>2</cp:revision>
  <dcterms:created xsi:type="dcterms:W3CDTF">2023-05-17T13:04:42Z</dcterms:created>
  <dcterms:modified xsi:type="dcterms:W3CDTF">2024-01-19T09:30:33Z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0x0101001D2AE0D7E3FF574C92FF16831ABBBD9D</vt:lpwstr>
  </property>
</Properties>
</file>