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31"/>
  </p:notesMasterIdLst>
  <p:sldIdLst>
    <p:sldId id="256" r:id="rId8"/>
    <p:sldId id="258" r:id="rId9"/>
    <p:sldId id="260" r:id="rId10"/>
    <p:sldId id="261" r:id="rId11"/>
    <p:sldId id="272" r:id="rId12"/>
    <p:sldId id="273" r:id="rId13"/>
    <p:sldId id="264" r:id="rId14"/>
    <p:sldId id="286" r:id="rId15"/>
    <p:sldId id="262" r:id="rId16"/>
    <p:sldId id="263" r:id="rId17"/>
    <p:sldId id="274" r:id="rId18"/>
    <p:sldId id="271" r:id="rId19"/>
    <p:sldId id="285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2" autoAdjust="0"/>
    <p:restoredTop sz="94699" autoAdjust="0"/>
  </p:normalViewPr>
  <p:slideViewPr>
    <p:cSldViewPr>
      <p:cViewPr varScale="1">
        <p:scale>
          <a:sx n="66" d="100"/>
          <a:sy n="66" d="100"/>
        </p:scale>
        <p:origin x="-122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563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915FF-3DED-4654-90E5-FC813F434A09}" type="datetimeFigureOut">
              <a:rPr lang="en-GB" smtClean="0"/>
              <a:t>24/06/2016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F5D-F5B2-4710-BB9C-9FE858CD4F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713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98F5D-F5B2-4710-BB9C-9FE858CD4F46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452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FB25A92-4B38-42A5-9F70-C9E579BE6F41}" type="datetimeFigureOut">
              <a:rPr lang="en-GB"/>
              <a:pPr>
                <a:defRPr/>
              </a:pPr>
              <a:t>24/06/2016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70B4BF-BA15-4E02-A0CD-91A536DF2E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58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85ABCF-7536-408B-8F33-FA324581A66D}" type="datetimeFigureOut">
              <a:rPr lang="en-GB"/>
              <a:pPr>
                <a:defRPr/>
              </a:pPr>
              <a:t>24/06/2016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9AA373F-3E6D-446B-B509-7FC2B1C069F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30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C7169B1-2442-48D8-9EFF-8C57811A2A8C}" type="datetimeFigureOut">
              <a:rPr lang="en-GB"/>
              <a:pPr>
                <a:defRPr/>
              </a:pPr>
              <a:t>24/06/2016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7423D5F-3360-48E0-9A8B-97EC0F53ED0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76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6237288"/>
            <a:ext cx="860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107950" y="6199188"/>
            <a:ext cx="8964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D748DE-9F86-4689-A8A2-5B0C0335A331}" type="datetimeFigureOut">
              <a:rPr lang="en-GB" smtClean="0"/>
              <a:pPr>
                <a:defRPr/>
              </a:pPr>
              <a:t>24/06/2016</a:t>
            </a:fld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3C746E-DD39-4331-898D-8CF3AAA1C3F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386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430D092-2A98-4A32-A23B-B0AB2D58C729}" type="datetimeFigureOut">
              <a:rPr lang="en-GB"/>
              <a:pPr>
                <a:defRPr/>
              </a:pPr>
              <a:t>24/06/2016</a:t>
            </a:fld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0FD52F3-ACC3-4B92-9A71-43781B21EFC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43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47E75C1-CE34-4DAB-9E69-1BEB35E984A6}" type="datetimeFigureOut">
              <a:rPr lang="en-GB"/>
              <a:pPr>
                <a:defRPr/>
              </a:pPr>
              <a:t>24/06/2016</a:t>
            </a:fld>
            <a:endParaRPr lang="en-GB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A3AF141-893B-4A9E-8745-796610FBE0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64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05AD03A-5B66-49D4-B448-E8D1788F6F4F}" type="datetimeFigureOut">
              <a:rPr lang="en-GB"/>
              <a:pPr>
                <a:defRPr/>
              </a:pPr>
              <a:t>24/06/2016</a:t>
            </a:fld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A7C9613-C59B-4DD5-93BD-9BACE434D12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578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9C93B09-A61A-4E04-862A-A88444130E12}" type="datetimeFigureOut">
              <a:rPr lang="en-GB"/>
              <a:pPr>
                <a:defRPr/>
              </a:pPr>
              <a:t>24/06/2016</a:t>
            </a:fld>
            <a:endParaRPr lang="en-GB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FB5E62F-983B-47FC-9A85-E16A81C55D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1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FDD74BB-9BEB-4C10-B6F9-306D352CE576}" type="datetimeFigureOut">
              <a:rPr lang="en-GB"/>
              <a:pPr>
                <a:defRPr/>
              </a:pPr>
              <a:t>24/06/2016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B188A6-8A83-4FDB-B98C-F63FA81D339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92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374C066-C95B-42B9-8954-4D7DF52D15DC}" type="datetimeFigureOut">
              <a:rPr lang="en-GB"/>
              <a:pPr>
                <a:defRPr/>
              </a:pPr>
              <a:t>24/06/2016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3CA3655-2866-4846-B327-381D58E5B4F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40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5633E26-90E5-47AB-972F-7BDA2A3DD98C}" type="datetimeFigureOut">
              <a:rPr lang="en-GB"/>
              <a:pPr>
                <a:defRPr/>
              </a:pPr>
              <a:t>24/06/2016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BE4A54-32C6-452E-9E15-DCA14E42B53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4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D748DE-9F86-4689-A8A2-5B0C0335A331}" type="datetimeFigureOut">
              <a:rPr lang="en-GB"/>
              <a:pPr>
                <a:defRPr/>
              </a:pPr>
              <a:t>24/06/2016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3C746E-DD39-4331-898D-8CF3AAA1C3F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procurement.tw@kent.gov.uk" TargetMode="External"/><Relationship Id="rId2" Type="http://schemas.openxmlformats.org/officeDocument/2006/relationships/hyperlink" Target="http://www.kentbusinessportal.org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KCC SEN Home to School Transport – Phase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663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Market Engagement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June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Commissioning Model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90" y="1340768"/>
            <a:ext cx="8290203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29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Commissioning Model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208912" cy="468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957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Pipeline of Schools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315279"/>
              </p:ext>
            </p:extLst>
          </p:nvPr>
        </p:nvGraphicFramePr>
        <p:xfrm>
          <a:off x="2915816" y="1196752"/>
          <a:ext cx="5904656" cy="47627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7847"/>
                <a:gridCol w="3426809"/>
              </a:tblGrid>
              <a:tr h="459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School</a:t>
                      </a:r>
                      <a:endParaRPr lang="en-GB" sz="1600" i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Method</a:t>
                      </a:r>
                      <a:endParaRPr lang="en-GB" sz="1600" i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459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Wyvern School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One School contract bundle, excluding PSV and long distance clients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459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Broomhill Bank School (West)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One School contract bundle, excluding PSV and long distance clients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843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Ifield 16+ Unit (NWK College)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Ifield School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Ifield School Post 19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One School contract bundle, excluding PSV and long distance clients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421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Milestone 16+ @ Wilmington Academy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DPS- individual routes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281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Orchard School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DPS- individual routes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281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Trinity School (Rochester)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DPS- individual routes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281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Valence School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DPS- individual routes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281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Archbishops C E School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DPS- individual routes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281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National Autistic Society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DPS- individual routes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421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Simon Langton Boys Grammar School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DPS- individual routes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281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St Anselms Catholic School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DPS- individual routes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5019" y="1268760"/>
            <a:ext cx="23762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following schools will be re-tendered in time for a January 2017 start date. </a:t>
            </a:r>
          </a:p>
          <a:p>
            <a:endParaRPr lang="en-GB" sz="2400" dirty="0"/>
          </a:p>
          <a:p>
            <a:r>
              <a:rPr lang="en-GB" sz="2400" dirty="0" smtClean="0"/>
              <a:t>A complete two year list will be distributed once all sessions are concluded.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4567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564904"/>
            <a:ext cx="9144000" cy="1143000"/>
          </a:xfrm>
        </p:spPr>
        <p:txBody>
          <a:bodyPr/>
          <a:lstStyle/>
          <a:p>
            <a:r>
              <a:rPr lang="en-GB" sz="6600" dirty="0" smtClean="0"/>
              <a:t>Procurement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3874801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Procurement Processes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GB" sz="2400" dirty="0" smtClean="0"/>
              <a:t>Bulk Routes – Due to the value these will be tendered for using the same method as for Phase 1.</a:t>
            </a:r>
          </a:p>
          <a:p>
            <a:endParaRPr lang="en-GB" sz="2400" dirty="0" smtClean="0"/>
          </a:p>
          <a:p>
            <a:r>
              <a:rPr lang="en-GB" sz="2400" dirty="0" smtClean="0"/>
              <a:t>Individual Routes – These will be tendered using a Dynamic Purchasing System.</a:t>
            </a:r>
          </a:p>
          <a:p>
            <a:endParaRPr lang="en-GB" sz="2400" dirty="0" smtClean="0"/>
          </a:p>
          <a:p>
            <a:r>
              <a:rPr lang="en-GB" sz="2400" b="1" dirty="0" smtClean="0"/>
              <a:t>ALL opportunities will be advertised through the </a:t>
            </a:r>
            <a:r>
              <a:rPr lang="en-GB" sz="2400" b="1" dirty="0"/>
              <a:t>K</a:t>
            </a:r>
            <a:r>
              <a:rPr lang="en-GB" sz="2400" b="1" dirty="0" smtClean="0"/>
              <a:t>ent Business Portal – Please note that paper or emailed responses will NOT be accepted as of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November 2016.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59215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Bulk Routes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2836912"/>
          </a:xfrm>
        </p:spPr>
        <p:txBody>
          <a:bodyPr/>
          <a:lstStyle/>
          <a:p>
            <a:r>
              <a:rPr lang="en-GB" sz="2400" dirty="0" smtClean="0"/>
              <a:t>Due to the value of these contracts we must use what is known as an open procedure, this will be very similar to phase 1.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r>
              <a:rPr lang="en-GB" sz="2400" dirty="0" smtClean="0"/>
              <a:t>Currently developing the documentation but have taken on board feedback from Phase 1 and are looking to streamline and simplify.</a:t>
            </a:r>
          </a:p>
          <a:p>
            <a:endParaRPr lang="en-GB" sz="2000" dirty="0"/>
          </a:p>
          <a:p>
            <a:r>
              <a:rPr lang="en-GB" sz="2400" dirty="0" smtClean="0"/>
              <a:t>We will be holding a bidder briefing to allow you to ask questions face to face.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361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035"/>
            <a:ext cx="8229600" cy="1143000"/>
          </a:xfrm>
        </p:spPr>
        <p:txBody>
          <a:bodyPr/>
          <a:lstStyle/>
          <a:p>
            <a:r>
              <a:rPr lang="en-GB" dirty="0" smtClean="0"/>
              <a:t>Individual Routes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4525963"/>
          </a:xfrm>
        </p:spPr>
        <p:txBody>
          <a:bodyPr/>
          <a:lstStyle/>
          <a:p>
            <a:pPr hangingPunct="0"/>
            <a:r>
              <a:rPr lang="en-GB" sz="2400" dirty="0"/>
              <a:t>A </a:t>
            </a:r>
            <a:r>
              <a:rPr lang="en-GB" sz="2400" dirty="0" smtClean="0"/>
              <a:t>Dynamic </a:t>
            </a:r>
            <a:r>
              <a:rPr lang="en-GB" sz="2400" dirty="0"/>
              <a:t>P</a:t>
            </a:r>
            <a:r>
              <a:rPr lang="en-GB" sz="2400" dirty="0" smtClean="0"/>
              <a:t>urchasing </a:t>
            </a:r>
            <a:r>
              <a:rPr lang="en-GB" sz="2400" dirty="0"/>
              <a:t>System (DPS) </a:t>
            </a:r>
            <a:r>
              <a:rPr lang="en-GB" sz="2400" dirty="0" smtClean="0"/>
              <a:t>will be used and is an </a:t>
            </a:r>
            <a:r>
              <a:rPr lang="en-GB" sz="2400" dirty="0"/>
              <a:t>electronic process for submitting proposals in response to a tender issued and involves two steps:</a:t>
            </a:r>
          </a:p>
          <a:p>
            <a:pPr hangingPunct="0"/>
            <a:endParaRPr lang="en-GB" sz="1400" dirty="0"/>
          </a:p>
          <a:p>
            <a:pPr lvl="0" hangingPunct="0"/>
            <a:r>
              <a:rPr lang="en-GB" sz="2400" dirty="0"/>
              <a:t>Pre-qualification </a:t>
            </a:r>
            <a:endParaRPr lang="en-GB" sz="2400" dirty="0" smtClean="0"/>
          </a:p>
          <a:p>
            <a:pPr lvl="1" hangingPunct="0"/>
            <a:r>
              <a:rPr lang="en-GB" sz="2100" dirty="0" smtClean="0"/>
              <a:t>Only have to complete once if successful</a:t>
            </a:r>
          </a:p>
          <a:p>
            <a:pPr lvl="1" hangingPunct="0"/>
            <a:r>
              <a:rPr lang="en-GB" sz="2100" dirty="0" smtClean="0"/>
              <a:t>Must keep Insurances and documents up </a:t>
            </a:r>
            <a:r>
              <a:rPr lang="en-GB" sz="2100" dirty="0"/>
              <a:t>t</a:t>
            </a:r>
            <a:r>
              <a:rPr lang="en-GB" sz="2100" dirty="0" smtClean="0"/>
              <a:t>o date</a:t>
            </a:r>
          </a:p>
          <a:p>
            <a:pPr lvl="1" hangingPunct="0"/>
            <a:r>
              <a:rPr lang="en-GB" sz="2100" dirty="0" smtClean="0"/>
              <a:t>Streamlined </a:t>
            </a:r>
          </a:p>
          <a:p>
            <a:pPr lvl="1" hangingPunct="0"/>
            <a:r>
              <a:rPr lang="en-GB" sz="2100" dirty="0" smtClean="0"/>
              <a:t>Be very similar to some of the questions in the Open procedure</a:t>
            </a:r>
            <a:endParaRPr lang="en-GB" sz="2100" dirty="0"/>
          </a:p>
          <a:p>
            <a:pPr lvl="0" hangingPunct="0"/>
            <a:endParaRPr lang="en-GB" sz="1400" dirty="0" smtClean="0"/>
          </a:p>
          <a:p>
            <a:pPr lvl="0" hangingPunct="0"/>
            <a:r>
              <a:rPr lang="en-GB" sz="2400" dirty="0" smtClean="0"/>
              <a:t>Mini Competitions</a:t>
            </a:r>
          </a:p>
          <a:p>
            <a:pPr lvl="1" hangingPunct="0"/>
            <a:r>
              <a:rPr lang="en-GB" sz="2100" dirty="0" smtClean="0"/>
              <a:t>Quick and easy process</a:t>
            </a:r>
          </a:p>
          <a:p>
            <a:pPr lvl="1" hangingPunct="0"/>
            <a:r>
              <a:rPr lang="en-GB" sz="2100" dirty="0" smtClean="0"/>
              <a:t>Will be evaluated 100% Price</a:t>
            </a:r>
          </a:p>
          <a:p>
            <a:pPr lvl="1" hangingPunct="0"/>
            <a:r>
              <a:rPr lang="en-GB" sz="2100" dirty="0" smtClean="0"/>
              <a:t>Very similar to the documents you receive currently</a:t>
            </a: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60387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dirty="0" smtClean="0"/>
              <a:t>How the process will work?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4525963"/>
          </a:xfrm>
        </p:spPr>
        <p:txBody>
          <a:bodyPr/>
          <a:lstStyle/>
          <a:p>
            <a:r>
              <a:rPr lang="en-GB" sz="2400" dirty="0" smtClean="0"/>
              <a:t>Initially the pre-qualification element will be advertised on the Kent Business Portal if you are interested you will express an interest and complete the document.</a:t>
            </a:r>
          </a:p>
          <a:p>
            <a:endParaRPr lang="en-GB" sz="1200" dirty="0"/>
          </a:p>
          <a:p>
            <a:r>
              <a:rPr lang="en-GB" sz="2400" dirty="0" smtClean="0"/>
              <a:t>The document covers things such as –</a:t>
            </a:r>
          </a:p>
          <a:p>
            <a:pPr lvl="1"/>
            <a:r>
              <a:rPr lang="en-GB" sz="2000" dirty="0" smtClean="0"/>
              <a:t>Company details</a:t>
            </a:r>
          </a:p>
          <a:p>
            <a:pPr lvl="1"/>
            <a:r>
              <a:rPr lang="en-GB" sz="2000" dirty="0" smtClean="0"/>
              <a:t>Insurance</a:t>
            </a:r>
          </a:p>
          <a:p>
            <a:pPr lvl="1"/>
            <a:r>
              <a:rPr lang="en-GB" sz="2000" dirty="0" smtClean="0"/>
              <a:t>Health and Safety</a:t>
            </a:r>
          </a:p>
          <a:p>
            <a:pPr lvl="1"/>
            <a:r>
              <a:rPr lang="en-GB" sz="2000" dirty="0" smtClean="0"/>
              <a:t>Agreement to Terms and Conditions</a:t>
            </a:r>
          </a:p>
          <a:p>
            <a:pPr lvl="1"/>
            <a:r>
              <a:rPr lang="en-GB" sz="2000" dirty="0" smtClean="0"/>
              <a:t>Agreement to core requirements</a:t>
            </a:r>
          </a:p>
          <a:p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34945" y="5013176"/>
            <a:ext cx="8892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000" dirty="0" smtClean="0"/>
              <a:t>Once available, the </a:t>
            </a:r>
            <a:r>
              <a:rPr lang="en-GB" sz="2000" dirty="0"/>
              <a:t>earlier you complete this the </a:t>
            </a:r>
            <a:r>
              <a:rPr lang="en-GB" sz="2000" dirty="0" smtClean="0"/>
              <a:t>better, </a:t>
            </a:r>
            <a:r>
              <a:rPr lang="en-GB" sz="2000" dirty="0"/>
              <a:t>you can complete it at any stage but if </a:t>
            </a:r>
            <a:r>
              <a:rPr lang="en-GB" sz="2000" dirty="0" smtClean="0"/>
              <a:t>not </a:t>
            </a:r>
            <a:r>
              <a:rPr lang="en-GB" sz="2000" dirty="0"/>
              <a:t>done so by November then you will not be able to tender for routes unless you have.</a:t>
            </a:r>
          </a:p>
        </p:txBody>
      </p:sp>
    </p:spTree>
    <p:extLst>
      <p:ext uri="{BB962C8B-B14F-4D97-AF65-F5344CB8AC3E}">
        <p14:creationId xmlns:p14="http://schemas.microsoft.com/office/powerpoint/2010/main" val="201716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Mini Competitions – 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2000" dirty="0" smtClean="0"/>
              <a:t>All routes advertised on the Kent Business Portal, operators receive email notification of a route with a link to the opportunity.</a:t>
            </a:r>
          </a:p>
          <a:p>
            <a:endParaRPr lang="en-GB" sz="2000" dirty="0"/>
          </a:p>
          <a:p>
            <a:r>
              <a:rPr lang="en-GB" sz="2000" dirty="0" smtClean="0"/>
              <a:t>Standard procedure gives operators 10 days to respond although this may be shortened for urgent requirements.</a:t>
            </a:r>
          </a:p>
          <a:p>
            <a:endParaRPr lang="en-GB" sz="2000" dirty="0" smtClean="0"/>
          </a:p>
          <a:p>
            <a:r>
              <a:rPr lang="en-GB" sz="2000" dirty="0" smtClean="0"/>
              <a:t>Documentation will be similar to current format.</a:t>
            </a:r>
          </a:p>
          <a:p>
            <a:endParaRPr lang="en-GB" sz="2000" dirty="0" smtClean="0"/>
          </a:p>
          <a:p>
            <a:r>
              <a:rPr lang="en-GB" sz="2000" dirty="0" smtClean="0"/>
              <a:t>Operator submits price before deadline.</a:t>
            </a:r>
          </a:p>
          <a:p>
            <a:endParaRPr lang="en-GB" sz="2000" dirty="0" smtClean="0"/>
          </a:p>
          <a:p>
            <a:r>
              <a:rPr lang="en-GB" sz="2000" dirty="0" smtClean="0"/>
              <a:t>All bids are evaluated and all bidders are notified of the outcome.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How the process will work?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26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Kent Business Portal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have not already registered then please do so at the </a:t>
            </a:r>
            <a:r>
              <a:rPr lang="en-GB" dirty="0"/>
              <a:t>following address: </a:t>
            </a:r>
            <a:r>
              <a:rPr lang="en-GB" dirty="0" smtClean="0">
                <a:hlinkClick r:id="rId2"/>
              </a:rPr>
              <a:t>www.kentbusinessportal.org.uk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If you require assistance on the portal please contact </a:t>
            </a:r>
            <a:r>
              <a:rPr lang="en-GB" u="sng" dirty="0">
                <a:hlinkClick r:id="rId3"/>
              </a:rPr>
              <a:t>procurement.tw@kent.gov.uk</a:t>
            </a:r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59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House keeping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504502"/>
            <a:ext cx="2967849" cy="16085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48418"/>
            <a:ext cx="2880320" cy="312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3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Drop in sessions – W/C11th July 2016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sz="2400" dirty="0" smtClean="0"/>
              <a:t>Held over the County – Timetable will be sent to you shortly.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Gives you the opportunity to speak with us one to one and ask any questions you may have.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We can support you in getting registered on the portal.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4956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Tender Timescales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Tender for bulk schools issued August </a:t>
            </a:r>
            <a:r>
              <a:rPr lang="en-GB" dirty="0" smtClean="0"/>
              <a:t>2016</a:t>
            </a:r>
          </a:p>
          <a:p>
            <a:pPr lvl="1"/>
            <a:r>
              <a:rPr lang="en-GB" dirty="0"/>
              <a:t>Bidder Briefing</a:t>
            </a:r>
          </a:p>
          <a:p>
            <a:endParaRPr lang="en-GB" dirty="0"/>
          </a:p>
          <a:p>
            <a:r>
              <a:rPr lang="en-GB" dirty="0"/>
              <a:t>DPS initial stage issued August 2016</a:t>
            </a:r>
          </a:p>
          <a:p>
            <a:pPr lvl="1"/>
            <a:r>
              <a:rPr lang="en-GB" dirty="0"/>
              <a:t>Bidder Briefing</a:t>
            </a:r>
          </a:p>
          <a:p>
            <a:endParaRPr lang="en-GB" dirty="0" smtClean="0"/>
          </a:p>
          <a:p>
            <a:r>
              <a:rPr lang="en-GB" dirty="0" smtClean="0"/>
              <a:t>DPS </a:t>
            </a:r>
            <a:r>
              <a:rPr lang="en-GB" dirty="0"/>
              <a:t>Mini Competitions begin </a:t>
            </a:r>
            <a:r>
              <a:rPr lang="en-GB" dirty="0" smtClean="0"/>
              <a:t>November </a:t>
            </a:r>
            <a:r>
              <a:rPr lang="en-GB" dirty="0"/>
              <a:t>2016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59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143000"/>
          </a:xfrm>
        </p:spPr>
        <p:txBody>
          <a:bodyPr>
            <a:normAutofit/>
          </a:bodyPr>
          <a:lstStyle/>
          <a:p>
            <a:r>
              <a:rPr lang="en-GB" sz="6600" dirty="0" smtClean="0"/>
              <a:t>Questions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3500553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16832"/>
            <a:ext cx="9144000" cy="1143000"/>
          </a:xfrm>
        </p:spPr>
        <p:txBody>
          <a:bodyPr>
            <a:normAutofit/>
          </a:bodyPr>
          <a:lstStyle/>
          <a:p>
            <a:r>
              <a:rPr lang="en-GB" sz="6600" dirty="0" smtClean="0"/>
              <a:t>Thank You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322696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Introductions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2980928"/>
          </a:xfrm>
        </p:spPr>
        <p:txBody>
          <a:bodyPr/>
          <a:lstStyle/>
          <a:p>
            <a:r>
              <a:rPr lang="en-GB" dirty="0" smtClean="0"/>
              <a:t>Philip Lightowler- Head of Public Transport </a:t>
            </a:r>
          </a:p>
          <a:p>
            <a:endParaRPr lang="en-GB" dirty="0"/>
          </a:p>
          <a:p>
            <a:r>
              <a:rPr lang="en-GB" dirty="0" smtClean="0"/>
              <a:t>Shane Bushell – Client Transport Manager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Stephen Brown – Procurement Manager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26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Purpose of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/>
          <a:lstStyle/>
          <a:p>
            <a:r>
              <a:rPr lang="en-GB" sz="1800" dirty="0" smtClean="0"/>
              <a:t>Explanation of Home to School Transport and the responsibilities of The Council.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Information as to how The </a:t>
            </a:r>
            <a:r>
              <a:rPr lang="en-GB" sz="1800" dirty="0"/>
              <a:t>C</a:t>
            </a:r>
            <a:r>
              <a:rPr lang="en-GB" sz="1800" dirty="0" smtClean="0"/>
              <a:t>ouncil is changing:</a:t>
            </a:r>
            <a:endParaRPr lang="en-GB" sz="1600" dirty="0" smtClean="0"/>
          </a:p>
          <a:p>
            <a:pPr lvl="1"/>
            <a:r>
              <a:rPr lang="en-GB" sz="1600" dirty="0" smtClean="0"/>
              <a:t>A commissioning model</a:t>
            </a:r>
          </a:p>
          <a:p>
            <a:pPr lvl="1"/>
            <a:r>
              <a:rPr lang="en-GB" sz="1600" dirty="0" smtClean="0"/>
              <a:t>Kent Business Portal</a:t>
            </a:r>
          </a:p>
          <a:p>
            <a:pPr lvl="1"/>
            <a:r>
              <a:rPr lang="en-GB" sz="1600" dirty="0" smtClean="0"/>
              <a:t>Tendering for services</a:t>
            </a:r>
          </a:p>
          <a:p>
            <a:pPr lvl="1"/>
            <a:r>
              <a:rPr lang="en-GB" sz="1600" dirty="0" smtClean="0"/>
              <a:t>Pipeline of work and future opportunities</a:t>
            </a:r>
          </a:p>
          <a:p>
            <a:pPr lvl="1"/>
            <a:endParaRPr lang="en-GB" sz="1800" dirty="0" smtClean="0"/>
          </a:p>
          <a:p>
            <a:r>
              <a:rPr lang="en-GB" sz="1800" dirty="0" smtClean="0"/>
              <a:t>Pilot for SEN Schools- Phase 1</a:t>
            </a:r>
          </a:p>
          <a:p>
            <a:endParaRPr lang="en-GB" sz="1800" dirty="0" smtClean="0"/>
          </a:p>
          <a:p>
            <a:r>
              <a:rPr lang="en-GB" sz="1800" dirty="0" smtClean="0"/>
              <a:t>Procurement:</a:t>
            </a:r>
            <a:endParaRPr lang="en-GB" sz="1500" dirty="0" smtClean="0"/>
          </a:p>
          <a:p>
            <a:pPr lvl="1"/>
            <a:r>
              <a:rPr lang="en-GB" sz="1600" dirty="0" smtClean="0"/>
              <a:t>Bulk routes</a:t>
            </a:r>
          </a:p>
          <a:p>
            <a:pPr lvl="1"/>
            <a:r>
              <a:rPr lang="en-GB" sz="1600" dirty="0" smtClean="0"/>
              <a:t>Individual routes</a:t>
            </a:r>
          </a:p>
          <a:p>
            <a:pPr lvl="1"/>
            <a:r>
              <a:rPr lang="en-GB" sz="1600" dirty="0" smtClean="0"/>
              <a:t>Kent business portal</a:t>
            </a:r>
          </a:p>
          <a:p>
            <a:pPr marL="457200" lvl="1" indent="0">
              <a:buNone/>
            </a:pPr>
            <a:endParaRPr lang="en-GB" sz="1600" dirty="0" smtClean="0"/>
          </a:p>
          <a:p>
            <a:pPr marL="457200" lvl="1" indent="0">
              <a:buNone/>
            </a:pPr>
            <a:endParaRPr lang="en-GB" sz="2100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318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Home to School Transport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What is it?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 smtClean="0"/>
              <a:t>To provide assistance to eligible clients as defined by the education department. </a:t>
            </a:r>
          </a:p>
          <a:p>
            <a:endParaRPr lang="en-GB" sz="1000" dirty="0" smtClean="0"/>
          </a:p>
          <a:p>
            <a:pPr marL="0" indent="0">
              <a:buNone/>
            </a:pPr>
            <a:r>
              <a:rPr lang="en-GB" sz="2400" dirty="0" smtClean="0"/>
              <a:t>Why do we do it?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 smtClean="0"/>
              <a:t>Governed by the Education Act 1996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 smtClean="0"/>
              <a:t>SSFA 1998</a:t>
            </a:r>
          </a:p>
          <a:p>
            <a:endParaRPr lang="en-GB" sz="1000" dirty="0" smtClean="0"/>
          </a:p>
          <a:p>
            <a:pPr marL="0" indent="0">
              <a:buNone/>
            </a:pPr>
            <a:r>
              <a:rPr lang="en-GB" sz="2400" dirty="0" smtClean="0"/>
              <a:t>Who decides the type of assistance and vehicle?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 smtClean="0"/>
              <a:t>Coordinating Transport Officers (Client Transport team)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 smtClean="0"/>
              <a:t>Education department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480498"/>
            <a:ext cx="142875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897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Home to School Transport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12568"/>
          </a:xfrm>
        </p:spPr>
        <p:txBody>
          <a:bodyPr/>
          <a:lstStyle/>
          <a:p>
            <a:pPr marL="0" indent="0">
              <a:buNone/>
            </a:pPr>
            <a:r>
              <a:rPr lang="en-GB" sz="2400" i="1" u="sng" dirty="0" smtClean="0"/>
              <a:t>Roles &amp; responsibilities.</a:t>
            </a:r>
          </a:p>
          <a:p>
            <a:pPr marL="0" indent="0">
              <a:buNone/>
            </a:pPr>
            <a:endParaRPr lang="en-GB" sz="1000" u="sng" dirty="0" smtClean="0"/>
          </a:p>
          <a:p>
            <a:pPr marL="0" indent="0">
              <a:buNone/>
            </a:pPr>
            <a:r>
              <a:rPr lang="en-GB" sz="2200" dirty="0" smtClean="0"/>
              <a:t>Kent County Council: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n-GB" sz="2100" dirty="0" smtClean="0"/>
              <a:t>Manage the public purse 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n-GB" sz="2100" dirty="0"/>
              <a:t>To ensure the clients arrive in a fit state to </a:t>
            </a:r>
            <a:r>
              <a:rPr lang="en-GB" sz="2100" dirty="0" smtClean="0"/>
              <a:t>learn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n-GB" sz="2100" dirty="0" smtClean="0"/>
              <a:t>To make suitable arrangements based on the clients’ need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n-GB" sz="2100" dirty="0" smtClean="0"/>
              <a:t>Safeguarding and compliance</a:t>
            </a:r>
            <a:endParaRPr lang="en-GB" sz="2100" dirty="0"/>
          </a:p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sz="2200" dirty="0" smtClean="0"/>
              <a:t>The operator: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n-GB" sz="2100" dirty="0"/>
              <a:t>To ensure the clients arrive in a fit state to learn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n-GB" sz="2100" dirty="0" smtClean="0"/>
              <a:t>Safeguarding and compliance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n-GB" sz="2100" dirty="0" smtClean="0"/>
              <a:t>To provide a quality service to us and our clients. </a:t>
            </a:r>
          </a:p>
        </p:txBody>
      </p:sp>
    </p:spTree>
    <p:extLst>
      <p:ext uri="{BB962C8B-B14F-4D97-AF65-F5344CB8AC3E}">
        <p14:creationId xmlns:p14="http://schemas.microsoft.com/office/powerpoint/2010/main" val="165732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SEN Home to School Phase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68552"/>
          </a:xfrm>
        </p:spPr>
        <p:txBody>
          <a:bodyPr/>
          <a:lstStyle/>
          <a:p>
            <a:pPr marL="0" indent="0">
              <a:buNone/>
            </a:pPr>
            <a:r>
              <a:rPr lang="en-GB" sz="2100" dirty="0" smtClean="0"/>
              <a:t>The pilot background: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 smtClean="0"/>
              <a:t>Savings need to be identified due funding cuts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 smtClean="0"/>
              <a:t>Three schools were identified to run a whole school contract with one supplier- St Nicholas School, Ifield School &amp; Grange Park.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 smtClean="0"/>
              <a:t>Two whole school contracts were awarded out of the three. </a:t>
            </a:r>
          </a:p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sz="2100" dirty="0" smtClean="0"/>
              <a:t>Results from the pilot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 smtClean="0"/>
              <a:t>Savings have been generated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 smtClean="0"/>
              <a:t>Improved customer service</a:t>
            </a:r>
            <a:endParaRPr lang="en-GB" sz="1800" dirty="0"/>
          </a:p>
          <a:p>
            <a:pPr marL="457200" lvl="1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sz="2100" dirty="0" smtClean="0"/>
              <a:t>Feedback from the market</a:t>
            </a:r>
          </a:p>
          <a:p>
            <a:pPr lvl="1" indent="-342900"/>
            <a:r>
              <a:rPr lang="en-GB" sz="1800" dirty="0" smtClean="0"/>
              <a:t>Reluctant to sub contract</a:t>
            </a:r>
          </a:p>
          <a:p>
            <a:pPr lvl="1" indent="-342900">
              <a:buFontTx/>
              <a:buChar char="-"/>
            </a:pPr>
            <a:r>
              <a:rPr lang="en-GB" sz="1800" dirty="0" smtClean="0"/>
              <a:t>Tender documents too complicated</a:t>
            </a:r>
          </a:p>
          <a:p>
            <a:pPr lvl="1" indent="-342900">
              <a:buFontTx/>
              <a:buChar char="-"/>
            </a:pPr>
            <a:r>
              <a:rPr lang="en-GB" sz="1800" dirty="0" smtClean="0"/>
              <a:t>Guidance on pricing would be useful.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18625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Learnt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065100"/>
              </p:ext>
            </p:extLst>
          </p:nvPr>
        </p:nvGraphicFramePr>
        <p:xfrm>
          <a:off x="251520" y="1340768"/>
          <a:ext cx="8640960" cy="4295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536504"/>
              </a:tblGrid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You said…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We Did…</a:t>
                      </a:r>
                      <a:endParaRPr lang="en-GB" dirty="0"/>
                    </a:p>
                  </a:txBody>
                  <a:tcPr anchor="ctr"/>
                </a:tc>
              </a:tr>
              <a:tr h="637785">
                <a:tc>
                  <a:txBody>
                    <a:bodyPr/>
                    <a:lstStyle/>
                    <a:p>
                      <a:r>
                        <a:rPr lang="en-GB" dirty="0" smtClean="0"/>
                        <a:t>Tender</a:t>
                      </a:r>
                      <a:r>
                        <a:rPr lang="en-GB" baseline="0" dirty="0" smtClean="0"/>
                        <a:t> documents were too complicated.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For Phase 2 we have started the development of the documentation and this has been streamlined and a bidder briefing will be held to explain the documents.</a:t>
                      </a:r>
                      <a:endParaRPr lang="en-GB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r>
                        <a:rPr lang="en-GB" dirty="0" smtClean="0"/>
                        <a:t>Pricing document</a:t>
                      </a:r>
                      <a:r>
                        <a:rPr lang="en-GB" baseline="0" dirty="0" smtClean="0"/>
                        <a:t> was overly complicated.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This has</a:t>
                      </a:r>
                      <a:r>
                        <a:rPr lang="en-GB" baseline="0" dirty="0" smtClean="0"/>
                        <a:t> been reduced in size and made a lot more streamlined. A </a:t>
                      </a:r>
                      <a:r>
                        <a:rPr lang="en-GB" dirty="0" smtClean="0"/>
                        <a:t> bidder briefing will be held to explain the documents.</a:t>
                      </a:r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r>
                        <a:rPr lang="en-GB" dirty="0" smtClean="0"/>
                        <a:t>Reluctant to sub contract.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Reviewed</a:t>
                      </a:r>
                      <a:r>
                        <a:rPr lang="en-GB" baseline="0" dirty="0" smtClean="0"/>
                        <a:t> commissioning model with that in mind.</a:t>
                      </a:r>
                      <a:endParaRPr lang="en-GB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r>
                        <a:rPr lang="en-GB" dirty="0" smtClean="0"/>
                        <a:t>Guidance on pricing would be useful.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All new tenders will have an</a:t>
                      </a:r>
                      <a:r>
                        <a:rPr lang="en-GB" baseline="0" dirty="0" smtClean="0"/>
                        <a:t> expected range of pricing included in order to inform the market where the Council expects pricing to be.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927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/>
              <a:t>Commissioning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525963"/>
          </a:xfrm>
        </p:spPr>
        <p:txBody>
          <a:bodyPr/>
          <a:lstStyle/>
          <a:p>
            <a:r>
              <a:rPr lang="en-GB" sz="2400" dirty="0" smtClean="0"/>
              <a:t>Following on from SEN Home to School Phase 1 we have taken your feedback and developed a new commissioning model.</a:t>
            </a:r>
          </a:p>
          <a:p>
            <a:endParaRPr lang="en-GB" sz="1400" dirty="0"/>
          </a:p>
          <a:p>
            <a:pPr marL="0" indent="0">
              <a:buNone/>
            </a:pPr>
            <a:r>
              <a:rPr lang="en-GB" sz="2400" b="1" dirty="0" smtClean="0"/>
              <a:t>For all contracts starting in January 2017 the routes will be split up as follows </a:t>
            </a:r>
            <a:r>
              <a:rPr lang="en-GB" sz="2400" dirty="0" smtClean="0"/>
              <a:t>–</a:t>
            </a:r>
          </a:p>
          <a:p>
            <a:endParaRPr lang="en-GB" sz="1400" dirty="0"/>
          </a:p>
          <a:p>
            <a:r>
              <a:rPr lang="en-GB" sz="2400" dirty="0" smtClean="0"/>
              <a:t>Bulk routes – Where routes for a particular school are geographically close they will be tendered as one contract.</a:t>
            </a:r>
          </a:p>
          <a:p>
            <a:endParaRPr lang="en-GB" sz="1400" dirty="0"/>
          </a:p>
          <a:p>
            <a:r>
              <a:rPr lang="en-GB" sz="2400" dirty="0" smtClean="0"/>
              <a:t>Individual routes – If a route is not suitable to be combined with others for reasons of geographical spread or size a it will be tendered individually much like they are now.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016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2229A364E9FC4EBDE1546DFF3D65AD" ma:contentTypeVersion="13" ma:contentTypeDescription="Create a new document." ma:contentTypeScope="" ma:versionID="f659505ebba6b64e6fe926b854abc81b">
  <xsd:schema xmlns:xsd="http://www.w3.org/2001/XMLSchema" xmlns:xs="http://www.w3.org/2001/XMLSchema" xmlns:p="http://schemas.microsoft.com/office/2006/metadata/properties" xmlns:ns1="http://schemas.microsoft.com/sharepoint/v3" xmlns:ns2="d3c5681a-6188-4afd-8047-4b7024f49c9f" xmlns:ns3="b607a442-3a8b-46cb-8183-2bec4a9e324b" targetNamespace="http://schemas.microsoft.com/office/2006/metadata/properties" ma:root="true" ma:fieldsID="975d74eabf3f463fa18b2f6231a183c8" ns1:_="" ns2:_="" ns3:_="">
    <xsd:import namespace="http://schemas.microsoft.com/sharepoint/v3"/>
    <xsd:import namespace="d3c5681a-6188-4afd-8047-4b7024f49c9f"/>
    <xsd:import namespace="b607a442-3a8b-46cb-8183-2bec4a9e324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irectorate"/>
                <xsd:element ref="ns2:Ways_x0020_of_x0020_working" minOccurs="0"/>
                <xsd:element ref="ns2:Category" minOccurs="0"/>
                <xsd:element ref="ns3:_dlc_DocId" minOccurs="0"/>
                <xsd:element ref="ns3:_dlc_DocIdUrl" minOccurs="0"/>
                <xsd:element ref="ns3:_dlc_DocIdPersistId" minOccurs="0"/>
                <xsd:element ref="ns2:Environmental_x0020_performance_x0020_grouping" minOccurs="0"/>
                <xsd:element ref="ns3:ContentOwner"/>
                <xsd:element ref="ns2:Sub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c5681a-6188-4afd-8047-4b7024f49c9f" elementFormDefault="qualified">
    <xsd:import namespace="http://schemas.microsoft.com/office/2006/documentManagement/types"/>
    <xsd:import namespace="http://schemas.microsoft.com/office/infopath/2007/PartnerControls"/>
    <xsd:element name="Directorate" ma:index="10" ma:displayName="New directorate" ma:default="All" ma:format="Dropdown" ma:internalName="Directorate">
      <xsd:simpleType>
        <xsd:restriction base="dms:Choice">
          <xsd:enumeration value="All"/>
          <xsd:enumeration value="Social Care Health and Wellbeing"/>
          <xsd:enumeration value="Education and Young People Services"/>
          <xsd:enumeration value="Growth Environment and Transport"/>
          <xsd:enumeration value="Strategic and Corporate Services"/>
        </xsd:restriction>
      </xsd:simpleType>
    </xsd:element>
    <xsd:element name="Ways_x0020_of_x0020_working" ma:index="11" nillable="true" ma:displayName="Ways of working" ma:default="1" ma:internalName="Ways_x0020_of_x0020_working">
      <xsd:simpleType>
        <xsd:restriction base="dms:Boolean"/>
      </xsd:simpleType>
    </xsd:element>
    <xsd:element name="Category" ma:index="12" nillable="true" ma:displayName="Category" ma:default="Not applicable" ma:format="Dropdown" ma:internalName="Category">
      <xsd:simpleType>
        <xsd:restriction base="dms:Choice">
          <xsd:enumeration value="Not applicable"/>
          <xsd:enumeration value="Procurement"/>
          <xsd:enumeration value="iProcurement"/>
          <xsd:enumeration value="DTD"/>
          <xsd:enumeration value="Environmental performance"/>
          <xsd:enumeration value="Communication"/>
          <xsd:enumeration value="ICT"/>
          <xsd:enumeration value="Legal"/>
          <xsd:enumeration value="Customer service"/>
          <xsd:enumeration value="Finance"/>
          <xsd:enumeration value="Finance year end closedown"/>
          <xsd:enumeration value="Data protection"/>
          <xsd:enumeration value="Access to information"/>
          <xsd:enumeration value="Doing things differently"/>
          <xsd:enumeration value="Equality and diversity"/>
          <xsd:enumeration value="Facilities management"/>
          <xsd:enumeration value="Because of You"/>
          <xsd:enumeration value="Health and safety"/>
          <xsd:enumeration value="Internal audit/fraud"/>
          <xsd:enumeration value="Business continuity/emergency planning"/>
          <xsd:enumeration value="Property"/>
          <xsd:enumeration value="Public health"/>
          <xsd:enumeration value="Training framework docs"/>
          <xsd:enumeration value="Facing the Challenge"/>
          <xsd:enumeration value="Commissioning"/>
          <xsd:enumeration value="K-mail for managers"/>
          <xsd:enumeration value="Project and programme management"/>
        </xsd:restriction>
      </xsd:simpleType>
    </xsd:element>
    <xsd:element name="Environmental_x0020_performance_x0020_grouping" ma:index="16" nillable="true" ma:displayName="Environmental performance grouping" ma:default="Not applicable" ma:format="Dropdown" ma:internalName="Environmental_x0020_performance_x0020_grouping">
      <xsd:simpleType>
        <xsd:restriction base="dms:Choice">
          <xsd:enumeration value="Not applicable"/>
          <xsd:enumeration value="Registers"/>
          <xsd:enumeration value="Systems procedures"/>
          <xsd:enumeration value="Operational procedures"/>
          <xsd:enumeration value="How to guides"/>
          <xsd:enumeration value="Project opportunities"/>
          <xsd:enumeration value="Energy management guidance"/>
          <xsd:enumeration value="Guidance for managing energy"/>
          <xsd:enumeration value="Energy Efficiency Loan Fund"/>
          <xsd:enumeration value="ISO 14001 Compliance"/>
        </xsd:restriction>
      </xsd:simpleType>
    </xsd:element>
    <xsd:element name="Sub_x0020_category" ma:index="19" nillable="true" ma:displayName="Sub category" ma:default="Not applicable" ma:description="Add the sub category so that the document can be added to the create group" ma:format="Dropdown" ma:internalName="Sub_x0020_category">
      <xsd:simpleType>
        <xsd:restriction base="dms:Choice">
          <xsd:enumeration value="Not applicable"/>
          <xsd:enumeration value="User Group Documents"/>
          <xsd:enumeration value="Process Documents"/>
          <xsd:enumeration value="O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7a442-3a8b-46cb-8183-2bec4a9e324b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ontentOwner" ma:index="18" ma:displayName="Content Owner" ma:list="UserInfo" ma:SharePointGroup="0" ma:internalName="Content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: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ca912827-bae3-40cb-8146-7920e969c222" ContentTypeId="0x0101" PreviousValue="false"/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nvironmental_x0020_performance_x0020_grouping xmlns="d3c5681a-6188-4afd-8047-4b7024f49c9f">Not applicable</Environmental_x0020_performance_x0020_grouping>
    <Category xmlns="d3c5681a-6188-4afd-8047-4b7024f49c9f">Communication</Category>
    <Ways_x0020_of_x0020_working xmlns="d3c5681a-6188-4afd-8047-4b7024f49c9f">true</Ways_x0020_of_x0020_working>
    <ContentOwner xmlns="b607a442-3a8b-46cb-8183-2bec4a9e324b">
      <UserInfo>
        <DisplayName>Oliphant, Lisa - ST HR</DisplayName>
        <AccountId>204</AccountId>
        <AccountType/>
      </UserInfo>
    </ContentOwner>
    <Sub_x0020_category xmlns="d3c5681a-6188-4afd-8047-4b7024f49c9f">Not applicable</Sub_x0020_category>
    <PublishingExpirationDate xmlns="http://schemas.microsoft.com/sharepoint/v3" xsi:nil="true"/>
    <Directorate xmlns="d3c5681a-6188-4afd-8047-4b7024f49c9f">All</Directorate>
    <PublishingStartDate xmlns="http://schemas.microsoft.com/sharepoint/v3" xsi:nil="true"/>
    <_dlc_DocId xmlns="b607a442-3a8b-46cb-8183-2bec4a9e324b">HDA2S5J67HAM-54-1083</_dlc_DocId>
    <_dlc_DocIdUrl xmlns="b607a442-3a8b-46cb-8183-2bec4a9e324b">
      <Url>http://knet/ourcouncil/_layouts/DocIdRedir.aspx?ID=HDA2S5J67HAM-54-1083</Url>
      <Description>HDA2S5J67HAM-54-1083</Description>
    </_dlc_DocIdUrl>
  </documentManagement>
</p:properties>
</file>

<file path=customXml/itemProps1.xml><?xml version="1.0" encoding="utf-8"?>
<ds:datastoreItem xmlns:ds="http://schemas.openxmlformats.org/officeDocument/2006/customXml" ds:itemID="{D0A72119-5BC9-492D-894B-D1512688EBCC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7C1C634A-D756-460C-B3D7-D3D800D0FF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B1894F-2891-4CF1-8D1A-538881DC712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ACF8EC2-0A37-4E31-95AB-AC294D518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3c5681a-6188-4afd-8047-4b7024f49c9f"/>
    <ds:schemaRef ds:uri="b607a442-3a8b-46cb-8183-2bec4a9e32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2F7C10C2-C585-42FD-A036-95B9362827D7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F082213F-F470-4C1D-9060-83E58C3346B7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b607a442-3a8b-46cb-8183-2bec4a9e324b"/>
    <ds:schemaRef ds:uri="http://schemas.microsoft.com/office/infopath/2007/PartnerControls"/>
    <ds:schemaRef ds:uri="d3c5681a-6188-4afd-8047-4b7024f49c9f"/>
    <ds:schemaRef ds:uri="http://schemas.microsoft.com/sharepoint/v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1520</TotalTime>
  <Words>1141</Words>
  <Application>Microsoft Office PowerPoint</Application>
  <PresentationFormat>On-screen Show (4:3)</PresentationFormat>
  <Paragraphs>190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KCC SEN Home to School Transport – Phase 2</vt:lpstr>
      <vt:lpstr>House keeping</vt:lpstr>
      <vt:lpstr>Introductions</vt:lpstr>
      <vt:lpstr>Purpose of today</vt:lpstr>
      <vt:lpstr>Home to School Transport</vt:lpstr>
      <vt:lpstr>Home to School Transport</vt:lpstr>
      <vt:lpstr>SEN Home to School Phase 1</vt:lpstr>
      <vt:lpstr>Lessons Learnt</vt:lpstr>
      <vt:lpstr>Commissioning Model</vt:lpstr>
      <vt:lpstr>Commissioning Model</vt:lpstr>
      <vt:lpstr>Commissioning Model</vt:lpstr>
      <vt:lpstr>Pipeline of Schools</vt:lpstr>
      <vt:lpstr>Procurement</vt:lpstr>
      <vt:lpstr>Procurement Processes </vt:lpstr>
      <vt:lpstr>Bulk Routes</vt:lpstr>
      <vt:lpstr>Individual Routes</vt:lpstr>
      <vt:lpstr>How the process will work?</vt:lpstr>
      <vt:lpstr>How the process will work?</vt:lpstr>
      <vt:lpstr>Kent Business Portal</vt:lpstr>
      <vt:lpstr>Next Steps</vt:lpstr>
      <vt:lpstr>Tender Timescales</vt:lpstr>
      <vt:lpstr>Questions</vt:lpstr>
      <vt:lpstr>Thank You</vt:lpstr>
    </vt:vector>
  </TitlesOfParts>
  <Company>Kent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2003 PowerPoint template</dc:title>
  <dc:creator>browns30</dc:creator>
  <cp:lastModifiedBy>Brown, Stephen - ST FP</cp:lastModifiedBy>
  <cp:revision>91</cp:revision>
  <dcterms:created xsi:type="dcterms:W3CDTF">2013-02-08T10:47:14Z</dcterms:created>
  <dcterms:modified xsi:type="dcterms:W3CDTF">2016-06-24T14:23:19Z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35c34a61-77f9-4535-ad94-5038d95f27d7</vt:lpwstr>
  </property>
  <property fmtid="{D5CDD505-2E9C-101B-9397-08002B2CF9AE}" pid="3" name="ContentTypeId">
    <vt:lpwstr>0x010100D42229A364E9FC4EBDE1546DFF3D65AD</vt:lpwstr>
  </property>
  <property fmtid="{D5CDD505-2E9C-101B-9397-08002B2CF9AE}" pid="4" name="_dlc_DocId">
    <vt:lpwstr>HDA2S5J67HAM-54-391</vt:lpwstr>
  </property>
  <property fmtid="{D5CDD505-2E9C-101B-9397-08002B2CF9AE}" pid="5" name="_dlc_DocIdUrl">
    <vt:lpwstr>http://knet/ourcouncil/_layouts/DocIdRedir.aspx?ID=HDA2S5J67HAM-54-391, HDA2S5J67HAM-54-391</vt:lpwstr>
  </property>
  <property fmtid="{D5CDD505-2E9C-101B-9397-08002B2CF9AE}" pid="6" name="Structure chart">
    <vt:lpwstr>0</vt:lpwstr>
  </property>
</Properties>
</file>