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18"/>
  </p:notesMasterIdLst>
  <p:handoutMasterIdLst>
    <p:handoutMasterId r:id="rId19"/>
  </p:handoutMasterIdLst>
  <p:sldIdLst>
    <p:sldId id="256" r:id="rId2"/>
    <p:sldId id="257" r:id="rId3"/>
    <p:sldId id="258" r:id="rId4"/>
    <p:sldId id="259" r:id="rId5"/>
    <p:sldId id="261" r:id="rId6"/>
    <p:sldId id="262" r:id="rId7"/>
    <p:sldId id="263" r:id="rId8"/>
    <p:sldId id="272" r:id="rId9"/>
    <p:sldId id="264" r:id="rId10"/>
    <p:sldId id="265" r:id="rId11"/>
    <p:sldId id="269" r:id="rId12"/>
    <p:sldId id="268" r:id="rId13"/>
    <p:sldId id="267" r:id="rId14"/>
    <p:sldId id="270" r:id="rId15"/>
    <p:sldId id="266" r:id="rId16"/>
    <p:sldId id="271" r:id="rId17"/>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933889-2F84-4A61-82F0-272BDA2215F0}"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1E5F2C9E-D0EC-4912-9415-9CC9B72FD3A3}">
      <dgm:prSet phldrT="[Text]"/>
      <dgm:spPr>
        <a:xfrm>
          <a:off x="1385233" y="0"/>
          <a:ext cx="1671013" cy="956150"/>
        </a:xfrm>
        <a:solidFill>
          <a:srgbClr val="5B9BD5">
            <a:alpha val="5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GB" dirty="0" err="1" smtClean="0">
              <a:solidFill>
                <a:sysClr val="windowText" lastClr="000000"/>
              </a:solidFill>
              <a:latin typeface="Calibri" panose="020F0502020204030204"/>
              <a:ea typeface="+mn-ea"/>
              <a:cs typeface="+mn-cs"/>
            </a:rPr>
            <a:t>Greenrod</a:t>
          </a:r>
          <a:r>
            <a:rPr lang="en-GB" dirty="0" smtClean="0">
              <a:solidFill>
                <a:sysClr val="windowText" lastClr="000000"/>
              </a:solidFill>
              <a:latin typeface="Calibri" panose="020F0502020204030204"/>
              <a:ea typeface="+mn-ea"/>
              <a:cs typeface="+mn-cs"/>
            </a:rPr>
            <a:t> Place</a:t>
          </a:r>
        </a:p>
        <a:p>
          <a:r>
            <a:rPr lang="en-GB" dirty="0" smtClean="0">
              <a:solidFill>
                <a:sysClr val="windowText" lastClr="000000"/>
              </a:solidFill>
              <a:latin typeface="Calibri" panose="020F0502020204030204"/>
              <a:ea typeface="+mn-ea"/>
              <a:cs typeface="+mn-cs"/>
            </a:rPr>
            <a:t>Sanctury21 </a:t>
          </a:r>
          <a:r>
            <a:rPr lang="en-GB" dirty="0">
              <a:solidFill>
                <a:sysClr val="windowText" lastClr="000000"/>
              </a:solidFill>
              <a:latin typeface="Calibri" panose="020F0502020204030204"/>
              <a:ea typeface="+mn-ea"/>
              <a:cs typeface="+mn-cs"/>
            </a:rPr>
            <a:t>provide Housing Management and own the building</a:t>
          </a:r>
        </a:p>
      </dgm:t>
    </dgm:pt>
    <dgm:pt modelId="{AAA30FC0-9695-4E16-AF8E-E286D2FE4DCB}" type="parTrans" cxnId="{598E042C-38C9-49DE-9AB9-0558B38D5984}">
      <dgm:prSet/>
      <dgm:spPr/>
      <dgm:t>
        <a:bodyPr/>
        <a:lstStyle/>
        <a:p>
          <a:endParaRPr lang="en-GB"/>
        </a:p>
      </dgm:t>
    </dgm:pt>
    <dgm:pt modelId="{761F21CA-9C30-49D7-850D-D6720F24C170}" type="sibTrans" cxnId="{598E042C-38C9-49DE-9AB9-0558B38D5984}">
      <dgm:prSet/>
      <dgm:spPr/>
      <dgm:t>
        <a:bodyPr/>
        <a:lstStyle/>
        <a:p>
          <a:endParaRPr lang="en-GB"/>
        </a:p>
      </dgm:t>
    </dgm:pt>
    <dgm:pt modelId="{8CA81AC4-9BA4-4FE5-B1DF-DFC81E5D8AC8}">
      <dgm:prSet phldrT="[Text]"/>
      <dgm:spPr>
        <a:xfrm>
          <a:off x="2605183" y="25399"/>
          <a:ext cx="1587614" cy="956150"/>
        </a:xfrm>
        <a:solidFill>
          <a:srgbClr val="FFFF00">
            <a:alpha val="50000"/>
          </a:srgbClr>
        </a:solidFill>
        <a:ln w="12700" cap="flat" cmpd="sng" algn="ctr">
          <a:solidFill>
            <a:sysClr val="window" lastClr="FFFFFF">
              <a:hueOff val="0"/>
              <a:satOff val="0"/>
              <a:lumOff val="0"/>
              <a:alphaOff val="0"/>
            </a:sysClr>
          </a:solidFill>
          <a:prstDash val="solid"/>
          <a:miter lim="800000"/>
        </a:ln>
        <a:effectLst/>
      </dgm:spPr>
      <dgm:t>
        <a:bodyPr/>
        <a:lstStyle/>
        <a:p>
          <a:r>
            <a:rPr lang="en-GB" dirty="0" smtClean="0">
              <a:solidFill>
                <a:sysClr val="windowText" lastClr="000000"/>
              </a:solidFill>
              <a:latin typeface="Calibri" panose="020F0502020204030204"/>
              <a:ea typeface="+mn-ea"/>
              <a:cs typeface="+mn-cs"/>
            </a:rPr>
            <a:t>Sanctury21 currently provide </a:t>
          </a:r>
          <a:r>
            <a:rPr lang="en-GB" dirty="0">
              <a:solidFill>
                <a:sysClr val="windowText" lastClr="000000"/>
              </a:solidFill>
              <a:latin typeface="Calibri" panose="020F0502020204030204"/>
              <a:ea typeface="+mn-ea"/>
              <a:cs typeface="+mn-cs"/>
            </a:rPr>
            <a:t>Care Provision (these services will be tendered)</a:t>
          </a:r>
        </a:p>
      </dgm:t>
    </dgm:pt>
    <dgm:pt modelId="{A5C61B46-5710-4B0A-AF26-4A53DF97FAAE}" type="parTrans" cxnId="{AA3CBE61-016B-45DF-A3DA-1FED8DDC9AC8}">
      <dgm:prSet/>
      <dgm:spPr/>
      <dgm:t>
        <a:bodyPr/>
        <a:lstStyle/>
        <a:p>
          <a:endParaRPr lang="en-GB"/>
        </a:p>
      </dgm:t>
    </dgm:pt>
    <dgm:pt modelId="{04AF9E3A-1A47-47C8-9718-1C106BB1EFD0}" type="sibTrans" cxnId="{AA3CBE61-016B-45DF-A3DA-1FED8DDC9AC8}">
      <dgm:prSet/>
      <dgm:spPr/>
      <dgm:t>
        <a:bodyPr/>
        <a:lstStyle/>
        <a:p>
          <a:endParaRPr lang="en-GB"/>
        </a:p>
      </dgm:t>
    </dgm:pt>
    <dgm:pt modelId="{67678AEE-98C9-4C37-9597-836168DA6F05}" type="pres">
      <dgm:prSet presAssocID="{07933889-2F84-4A61-82F0-272BDA2215F0}" presName="Name0" presStyleCnt="0">
        <dgm:presLayoutVars>
          <dgm:chMax val="7"/>
          <dgm:dir/>
          <dgm:resizeHandles val="exact"/>
        </dgm:presLayoutVars>
      </dgm:prSet>
      <dgm:spPr/>
    </dgm:pt>
    <dgm:pt modelId="{784F2675-FB4A-4E0B-B0BE-755B74B6EDEE}" type="pres">
      <dgm:prSet presAssocID="{07933889-2F84-4A61-82F0-272BDA2215F0}" presName="ellipse1" presStyleLbl="vennNode1" presStyleIdx="0" presStyleCnt="2" custScaleX="125025" custScaleY="102669" custLinFactNeighborX="-31092" custLinFactNeighborY="-1323">
        <dgm:presLayoutVars>
          <dgm:bulletEnabled val="1"/>
        </dgm:presLayoutVars>
      </dgm:prSet>
      <dgm:spPr>
        <a:prstGeom prst="ellipse">
          <a:avLst/>
        </a:prstGeom>
      </dgm:spPr>
      <dgm:t>
        <a:bodyPr/>
        <a:lstStyle/>
        <a:p>
          <a:endParaRPr lang="en-GB"/>
        </a:p>
      </dgm:t>
    </dgm:pt>
    <dgm:pt modelId="{F0DA9C1F-BB65-436F-9F05-54AB345ECE57}" type="pres">
      <dgm:prSet presAssocID="{07933889-2F84-4A61-82F0-272BDA2215F0}" presName="ellipse2" presStyleLbl="vennNode1" presStyleIdx="1" presStyleCnt="2" custScaleX="171245" custScaleY="75940" custLinFactNeighborX="40676" custLinFactNeighborY="-64038">
        <dgm:presLayoutVars>
          <dgm:bulletEnabled val="1"/>
        </dgm:presLayoutVars>
      </dgm:prSet>
      <dgm:spPr>
        <a:prstGeom prst="ellipse">
          <a:avLst/>
        </a:prstGeom>
      </dgm:spPr>
      <dgm:t>
        <a:bodyPr/>
        <a:lstStyle/>
        <a:p>
          <a:endParaRPr lang="en-GB"/>
        </a:p>
      </dgm:t>
    </dgm:pt>
  </dgm:ptLst>
  <dgm:cxnLst>
    <dgm:cxn modelId="{B165CC3A-73E6-4486-A7F6-D352BA66055F}" type="presOf" srcId="{07933889-2F84-4A61-82F0-272BDA2215F0}" destId="{67678AEE-98C9-4C37-9597-836168DA6F05}" srcOrd="0" destOrd="0" presId="urn:microsoft.com/office/officeart/2005/8/layout/rings+Icon"/>
    <dgm:cxn modelId="{DC6CAC04-C1CF-4DCB-B44C-813C97813C90}" type="presOf" srcId="{1E5F2C9E-D0EC-4912-9415-9CC9B72FD3A3}" destId="{784F2675-FB4A-4E0B-B0BE-755B74B6EDEE}" srcOrd="0" destOrd="0" presId="urn:microsoft.com/office/officeart/2005/8/layout/rings+Icon"/>
    <dgm:cxn modelId="{E3F5D888-A04C-4B96-AFAB-A54BCA0757D3}" type="presOf" srcId="{8CA81AC4-9BA4-4FE5-B1DF-DFC81E5D8AC8}" destId="{F0DA9C1F-BB65-436F-9F05-54AB345ECE57}" srcOrd="0" destOrd="0" presId="urn:microsoft.com/office/officeart/2005/8/layout/rings+Icon"/>
    <dgm:cxn modelId="{598E042C-38C9-49DE-9AB9-0558B38D5984}" srcId="{07933889-2F84-4A61-82F0-272BDA2215F0}" destId="{1E5F2C9E-D0EC-4912-9415-9CC9B72FD3A3}" srcOrd="0" destOrd="0" parTransId="{AAA30FC0-9695-4E16-AF8E-E286D2FE4DCB}" sibTransId="{761F21CA-9C30-49D7-850D-D6720F24C170}"/>
    <dgm:cxn modelId="{AA3CBE61-016B-45DF-A3DA-1FED8DDC9AC8}" srcId="{07933889-2F84-4A61-82F0-272BDA2215F0}" destId="{8CA81AC4-9BA4-4FE5-B1DF-DFC81E5D8AC8}" srcOrd="1" destOrd="0" parTransId="{A5C61B46-5710-4B0A-AF26-4A53DF97FAAE}" sibTransId="{04AF9E3A-1A47-47C8-9718-1C106BB1EFD0}"/>
    <dgm:cxn modelId="{1B435DF8-3F12-4E71-8DC4-DBC6F088D9CA}" type="presParOf" srcId="{67678AEE-98C9-4C37-9597-836168DA6F05}" destId="{784F2675-FB4A-4E0B-B0BE-755B74B6EDEE}" srcOrd="0" destOrd="0" presId="urn:microsoft.com/office/officeart/2005/8/layout/rings+Icon"/>
    <dgm:cxn modelId="{E7AAAE4D-3FD9-4412-A65D-4B3199401C01}" type="presParOf" srcId="{67678AEE-98C9-4C37-9597-836168DA6F05}" destId="{F0DA9C1F-BB65-436F-9F05-54AB345ECE57}" srcOrd="1"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933889-2F84-4A61-82F0-272BDA2215F0}"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1E5F2C9E-D0EC-4912-9415-9CC9B72FD3A3}">
      <dgm:prSet phldrT="[Text]"/>
      <dgm:spPr>
        <a:xfrm>
          <a:off x="1385233" y="0"/>
          <a:ext cx="1671013" cy="956150"/>
        </a:xfrm>
        <a:solidFill>
          <a:srgbClr val="5B9BD5">
            <a:alpha val="5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GB" b="1">
              <a:solidFill>
                <a:sysClr val="windowText" lastClr="000000"/>
              </a:solidFill>
              <a:latin typeface="Calibri" panose="020F0502020204030204"/>
              <a:ea typeface="+mn-ea"/>
              <a:cs typeface="+mn-cs"/>
            </a:rPr>
            <a:t>PARK LODGE</a:t>
          </a:r>
        </a:p>
        <a:p>
          <a:r>
            <a:rPr lang="en-GB">
              <a:solidFill>
                <a:sysClr val="windowText" lastClr="000000"/>
              </a:solidFill>
              <a:latin typeface="Calibri" panose="020F0502020204030204"/>
              <a:ea typeface="+mn-ea"/>
              <a:cs typeface="+mn-cs"/>
            </a:rPr>
            <a:t>Octavia provide Housing Management and own the building </a:t>
          </a:r>
        </a:p>
      </dgm:t>
    </dgm:pt>
    <dgm:pt modelId="{AAA30FC0-9695-4E16-AF8E-E286D2FE4DCB}" type="parTrans" cxnId="{598E042C-38C9-49DE-9AB9-0558B38D5984}">
      <dgm:prSet/>
      <dgm:spPr/>
      <dgm:t>
        <a:bodyPr/>
        <a:lstStyle/>
        <a:p>
          <a:endParaRPr lang="en-GB"/>
        </a:p>
      </dgm:t>
    </dgm:pt>
    <dgm:pt modelId="{761F21CA-9C30-49D7-850D-D6720F24C170}" type="sibTrans" cxnId="{598E042C-38C9-49DE-9AB9-0558B38D5984}">
      <dgm:prSet/>
      <dgm:spPr/>
      <dgm:t>
        <a:bodyPr/>
        <a:lstStyle/>
        <a:p>
          <a:endParaRPr lang="en-GB"/>
        </a:p>
      </dgm:t>
    </dgm:pt>
    <dgm:pt modelId="{8CA81AC4-9BA4-4FE5-B1DF-DFC81E5D8AC8}">
      <dgm:prSet phldrT="[Text]"/>
      <dgm:spPr>
        <a:xfrm>
          <a:off x="2605183" y="25399"/>
          <a:ext cx="1587614" cy="956150"/>
        </a:xfrm>
        <a:solidFill>
          <a:srgbClr val="FFFF00">
            <a:alpha val="50000"/>
          </a:srgbClr>
        </a:solidFill>
        <a:ln w="12700" cap="flat" cmpd="sng" algn="ctr">
          <a:solidFill>
            <a:sysClr val="window" lastClr="FFFFFF">
              <a:hueOff val="0"/>
              <a:satOff val="0"/>
              <a:lumOff val="0"/>
              <a:alphaOff val="0"/>
            </a:sysClr>
          </a:solidFill>
          <a:prstDash val="solid"/>
          <a:miter lim="800000"/>
        </a:ln>
        <a:effectLst/>
      </dgm:spPr>
      <dgm:t>
        <a:bodyPr/>
        <a:lstStyle/>
        <a:p>
          <a:r>
            <a:rPr lang="en-GB" b="1">
              <a:solidFill>
                <a:sysClr val="windowText" lastClr="000000"/>
              </a:solidFill>
              <a:latin typeface="Calibri" panose="020F0502020204030204"/>
              <a:ea typeface="+mn-ea"/>
              <a:cs typeface="+mn-cs"/>
            </a:rPr>
            <a:t> PARK LODGE</a:t>
          </a:r>
        </a:p>
        <a:p>
          <a:r>
            <a:rPr lang="en-GB">
              <a:solidFill>
                <a:sysClr val="windowText" lastClr="000000"/>
              </a:solidFill>
              <a:latin typeface="Calibri" panose="020F0502020204030204"/>
              <a:ea typeface="+mn-ea"/>
              <a:cs typeface="+mn-cs"/>
            </a:rPr>
            <a:t>Octavia provide Care Provision (these services will be tendered)</a:t>
          </a:r>
        </a:p>
      </dgm:t>
    </dgm:pt>
    <dgm:pt modelId="{A5C61B46-5710-4B0A-AF26-4A53DF97FAAE}" type="parTrans" cxnId="{AA3CBE61-016B-45DF-A3DA-1FED8DDC9AC8}">
      <dgm:prSet/>
      <dgm:spPr/>
      <dgm:t>
        <a:bodyPr/>
        <a:lstStyle/>
        <a:p>
          <a:endParaRPr lang="en-GB"/>
        </a:p>
      </dgm:t>
    </dgm:pt>
    <dgm:pt modelId="{04AF9E3A-1A47-47C8-9718-1C106BB1EFD0}" type="sibTrans" cxnId="{AA3CBE61-016B-45DF-A3DA-1FED8DDC9AC8}">
      <dgm:prSet/>
      <dgm:spPr/>
      <dgm:t>
        <a:bodyPr/>
        <a:lstStyle/>
        <a:p>
          <a:endParaRPr lang="en-GB"/>
        </a:p>
      </dgm:t>
    </dgm:pt>
    <dgm:pt modelId="{67678AEE-98C9-4C37-9597-836168DA6F05}" type="pres">
      <dgm:prSet presAssocID="{07933889-2F84-4A61-82F0-272BDA2215F0}" presName="Name0" presStyleCnt="0">
        <dgm:presLayoutVars>
          <dgm:chMax val="7"/>
          <dgm:dir/>
          <dgm:resizeHandles val="exact"/>
        </dgm:presLayoutVars>
      </dgm:prSet>
      <dgm:spPr/>
    </dgm:pt>
    <dgm:pt modelId="{784F2675-FB4A-4E0B-B0BE-755B74B6EDEE}" type="pres">
      <dgm:prSet presAssocID="{07933889-2F84-4A61-82F0-272BDA2215F0}" presName="ellipse1" presStyleLbl="vennNode1" presStyleIdx="0" presStyleCnt="2" custScaleX="174777" custLinFactNeighborX="-31092" custLinFactNeighborY="-1323">
        <dgm:presLayoutVars>
          <dgm:bulletEnabled val="1"/>
        </dgm:presLayoutVars>
      </dgm:prSet>
      <dgm:spPr>
        <a:prstGeom prst="ellipse">
          <a:avLst/>
        </a:prstGeom>
      </dgm:spPr>
      <dgm:t>
        <a:bodyPr/>
        <a:lstStyle/>
        <a:p>
          <a:endParaRPr lang="en-GB"/>
        </a:p>
      </dgm:t>
    </dgm:pt>
    <dgm:pt modelId="{F0DA9C1F-BB65-436F-9F05-54AB345ECE57}" type="pres">
      <dgm:prSet presAssocID="{07933889-2F84-4A61-82F0-272BDA2215F0}" presName="ellipse2" presStyleLbl="vennNode1" presStyleIdx="1" presStyleCnt="2" custScaleX="166054" custLinFactNeighborX="40676" custLinFactNeighborY="-64038">
        <dgm:presLayoutVars>
          <dgm:bulletEnabled val="1"/>
        </dgm:presLayoutVars>
      </dgm:prSet>
      <dgm:spPr>
        <a:prstGeom prst="ellipse">
          <a:avLst/>
        </a:prstGeom>
      </dgm:spPr>
      <dgm:t>
        <a:bodyPr/>
        <a:lstStyle/>
        <a:p>
          <a:endParaRPr lang="en-GB"/>
        </a:p>
      </dgm:t>
    </dgm:pt>
  </dgm:ptLst>
  <dgm:cxnLst>
    <dgm:cxn modelId="{973DE19D-DA28-4FEB-8AD4-68C960351623}" type="presOf" srcId="{1E5F2C9E-D0EC-4912-9415-9CC9B72FD3A3}" destId="{784F2675-FB4A-4E0B-B0BE-755B74B6EDEE}" srcOrd="0" destOrd="0" presId="urn:microsoft.com/office/officeart/2005/8/layout/rings+Icon"/>
    <dgm:cxn modelId="{F2E92DEF-4207-44AE-B416-C0CCBE7B2A91}" type="presOf" srcId="{07933889-2F84-4A61-82F0-272BDA2215F0}" destId="{67678AEE-98C9-4C37-9597-836168DA6F05}" srcOrd="0" destOrd="0" presId="urn:microsoft.com/office/officeart/2005/8/layout/rings+Icon"/>
    <dgm:cxn modelId="{598E042C-38C9-49DE-9AB9-0558B38D5984}" srcId="{07933889-2F84-4A61-82F0-272BDA2215F0}" destId="{1E5F2C9E-D0EC-4912-9415-9CC9B72FD3A3}" srcOrd="0" destOrd="0" parTransId="{AAA30FC0-9695-4E16-AF8E-E286D2FE4DCB}" sibTransId="{761F21CA-9C30-49D7-850D-D6720F24C170}"/>
    <dgm:cxn modelId="{0723BB38-A053-4915-B33B-4F3E50861413}" type="presOf" srcId="{8CA81AC4-9BA4-4FE5-B1DF-DFC81E5D8AC8}" destId="{F0DA9C1F-BB65-436F-9F05-54AB345ECE57}" srcOrd="0" destOrd="0" presId="urn:microsoft.com/office/officeart/2005/8/layout/rings+Icon"/>
    <dgm:cxn modelId="{AA3CBE61-016B-45DF-A3DA-1FED8DDC9AC8}" srcId="{07933889-2F84-4A61-82F0-272BDA2215F0}" destId="{8CA81AC4-9BA4-4FE5-B1DF-DFC81E5D8AC8}" srcOrd="1" destOrd="0" parTransId="{A5C61B46-5710-4B0A-AF26-4A53DF97FAAE}" sibTransId="{04AF9E3A-1A47-47C8-9718-1C106BB1EFD0}"/>
    <dgm:cxn modelId="{B19CB055-9508-4673-A721-ABEFECA980D6}" type="presParOf" srcId="{67678AEE-98C9-4C37-9597-836168DA6F05}" destId="{784F2675-FB4A-4E0B-B0BE-755B74B6EDEE}" srcOrd="0" destOrd="0" presId="urn:microsoft.com/office/officeart/2005/8/layout/rings+Icon"/>
    <dgm:cxn modelId="{749FA569-4E66-4E3C-970F-638D565DFE9B}" type="presParOf" srcId="{67678AEE-98C9-4C37-9597-836168DA6F05}" destId="{F0DA9C1F-BB65-436F-9F05-54AB345ECE57}" srcOrd="1"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933889-2F84-4A61-82F0-272BDA2215F0}"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1E5F2C9E-D0EC-4912-9415-9CC9B72FD3A3}">
      <dgm:prSet phldrT="[Text]"/>
      <dgm:spPr>
        <a:xfrm>
          <a:off x="1385233" y="0"/>
          <a:ext cx="1671013" cy="956150"/>
        </a:xfrm>
        <a:solidFill>
          <a:srgbClr val="5B9BD5">
            <a:alpha val="5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GB" b="1" dirty="0" smtClean="0">
              <a:solidFill>
                <a:sysClr val="windowText" lastClr="000000"/>
              </a:solidFill>
              <a:latin typeface="Calibri" panose="020F0502020204030204"/>
              <a:ea typeface="+mn-ea"/>
              <a:cs typeface="+mn-cs"/>
            </a:rPr>
            <a:t>Bridge Wharf House</a:t>
          </a:r>
          <a:endParaRPr lang="en-GB" b="1" dirty="0">
            <a:solidFill>
              <a:sysClr val="windowText" lastClr="000000"/>
            </a:solidFill>
            <a:latin typeface="Calibri" panose="020F0502020204030204"/>
            <a:ea typeface="+mn-ea"/>
            <a:cs typeface="+mn-cs"/>
          </a:endParaRPr>
        </a:p>
        <a:p>
          <a:r>
            <a:rPr lang="en-GB" dirty="0">
              <a:solidFill>
                <a:sysClr val="windowText" lastClr="000000"/>
              </a:solidFill>
              <a:latin typeface="Calibri" panose="020F0502020204030204"/>
              <a:ea typeface="+mn-ea"/>
              <a:cs typeface="+mn-cs"/>
            </a:rPr>
            <a:t>Octavia provide Housing Management and own the building </a:t>
          </a:r>
        </a:p>
      </dgm:t>
    </dgm:pt>
    <dgm:pt modelId="{AAA30FC0-9695-4E16-AF8E-E286D2FE4DCB}" type="parTrans" cxnId="{598E042C-38C9-49DE-9AB9-0558B38D5984}">
      <dgm:prSet/>
      <dgm:spPr/>
      <dgm:t>
        <a:bodyPr/>
        <a:lstStyle/>
        <a:p>
          <a:endParaRPr lang="en-GB"/>
        </a:p>
      </dgm:t>
    </dgm:pt>
    <dgm:pt modelId="{761F21CA-9C30-49D7-850D-D6720F24C170}" type="sibTrans" cxnId="{598E042C-38C9-49DE-9AB9-0558B38D5984}">
      <dgm:prSet/>
      <dgm:spPr/>
      <dgm:t>
        <a:bodyPr/>
        <a:lstStyle/>
        <a:p>
          <a:endParaRPr lang="en-GB"/>
        </a:p>
      </dgm:t>
    </dgm:pt>
    <dgm:pt modelId="{8CA81AC4-9BA4-4FE5-B1DF-DFC81E5D8AC8}">
      <dgm:prSet phldrT="[Text]"/>
      <dgm:spPr>
        <a:xfrm>
          <a:off x="2605183" y="25399"/>
          <a:ext cx="1587614" cy="956150"/>
        </a:xfrm>
        <a:solidFill>
          <a:srgbClr val="FFFF00">
            <a:alpha val="50000"/>
          </a:srgbClr>
        </a:solidFill>
        <a:ln w="12700" cap="flat" cmpd="sng" algn="ctr">
          <a:solidFill>
            <a:sysClr val="window" lastClr="FFFFFF">
              <a:hueOff val="0"/>
              <a:satOff val="0"/>
              <a:lumOff val="0"/>
              <a:alphaOff val="0"/>
            </a:sysClr>
          </a:solidFill>
          <a:prstDash val="solid"/>
          <a:miter lim="800000"/>
        </a:ln>
        <a:effectLst/>
      </dgm:spPr>
      <dgm:t>
        <a:bodyPr/>
        <a:lstStyle/>
        <a:p>
          <a:r>
            <a:rPr lang="en-GB" b="1">
              <a:solidFill>
                <a:sysClr val="windowText" lastClr="000000"/>
              </a:solidFill>
              <a:latin typeface="Calibri" panose="020F0502020204030204"/>
              <a:ea typeface="+mn-ea"/>
              <a:cs typeface="+mn-cs"/>
            </a:rPr>
            <a:t>No current Provider </a:t>
          </a:r>
        </a:p>
        <a:p>
          <a:r>
            <a:rPr lang="en-GB">
              <a:solidFill>
                <a:sysClr val="windowText" lastClr="000000"/>
              </a:solidFill>
              <a:latin typeface="Calibri" panose="020F0502020204030204"/>
              <a:ea typeface="+mn-ea"/>
              <a:cs typeface="+mn-cs"/>
            </a:rPr>
            <a:t>Care Provision to be tendered</a:t>
          </a:r>
        </a:p>
      </dgm:t>
    </dgm:pt>
    <dgm:pt modelId="{A5C61B46-5710-4B0A-AF26-4A53DF97FAAE}" type="parTrans" cxnId="{AA3CBE61-016B-45DF-A3DA-1FED8DDC9AC8}">
      <dgm:prSet/>
      <dgm:spPr/>
      <dgm:t>
        <a:bodyPr/>
        <a:lstStyle/>
        <a:p>
          <a:endParaRPr lang="en-GB"/>
        </a:p>
      </dgm:t>
    </dgm:pt>
    <dgm:pt modelId="{04AF9E3A-1A47-47C8-9718-1C106BB1EFD0}" type="sibTrans" cxnId="{AA3CBE61-016B-45DF-A3DA-1FED8DDC9AC8}">
      <dgm:prSet/>
      <dgm:spPr/>
      <dgm:t>
        <a:bodyPr/>
        <a:lstStyle/>
        <a:p>
          <a:endParaRPr lang="en-GB"/>
        </a:p>
      </dgm:t>
    </dgm:pt>
    <dgm:pt modelId="{67678AEE-98C9-4C37-9597-836168DA6F05}" type="pres">
      <dgm:prSet presAssocID="{07933889-2F84-4A61-82F0-272BDA2215F0}" presName="Name0" presStyleCnt="0">
        <dgm:presLayoutVars>
          <dgm:chMax val="7"/>
          <dgm:dir/>
          <dgm:resizeHandles val="exact"/>
        </dgm:presLayoutVars>
      </dgm:prSet>
      <dgm:spPr/>
    </dgm:pt>
    <dgm:pt modelId="{784F2675-FB4A-4E0B-B0BE-755B74B6EDEE}" type="pres">
      <dgm:prSet presAssocID="{07933889-2F84-4A61-82F0-272BDA2215F0}" presName="ellipse1" presStyleLbl="vennNode1" presStyleIdx="0" presStyleCnt="2" custScaleX="174777" custLinFactNeighborX="-31092" custLinFactNeighborY="-1323">
        <dgm:presLayoutVars>
          <dgm:bulletEnabled val="1"/>
        </dgm:presLayoutVars>
      </dgm:prSet>
      <dgm:spPr>
        <a:prstGeom prst="ellipse">
          <a:avLst/>
        </a:prstGeom>
      </dgm:spPr>
      <dgm:t>
        <a:bodyPr/>
        <a:lstStyle/>
        <a:p>
          <a:endParaRPr lang="en-GB"/>
        </a:p>
      </dgm:t>
    </dgm:pt>
    <dgm:pt modelId="{F0DA9C1F-BB65-436F-9F05-54AB345ECE57}" type="pres">
      <dgm:prSet presAssocID="{07933889-2F84-4A61-82F0-272BDA2215F0}" presName="ellipse2" presStyleLbl="vennNode1" presStyleIdx="1" presStyleCnt="2" custScaleX="166054" custLinFactNeighborX="40676" custLinFactNeighborY="-64038">
        <dgm:presLayoutVars>
          <dgm:bulletEnabled val="1"/>
        </dgm:presLayoutVars>
      </dgm:prSet>
      <dgm:spPr>
        <a:prstGeom prst="ellipse">
          <a:avLst/>
        </a:prstGeom>
      </dgm:spPr>
      <dgm:t>
        <a:bodyPr/>
        <a:lstStyle/>
        <a:p>
          <a:endParaRPr lang="en-GB"/>
        </a:p>
      </dgm:t>
    </dgm:pt>
  </dgm:ptLst>
  <dgm:cxnLst>
    <dgm:cxn modelId="{B4106952-31BB-4315-B18A-4128114C16E4}" type="presOf" srcId="{1E5F2C9E-D0EC-4912-9415-9CC9B72FD3A3}" destId="{784F2675-FB4A-4E0B-B0BE-755B74B6EDEE}" srcOrd="0" destOrd="0" presId="urn:microsoft.com/office/officeart/2005/8/layout/rings+Icon"/>
    <dgm:cxn modelId="{4A8D0696-3023-489B-97D1-2B02272BC2E8}" type="presOf" srcId="{07933889-2F84-4A61-82F0-272BDA2215F0}" destId="{67678AEE-98C9-4C37-9597-836168DA6F05}" srcOrd="0" destOrd="0" presId="urn:microsoft.com/office/officeart/2005/8/layout/rings+Icon"/>
    <dgm:cxn modelId="{598E042C-38C9-49DE-9AB9-0558B38D5984}" srcId="{07933889-2F84-4A61-82F0-272BDA2215F0}" destId="{1E5F2C9E-D0EC-4912-9415-9CC9B72FD3A3}" srcOrd="0" destOrd="0" parTransId="{AAA30FC0-9695-4E16-AF8E-E286D2FE4DCB}" sibTransId="{761F21CA-9C30-49D7-850D-D6720F24C170}"/>
    <dgm:cxn modelId="{04579C56-D343-4E3B-94B5-54438ADC303B}" type="presOf" srcId="{8CA81AC4-9BA4-4FE5-B1DF-DFC81E5D8AC8}" destId="{F0DA9C1F-BB65-436F-9F05-54AB345ECE57}" srcOrd="0" destOrd="0" presId="urn:microsoft.com/office/officeart/2005/8/layout/rings+Icon"/>
    <dgm:cxn modelId="{AA3CBE61-016B-45DF-A3DA-1FED8DDC9AC8}" srcId="{07933889-2F84-4A61-82F0-272BDA2215F0}" destId="{8CA81AC4-9BA4-4FE5-B1DF-DFC81E5D8AC8}" srcOrd="1" destOrd="0" parTransId="{A5C61B46-5710-4B0A-AF26-4A53DF97FAAE}" sibTransId="{04AF9E3A-1A47-47C8-9718-1C106BB1EFD0}"/>
    <dgm:cxn modelId="{4EBE5C6B-4ED9-4270-9DDE-D899A70E025A}" type="presParOf" srcId="{67678AEE-98C9-4C37-9597-836168DA6F05}" destId="{784F2675-FB4A-4E0B-B0BE-755B74B6EDEE}" srcOrd="0" destOrd="0" presId="urn:microsoft.com/office/officeart/2005/8/layout/rings+Icon"/>
    <dgm:cxn modelId="{95F4E1C1-FDC7-45F2-83FE-EC1B1F04F118}" type="presParOf" srcId="{67678AEE-98C9-4C37-9597-836168DA6F05}" destId="{F0DA9C1F-BB65-436F-9F05-54AB345ECE57}" srcOrd="1"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2.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3.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8971" y="0"/>
            <a:ext cx="2921582" cy="495348"/>
          </a:xfrm>
          <a:prstGeom prst="rect">
            <a:avLst/>
          </a:prstGeom>
        </p:spPr>
        <p:txBody>
          <a:bodyPr vert="horz" lIns="91440" tIns="45720" rIns="91440" bIns="45720" rtlCol="0"/>
          <a:lstStyle>
            <a:lvl1pPr algn="r">
              <a:defRPr sz="1200"/>
            </a:lvl1pPr>
          </a:lstStyle>
          <a:p>
            <a:fld id="{D20BB4D2-CF70-496D-A89A-B026E321773C}" type="datetimeFigureOut">
              <a:rPr lang="en-GB" smtClean="0"/>
              <a:t>27/06/2016</a:t>
            </a:fld>
            <a:endParaRPr lang="en-GB"/>
          </a:p>
        </p:txBody>
      </p:sp>
      <p:sp>
        <p:nvSpPr>
          <p:cNvPr id="4" name="Footer Placeholder 3"/>
          <p:cNvSpPr>
            <a:spLocks noGrp="1"/>
          </p:cNvSpPr>
          <p:nvPr>
            <p:ph type="ftr" sz="quarter" idx="2"/>
          </p:nvPr>
        </p:nvSpPr>
        <p:spPr>
          <a:xfrm>
            <a:off x="0" y="9377317"/>
            <a:ext cx="2921582" cy="49534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8971" y="9377317"/>
            <a:ext cx="2921582" cy="495347"/>
          </a:xfrm>
          <a:prstGeom prst="rect">
            <a:avLst/>
          </a:prstGeom>
        </p:spPr>
        <p:txBody>
          <a:bodyPr vert="horz" lIns="91440" tIns="45720" rIns="91440" bIns="45720" rtlCol="0" anchor="b"/>
          <a:lstStyle>
            <a:lvl1pPr algn="r">
              <a:defRPr sz="1200"/>
            </a:lvl1pPr>
          </a:lstStyle>
          <a:p>
            <a:fld id="{FA9A6970-1AB6-48CE-827E-7E8DCD5DABDE}" type="slidenum">
              <a:rPr lang="en-GB" smtClean="0"/>
              <a:t>‹#›</a:t>
            </a:fld>
            <a:endParaRPr lang="en-GB"/>
          </a:p>
        </p:txBody>
      </p:sp>
    </p:spTree>
    <p:extLst>
      <p:ext uri="{BB962C8B-B14F-4D97-AF65-F5344CB8AC3E}">
        <p14:creationId xmlns:p14="http://schemas.microsoft.com/office/powerpoint/2010/main" val="148832402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0C8D225B-7755-44C3-A5BB-9C8D8D3ECCD3}" type="datetimeFigureOut">
              <a:rPr lang="en-GB" smtClean="0"/>
              <a:t>27/06/2016</a:t>
            </a:fld>
            <a:endParaRPr lang="en-GB"/>
          </a:p>
        </p:txBody>
      </p:sp>
      <p:sp>
        <p:nvSpPr>
          <p:cNvPr id="4" name="Slide Image Placehold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69689D8E-C783-4045-A6AE-8D1F3672F1F9}" type="slidenum">
              <a:rPr lang="en-GB" smtClean="0"/>
              <a:t>‹#›</a:t>
            </a:fld>
            <a:endParaRPr lang="en-GB"/>
          </a:p>
        </p:txBody>
      </p:sp>
    </p:spTree>
    <p:extLst>
      <p:ext uri="{BB962C8B-B14F-4D97-AF65-F5344CB8AC3E}">
        <p14:creationId xmlns:p14="http://schemas.microsoft.com/office/powerpoint/2010/main" val="123736591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689D8E-C783-4045-A6AE-8D1F3672F1F9}" type="slidenum">
              <a:rPr lang="en-GB" smtClean="0"/>
              <a:t>1</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p14="http://schemas.microsoft.com/office/powerpoint/2010/main" val="2253251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9689D8E-C783-4045-A6AE-8D1F3672F1F9}" type="slidenum">
              <a:rPr lang="en-GB" smtClean="0"/>
              <a:t>2</a:t>
            </a:fld>
            <a:endParaRPr lang="en-GB"/>
          </a:p>
        </p:txBody>
      </p:sp>
      <p:sp>
        <p:nvSpPr>
          <p:cNvPr id="5" name="Header Placeholder 4"/>
          <p:cNvSpPr>
            <a:spLocks noGrp="1"/>
          </p:cNvSpPr>
          <p:nvPr>
            <p:ph type="hdr" sz="quarter" idx="11"/>
          </p:nvPr>
        </p:nvSpPr>
        <p:spPr/>
        <p:txBody>
          <a:bodyPr/>
          <a:lstStyle/>
          <a:p>
            <a:endParaRPr lang="en-GB"/>
          </a:p>
        </p:txBody>
      </p:sp>
    </p:spTree>
    <p:extLst>
      <p:ext uri="{BB962C8B-B14F-4D97-AF65-F5344CB8AC3E}">
        <p14:creationId xmlns:p14="http://schemas.microsoft.com/office/powerpoint/2010/main" val="881316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81399E-305E-4CA5-A25C-0D47AE02F201}" type="datetimeFigureOut">
              <a:rPr lang="en-GB" smtClean="0"/>
              <a:t>27/06/2016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2EC226-3B01-416E-8EBB-D0D7D36268EE}" type="slidenum">
              <a:rPr lang="en-GB" smtClean="0"/>
              <a:t>‹#›</a:t>
            </a:fld>
            <a:endParaRPr lang="en-GB"/>
          </a:p>
        </p:txBody>
      </p:sp>
    </p:spTree>
    <p:extLst>
      <p:ext uri="{BB962C8B-B14F-4D97-AF65-F5344CB8AC3E}">
        <p14:creationId xmlns:p14="http://schemas.microsoft.com/office/powerpoint/2010/main" val="2942963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81399E-305E-4CA5-A25C-0D47AE02F201}" type="datetimeFigureOut">
              <a:rPr lang="en-GB" smtClean="0"/>
              <a:t>27/06/2016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2EC226-3B01-416E-8EBB-D0D7D36268EE}" type="slidenum">
              <a:rPr lang="en-GB" smtClean="0"/>
              <a:t>‹#›</a:t>
            </a:fld>
            <a:endParaRPr lang="en-GB"/>
          </a:p>
        </p:txBody>
      </p:sp>
    </p:spTree>
    <p:extLst>
      <p:ext uri="{BB962C8B-B14F-4D97-AF65-F5344CB8AC3E}">
        <p14:creationId xmlns:p14="http://schemas.microsoft.com/office/powerpoint/2010/main" val="1505173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81399E-305E-4CA5-A25C-0D47AE02F201}" type="datetimeFigureOut">
              <a:rPr lang="en-GB" smtClean="0"/>
              <a:t>27/06/2016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2EC226-3B01-416E-8EBB-D0D7D36268EE}" type="slidenum">
              <a:rPr lang="en-GB" smtClean="0"/>
              <a:t>‹#›</a:t>
            </a:fld>
            <a:endParaRPr lang="en-GB"/>
          </a:p>
        </p:txBody>
      </p:sp>
    </p:spTree>
    <p:extLst>
      <p:ext uri="{BB962C8B-B14F-4D97-AF65-F5344CB8AC3E}">
        <p14:creationId xmlns:p14="http://schemas.microsoft.com/office/powerpoint/2010/main" val="380950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81399E-305E-4CA5-A25C-0D47AE02F201}" type="datetimeFigureOut">
              <a:rPr lang="en-GB" smtClean="0"/>
              <a:t>27/06/2016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2EC226-3B01-416E-8EBB-D0D7D36268EE}" type="slidenum">
              <a:rPr lang="en-GB" smtClean="0"/>
              <a:t>‹#›</a:t>
            </a:fld>
            <a:endParaRPr lang="en-GB"/>
          </a:p>
        </p:txBody>
      </p:sp>
    </p:spTree>
    <p:extLst>
      <p:ext uri="{BB962C8B-B14F-4D97-AF65-F5344CB8AC3E}">
        <p14:creationId xmlns:p14="http://schemas.microsoft.com/office/powerpoint/2010/main" val="2667312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81399E-305E-4CA5-A25C-0D47AE02F201}" type="datetimeFigureOut">
              <a:rPr lang="en-GB" smtClean="0"/>
              <a:t>27/06/2016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2EC226-3B01-416E-8EBB-D0D7D36268EE}" type="slidenum">
              <a:rPr lang="en-GB" smtClean="0"/>
              <a:t>‹#›</a:t>
            </a:fld>
            <a:endParaRPr lang="en-GB"/>
          </a:p>
        </p:txBody>
      </p:sp>
    </p:spTree>
    <p:extLst>
      <p:ext uri="{BB962C8B-B14F-4D97-AF65-F5344CB8AC3E}">
        <p14:creationId xmlns:p14="http://schemas.microsoft.com/office/powerpoint/2010/main" val="221657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81399E-305E-4CA5-A25C-0D47AE02F201}" type="datetimeFigureOut">
              <a:rPr lang="en-GB" smtClean="0"/>
              <a:t>27/06/2016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2EC226-3B01-416E-8EBB-D0D7D36268EE}" type="slidenum">
              <a:rPr lang="en-GB" smtClean="0"/>
              <a:t>‹#›</a:t>
            </a:fld>
            <a:endParaRPr lang="en-GB"/>
          </a:p>
        </p:txBody>
      </p:sp>
    </p:spTree>
    <p:extLst>
      <p:ext uri="{BB962C8B-B14F-4D97-AF65-F5344CB8AC3E}">
        <p14:creationId xmlns:p14="http://schemas.microsoft.com/office/powerpoint/2010/main" val="2705730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81399E-305E-4CA5-A25C-0D47AE02F201}" type="datetimeFigureOut">
              <a:rPr lang="en-GB" smtClean="0"/>
              <a:t>27/06/2016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2EC226-3B01-416E-8EBB-D0D7D36268EE}" type="slidenum">
              <a:rPr lang="en-GB" smtClean="0"/>
              <a:t>‹#›</a:t>
            </a:fld>
            <a:endParaRPr lang="en-GB"/>
          </a:p>
        </p:txBody>
      </p:sp>
    </p:spTree>
    <p:extLst>
      <p:ext uri="{BB962C8B-B14F-4D97-AF65-F5344CB8AC3E}">
        <p14:creationId xmlns:p14="http://schemas.microsoft.com/office/powerpoint/2010/main" val="3464944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81399E-305E-4CA5-A25C-0D47AE02F201}" type="datetimeFigureOut">
              <a:rPr lang="en-GB" smtClean="0"/>
              <a:t>27/06/2016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2EC226-3B01-416E-8EBB-D0D7D36268EE}" type="slidenum">
              <a:rPr lang="en-GB" smtClean="0"/>
              <a:t>‹#›</a:t>
            </a:fld>
            <a:endParaRPr lang="en-GB"/>
          </a:p>
        </p:txBody>
      </p:sp>
    </p:spTree>
    <p:extLst>
      <p:ext uri="{BB962C8B-B14F-4D97-AF65-F5344CB8AC3E}">
        <p14:creationId xmlns:p14="http://schemas.microsoft.com/office/powerpoint/2010/main" val="3781894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1399E-305E-4CA5-A25C-0D47AE02F201}" type="datetimeFigureOut">
              <a:rPr lang="en-GB" smtClean="0"/>
              <a:t>27/06/2016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2EC226-3B01-416E-8EBB-D0D7D36268EE}" type="slidenum">
              <a:rPr lang="en-GB" smtClean="0"/>
              <a:t>‹#›</a:t>
            </a:fld>
            <a:endParaRPr lang="en-GB"/>
          </a:p>
        </p:txBody>
      </p:sp>
    </p:spTree>
    <p:extLst>
      <p:ext uri="{BB962C8B-B14F-4D97-AF65-F5344CB8AC3E}">
        <p14:creationId xmlns:p14="http://schemas.microsoft.com/office/powerpoint/2010/main" val="2866951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1399E-305E-4CA5-A25C-0D47AE02F201}" type="datetimeFigureOut">
              <a:rPr lang="en-GB" smtClean="0"/>
              <a:t>27/06/2016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2EC226-3B01-416E-8EBB-D0D7D36268EE}" type="slidenum">
              <a:rPr lang="en-GB" smtClean="0"/>
              <a:t>‹#›</a:t>
            </a:fld>
            <a:endParaRPr lang="en-GB"/>
          </a:p>
        </p:txBody>
      </p:sp>
    </p:spTree>
    <p:extLst>
      <p:ext uri="{BB962C8B-B14F-4D97-AF65-F5344CB8AC3E}">
        <p14:creationId xmlns:p14="http://schemas.microsoft.com/office/powerpoint/2010/main" val="279287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1399E-305E-4CA5-A25C-0D47AE02F201}" type="datetimeFigureOut">
              <a:rPr lang="en-GB" smtClean="0"/>
              <a:t>27/06/2016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2EC226-3B01-416E-8EBB-D0D7D36268EE}" type="slidenum">
              <a:rPr lang="en-GB" smtClean="0"/>
              <a:t>‹#›</a:t>
            </a:fld>
            <a:endParaRPr lang="en-GB"/>
          </a:p>
        </p:txBody>
      </p:sp>
    </p:spTree>
    <p:extLst>
      <p:ext uri="{BB962C8B-B14F-4D97-AF65-F5344CB8AC3E}">
        <p14:creationId xmlns:p14="http://schemas.microsoft.com/office/powerpoint/2010/main" val="1619656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1399E-305E-4CA5-A25C-0D47AE02F201}" type="datetimeFigureOut">
              <a:rPr lang="en-GB" smtClean="0"/>
              <a:t>27/06/2016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EC226-3B01-416E-8EBB-D0D7D36268EE}" type="slidenum">
              <a:rPr lang="en-GB" smtClean="0"/>
              <a:t>‹#›</a:t>
            </a:fld>
            <a:endParaRPr lang="en-GB"/>
          </a:p>
        </p:txBody>
      </p:sp>
    </p:spTree>
    <p:extLst>
      <p:ext uri="{BB962C8B-B14F-4D97-AF65-F5344CB8AC3E}">
        <p14:creationId xmlns:p14="http://schemas.microsoft.com/office/powerpoint/2010/main" val="207130037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ondontenders.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hounslow.gov.uk/index/council_and_democracy/consultations/redev_prop_feltham_site_consult.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latin typeface="Arial" panose="020B0604020202020204" pitchFamily="34" charset="0"/>
                <a:cs typeface="Arial" panose="020B0604020202020204" pitchFamily="34" charset="0"/>
              </a:rPr>
              <a:t>     Market Engagement </a:t>
            </a:r>
            <a:r>
              <a:rPr lang="en-GB" dirty="0" smtClean="0"/>
              <a:t>		</a:t>
            </a:r>
            <a:endParaRPr lang="en-GB" dirty="0"/>
          </a:p>
        </p:txBody>
      </p:sp>
      <p:sp>
        <p:nvSpPr>
          <p:cNvPr id="3" name="Subtitle 2"/>
          <p:cNvSpPr>
            <a:spLocks noGrp="1"/>
          </p:cNvSpPr>
          <p:nvPr>
            <p:ph type="subTitle" idx="1"/>
          </p:nvPr>
        </p:nvSpPr>
        <p:spPr/>
        <p:txBody>
          <a:bodyPr>
            <a:normAutofit/>
          </a:bodyPr>
          <a:lstStyle/>
          <a:p>
            <a:r>
              <a:rPr lang="en-GB" sz="4000" b="1" dirty="0" smtClean="0">
                <a:latin typeface="Arial" panose="020B0604020202020204" pitchFamily="34" charset="0"/>
                <a:cs typeface="Arial" panose="020B0604020202020204" pitchFamily="34" charset="0"/>
              </a:rPr>
              <a:t>Extra Care Housing Tender</a:t>
            </a:r>
          </a:p>
          <a:p>
            <a:r>
              <a:rPr lang="en-GB" sz="4000" b="1" dirty="0" smtClean="0">
                <a:latin typeface="Arial" panose="020B0604020202020204" pitchFamily="34" charset="0"/>
                <a:cs typeface="Arial" panose="020B0604020202020204" pitchFamily="34" charset="0"/>
              </a:rPr>
              <a:t>2016</a:t>
            </a:r>
          </a:p>
        </p:txBody>
      </p:sp>
      <p:sp>
        <p:nvSpPr>
          <p:cNvPr id="5" name="Slide Number Placeholder 4"/>
          <p:cNvSpPr>
            <a:spLocks noGrp="1"/>
          </p:cNvSpPr>
          <p:nvPr>
            <p:ph type="sldNum" sz="quarter" idx="12"/>
          </p:nvPr>
        </p:nvSpPr>
        <p:spPr/>
        <p:txBody>
          <a:bodyPr/>
          <a:lstStyle/>
          <a:p>
            <a:fld id="{ED2EC226-3B01-416E-8EBB-D0D7D36268EE}" type="slidenum">
              <a:rPr lang="en-GB" smtClean="0"/>
              <a:t>1</a:t>
            </a:fld>
            <a:endParaRPr lang="en-GB"/>
          </a:p>
        </p:txBody>
      </p:sp>
      <p:pic>
        <p:nvPicPr>
          <p:cNvPr id="4" name="Picture 4" descr="Description: HOU_Logo_Blk_AW_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2714625" cy="90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9336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Arial" panose="020B0604020202020204" pitchFamily="34" charset="0"/>
                <a:cs typeface="Arial" panose="020B0604020202020204" pitchFamily="34" charset="0"/>
              </a:rPr>
              <a:t>Tender Process</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55320" y="1405001"/>
            <a:ext cx="10515600" cy="4351338"/>
          </a:xfrm>
        </p:spPr>
        <p:txBody>
          <a:bodyPr/>
          <a:lstStyle/>
          <a:p>
            <a:pPr marL="0" indent="0">
              <a:buNone/>
            </a:pP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 council will use an Open Procedure – which is a 1 stage procurement process </a:t>
            </a:r>
          </a:p>
          <a:p>
            <a:r>
              <a:rPr lang="en-GB" dirty="0" smtClean="0">
                <a:latin typeface="Arial" panose="020B0604020202020204" pitchFamily="34" charset="0"/>
                <a:cs typeface="Arial" panose="020B0604020202020204" pitchFamily="34" charset="0"/>
              </a:rPr>
              <a:t>Most Economically Advantageous Tender (MEAT) – 60% Quality 40% Price</a:t>
            </a:r>
          </a:p>
          <a:p>
            <a:r>
              <a:rPr lang="en-GB" dirty="0" smtClean="0">
                <a:latin typeface="Arial" panose="020B0604020202020204" pitchFamily="34" charset="0"/>
                <a:cs typeface="Arial" panose="020B0604020202020204" pitchFamily="34" charset="0"/>
              </a:rPr>
              <a:t>This procurement will only be available on the London Tenders Portal all submissions must be made through this </a:t>
            </a:r>
            <a:r>
              <a:rPr lang="en-GB" dirty="0">
                <a:latin typeface="Arial" panose="020B0604020202020204" pitchFamily="34" charset="0"/>
                <a:cs typeface="Arial" panose="020B0604020202020204" pitchFamily="34" charset="0"/>
              </a:rPr>
              <a:t>portal. </a:t>
            </a:r>
            <a:r>
              <a:rPr lang="en-GB" dirty="0" smtClean="0">
                <a:latin typeface="Arial" panose="020B0604020202020204" pitchFamily="34" charset="0"/>
                <a:cs typeface="Arial" panose="020B0604020202020204" pitchFamily="34" charset="0"/>
                <a:hlinkClick r:id="rId2"/>
              </a:rPr>
              <a:t>www.londontenders.org</a:t>
            </a:r>
            <a:endParaRPr lang="en-GB" dirty="0" smtClean="0">
              <a:latin typeface="Arial" panose="020B0604020202020204" pitchFamily="34" charset="0"/>
              <a:cs typeface="Arial" panose="020B0604020202020204" pitchFamily="34" charset="0"/>
            </a:endParaRPr>
          </a:p>
          <a:p>
            <a:endParaRPr lang="en-GB" dirty="0" smtClean="0"/>
          </a:p>
          <a:p>
            <a:pPr marL="0" indent="0">
              <a:buNone/>
            </a:pPr>
            <a:endParaRPr lang="en-GB" dirty="0"/>
          </a:p>
          <a:p>
            <a:pPr marL="0" indent="0">
              <a:buNone/>
            </a:pPr>
            <a:endParaRPr lang="en-GB" dirty="0"/>
          </a:p>
        </p:txBody>
      </p:sp>
      <p:pic>
        <p:nvPicPr>
          <p:cNvPr id="4" name="Picture 4" descr="Description: HOU_Logo_Blk_AW_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2714625" cy="90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0846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www.londontenders.org</a:t>
            </a:r>
            <a:br>
              <a:rPr lang="en-GB" dirty="0"/>
            </a:br>
            <a:endParaRPr lang="en-GB" dirty="0"/>
          </a:p>
        </p:txBody>
      </p:sp>
      <p:pic>
        <p:nvPicPr>
          <p:cNvPr id="4" name="Content Placeholder 3"/>
          <p:cNvPicPr>
            <a:picLocks noGrp="1" noChangeAspect="1"/>
          </p:cNvPicPr>
          <p:nvPr>
            <p:ph idx="1"/>
          </p:nvPr>
        </p:nvPicPr>
        <p:blipFill>
          <a:blip r:embed="rId2"/>
          <a:stretch>
            <a:fillRect/>
          </a:stretch>
        </p:blipFill>
        <p:spPr>
          <a:xfrm>
            <a:off x="3994272" y="1825625"/>
            <a:ext cx="4203455" cy="435133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013" y="1508166"/>
            <a:ext cx="10675917" cy="5199841"/>
          </a:xfrm>
          <a:prstGeom prst="rect">
            <a:avLst/>
          </a:prstGeom>
        </p:spPr>
      </p:pic>
      <p:pic>
        <p:nvPicPr>
          <p:cNvPr id="6" name="Picture 4" descr="Description: HOU_Logo_Blk_AW_V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3" y="4763"/>
            <a:ext cx="2714625" cy="90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6779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Arial" panose="020B0604020202020204" pitchFamily="34" charset="0"/>
                <a:cs typeface="Arial" panose="020B0604020202020204" pitchFamily="34" charset="0"/>
              </a:rPr>
              <a:t>  Indicative Tender Timeline</a:t>
            </a:r>
            <a:r>
              <a:rPr lang="en-GB" b="1" dirty="0" smtClean="0"/>
              <a:t> </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5946170"/>
              </p:ext>
            </p:extLst>
          </p:nvPr>
        </p:nvGraphicFramePr>
        <p:xfrm>
          <a:off x="1365662" y="1690688"/>
          <a:ext cx="9167751" cy="4359620"/>
        </p:xfrm>
        <a:graphic>
          <a:graphicData uri="http://schemas.openxmlformats.org/drawingml/2006/table">
            <a:tbl>
              <a:tblPr firstRow="1" bandRow="1"/>
              <a:tblGrid>
                <a:gridCol w="5264830"/>
                <a:gridCol w="3902921"/>
              </a:tblGrid>
              <a:tr h="622951">
                <a:tc>
                  <a:txBody>
                    <a:bodyPr/>
                    <a:lstStyle/>
                    <a:p>
                      <a:pPr algn="l">
                        <a:lnSpc>
                          <a:spcPct val="107000"/>
                        </a:lnSpc>
                        <a:spcAft>
                          <a:spcPts val="800"/>
                        </a:spcAft>
                      </a:pPr>
                      <a:r>
                        <a:rPr lang="en-GB" sz="2800" dirty="0">
                          <a:effectLst/>
                          <a:latin typeface="Arial" panose="020B0604020202020204" pitchFamily="34" charset="0"/>
                          <a:ea typeface="Calibri" panose="020F0502020204030204" pitchFamily="34" charset="0"/>
                          <a:cs typeface="Arial" panose="020B0604020202020204" pitchFamily="34" charset="0"/>
                        </a:rPr>
                        <a:t>Contract Notice and the release of ITT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2800" dirty="0" smtClean="0">
                          <a:effectLst/>
                          <a:latin typeface="Arial" panose="020B0604020202020204" pitchFamily="34" charset="0"/>
                          <a:ea typeface="Calibri" panose="020F0502020204030204" pitchFamily="34" charset="0"/>
                          <a:cs typeface="Arial" panose="020B0604020202020204" pitchFamily="34" charset="0"/>
                        </a:rPr>
                        <a:t>July  2016 </a:t>
                      </a:r>
                      <a:br>
                        <a:rPr lang="en-GB" sz="2800" dirty="0" smtClean="0">
                          <a:effectLst/>
                          <a:latin typeface="Arial" panose="020B0604020202020204" pitchFamily="34" charset="0"/>
                          <a:ea typeface="Calibri" panose="020F0502020204030204" pitchFamily="34" charset="0"/>
                          <a:cs typeface="Arial" panose="020B0604020202020204" pitchFamily="34" charset="0"/>
                        </a:rPr>
                      </a:br>
                      <a:r>
                        <a:rPr lang="en-GB" sz="2800" dirty="0" smtClean="0">
                          <a:effectLst/>
                          <a:latin typeface="Arial" panose="020B0604020202020204" pitchFamily="34" charset="0"/>
                          <a:ea typeface="Calibri" panose="020F0502020204030204" pitchFamily="34" charset="0"/>
                          <a:cs typeface="Arial" panose="020B0604020202020204" pitchFamily="34" charset="0"/>
                        </a:rPr>
                        <a:t>(TBC)</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305">
                <a:tc>
                  <a:txBody>
                    <a:bodyPr/>
                    <a:lstStyle/>
                    <a:p>
                      <a:pPr algn="l">
                        <a:lnSpc>
                          <a:spcPct val="107000"/>
                        </a:lnSpc>
                        <a:spcAft>
                          <a:spcPts val="800"/>
                        </a:spcAft>
                      </a:pPr>
                      <a:r>
                        <a:rPr lang="en-GB" sz="2800" dirty="0">
                          <a:effectLst/>
                          <a:latin typeface="Arial" panose="020B0604020202020204" pitchFamily="34" charset="0"/>
                          <a:ea typeface="Calibri" panose="020F0502020204030204" pitchFamily="34" charset="0"/>
                          <a:cs typeface="Arial" panose="020B0604020202020204" pitchFamily="34" charset="0"/>
                        </a:rPr>
                        <a:t>ITT Submission Deadline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2800" dirty="0" smtClean="0">
                          <a:effectLst/>
                          <a:latin typeface="Arial" panose="020B0604020202020204" pitchFamily="34" charset="0"/>
                          <a:ea typeface="Calibri" panose="020F0502020204030204" pitchFamily="34" charset="0"/>
                          <a:cs typeface="Arial" panose="020B0604020202020204" pitchFamily="34" charset="0"/>
                        </a:rPr>
                        <a:t>August 2016 (TBC)</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305">
                <a:tc>
                  <a:txBody>
                    <a:bodyPr/>
                    <a:lstStyle/>
                    <a:p>
                      <a:pPr algn="l">
                        <a:lnSpc>
                          <a:spcPct val="107000"/>
                        </a:lnSpc>
                        <a:spcAft>
                          <a:spcPts val="800"/>
                        </a:spcAft>
                      </a:pPr>
                      <a:r>
                        <a:rPr lang="en-GB" sz="2800" dirty="0">
                          <a:effectLst/>
                          <a:latin typeface="Arial" panose="020B0604020202020204" pitchFamily="34" charset="0"/>
                          <a:ea typeface="Calibri" panose="020F0502020204030204" pitchFamily="34" charset="0"/>
                          <a:cs typeface="Arial" panose="020B0604020202020204" pitchFamily="34" charset="0"/>
                        </a:rPr>
                        <a:t>Contract Award (Alcatel Period)</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2800" dirty="0" smtClean="0">
                          <a:effectLst/>
                          <a:latin typeface="Arial" panose="020B0604020202020204" pitchFamily="34" charset="0"/>
                          <a:ea typeface="Calibri" panose="020F0502020204030204" pitchFamily="34" charset="0"/>
                          <a:cs typeface="Arial" panose="020B0604020202020204" pitchFamily="34" charset="0"/>
                        </a:rPr>
                        <a:t>September 2016 (TBC)</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305">
                <a:tc>
                  <a:txBody>
                    <a:bodyPr/>
                    <a:lstStyle/>
                    <a:p>
                      <a:pPr algn="l">
                        <a:lnSpc>
                          <a:spcPct val="107000"/>
                        </a:lnSpc>
                        <a:spcAft>
                          <a:spcPts val="800"/>
                        </a:spcAft>
                      </a:pPr>
                      <a:r>
                        <a:rPr lang="en-GB" sz="2800">
                          <a:effectLst/>
                          <a:latin typeface="Arial" panose="020B0604020202020204" pitchFamily="34" charset="0"/>
                          <a:ea typeface="Calibri" panose="020F0502020204030204" pitchFamily="34" charset="0"/>
                          <a:cs typeface="Arial" panose="020B0604020202020204" pitchFamily="34" charset="0"/>
                        </a:rPr>
                        <a:t>Contract Mobilisation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2800" dirty="0" smtClean="0">
                          <a:effectLst/>
                          <a:latin typeface="Arial" panose="020B0604020202020204" pitchFamily="34" charset="0"/>
                          <a:ea typeface="Calibri" panose="020F0502020204030204" pitchFamily="34" charset="0"/>
                          <a:cs typeface="Arial" panose="020B0604020202020204" pitchFamily="34" charset="0"/>
                        </a:rPr>
                        <a:t>September 2016 (TBC)</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305">
                <a:tc>
                  <a:txBody>
                    <a:bodyPr/>
                    <a:lstStyle/>
                    <a:p>
                      <a:pPr algn="l">
                        <a:lnSpc>
                          <a:spcPct val="107000"/>
                        </a:lnSpc>
                        <a:spcAft>
                          <a:spcPts val="800"/>
                        </a:spcAft>
                      </a:pPr>
                      <a:r>
                        <a:rPr lang="en-GB" sz="2800">
                          <a:effectLst/>
                          <a:latin typeface="Arial" panose="020B0604020202020204" pitchFamily="34" charset="0"/>
                          <a:ea typeface="Calibri" panose="020F0502020204030204" pitchFamily="34" charset="0"/>
                          <a:cs typeface="Arial" panose="020B0604020202020204" pitchFamily="34" charset="0"/>
                        </a:rPr>
                        <a:t>Contract Commencement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en-GB" sz="2800" dirty="0" smtClean="0">
                          <a:effectLst/>
                          <a:latin typeface="Arial" panose="020B0604020202020204" pitchFamily="34" charset="0"/>
                          <a:ea typeface="Calibri" panose="020F0502020204030204" pitchFamily="34" charset="0"/>
                          <a:cs typeface="Arial" panose="020B0604020202020204" pitchFamily="34" charset="0"/>
                        </a:rPr>
                        <a:t>December 2016 (July 2017 for Park Lodge) TBC</a:t>
                      </a:r>
                      <a:endParaRPr lang="en-GB" sz="2800" dirty="0">
                        <a:effectLst/>
                        <a:latin typeface="Arial" panose="020B0604020202020204" pitchFamily="34" charset="0"/>
                        <a:ea typeface="Calibri" panose="020F050202020403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Picture 4" descr="Description: HOU_Logo_Blk_AW_V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2714625" cy="90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3680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TUPE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GB" dirty="0">
                <a:latin typeface="Arial" panose="020B0604020202020204" pitchFamily="34" charset="0"/>
                <a:cs typeface="Arial" panose="020B0604020202020204" pitchFamily="34" charset="0"/>
              </a:rPr>
              <a:t>The Council envisages that the Transfer of Undertakings (Protection of Employment) Regulations 2006 (TUPE) are likely to apply if the services transfer to a new Service </a:t>
            </a:r>
            <a:r>
              <a:rPr lang="en-GB">
                <a:latin typeface="Arial" panose="020B0604020202020204" pitchFamily="34" charset="0"/>
                <a:cs typeface="Arial" panose="020B0604020202020204" pitchFamily="34" charset="0"/>
              </a:rPr>
              <a:t>Provider</a:t>
            </a:r>
            <a:r>
              <a:rPr lang="en-GB" smtClean="0">
                <a:latin typeface="Arial" panose="020B0604020202020204" pitchFamily="34" charset="0"/>
                <a:cs typeface="Arial" panose="020B0604020202020204" pitchFamily="34" charset="0"/>
              </a:rPr>
              <a:t>.</a:t>
            </a:r>
          </a:p>
          <a:p>
            <a:pPr marL="0" indent="0" algn="just">
              <a:buNone/>
            </a:pPr>
            <a:endParaRPr lang="en-GB" dirty="0">
              <a:latin typeface="Arial" panose="020B0604020202020204" pitchFamily="34" charset="0"/>
              <a:cs typeface="Arial" panose="020B0604020202020204" pitchFamily="34" charset="0"/>
            </a:endParaRPr>
          </a:p>
          <a:p>
            <a:pPr algn="just"/>
            <a:r>
              <a:rPr lang="en-GB" dirty="0">
                <a:latin typeface="Arial" panose="020B0604020202020204" pitchFamily="34" charset="0"/>
                <a:cs typeface="Arial" panose="020B0604020202020204" pitchFamily="34" charset="0"/>
              </a:rPr>
              <a:t>Providers must take their own professional advice on the potential application of TUPE and their pricing models must include the costs associated with TUPE.</a:t>
            </a:r>
          </a:p>
          <a:p>
            <a:endParaRPr lang="en-GB" dirty="0"/>
          </a:p>
        </p:txBody>
      </p:sp>
      <p:pic>
        <p:nvPicPr>
          <p:cNvPr id="4" name="Picture 4" descr="Description: HOU_Logo_Blk_AW_V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2714625" cy="90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3093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 </a:t>
            </a:r>
            <a:r>
              <a:rPr lang="en-GB" b="1" dirty="0" smtClean="0">
                <a:latin typeface="Arial" panose="020B0604020202020204" pitchFamily="34" charset="0"/>
                <a:cs typeface="Arial" panose="020B0604020202020204" pitchFamily="34" charset="0"/>
              </a:rPr>
              <a:t>Contract Details</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GB" dirty="0" smtClean="0">
                <a:latin typeface="Arial" panose="020B0604020202020204" pitchFamily="34" charset="0"/>
                <a:cs typeface="Arial" panose="020B0604020202020204" pitchFamily="34" charset="0"/>
              </a:rPr>
              <a:t>The contract will be between Hounslow Council and the service provider. </a:t>
            </a:r>
          </a:p>
          <a:p>
            <a:r>
              <a:rPr lang="en-GB" dirty="0" smtClean="0">
                <a:latin typeface="Arial" panose="020B0604020202020204" pitchFamily="34" charset="0"/>
                <a:cs typeface="Arial" panose="020B0604020202020204" pitchFamily="34" charset="0"/>
              </a:rPr>
              <a:t>The contract will be for 5 years ( with the option of 2 single year extensions, 5+1+1). </a:t>
            </a:r>
          </a:p>
          <a:p>
            <a:r>
              <a:rPr lang="en-GB" dirty="0" smtClean="0">
                <a:latin typeface="Arial" panose="020B0604020202020204" pitchFamily="34" charset="0"/>
                <a:cs typeface="Arial" panose="020B0604020202020204" pitchFamily="34" charset="0"/>
              </a:rPr>
              <a:t>Hounslow Council want a block contract for the provision of care and support with spot purchase to manage variations in care. </a:t>
            </a:r>
          </a:p>
          <a:p>
            <a:r>
              <a:rPr lang="en-GB" dirty="0" smtClean="0">
                <a:latin typeface="Arial" panose="020B0604020202020204" pitchFamily="34" charset="0"/>
                <a:cs typeface="Arial" panose="020B0604020202020204" pitchFamily="34" charset="0"/>
              </a:rPr>
              <a:t>The contracts for each Lot will be awarded at the same time but the mobilisation of services will be staggered depending on the winnings bids.</a:t>
            </a:r>
          </a:p>
          <a:p>
            <a:r>
              <a:rPr lang="en-GB" dirty="0" smtClean="0">
                <a:latin typeface="Arial" panose="020B0604020202020204" pitchFamily="34" charset="0"/>
                <a:cs typeface="Arial" panose="020B0604020202020204" pitchFamily="34" charset="0"/>
              </a:rPr>
              <a:t>Bridge Wharf House (Lot 1) will be the priority for mobilisation of services.</a:t>
            </a:r>
          </a:p>
          <a:p>
            <a:r>
              <a:rPr lang="en-GB" dirty="0">
                <a:latin typeface="Arial" panose="020B0604020202020204" pitchFamily="34" charset="0"/>
                <a:cs typeface="Arial" panose="020B0604020202020204" pitchFamily="34" charset="0"/>
              </a:rPr>
              <a:t>Hounslow Council  </a:t>
            </a:r>
            <a:r>
              <a:rPr lang="en-GB" dirty="0" smtClean="0">
                <a:latin typeface="Arial" panose="020B0604020202020204" pitchFamily="34" charset="0"/>
                <a:cs typeface="Arial" panose="020B0604020202020204" pitchFamily="34" charset="0"/>
              </a:rPr>
              <a:t>requires </a:t>
            </a:r>
            <a:r>
              <a:rPr lang="en-GB" dirty="0">
                <a:latin typeface="Arial" panose="020B0604020202020204" pitchFamily="34" charset="0"/>
                <a:cs typeface="Arial" panose="020B0604020202020204" pitchFamily="34" charset="0"/>
              </a:rPr>
              <a:t>suppliers to pay their staff the London Living Wage. </a:t>
            </a:r>
            <a:endParaRPr lang="en-GB" b="1" dirty="0">
              <a:solidFill>
                <a:srgbClr val="00B0F0"/>
              </a:solidFill>
              <a:latin typeface="Arial" panose="020B0604020202020204" pitchFamily="34" charset="0"/>
              <a:cs typeface="Arial" panose="020B0604020202020204" pitchFamily="34" charset="0"/>
            </a:endParaRPr>
          </a:p>
          <a:p>
            <a:endParaRPr lang="en-GB" dirty="0" smtClean="0"/>
          </a:p>
        </p:txBody>
      </p:sp>
      <p:pic>
        <p:nvPicPr>
          <p:cNvPr id="4" name="Picture 4" descr="Description: HOU_Logo_Blk_AW_V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2714625" cy="90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2838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Arial" panose="020B0604020202020204" pitchFamily="34" charset="0"/>
                <a:cs typeface="Arial" panose="020B0604020202020204" pitchFamily="34" charset="0"/>
              </a:rPr>
              <a:t>Further Business Opportunity </a:t>
            </a:r>
            <a:br>
              <a:rPr lang="en-GB" b="1" dirty="0" smtClean="0">
                <a:latin typeface="Arial" panose="020B0604020202020204" pitchFamily="34" charset="0"/>
                <a:cs typeface="Arial" panose="020B0604020202020204" pitchFamily="34" charset="0"/>
              </a:rPr>
            </a:br>
            <a:r>
              <a:rPr lang="en-GB" b="1" dirty="0" smtClean="0">
                <a:latin typeface="Arial" panose="020B0604020202020204" pitchFamily="34" charset="0"/>
                <a:cs typeface="Arial" panose="020B0604020202020204" pitchFamily="34" charset="0"/>
              </a:rPr>
              <a:t>in Hounslow</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en-GB" dirty="0" smtClean="0">
                <a:latin typeface="Arial" panose="020B0604020202020204" pitchFamily="34" charset="0"/>
                <a:cs typeface="Arial" panose="020B0604020202020204" pitchFamily="34" charset="0"/>
              </a:rPr>
              <a:t>Hounslow Council is currently in the process of building an Extra Care Scheme in Feltham which is due to open in 2018. The scheme will comprise of 94 flats. There will be a Dementia cluster (approx. 12 flats) and Learning Disability cluster (approx. 16 flats). The remaining flats will be for general needs, similar to the current residents of Extra Care housing in Hounslow. </a:t>
            </a:r>
          </a:p>
          <a:p>
            <a:pPr marL="0" indent="0" algn="just">
              <a:buNone/>
            </a:pPr>
            <a:endParaRPr lang="en-GB" dirty="0">
              <a:latin typeface="Arial" panose="020B0604020202020204" pitchFamily="34" charset="0"/>
              <a:cs typeface="Arial" panose="020B0604020202020204" pitchFamily="34" charset="0"/>
            </a:endParaRPr>
          </a:p>
          <a:p>
            <a:pPr marL="0" indent="0" algn="just">
              <a:buNone/>
            </a:pPr>
            <a:r>
              <a:rPr lang="en-GB" dirty="0" smtClean="0">
                <a:latin typeface="Arial" panose="020B0604020202020204" pitchFamily="34" charset="0"/>
                <a:cs typeface="Arial" panose="020B0604020202020204" pitchFamily="34" charset="0"/>
              </a:rPr>
              <a:t>The Housing element will be managed by Hounslow Council. The care and support service will be tendered in late 2017.  </a:t>
            </a:r>
            <a:endParaRPr lang="en-GB" dirty="0">
              <a:latin typeface="Arial" panose="020B0604020202020204" pitchFamily="34" charset="0"/>
              <a:cs typeface="Arial" panose="020B0604020202020204" pitchFamily="34" charset="0"/>
            </a:endParaRPr>
          </a:p>
          <a:p>
            <a:pPr marL="0" indent="0" algn="just">
              <a:buNone/>
            </a:pPr>
            <a:r>
              <a:rPr lang="en-GB" dirty="0" smtClean="0">
                <a:latin typeface="Arial" panose="020B0604020202020204" pitchFamily="34" charset="0"/>
                <a:cs typeface="Arial" panose="020B0604020202020204" pitchFamily="34" charset="0"/>
              </a:rPr>
              <a:t>We welcome any questions regarding this opportunity and any feedback. Please see link to plans on the Hounslow Council Website. </a:t>
            </a:r>
          </a:p>
          <a:p>
            <a:pPr marL="0" indent="0" algn="just">
              <a:buNone/>
            </a:pPr>
            <a:r>
              <a:rPr lang="en-GB" dirty="0">
                <a:latin typeface="Arial" panose="020B0604020202020204" pitchFamily="34" charset="0"/>
                <a:cs typeface="Arial" panose="020B0604020202020204" pitchFamily="34" charset="0"/>
                <a:hlinkClick r:id="rId2"/>
              </a:rPr>
              <a:t>http://www.hounslow.gov.uk/index/council_and_democracy/consultations/redev_prop_feltham_site_consult.htm</a:t>
            </a:r>
            <a:endParaRPr lang="en-GB" dirty="0">
              <a:latin typeface="Arial" panose="020B0604020202020204" pitchFamily="34" charset="0"/>
              <a:cs typeface="Arial" panose="020B0604020202020204" pitchFamily="34" charset="0"/>
            </a:endParaRPr>
          </a:p>
          <a:p>
            <a:pPr marL="0" indent="0" algn="just">
              <a:buNone/>
            </a:pPr>
            <a:endParaRPr lang="en-GB" dirty="0"/>
          </a:p>
        </p:txBody>
      </p:sp>
      <p:pic>
        <p:nvPicPr>
          <p:cNvPr id="4" name="Picture 4" descr="Description: HOU_Logo_Blk_AW_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3106572" cy="517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8592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Arial" panose="020B0604020202020204" pitchFamily="34" charset="0"/>
                <a:cs typeface="Arial" panose="020B0604020202020204" pitchFamily="34" charset="0"/>
              </a:rPr>
              <a:t>Questions &amp; Feedback</a:t>
            </a:r>
            <a:r>
              <a:rPr lang="en-GB" dirty="0" smtClean="0"/>
              <a:t>	</a:t>
            </a:r>
            <a:endParaRPr lang="en-GB" dirty="0"/>
          </a:p>
        </p:txBody>
      </p:sp>
      <p:sp>
        <p:nvSpPr>
          <p:cNvPr id="3" name="Content Placeholder 2"/>
          <p:cNvSpPr>
            <a:spLocks noGrp="1"/>
          </p:cNvSpPr>
          <p:nvPr>
            <p:ph idx="1"/>
          </p:nvPr>
        </p:nvSpPr>
        <p:spPr/>
        <p:txBody>
          <a:bodyPr/>
          <a:lstStyle/>
          <a:p>
            <a:endParaRPr lang="en-GB" dirty="0" smtClean="0"/>
          </a:p>
          <a:p>
            <a:pPr marL="0" indent="0">
              <a:buNone/>
            </a:pPr>
            <a:endParaRPr lang="en-GB" dirty="0"/>
          </a:p>
          <a:p>
            <a:pPr marL="0" indent="0" algn="just">
              <a:buNone/>
            </a:pPr>
            <a:r>
              <a:rPr lang="en-GB" sz="3600" dirty="0" smtClean="0">
                <a:latin typeface="Arial" panose="020B0604020202020204" pitchFamily="34" charset="0"/>
                <a:cs typeface="Arial" panose="020B0604020202020204" pitchFamily="34" charset="0"/>
              </a:rPr>
              <a:t>If you have any question or feedback then please direct this via the London Tenders Portal. The deadline for questions and feedback is 12pm Friday 8</a:t>
            </a:r>
            <a:r>
              <a:rPr lang="en-GB" sz="3600" baseline="30000" dirty="0" smtClean="0">
                <a:latin typeface="Arial" panose="020B0604020202020204" pitchFamily="34" charset="0"/>
                <a:cs typeface="Arial" panose="020B0604020202020204" pitchFamily="34" charset="0"/>
              </a:rPr>
              <a:t>th</a:t>
            </a:r>
            <a:r>
              <a:rPr lang="en-GB" sz="3600" dirty="0" smtClean="0">
                <a:latin typeface="Arial" panose="020B0604020202020204" pitchFamily="34" charset="0"/>
                <a:cs typeface="Arial" panose="020B0604020202020204" pitchFamily="34" charset="0"/>
              </a:rPr>
              <a:t> July 2016.</a:t>
            </a:r>
          </a:p>
          <a:p>
            <a:endParaRPr lang="en-GB" dirty="0"/>
          </a:p>
          <a:p>
            <a:endParaRPr lang="en-GB" dirty="0"/>
          </a:p>
        </p:txBody>
      </p:sp>
      <p:pic>
        <p:nvPicPr>
          <p:cNvPr id="4" name="Picture 4" descr="Description: HOU_Logo_Blk_AW_V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3106572" cy="517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3065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Arial" panose="020B0604020202020204" pitchFamily="34" charset="0"/>
                <a:cs typeface="Arial" panose="020B0604020202020204" pitchFamily="34" charset="0"/>
              </a:rPr>
              <a:t>Our Strategy </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buNone/>
            </a:pPr>
            <a:r>
              <a:rPr lang="en-GB" dirty="0">
                <a:latin typeface="Arial" panose="020B0604020202020204" pitchFamily="34" charset="0"/>
                <a:cs typeface="Arial" panose="020B0604020202020204" pitchFamily="34" charset="0"/>
              </a:rPr>
              <a:t>Extra Care Housing is an important focus of Hounslow Council’s strategic plans to maintain residents independence while providing suitable levels of care when needed. </a:t>
            </a:r>
            <a:r>
              <a:rPr lang="en-GB" dirty="0" smtClean="0">
                <a:latin typeface="Arial" panose="020B0604020202020204" pitchFamily="34" charset="0"/>
                <a:cs typeface="Arial" panose="020B0604020202020204" pitchFamily="34" charset="0"/>
              </a:rPr>
              <a:t>The Council </a:t>
            </a:r>
            <a:r>
              <a:rPr lang="en-GB" dirty="0">
                <a:latin typeface="Arial" panose="020B0604020202020204" pitchFamily="34" charset="0"/>
                <a:cs typeface="Arial" panose="020B0604020202020204" pitchFamily="34" charset="0"/>
              </a:rPr>
              <a:t>has a target of developing 180 units of Extra Care by 2019, this tender forms part of our ambitious plans for a modern and diverse Extra Care community in our Borough.</a:t>
            </a:r>
          </a:p>
          <a:p>
            <a:pPr marL="0" indent="0" algn="just">
              <a:buNone/>
            </a:pPr>
            <a:r>
              <a:rPr lang="en-GB" dirty="0">
                <a:latin typeface="Arial" panose="020B0604020202020204" pitchFamily="34" charset="0"/>
                <a:cs typeface="Arial" panose="020B0604020202020204" pitchFamily="34" charset="0"/>
              </a:rPr>
              <a:t>We want our older and disabled residents </a:t>
            </a:r>
            <a:r>
              <a:rPr lang="en-GB" dirty="0" smtClean="0">
                <a:latin typeface="Arial" panose="020B0604020202020204" pitchFamily="34" charset="0"/>
                <a:cs typeface="Arial" panose="020B0604020202020204" pitchFamily="34" charset="0"/>
              </a:rPr>
              <a:t>to </a:t>
            </a:r>
            <a:r>
              <a:rPr lang="en-GB" dirty="0">
                <a:latin typeface="Arial" panose="020B0604020202020204" pitchFamily="34" charset="0"/>
                <a:cs typeface="Arial" panose="020B0604020202020204" pitchFamily="34" charset="0"/>
              </a:rPr>
              <a:t>lead healthy, safe and independent lives. With the aim that people achieve their full potential in a safe and secure place which supports them, to improve their health and have a positive sense of wellbeing.</a:t>
            </a:r>
          </a:p>
          <a:p>
            <a:endParaRPr lang="en-GB" dirty="0" smtClean="0"/>
          </a:p>
          <a:p>
            <a:endParaRPr lang="en-GB" dirty="0"/>
          </a:p>
        </p:txBody>
      </p:sp>
      <p:pic>
        <p:nvPicPr>
          <p:cNvPr id="4" name="Picture 4" descr="Description: HOU_Logo_Blk_AW_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2714625" cy="90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3119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Arial" panose="020B0604020202020204" pitchFamily="34" charset="0"/>
                <a:cs typeface="Arial" panose="020B0604020202020204" pitchFamily="34" charset="0"/>
              </a:rPr>
              <a:t>    What is Extra Care Housing </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dirty="0">
                <a:latin typeface="Arial" panose="020B0604020202020204" pitchFamily="34" charset="0"/>
                <a:cs typeface="Arial" panose="020B0604020202020204" pitchFamily="34" charset="0"/>
              </a:rPr>
              <a:t>Extra Care Housing is purpose built housing with 24 </a:t>
            </a:r>
            <a:r>
              <a:rPr lang="en-GB" dirty="0" smtClean="0">
                <a:latin typeface="Arial" panose="020B0604020202020204" pitchFamily="34" charset="0"/>
                <a:cs typeface="Arial" panose="020B0604020202020204" pitchFamily="34" charset="0"/>
              </a:rPr>
              <a:t>hour </a:t>
            </a:r>
            <a:r>
              <a:rPr lang="en-GB" dirty="0">
                <a:latin typeface="Arial" panose="020B0604020202020204" pitchFamily="34" charset="0"/>
                <a:cs typeface="Arial" panose="020B0604020202020204" pitchFamily="34" charset="0"/>
              </a:rPr>
              <a:t>personal care and support. The level of support is  dependant on and adaptable to the needs of the resident.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Extra care Housing offers residents communal living  and opportunity for social interaction, activities  and facilitates other health and social care services that the resident may use from time to time.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The main ethos of Extra Care is the  promotion of independence. Wherever possible, people are encouraged to perform tasks themselves, rather than having them done for them;</a:t>
            </a:r>
          </a:p>
          <a:p>
            <a:pPr marL="0" indent="0">
              <a:buNone/>
            </a:pPr>
            <a:r>
              <a:rPr lang="en-GB" dirty="0">
                <a:latin typeface="Arial" panose="020B0604020202020204" pitchFamily="34" charset="0"/>
                <a:cs typeface="Arial" panose="020B0604020202020204" pitchFamily="34" charset="0"/>
              </a:rPr>
              <a:t>In Hounslow the schemes are currently accessible to people aged 55 </a:t>
            </a:r>
            <a:r>
              <a:rPr lang="en-GB" dirty="0" smtClean="0">
                <a:latin typeface="Arial" panose="020B0604020202020204" pitchFamily="34" charset="0"/>
                <a:cs typeface="Arial" panose="020B0604020202020204" pitchFamily="34" charset="0"/>
              </a:rPr>
              <a:t>years (50 years old with a disability) </a:t>
            </a:r>
            <a:r>
              <a:rPr lang="en-GB" dirty="0">
                <a:latin typeface="Arial" panose="020B0604020202020204" pitchFamily="34" charset="0"/>
                <a:cs typeface="Arial" panose="020B0604020202020204" pitchFamily="34" charset="0"/>
              </a:rPr>
              <a:t>and older who fit the eligibility criteria.</a:t>
            </a:r>
          </a:p>
          <a:p>
            <a:endParaRPr lang="en-GB" dirty="0" smtClean="0"/>
          </a:p>
          <a:p>
            <a:pPr marL="0" indent="0">
              <a:buNone/>
            </a:pPr>
            <a:endParaRPr lang="en-GB" dirty="0"/>
          </a:p>
        </p:txBody>
      </p:sp>
      <p:pic>
        <p:nvPicPr>
          <p:cNvPr id="4" name="Picture 4" descr="Description: HOU_Logo_Blk_AW_V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2714625" cy="90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4691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
            </a:r>
            <a:br>
              <a:rPr lang="en-GB" dirty="0" smtClean="0"/>
            </a:br>
            <a:r>
              <a:rPr lang="en-GB" b="1" dirty="0" smtClean="0">
                <a:latin typeface="Arial" panose="020B0604020202020204" pitchFamily="34" charset="0"/>
                <a:cs typeface="Arial" panose="020B0604020202020204" pitchFamily="34" charset="0"/>
              </a:rPr>
              <a:t>Setting the Scene</a:t>
            </a:r>
            <a:r>
              <a:rPr lang="en-GB" dirty="0" smtClean="0"/>
              <a:t>	</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latin typeface="Arial" panose="020B0604020202020204" pitchFamily="34" charset="0"/>
                <a:cs typeface="Arial" panose="020B0604020202020204" pitchFamily="34" charset="0"/>
              </a:rPr>
              <a:t>Hounslow Council is tendering the care and support element of Extra Care Housing across 3 schemes. </a:t>
            </a:r>
          </a:p>
          <a:p>
            <a:pPr marL="0" indent="0">
              <a:buNone/>
            </a:pPr>
            <a:r>
              <a:rPr lang="en-GB" dirty="0">
                <a:latin typeface="Arial" panose="020B0604020202020204" pitchFamily="34" charset="0"/>
                <a:cs typeface="Arial" panose="020B0604020202020204" pitchFamily="34" charset="0"/>
              </a:rPr>
              <a:t>The buildings are owned </a:t>
            </a:r>
            <a:r>
              <a:rPr lang="en-GB" dirty="0" smtClean="0">
                <a:latin typeface="Arial" panose="020B0604020202020204" pitchFamily="34" charset="0"/>
                <a:cs typeface="Arial" panose="020B0604020202020204" pitchFamily="34" charset="0"/>
              </a:rPr>
              <a:t>Sanctuary21 and </a:t>
            </a:r>
            <a:r>
              <a:rPr lang="en-GB" dirty="0">
                <a:latin typeface="Arial" panose="020B0604020202020204" pitchFamily="34" charset="0"/>
                <a:cs typeface="Arial" panose="020B0604020202020204" pitchFamily="34" charset="0"/>
              </a:rPr>
              <a:t>Octavia Housing and they will continue to manage the housing element. The care and support element will be tendered out. </a:t>
            </a:r>
          </a:p>
          <a:p>
            <a:pPr marL="0" indent="0">
              <a:buNone/>
            </a:pPr>
            <a:r>
              <a:rPr lang="en-GB" dirty="0">
                <a:latin typeface="Arial" panose="020B0604020202020204" pitchFamily="34" charset="0"/>
                <a:cs typeface="Arial" panose="020B0604020202020204" pitchFamily="34" charset="0"/>
              </a:rPr>
              <a:t>The current care and support provides a service for 110 people across 3 schemes at any give time.</a:t>
            </a:r>
          </a:p>
          <a:p>
            <a:pPr marL="0" indent="0">
              <a:buNone/>
            </a:pPr>
            <a:r>
              <a:rPr lang="en-GB" dirty="0">
                <a:latin typeface="Arial" panose="020B0604020202020204" pitchFamily="34" charset="0"/>
                <a:cs typeface="Arial" panose="020B0604020202020204" pitchFamily="34" charset="0"/>
              </a:rPr>
              <a:t>The care provided is onsite,  24 hours per day and 7 days per week.</a:t>
            </a:r>
          </a:p>
          <a:p>
            <a:pPr marL="0" indent="0">
              <a:buNone/>
            </a:pPr>
            <a:r>
              <a:rPr lang="en-GB" dirty="0">
                <a:latin typeface="Arial" panose="020B0604020202020204" pitchFamily="34" charset="0"/>
                <a:cs typeface="Arial" panose="020B0604020202020204" pitchFamily="34" charset="0"/>
              </a:rPr>
              <a:t>Eligible residents access Extra Care once the nomination is approved by the Extra Care panel, where the case is presented by the Social worker. The care and support provider also completes an assessment to ensure the prospective residents needs can be catered for.  </a:t>
            </a:r>
          </a:p>
          <a:p>
            <a:pPr marL="0" indent="0">
              <a:buNone/>
            </a:pPr>
            <a:endParaRPr lang="en-GB" dirty="0"/>
          </a:p>
          <a:p>
            <a:pPr marL="0" indent="0">
              <a:buNone/>
            </a:pPr>
            <a:endParaRPr lang="en-GB" dirty="0" smtClean="0"/>
          </a:p>
          <a:p>
            <a:pPr marL="0" indent="0">
              <a:buNone/>
            </a:pPr>
            <a:endParaRPr lang="en-GB" dirty="0"/>
          </a:p>
        </p:txBody>
      </p:sp>
      <p:pic>
        <p:nvPicPr>
          <p:cNvPr id="4" name="Picture 4" descr="Description: HOU_Logo_Blk_AW_V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2714625" cy="90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6316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10515600" cy="1325563"/>
          </a:xfrm>
        </p:spPr>
        <p:txBody>
          <a:bodyPr/>
          <a:lstStyle/>
          <a:p>
            <a:pPr algn="ctr"/>
            <a:r>
              <a:rPr lang="en-GB" b="1" dirty="0" err="1" smtClean="0">
                <a:latin typeface="Arial" panose="020B0604020202020204" pitchFamily="34" charset="0"/>
                <a:cs typeface="Arial" panose="020B0604020202020204" pitchFamily="34" charset="0"/>
              </a:rPr>
              <a:t>Greenrod</a:t>
            </a:r>
            <a:r>
              <a:rPr lang="en-GB" b="1" dirty="0" smtClean="0">
                <a:latin typeface="Arial" panose="020B0604020202020204" pitchFamily="34" charset="0"/>
                <a:cs typeface="Arial" panose="020B0604020202020204" pitchFamily="34" charset="0"/>
              </a:rPr>
              <a:t> Place </a:t>
            </a:r>
            <a:endParaRPr lang="en-GB"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778782319"/>
              </p:ext>
            </p:extLst>
          </p:nvPr>
        </p:nvGraphicFramePr>
        <p:xfrm>
          <a:off x="0" y="4120737"/>
          <a:ext cx="10515600" cy="2737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307592" y="2121409"/>
            <a:ext cx="9464040" cy="1938992"/>
          </a:xfrm>
          <a:prstGeom prst="rect">
            <a:avLst/>
          </a:prstGeom>
        </p:spPr>
        <p:txBody>
          <a:bodyPr wrap="square">
            <a:spAutoFit/>
          </a:bodyPr>
          <a:lstStyle/>
          <a:p>
            <a:pPr algn="just"/>
            <a:r>
              <a:rPr lang="en-GB" sz="2400" dirty="0" err="1" smtClean="0">
                <a:latin typeface="Arial" panose="020B0604020202020204" pitchFamily="34" charset="0"/>
                <a:cs typeface="Arial" panose="020B0604020202020204" pitchFamily="34" charset="0"/>
              </a:rPr>
              <a:t>Greenrod</a:t>
            </a:r>
            <a:r>
              <a:rPr lang="en-GB" sz="2400" dirty="0" smtClean="0">
                <a:latin typeface="Arial" panose="020B0604020202020204" pitchFamily="34" charset="0"/>
                <a:cs typeface="Arial" panose="020B0604020202020204" pitchFamily="34" charset="0"/>
              </a:rPr>
              <a:t> Place is located in Brentford, Hounslow. It is a 43 unit scheme, with 38 flats which Hounslow Council nominates residents for occupation. The building is owned by Sanctuary 21 and they manage the housing element. Sanctuary 21 currently provide the care service.  </a:t>
            </a:r>
            <a:endParaRPr lang="en-GB" sz="2400" dirty="0">
              <a:latin typeface="Arial" panose="020B0604020202020204" pitchFamily="34" charset="0"/>
              <a:cs typeface="Arial" panose="020B0604020202020204" pitchFamily="34" charset="0"/>
            </a:endParaRPr>
          </a:p>
        </p:txBody>
      </p:sp>
      <p:pic>
        <p:nvPicPr>
          <p:cNvPr id="6" name="Picture 4" descr="Description: HOU_Logo_Blk_AW_V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3" y="4763"/>
            <a:ext cx="2714625" cy="90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3681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Park Lodge House</a:t>
            </a:r>
            <a:endParaRPr lang="en-GB" b="1" dirty="0"/>
          </a:p>
        </p:txBody>
      </p:sp>
      <p:sp>
        <p:nvSpPr>
          <p:cNvPr id="3" name="Content Placeholder 2"/>
          <p:cNvSpPr>
            <a:spLocks noGrp="1"/>
          </p:cNvSpPr>
          <p:nvPr>
            <p:ph idx="1"/>
          </p:nvPr>
        </p:nvSpPr>
        <p:spPr/>
        <p:txBody>
          <a:bodyPr/>
          <a:lstStyle/>
          <a:p>
            <a:pPr marL="0" indent="0" algn="just">
              <a:buNone/>
            </a:pPr>
            <a:r>
              <a:rPr lang="en-GB" dirty="0" smtClean="0">
                <a:latin typeface="Arial" panose="020B0604020202020204" pitchFamily="34" charset="0"/>
                <a:cs typeface="Arial" panose="020B0604020202020204" pitchFamily="34" charset="0"/>
              </a:rPr>
              <a:t>Park Lodge is a </a:t>
            </a:r>
            <a:r>
              <a:rPr lang="en-GB" dirty="0">
                <a:latin typeface="Arial" panose="020B0604020202020204" pitchFamily="34" charset="0"/>
                <a:cs typeface="Arial" panose="020B0604020202020204" pitchFamily="34" charset="0"/>
              </a:rPr>
              <a:t>36 unit scheme which </a:t>
            </a:r>
            <a:r>
              <a:rPr lang="en-GB" dirty="0" smtClean="0">
                <a:latin typeface="Arial" panose="020B0604020202020204" pitchFamily="34" charset="0"/>
                <a:cs typeface="Arial" panose="020B0604020202020204" pitchFamily="34" charset="0"/>
              </a:rPr>
              <a:t>Hounslow Council </a:t>
            </a:r>
            <a:r>
              <a:rPr lang="en-GB" dirty="0">
                <a:latin typeface="Arial" panose="020B0604020202020204" pitchFamily="34" charset="0"/>
                <a:cs typeface="Arial" panose="020B0604020202020204" pitchFamily="34" charset="0"/>
              </a:rPr>
              <a:t>nominates residents for occupation. </a:t>
            </a:r>
            <a:r>
              <a:rPr lang="en-GB" dirty="0" smtClean="0">
                <a:latin typeface="Arial" panose="020B0604020202020204" pitchFamily="34" charset="0"/>
                <a:cs typeface="Arial" panose="020B0604020202020204" pitchFamily="34" charset="0"/>
              </a:rPr>
              <a:t>The building is owned by Octavia and they manage the housing element. Octavia currently provide the care and support. The care and support contract expires in 2017 and will be tendered</a:t>
            </a:r>
          </a:p>
          <a:p>
            <a:pPr marL="0" indent="0">
              <a:buNone/>
            </a:pPr>
            <a:endParaRPr lang="en-GB" dirty="0"/>
          </a:p>
          <a:p>
            <a:pPr marL="0" indent="0">
              <a:buNone/>
            </a:pPr>
            <a:endParaRPr lang="en-GB" dirty="0"/>
          </a:p>
        </p:txBody>
      </p:sp>
      <p:graphicFrame>
        <p:nvGraphicFramePr>
          <p:cNvPr id="6" name="Diagram 5"/>
          <p:cNvGraphicFramePr/>
          <p:nvPr>
            <p:extLst>
              <p:ext uri="{D42A27DB-BD31-4B8C-83A1-F6EECF244321}">
                <p14:modId xmlns:p14="http://schemas.microsoft.com/office/powerpoint/2010/main" val="4280174904"/>
              </p:ext>
            </p:extLst>
          </p:nvPr>
        </p:nvGraphicFramePr>
        <p:xfrm>
          <a:off x="1051560" y="4169664"/>
          <a:ext cx="9491472" cy="2267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Description: HOU_Logo_Blk_AW_V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3" y="4763"/>
            <a:ext cx="2714625" cy="90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4946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Bridge Wharf House</a:t>
            </a:r>
            <a:endParaRPr lang="en-GB" b="1" dirty="0"/>
          </a:p>
        </p:txBody>
      </p:sp>
      <p:sp>
        <p:nvSpPr>
          <p:cNvPr id="3" name="Content Placeholder 2"/>
          <p:cNvSpPr>
            <a:spLocks noGrp="1"/>
          </p:cNvSpPr>
          <p:nvPr>
            <p:ph idx="1"/>
          </p:nvPr>
        </p:nvSpPr>
        <p:spPr/>
        <p:txBody>
          <a:bodyPr/>
          <a:lstStyle/>
          <a:p>
            <a:pPr marL="0" indent="0">
              <a:buNone/>
            </a:pPr>
            <a:r>
              <a:rPr lang="en-GB" dirty="0" smtClean="0">
                <a:latin typeface="Arial" panose="020B0604020202020204" pitchFamily="34" charset="0"/>
                <a:cs typeface="Arial" panose="020B0604020202020204" pitchFamily="34" charset="0"/>
              </a:rPr>
              <a:t>Bridge Wharf House is a 36 unit scheme and located in Isleworth. It is currently under construction and will be open for residents in November 2016. The building is owned by Octavia and they will manage the housing element. The care and support service will be tendered.</a:t>
            </a:r>
          </a:p>
          <a:p>
            <a:endParaRPr lang="en-GB" dirty="0"/>
          </a:p>
          <a:p>
            <a:pPr marL="0" indent="0">
              <a:buNone/>
            </a:pPr>
            <a:endParaRPr lang="en-GB" dirty="0"/>
          </a:p>
        </p:txBody>
      </p:sp>
      <p:graphicFrame>
        <p:nvGraphicFramePr>
          <p:cNvPr id="4" name="Diagram 3"/>
          <p:cNvGraphicFramePr/>
          <p:nvPr>
            <p:extLst>
              <p:ext uri="{D42A27DB-BD31-4B8C-83A1-F6EECF244321}">
                <p14:modId xmlns:p14="http://schemas.microsoft.com/office/powerpoint/2010/main" val="1542976258"/>
              </p:ext>
            </p:extLst>
          </p:nvPr>
        </p:nvGraphicFramePr>
        <p:xfrm>
          <a:off x="1005840" y="3895344"/>
          <a:ext cx="8833104" cy="22816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Description: HOU_Logo_Blk_AW_V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3" y="4763"/>
            <a:ext cx="2714625" cy="90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7853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b="1" dirty="0" smtClean="0"/>
              <a:t>Current Care Provision </a:t>
            </a:r>
            <a:endParaRPr lang="en-GB"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22861182"/>
              </p:ext>
            </p:extLst>
          </p:nvPr>
        </p:nvGraphicFramePr>
        <p:xfrm>
          <a:off x="838198" y="1825625"/>
          <a:ext cx="9802092" cy="4420794"/>
        </p:xfrm>
        <a:graphic>
          <a:graphicData uri="http://schemas.openxmlformats.org/drawingml/2006/table">
            <a:tbl>
              <a:tblPr firstRow="1" bandRow="1">
                <a:tableStyleId>{5C22544A-7EE6-4342-B048-85BDC9FD1C3A}</a:tableStyleId>
              </a:tblPr>
              <a:tblGrid>
                <a:gridCol w="2450523"/>
                <a:gridCol w="2450523"/>
                <a:gridCol w="2450523"/>
                <a:gridCol w="2450523"/>
              </a:tblGrid>
              <a:tr h="540566">
                <a:tc>
                  <a:txBody>
                    <a:bodyPr/>
                    <a:lstStyle/>
                    <a:p>
                      <a:r>
                        <a:rPr lang="en-GB" dirty="0" smtClean="0"/>
                        <a:t>Service</a:t>
                      </a:r>
                      <a:endParaRPr lang="en-GB" dirty="0"/>
                    </a:p>
                  </a:txBody>
                  <a:tcPr/>
                </a:tc>
                <a:tc>
                  <a:txBody>
                    <a:bodyPr/>
                    <a:lstStyle/>
                    <a:p>
                      <a:r>
                        <a:rPr lang="en-GB" dirty="0" err="1" smtClean="0"/>
                        <a:t>Greenrod</a:t>
                      </a:r>
                      <a:r>
                        <a:rPr lang="en-GB" baseline="0" dirty="0" smtClean="0"/>
                        <a:t> Place </a:t>
                      </a:r>
                      <a:endParaRPr lang="en-GB" dirty="0"/>
                    </a:p>
                  </a:txBody>
                  <a:tcPr/>
                </a:tc>
                <a:tc>
                  <a:txBody>
                    <a:bodyPr/>
                    <a:lstStyle/>
                    <a:p>
                      <a:r>
                        <a:rPr lang="en-GB" dirty="0" smtClean="0"/>
                        <a:t>Park Lodge</a:t>
                      </a:r>
                      <a:r>
                        <a:rPr lang="en-GB" baseline="0" dirty="0" smtClean="0"/>
                        <a:t> House </a:t>
                      </a:r>
                      <a:endParaRPr lang="en-GB" dirty="0"/>
                    </a:p>
                  </a:txBody>
                  <a:tcPr/>
                </a:tc>
                <a:tc>
                  <a:txBody>
                    <a:bodyPr/>
                    <a:lstStyle/>
                    <a:p>
                      <a:r>
                        <a:rPr lang="en-GB" dirty="0" smtClean="0"/>
                        <a:t>Bridge Warf</a:t>
                      </a:r>
                      <a:r>
                        <a:rPr lang="en-GB" baseline="0" dirty="0" smtClean="0"/>
                        <a:t> House </a:t>
                      </a:r>
                      <a:endParaRPr lang="en-GB" dirty="0"/>
                    </a:p>
                  </a:txBody>
                  <a:tcPr/>
                </a:tc>
              </a:tr>
              <a:tr h="540566">
                <a:tc>
                  <a:txBody>
                    <a:bodyPr/>
                    <a:lstStyle/>
                    <a:p>
                      <a:r>
                        <a:rPr lang="en-GB" dirty="0" smtClean="0"/>
                        <a:t>Units </a:t>
                      </a:r>
                      <a:endParaRPr lang="en-GB" dirty="0"/>
                    </a:p>
                  </a:txBody>
                  <a:tcPr/>
                </a:tc>
                <a:tc>
                  <a:txBody>
                    <a:bodyPr/>
                    <a:lstStyle/>
                    <a:p>
                      <a:r>
                        <a:rPr lang="en-GB" dirty="0" smtClean="0"/>
                        <a:t>38</a:t>
                      </a:r>
                      <a:endParaRPr lang="en-GB" dirty="0"/>
                    </a:p>
                  </a:txBody>
                  <a:tcPr/>
                </a:tc>
                <a:tc>
                  <a:txBody>
                    <a:bodyPr/>
                    <a:lstStyle/>
                    <a:p>
                      <a:r>
                        <a:rPr lang="en-GB" dirty="0" smtClean="0"/>
                        <a:t>36</a:t>
                      </a:r>
                      <a:endParaRPr lang="en-GB" dirty="0"/>
                    </a:p>
                  </a:txBody>
                  <a:tcPr/>
                </a:tc>
                <a:tc>
                  <a:txBody>
                    <a:bodyPr/>
                    <a:lstStyle/>
                    <a:p>
                      <a:r>
                        <a:rPr lang="en-GB" dirty="0" smtClean="0"/>
                        <a:t>36</a:t>
                      </a:r>
                      <a:endParaRPr lang="en-GB" dirty="0"/>
                    </a:p>
                  </a:txBody>
                  <a:tcPr/>
                </a:tc>
              </a:tr>
              <a:tr h="540566">
                <a:tc>
                  <a:txBody>
                    <a:bodyPr/>
                    <a:lstStyle/>
                    <a:p>
                      <a:r>
                        <a:rPr lang="en-GB" dirty="0" smtClean="0"/>
                        <a:t>Waking Night Cover </a:t>
                      </a:r>
                      <a:endParaRPr lang="en-GB" dirty="0"/>
                    </a:p>
                  </a:txBody>
                  <a:tcPr/>
                </a:tc>
                <a:tc>
                  <a:txBody>
                    <a:bodyPr/>
                    <a:lstStyle/>
                    <a:p>
                      <a:r>
                        <a:rPr lang="en-GB" dirty="0" smtClean="0"/>
                        <a:t>Required </a:t>
                      </a:r>
                      <a:endParaRPr lang="en-GB" dirty="0"/>
                    </a:p>
                  </a:txBody>
                  <a:tcPr/>
                </a:tc>
                <a:tc>
                  <a:txBody>
                    <a:bodyPr/>
                    <a:lstStyle/>
                    <a:p>
                      <a:r>
                        <a:rPr lang="en-GB" dirty="0" smtClean="0"/>
                        <a:t>Required </a:t>
                      </a:r>
                      <a:endParaRPr lang="en-GB" dirty="0"/>
                    </a:p>
                  </a:txBody>
                  <a:tcPr/>
                </a:tc>
                <a:tc>
                  <a:txBody>
                    <a:bodyPr/>
                    <a:lstStyle/>
                    <a:p>
                      <a:r>
                        <a:rPr lang="en-GB" dirty="0" smtClean="0"/>
                        <a:t>Required </a:t>
                      </a:r>
                      <a:endParaRPr lang="en-GB" dirty="0"/>
                    </a:p>
                  </a:txBody>
                  <a:tcPr/>
                </a:tc>
              </a:tr>
              <a:tr h="933032">
                <a:tc>
                  <a:txBody>
                    <a:bodyPr/>
                    <a:lstStyle/>
                    <a:p>
                      <a:r>
                        <a:rPr lang="en-GB" dirty="0" smtClean="0"/>
                        <a:t>Housing Management</a:t>
                      </a:r>
                      <a:endParaRPr lang="en-GB" dirty="0"/>
                    </a:p>
                  </a:txBody>
                  <a:tcPr/>
                </a:tc>
                <a:tc>
                  <a:txBody>
                    <a:bodyPr/>
                    <a:lstStyle/>
                    <a:p>
                      <a:r>
                        <a:rPr lang="en-GB" dirty="0" smtClean="0"/>
                        <a:t>Not part</a:t>
                      </a:r>
                      <a:r>
                        <a:rPr lang="en-GB" baseline="0" dirty="0" smtClean="0"/>
                        <a:t> of tender</a:t>
                      </a:r>
                      <a:endParaRPr lang="en-GB" dirty="0"/>
                    </a:p>
                  </a:txBody>
                  <a:tcPr/>
                </a:tc>
                <a:tc>
                  <a:txBody>
                    <a:bodyPr/>
                    <a:lstStyle/>
                    <a:p>
                      <a:r>
                        <a:rPr lang="en-GB" dirty="0" smtClean="0"/>
                        <a:t>Not part of tender</a:t>
                      </a:r>
                      <a:endParaRPr lang="en-GB" dirty="0"/>
                    </a:p>
                  </a:txBody>
                  <a:tcPr/>
                </a:tc>
                <a:tc>
                  <a:txBody>
                    <a:bodyPr/>
                    <a:lstStyle/>
                    <a:p>
                      <a:r>
                        <a:rPr lang="en-GB" dirty="0" smtClean="0"/>
                        <a:t>Not part of tender</a:t>
                      </a:r>
                      <a:endParaRPr lang="en-GB" dirty="0"/>
                    </a:p>
                  </a:txBody>
                  <a:tcPr/>
                </a:tc>
              </a:tr>
              <a:tr h="933032">
                <a:tc>
                  <a:txBody>
                    <a:bodyPr/>
                    <a:lstStyle/>
                    <a:p>
                      <a:r>
                        <a:rPr lang="en-GB" dirty="0" smtClean="0"/>
                        <a:t>Current hours delivered per week (approx.) </a:t>
                      </a:r>
                      <a:endParaRPr lang="en-GB" dirty="0"/>
                    </a:p>
                  </a:txBody>
                  <a:tcPr/>
                </a:tc>
                <a:tc>
                  <a:txBody>
                    <a:bodyPr/>
                    <a:lstStyle/>
                    <a:p>
                      <a:r>
                        <a:rPr lang="en-GB" dirty="0" smtClean="0"/>
                        <a:t>600</a:t>
                      </a:r>
                      <a:endParaRPr lang="en-GB" dirty="0"/>
                    </a:p>
                  </a:txBody>
                  <a:tcPr/>
                </a:tc>
                <a:tc>
                  <a:txBody>
                    <a:bodyPr/>
                    <a:lstStyle/>
                    <a:p>
                      <a:r>
                        <a:rPr lang="en-GB" dirty="0" smtClean="0"/>
                        <a:t>530</a:t>
                      </a:r>
                      <a:endParaRPr lang="en-GB" dirty="0"/>
                    </a:p>
                  </a:txBody>
                  <a:tcPr/>
                </a:tc>
                <a:tc>
                  <a:txBody>
                    <a:bodyPr/>
                    <a:lstStyle/>
                    <a:p>
                      <a:r>
                        <a:rPr lang="en-GB" dirty="0" smtClean="0"/>
                        <a:t>500-600</a:t>
                      </a:r>
                      <a:endParaRPr lang="en-GB" dirty="0"/>
                    </a:p>
                  </a:txBody>
                  <a:tcPr/>
                </a:tc>
              </a:tr>
              <a:tr h="933032">
                <a:tc>
                  <a:txBody>
                    <a:bodyPr/>
                    <a:lstStyle/>
                    <a:p>
                      <a:r>
                        <a:rPr lang="en-GB" dirty="0" smtClean="0"/>
                        <a:t>Indicative</a:t>
                      </a:r>
                      <a:r>
                        <a:rPr lang="en-GB" baseline="0" dirty="0" smtClean="0"/>
                        <a:t> </a:t>
                      </a:r>
                      <a:r>
                        <a:rPr lang="en-GB" dirty="0" smtClean="0"/>
                        <a:t>Contract start date </a:t>
                      </a:r>
                      <a:endParaRPr lang="en-GB" dirty="0"/>
                    </a:p>
                  </a:txBody>
                  <a:tcPr/>
                </a:tc>
                <a:tc>
                  <a:txBody>
                    <a:bodyPr/>
                    <a:lstStyle/>
                    <a:p>
                      <a:r>
                        <a:rPr lang="en-GB" dirty="0" smtClean="0"/>
                        <a:t>December</a:t>
                      </a:r>
                      <a:r>
                        <a:rPr lang="en-GB" baseline="0" dirty="0" smtClean="0"/>
                        <a:t> 2016</a:t>
                      </a:r>
                      <a:endParaRPr lang="en-GB" dirty="0"/>
                    </a:p>
                  </a:txBody>
                  <a:tcPr/>
                </a:tc>
                <a:tc>
                  <a:txBody>
                    <a:bodyPr/>
                    <a:lstStyle/>
                    <a:p>
                      <a:r>
                        <a:rPr lang="en-GB" dirty="0" smtClean="0"/>
                        <a:t>July 2017 </a:t>
                      </a:r>
                      <a:endParaRPr lang="en-GB" dirty="0"/>
                    </a:p>
                  </a:txBody>
                  <a:tcPr/>
                </a:tc>
                <a:tc>
                  <a:txBody>
                    <a:bodyPr/>
                    <a:lstStyle/>
                    <a:p>
                      <a:r>
                        <a:rPr lang="en-GB" dirty="0" smtClean="0"/>
                        <a:t>December 2016 </a:t>
                      </a:r>
                      <a:endParaRPr lang="en-GB" dirty="0"/>
                    </a:p>
                  </a:txBody>
                  <a:tcPr/>
                </a:tc>
              </a:tr>
            </a:tbl>
          </a:graphicData>
        </a:graphic>
      </p:graphicFrame>
    </p:spTree>
    <p:extLst>
      <p:ext uri="{BB962C8B-B14F-4D97-AF65-F5344CB8AC3E}">
        <p14:creationId xmlns:p14="http://schemas.microsoft.com/office/powerpoint/2010/main" val="3569517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Arial" panose="020B0604020202020204" pitchFamily="34" charset="0"/>
                <a:cs typeface="Arial" panose="020B0604020202020204" pitchFamily="34" charset="0"/>
              </a:rPr>
              <a:t>Tender Process</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buNone/>
            </a:pPr>
            <a:r>
              <a:rPr lang="en-GB" dirty="0" smtClean="0">
                <a:latin typeface="Arial" panose="020B0604020202020204" pitchFamily="34" charset="0"/>
                <a:cs typeface="Arial" panose="020B0604020202020204" pitchFamily="34" charset="0"/>
              </a:rPr>
              <a:t>The services will be tendered in 3 separate Lots. A potential provider can bid for 1, 2 or all 3 Lots.</a:t>
            </a:r>
          </a:p>
          <a:p>
            <a:pPr marL="0" indent="0">
              <a:buNone/>
            </a:pPr>
            <a:endParaRPr lang="en-GB" dirty="0">
              <a:latin typeface="Arial" panose="020B0604020202020204" pitchFamily="34" charset="0"/>
              <a:cs typeface="Arial" panose="020B0604020202020204" pitchFamily="34" charset="0"/>
            </a:endParaRPr>
          </a:p>
          <a:p>
            <a:pPr marL="0" indent="0" algn="ctr">
              <a:buNone/>
            </a:pPr>
            <a:r>
              <a:rPr lang="en-GB" sz="3200" b="1" dirty="0">
                <a:solidFill>
                  <a:srgbClr val="0070C0"/>
                </a:solidFill>
                <a:latin typeface="Arial" panose="020B0604020202020204" pitchFamily="34" charset="0"/>
                <a:cs typeface="Arial" panose="020B0604020202020204" pitchFamily="34" charset="0"/>
              </a:rPr>
              <a:t>Lot </a:t>
            </a:r>
            <a:r>
              <a:rPr lang="en-GB" sz="3200" b="1" dirty="0" smtClean="0">
                <a:solidFill>
                  <a:srgbClr val="0070C0"/>
                </a:solidFill>
                <a:latin typeface="Arial" panose="020B0604020202020204" pitchFamily="34" charset="0"/>
                <a:cs typeface="Arial" panose="020B0604020202020204" pitchFamily="34" charset="0"/>
              </a:rPr>
              <a:t>1: </a:t>
            </a:r>
            <a:r>
              <a:rPr lang="en-GB" sz="3200" b="1" dirty="0">
                <a:solidFill>
                  <a:srgbClr val="0070C0"/>
                </a:solidFill>
                <a:latin typeface="Arial" panose="020B0604020202020204" pitchFamily="34" charset="0"/>
                <a:cs typeface="Arial" panose="020B0604020202020204" pitchFamily="34" charset="0"/>
              </a:rPr>
              <a:t>Bridge Wharf House Care &amp; Support</a:t>
            </a:r>
          </a:p>
          <a:p>
            <a:pPr marL="0" indent="0" algn="ctr">
              <a:buNone/>
            </a:pPr>
            <a:r>
              <a:rPr lang="en-GB" sz="3200" b="1" dirty="0" smtClean="0">
                <a:solidFill>
                  <a:srgbClr val="0070C0"/>
                </a:solidFill>
                <a:latin typeface="Arial" panose="020B0604020202020204" pitchFamily="34" charset="0"/>
                <a:cs typeface="Arial" panose="020B0604020202020204" pitchFamily="34" charset="0"/>
              </a:rPr>
              <a:t>Lot 2: </a:t>
            </a:r>
            <a:r>
              <a:rPr lang="en-GB" sz="3200" b="1" dirty="0" err="1" smtClean="0">
                <a:solidFill>
                  <a:srgbClr val="0070C0"/>
                </a:solidFill>
                <a:latin typeface="Arial" panose="020B0604020202020204" pitchFamily="34" charset="0"/>
                <a:cs typeface="Arial" panose="020B0604020202020204" pitchFamily="34" charset="0"/>
              </a:rPr>
              <a:t>Greenrod</a:t>
            </a:r>
            <a:r>
              <a:rPr lang="en-GB" sz="3200" b="1" dirty="0" smtClean="0">
                <a:solidFill>
                  <a:srgbClr val="0070C0"/>
                </a:solidFill>
                <a:latin typeface="Arial" panose="020B0604020202020204" pitchFamily="34" charset="0"/>
                <a:cs typeface="Arial" panose="020B0604020202020204" pitchFamily="34" charset="0"/>
              </a:rPr>
              <a:t> Place Care &amp; Support</a:t>
            </a:r>
          </a:p>
          <a:p>
            <a:pPr marL="0" indent="0" algn="ctr">
              <a:buNone/>
            </a:pPr>
            <a:r>
              <a:rPr lang="en-GB" sz="3200" b="1" dirty="0" smtClean="0">
                <a:solidFill>
                  <a:srgbClr val="0070C0"/>
                </a:solidFill>
                <a:latin typeface="Arial" panose="020B0604020202020204" pitchFamily="34" charset="0"/>
                <a:cs typeface="Arial" panose="020B0604020202020204" pitchFamily="34" charset="0"/>
              </a:rPr>
              <a:t>Lot 3: Park Lodge House Care &amp; Support</a:t>
            </a:r>
          </a:p>
          <a:p>
            <a:pPr marL="0" indent="0">
              <a:buNone/>
            </a:pPr>
            <a:endParaRPr lang="en-GB" sz="3200" dirty="0"/>
          </a:p>
        </p:txBody>
      </p:sp>
      <p:pic>
        <p:nvPicPr>
          <p:cNvPr id="4" name="Picture 4" descr="Description: HOU_Logo_Blk_AW_V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2714625" cy="903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2763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760</TotalTime>
  <Words>1131</Words>
  <Application>Microsoft Office PowerPoint</Application>
  <PresentationFormat>Widescreen</PresentationFormat>
  <Paragraphs>110</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     Market Engagement   </vt:lpstr>
      <vt:lpstr>Our Strategy </vt:lpstr>
      <vt:lpstr>    What is Extra Care Housing </vt:lpstr>
      <vt:lpstr> Setting the Scene </vt:lpstr>
      <vt:lpstr>Greenrod Place </vt:lpstr>
      <vt:lpstr>Park Lodge House</vt:lpstr>
      <vt:lpstr>Bridge Wharf House</vt:lpstr>
      <vt:lpstr>   Current Care Provision </vt:lpstr>
      <vt:lpstr>Tender Process</vt:lpstr>
      <vt:lpstr>Tender Process</vt:lpstr>
      <vt:lpstr>www.londontenders.org </vt:lpstr>
      <vt:lpstr>  Indicative Tender Timeline </vt:lpstr>
      <vt:lpstr>TUPE </vt:lpstr>
      <vt:lpstr> Contract Details</vt:lpstr>
      <vt:lpstr>Further Business Opportunity  in Hounslow</vt:lpstr>
      <vt:lpstr>Questions &amp; Feedback </vt:lpstr>
    </vt:vector>
  </TitlesOfParts>
  <Company>London Borough of Hounslow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Engagement</dc:title>
  <dc:creator>Stephen Murphy</dc:creator>
  <cp:lastModifiedBy>Lakshman Gill</cp:lastModifiedBy>
  <cp:revision>73</cp:revision>
  <cp:lastPrinted>2016-06-27T13:50:57Z</cp:lastPrinted>
  <dcterms:created xsi:type="dcterms:W3CDTF">2016-06-10T12:10:58Z</dcterms:created>
  <dcterms:modified xsi:type="dcterms:W3CDTF">2016-06-27T14:31:08Z</dcterms:modified>
</cp:coreProperties>
</file>