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2" r:id="rId4"/>
    <p:sldId id="263" r:id="rId5"/>
    <p:sldId id="264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468"/>
    <a:srgbClr val="46B7A7"/>
    <a:srgbClr val="F4C55E"/>
    <a:srgbClr val="4E2F87"/>
    <a:srgbClr val="602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94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2148"/>
            <a:ext cx="12192000" cy="6870773"/>
          </a:xfrm>
          <a:prstGeom prst="rect">
            <a:avLst/>
          </a:prstGeom>
          <a:solidFill>
            <a:srgbClr val="4E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91485" y="3615546"/>
            <a:ext cx="10209028" cy="1365524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46B7A7"/>
                </a:solidFill>
                <a:latin typeface="Work Sans" panose="00000500000000000000" pitchFamily="50" charset="0"/>
              </a:defRPr>
            </a:lvl1pPr>
          </a:lstStyle>
          <a:p>
            <a:r>
              <a:rPr lang="en-US" dirty="0" smtClean="0"/>
              <a:t>Click to edit Master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05660"/>
            <a:ext cx="9144000" cy="772245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F08468"/>
                </a:solidFill>
                <a:latin typeface="Work Sans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</a:t>
            </a:r>
            <a:br>
              <a:rPr lang="en-US" dirty="0" smtClean="0"/>
            </a:br>
            <a:r>
              <a:rPr lang="en-US" dirty="0" smtClean="0"/>
              <a:t>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CF8D-3247-45E5-A1C9-CD490E8C70FB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9D3-1AE3-4961-8E18-9C6192EF4E5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-2238199" y="1586608"/>
            <a:ext cx="1805353" cy="1406769"/>
          </a:xfrm>
          <a:prstGeom prst="rect">
            <a:avLst/>
          </a:prstGeom>
          <a:solidFill>
            <a:srgbClr val="46B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-2238199" y="4759824"/>
            <a:ext cx="1805353" cy="1406769"/>
          </a:xfrm>
          <a:prstGeom prst="rect">
            <a:avLst/>
          </a:prstGeom>
          <a:solidFill>
            <a:srgbClr val="F4C5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-2238199" y="3173216"/>
            <a:ext cx="1805353" cy="1406769"/>
          </a:xfrm>
          <a:prstGeom prst="rect">
            <a:avLst/>
          </a:prstGeom>
          <a:solidFill>
            <a:srgbClr val="F084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114" y="486758"/>
            <a:ext cx="3335770" cy="26398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1" y="5559324"/>
            <a:ext cx="844261" cy="979588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-2243470" y="180753"/>
            <a:ext cx="1810624" cy="1226016"/>
          </a:xfrm>
          <a:prstGeom prst="rect">
            <a:avLst/>
          </a:prstGeom>
          <a:solidFill>
            <a:srgbClr val="4E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12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CF8D-3247-45E5-A1C9-CD490E8C70FB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9D3-1AE3-4961-8E18-9C6192EF4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4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CF8D-3247-45E5-A1C9-CD490E8C70FB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9D3-1AE3-4961-8E18-9C6192EF4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5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CF8D-3247-45E5-A1C9-CD490E8C70FB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9D3-1AE3-4961-8E18-9C6192EF4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4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CF8D-3247-45E5-A1C9-CD490E8C70FB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9D3-1AE3-4961-8E18-9C6192EF4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62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CF8D-3247-45E5-A1C9-CD490E8C70FB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9D3-1AE3-4961-8E18-9C6192EF4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46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CF8D-3247-45E5-A1C9-CD490E8C70FB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9D3-1AE3-4961-8E18-9C6192EF4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34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CF8D-3247-45E5-A1C9-CD490E8C70FB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9D3-1AE3-4961-8E18-9C6192EF4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92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CF8D-3247-45E5-A1C9-CD490E8C70FB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9D3-1AE3-4961-8E18-9C6192EF4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55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CF8D-3247-45E5-A1C9-CD490E8C70FB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9D3-1AE3-4961-8E18-9C6192EF4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51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CF8D-3247-45E5-A1C9-CD490E8C70FB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9D3-1AE3-4961-8E18-9C6192EF4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3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6568" y="365125"/>
            <a:ext cx="99666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568" y="1825625"/>
            <a:ext cx="99666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2CF8D-3247-45E5-A1C9-CD490E8C70FB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399D3-1AE3-4961-8E18-9C6192EF4E5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4E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073" y="99358"/>
            <a:ext cx="1517454" cy="12260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072" y="4661580"/>
            <a:ext cx="2263479" cy="2258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4" y="-34314"/>
            <a:ext cx="1087094" cy="12294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5391">
            <a:off x="-1618104" y="-198883"/>
            <a:ext cx="5345247" cy="62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0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the-chest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DWP Refugees into Employment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Project </a:t>
            </a:r>
            <a:r>
              <a:rPr lang="en-GB" dirty="0" smtClean="0"/>
              <a:t>Commissioning </a:t>
            </a:r>
            <a:r>
              <a:rPr lang="en-GB" dirty="0"/>
              <a:t>Workshop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0350" y="5493658"/>
            <a:ext cx="1226678" cy="113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5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Outline of the Social Integration Programme</a:t>
            </a:r>
          </a:p>
          <a:p>
            <a:r>
              <a:rPr lang="en-GB" dirty="0" smtClean="0"/>
              <a:t>Local demographics</a:t>
            </a:r>
          </a:p>
          <a:p>
            <a:r>
              <a:rPr lang="en-GB" dirty="0" smtClean="0"/>
              <a:t>Project Outline</a:t>
            </a:r>
          </a:p>
          <a:p>
            <a:r>
              <a:rPr lang="en-GB" dirty="0" smtClean="0"/>
              <a:t>Q&amp;A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6074" y="16403"/>
            <a:ext cx="1710743" cy="159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63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Integration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Ministry of Housing, Communities &amp; Local Government</a:t>
            </a:r>
          </a:p>
          <a:p>
            <a:r>
              <a:rPr lang="en-GB" dirty="0"/>
              <a:t>Blackburn with </a:t>
            </a:r>
            <a:r>
              <a:rPr lang="en-GB" dirty="0" err="1"/>
              <a:t>Darwen</a:t>
            </a:r>
            <a:r>
              <a:rPr lang="en-GB" dirty="0"/>
              <a:t> is one of five local authorities selected to be the first Integration Areas to participate in the </a:t>
            </a:r>
            <a:r>
              <a:rPr lang="en-GB" dirty="0" smtClean="0"/>
              <a:t>programme</a:t>
            </a:r>
          </a:p>
          <a:p>
            <a:r>
              <a:rPr lang="en-GB" dirty="0" smtClean="0"/>
              <a:t>DWP and </a:t>
            </a:r>
            <a:r>
              <a:rPr lang="en-GB" dirty="0" err="1" smtClean="0"/>
              <a:t>BwDBC</a:t>
            </a:r>
            <a:r>
              <a:rPr lang="en-GB" dirty="0" smtClean="0"/>
              <a:t> as delivery partners </a:t>
            </a:r>
          </a:p>
          <a:p>
            <a:r>
              <a:rPr lang="en-GB" dirty="0"/>
              <a:t>Government’s vision for building strong integrated communities where people – whatever their background – live, work, learn and socialise together, based on shared rights, responsibilities and opportunities. </a:t>
            </a:r>
            <a:endParaRPr lang="en-GB" dirty="0" smtClean="0"/>
          </a:p>
          <a:p>
            <a:r>
              <a:rPr lang="en-GB" dirty="0" smtClean="0"/>
              <a:t>DWP has a specific focus to increase economic opportunity 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553" y="0"/>
            <a:ext cx="1713124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47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Demographics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</a:t>
            </a:r>
            <a:r>
              <a:rPr lang="en-GB" dirty="0" smtClean="0"/>
              <a:t>from different cultural backgrounds including; Afghanistan</a:t>
            </a:r>
            <a:r>
              <a:rPr lang="en-GB" dirty="0"/>
              <a:t>, Iraq, Iran amongst other countries</a:t>
            </a:r>
          </a:p>
          <a:p>
            <a:r>
              <a:rPr lang="en-GB" dirty="0" smtClean="0"/>
              <a:t>Range of </a:t>
            </a:r>
            <a:r>
              <a:rPr lang="en-GB" dirty="0"/>
              <a:t>skills, qualifications and experience </a:t>
            </a:r>
            <a:r>
              <a:rPr lang="en-GB" dirty="0" smtClean="0"/>
              <a:t>from </a:t>
            </a:r>
            <a:r>
              <a:rPr lang="en-GB" dirty="0"/>
              <a:t>their home countries varying </a:t>
            </a:r>
            <a:r>
              <a:rPr lang="en-GB" dirty="0" smtClean="0"/>
              <a:t>from highly qualified and skilled Doctors, Dentists, Midwives, Nurses, Sales/Production Managers, Journalists, Teachers, Telecom technicians to lower qualified farmers</a:t>
            </a:r>
            <a:r>
              <a:rPr lang="en-GB" dirty="0"/>
              <a:t>, </a:t>
            </a:r>
            <a:r>
              <a:rPr lang="en-GB" dirty="0" smtClean="0"/>
              <a:t>cosmetics</a:t>
            </a:r>
            <a:r>
              <a:rPr lang="en-GB" dirty="0"/>
              <a:t>, </a:t>
            </a:r>
            <a:r>
              <a:rPr lang="en-GB" dirty="0" smtClean="0"/>
              <a:t>barbers, bakers and labourers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9933" y="0"/>
            <a:ext cx="1713124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Outline (snapshot)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GB" dirty="0"/>
              <a:t>A minimum of 12 participants engaging on a 12-week programme tailored to support a group of </a:t>
            </a:r>
            <a:r>
              <a:rPr lang="en-GB" dirty="0" smtClean="0"/>
              <a:t>refugees which </a:t>
            </a:r>
            <a:r>
              <a:rPr lang="en-GB" dirty="0"/>
              <a:t>will </a:t>
            </a:r>
            <a:r>
              <a:rPr lang="en-GB" dirty="0" smtClean="0"/>
              <a:t>include  </a:t>
            </a:r>
            <a:r>
              <a:rPr lang="en-GB" dirty="0"/>
              <a:t>Group Sessions and 121</a:t>
            </a:r>
          </a:p>
          <a:p>
            <a:pPr lvl="0"/>
            <a:r>
              <a:rPr lang="en-GB" dirty="0"/>
              <a:t>As part of the programme all participants to increase awareness of British work </a:t>
            </a:r>
            <a:r>
              <a:rPr lang="en-GB" dirty="0" smtClean="0"/>
              <a:t>culture</a:t>
            </a:r>
          </a:p>
          <a:p>
            <a:pPr lvl="0"/>
            <a:r>
              <a:rPr lang="en-GB" dirty="0" smtClean="0"/>
              <a:t>Participants to move closer to and into the labour market </a:t>
            </a:r>
          </a:p>
          <a:p>
            <a:pPr lvl="0"/>
            <a:r>
              <a:rPr lang="en-GB" dirty="0" smtClean="0"/>
              <a:t>As </a:t>
            </a:r>
            <a:r>
              <a:rPr lang="en-GB" dirty="0"/>
              <a:t>part of the programme support for all participants to overcome barriers to work, an example of this includes but not limited to better off in work </a:t>
            </a:r>
            <a:r>
              <a:rPr lang="en-GB" dirty="0" smtClean="0"/>
              <a:t>calculations</a:t>
            </a:r>
          </a:p>
          <a:p>
            <a:pPr lvl="0"/>
            <a:r>
              <a:rPr lang="en-GB" dirty="0" smtClean="0"/>
              <a:t>Provide </a:t>
            </a:r>
            <a:r>
              <a:rPr lang="en-GB" dirty="0"/>
              <a:t>assistance to all participants to verify their qualifications and transfer those gained in their home country by utilising NARIC website. </a:t>
            </a:r>
          </a:p>
          <a:p>
            <a:pPr lvl="0"/>
            <a:r>
              <a:rPr lang="en-GB" dirty="0"/>
              <a:t>Provider to be an advocate on behalf of participants to arrange job interviews and explore possibilities for work and/or voluntary opportunities and address misconceptions employers may have about refugee recruitment </a:t>
            </a:r>
          </a:p>
          <a:p>
            <a:pPr lvl="0"/>
            <a:r>
              <a:rPr lang="en-GB" dirty="0"/>
              <a:t>To help participants integrate into </a:t>
            </a:r>
            <a:r>
              <a:rPr lang="en-GB" dirty="0" smtClean="0"/>
              <a:t>working life </a:t>
            </a:r>
            <a:r>
              <a:rPr lang="en-GB" dirty="0"/>
              <a:t>in the </a:t>
            </a:r>
            <a:r>
              <a:rPr lang="en-GB" dirty="0" smtClean="0"/>
              <a:t>borough</a:t>
            </a:r>
            <a:r>
              <a:rPr lang="en-GB" dirty="0"/>
              <a:t> </a:t>
            </a:r>
          </a:p>
          <a:p>
            <a:pPr lvl="0"/>
            <a:r>
              <a:rPr lang="en-GB" dirty="0"/>
              <a:t>Taking part in practical health &amp; wellbeing </a:t>
            </a:r>
            <a:r>
              <a:rPr lang="en-GB" dirty="0" smtClean="0"/>
              <a:t>activities</a:t>
            </a:r>
          </a:p>
          <a:p>
            <a:pPr lvl="0"/>
            <a:r>
              <a:rPr lang="en-GB" dirty="0" smtClean="0"/>
              <a:t>Individual </a:t>
            </a:r>
            <a:r>
              <a:rPr lang="en-GB" dirty="0"/>
              <a:t>Action Plans for each participant detailing steps towards a desired economic outcome such as </a:t>
            </a:r>
            <a:r>
              <a:rPr lang="en-GB" dirty="0" smtClean="0"/>
              <a:t>employment.</a:t>
            </a:r>
          </a:p>
          <a:p>
            <a:pPr lvl="0"/>
            <a:r>
              <a:rPr lang="en-GB" dirty="0" smtClean="0"/>
              <a:t>Translation </a:t>
            </a:r>
            <a:r>
              <a:rPr lang="en-GB" dirty="0"/>
              <a:t>services where required</a:t>
            </a:r>
          </a:p>
          <a:p>
            <a:pPr lvl="0"/>
            <a:r>
              <a:rPr lang="en-GB" dirty="0"/>
              <a:t>Good news stories and case studies to be shared with DWP demonstrating success and the distance travelled of participants in their journey towards work.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1382" y="0"/>
            <a:ext cx="1713124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4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Chest Portal &amp; Q&amp;A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Project will be made available via the </a:t>
            </a:r>
            <a:r>
              <a:rPr lang="en-GB" dirty="0" smtClean="0"/>
              <a:t>Chest </a:t>
            </a:r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://www.the-chest.org.uk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lvl="1"/>
            <a:r>
              <a:rPr lang="en-GB" dirty="0"/>
              <a:t>Click on Register FREE on the homepage</a:t>
            </a:r>
          </a:p>
          <a:p>
            <a:pPr lvl="1"/>
            <a:r>
              <a:rPr lang="en-GB" dirty="0"/>
              <a:t>Check Junk Mail after registration for any follow-up emails</a:t>
            </a:r>
          </a:p>
          <a:p>
            <a:pPr lvl="1"/>
            <a:endParaRPr lang="en-GB" dirty="0"/>
          </a:p>
          <a:p>
            <a:r>
              <a:rPr lang="en-GB" dirty="0" smtClean="0"/>
              <a:t>Please </a:t>
            </a:r>
            <a:r>
              <a:rPr lang="en-GB" dirty="0" smtClean="0"/>
              <a:t>register early so any issues with registration can be resolved swiftly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Opportunity to ask any questions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1381" y="0"/>
            <a:ext cx="1713124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1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.potx" id="{9BC1C277-40F6-4509-A915-2D8B97EC40EF}" vid="{28F992EF-B238-40F7-88C0-0CA6DE9CC9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Presentation4</Template>
  <TotalTime>1435</TotalTime>
  <Words>356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Work Sans</vt:lpstr>
      <vt:lpstr>Office Theme</vt:lpstr>
      <vt:lpstr>DWP Refugees into Employment</vt:lpstr>
      <vt:lpstr>Discussion points</vt:lpstr>
      <vt:lpstr>Social Integration Programme</vt:lpstr>
      <vt:lpstr>Demographics</vt:lpstr>
      <vt:lpstr>Project Outline (snapshot)</vt:lpstr>
      <vt:lpstr>The Chest Portal &amp; Q&amp;A</vt:lpstr>
    </vt:vector>
  </TitlesOfParts>
  <Company>Blackburn with Darwen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Corbett Nicholas</dc:creator>
  <cp:lastModifiedBy>Shah Muddassir</cp:lastModifiedBy>
  <cp:revision>48</cp:revision>
  <dcterms:created xsi:type="dcterms:W3CDTF">2019-06-12T14:39:48Z</dcterms:created>
  <dcterms:modified xsi:type="dcterms:W3CDTF">2020-02-04T16:15:01Z</dcterms:modified>
</cp:coreProperties>
</file>