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340" r:id="rId3"/>
    <p:sldId id="343" r:id="rId4"/>
    <p:sldId id="341" r:id="rId5"/>
    <p:sldId id="352" r:id="rId6"/>
    <p:sldId id="342" r:id="rId7"/>
    <p:sldId id="377" r:id="rId8"/>
    <p:sldId id="376" r:id="rId9"/>
    <p:sldId id="375" r:id="rId10"/>
    <p:sldId id="319" r:id="rId11"/>
    <p:sldId id="372" r:id="rId12"/>
    <p:sldId id="357" r:id="rId13"/>
    <p:sldId id="361" r:id="rId14"/>
    <p:sldId id="324" r:id="rId15"/>
    <p:sldId id="328" r:id="rId16"/>
    <p:sldId id="329" r:id="rId17"/>
    <p:sldId id="332" r:id="rId18"/>
    <p:sldId id="333" r:id="rId19"/>
    <p:sldId id="335" r:id="rId20"/>
    <p:sldId id="355" r:id="rId21"/>
    <p:sldId id="334" r:id="rId22"/>
    <p:sldId id="373" r:id="rId23"/>
    <p:sldId id="301" r:id="rId24"/>
    <p:sldId id="359" r:id="rId25"/>
    <p:sldId id="350" r:id="rId26"/>
    <p:sldId id="351" r:id="rId27"/>
    <p:sldId id="367" r:id="rId28"/>
    <p:sldId id="274" r:id="rId29"/>
    <p:sldId id="347" r:id="rId30"/>
    <p:sldId id="348" r:id="rId31"/>
    <p:sldId id="346" r:id="rId32"/>
    <p:sldId id="353" r:id="rId33"/>
  </p:sldIdLst>
  <p:sldSz cx="9144000" cy="6858000" type="screen4x3"/>
  <p:notesSz cx="6669088"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d\dfs\Home\Home2\91586\My%20Documents\Population%20overvi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365newcastle.sharepoint.com/sites/Wrk-PublicHealthRestrictedData/Shared%20Documents/CFN%20-%20Data%20and%20mapping/Boo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Newcastle population aged 0-19 years (Census</a:t>
            </a:r>
            <a:r>
              <a:rPr lang="en-GB" baseline="0"/>
              <a:t>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'PP - Newcastle'!$U$3</c:f>
              <c:strCache>
                <c:ptCount val="1"/>
                <c:pt idx="0">
                  <c:v>Male</c:v>
                </c:pt>
              </c:strCache>
            </c:strRef>
          </c:tx>
          <c:spPr>
            <a:solidFill>
              <a:schemeClr val="accent1"/>
            </a:solidFill>
            <a:ln>
              <a:solidFill>
                <a:schemeClr val="tx1"/>
              </a:solidFill>
            </a:ln>
            <a:effectLst/>
          </c:spPr>
          <c:invertIfNegative val="0"/>
          <c:cat>
            <c:strRef>
              <c:f>'PP - Newcastle'!$R$4:$R$23</c:f>
              <c:strCach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strCache>
            </c:strRef>
          </c:cat>
          <c:val>
            <c:numRef>
              <c:f>'PP - Newcastle'!$U$4:$U$23</c:f>
              <c:numCache>
                <c:formatCode>General</c:formatCode>
                <c:ptCount val="20"/>
                <c:pt idx="0">
                  <c:v>-4.3444807782143933</c:v>
                </c:pt>
                <c:pt idx="1">
                  <c:v>-4.1521255255420293</c:v>
                </c:pt>
                <c:pt idx="2">
                  <c:v>-4.3994394218350692</c:v>
                </c:pt>
                <c:pt idx="3">
                  <c:v>-4.5038608447143522</c:v>
                </c:pt>
                <c:pt idx="4">
                  <c:v>-4.6714847077574122</c:v>
                </c:pt>
                <c:pt idx="5">
                  <c:v>-4.6879723008436152</c:v>
                </c:pt>
                <c:pt idx="6">
                  <c:v>-4.5808029457832982</c:v>
                </c:pt>
                <c:pt idx="7">
                  <c:v>-4.6137781319557032</c:v>
                </c:pt>
                <c:pt idx="8">
                  <c:v>-4.7539226731884261</c:v>
                </c:pt>
                <c:pt idx="9">
                  <c:v>-4.9160506718694181</c:v>
                </c:pt>
                <c:pt idx="10">
                  <c:v>-4.9435299936797561</c:v>
                </c:pt>
                <c:pt idx="11">
                  <c:v>-4.6879723008436152</c:v>
                </c:pt>
                <c:pt idx="12">
                  <c:v>-4.6659888433953451</c:v>
                </c:pt>
                <c:pt idx="13">
                  <c:v>-4.5038608447143522</c:v>
                </c:pt>
                <c:pt idx="14">
                  <c:v>-4.4461542689126432</c:v>
                </c:pt>
                <c:pt idx="15">
                  <c:v>-4.1109065428265232</c:v>
                </c:pt>
                <c:pt idx="16">
                  <c:v>-4.0504520348437802</c:v>
                </c:pt>
                <c:pt idx="17">
                  <c:v>-3.9625182050506997</c:v>
                </c:pt>
                <c:pt idx="18">
                  <c:v>-7.0786732983429967</c:v>
                </c:pt>
                <c:pt idx="19">
                  <c:v>-11.926025665686572</c:v>
                </c:pt>
              </c:numCache>
            </c:numRef>
          </c:val>
          <c:extLst>
            <c:ext xmlns:c16="http://schemas.microsoft.com/office/drawing/2014/chart" uri="{C3380CC4-5D6E-409C-BE32-E72D297353CC}">
              <c16:uniqueId val="{00000000-50B9-4EBE-A630-35FD3E135F41}"/>
            </c:ext>
          </c:extLst>
        </c:ser>
        <c:ser>
          <c:idx val="1"/>
          <c:order val="1"/>
          <c:tx>
            <c:strRef>
              <c:f>'PP - Newcastle'!$V$3</c:f>
              <c:strCache>
                <c:ptCount val="1"/>
                <c:pt idx="0">
                  <c:v>Female</c:v>
                </c:pt>
              </c:strCache>
            </c:strRef>
          </c:tx>
          <c:spPr>
            <a:solidFill>
              <a:schemeClr val="accent6"/>
            </a:solidFill>
            <a:ln>
              <a:solidFill>
                <a:schemeClr val="tx1"/>
              </a:solidFill>
            </a:ln>
            <a:effectLst/>
          </c:spPr>
          <c:invertIfNegative val="0"/>
          <c:cat>
            <c:strRef>
              <c:f>'PP - Newcastle'!$R$4:$R$23</c:f>
              <c:strCach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strCache>
            </c:strRef>
          </c:cat>
          <c:val>
            <c:numRef>
              <c:f>'PP - Newcastle'!$V$4:$V$23</c:f>
              <c:numCache>
                <c:formatCode>General</c:formatCode>
                <c:ptCount val="20"/>
                <c:pt idx="0">
                  <c:v>3.8939589048765466</c:v>
                </c:pt>
                <c:pt idx="1">
                  <c:v>4.3390627624433122</c:v>
                </c:pt>
                <c:pt idx="2">
                  <c:v>4.274676669839315</c:v>
                </c:pt>
                <c:pt idx="3">
                  <c:v>4.4566373663288728</c:v>
                </c:pt>
                <c:pt idx="4">
                  <c:v>4.3614579250881809</c:v>
                </c:pt>
                <c:pt idx="5">
                  <c:v>4.7141817367448633</c:v>
                </c:pt>
                <c:pt idx="6">
                  <c:v>4.3278651811208784</c:v>
                </c:pt>
                <c:pt idx="7">
                  <c:v>4.6665920161245174</c:v>
                </c:pt>
                <c:pt idx="8">
                  <c:v>4.5490174122389568</c:v>
                </c:pt>
                <c:pt idx="9">
                  <c:v>4.5098258776104361</c:v>
                </c:pt>
                <c:pt idx="10">
                  <c:v>4.6833883881081686</c:v>
                </c:pt>
                <c:pt idx="11">
                  <c:v>4.4650355523206988</c:v>
                </c:pt>
                <c:pt idx="12">
                  <c:v>4.4650355523206988</c:v>
                </c:pt>
                <c:pt idx="13">
                  <c:v>4.5322210402553047</c:v>
                </c:pt>
                <c:pt idx="14">
                  <c:v>4.0927159733497565</c:v>
                </c:pt>
                <c:pt idx="15">
                  <c:v>3.9751413694641955</c:v>
                </c:pt>
                <c:pt idx="16">
                  <c:v>4.106712950002799</c:v>
                </c:pt>
                <c:pt idx="17">
                  <c:v>4.2802754605005324</c:v>
                </c:pt>
                <c:pt idx="18">
                  <c:v>7.6423492525614467</c:v>
                </c:pt>
                <c:pt idx="19">
                  <c:v>13.663848608700521</c:v>
                </c:pt>
              </c:numCache>
            </c:numRef>
          </c:val>
          <c:extLst>
            <c:ext xmlns:c16="http://schemas.microsoft.com/office/drawing/2014/chart" uri="{C3380CC4-5D6E-409C-BE32-E72D297353CC}">
              <c16:uniqueId val="{00000001-50B9-4EBE-A630-35FD3E135F41}"/>
            </c:ext>
          </c:extLst>
        </c:ser>
        <c:dLbls>
          <c:showLegendKey val="0"/>
          <c:showVal val="0"/>
          <c:showCatName val="0"/>
          <c:showSerName val="0"/>
          <c:showPercent val="0"/>
          <c:showBubbleSize val="0"/>
        </c:dLbls>
        <c:gapWidth val="0"/>
        <c:overlap val="100"/>
        <c:axId val="1073427839"/>
        <c:axId val="869993023"/>
      </c:barChart>
      <c:catAx>
        <c:axId val="10734278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a:t>
                </a:r>
                <a:r>
                  <a:rPr lang="en-GB" baseline="0"/>
                  <a:t> (years)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993023"/>
        <c:crosses val="autoZero"/>
        <c:auto val="1"/>
        <c:lblAlgn val="ctr"/>
        <c:lblOffset val="100"/>
        <c:noMultiLvlLbl val="0"/>
      </c:catAx>
      <c:valAx>
        <c:axId val="869993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b" anchorCtr="0"/>
              <a:lstStyle/>
              <a:p>
                <a:pPr>
                  <a:defRPr sz="1000" b="0" i="0" u="none" strike="noStrike" kern="1200" baseline="0">
                    <a:solidFill>
                      <a:schemeClr val="tx1">
                        <a:lumMod val="65000"/>
                        <a:lumOff val="35000"/>
                      </a:schemeClr>
                    </a:solidFill>
                    <a:latin typeface="+mn-lt"/>
                    <a:ea typeface="+mn-ea"/>
                    <a:cs typeface="+mn-cs"/>
                  </a:defRPr>
                </a:pPr>
                <a:r>
                  <a:rPr lang="en-GB"/>
                  <a:t>Percentage of</a:t>
                </a:r>
                <a:r>
                  <a:rPr lang="en-GB" baseline="0"/>
                  <a:t> population aged 0-19 (%)</a:t>
                </a:r>
                <a:endParaRPr lang="en-GB"/>
              </a:p>
            </c:rich>
          </c:tx>
          <c:layout>
            <c:manualLayout>
              <c:xMode val="edge"/>
              <c:yMode val="edge"/>
              <c:x val="0.2186911869355182"/>
              <c:y val="0.94373622724700379"/>
            </c:manualLayout>
          </c:layout>
          <c:overlay val="0"/>
          <c:spPr>
            <a:noFill/>
            <a:ln>
              <a:noFill/>
            </a:ln>
            <a:effectLst/>
          </c:spPr>
          <c:txPr>
            <a:bodyPr rot="0" spcFirstLastPara="1" vertOverflow="ellipsis" vert="horz" wrap="square" anchor="b" anchorCtr="0"/>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General"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42783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Ethnicity as a proportion of</a:t>
            </a:r>
            <a:r>
              <a:rPr lang="en-GB" baseline="0"/>
              <a:t> Newcastle population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Sheet1!$A$3</c:f>
              <c:strCache>
                <c:ptCount val="1"/>
                <c:pt idx="0">
                  <c:v>White</c:v>
                </c:pt>
              </c:strCache>
            </c:strRef>
          </c:tx>
          <c:spPr>
            <a:solidFill>
              <a:schemeClr val="accent2">
                <a:lumMod val="40000"/>
                <a:lumOff val="60000"/>
              </a:schemeClr>
            </a:solidFill>
            <a:ln>
              <a:noFill/>
            </a:ln>
            <a:effectLst/>
          </c:spPr>
          <c:invertIfNegative val="0"/>
          <c:cat>
            <c:strRef>
              <c:f>Sheet1!$B$2:$C$2</c:f>
              <c:strCache>
                <c:ptCount val="2"/>
                <c:pt idx="0">
                  <c:v>All ages</c:v>
                </c:pt>
                <c:pt idx="1">
                  <c:v>0-19 years</c:v>
                </c:pt>
              </c:strCache>
            </c:strRef>
          </c:cat>
          <c:val>
            <c:numRef>
              <c:f>Sheet1!$B$3:$C$3</c:f>
              <c:numCache>
                <c:formatCode>0.0%</c:formatCode>
                <c:ptCount val="2"/>
                <c:pt idx="0">
                  <c:v>0.79900000000000004</c:v>
                </c:pt>
                <c:pt idx="1">
                  <c:v>0.71499999999999997</c:v>
                </c:pt>
              </c:numCache>
            </c:numRef>
          </c:val>
          <c:extLst>
            <c:ext xmlns:c16="http://schemas.microsoft.com/office/drawing/2014/chart" uri="{C3380CC4-5D6E-409C-BE32-E72D297353CC}">
              <c16:uniqueId val="{00000000-9B8F-4C6C-B25D-92CF11549C71}"/>
            </c:ext>
          </c:extLst>
        </c:ser>
        <c:ser>
          <c:idx val="1"/>
          <c:order val="1"/>
          <c:tx>
            <c:strRef>
              <c:f>Sheet1!$A$4</c:f>
              <c:strCache>
                <c:ptCount val="1"/>
                <c:pt idx="0">
                  <c:v>Mixed/multiple ethnic group</c:v>
                </c:pt>
              </c:strCache>
            </c:strRef>
          </c:tx>
          <c:spPr>
            <a:solidFill>
              <a:schemeClr val="accent2"/>
            </a:solidFill>
            <a:ln>
              <a:noFill/>
            </a:ln>
            <a:effectLst/>
          </c:spPr>
          <c:invertIfNegative val="0"/>
          <c:cat>
            <c:strRef>
              <c:f>Sheet1!$B$2:$C$2</c:f>
              <c:strCache>
                <c:ptCount val="2"/>
                <c:pt idx="0">
                  <c:v>All ages</c:v>
                </c:pt>
                <c:pt idx="1">
                  <c:v>0-19 years</c:v>
                </c:pt>
              </c:strCache>
            </c:strRef>
          </c:cat>
          <c:val>
            <c:numRef>
              <c:f>Sheet1!$B$4:$C$4</c:f>
              <c:numCache>
                <c:formatCode>0.0%</c:formatCode>
                <c:ptCount val="2"/>
                <c:pt idx="0">
                  <c:v>2.4E-2</c:v>
                </c:pt>
                <c:pt idx="1">
                  <c:v>4.7E-2</c:v>
                </c:pt>
              </c:numCache>
            </c:numRef>
          </c:val>
          <c:extLst>
            <c:ext xmlns:c16="http://schemas.microsoft.com/office/drawing/2014/chart" uri="{C3380CC4-5D6E-409C-BE32-E72D297353CC}">
              <c16:uniqueId val="{00000001-9B8F-4C6C-B25D-92CF11549C71}"/>
            </c:ext>
          </c:extLst>
        </c:ser>
        <c:ser>
          <c:idx val="2"/>
          <c:order val="2"/>
          <c:tx>
            <c:strRef>
              <c:f>Sheet1!$A$5</c:f>
              <c:strCache>
                <c:ptCount val="1"/>
                <c:pt idx="0">
                  <c:v>Asian/Asian British</c:v>
                </c:pt>
              </c:strCache>
            </c:strRef>
          </c:tx>
          <c:spPr>
            <a:solidFill>
              <a:schemeClr val="accent1"/>
            </a:solidFill>
            <a:ln>
              <a:noFill/>
            </a:ln>
            <a:effectLst/>
          </c:spPr>
          <c:invertIfNegative val="0"/>
          <c:cat>
            <c:strRef>
              <c:f>Sheet1!$B$2:$C$2</c:f>
              <c:strCache>
                <c:ptCount val="2"/>
                <c:pt idx="0">
                  <c:v>All ages</c:v>
                </c:pt>
                <c:pt idx="1">
                  <c:v>0-19 years</c:v>
                </c:pt>
              </c:strCache>
            </c:strRef>
          </c:cat>
          <c:val>
            <c:numRef>
              <c:f>Sheet1!$B$5:$C$5</c:f>
              <c:numCache>
                <c:formatCode>0.0%</c:formatCode>
                <c:ptCount val="2"/>
                <c:pt idx="0">
                  <c:v>0.113</c:v>
                </c:pt>
                <c:pt idx="1">
                  <c:v>0.13800000000000001</c:v>
                </c:pt>
              </c:numCache>
            </c:numRef>
          </c:val>
          <c:extLst>
            <c:ext xmlns:c16="http://schemas.microsoft.com/office/drawing/2014/chart" uri="{C3380CC4-5D6E-409C-BE32-E72D297353CC}">
              <c16:uniqueId val="{00000002-9B8F-4C6C-B25D-92CF11549C71}"/>
            </c:ext>
          </c:extLst>
        </c:ser>
        <c:ser>
          <c:idx val="3"/>
          <c:order val="3"/>
          <c:tx>
            <c:strRef>
              <c:f>Sheet1!$A$6</c:f>
              <c:strCache>
                <c:ptCount val="1"/>
                <c:pt idx="0">
                  <c:v>Black/African/Caribbean/Black British</c:v>
                </c:pt>
              </c:strCache>
            </c:strRef>
          </c:tx>
          <c:spPr>
            <a:solidFill>
              <a:schemeClr val="accent5">
                <a:lumMod val="50000"/>
              </a:schemeClr>
            </a:solidFill>
            <a:ln>
              <a:noFill/>
            </a:ln>
            <a:effectLst/>
          </c:spPr>
          <c:invertIfNegative val="0"/>
          <c:cat>
            <c:strRef>
              <c:f>Sheet1!$B$2:$C$2</c:f>
              <c:strCache>
                <c:ptCount val="2"/>
                <c:pt idx="0">
                  <c:v>All ages</c:v>
                </c:pt>
                <c:pt idx="1">
                  <c:v>0-19 years</c:v>
                </c:pt>
              </c:strCache>
            </c:strRef>
          </c:cat>
          <c:val>
            <c:numRef>
              <c:f>Sheet1!$B$6:$C$6</c:f>
              <c:numCache>
                <c:formatCode>0.0%</c:formatCode>
                <c:ptCount val="2"/>
                <c:pt idx="0">
                  <c:v>3.3000000000000002E-2</c:v>
                </c:pt>
                <c:pt idx="1">
                  <c:v>5.6000000000000001E-2</c:v>
                </c:pt>
              </c:numCache>
            </c:numRef>
          </c:val>
          <c:extLst>
            <c:ext xmlns:c16="http://schemas.microsoft.com/office/drawing/2014/chart" uri="{C3380CC4-5D6E-409C-BE32-E72D297353CC}">
              <c16:uniqueId val="{00000003-9B8F-4C6C-B25D-92CF11549C71}"/>
            </c:ext>
          </c:extLst>
        </c:ser>
        <c:ser>
          <c:idx val="4"/>
          <c:order val="4"/>
          <c:tx>
            <c:strRef>
              <c:f>Sheet1!$A$7</c:f>
              <c:strCache>
                <c:ptCount val="1"/>
                <c:pt idx="0">
                  <c:v>Other ethnic group</c:v>
                </c:pt>
              </c:strCache>
            </c:strRef>
          </c:tx>
          <c:spPr>
            <a:solidFill>
              <a:schemeClr val="accent6">
                <a:lumMod val="20000"/>
                <a:lumOff val="80000"/>
              </a:schemeClr>
            </a:solidFill>
            <a:ln>
              <a:noFill/>
            </a:ln>
            <a:effectLst/>
          </c:spPr>
          <c:invertIfNegative val="0"/>
          <c:cat>
            <c:strRef>
              <c:f>Sheet1!$B$2:$C$2</c:f>
              <c:strCache>
                <c:ptCount val="2"/>
                <c:pt idx="0">
                  <c:v>All ages</c:v>
                </c:pt>
                <c:pt idx="1">
                  <c:v>0-19 years</c:v>
                </c:pt>
              </c:strCache>
            </c:strRef>
          </c:cat>
          <c:val>
            <c:numRef>
              <c:f>Sheet1!$B$7:$C$7</c:f>
              <c:numCache>
                <c:formatCode>0.0%</c:formatCode>
                <c:ptCount val="2"/>
                <c:pt idx="0">
                  <c:v>3.1E-2</c:v>
                </c:pt>
                <c:pt idx="1">
                  <c:v>4.3999999999999997E-2</c:v>
                </c:pt>
              </c:numCache>
            </c:numRef>
          </c:val>
          <c:extLst>
            <c:ext xmlns:c16="http://schemas.microsoft.com/office/drawing/2014/chart" uri="{C3380CC4-5D6E-409C-BE32-E72D297353CC}">
              <c16:uniqueId val="{00000004-9B8F-4C6C-B25D-92CF11549C71}"/>
            </c:ext>
          </c:extLst>
        </c:ser>
        <c:dLbls>
          <c:showLegendKey val="0"/>
          <c:showVal val="0"/>
          <c:showCatName val="0"/>
          <c:showSerName val="0"/>
          <c:showPercent val="0"/>
          <c:showBubbleSize val="0"/>
        </c:dLbls>
        <c:gapWidth val="150"/>
        <c:overlap val="100"/>
        <c:axId val="1654694271"/>
        <c:axId val="1450224527"/>
      </c:barChart>
      <c:catAx>
        <c:axId val="1654694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224527"/>
        <c:crosses val="autoZero"/>
        <c:auto val="1"/>
        <c:lblAlgn val="ctr"/>
        <c:lblOffset val="100"/>
        <c:noMultiLvlLbl val="0"/>
      </c:catAx>
      <c:valAx>
        <c:axId val="14502245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 of population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4694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6EE4FC-946D-694E-5070-BF3FE6A5779F}"/>
              </a:ext>
            </a:extLst>
          </p:cNvPr>
          <p:cNvSpPr>
            <a:spLocks noGrp="1"/>
          </p:cNvSpPr>
          <p:nvPr>
            <p:ph type="hdr" sz="quarter"/>
          </p:nvPr>
        </p:nvSpPr>
        <p:spPr>
          <a:xfrm>
            <a:off x="0" y="0"/>
            <a:ext cx="2890838" cy="49688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183BF473-D9CE-9B37-F042-57C815C78A73}"/>
              </a:ext>
            </a:extLst>
          </p:cNvPr>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FC54C52F-E9D8-4202-B4AC-B2A2EC433BB6}" type="datetimeFigureOut">
              <a:rPr lang="en-GB"/>
              <a:pPr>
                <a:defRPr/>
              </a:pPr>
              <a:t>20/02/2024</a:t>
            </a:fld>
            <a:endParaRPr lang="en-GB"/>
          </a:p>
        </p:txBody>
      </p:sp>
      <p:sp>
        <p:nvSpPr>
          <p:cNvPr id="4" name="Footer Placeholder 3">
            <a:extLst>
              <a:ext uri="{FF2B5EF4-FFF2-40B4-BE49-F238E27FC236}">
                <a16:creationId xmlns:a16="http://schemas.microsoft.com/office/drawing/2014/main" id="{09EEF69F-E43F-89E6-6ED7-2050EAD608C9}"/>
              </a:ext>
            </a:extLst>
          </p:cNvPr>
          <p:cNvSpPr>
            <a:spLocks noGrp="1"/>
          </p:cNvSpPr>
          <p:nvPr>
            <p:ph type="ftr" sz="quarter" idx="2"/>
          </p:nvPr>
        </p:nvSpPr>
        <p:spPr>
          <a:xfrm>
            <a:off x="0" y="9428163"/>
            <a:ext cx="2890838" cy="496887"/>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2DE0D16F-0A62-1880-F4BD-B47186831286}"/>
              </a:ext>
            </a:extLst>
          </p:cNvPr>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583ADD-EF2C-4CB7-8A6F-35676F031B20}"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947C5E3-F8EE-F1D1-E36E-78A4543205BA}"/>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5123" name="Rectangle 3">
            <a:extLst>
              <a:ext uri="{FF2B5EF4-FFF2-40B4-BE49-F238E27FC236}">
                <a16:creationId xmlns:a16="http://schemas.microsoft.com/office/drawing/2014/main" id="{988EAA8C-1C00-E3FC-0982-27BBC9AAFC1D}"/>
              </a:ext>
            </a:extLst>
          </p:cNvPr>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a:p>
        </p:txBody>
      </p:sp>
      <p:sp>
        <p:nvSpPr>
          <p:cNvPr id="3076" name="Rectangle 4">
            <a:extLst>
              <a:ext uri="{FF2B5EF4-FFF2-40B4-BE49-F238E27FC236}">
                <a16:creationId xmlns:a16="http://schemas.microsoft.com/office/drawing/2014/main" id="{8A9C6F4E-CA85-052F-9E1C-21F37C12F135}"/>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35DAB367-6A6F-5A91-CB3B-F00BB13F3BE1}"/>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126" name="Rectangle 6">
            <a:extLst>
              <a:ext uri="{FF2B5EF4-FFF2-40B4-BE49-F238E27FC236}">
                <a16:creationId xmlns:a16="http://schemas.microsoft.com/office/drawing/2014/main" id="{C8EE830C-F192-BC20-B7F6-2739EE770A0E}"/>
              </a:ext>
            </a:extLst>
          </p:cNvPr>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5127" name="Rectangle 7">
            <a:extLst>
              <a:ext uri="{FF2B5EF4-FFF2-40B4-BE49-F238E27FC236}">
                <a16:creationId xmlns:a16="http://schemas.microsoft.com/office/drawing/2014/main" id="{83C5C55C-8EBA-BA70-0578-C61F1B81CEEE}"/>
              </a:ext>
            </a:extLst>
          </p:cNvPr>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0B1488-EC0D-49CF-97AA-DD172CBD262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22A2828-1EAE-88DC-38F9-41BB04A33871}"/>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C29A84C7-BAEC-2639-ED65-663191CF79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148" name="Slide Number Placeholder 3">
            <a:extLst>
              <a:ext uri="{FF2B5EF4-FFF2-40B4-BE49-F238E27FC236}">
                <a16:creationId xmlns:a16="http://schemas.microsoft.com/office/drawing/2014/main" id="{87882CA7-5CFB-DC35-4378-42B125D20F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911599E-4A50-4617-B2F2-A59911813D88}" type="slidenum">
              <a:rPr lang="en-GB" altLang="en-US" smtClean="0"/>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88527FD-529E-E3F4-5056-25C6B75F112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11F8376C-E66C-0B2A-AAC6-88E020411A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RG to present</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cs typeface="Arial"/>
            </a:endParaRPr>
          </a:p>
        </p:txBody>
      </p:sp>
      <p:sp>
        <p:nvSpPr>
          <p:cNvPr id="20484" name="Slide Number Placeholder 3">
            <a:extLst>
              <a:ext uri="{FF2B5EF4-FFF2-40B4-BE49-F238E27FC236}">
                <a16:creationId xmlns:a16="http://schemas.microsoft.com/office/drawing/2014/main" id="{A9FC3EEB-2EED-BD60-F7D3-03710C2395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94ADB4-B48B-46E3-9F07-45F608872F90}"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0A4340E-B8A4-04F2-782A-B113C66B841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81C8503-C399-5997-6557-F0B8550191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a:ea typeface="ＭＳ Ｐゴシック"/>
                <a:cs typeface="Arial"/>
              </a:rPr>
              <a:t>Sarah</a:t>
            </a:r>
          </a:p>
          <a:p>
            <a:endParaRPr lang="en-GB" altLang="en-US">
              <a:latin typeface="Arial" panose="020B0604020202020204" pitchFamily="34" charset="0"/>
              <a:ea typeface="ＭＳ Ｐゴシック" panose="020B0600070205080204" pitchFamily="34" charset="-128"/>
              <a:cs typeface="Arial"/>
            </a:endParaRPr>
          </a:p>
          <a:p>
            <a:r>
              <a:rPr lang="en-GB">
                <a:latin typeface="Arial"/>
                <a:ea typeface="ＭＳ Ｐゴシック"/>
                <a:cs typeface="Arial"/>
              </a:rPr>
              <a:t>Under the banner of Collaborative Newcastle, NCC has been working with partners to reimagine the city’s early intervention and prevention offer for children and families. Newcastle benefits from many outstanding individual services but also has some of the country’s poorest health outcomes for its residents. With support services, already impacted by austerity measures, reporting increasing levels of complex presenting need and the impact of COVID and cost of living likely to further increase levels of demand, the need to intervene early to prevent escalation to higher cost crisis services is a priority for partners</a:t>
            </a:r>
          </a:p>
        </p:txBody>
      </p:sp>
      <p:sp>
        <p:nvSpPr>
          <p:cNvPr id="22532" name="Slide Number Placeholder 3">
            <a:extLst>
              <a:ext uri="{FF2B5EF4-FFF2-40B4-BE49-F238E27FC236}">
                <a16:creationId xmlns:a16="http://schemas.microsoft.com/office/drawing/2014/main" id="{FDCE99DA-9C34-6B90-4E9E-AA9EC45878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3D5787-D9D1-4461-89FA-782D1BC7D292}"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4FAFF06-B725-03D3-92EE-FB3AC6D13D8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47F8451C-A852-B8C1-CFBF-72F6DED07B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sarah</a:t>
            </a:r>
          </a:p>
        </p:txBody>
      </p:sp>
      <p:sp>
        <p:nvSpPr>
          <p:cNvPr id="24580" name="Slide Number Placeholder 3">
            <a:extLst>
              <a:ext uri="{FF2B5EF4-FFF2-40B4-BE49-F238E27FC236}">
                <a16:creationId xmlns:a16="http://schemas.microsoft.com/office/drawing/2014/main" id="{2FA8D22E-81A5-7B40-C527-2792555C5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ABBDE0-E0FD-40E2-80D6-AB9E6FEBB930}"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E81B2B2-0430-7031-C772-D44EEB3A9F6D}"/>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26592F63-487E-2191-B3F9-3E9D36751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Sarah</a:t>
            </a:r>
          </a:p>
        </p:txBody>
      </p:sp>
      <p:sp>
        <p:nvSpPr>
          <p:cNvPr id="26628" name="Slide Number Placeholder 3">
            <a:extLst>
              <a:ext uri="{FF2B5EF4-FFF2-40B4-BE49-F238E27FC236}">
                <a16:creationId xmlns:a16="http://schemas.microsoft.com/office/drawing/2014/main" id="{C2FB8F01-88D5-0E32-113A-9F7DE85A3F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5B79F0-8881-4ED4-9632-CE25C386FA99}"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634F0A0-3484-FF35-CB1D-9715BA2FB227}"/>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71E1DFE2-B4CE-0C74-0DE1-893D41C38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a:ea typeface="ＭＳ Ｐゴシック"/>
                <a:cs typeface="Arial"/>
              </a:rPr>
              <a:t>Sarah</a:t>
            </a:r>
            <a:endParaRPr lang="en-GB" altLang="en-US">
              <a:latin typeface="Arial" panose="020B0604020202020204" pitchFamily="34" charset="0"/>
              <a:ea typeface="ＭＳ Ｐゴシック" panose="020B0600070205080204" pitchFamily="34" charset="-128"/>
              <a:cs typeface="Arial"/>
            </a:endParaRPr>
          </a:p>
          <a:p>
            <a:endParaRPr lang="en-GB" altLang="en-US">
              <a:latin typeface="Arial" panose="020B0604020202020204" pitchFamily="34" charset="0"/>
              <a:ea typeface="ＭＳ Ｐゴシック" panose="020B0600070205080204" pitchFamily="34" charset="-128"/>
            </a:endParaRPr>
          </a:p>
          <a:p>
            <a:r>
              <a:rPr lang="en-GB" altLang="en-US">
                <a:latin typeface="Arial"/>
                <a:ea typeface="ＭＳ Ｐゴシック"/>
                <a:cs typeface="Arial"/>
              </a:rPr>
              <a:t>Info re rising need</a:t>
            </a:r>
          </a:p>
          <a:p>
            <a:endParaRPr lang="en-GB" altLang="en-US">
              <a:latin typeface="Arial" panose="020B0604020202020204" pitchFamily="34" charset="0"/>
              <a:ea typeface="ＭＳ Ｐゴシック" panose="020B0600070205080204" pitchFamily="34" charset="-128"/>
            </a:endParaRPr>
          </a:p>
          <a:p>
            <a:r>
              <a:rPr lang="en-GB" altLang="en-US">
                <a:latin typeface="Arial"/>
                <a:ea typeface="ＭＳ Ｐゴシック"/>
                <a:cs typeface="Arial"/>
              </a:rPr>
              <a:t>Print out for tables</a:t>
            </a:r>
          </a:p>
        </p:txBody>
      </p:sp>
      <p:sp>
        <p:nvSpPr>
          <p:cNvPr id="28676" name="Slide Number Placeholder 3">
            <a:extLst>
              <a:ext uri="{FF2B5EF4-FFF2-40B4-BE49-F238E27FC236}">
                <a16:creationId xmlns:a16="http://schemas.microsoft.com/office/drawing/2014/main" id="{6EC19B79-F6B8-023D-7D2B-6F981D47E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C78081-267C-42CD-90EF-E1D3E268B064}" type="slidenum">
              <a:rPr lang="en-GB" altLang="en-US" smtClean="0"/>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93C7E33-3EB9-E3F3-E3E4-9A56927A6BE2}"/>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F23126E5-B2E5-C832-F0A9-70920876B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sarah</a:t>
            </a:r>
          </a:p>
        </p:txBody>
      </p:sp>
      <p:sp>
        <p:nvSpPr>
          <p:cNvPr id="30724" name="Slide Number Placeholder 3">
            <a:extLst>
              <a:ext uri="{FF2B5EF4-FFF2-40B4-BE49-F238E27FC236}">
                <a16:creationId xmlns:a16="http://schemas.microsoft.com/office/drawing/2014/main" id="{F43431CA-0066-B3FC-D0FB-BA82FB9E1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52D477-128F-4918-BBE1-CB5E32ED4B36}" type="slidenum">
              <a:rPr lang="en-GB" altLang="en-US" smtClean="0"/>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1C36F6B-4A99-7EFB-A71B-13429D327DD6}"/>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21F81567-815F-9832-295F-82BF7C49A1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ea typeface="ＭＳ Ｐゴシック"/>
                <a:cs typeface="Arial"/>
              </a:rPr>
              <a:t>Gillian</a:t>
            </a:r>
          </a:p>
          <a:p>
            <a:r>
              <a:rPr lang="en-US">
                <a:latin typeface="Arial"/>
                <a:ea typeface="ＭＳ Ｐゴシック"/>
                <a:cs typeface="Arial"/>
              </a:rPr>
              <a:t>1.Locality Leadership</a:t>
            </a:r>
          </a:p>
          <a:p>
            <a:r>
              <a:rPr lang="en-US">
                <a:latin typeface="Arial"/>
                <a:ea typeface="ＭＳ Ｐゴシック"/>
                <a:cs typeface="Arial"/>
              </a:rPr>
              <a:t>2.Community Hub Offer  - Parental engagement, targeted and responsive interventions delivered individually and in group, emotional health and wellbeing support, nutrition and healthy lifestyle interventions and drop-in/open access activities</a:t>
            </a:r>
          </a:p>
          <a:p>
            <a:r>
              <a:rPr lang="en-US">
                <a:latin typeface="Arial"/>
                <a:ea typeface="ＭＳ Ｐゴシック"/>
                <a:cs typeface="Arial"/>
              </a:rPr>
              <a:t>3.Family Partner role –dedicated to long term relationship building with families, helping them to articulate their priorities, directly working with and connecting them into assets and support within their own networks and wider community.</a:t>
            </a:r>
          </a:p>
          <a:p>
            <a:r>
              <a:rPr lang="en-US">
                <a:latin typeface="Arial"/>
                <a:ea typeface="ＭＳ Ｐゴシック"/>
                <a:cs typeface="Arial"/>
              </a:rPr>
              <a:t>4. Intensive whole family support working across the age range 0-19 (25 where a young adult has SEND) </a:t>
            </a:r>
          </a:p>
          <a:p>
            <a:r>
              <a:rPr lang="en-US">
                <a:latin typeface="Arial"/>
                <a:ea typeface="ＭＳ Ｐゴシック"/>
                <a:cs typeface="Arial"/>
              </a:rPr>
              <a:t>5. Healthy Child </a:t>
            </a:r>
            <a:r>
              <a:rPr lang="en-US" err="1">
                <a:latin typeface="Arial"/>
                <a:ea typeface="ＭＳ Ｐゴシック"/>
                <a:cs typeface="Arial"/>
              </a:rPr>
              <a:t>Programme</a:t>
            </a:r>
            <a:r>
              <a:rPr lang="en-US">
                <a:latin typeface="Arial"/>
                <a:ea typeface="ＭＳ Ｐゴシック"/>
                <a:cs typeface="Arial"/>
              </a:rPr>
              <a:t>, delivered through the 0-19 team </a:t>
            </a:r>
            <a:endParaRPr lang="en-US">
              <a:cs typeface="Arial"/>
            </a:endParaRPr>
          </a:p>
          <a:p>
            <a:r>
              <a:rPr lang="en-US">
                <a:latin typeface="Arial"/>
                <a:ea typeface="ＭＳ Ｐゴシック"/>
                <a:cs typeface="Arial"/>
              </a:rPr>
              <a:t>4.Early Help Advice - providing support to wider stakeholders on early identification of need and the Early Help and Supporting Families Pathway</a:t>
            </a:r>
          </a:p>
          <a:p>
            <a:r>
              <a:rPr lang="en-US">
                <a:latin typeface="Arial"/>
                <a:ea typeface="ＭＳ Ｐゴシック"/>
                <a:cs typeface="Arial"/>
              </a:rPr>
              <a:t>6.Family support volunteers.</a:t>
            </a:r>
          </a:p>
          <a:p>
            <a:r>
              <a:rPr lang="en-US">
                <a:latin typeface="Arial"/>
                <a:ea typeface="ＭＳ Ｐゴシック"/>
                <a:cs typeface="Arial"/>
              </a:rPr>
              <a:t> </a:t>
            </a:r>
          </a:p>
          <a:p>
            <a:r>
              <a:rPr lang="en-US">
                <a:latin typeface="Arial"/>
                <a:ea typeface="ＭＳ Ｐゴシック"/>
                <a:cs typeface="Arial"/>
              </a:rPr>
              <a:t>When we refer to the Community Family Offer, we mean everything within the above six categories.  </a:t>
            </a:r>
            <a:endParaRPr lang="en-US">
              <a:cs typeface="Arial"/>
            </a:endParaRPr>
          </a:p>
          <a:p>
            <a:r>
              <a:rPr lang="en-US">
                <a:latin typeface="Arial"/>
                <a:ea typeface="ＭＳ Ｐゴシック"/>
                <a:cs typeface="Arial"/>
              </a:rPr>
              <a:t> </a:t>
            </a:r>
          </a:p>
          <a:p>
            <a:r>
              <a:rPr lang="en-US">
                <a:latin typeface="Arial"/>
                <a:ea typeface="ＭＳ Ｐゴシック"/>
                <a:cs typeface="Arial"/>
              </a:rPr>
              <a:t>The Community Family Offer also supports the delivery by partner agencies of a range of relevant universal and targeted services provided for families in the city.  Taken together, this delivery alongside C&amp;FN partners is known as the Locality Offer. The Locality Offer with partners focuses on combining resources to improve:</a:t>
            </a:r>
          </a:p>
          <a:p>
            <a:r>
              <a:rPr lang="en-US">
                <a:latin typeface="Arial"/>
                <a:ea typeface="ＭＳ Ｐゴシック"/>
                <a:cs typeface="Arial"/>
              </a:rPr>
              <a:t>·health and emotional wellbeing; </a:t>
            </a:r>
            <a:endParaRPr lang="en-US">
              <a:cs typeface="Arial"/>
            </a:endParaRPr>
          </a:p>
          <a:p>
            <a:r>
              <a:rPr lang="en-US">
                <a:latin typeface="Arial"/>
                <a:ea typeface="ＭＳ Ｐゴシック"/>
                <a:cs typeface="Arial"/>
              </a:rPr>
              <a:t>·household stability and economic security;</a:t>
            </a:r>
          </a:p>
          <a:p>
            <a:r>
              <a:rPr lang="en-US">
                <a:latin typeface="Arial"/>
                <a:ea typeface="ＭＳ Ｐゴシック"/>
                <a:cs typeface="Arial"/>
              </a:rPr>
              <a:t>·targeted children’s school readiness; </a:t>
            </a:r>
            <a:endParaRPr lang="en-US">
              <a:cs typeface="Arial"/>
            </a:endParaRPr>
          </a:p>
          <a:p>
            <a:r>
              <a:rPr lang="en-US">
                <a:latin typeface="Arial"/>
                <a:ea typeface="ＭＳ Ｐゴシック"/>
                <a:cs typeface="Arial"/>
              </a:rPr>
              <a:t>·parenting skills; and </a:t>
            </a:r>
            <a:endParaRPr lang="en-US">
              <a:cs typeface="Arial"/>
            </a:endParaRPr>
          </a:p>
          <a:p>
            <a:r>
              <a:rPr lang="en-US">
                <a:latin typeface="Arial"/>
                <a:ea typeface="ＭＳ Ｐゴシック"/>
                <a:cs typeface="Arial"/>
              </a:rPr>
              <a:t>·the life chances of targeted families.  </a:t>
            </a:r>
            <a:endParaRPr lang="en-US">
              <a:cs typeface="Arial"/>
            </a:endParaRPr>
          </a:p>
          <a:p>
            <a:endParaRPr lang="en-US" altLang="en-US">
              <a:latin typeface="Arial" panose="020B0604020202020204" pitchFamily="34" charset="0"/>
              <a:ea typeface="ＭＳ Ｐゴシック" panose="020B0600070205080204" pitchFamily="34" charset="-128"/>
              <a:cs typeface="Arial"/>
            </a:endParaRPr>
          </a:p>
          <a:p>
            <a:endParaRPr lang="en-US" altLang="en-US">
              <a:latin typeface="Arial" panose="020B0604020202020204" pitchFamily="34" charset="0"/>
              <a:ea typeface="ＭＳ Ｐゴシック" panose="020B0600070205080204" pitchFamily="34" charset="-128"/>
              <a:cs typeface="Arial"/>
            </a:endParaRPr>
          </a:p>
        </p:txBody>
      </p:sp>
      <p:sp>
        <p:nvSpPr>
          <p:cNvPr id="32772" name="Slide Number Placeholder 3">
            <a:extLst>
              <a:ext uri="{FF2B5EF4-FFF2-40B4-BE49-F238E27FC236}">
                <a16:creationId xmlns:a16="http://schemas.microsoft.com/office/drawing/2014/main" id="{F3EB6BF9-BAE8-BD4C-D73A-86DBC9D35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F51B68-6397-42DF-8CE6-9ABE9498EA89}" type="slidenum">
              <a:rPr lang="en-GB" altLang="en-US" smtClean="0"/>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3C11AE1-44BB-9031-9183-E82B8D2A199D}"/>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24FFD928-C603-34F4-A736-715D184B23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gillian</a:t>
            </a:r>
          </a:p>
        </p:txBody>
      </p:sp>
      <p:sp>
        <p:nvSpPr>
          <p:cNvPr id="34820" name="Slide Number Placeholder 3">
            <a:extLst>
              <a:ext uri="{FF2B5EF4-FFF2-40B4-BE49-F238E27FC236}">
                <a16:creationId xmlns:a16="http://schemas.microsoft.com/office/drawing/2014/main" id="{61BDDF13-A949-F0B8-DA07-E65B9EEF2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B9E7AB-9D9F-4217-A5D5-0FA1EC6F24FB}" type="slidenum">
              <a:rPr lang="en-GB" altLang="en-US" smtClean="0"/>
              <a:pPr/>
              <a:t>17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25AA9F3-7E03-523E-9446-136089BEB383}"/>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DEB14ED8-83C1-052B-7871-7E490C13A6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Gillian</a:t>
            </a:r>
            <a:endParaRPr lang="en-US"/>
          </a:p>
          <a:p>
            <a:r>
              <a:rPr lang="en-US" altLang="en-US">
                <a:latin typeface="Arial"/>
                <a:ea typeface="ＭＳ Ｐゴシック"/>
                <a:cs typeface="Arial"/>
              </a:rPr>
              <a:t>RECOGNISING THE POWER OF COMMUNITIES</a:t>
            </a:r>
          </a:p>
        </p:txBody>
      </p:sp>
      <p:sp>
        <p:nvSpPr>
          <p:cNvPr id="36868" name="Slide Number Placeholder 3">
            <a:extLst>
              <a:ext uri="{FF2B5EF4-FFF2-40B4-BE49-F238E27FC236}">
                <a16:creationId xmlns:a16="http://schemas.microsoft.com/office/drawing/2014/main" id="{016F3698-275C-EBC8-41AC-3AB647F9DD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8F0175-7886-4848-BEEA-AEFFFAA0BCC2}" type="slidenum">
              <a:rPr lang="en-GB" altLang="en-US" smtClean="0"/>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6136001-FD29-FD85-1EC0-AD8514F221B7}"/>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954298FC-393B-907A-59D6-87DE8C0FC5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0-19 description to be expanded</a:t>
            </a:r>
          </a:p>
          <a:p>
            <a:r>
              <a:rPr lang="en-US" altLang="en-US">
                <a:latin typeface="Arial" panose="020B0604020202020204" pitchFamily="34" charset="0"/>
                <a:ea typeface="ＭＳ Ｐゴシック" panose="020B0600070205080204" pitchFamily="34" charset="-128"/>
              </a:rPr>
              <a:t>Suzanne</a:t>
            </a:r>
          </a:p>
        </p:txBody>
      </p:sp>
      <p:sp>
        <p:nvSpPr>
          <p:cNvPr id="38916" name="Slide Number Placeholder 3">
            <a:extLst>
              <a:ext uri="{FF2B5EF4-FFF2-40B4-BE49-F238E27FC236}">
                <a16:creationId xmlns:a16="http://schemas.microsoft.com/office/drawing/2014/main" id="{8C9A0FED-DA0F-1178-8F4B-5C42728054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C439C0-2ECE-4512-8123-30F2D20A1709}" type="slidenum">
              <a:rPr lang="en-GB" altLang="en-US" smtClean="0"/>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921F7A5-A5DC-B54B-1144-1D61D5EFD854}"/>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9992EC9-AA2C-5395-EC1C-8BBE8FB6F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Linzi</a:t>
            </a:r>
          </a:p>
        </p:txBody>
      </p:sp>
      <p:sp>
        <p:nvSpPr>
          <p:cNvPr id="8196" name="Slide Number Placeholder 3">
            <a:extLst>
              <a:ext uri="{FF2B5EF4-FFF2-40B4-BE49-F238E27FC236}">
                <a16:creationId xmlns:a16="http://schemas.microsoft.com/office/drawing/2014/main" id="{4BE425EF-6B4E-7AE4-1A5C-51E8D1479C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0BB26A-6E36-4985-ADEF-E13E0CA9B61D}" type="slidenum">
              <a:rPr lang="en-GB" altLang="en-US" smtClean="0"/>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2553BCE-B4E9-C05C-2238-C71C8CBDC2E9}"/>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D7962F4-997D-6CBB-6C8B-C7E8D1AC2C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Suzanne</a:t>
            </a:r>
          </a:p>
          <a:p>
            <a:r>
              <a:rPr lang="en-GB" altLang="en-US">
                <a:latin typeface="Arial" panose="020B0604020202020204" pitchFamily="34" charset="0"/>
                <a:ea typeface="ＭＳ Ｐゴシック" panose="020B0600070205080204" pitchFamily="34" charset="-128"/>
              </a:rPr>
              <a:t>The foundations for virtually every aspect of human development including physical, intellectual and emotional are established in early childhood. Sustaining this across the </a:t>
            </a:r>
            <a:r>
              <a:rPr lang="en-GB" altLang="en-US" err="1">
                <a:latin typeface="Arial" panose="020B0604020202020204" pitchFamily="34" charset="0"/>
                <a:ea typeface="ＭＳ Ｐゴシック" panose="020B0600070205080204" pitchFamily="34" charset="-128"/>
              </a:rPr>
              <a:t>lifecourse</a:t>
            </a:r>
            <a:r>
              <a:rPr lang="en-GB" altLang="en-US">
                <a:latin typeface="Arial" panose="020B0604020202020204" pitchFamily="34" charset="0"/>
                <a:ea typeface="ＭＳ Ｐゴシック" panose="020B0600070205080204" pitchFamily="34" charset="-128"/>
              </a:rPr>
              <a:t> for school-aged children and young people is vital to improve outcomes and reduce inequalities through universal, specialist and targeted provision and a personalised response.</a:t>
            </a:r>
          </a:p>
          <a:p>
            <a:r>
              <a:rPr lang="en-GB" altLang="en-US">
                <a:latin typeface="Arial" panose="020B0604020202020204" pitchFamily="34" charset="0"/>
                <a:ea typeface="ＭＳ Ｐゴシック" panose="020B0600070205080204" pitchFamily="34" charset="-128"/>
              </a:rPr>
              <a:t>The HCP is made up of a wide ranging schedule of evidence based interventions aimed at supporting and improving the health and wellbeing of children and young people.</a:t>
            </a:r>
          </a:p>
          <a:p>
            <a:r>
              <a:rPr lang="en-GB" altLang="en-US">
                <a:latin typeface="Arial" panose="020B0604020202020204" pitchFamily="34" charset="0"/>
                <a:ea typeface="ＭＳ Ｐゴシック" panose="020B0600070205080204" pitchFamily="34" charset="-128"/>
              </a:rPr>
              <a:t>The 0-5 element of the HCP is led by health visiting services and the 5-19 element is led by school nursing services.  Together they provide place-based services and work in collaboration with education and other providers within the community family offer where needed.  </a:t>
            </a:r>
          </a:p>
          <a:p>
            <a:r>
              <a:rPr lang="en-GB" altLang="en-US">
                <a:latin typeface="Arial" panose="020B0604020202020204" pitchFamily="34" charset="0"/>
                <a:ea typeface="ＭＳ Ｐゴシック" panose="020B0600070205080204" pitchFamily="34" charset="-128"/>
              </a:rPr>
              <a:t>The universal reach of the HCP provides an invaluable opportunity from early in a child’s life to identify families that may need additional support and children who are at risk of poor outcomes.</a:t>
            </a:r>
          </a:p>
          <a:p>
            <a:r>
              <a:rPr lang="en-GB" altLang="en-US">
                <a:latin typeface="Arial" panose="020B0604020202020204" pitchFamily="34" charset="0"/>
                <a:ea typeface="ＭＳ Ｐゴシック" panose="020B0600070205080204" pitchFamily="34" charset="-128"/>
              </a:rPr>
              <a:t>Overall, The HCP provides a framework that supports collaborative working and more integrated delivery across the system.</a:t>
            </a:r>
          </a:p>
        </p:txBody>
      </p:sp>
      <p:sp>
        <p:nvSpPr>
          <p:cNvPr id="40964" name="Slide Number Placeholder 3">
            <a:extLst>
              <a:ext uri="{FF2B5EF4-FFF2-40B4-BE49-F238E27FC236}">
                <a16:creationId xmlns:a16="http://schemas.microsoft.com/office/drawing/2014/main" id="{7E00C783-455C-B060-A7A7-1561302A3D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0520ED-E1C5-4751-A486-6056BFD78A03}" type="slidenum">
              <a:rPr lang="en-GB" altLang="en-US" smtClean="0"/>
              <a:pPr/>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F5CDAB6-6F11-D4AF-EFB0-A84BC8F0BD87}"/>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6F1E0D8C-3897-BED1-9D5D-D96CB558E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Gillian</a:t>
            </a:r>
            <a:endParaRPr lang="en-US"/>
          </a:p>
          <a:p>
            <a:endParaRPr lang="en-US" altLang="en-US">
              <a:latin typeface="Arial" panose="020B0604020202020204" pitchFamily="34"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BDE5E9C8-ACA6-ACB8-E0E4-5C4220735F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5AE3C7-4ADA-472B-A81A-2B58B5315E60}" type="slidenum">
              <a:rPr lang="en-GB" altLang="en-US" smtClean="0"/>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80BDD93-66BC-F1F8-5C38-5E0FBD8A29F5}"/>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DA28170-03A0-55D9-4A11-34DCD82448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Sarah</a:t>
            </a:r>
          </a:p>
        </p:txBody>
      </p:sp>
      <p:sp>
        <p:nvSpPr>
          <p:cNvPr id="45060" name="Slide Number Placeholder 3">
            <a:extLst>
              <a:ext uri="{FF2B5EF4-FFF2-40B4-BE49-F238E27FC236}">
                <a16:creationId xmlns:a16="http://schemas.microsoft.com/office/drawing/2014/main" id="{92E51D55-7CD5-F6C5-C0A7-D455321459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810A13-3ABE-4A32-AF6E-8EE6E975CA7B}" type="slidenum">
              <a:rPr lang="en-GB" altLang="en-US" smtClean="0"/>
              <a:pPr/>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876BB7D-2733-B098-0212-13AA160D7E0F}"/>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82CC4937-DEA1-D480-6E1D-85664C2338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Gillian</a:t>
            </a:r>
          </a:p>
        </p:txBody>
      </p:sp>
      <p:sp>
        <p:nvSpPr>
          <p:cNvPr id="47108" name="Slide Number Placeholder 3">
            <a:extLst>
              <a:ext uri="{FF2B5EF4-FFF2-40B4-BE49-F238E27FC236}">
                <a16:creationId xmlns:a16="http://schemas.microsoft.com/office/drawing/2014/main" id="{F40D161E-E03A-2DFE-65AF-FD0E75FFE7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3F77F54-E7CE-4678-A6A4-4CD85A948819}" type="slidenum">
              <a:rPr lang="en-GB" altLang="en-US" smtClean="0"/>
              <a:pPr>
                <a:spcBef>
                  <a:spcPct val="0"/>
                </a:spcBef>
              </a:pPr>
              <a:t>23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F11D834-C60B-BC2A-595C-14972F9E50A9}"/>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B9E8206-FEB4-3035-1D16-644DA44D26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Linzi</a:t>
            </a:r>
          </a:p>
        </p:txBody>
      </p:sp>
      <p:sp>
        <p:nvSpPr>
          <p:cNvPr id="49156" name="Slide Number Placeholder 3">
            <a:extLst>
              <a:ext uri="{FF2B5EF4-FFF2-40B4-BE49-F238E27FC236}">
                <a16:creationId xmlns:a16="http://schemas.microsoft.com/office/drawing/2014/main" id="{97A921A3-A969-AC04-0FCD-BF831DC3FF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3C6DEDE-78AB-4C64-88A0-E61B0A5D636B}" type="slidenum">
              <a:rPr lang="en-GB" altLang="en-US" smtClean="0"/>
              <a:pPr>
                <a:spcBef>
                  <a:spcPct val="0"/>
                </a:spcBef>
              </a:pPr>
              <a:t>24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968BF1E-FE82-9B5C-1652-C9744FF1446E}"/>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C89A995E-E813-E193-E7D7-4D5C6265D3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Linzi</a:t>
            </a: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50BC70EC-8854-3B53-C9BC-F399B679FF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9F01F57-549E-4531-A0F2-475DCDEB5840}" type="slidenum">
              <a:rPr lang="en-GB" altLang="en-US" smtClean="0"/>
              <a:pPr>
                <a:spcBef>
                  <a:spcPct val="0"/>
                </a:spcBef>
              </a:pPr>
              <a:t>25</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816C63F-04F5-97CC-6028-3C0579B3DA25}"/>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83AADDB1-0DE2-3071-A60A-363A315228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ea typeface="ＭＳ Ｐゴシック"/>
                <a:cs typeface="Arial"/>
              </a:rPr>
              <a:t>Linzi</a:t>
            </a:r>
          </a:p>
          <a:p>
            <a:endParaRPr lang="en-GB" altLang="en-US">
              <a:latin typeface="Arial" panose="020B0604020202020204" pitchFamily="34" charset="0"/>
              <a:ea typeface="ＭＳ Ｐゴシック" panose="020B0600070205080204" pitchFamily="34" charset="-128"/>
              <a:cs typeface="Arial"/>
            </a:endParaRPr>
          </a:p>
          <a:p>
            <a:endParaRPr lang="en-US" altLang="en-US">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9A851EE2-28B1-DDFF-B6D9-2F811C84F3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A256FA-11F7-4B2F-953C-4FACA650EE70}" type="slidenum">
              <a:rPr lang="en-GB" altLang="en-US" smtClean="0"/>
              <a:pPr>
                <a:spcBef>
                  <a:spcPct val="0"/>
                </a:spcBef>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CA7348B-0AA7-7F13-C35B-1D66C9DD2685}"/>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C6F081A8-9F00-9F96-343B-F7FDB4C478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Linzi</a:t>
            </a:r>
          </a:p>
        </p:txBody>
      </p:sp>
      <p:sp>
        <p:nvSpPr>
          <p:cNvPr id="55300" name="Slide Number Placeholder 3">
            <a:extLst>
              <a:ext uri="{FF2B5EF4-FFF2-40B4-BE49-F238E27FC236}">
                <a16:creationId xmlns:a16="http://schemas.microsoft.com/office/drawing/2014/main" id="{F2845357-2CD1-F587-6360-0C261FB8D7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482591-A0DC-4E2A-86ED-7AB88D1152BD}" type="slidenum">
              <a:rPr lang="en-GB" altLang="en-US" smtClean="0"/>
              <a:pPr>
                <a:spcBef>
                  <a:spcPct val="0"/>
                </a:spcBef>
              </a:pPr>
              <a:t>27</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D2BA1A0-1DF6-445F-7A15-30B13266E6AE}"/>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E505E9B8-6660-0931-C069-B89EBF10AC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Shamsun</a:t>
            </a:r>
          </a:p>
        </p:txBody>
      </p:sp>
      <p:sp>
        <p:nvSpPr>
          <p:cNvPr id="57348" name="Slide Number Placeholder 3">
            <a:extLst>
              <a:ext uri="{FF2B5EF4-FFF2-40B4-BE49-F238E27FC236}">
                <a16:creationId xmlns:a16="http://schemas.microsoft.com/office/drawing/2014/main" id="{FD303464-D18A-F680-500D-B395356D0E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9B4DE5D-4E23-4EA6-80FB-937F95EB0095}" type="slidenum">
              <a:rPr lang="en-GB" altLang="en-US" smtClean="0"/>
              <a:pPr>
                <a:spcBef>
                  <a:spcPct val="0"/>
                </a:spcBef>
              </a:pPr>
              <a:t>28</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2029F5-D603-28FF-936E-7DA704176C74}"/>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C49EFC07-EAD6-2D61-92B7-5E47C632F3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Shamsun</a:t>
            </a:r>
          </a:p>
        </p:txBody>
      </p:sp>
      <p:sp>
        <p:nvSpPr>
          <p:cNvPr id="59396" name="Slide Number Placeholder 3">
            <a:extLst>
              <a:ext uri="{FF2B5EF4-FFF2-40B4-BE49-F238E27FC236}">
                <a16:creationId xmlns:a16="http://schemas.microsoft.com/office/drawing/2014/main" id="{3DCCAC90-75B9-DEC0-161A-B8C04F4374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AA3057B-6B61-4AC1-9459-FB7D1A91B562}" type="slidenum">
              <a:rPr lang="en-GB" altLang="en-US" smtClean="0"/>
              <a:pPr>
                <a:spcBef>
                  <a:spcPct val="0"/>
                </a:spcBef>
              </a:pPr>
              <a:t>29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A9E4D70-BEE0-17A4-44F1-95B891F86D3E}"/>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184D71CA-BAEF-13A2-2D62-E3281E217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Linzi</a:t>
            </a:r>
          </a:p>
        </p:txBody>
      </p:sp>
      <p:sp>
        <p:nvSpPr>
          <p:cNvPr id="10244" name="Slide Number Placeholder 3">
            <a:extLst>
              <a:ext uri="{FF2B5EF4-FFF2-40B4-BE49-F238E27FC236}">
                <a16:creationId xmlns:a16="http://schemas.microsoft.com/office/drawing/2014/main" id="{9F58A8A2-4771-D841-27A4-DB988A830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BC6AAD-D866-4DFA-A5BA-FCDE5C69DC13}" type="slidenum">
              <a:rPr lang="en-GB" altLang="en-US" smtClean="0"/>
              <a:pPr/>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CB92FB7-D4BC-F38F-2847-545FAC25B31D}"/>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84082700-943F-4446-8D65-0C78A0230D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shamsun</a:t>
            </a:r>
          </a:p>
        </p:txBody>
      </p:sp>
      <p:sp>
        <p:nvSpPr>
          <p:cNvPr id="61444" name="Slide Number Placeholder 3">
            <a:extLst>
              <a:ext uri="{FF2B5EF4-FFF2-40B4-BE49-F238E27FC236}">
                <a16:creationId xmlns:a16="http://schemas.microsoft.com/office/drawing/2014/main" id="{B8802511-D873-C5AA-2772-0453A5847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7CB5C6F-068B-411A-9368-4D61AB3F96E0}" type="slidenum">
              <a:rPr lang="en-GB" altLang="en-US" smtClean="0"/>
              <a:pPr>
                <a:spcBef>
                  <a:spcPct val="0"/>
                </a:spcBef>
              </a:pPr>
              <a:t>30</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8942975-52DA-A582-0B14-E0DCD1CEBC72}"/>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3C75ECB5-6A8E-431B-38B7-0DCB366D8D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Shamsun</a:t>
            </a:r>
          </a:p>
        </p:txBody>
      </p:sp>
      <p:sp>
        <p:nvSpPr>
          <p:cNvPr id="63492" name="Slide Number Placeholder 3">
            <a:extLst>
              <a:ext uri="{FF2B5EF4-FFF2-40B4-BE49-F238E27FC236}">
                <a16:creationId xmlns:a16="http://schemas.microsoft.com/office/drawing/2014/main" id="{30896E32-7D87-FFF0-1305-14C73ED3C3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C67EB18-C173-4A69-9F75-9AE8997D1F5A}" type="slidenum">
              <a:rPr lang="en-GB" altLang="en-US" smtClean="0"/>
              <a:pPr>
                <a:spcBef>
                  <a:spcPct val="0"/>
                </a:spcBef>
              </a:pPr>
              <a:t>31</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C99B579-FB86-70B7-3BAF-5ED1E92E65D3}"/>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C23CB53D-31BD-D337-0C8C-DB1AE5AA8F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Shamsun</a:t>
            </a:r>
          </a:p>
        </p:txBody>
      </p:sp>
      <p:sp>
        <p:nvSpPr>
          <p:cNvPr id="65540" name="Slide Number Placeholder 3">
            <a:extLst>
              <a:ext uri="{FF2B5EF4-FFF2-40B4-BE49-F238E27FC236}">
                <a16:creationId xmlns:a16="http://schemas.microsoft.com/office/drawing/2014/main" id="{42583CAC-D0C0-07FC-C889-D2DF835448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F4CA1C-573B-4E59-A79D-C1F1D38800CC}" type="slidenum">
              <a:rPr lang="en-GB" altLang="en-US" smtClean="0"/>
              <a:pPr>
                <a:spcBef>
                  <a:spcPct val="0"/>
                </a:spcBef>
              </a:pPr>
              <a:t>32</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2157413-2C7F-C95F-2BA3-95F492314F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8ACD6FC-166A-23A2-E816-205E7D02CC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Linzi</a:t>
            </a:r>
          </a:p>
        </p:txBody>
      </p:sp>
      <p:sp>
        <p:nvSpPr>
          <p:cNvPr id="12292" name="Slide Number Placeholder 3">
            <a:extLst>
              <a:ext uri="{FF2B5EF4-FFF2-40B4-BE49-F238E27FC236}">
                <a16:creationId xmlns:a16="http://schemas.microsoft.com/office/drawing/2014/main" id="{A1A681C7-E4C5-A039-2CB4-A462FB82F0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239BDB-2B4A-4C92-8B65-CB89F44B6AA0}"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9D2EDE9-7FF7-1D84-365F-7E485E323039}"/>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CF2F309C-D77F-8A1E-AD8B-EB396D41C4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Linzi</a:t>
            </a:r>
          </a:p>
        </p:txBody>
      </p:sp>
      <p:sp>
        <p:nvSpPr>
          <p:cNvPr id="14340" name="Slide Number Placeholder 3">
            <a:extLst>
              <a:ext uri="{FF2B5EF4-FFF2-40B4-BE49-F238E27FC236}">
                <a16:creationId xmlns:a16="http://schemas.microsoft.com/office/drawing/2014/main" id="{45D6946A-E71E-F4EC-A15B-0C7E85881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9C0F36-E89B-49E0-A5F1-5CEC36EB064F}"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D3F43C2-70F6-AFA1-863B-4AED93F6ADC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BBDA5E6-C2D0-C20E-3944-E9FF6A0C89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Linzi</a:t>
            </a:r>
          </a:p>
        </p:txBody>
      </p:sp>
      <p:sp>
        <p:nvSpPr>
          <p:cNvPr id="16388" name="Slide Number Placeholder 3">
            <a:extLst>
              <a:ext uri="{FF2B5EF4-FFF2-40B4-BE49-F238E27FC236}">
                <a16:creationId xmlns:a16="http://schemas.microsoft.com/office/drawing/2014/main" id="{E9F32F95-B747-DF2D-8D22-4E2BBC8914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2A1514-64AC-45D7-946F-4AD18BF4CABA}"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RG Intro slide to </a:t>
            </a:r>
            <a:r>
              <a:rPr lang="en-GB" err="1"/>
              <a:t>popn</a:t>
            </a:r>
            <a:r>
              <a:rPr lang="en-GB"/>
              <a:t> stats</a:t>
            </a:r>
          </a:p>
        </p:txBody>
      </p:sp>
      <p:sp>
        <p:nvSpPr>
          <p:cNvPr id="4" name="Slide Number Placeholder 3"/>
          <p:cNvSpPr>
            <a:spLocks noGrp="1"/>
          </p:cNvSpPr>
          <p:nvPr>
            <p:ph type="sldNum" sz="quarter" idx="5"/>
          </p:nvPr>
        </p:nvSpPr>
        <p:spPr/>
        <p:txBody>
          <a:bodyPr/>
          <a:lstStyle/>
          <a:p>
            <a:pPr>
              <a:defRPr/>
            </a:pPr>
            <a:fld id="{540B1488-EC0D-49CF-97AA-DD172CBD262E}" type="slidenum">
              <a:rPr lang="en-GB" altLang="en-US" smtClean="0"/>
              <a:pPr>
                <a:defRPr/>
              </a:pPr>
              <a:t>7</a:t>
            </a:fld>
            <a:endParaRPr lang="en-GB" altLang="en-US"/>
          </a:p>
        </p:txBody>
      </p:sp>
    </p:spTree>
    <p:extLst>
      <p:ext uri="{BB962C8B-B14F-4D97-AF65-F5344CB8AC3E}">
        <p14:creationId xmlns:p14="http://schemas.microsoft.com/office/powerpoint/2010/main" val="9750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BFF9297-0BF0-C7C7-C392-971BD98F2B5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C9A037C-FFE1-FA77-0FA9-3FCB8E99776B}"/>
              </a:ext>
            </a:extLst>
          </p:cNvPr>
          <p:cNvSpPr>
            <a:spLocks noGrp="1"/>
          </p:cNvSpPr>
          <p:nvPr>
            <p:ph type="body" idx="1"/>
          </p:nvPr>
        </p:nvSpPr>
        <p:spPr/>
        <p:txBody>
          <a:bodyPr/>
          <a:lstStyle/>
          <a:p>
            <a:pPr>
              <a:defRPr/>
            </a:pPr>
            <a:r>
              <a:rPr lang="en-GB" sz="1050"/>
              <a:t>The graph on the left shows the population pyramid for those aged 0-19 in Newcastle, showing a fairly even distribution before a peak in those aged 18 and 19 (likely due to an influx of university students).</a:t>
            </a:r>
          </a:p>
          <a:p>
            <a:pPr>
              <a:defRPr/>
            </a:pPr>
            <a:r>
              <a:rPr lang="en-GB" sz="1050"/>
              <a:t>The graph on the right shows the whole Newcastle population and the 0-19 Newcastle population broken down by ethnicity, which shows that the younger population is more diverse than Newcastle’s overall population (28.5% of 0-19-year-olds are non-White, compare to 20.1% of all Newcastle residents).</a:t>
            </a:r>
          </a:p>
        </p:txBody>
      </p:sp>
      <p:sp>
        <p:nvSpPr>
          <p:cNvPr id="14340" name="Slide Number Placeholder 3">
            <a:extLst>
              <a:ext uri="{FF2B5EF4-FFF2-40B4-BE49-F238E27FC236}">
                <a16:creationId xmlns:a16="http://schemas.microsoft.com/office/drawing/2014/main" id="{E122D64B-C376-B8D4-E34A-7AF3B9789A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2A3B95-3B76-4E75-A3DE-F9E7B985BD7C}"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63D8878-DECB-4E9C-5932-8B2BFEB96831}"/>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2AF5EEF2-F97A-41BC-2C25-06CA4F664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The graph on the left shows the rate (per 1,000 Newcastle population) of students with English as a second language, showing that Arthur’s Hill, Elswick and Wingrove are the wards with the highest rate of students whose language is something other than English.</a:t>
            </a:r>
          </a:p>
        </p:txBody>
      </p:sp>
      <p:sp>
        <p:nvSpPr>
          <p:cNvPr id="16388" name="Slide Number Placeholder 3">
            <a:extLst>
              <a:ext uri="{FF2B5EF4-FFF2-40B4-BE49-F238E27FC236}">
                <a16:creationId xmlns:a16="http://schemas.microsoft.com/office/drawing/2014/main" id="{B2690E30-7888-9115-24A8-82FFA35976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037DDC-21DC-49EB-ACCB-F3B9E0383852}"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9F9E3E3-7BBE-3A60-FC3C-920F3246936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8C3F998-C27A-1B79-F472-4B7707225D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AE60621-0C82-B4A7-1E4E-508F71971EF3}"/>
              </a:ext>
            </a:extLst>
          </p:cNvPr>
          <p:cNvSpPr>
            <a:spLocks noGrp="1" noChangeArrowheads="1"/>
          </p:cNvSpPr>
          <p:nvPr>
            <p:ph type="sldNum" sz="quarter" idx="12"/>
          </p:nvPr>
        </p:nvSpPr>
        <p:spPr>
          <a:ln/>
        </p:spPr>
        <p:txBody>
          <a:bodyPr/>
          <a:lstStyle>
            <a:lvl1pPr>
              <a:defRPr/>
            </a:lvl1pPr>
          </a:lstStyle>
          <a:p>
            <a:pPr>
              <a:defRPr/>
            </a:pPr>
            <a:fld id="{8599401F-77B4-4212-B801-CE8491DB3090}" type="slidenum">
              <a:rPr lang="en-GB" altLang="en-US"/>
              <a:pPr>
                <a:defRPr/>
              </a:pPr>
              <a:t>‹#›</a:t>
            </a:fld>
            <a:endParaRPr lang="en-GB" altLang="en-US"/>
          </a:p>
        </p:txBody>
      </p:sp>
    </p:spTree>
    <p:extLst>
      <p:ext uri="{BB962C8B-B14F-4D97-AF65-F5344CB8AC3E}">
        <p14:creationId xmlns:p14="http://schemas.microsoft.com/office/powerpoint/2010/main" val="20789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55F0CF-F2E7-FC36-49AB-F6653BC174C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76D9C81-D693-4BC0-98A1-C843764AD3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A64EFAE-1318-4B3D-C1BD-68CD444A8FA4}"/>
              </a:ext>
            </a:extLst>
          </p:cNvPr>
          <p:cNvSpPr>
            <a:spLocks noGrp="1" noChangeArrowheads="1"/>
          </p:cNvSpPr>
          <p:nvPr>
            <p:ph type="sldNum" sz="quarter" idx="12"/>
          </p:nvPr>
        </p:nvSpPr>
        <p:spPr>
          <a:ln/>
        </p:spPr>
        <p:txBody>
          <a:bodyPr/>
          <a:lstStyle>
            <a:lvl1pPr>
              <a:defRPr/>
            </a:lvl1pPr>
          </a:lstStyle>
          <a:p>
            <a:pPr>
              <a:defRPr/>
            </a:pPr>
            <a:fld id="{799C427D-51B2-4D7B-8138-1D038B0D2ED7}" type="slidenum">
              <a:rPr lang="en-GB" altLang="en-US"/>
              <a:pPr>
                <a:defRPr/>
              </a:pPr>
              <a:t>‹#›</a:t>
            </a:fld>
            <a:endParaRPr lang="en-GB" altLang="en-US"/>
          </a:p>
        </p:txBody>
      </p:sp>
    </p:spTree>
    <p:extLst>
      <p:ext uri="{BB962C8B-B14F-4D97-AF65-F5344CB8AC3E}">
        <p14:creationId xmlns:p14="http://schemas.microsoft.com/office/powerpoint/2010/main" val="24052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5A0E8D-686F-1B69-CFE4-74AEA9D2904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AFE4F3E-7354-484B-AE3E-515802D7FCB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3D176E0-986D-7E0E-F0E7-02228F4851E5}"/>
              </a:ext>
            </a:extLst>
          </p:cNvPr>
          <p:cNvSpPr>
            <a:spLocks noGrp="1" noChangeArrowheads="1"/>
          </p:cNvSpPr>
          <p:nvPr>
            <p:ph type="sldNum" sz="quarter" idx="12"/>
          </p:nvPr>
        </p:nvSpPr>
        <p:spPr>
          <a:ln/>
        </p:spPr>
        <p:txBody>
          <a:bodyPr/>
          <a:lstStyle>
            <a:lvl1pPr>
              <a:defRPr/>
            </a:lvl1pPr>
          </a:lstStyle>
          <a:p>
            <a:pPr>
              <a:defRPr/>
            </a:pPr>
            <a:fld id="{56DE37C3-5F9E-48C2-98D1-81743205D5FB}" type="slidenum">
              <a:rPr lang="en-GB" altLang="en-US"/>
              <a:pPr>
                <a:defRPr/>
              </a:pPr>
              <a:t>‹#›</a:t>
            </a:fld>
            <a:endParaRPr lang="en-GB" altLang="en-US"/>
          </a:p>
        </p:txBody>
      </p:sp>
    </p:spTree>
    <p:extLst>
      <p:ext uri="{BB962C8B-B14F-4D97-AF65-F5344CB8AC3E}">
        <p14:creationId xmlns:p14="http://schemas.microsoft.com/office/powerpoint/2010/main" val="62556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cclogo">
            <a:extLst>
              <a:ext uri="{FF2B5EF4-FFF2-40B4-BE49-F238E27FC236}">
                <a16:creationId xmlns:a16="http://schemas.microsoft.com/office/drawing/2014/main" id="{C49D14D1-8593-A280-57ED-DF4C9C5FA8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588" y="6237288"/>
            <a:ext cx="2159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waveblack">
            <a:extLst>
              <a:ext uri="{FF2B5EF4-FFF2-40B4-BE49-F238E27FC236}">
                <a16:creationId xmlns:a16="http://schemas.microsoft.com/office/drawing/2014/main" id="{945C4E3D-4ED4-AD53-7F6B-22E56D34FC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45125"/>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etstalklogo">
            <a:extLst>
              <a:ext uri="{FF2B5EF4-FFF2-40B4-BE49-F238E27FC236}">
                <a16:creationId xmlns:a16="http://schemas.microsoft.com/office/drawing/2014/main" id="{8E3C49A6-F547-C024-95C1-C11F1C447EE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5288" y="6011863"/>
            <a:ext cx="11668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A79FD623-0006-3A5D-6667-C9AF97D4BEC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5">
            <a:extLst>
              <a:ext uri="{FF2B5EF4-FFF2-40B4-BE49-F238E27FC236}">
                <a16:creationId xmlns:a16="http://schemas.microsoft.com/office/drawing/2014/main" id="{D95014B7-3A5E-9288-3940-4B292AED8FF6}"/>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6">
            <a:extLst>
              <a:ext uri="{FF2B5EF4-FFF2-40B4-BE49-F238E27FC236}">
                <a16:creationId xmlns:a16="http://schemas.microsoft.com/office/drawing/2014/main" id="{59D1A41E-F9BA-5E8E-F3AB-684478C85058}"/>
              </a:ext>
            </a:extLst>
          </p:cNvPr>
          <p:cNvSpPr>
            <a:spLocks noGrp="1" noChangeArrowheads="1"/>
          </p:cNvSpPr>
          <p:nvPr>
            <p:ph type="sldNum" sz="quarter" idx="12"/>
          </p:nvPr>
        </p:nvSpPr>
        <p:spPr/>
        <p:txBody>
          <a:bodyPr/>
          <a:lstStyle>
            <a:lvl1pPr>
              <a:defRPr/>
            </a:lvl1pPr>
          </a:lstStyle>
          <a:p>
            <a:pPr>
              <a:defRPr/>
            </a:pPr>
            <a:fld id="{D912EF12-22ED-4833-83A4-8FA917CDC268}" type="slidenum">
              <a:rPr lang="en-GB" altLang="en-US"/>
              <a:pPr>
                <a:defRPr/>
              </a:pPr>
              <a:t>‹#›</a:t>
            </a:fld>
            <a:endParaRPr lang="en-GB" altLang="en-US"/>
          </a:p>
        </p:txBody>
      </p:sp>
    </p:spTree>
    <p:extLst>
      <p:ext uri="{BB962C8B-B14F-4D97-AF65-F5344CB8AC3E}">
        <p14:creationId xmlns:p14="http://schemas.microsoft.com/office/powerpoint/2010/main" val="275358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819EFC-F134-004F-C8AF-357D58615ED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A7CB665-C9A4-073B-4B98-111AE6DC4E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4B0B729-75AF-0BB4-EA7E-46DE86F84D50}"/>
              </a:ext>
            </a:extLst>
          </p:cNvPr>
          <p:cNvSpPr>
            <a:spLocks noGrp="1" noChangeArrowheads="1"/>
          </p:cNvSpPr>
          <p:nvPr>
            <p:ph type="sldNum" sz="quarter" idx="12"/>
          </p:nvPr>
        </p:nvSpPr>
        <p:spPr>
          <a:ln/>
        </p:spPr>
        <p:txBody>
          <a:bodyPr/>
          <a:lstStyle>
            <a:lvl1pPr>
              <a:defRPr/>
            </a:lvl1pPr>
          </a:lstStyle>
          <a:p>
            <a:pPr>
              <a:defRPr/>
            </a:pPr>
            <a:fld id="{39292255-1C60-41DA-A164-258A6A9BB842}" type="slidenum">
              <a:rPr lang="en-GB" altLang="en-US"/>
              <a:pPr>
                <a:defRPr/>
              </a:pPr>
              <a:t>‹#›</a:t>
            </a:fld>
            <a:endParaRPr lang="en-GB" altLang="en-US"/>
          </a:p>
        </p:txBody>
      </p:sp>
    </p:spTree>
    <p:extLst>
      <p:ext uri="{BB962C8B-B14F-4D97-AF65-F5344CB8AC3E}">
        <p14:creationId xmlns:p14="http://schemas.microsoft.com/office/powerpoint/2010/main" val="1706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C2C216-53D3-B158-18FD-AB16B7A4EC1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9C57274-0842-95EE-51B8-863766AFB8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290C1B1-65F1-6A8C-6A95-57845E1A27FB}"/>
              </a:ext>
            </a:extLst>
          </p:cNvPr>
          <p:cNvSpPr>
            <a:spLocks noGrp="1" noChangeArrowheads="1"/>
          </p:cNvSpPr>
          <p:nvPr>
            <p:ph type="sldNum" sz="quarter" idx="12"/>
          </p:nvPr>
        </p:nvSpPr>
        <p:spPr>
          <a:ln/>
        </p:spPr>
        <p:txBody>
          <a:bodyPr/>
          <a:lstStyle>
            <a:lvl1pPr>
              <a:defRPr/>
            </a:lvl1pPr>
          </a:lstStyle>
          <a:p>
            <a:pPr>
              <a:defRPr/>
            </a:pPr>
            <a:fld id="{D9538B9F-1505-4C25-A792-C3D813D1EB5D}" type="slidenum">
              <a:rPr lang="en-GB" altLang="en-US"/>
              <a:pPr>
                <a:defRPr/>
              </a:pPr>
              <a:t>‹#›</a:t>
            </a:fld>
            <a:endParaRPr lang="en-GB" altLang="en-US"/>
          </a:p>
        </p:txBody>
      </p:sp>
    </p:spTree>
    <p:extLst>
      <p:ext uri="{BB962C8B-B14F-4D97-AF65-F5344CB8AC3E}">
        <p14:creationId xmlns:p14="http://schemas.microsoft.com/office/powerpoint/2010/main" val="238212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6FE52CF-699C-A7F2-7841-FE7E6D966C0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5852B128-5655-5978-6B4A-AE0AEDC7B0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B18456C-8C44-561B-3048-AA8B0D0D3A8C}"/>
              </a:ext>
            </a:extLst>
          </p:cNvPr>
          <p:cNvSpPr>
            <a:spLocks noGrp="1" noChangeArrowheads="1"/>
          </p:cNvSpPr>
          <p:nvPr>
            <p:ph type="sldNum" sz="quarter" idx="12"/>
          </p:nvPr>
        </p:nvSpPr>
        <p:spPr>
          <a:ln/>
        </p:spPr>
        <p:txBody>
          <a:bodyPr/>
          <a:lstStyle>
            <a:lvl1pPr>
              <a:defRPr/>
            </a:lvl1pPr>
          </a:lstStyle>
          <a:p>
            <a:pPr>
              <a:defRPr/>
            </a:pPr>
            <a:fld id="{C40A5A89-EC60-40F2-856A-EC3A1924410C}" type="slidenum">
              <a:rPr lang="en-GB" altLang="en-US"/>
              <a:pPr>
                <a:defRPr/>
              </a:pPr>
              <a:t>‹#›</a:t>
            </a:fld>
            <a:endParaRPr lang="en-GB" altLang="en-US"/>
          </a:p>
        </p:txBody>
      </p:sp>
    </p:spTree>
    <p:extLst>
      <p:ext uri="{BB962C8B-B14F-4D97-AF65-F5344CB8AC3E}">
        <p14:creationId xmlns:p14="http://schemas.microsoft.com/office/powerpoint/2010/main" val="120658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9CFE5E-6DF5-B3F9-3138-DED67D03A3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8355C98D-13F1-8D5F-FA68-6867342802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B061A0B6-0298-CC24-EFD4-4A5A7B004339}"/>
              </a:ext>
            </a:extLst>
          </p:cNvPr>
          <p:cNvSpPr>
            <a:spLocks noGrp="1" noChangeArrowheads="1"/>
          </p:cNvSpPr>
          <p:nvPr>
            <p:ph type="sldNum" sz="quarter" idx="12"/>
          </p:nvPr>
        </p:nvSpPr>
        <p:spPr>
          <a:ln/>
        </p:spPr>
        <p:txBody>
          <a:bodyPr/>
          <a:lstStyle>
            <a:lvl1pPr>
              <a:defRPr/>
            </a:lvl1pPr>
          </a:lstStyle>
          <a:p>
            <a:pPr>
              <a:defRPr/>
            </a:pPr>
            <a:fld id="{9D5E1B54-EB5C-4B51-9025-C71CBDF93B36}" type="slidenum">
              <a:rPr lang="en-GB" altLang="en-US"/>
              <a:pPr>
                <a:defRPr/>
              </a:pPr>
              <a:t>‹#›</a:t>
            </a:fld>
            <a:endParaRPr lang="en-GB" altLang="en-US"/>
          </a:p>
        </p:txBody>
      </p:sp>
    </p:spTree>
    <p:extLst>
      <p:ext uri="{BB962C8B-B14F-4D97-AF65-F5344CB8AC3E}">
        <p14:creationId xmlns:p14="http://schemas.microsoft.com/office/powerpoint/2010/main" val="387451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D6274CF-CD77-F1BE-CE43-B7F31622B7E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099552F0-A60F-68CE-B908-02C628F289A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C19C075-6820-C6A1-8E45-3B6E6036F36D}"/>
              </a:ext>
            </a:extLst>
          </p:cNvPr>
          <p:cNvSpPr>
            <a:spLocks noGrp="1" noChangeArrowheads="1"/>
          </p:cNvSpPr>
          <p:nvPr>
            <p:ph type="sldNum" sz="quarter" idx="12"/>
          </p:nvPr>
        </p:nvSpPr>
        <p:spPr>
          <a:ln/>
        </p:spPr>
        <p:txBody>
          <a:bodyPr/>
          <a:lstStyle>
            <a:lvl1pPr>
              <a:defRPr/>
            </a:lvl1pPr>
          </a:lstStyle>
          <a:p>
            <a:pPr>
              <a:defRPr/>
            </a:pPr>
            <a:fld id="{71059B79-DD93-4993-A5B8-B361ADEAF11B}" type="slidenum">
              <a:rPr lang="en-GB" altLang="en-US"/>
              <a:pPr>
                <a:defRPr/>
              </a:pPr>
              <a:t>‹#›</a:t>
            </a:fld>
            <a:endParaRPr lang="en-GB" altLang="en-US"/>
          </a:p>
        </p:txBody>
      </p:sp>
    </p:spTree>
    <p:extLst>
      <p:ext uri="{BB962C8B-B14F-4D97-AF65-F5344CB8AC3E}">
        <p14:creationId xmlns:p14="http://schemas.microsoft.com/office/powerpoint/2010/main" val="364728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200A05-52B2-2D00-B8EF-78BA57196D2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D82DFEA-3ABF-A015-9CE2-17AEA99462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20EF1F6-1E87-0379-6945-9F36D0CAEF5A}"/>
              </a:ext>
            </a:extLst>
          </p:cNvPr>
          <p:cNvSpPr>
            <a:spLocks noGrp="1" noChangeArrowheads="1"/>
          </p:cNvSpPr>
          <p:nvPr>
            <p:ph type="sldNum" sz="quarter" idx="12"/>
          </p:nvPr>
        </p:nvSpPr>
        <p:spPr>
          <a:ln/>
        </p:spPr>
        <p:txBody>
          <a:bodyPr/>
          <a:lstStyle>
            <a:lvl1pPr>
              <a:defRPr/>
            </a:lvl1pPr>
          </a:lstStyle>
          <a:p>
            <a:pPr>
              <a:defRPr/>
            </a:pPr>
            <a:fld id="{EE39B88B-6E07-490E-8CAE-1A917A4D2D15}" type="slidenum">
              <a:rPr lang="en-GB" altLang="en-US"/>
              <a:pPr>
                <a:defRPr/>
              </a:pPr>
              <a:t>‹#›</a:t>
            </a:fld>
            <a:endParaRPr lang="en-GB" altLang="en-US"/>
          </a:p>
        </p:txBody>
      </p:sp>
    </p:spTree>
    <p:extLst>
      <p:ext uri="{BB962C8B-B14F-4D97-AF65-F5344CB8AC3E}">
        <p14:creationId xmlns:p14="http://schemas.microsoft.com/office/powerpoint/2010/main" val="103584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DCDC96-C4F0-911B-E620-DBC579C588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A67E63-74DC-F816-2169-5A7C070EEB3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92F7471-4D10-0528-AA3C-C0DC6CF36044}"/>
              </a:ext>
            </a:extLst>
          </p:cNvPr>
          <p:cNvSpPr>
            <a:spLocks noGrp="1" noChangeArrowheads="1"/>
          </p:cNvSpPr>
          <p:nvPr>
            <p:ph type="sldNum" sz="quarter" idx="12"/>
          </p:nvPr>
        </p:nvSpPr>
        <p:spPr>
          <a:ln/>
        </p:spPr>
        <p:txBody>
          <a:bodyPr/>
          <a:lstStyle>
            <a:lvl1pPr>
              <a:defRPr/>
            </a:lvl1pPr>
          </a:lstStyle>
          <a:p>
            <a:pPr>
              <a:defRPr/>
            </a:pPr>
            <a:fld id="{705F24F5-C82F-493C-9CF3-4B8A26481851}" type="slidenum">
              <a:rPr lang="en-GB" altLang="en-US"/>
              <a:pPr>
                <a:defRPr/>
              </a:pPr>
              <a:t>‹#›</a:t>
            </a:fld>
            <a:endParaRPr lang="en-GB" altLang="en-US"/>
          </a:p>
        </p:txBody>
      </p:sp>
    </p:spTree>
    <p:extLst>
      <p:ext uri="{BB962C8B-B14F-4D97-AF65-F5344CB8AC3E}">
        <p14:creationId xmlns:p14="http://schemas.microsoft.com/office/powerpoint/2010/main" val="126210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29D925-D800-2E44-BCD0-E8DC3B039C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08CB49E-E6B4-A15E-DBDB-9311525B4FA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F6CBB38-8546-091A-E000-9080F333A23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1721F56B-9DCE-2F51-98BF-3E4AA407BC8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GB"/>
          </a:p>
        </p:txBody>
      </p:sp>
      <p:sp>
        <p:nvSpPr>
          <p:cNvPr id="1030" name="Rectangle 6">
            <a:extLst>
              <a:ext uri="{FF2B5EF4-FFF2-40B4-BE49-F238E27FC236}">
                <a16:creationId xmlns:a16="http://schemas.microsoft.com/office/drawing/2014/main" id="{69241688-F927-E030-0094-9DBBA377268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88F48DA-8A62-4738-90B2-B9E4FCC142D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89" r:id="rId1"/>
    <p:sldLayoutId id="214748389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cid:image001.jpg@01DA5447.1F66E86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cid:image001.jpg@01DA5447.1F66E860"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cid:image001.jpg@01DA5447.1F66E86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cid:image001.jpg@01DA5447.1F66E860" TargetMode="Externa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cid:image001.jpg@01DA5447.1F66E8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cid:image001.jpg@01DA5447.1F66E860" TargetMode="Externa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epo.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cid:image001.jpg@01DA5447.1F66E860"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Linzi.mcmeekin@newcastle.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cid:image001.jpg@01DA5447.1F66E860" TargetMode="External"/><Relationship Id="rId5" Type="http://schemas.openxmlformats.org/officeDocument/2006/relationships/image" Target="../media/image4.jpeg"/><Relationship Id="rId4" Type="http://schemas.openxmlformats.org/officeDocument/2006/relationships/hyperlink" Target="mailto:Shamsun.choudhury@newcastle.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1.jpg@01DA5447.1F66E86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BE5FF38-8566-7487-53D3-91B324AFB378}"/>
              </a:ext>
            </a:extLst>
          </p:cNvPr>
          <p:cNvSpPr>
            <a:spLocks noGrp="1" noChangeArrowheads="1"/>
          </p:cNvSpPr>
          <p:nvPr>
            <p:ph type="title"/>
          </p:nvPr>
        </p:nvSpPr>
        <p:spPr>
          <a:xfrm>
            <a:off x="457200" y="1219200"/>
            <a:ext cx="8229600" cy="1143000"/>
          </a:xfrm>
          <a:noFill/>
        </p:spPr>
        <p:txBody>
          <a:bodyPr/>
          <a:lstStyle/>
          <a:p>
            <a:pPr algn="ctr" eaLnBrk="1" hangingPunct="1"/>
            <a:r>
              <a:rPr lang="en-GB" altLang="en-US" b="1">
                <a:ea typeface="ＭＳ Ｐゴシック" panose="020B0600070205080204" pitchFamily="34" charset="-128"/>
              </a:rPr>
              <a:t>Children and Families Newcastle </a:t>
            </a:r>
            <a:br>
              <a:rPr lang="en-GB" altLang="en-US" b="1">
                <a:ea typeface="ＭＳ Ｐゴシック" panose="020B0600070205080204" pitchFamily="34" charset="-128"/>
              </a:rPr>
            </a:br>
            <a:r>
              <a:rPr lang="en-GB" altLang="en-US" b="1">
                <a:ea typeface="ＭＳ Ｐゴシック" panose="020B0600070205080204" pitchFamily="34" charset="-128"/>
              </a:rPr>
              <a:t>Community Family Offer</a:t>
            </a:r>
            <a:br>
              <a:rPr lang="en-GB" altLang="en-US" b="1">
                <a:ea typeface="ＭＳ Ｐゴシック" panose="020B0600070205080204" pitchFamily="34" charset="-128"/>
              </a:rPr>
            </a:br>
            <a:r>
              <a:rPr lang="en-GB" altLang="en-US" b="1">
                <a:ea typeface="ＭＳ Ｐゴシック" panose="020B0600070205080204" pitchFamily="34" charset="-128"/>
              </a:rPr>
              <a:t> </a:t>
            </a:r>
            <a:endParaRPr lang="en-GB" altLang="en-US">
              <a:ea typeface="ＭＳ Ｐゴシック" panose="020B0600070205080204" pitchFamily="34" charset="-128"/>
            </a:endParaRPr>
          </a:p>
        </p:txBody>
      </p:sp>
      <p:pic>
        <p:nvPicPr>
          <p:cNvPr id="5123" name="Picture 3" descr="ncclogo">
            <a:extLst>
              <a:ext uri="{FF2B5EF4-FFF2-40B4-BE49-F238E27FC236}">
                <a16:creationId xmlns:a16="http://schemas.microsoft.com/office/drawing/2014/main" id="{D13F159D-4E00-6E17-5C11-2A6DC496A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6237288"/>
            <a:ext cx="2159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waveblack">
            <a:extLst>
              <a:ext uri="{FF2B5EF4-FFF2-40B4-BE49-F238E27FC236}">
                <a16:creationId xmlns:a16="http://schemas.microsoft.com/office/drawing/2014/main" id="{0DF513B0-5477-DE80-0C07-A5B1CC2D9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5125"/>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letstalklogo">
            <a:extLst>
              <a:ext uri="{FF2B5EF4-FFF2-40B4-BE49-F238E27FC236}">
                <a16:creationId xmlns:a16="http://schemas.microsoft.com/office/drawing/2014/main" id="{76D41C89-5C04-2A9C-065A-C7452C72E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11863"/>
            <a:ext cx="11668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id="{78EE62C4-8674-8D50-7872-7079615D1188}"/>
              </a:ext>
            </a:extLst>
          </p:cNvPr>
          <p:cNvSpPr>
            <a:spLocks noChangeArrowheads="1"/>
          </p:cNvSpPr>
          <p:nvPr/>
        </p:nvSpPr>
        <p:spPr bwMode="auto">
          <a:xfrm>
            <a:off x="458788" y="3452813"/>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br>
              <a:rPr lang="en-GB" altLang="en-US" sz="1800"/>
            </a:br>
            <a:endParaRPr lang="en-GB" altLang="en-US" sz="1800"/>
          </a:p>
          <a:p>
            <a:pPr algn="ctr" eaLnBrk="1" hangingPunct="1">
              <a:spcBef>
                <a:spcPct val="0"/>
              </a:spcBef>
              <a:buFontTx/>
              <a:buNone/>
            </a:pPr>
            <a:r>
              <a:rPr lang="en-GB" altLang="en-US" sz="3600">
                <a:solidFill>
                  <a:schemeClr val="tx2"/>
                </a:solidFill>
              </a:rPr>
              <a:t>Market Engagement Event 1</a:t>
            </a:r>
          </a:p>
          <a:p>
            <a:pPr algn="ctr" eaLnBrk="1" hangingPunct="1">
              <a:spcBef>
                <a:spcPct val="0"/>
              </a:spcBef>
              <a:buFontTx/>
              <a:buNone/>
            </a:pPr>
            <a:r>
              <a:rPr lang="en-GB" altLang="en-US" sz="3600">
                <a:solidFill>
                  <a:schemeClr val="tx2"/>
                </a:solidFill>
              </a:rPr>
              <a:t>15 February 2024</a:t>
            </a:r>
          </a:p>
          <a:p>
            <a:pPr algn="ctr" eaLnBrk="1" hangingPunct="1">
              <a:spcBef>
                <a:spcPct val="0"/>
              </a:spcBef>
              <a:buFontTx/>
              <a:buNone/>
            </a:pPr>
            <a:endParaRPr lang="en-GB" altLang="en-US">
              <a:solidFill>
                <a:schemeClr val="tx2"/>
              </a:solidFill>
            </a:endParaRPr>
          </a:p>
          <a:p>
            <a:pPr algn="ctr" eaLnBrk="1" hangingPunct="1">
              <a:spcBef>
                <a:spcPct val="0"/>
              </a:spcBef>
              <a:buFontTx/>
              <a:buNone/>
            </a:pPr>
            <a:r>
              <a:rPr lang="en-GB" altLang="en-US">
                <a:solidFill>
                  <a:schemeClr val="tx2"/>
                </a:solidFill>
              </a:rPr>
              <a:t>Commissioning Intentions </a:t>
            </a:r>
          </a:p>
          <a:p>
            <a:pPr algn="ctr" eaLnBrk="1" hangingPunct="1">
              <a:spcBef>
                <a:spcPct val="0"/>
              </a:spcBef>
              <a:buFontTx/>
              <a:buNone/>
            </a:pPr>
            <a:r>
              <a:rPr lang="en-GB" altLang="en-US" sz="1800">
                <a:solidFill>
                  <a:schemeClr val="tx2"/>
                </a:solidFill>
              </a:rPr>
              <a:t>for delivery April 2025 onwards</a:t>
            </a:r>
          </a:p>
        </p:txBody>
      </p:sp>
      <p:pic>
        <p:nvPicPr>
          <p:cNvPr id="5127" name="Picture 1">
            <a:extLst>
              <a:ext uri="{FF2B5EF4-FFF2-40B4-BE49-F238E27FC236}">
                <a16:creationId xmlns:a16="http://schemas.microsoft.com/office/drawing/2014/main" id="{E1F3B1E7-3F85-E328-E3CB-9573C375A6D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0EE53D3-D252-09D3-28D4-DE302D7F26AE}"/>
              </a:ext>
            </a:extLst>
          </p:cNvPr>
          <p:cNvSpPr>
            <a:spLocks noGrp="1" noChangeArrowheads="1"/>
          </p:cNvSpPr>
          <p:nvPr>
            <p:ph type="title"/>
          </p:nvPr>
        </p:nvSpPr>
        <p:spPr/>
        <p:txBody>
          <a:bodyPr/>
          <a:lstStyle/>
          <a:p>
            <a:pPr algn="ctr"/>
            <a:r>
              <a:rPr lang="en-GB" altLang="en-US" b="1">
                <a:ea typeface="ＭＳ Ｐゴシック" panose="020B0600070205080204" pitchFamily="34" charset="-128"/>
              </a:rPr>
              <a:t>Newcastle in 4 Localities Map</a:t>
            </a:r>
          </a:p>
        </p:txBody>
      </p:sp>
      <p:pic>
        <p:nvPicPr>
          <p:cNvPr id="19459" name="Content Placeholder 3">
            <a:extLst>
              <a:ext uri="{FF2B5EF4-FFF2-40B4-BE49-F238E27FC236}">
                <a16:creationId xmlns:a16="http://schemas.microsoft.com/office/drawing/2014/main" id="{411CDBF9-84E9-9E12-AC2F-F1A54E51F7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1268413"/>
            <a:ext cx="5730875" cy="4048125"/>
          </a:xfrm>
        </p:spPr>
      </p:pic>
      <p:pic>
        <p:nvPicPr>
          <p:cNvPr id="19460" name="Picture 2">
            <a:extLst>
              <a:ext uri="{FF2B5EF4-FFF2-40B4-BE49-F238E27FC236}">
                <a16:creationId xmlns:a16="http://schemas.microsoft.com/office/drawing/2014/main" id="{7AF6ABC1-9233-41FE-A8AE-AE816FD96C0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9FD4FECC-3527-DEAD-1E21-E048700E8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115888"/>
            <a:ext cx="193516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a:extLst>
              <a:ext uri="{FF2B5EF4-FFF2-40B4-BE49-F238E27FC236}">
                <a16:creationId xmlns:a16="http://schemas.microsoft.com/office/drawing/2014/main" id="{3EA796C5-1323-EB9D-6BA6-73ECDD210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6" t="3166" r="2750"/>
          <a:stretch>
            <a:fillRect/>
          </a:stretch>
        </p:blipFill>
        <p:spPr bwMode="auto">
          <a:xfrm>
            <a:off x="34925" y="1420813"/>
            <a:ext cx="91122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8C6C766-A94C-8DF1-95AA-B9E449F27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12" y="368817"/>
            <a:ext cx="75279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9F36E101-F308-115C-EDEB-042F74F08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333375"/>
            <a:ext cx="903922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2">
            <a:extLst>
              <a:ext uri="{FF2B5EF4-FFF2-40B4-BE49-F238E27FC236}">
                <a16:creationId xmlns:a16="http://schemas.microsoft.com/office/drawing/2014/main" id="{6076B558-DB44-BB46-3D92-9F4523D8C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104"/>
          <a:stretch>
            <a:fillRect/>
          </a:stretch>
        </p:blipFill>
        <p:spPr bwMode="auto">
          <a:xfrm>
            <a:off x="4859338" y="3275013"/>
            <a:ext cx="42227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Content Placeholder 2">
            <a:extLst>
              <a:ext uri="{FF2B5EF4-FFF2-40B4-BE49-F238E27FC236}">
                <a16:creationId xmlns:a16="http://schemas.microsoft.com/office/drawing/2014/main" id="{1BCA6A60-0698-2A0D-6076-EE429E86F2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00" b="54994"/>
          <a:stretch>
            <a:fillRect/>
          </a:stretch>
        </p:blipFill>
        <p:spPr>
          <a:xfrm>
            <a:off x="2197100" y="188913"/>
            <a:ext cx="4967288" cy="3373437"/>
          </a:xfrm>
        </p:spPr>
      </p:pic>
      <p:pic>
        <p:nvPicPr>
          <p:cNvPr id="27652" name="Content Placeholder 2">
            <a:extLst>
              <a:ext uri="{FF2B5EF4-FFF2-40B4-BE49-F238E27FC236}">
                <a16:creationId xmlns:a16="http://schemas.microsoft.com/office/drawing/2014/main" id="{E35F2EBC-9CC1-3F1B-F85B-D94C0E20E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769" b="33098"/>
          <a:stretch>
            <a:fillRect/>
          </a:stretch>
        </p:blipFill>
        <p:spPr bwMode="auto">
          <a:xfrm>
            <a:off x="36513" y="3905250"/>
            <a:ext cx="496728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924A450-2871-6654-E162-08B5B1061DD1}"/>
              </a:ext>
            </a:extLst>
          </p:cNvPr>
          <p:cNvSpPr>
            <a:spLocks noGrp="1" noChangeArrowheads="1"/>
          </p:cNvSpPr>
          <p:nvPr>
            <p:ph type="title"/>
          </p:nvPr>
        </p:nvSpPr>
        <p:spPr>
          <a:xfrm>
            <a:off x="457200" y="404813"/>
            <a:ext cx="8229600" cy="1143000"/>
          </a:xfrm>
        </p:spPr>
        <p:txBody>
          <a:bodyPr/>
          <a:lstStyle/>
          <a:p>
            <a:pPr algn="ctr"/>
            <a:r>
              <a:rPr lang="en-GB" altLang="en-US" sz="3600" b="1">
                <a:ea typeface="ＭＳ Ｐゴシック" panose="020B0600070205080204" pitchFamily="34" charset="-128"/>
              </a:rPr>
              <a:t>Children and Families Newcastle: Three Big Ideas</a:t>
            </a:r>
            <a:endParaRPr lang="en-GB" altLang="en-US" sz="3600">
              <a:ea typeface="ＭＳ Ｐゴシック" panose="020B0600070205080204" pitchFamily="34" charset="-128"/>
            </a:endParaRPr>
          </a:p>
        </p:txBody>
      </p:sp>
      <p:pic>
        <p:nvPicPr>
          <p:cNvPr id="29699" name="Picture 1">
            <a:extLst>
              <a:ext uri="{FF2B5EF4-FFF2-40B4-BE49-F238E27FC236}">
                <a16:creationId xmlns:a16="http://schemas.microsoft.com/office/drawing/2014/main" id="{658818C4-D957-0A52-04C9-2F80B1405E4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55C0C5A-4F96-2AC4-0DFE-BCF819CB42BA}"/>
              </a:ext>
            </a:extLst>
          </p:cNvPr>
          <p:cNvSpPr/>
          <p:nvPr/>
        </p:nvSpPr>
        <p:spPr>
          <a:xfrm>
            <a:off x="0" y="5373688"/>
            <a:ext cx="9144000" cy="148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701" name="Content Placeholder 3">
            <a:extLst>
              <a:ext uri="{FF2B5EF4-FFF2-40B4-BE49-F238E27FC236}">
                <a16:creationId xmlns:a16="http://schemas.microsoft.com/office/drawing/2014/main" id="{327179A9-9602-5535-AC74-57BE885A5F9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179388" y="1625600"/>
            <a:ext cx="8850312" cy="49799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AFEA0AFC-AE34-7077-A466-577F1B10E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89598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
            <a:extLst>
              <a:ext uri="{FF2B5EF4-FFF2-40B4-BE49-F238E27FC236}">
                <a16:creationId xmlns:a16="http://schemas.microsoft.com/office/drawing/2014/main" id="{B264C96F-72F1-51D0-48BB-D6CBEA74428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7D0BB1E-6E4E-55B0-9CF3-FB67E3D34CFD}"/>
              </a:ext>
            </a:extLst>
          </p:cNvPr>
          <p:cNvSpPr>
            <a:spLocks noGrp="1" noChangeArrowheads="1"/>
          </p:cNvSpPr>
          <p:nvPr>
            <p:ph type="title"/>
          </p:nvPr>
        </p:nvSpPr>
        <p:spPr>
          <a:xfrm>
            <a:off x="457200" y="0"/>
            <a:ext cx="8229600" cy="1143000"/>
          </a:xfrm>
        </p:spPr>
        <p:txBody>
          <a:bodyPr/>
          <a:lstStyle/>
          <a:p>
            <a:pPr algn="ctr"/>
            <a:r>
              <a:rPr lang="en-GB" altLang="en-US" sz="4000" b="1">
                <a:ea typeface="ＭＳ Ｐゴシック"/>
              </a:rPr>
              <a:t>Current Commissioned Elements</a:t>
            </a:r>
          </a:p>
        </p:txBody>
      </p:sp>
      <p:sp>
        <p:nvSpPr>
          <p:cNvPr id="3" name="Content Placeholder 2">
            <a:extLst>
              <a:ext uri="{FF2B5EF4-FFF2-40B4-BE49-F238E27FC236}">
                <a16:creationId xmlns:a16="http://schemas.microsoft.com/office/drawing/2014/main" id="{7F94E03E-D272-D72C-2004-53557FDD2D83}"/>
              </a:ext>
            </a:extLst>
          </p:cNvPr>
          <p:cNvSpPr>
            <a:spLocks noGrp="1"/>
          </p:cNvSpPr>
          <p:nvPr>
            <p:ph idx="1"/>
          </p:nvPr>
        </p:nvSpPr>
        <p:spPr>
          <a:xfrm>
            <a:off x="457200" y="1136650"/>
            <a:ext cx="8229600" cy="4525963"/>
          </a:xfrm>
        </p:spPr>
        <p:txBody>
          <a:bodyPr/>
          <a:lstStyle/>
          <a:p>
            <a:pPr marL="0" indent="0">
              <a:buFontTx/>
              <a:buNone/>
              <a:defRPr/>
            </a:pPr>
            <a:r>
              <a:rPr lang="en-GB" sz="2200">
                <a:ea typeface="Times New Roman" panose="02020603050405020304" pitchFamily="18" charset="0"/>
                <a:cs typeface="Times New Roman" panose="02020603050405020304" pitchFamily="18" charset="0"/>
              </a:rPr>
              <a:t>The Council currently commissions the following services as part of the CFN Community Family Offer:</a:t>
            </a:r>
          </a:p>
          <a:p>
            <a:pPr marL="0" indent="0">
              <a:buFontTx/>
              <a:buNone/>
              <a:defRPr/>
            </a:pPr>
            <a:endParaRPr lang="en-GB" sz="2200">
              <a:ea typeface="Times New Roman" panose="02020603050405020304" pitchFamily="18" charset="0"/>
              <a:cs typeface="Times New Roman" panose="02020603050405020304" pitchFamily="18" charset="0"/>
            </a:endParaRPr>
          </a:p>
          <a:p>
            <a:pPr>
              <a:buFont typeface="Symbol" panose="05050102010706020507" pitchFamily="18" charset="2"/>
              <a:buChar char=""/>
              <a:defRPr/>
            </a:pPr>
            <a:r>
              <a:rPr lang="en-GB" sz="2200">
                <a:ea typeface="Times New Roman" panose="02020603050405020304" pitchFamily="18" charset="0"/>
                <a:cs typeface="Times New Roman" panose="02020603050405020304" pitchFamily="18" charset="0"/>
              </a:rPr>
              <a:t>Locality Leadership</a:t>
            </a:r>
          </a:p>
          <a:p>
            <a:pPr>
              <a:buFont typeface="Symbol" panose="05050102010706020507" pitchFamily="18" charset="2"/>
              <a:buChar char=""/>
              <a:defRPr/>
            </a:pPr>
            <a:r>
              <a:rPr lang="en-GB" sz="2200">
                <a:ea typeface="Times New Roman" panose="02020603050405020304" pitchFamily="18" charset="0"/>
                <a:cs typeface="Times New Roman" panose="02020603050405020304" pitchFamily="18" charset="0"/>
              </a:rPr>
              <a:t>Children and Families Hubs</a:t>
            </a:r>
          </a:p>
          <a:p>
            <a:pPr>
              <a:buFont typeface="Symbol" panose="05050102010706020507" pitchFamily="18" charset="2"/>
              <a:buChar char=""/>
              <a:defRPr/>
            </a:pPr>
            <a:r>
              <a:rPr lang="en-GB" sz="2200">
                <a:ea typeface="Times New Roman" panose="02020603050405020304" pitchFamily="18" charset="0"/>
                <a:cs typeface="Times New Roman" panose="02020603050405020304" pitchFamily="18" charset="0"/>
              </a:rPr>
              <a:t>0-19 Healthy Child Programme</a:t>
            </a:r>
          </a:p>
          <a:p>
            <a:pPr>
              <a:buFont typeface="Symbol" panose="05050102010706020507" pitchFamily="18" charset="2"/>
              <a:buChar char=""/>
              <a:defRPr/>
            </a:pPr>
            <a:r>
              <a:rPr lang="en-GB" sz="2200">
                <a:ea typeface="Times New Roman" panose="02020603050405020304" pitchFamily="18" charset="0"/>
                <a:cs typeface="Times New Roman" panose="02020603050405020304" pitchFamily="18" charset="0"/>
              </a:rPr>
              <a:t>Family Partners </a:t>
            </a:r>
            <a:r>
              <a:rPr lang="en-GB" sz="2200" i="1">
                <a:ea typeface="Times New Roman" panose="02020603050405020304" pitchFamily="18" charset="0"/>
                <a:cs typeface="Times New Roman" panose="02020603050405020304" pitchFamily="18" charset="0"/>
              </a:rPr>
              <a:t>(includes some internal delivery)</a:t>
            </a:r>
          </a:p>
          <a:p>
            <a:pPr>
              <a:buFont typeface="Symbol" panose="05050102010706020507" pitchFamily="18" charset="2"/>
              <a:buChar char=""/>
              <a:defRPr/>
            </a:pPr>
            <a:r>
              <a:rPr lang="en-GB" sz="2200">
                <a:ea typeface="Times New Roman" panose="02020603050405020304" pitchFamily="18" charset="0"/>
                <a:cs typeface="Times New Roman" panose="02020603050405020304" pitchFamily="18" charset="0"/>
              </a:rPr>
              <a:t>Volunteer Co-ordination</a:t>
            </a:r>
          </a:p>
          <a:p>
            <a:pPr>
              <a:buFont typeface="Symbol" panose="05050102010706020507" pitchFamily="18" charset="2"/>
              <a:buChar char=""/>
              <a:defRPr/>
            </a:pPr>
            <a:r>
              <a:rPr lang="en-GB" sz="2200">
                <a:ea typeface="Times New Roman" panose="02020603050405020304" pitchFamily="18" charset="0"/>
                <a:cs typeface="Times New Roman" panose="02020603050405020304" pitchFamily="18" charset="0"/>
              </a:rPr>
              <a:t>Responsive Groups including evidence-based programmes</a:t>
            </a:r>
          </a:p>
        </p:txBody>
      </p:sp>
      <p:pic>
        <p:nvPicPr>
          <p:cNvPr id="33796" name="Picture 3">
            <a:extLst>
              <a:ext uri="{FF2B5EF4-FFF2-40B4-BE49-F238E27FC236}">
                <a16:creationId xmlns:a16="http://schemas.microsoft.com/office/drawing/2014/main" id="{CA3951B5-B4BA-AF5C-4851-3A3F49D725C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284FD91-8BCE-335C-9FD9-CD02F7321AD3}"/>
              </a:ext>
            </a:extLst>
          </p:cNvPr>
          <p:cNvSpPr>
            <a:spLocks noGrp="1" noChangeArrowheads="1"/>
          </p:cNvSpPr>
          <p:nvPr>
            <p:ph type="title"/>
          </p:nvPr>
        </p:nvSpPr>
        <p:spPr/>
        <p:txBody>
          <a:bodyPr/>
          <a:lstStyle/>
          <a:p>
            <a:pPr algn="ctr"/>
            <a:r>
              <a:rPr lang="en-GB" altLang="en-US" sz="4000" b="1">
                <a:ea typeface="ＭＳ Ｐゴシック"/>
              </a:rPr>
              <a:t>Current Commissioned Elements</a:t>
            </a:r>
          </a:p>
        </p:txBody>
      </p:sp>
      <p:sp>
        <p:nvSpPr>
          <p:cNvPr id="35843" name="Content Placeholder 2">
            <a:extLst>
              <a:ext uri="{FF2B5EF4-FFF2-40B4-BE49-F238E27FC236}">
                <a16:creationId xmlns:a16="http://schemas.microsoft.com/office/drawing/2014/main" id="{61D5F4F9-4D8B-6201-BCFE-EAE95C7117D2}"/>
              </a:ext>
            </a:extLst>
          </p:cNvPr>
          <p:cNvSpPr>
            <a:spLocks noGrp="1" noChangeArrowheads="1"/>
          </p:cNvSpPr>
          <p:nvPr>
            <p:ph idx="1"/>
          </p:nvPr>
        </p:nvSpPr>
        <p:spPr/>
        <p:txBody>
          <a:bodyPr/>
          <a:lstStyle/>
          <a:p>
            <a:pPr>
              <a:buFont typeface="Symbol" panose="05050102010706020507" pitchFamily="18" charset="2"/>
              <a:buChar char=""/>
            </a:pPr>
            <a:r>
              <a:rPr lang="en-GB" altLang="en-US" sz="2200" b="1">
                <a:ea typeface="ＭＳ Ｐゴシック" panose="020B0600070205080204" pitchFamily="34" charset="-128"/>
                <a:cs typeface="Times New Roman" panose="02020603050405020304" pitchFamily="18" charset="0"/>
              </a:rPr>
              <a:t>Locality Leadership </a:t>
            </a:r>
            <a:r>
              <a:rPr lang="en-GB" altLang="en-US" sz="2200">
                <a:ea typeface="ＭＳ Ｐゴシック" panose="020B0600070205080204" pitchFamily="34" charset="-128"/>
                <a:cs typeface="Times New Roman" panose="02020603050405020304" pitchFamily="18" charset="0"/>
              </a:rPr>
              <a:t>–</a:t>
            </a:r>
            <a:r>
              <a:rPr lang="en-GB" altLang="en-US" sz="2200" b="1">
                <a:ea typeface="ＭＳ Ｐゴシック" panose="020B0600070205080204" pitchFamily="34" charset="-128"/>
                <a:cs typeface="Times New Roman" panose="02020603050405020304" pitchFamily="18" charset="0"/>
              </a:rPr>
              <a:t> </a:t>
            </a:r>
            <a:r>
              <a:rPr lang="en-GB" altLang="en-US" sz="2200">
                <a:ea typeface="ＭＳ Ｐゴシック" panose="020B0600070205080204" pitchFamily="34" charset="-128"/>
                <a:cs typeface="Times New Roman" panose="02020603050405020304" pitchFamily="18" charset="0"/>
              </a:rPr>
              <a:t>providing oversight of the effective delivery of the Community Family Offer in each Locality, oversight of support offered to families within the locality, co-ordination of the cultivation of the locality offer (services, partnerships, community buildings etc.), needs analysis of the locality (emerging themes, data, trends, gaps etc.)</a:t>
            </a:r>
          </a:p>
          <a:p>
            <a:pPr>
              <a:buFont typeface="Symbol" panose="05050102010706020507" pitchFamily="18" charset="2"/>
              <a:buChar char=""/>
            </a:pPr>
            <a:r>
              <a:rPr lang="en-GB" altLang="en-US" sz="2200" b="1">
                <a:ea typeface="ＭＳ Ｐゴシック" panose="020B0600070205080204" pitchFamily="34" charset="-128"/>
                <a:cs typeface="Times New Roman" panose="02020603050405020304" pitchFamily="18" charset="0"/>
              </a:rPr>
              <a:t>Children and Families Hubs </a:t>
            </a:r>
            <a:r>
              <a:rPr lang="en-GB" altLang="en-US" sz="2200">
                <a:ea typeface="ＭＳ Ｐゴシック" panose="020B0600070205080204" pitchFamily="34" charset="-128"/>
                <a:cs typeface="Times New Roman" panose="02020603050405020304" pitchFamily="18" charset="0"/>
              </a:rPr>
              <a:t>– Parental engagement, targeted and responsive interventions delivered individually and in group, emotional health and wellbeing support, nutrition and healthy lifestyle interventions and drop-in/open access activities</a:t>
            </a:r>
          </a:p>
          <a:p>
            <a:pPr>
              <a:buFont typeface="Symbol" panose="05050102010706020507" pitchFamily="18" charset="2"/>
              <a:buChar char=""/>
            </a:pPr>
            <a:endParaRPr lang="en-GB" altLang="en-US" sz="2400">
              <a:ea typeface="ＭＳ Ｐゴシック" panose="020B0600070205080204" pitchFamily="34" charset="-128"/>
            </a:endParaRPr>
          </a:p>
        </p:txBody>
      </p:sp>
      <p:pic>
        <p:nvPicPr>
          <p:cNvPr id="35844" name="Picture 2">
            <a:extLst>
              <a:ext uri="{FF2B5EF4-FFF2-40B4-BE49-F238E27FC236}">
                <a16:creationId xmlns:a16="http://schemas.microsoft.com/office/drawing/2014/main" id="{5783AF29-C372-A5A0-6AF9-5569DD6A786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3E56B28-94D0-767B-5FF9-019C2089563E}"/>
              </a:ext>
            </a:extLst>
          </p:cNvPr>
          <p:cNvSpPr>
            <a:spLocks noGrp="1" noChangeArrowheads="1"/>
          </p:cNvSpPr>
          <p:nvPr>
            <p:ph type="title"/>
          </p:nvPr>
        </p:nvSpPr>
        <p:spPr/>
        <p:txBody>
          <a:bodyPr/>
          <a:lstStyle/>
          <a:p>
            <a:pPr algn="ctr"/>
            <a:r>
              <a:rPr lang="en-GB" altLang="en-US" sz="3600" b="1">
                <a:ea typeface="ＭＳ Ｐゴシック" panose="020B0600070205080204" pitchFamily="34" charset="-128"/>
              </a:rPr>
              <a:t>Current Commissioned Elements</a:t>
            </a:r>
          </a:p>
        </p:txBody>
      </p:sp>
      <p:sp>
        <p:nvSpPr>
          <p:cNvPr id="31747" name="Content Placeholder 2">
            <a:extLst>
              <a:ext uri="{FF2B5EF4-FFF2-40B4-BE49-F238E27FC236}">
                <a16:creationId xmlns:a16="http://schemas.microsoft.com/office/drawing/2014/main" id="{04F79EA0-5BFA-F5B6-1808-A861097995BC}"/>
              </a:ext>
            </a:extLst>
          </p:cNvPr>
          <p:cNvSpPr>
            <a:spLocks noGrp="1" noChangeArrowheads="1"/>
          </p:cNvSpPr>
          <p:nvPr>
            <p:ph idx="1"/>
          </p:nvPr>
        </p:nvSpPr>
        <p:spPr/>
        <p:txBody>
          <a:bodyPr/>
          <a:lstStyle/>
          <a:p>
            <a:pPr>
              <a:buFont typeface="Symbol" panose="05050102010706020507" pitchFamily="18" charset="2"/>
              <a:buChar char=""/>
              <a:defRPr/>
            </a:pPr>
            <a:endParaRPr lang="en-GB" altLang="en-US" sz="2400">
              <a:ea typeface="ＭＳ Ｐゴシック" panose="020B0600070205080204" pitchFamily="34" charset="-128"/>
              <a:cs typeface="Times New Roman" panose="02020603050405020304" pitchFamily="18" charset="0"/>
            </a:endParaRPr>
          </a:p>
          <a:p>
            <a:pPr marL="0" indent="0">
              <a:buFontTx/>
              <a:buNone/>
              <a:defRPr/>
            </a:pPr>
            <a:endParaRPr lang="en-GB" altLang="en-US" sz="2400">
              <a:ea typeface="ＭＳ Ｐゴシック" panose="020B0600070205080204" pitchFamily="34" charset="-128"/>
              <a:cs typeface="Times New Roman" panose="02020603050405020304" pitchFamily="18" charset="0"/>
            </a:endParaRPr>
          </a:p>
        </p:txBody>
      </p:sp>
      <p:pic>
        <p:nvPicPr>
          <p:cNvPr id="37892" name="Picture 2">
            <a:extLst>
              <a:ext uri="{FF2B5EF4-FFF2-40B4-BE49-F238E27FC236}">
                <a16:creationId xmlns:a16="http://schemas.microsoft.com/office/drawing/2014/main" id="{26976460-9F84-016E-E070-76D238DD432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Healthy Child Programme - elearning for healthcare">
            <a:extLst>
              <a:ext uri="{FF2B5EF4-FFF2-40B4-BE49-F238E27FC236}">
                <a16:creationId xmlns:a16="http://schemas.microsoft.com/office/drawing/2014/main" id="{2ADB1EF4-81EF-38CF-E554-50B387981B1A}"/>
              </a:ext>
            </a:extLst>
          </p:cNvPr>
          <p:cNvPicPr>
            <a:picLocks noChangeAspect="1"/>
          </p:cNvPicPr>
          <p:nvPr/>
        </p:nvPicPr>
        <p:blipFill>
          <a:blip r:embed="rId5"/>
          <a:stretch>
            <a:fillRect/>
          </a:stretch>
        </p:blipFill>
        <p:spPr>
          <a:xfrm>
            <a:off x="1337400" y="1461000"/>
            <a:ext cx="6541200" cy="364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5BD74-4C86-2D78-8E2E-3B0315F5D3C0}"/>
              </a:ext>
            </a:extLst>
          </p:cNvPr>
          <p:cNvSpPr>
            <a:spLocks noGrp="1"/>
          </p:cNvSpPr>
          <p:nvPr>
            <p:ph idx="1"/>
          </p:nvPr>
        </p:nvSpPr>
        <p:spPr>
          <a:xfrm>
            <a:off x="395288" y="620713"/>
            <a:ext cx="8229600" cy="4824412"/>
          </a:xfrm>
        </p:spPr>
        <p:txBody>
          <a:bodyPr/>
          <a:lstStyle/>
          <a:p>
            <a:pPr marL="0" indent="0" algn="ctr">
              <a:buFontTx/>
              <a:buNone/>
              <a:defRPr/>
            </a:pPr>
            <a:r>
              <a:rPr lang="en-GB" sz="4000" b="1"/>
              <a:t>Agenda</a:t>
            </a:r>
          </a:p>
          <a:p>
            <a:pPr marL="0" indent="0" algn="ctr">
              <a:buFontTx/>
              <a:buNone/>
              <a:defRPr/>
            </a:pPr>
            <a:endParaRPr lang="en-GB" sz="1800" b="1"/>
          </a:p>
          <a:p>
            <a:pPr>
              <a:defRPr/>
            </a:pPr>
            <a:r>
              <a:rPr lang="en-GB"/>
              <a:t>Housekeeping and Introductions</a:t>
            </a:r>
          </a:p>
          <a:p>
            <a:pPr>
              <a:defRPr/>
            </a:pPr>
            <a:r>
              <a:rPr lang="en-GB"/>
              <a:t>Background and current arrangements </a:t>
            </a:r>
          </a:p>
          <a:p>
            <a:pPr>
              <a:defRPr/>
            </a:pPr>
            <a:r>
              <a:rPr lang="en-GB"/>
              <a:t>Vision and scope of future arrangements</a:t>
            </a:r>
          </a:p>
          <a:p>
            <a:pPr>
              <a:defRPr/>
            </a:pPr>
            <a:r>
              <a:rPr lang="en-GB"/>
              <a:t>Group Discussions</a:t>
            </a:r>
          </a:p>
          <a:p>
            <a:pPr>
              <a:defRPr/>
            </a:pPr>
            <a:r>
              <a:rPr lang="en-GB"/>
              <a:t>Next Steps and Key Dates</a:t>
            </a:r>
          </a:p>
          <a:p>
            <a:pPr>
              <a:defRPr/>
            </a:pPr>
            <a:endParaRPr lang="en-GB" sz="3600"/>
          </a:p>
        </p:txBody>
      </p:sp>
      <p:pic>
        <p:nvPicPr>
          <p:cNvPr id="7171" name="Picture 1">
            <a:extLst>
              <a:ext uri="{FF2B5EF4-FFF2-40B4-BE49-F238E27FC236}">
                <a16:creationId xmlns:a16="http://schemas.microsoft.com/office/drawing/2014/main" id="{E96648B1-B0CE-E699-75E7-02A47718CE9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73438" y="594995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E8057B5-F78B-D6C8-9CFC-3815ED97F5D7}"/>
              </a:ext>
            </a:extLst>
          </p:cNvPr>
          <p:cNvSpPr>
            <a:spLocks noGrp="1" noChangeArrowheads="1"/>
          </p:cNvSpPr>
          <p:nvPr>
            <p:ph type="title"/>
          </p:nvPr>
        </p:nvSpPr>
        <p:spPr/>
        <p:txBody>
          <a:bodyPr/>
          <a:lstStyle/>
          <a:p>
            <a:pPr algn="ctr"/>
            <a:r>
              <a:rPr lang="en-GB" altLang="en-US" sz="4000" b="1">
                <a:ea typeface="ＭＳ Ｐゴシック"/>
              </a:rPr>
              <a:t>Current Commissioned Elements</a:t>
            </a:r>
            <a:endParaRPr lang="en-GB" altLang="en-US" sz="4000" b="1">
              <a:ea typeface="ＭＳ Ｐゴシック" panose="020B0600070205080204" pitchFamily="34" charset="-128"/>
            </a:endParaRPr>
          </a:p>
        </p:txBody>
      </p:sp>
      <p:sp>
        <p:nvSpPr>
          <p:cNvPr id="39939" name="Content Placeholder 2">
            <a:extLst>
              <a:ext uri="{FF2B5EF4-FFF2-40B4-BE49-F238E27FC236}">
                <a16:creationId xmlns:a16="http://schemas.microsoft.com/office/drawing/2014/main" id="{8C1C5E62-565E-10CA-F840-A8694362BEC2}"/>
              </a:ext>
            </a:extLst>
          </p:cNvPr>
          <p:cNvSpPr>
            <a:spLocks noGrp="1" noChangeArrowheads="1"/>
          </p:cNvSpPr>
          <p:nvPr>
            <p:ph idx="1"/>
          </p:nvPr>
        </p:nvSpPr>
        <p:spPr/>
        <p:txBody>
          <a:bodyPr/>
          <a:lstStyle/>
          <a:p>
            <a:r>
              <a:rPr lang="en-US" altLang="en-US" sz="2400">
                <a:ea typeface="ＭＳ Ｐゴシック"/>
              </a:rPr>
              <a:t>Our childhoods shape us into the adults we become</a:t>
            </a:r>
            <a:endParaRPr lang="en-US" altLang="en-US" sz="2400">
              <a:ea typeface="ＭＳ Ｐゴシック" panose="020B0600070205080204" pitchFamily="34" charset="-128"/>
            </a:endParaRPr>
          </a:p>
          <a:p>
            <a:r>
              <a:rPr lang="en-US" altLang="en-US" sz="2400">
                <a:ea typeface="ＭＳ Ｐゴシック"/>
              </a:rPr>
              <a:t>The Healthy Child Programme is made up of a wide-ranging schedule of evidence-based interventions aimed at supporting and improving the health and wellbeing of children and young people.</a:t>
            </a:r>
            <a:endParaRPr lang="en-US" altLang="en-US" sz="2400">
              <a:ea typeface="ＭＳ Ｐゴシック" panose="020B0600070205080204" pitchFamily="34" charset="-128"/>
            </a:endParaRPr>
          </a:p>
          <a:p>
            <a:r>
              <a:rPr lang="en-US" altLang="en-US" sz="2400">
                <a:ea typeface="ＭＳ Ｐゴシック"/>
              </a:rPr>
              <a:t>Universal reach, with targeted and specialist support</a:t>
            </a:r>
            <a:endParaRPr lang="en-US" altLang="en-US" sz="2400">
              <a:ea typeface="ＭＳ Ｐゴシック" panose="020B0600070205080204" pitchFamily="34" charset="-128"/>
            </a:endParaRPr>
          </a:p>
          <a:p>
            <a:r>
              <a:rPr lang="en-US" altLang="en-US" sz="2400">
                <a:ea typeface="ＭＳ Ｐゴシック"/>
              </a:rPr>
              <a:t>Professionally led through health visitors (0-5) and school nurses (5-19) who work in close collaboration with other key partners within the CFO </a:t>
            </a:r>
            <a:endParaRPr lang="en-US" altLang="en-US" sz="2400">
              <a:ea typeface="ＭＳ Ｐゴシック" panose="020B0600070205080204" pitchFamily="34" charset="-128"/>
            </a:endParaRPr>
          </a:p>
          <a:p>
            <a:endParaRPr lang="en-US" altLang="en-US" sz="2000">
              <a:ea typeface="ＭＳ Ｐゴシック" panose="020B0600070205080204" pitchFamily="34" charset="-128"/>
            </a:endParaRPr>
          </a:p>
          <a:p>
            <a:endParaRPr lang="en-US" altLang="en-US" sz="2000">
              <a:ea typeface="ＭＳ Ｐゴシック" panose="020B0600070205080204" pitchFamily="34" charset="-128"/>
            </a:endParaRPr>
          </a:p>
          <a:p>
            <a:endParaRPr lang="en-US" altLang="en-US" sz="2000">
              <a:ea typeface="ＭＳ Ｐゴシック" panose="020B0600070205080204" pitchFamily="34" charset="-128"/>
            </a:endParaRPr>
          </a:p>
          <a:p>
            <a:pPr marL="0" indent="0">
              <a:buNone/>
            </a:pPr>
            <a:endParaRPr lang="en-US" altLang="en-US" sz="200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146A4B9-B113-EFFF-0B8B-E16F8550601C}"/>
              </a:ext>
            </a:extLst>
          </p:cNvPr>
          <p:cNvSpPr>
            <a:spLocks noGrp="1" noChangeArrowheads="1"/>
          </p:cNvSpPr>
          <p:nvPr>
            <p:ph type="title"/>
          </p:nvPr>
        </p:nvSpPr>
        <p:spPr/>
        <p:txBody>
          <a:bodyPr/>
          <a:lstStyle/>
          <a:p>
            <a:pPr algn="ctr"/>
            <a:r>
              <a:rPr lang="en-GB" altLang="en-US" sz="3200" b="1">
                <a:ea typeface="ＭＳ Ｐゴシック" panose="020B0600070205080204" pitchFamily="34" charset="-128"/>
              </a:rPr>
              <a:t>Current Commissioned Elements</a:t>
            </a:r>
          </a:p>
        </p:txBody>
      </p:sp>
      <p:sp>
        <p:nvSpPr>
          <p:cNvPr id="41987" name="Content Placeholder 2">
            <a:extLst>
              <a:ext uri="{FF2B5EF4-FFF2-40B4-BE49-F238E27FC236}">
                <a16:creationId xmlns:a16="http://schemas.microsoft.com/office/drawing/2014/main" id="{05B99640-A620-65F5-D4CB-3F0236BD8F91}"/>
              </a:ext>
            </a:extLst>
          </p:cNvPr>
          <p:cNvSpPr>
            <a:spLocks noGrp="1" noChangeArrowheads="1"/>
          </p:cNvSpPr>
          <p:nvPr>
            <p:ph idx="1"/>
          </p:nvPr>
        </p:nvSpPr>
        <p:spPr>
          <a:xfrm>
            <a:off x="457200" y="1279525"/>
            <a:ext cx="8229600" cy="4525963"/>
          </a:xfrm>
        </p:spPr>
        <p:txBody>
          <a:bodyPr/>
          <a:lstStyle/>
          <a:p>
            <a:pPr>
              <a:buFont typeface="Symbol" panose="05050102010706020507" pitchFamily="18" charset="2"/>
              <a:buChar char=""/>
            </a:pPr>
            <a:r>
              <a:rPr lang="en-GB" altLang="en-US" sz="2400" b="1">
                <a:ea typeface="ＭＳ Ｐゴシック"/>
                <a:cs typeface="Times New Roman"/>
              </a:rPr>
              <a:t>Family Partners </a:t>
            </a:r>
            <a:r>
              <a:rPr lang="en-GB" altLang="en-US" sz="2400">
                <a:ea typeface="ＭＳ Ｐゴシック"/>
                <a:cs typeface="Times New Roman"/>
              </a:rPr>
              <a:t>- dedicated to building long term relationship with families, helping them to articulate their priorities, working with and connecting them into assets and support within their own networks and wider community. (Some internal delivery)</a:t>
            </a:r>
          </a:p>
          <a:p>
            <a:pPr>
              <a:buFont typeface="Symbol" panose="05050102010706020507" pitchFamily="18" charset="2"/>
              <a:buChar char=""/>
            </a:pPr>
            <a:r>
              <a:rPr lang="en-GB" altLang="en-US" sz="2400" b="1">
                <a:ea typeface="ＭＳ Ｐゴシック"/>
                <a:cs typeface="Times New Roman"/>
              </a:rPr>
              <a:t>Volunteer Co-ordination </a:t>
            </a:r>
            <a:r>
              <a:rPr lang="en-GB" altLang="en-US" sz="2400">
                <a:ea typeface="ＭＳ Ｐゴシック"/>
                <a:cs typeface="Times New Roman"/>
              </a:rPr>
              <a:t>– the development and coordination of volunteer opportunities across the CFN Community Family Offer</a:t>
            </a:r>
          </a:p>
          <a:p>
            <a:pPr>
              <a:buFont typeface="Symbol" panose="05050102010706020507" pitchFamily="18" charset="2"/>
              <a:buChar char=""/>
            </a:pPr>
            <a:r>
              <a:rPr lang="en-GB" altLang="en-US" sz="2400" b="1">
                <a:ea typeface="ＭＳ Ｐゴシック"/>
                <a:cs typeface="Times New Roman"/>
              </a:rPr>
              <a:t>Responsive Groups </a:t>
            </a:r>
            <a:r>
              <a:rPr lang="en-GB" altLang="en-US" sz="2400">
                <a:ea typeface="ＭＳ Ｐゴシック"/>
                <a:cs typeface="Times New Roman"/>
              </a:rPr>
              <a:t>-</a:t>
            </a:r>
            <a:r>
              <a:rPr lang="en-GB" altLang="en-US" sz="2400" b="1">
                <a:ea typeface="ＭＳ Ｐゴシック"/>
                <a:cs typeface="Times New Roman"/>
              </a:rPr>
              <a:t> </a:t>
            </a:r>
            <a:r>
              <a:rPr lang="en-GB" altLang="en-US" sz="2400">
                <a:ea typeface="ＭＳ Ｐゴシック"/>
                <a:cs typeface="Times New Roman"/>
              </a:rPr>
              <a:t>including evidence-based programmes e.g. parenting programmes, children’s mental health first aid initiatives</a:t>
            </a:r>
          </a:p>
          <a:p>
            <a:pPr>
              <a:buFont typeface="Symbol" panose="05050102010706020507" pitchFamily="18" charset="2"/>
              <a:buChar char=""/>
            </a:pPr>
            <a:endParaRPr lang="en-GB" altLang="en-US" sz="2400">
              <a:ea typeface="ＭＳ Ｐゴシック" panose="020B0600070205080204" pitchFamily="34" charset="-128"/>
              <a:cs typeface="Times New Roman" panose="02020603050405020304" pitchFamily="18" charset="0"/>
            </a:endParaRPr>
          </a:p>
        </p:txBody>
      </p:sp>
      <p:pic>
        <p:nvPicPr>
          <p:cNvPr id="41988" name="Picture 2">
            <a:extLst>
              <a:ext uri="{FF2B5EF4-FFF2-40B4-BE49-F238E27FC236}">
                <a16:creationId xmlns:a16="http://schemas.microsoft.com/office/drawing/2014/main" id="{5A352B13-7D65-FE8B-E8D8-AFF637D7CC0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4886297-BEBE-396C-E278-EFADDCB7EE11}"/>
              </a:ext>
            </a:extLst>
          </p:cNvPr>
          <p:cNvSpPr>
            <a:spLocks noGrp="1" noChangeArrowheads="1"/>
          </p:cNvSpPr>
          <p:nvPr>
            <p:ph type="title"/>
          </p:nvPr>
        </p:nvSpPr>
        <p:spPr>
          <a:xfrm>
            <a:off x="4306888" y="80963"/>
            <a:ext cx="4248150" cy="1327150"/>
          </a:xfrm>
        </p:spPr>
        <p:txBody>
          <a:bodyPr/>
          <a:lstStyle/>
          <a:p>
            <a:pPr algn="ctr"/>
            <a:r>
              <a:rPr lang="en-GB" altLang="en-US" sz="3200" b="1">
                <a:ea typeface="ＭＳ Ｐゴシック" panose="020B0600070205080204" pitchFamily="34" charset="-128"/>
              </a:rPr>
              <a:t>Current Leadership and Governance</a:t>
            </a:r>
          </a:p>
        </p:txBody>
      </p:sp>
      <p:sp>
        <p:nvSpPr>
          <p:cNvPr id="2" name="Rectangle 1">
            <a:extLst>
              <a:ext uri="{FF2B5EF4-FFF2-40B4-BE49-F238E27FC236}">
                <a16:creationId xmlns:a16="http://schemas.microsoft.com/office/drawing/2014/main" id="{8BD49971-3C56-A006-9A73-F551CFF63248}"/>
              </a:ext>
            </a:extLst>
          </p:cNvPr>
          <p:cNvSpPr/>
          <p:nvPr/>
        </p:nvSpPr>
        <p:spPr>
          <a:xfrm>
            <a:off x="303213" y="5876925"/>
            <a:ext cx="12446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4036" name="Picture 5">
            <a:extLst>
              <a:ext uri="{FF2B5EF4-FFF2-40B4-BE49-F238E27FC236}">
                <a16:creationId xmlns:a16="http://schemas.microsoft.com/office/drawing/2014/main" id="{6A78BE7F-3503-CBD0-4F79-7CE402C9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49213"/>
            <a:ext cx="2460625" cy="680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a:extLst>
              <a:ext uri="{FF2B5EF4-FFF2-40B4-BE49-F238E27FC236}">
                <a16:creationId xmlns:a16="http://schemas.microsoft.com/office/drawing/2014/main" id="{5F9676E8-48AE-C96B-1798-585489AA9E4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708400" y="5957888"/>
            <a:ext cx="11985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diagram of a company&#10;&#10;Description automatically generated">
            <a:extLst>
              <a:ext uri="{FF2B5EF4-FFF2-40B4-BE49-F238E27FC236}">
                <a16:creationId xmlns:a16="http://schemas.microsoft.com/office/drawing/2014/main" id="{A4B8A811-30E3-8C9F-EFFB-A0356E97E82B}"/>
              </a:ext>
            </a:extLst>
          </p:cNvPr>
          <p:cNvPicPr>
            <a:picLocks noChangeAspect="1"/>
          </p:cNvPicPr>
          <p:nvPr/>
        </p:nvPicPr>
        <p:blipFill>
          <a:blip r:embed="rId6"/>
          <a:stretch>
            <a:fillRect/>
          </a:stretch>
        </p:blipFill>
        <p:spPr>
          <a:xfrm>
            <a:off x="3625814" y="1764340"/>
            <a:ext cx="5383397" cy="28862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B6977B2-2604-C5E4-CE00-84413308CB25}"/>
              </a:ext>
            </a:extLst>
          </p:cNvPr>
          <p:cNvSpPr>
            <a:spLocks noGrp="1" noChangeArrowheads="1"/>
          </p:cNvSpPr>
          <p:nvPr>
            <p:ph type="title"/>
          </p:nvPr>
        </p:nvSpPr>
        <p:spPr>
          <a:xfrm>
            <a:off x="457200" y="222250"/>
            <a:ext cx="8229600" cy="1143000"/>
          </a:xfrm>
        </p:spPr>
        <p:txBody>
          <a:bodyPr/>
          <a:lstStyle/>
          <a:p>
            <a:pPr algn="ctr" eaLnBrk="1" hangingPunct="1"/>
            <a:r>
              <a:rPr lang="en-GB" altLang="en-US" b="1">
                <a:ea typeface="ＭＳ Ｐゴシック" panose="020B0600070205080204" pitchFamily="34" charset="-128"/>
              </a:rPr>
              <a:t>Vision for the Future</a:t>
            </a:r>
            <a:endParaRPr lang="en-US"/>
          </a:p>
        </p:txBody>
      </p:sp>
      <p:sp>
        <p:nvSpPr>
          <p:cNvPr id="95235" name="Content Placeholder 2">
            <a:extLst>
              <a:ext uri="{FF2B5EF4-FFF2-40B4-BE49-F238E27FC236}">
                <a16:creationId xmlns:a16="http://schemas.microsoft.com/office/drawing/2014/main" id="{9FA629CC-B743-7957-5BF6-7210FFC75A55}"/>
              </a:ext>
            </a:extLst>
          </p:cNvPr>
          <p:cNvSpPr>
            <a:spLocks noGrp="1" noChangeArrowheads="1"/>
          </p:cNvSpPr>
          <p:nvPr>
            <p:ph idx="1"/>
          </p:nvPr>
        </p:nvSpPr>
        <p:spPr>
          <a:xfrm>
            <a:off x="457200" y="1089213"/>
            <a:ext cx="8229600" cy="4801226"/>
          </a:xfrm>
        </p:spPr>
        <p:txBody>
          <a:bodyPr/>
          <a:lstStyle/>
          <a:p>
            <a:pPr marL="0" indent="0" eaLnBrk="1" hangingPunct="1">
              <a:buFontTx/>
              <a:buNone/>
              <a:defRPr/>
            </a:pPr>
            <a:r>
              <a:rPr lang="en-GB" altLang="en-US" sz="2400" b="1">
                <a:ea typeface="ＭＳ Ｐゴシック"/>
              </a:rPr>
              <a:t>What’s working well?</a:t>
            </a:r>
          </a:p>
          <a:p>
            <a:pPr eaLnBrk="1" hangingPunct="1">
              <a:defRPr/>
            </a:pPr>
            <a:r>
              <a:rPr lang="en-GB" altLang="en-US" sz="2200">
                <a:ea typeface="ＭＳ Ｐゴシック"/>
              </a:rPr>
              <a:t>Integrated working  </a:t>
            </a:r>
          </a:p>
          <a:p>
            <a:pPr eaLnBrk="1" hangingPunct="1">
              <a:defRPr/>
            </a:pPr>
            <a:r>
              <a:rPr lang="en-GB" altLang="en-US" sz="2200">
                <a:ea typeface="ＭＳ Ｐゴシック"/>
              </a:rPr>
              <a:t>Joint leadership</a:t>
            </a:r>
          </a:p>
          <a:p>
            <a:pPr eaLnBrk="1" hangingPunct="1">
              <a:defRPr/>
            </a:pPr>
            <a:r>
              <a:rPr lang="en-GB" altLang="en-US" sz="2200">
                <a:ea typeface="ＭＳ Ｐゴシック"/>
              </a:rPr>
              <a:t>Community buildings network</a:t>
            </a:r>
          </a:p>
          <a:p>
            <a:pPr>
              <a:defRPr/>
            </a:pPr>
            <a:r>
              <a:rPr lang="en-GB" altLang="en-US" sz="2200">
                <a:ea typeface="ＭＳ Ｐゴシック"/>
              </a:rPr>
              <a:t>Embedding of relational and restorative practice</a:t>
            </a:r>
          </a:p>
          <a:p>
            <a:pPr eaLnBrk="1" hangingPunct="1">
              <a:defRPr/>
            </a:pPr>
            <a:r>
              <a:rPr lang="en-GB" altLang="en-US" sz="2200">
                <a:ea typeface="ＭＳ Ｐゴシック"/>
              </a:rPr>
              <a:t>Family Partners linked to every primary and secondary</a:t>
            </a:r>
          </a:p>
          <a:p>
            <a:pPr marL="0" indent="0">
              <a:buNone/>
              <a:defRPr/>
            </a:pPr>
            <a:r>
              <a:rPr lang="en-GB" altLang="en-US" sz="2200">
                <a:ea typeface="ＭＳ Ｐゴシック"/>
              </a:rPr>
              <a:t>     school</a:t>
            </a:r>
          </a:p>
          <a:p>
            <a:pPr>
              <a:defRPr/>
            </a:pPr>
            <a:r>
              <a:rPr lang="en-GB" altLang="en-US" sz="2200">
                <a:ea typeface="ＭＳ Ｐゴシック"/>
              </a:rPr>
              <a:t>Co-location of services</a:t>
            </a:r>
          </a:p>
          <a:p>
            <a:pPr eaLnBrk="1" hangingPunct="1">
              <a:defRPr/>
            </a:pPr>
            <a:r>
              <a:rPr lang="en-GB" altLang="en-US" sz="2200">
                <a:ea typeface="ＭＳ Ｐゴシック"/>
              </a:rPr>
              <a:t>Developing strong links with schools, contributing to effective Team around the School support</a:t>
            </a:r>
          </a:p>
          <a:p>
            <a:pPr eaLnBrk="1" hangingPunct="1">
              <a:defRPr/>
            </a:pPr>
            <a:r>
              <a:rPr lang="en-GB" altLang="en-US" sz="2200">
                <a:ea typeface="ＭＳ Ｐゴシック"/>
              </a:rPr>
              <a:t>Integration of strategic visions </a:t>
            </a:r>
            <a:endParaRPr lang="en-GB" altLang="en-US" sz="2200">
              <a:ea typeface="ＭＳ Ｐゴシック" panose="020B0600070205080204" pitchFamily="34" charset="-128"/>
            </a:endParaRPr>
          </a:p>
          <a:p>
            <a:pPr eaLnBrk="1" hangingPunct="1">
              <a:defRPr/>
            </a:pPr>
            <a:endParaRPr lang="en-GB" altLang="en-US" sz="2200">
              <a:highlight>
                <a:srgbClr val="FFFF00"/>
              </a:highlight>
              <a:ea typeface="ＭＳ Ｐゴシック" panose="020B0600070205080204" pitchFamily="34" charset="-128"/>
            </a:endParaRPr>
          </a:p>
        </p:txBody>
      </p:sp>
      <p:pic>
        <p:nvPicPr>
          <p:cNvPr id="46084" name="Picture 1">
            <a:extLst>
              <a:ext uri="{FF2B5EF4-FFF2-40B4-BE49-F238E27FC236}">
                <a16:creationId xmlns:a16="http://schemas.microsoft.com/office/drawing/2014/main" id="{288DC531-D05F-ED1E-7003-4287C73EAB2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DA43231-E858-CC25-FE25-B96DFFC4830D}"/>
              </a:ext>
            </a:extLst>
          </p:cNvPr>
          <p:cNvSpPr>
            <a:spLocks noGrp="1" noChangeArrowheads="1"/>
          </p:cNvSpPr>
          <p:nvPr>
            <p:ph type="title"/>
          </p:nvPr>
        </p:nvSpPr>
        <p:spPr>
          <a:xfrm>
            <a:off x="457200" y="222250"/>
            <a:ext cx="8229600" cy="1143000"/>
          </a:xfrm>
        </p:spPr>
        <p:txBody>
          <a:bodyPr/>
          <a:lstStyle/>
          <a:p>
            <a:pPr algn="ctr" eaLnBrk="1" hangingPunct="1"/>
            <a:r>
              <a:rPr lang="en-GB" altLang="en-US" b="1">
                <a:ea typeface="ＭＳ Ｐゴシック"/>
              </a:rPr>
              <a:t>Vision for the Future</a:t>
            </a:r>
          </a:p>
        </p:txBody>
      </p:sp>
      <p:sp>
        <p:nvSpPr>
          <p:cNvPr id="95235" name="Content Placeholder 2">
            <a:extLst>
              <a:ext uri="{FF2B5EF4-FFF2-40B4-BE49-F238E27FC236}">
                <a16:creationId xmlns:a16="http://schemas.microsoft.com/office/drawing/2014/main" id="{C8C2912C-313C-4270-90A1-8FE46040B8EE}"/>
              </a:ext>
            </a:extLst>
          </p:cNvPr>
          <p:cNvSpPr>
            <a:spLocks noGrp="1" noChangeArrowheads="1"/>
          </p:cNvSpPr>
          <p:nvPr>
            <p:ph idx="1"/>
          </p:nvPr>
        </p:nvSpPr>
        <p:spPr>
          <a:xfrm>
            <a:off x="457200" y="1365250"/>
            <a:ext cx="8229600" cy="4525963"/>
          </a:xfrm>
        </p:spPr>
        <p:txBody>
          <a:bodyPr/>
          <a:lstStyle/>
          <a:p>
            <a:pPr eaLnBrk="1" hangingPunct="1">
              <a:defRPr/>
            </a:pPr>
            <a:r>
              <a:rPr lang="en-GB" altLang="en-US" sz="2200">
                <a:ea typeface="ＭＳ Ｐゴシック" panose="020B0600070205080204" pitchFamily="34" charset="-128"/>
              </a:rPr>
              <a:t>Moving into the next phase of the offer, we want to continue to build on what is working well, the strong partnerships with stakeholders, and relationships with communities across the city.</a:t>
            </a:r>
          </a:p>
          <a:p>
            <a:pPr marL="0" indent="0" eaLnBrk="1" hangingPunct="1">
              <a:buFontTx/>
              <a:buNone/>
              <a:defRPr/>
            </a:pPr>
            <a:endParaRPr lang="en-GB" altLang="en-US" sz="2200">
              <a:ea typeface="ＭＳ Ｐゴシック" panose="020B0600070205080204" pitchFamily="34" charset="-128"/>
            </a:endParaRPr>
          </a:p>
          <a:p>
            <a:pPr eaLnBrk="1" hangingPunct="1">
              <a:defRPr/>
            </a:pPr>
            <a:r>
              <a:rPr lang="en-GB" altLang="en-US" sz="2200">
                <a:ea typeface="ＭＳ Ｐゴシック" panose="020B0600070205080204" pitchFamily="34" charset="-128"/>
              </a:rPr>
              <a:t>We would like to explore how we can develop our current offer and continue our journey towards more integrated, seamless service delivery.</a:t>
            </a:r>
          </a:p>
        </p:txBody>
      </p:sp>
      <p:pic>
        <p:nvPicPr>
          <p:cNvPr id="48132" name="Picture 1">
            <a:extLst>
              <a:ext uri="{FF2B5EF4-FFF2-40B4-BE49-F238E27FC236}">
                <a16:creationId xmlns:a16="http://schemas.microsoft.com/office/drawing/2014/main" id="{5B18C4A4-A019-6316-F2BA-DEC61CE467E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4D7E1F3E-B654-A6AB-72B8-037DDE566EA0}"/>
              </a:ext>
            </a:extLst>
          </p:cNvPr>
          <p:cNvSpPr>
            <a:spLocks noGrp="1" noChangeArrowheads="1"/>
          </p:cNvSpPr>
          <p:nvPr>
            <p:ph type="title"/>
          </p:nvPr>
        </p:nvSpPr>
        <p:spPr>
          <a:xfrm>
            <a:off x="457200" y="230570"/>
            <a:ext cx="8229600" cy="1143000"/>
          </a:xfrm>
        </p:spPr>
        <p:txBody>
          <a:bodyPr/>
          <a:lstStyle/>
          <a:p>
            <a:pPr algn="ctr" eaLnBrk="1" hangingPunct="1">
              <a:defRPr/>
            </a:pPr>
            <a:r>
              <a:rPr lang="en-GB" altLang="en-US" b="1">
                <a:ea typeface="ＭＳ Ｐゴシック" panose="020B0600070205080204" pitchFamily="34" charset="-128"/>
              </a:rPr>
              <a:t>Group Discussion 1 </a:t>
            </a:r>
            <a:endParaRPr lang="en-GB" altLang="en-US" b="1">
              <a:highlight>
                <a:srgbClr val="FFFF00"/>
              </a:highlight>
              <a:ea typeface="ＭＳ Ｐゴシック" panose="020B0600070205080204" pitchFamily="34" charset="-128"/>
            </a:endParaRPr>
          </a:p>
        </p:txBody>
      </p:sp>
      <p:sp>
        <p:nvSpPr>
          <p:cNvPr id="50179" name="Content Placeholder 2">
            <a:extLst>
              <a:ext uri="{FF2B5EF4-FFF2-40B4-BE49-F238E27FC236}">
                <a16:creationId xmlns:a16="http://schemas.microsoft.com/office/drawing/2014/main" id="{5548CF2E-ADAE-E504-FFE2-328523395632}"/>
              </a:ext>
            </a:extLst>
          </p:cNvPr>
          <p:cNvSpPr>
            <a:spLocks noGrp="1" noChangeArrowheads="1"/>
          </p:cNvSpPr>
          <p:nvPr>
            <p:ph idx="1"/>
          </p:nvPr>
        </p:nvSpPr>
        <p:spPr>
          <a:xfrm>
            <a:off x="457200" y="1600200"/>
            <a:ext cx="8229600" cy="3413125"/>
          </a:xfrm>
        </p:spPr>
        <p:txBody>
          <a:bodyPr/>
          <a:lstStyle/>
          <a:p>
            <a:pPr eaLnBrk="1" hangingPunct="1"/>
            <a:r>
              <a:rPr lang="en-GB" altLang="en-US" sz="2400">
                <a:ea typeface="ＭＳ Ｐゴシック"/>
              </a:rPr>
              <a:t>What does a high quality Community Family Offer look like?  What’s working well with the current offer? Where do you see opportunities to enhance our current provision?</a:t>
            </a:r>
          </a:p>
          <a:p>
            <a:pPr eaLnBrk="1" hangingPunct="1"/>
            <a:endParaRPr lang="en-GB" altLang="en-US" sz="2400">
              <a:ea typeface="ＭＳ Ｐゴシック" panose="020B0600070205080204" pitchFamily="34" charset="-128"/>
            </a:endParaRPr>
          </a:p>
          <a:p>
            <a:pPr eaLnBrk="1" hangingPunct="1"/>
            <a:r>
              <a:rPr lang="en-GB" altLang="en-US" sz="2400">
                <a:ea typeface="ＭＳ Ｐゴシック"/>
              </a:rPr>
              <a:t>What is driving need for services in your area/specialism, and how can we reflect this in our offer going forward?  </a:t>
            </a:r>
            <a:endParaRPr lang="en-GB" altLang="en-US" sz="2200">
              <a:ea typeface="ＭＳ Ｐゴシック" panose="020B0600070205080204" pitchFamily="34" charset="-128"/>
            </a:endParaRPr>
          </a:p>
          <a:p>
            <a:pPr eaLnBrk="1" hangingPunct="1"/>
            <a:endParaRPr lang="en-GB" altLang="en-US" sz="2200">
              <a:ea typeface="ＭＳ Ｐゴシック" panose="020B0600070205080204" pitchFamily="34" charset="-128"/>
            </a:endParaRPr>
          </a:p>
        </p:txBody>
      </p:sp>
      <p:pic>
        <p:nvPicPr>
          <p:cNvPr id="50180" name="Picture 1">
            <a:extLst>
              <a:ext uri="{FF2B5EF4-FFF2-40B4-BE49-F238E27FC236}">
                <a16:creationId xmlns:a16="http://schemas.microsoft.com/office/drawing/2014/main" id="{C997D088-1E52-9628-EE6D-47EAFE6D534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0EE74897-128A-2680-C0EE-BECC8AF42840}"/>
              </a:ext>
            </a:extLst>
          </p:cNvPr>
          <p:cNvSpPr>
            <a:spLocks noGrp="1" noChangeArrowheads="1"/>
          </p:cNvSpPr>
          <p:nvPr>
            <p:ph type="title"/>
          </p:nvPr>
        </p:nvSpPr>
        <p:spPr>
          <a:xfrm>
            <a:off x="457200" y="186504"/>
            <a:ext cx="8229600" cy="1143000"/>
          </a:xfrm>
        </p:spPr>
        <p:txBody>
          <a:bodyPr/>
          <a:lstStyle/>
          <a:p>
            <a:pPr algn="ctr" eaLnBrk="1" hangingPunct="1">
              <a:defRPr/>
            </a:pPr>
            <a:r>
              <a:rPr lang="en-GB" altLang="en-US" b="1">
                <a:ea typeface="ＭＳ Ｐゴシック" panose="020B0600070205080204" pitchFamily="34" charset="-128"/>
              </a:rPr>
              <a:t>Group Discussion 2 </a:t>
            </a:r>
            <a:endParaRPr lang="en-GB" altLang="en-US" b="1">
              <a:highlight>
                <a:srgbClr val="FFFF00"/>
              </a:highlight>
              <a:ea typeface="ＭＳ Ｐゴシック" panose="020B0600070205080204" pitchFamily="34" charset="-128"/>
            </a:endParaRPr>
          </a:p>
        </p:txBody>
      </p:sp>
      <p:sp>
        <p:nvSpPr>
          <p:cNvPr id="52227" name="Content Placeholder 2">
            <a:extLst>
              <a:ext uri="{FF2B5EF4-FFF2-40B4-BE49-F238E27FC236}">
                <a16:creationId xmlns:a16="http://schemas.microsoft.com/office/drawing/2014/main" id="{A61283B5-79BE-8257-8591-E0A77A90E1FD}"/>
              </a:ext>
            </a:extLst>
          </p:cNvPr>
          <p:cNvSpPr>
            <a:spLocks noGrp="1" noChangeArrowheads="1"/>
          </p:cNvSpPr>
          <p:nvPr>
            <p:ph idx="1"/>
          </p:nvPr>
        </p:nvSpPr>
        <p:spPr>
          <a:xfrm>
            <a:off x="457200" y="1600200"/>
            <a:ext cx="8229600" cy="2981325"/>
          </a:xfrm>
        </p:spPr>
        <p:txBody>
          <a:bodyPr/>
          <a:lstStyle/>
          <a:p>
            <a:pPr eaLnBrk="1" hangingPunct="1"/>
            <a:r>
              <a:rPr lang="en-GB" altLang="en-US" sz="2400">
                <a:ea typeface="ＭＳ Ｐゴシック"/>
              </a:rPr>
              <a:t>How can we make services more accessible?</a:t>
            </a:r>
          </a:p>
          <a:p>
            <a:pPr eaLnBrk="1" hangingPunct="1"/>
            <a:endParaRPr lang="en-GB" altLang="en-US" sz="2400">
              <a:ea typeface="ＭＳ Ｐゴシック" panose="020B0600070205080204" pitchFamily="34" charset="-128"/>
            </a:endParaRPr>
          </a:p>
          <a:p>
            <a:pPr eaLnBrk="1" hangingPunct="1"/>
            <a:r>
              <a:rPr lang="en-GB" altLang="en-US" sz="2400">
                <a:ea typeface="ＭＳ Ｐゴシック"/>
              </a:rPr>
              <a:t>How can we make services more inclusive for families and reduce inequalities? </a:t>
            </a:r>
            <a:endParaRPr lang="en-GB"/>
          </a:p>
          <a:p>
            <a:pPr eaLnBrk="1" hangingPunct="1"/>
            <a:endParaRPr lang="en-GB"/>
          </a:p>
          <a:p>
            <a:pPr eaLnBrk="1" hangingPunct="1"/>
            <a:endParaRPr lang="en-GB"/>
          </a:p>
        </p:txBody>
      </p:sp>
      <p:pic>
        <p:nvPicPr>
          <p:cNvPr id="52228" name="Picture 1">
            <a:extLst>
              <a:ext uri="{FF2B5EF4-FFF2-40B4-BE49-F238E27FC236}">
                <a16:creationId xmlns:a16="http://schemas.microsoft.com/office/drawing/2014/main" id="{561E341F-1034-B62E-4544-C03E4DF4EFA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9BDC0153-FF64-E6DC-B661-6C5BD4FC4CA1}"/>
              </a:ext>
            </a:extLst>
          </p:cNvPr>
          <p:cNvSpPr>
            <a:spLocks noGrp="1" noChangeArrowheads="1"/>
          </p:cNvSpPr>
          <p:nvPr>
            <p:ph type="title"/>
          </p:nvPr>
        </p:nvSpPr>
        <p:spPr>
          <a:xfrm>
            <a:off x="457200" y="82550"/>
            <a:ext cx="8229600" cy="1143000"/>
          </a:xfrm>
        </p:spPr>
        <p:txBody>
          <a:bodyPr/>
          <a:lstStyle/>
          <a:p>
            <a:pPr algn="ctr" eaLnBrk="1" hangingPunct="1">
              <a:defRPr/>
            </a:pPr>
            <a:r>
              <a:rPr lang="en-GB" altLang="en-US" b="1">
                <a:ea typeface="ＭＳ Ｐゴシック" panose="020B0600070205080204" pitchFamily="34" charset="-128"/>
              </a:rPr>
              <a:t>Group Discussion 3</a:t>
            </a:r>
            <a:endParaRPr lang="en-GB" altLang="en-US" b="1">
              <a:highlight>
                <a:srgbClr val="FFFF00"/>
              </a:highlight>
              <a:ea typeface="ＭＳ Ｐゴシック" panose="020B0600070205080204" pitchFamily="34" charset="-128"/>
            </a:endParaRPr>
          </a:p>
        </p:txBody>
      </p:sp>
      <p:sp>
        <p:nvSpPr>
          <p:cNvPr id="95235" name="Content Placeholder 2">
            <a:extLst>
              <a:ext uri="{FF2B5EF4-FFF2-40B4-BE49-F238E27FC236}">
                <a16:creationId xmlns:a16="http://schemas.microsoft.com/office/drawing/2014/main" id="{618FB57C-7146-4E22-B65D-26D83DA9F401}"/>
              </a:ext>
            </a:extLst>
          </p:cNvPr>
          <p:cNvSpPr>
            <a:spLocks noGrp="1" noChangeArrowheads="1"/>
          </p:cNvSpPr>
          <p:nvPr>
            <p:ph idx="1"/>
          </p:nvPr>
        </p:nvSpPr>
        <p:spPr>
          <a:xfrm>
            <a:off x="457200" y="1600200"/>
            <a:ext cx="8229600" cy="2981325"/>
          </a:xfrm>
        </p:spPr>
        <p:txBody>
          <a:bodyPr/>
          <a:lstStyle/>
          <a:p>
            <a:pPr eaLnBrk="1" hangingPunct="1">
              <a:defRPr/>
            </a:pPr>
            <a:r>
              <a:rPr lang="en-GB" altLang="en-US" sz="2400">
                <a:ea typeface="ＭＳ Ｐゴシック"/>
              </a:rPr>
              <a:t>What opportunities are there for a fully integrated delivery model?  What would this look like to you and how could we make it a success?</a:t>
            </a:r>
          </a:p>
          <a:p>
            <a:pPr marL="0" indent="0" eaLnBrk="1" hangingPunct="1">
              <a:buFontTx/>
              <a:buNone/>
              <a:defRPr/>
            </a:pPr>
            <a:endParaRPr lang="en-GB" altLang="en-US" sz="2400">
              <a:ea typeface="ＭＳ Ｐゴシック" panose="020B0600070205080204" pitchFamily="34" charset="-128"/>
            </a:endParaRPr>
          </a:p>
          <a:p>
            <a:pPr eaLnBrk="1" hangingPunct="1">
              <a:defRPr/>
            </a:pPr>
            <a:r>
              <a:rPr lang="en-GB" altLang="en-US" sz="2400">
                <a:ea typeface="ＭＳ Ｐゴシック"/>
              </a:rPr>
              <a:t>What challenges do we need to be mindful of?</a:t>
            </a:r>
            <a:endParaRPr lang="en-GB" sz="2400">
              <a:ea typeface="ＭＳ Ｐゴシック"/>
            </a:endParaRPr>
          </a:p>
          <a:p>
            <a:pPr marL="0" indent="0" eaLnBrk="1" hangingPunct="1">
              <a:buFontTx/>
              <a:buNone/>
              <a:defRPr/>
            </a:pPr>
            <a:endParaRPr lang="en-GB"/>
          </a:p>
          <a:p>
            <a:pPr eaLnBrk="1" hangingPunct="1">
              <a:defRPr/>
            </a:pPr>
            <a:endParaRPr lang="en-GB"/>
          </a:p>
          <a:p>
            <a:pPr eaLnBrk="1" hangingPunct="1">
              <a:defRPr/>
            </a:pPr>
            <a:endParaRPr lang="en-GB"/>
          </a:p>
        </p:txBody>
      </p:sp>
      <p:pic>
        <p:nvPicPr>
          <p:cNvPr id="54276" name="Picture 1">
            <a:extLst>
              <a:ext uri="{FF2B5EF4-FFF2-40B4-BE49-F238E27FC236}">
                <a16:creationId xmlns:a16="http://schemas.microsoft.com/office/drawing/2014/main" id="{4EB4C41B-8526-4042-20B3-CC4F3729185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09FA933-37E1-8A33-43F7-B49281BDC69A}"/>
              </a:ext>
            </a:extLst>
          </p:cNvPr>
          <p:cNvSpPr>
            <a:spLocks noGrp="1" noChangeArrowheads="1"/>
          </p:cNvSpPr>
          <p:nvPr>
            <p:ph type="title"/>
          </p:nvPr>
        </p:nvSpPr>
        <p:spPr/>
        <p:txBody>
          <a:bodyPr/>
          <a:lstStyle/>
          <a:p>
            <a:pPr algn="ctr" eaLnBrk="1" hangingPunct="1"/>
            <a:r>
              <a:rPr lang="en-GB" altLang="en-US" b="1">
                <a:ea typeface="ＭＳ Ｐゴシック" panose="020B0600070205080204" pitchFamily="34" charset="-128"/>
              </a:rPr>
              <a:t>Next Steps</a:t>
            </a:r>
          </a:p>
        </p:txBody>
      </p:sp>
      <p:sp>
        <p:nvSpPr>
          <p:cNvPr id="56323" name="Content Placeholder 2">
            <a:extLst>
              <a:ext uri="{FF2B5EF4-FFF2-40B4-BE49-F238E27FC236}">
                <a16:creationId xmlns:a16="http://schemas.microsoft.com/office/drawing/2014/main" id="{B3BFFE81-5734-65C0-6EBE-4E0692CEFFD2}"/>
              </a:ext>
            </a:extLst>
          </p:cNvPr>
          <p:cNvSpPr>
            <a:spLocks noGrp="1" noChangeArrowheads="1"/>
          </p:cNvSpPr>
          <p:nvPr>
            <p:ph idx="1"/>
          </p:nvPr>
        </p:nvSpPr>
        <p:spPr/>
        <p:txBody>
          <a:bodyPr/>
          <a:lstStyle/>
          <a:p>
            <a:pPr eaLnBrk="1" hangingPunct="1"/>
            <a:r>
              <a:rPr lang="en-GB" altLang="en-US" sz="2500">
                <a:ea typeface="ＭＳ Ｐゴシック"/>
              </a:rPr>
              <a:t>Following today’s event, there will be an opportunity for any additional feedback to be shared</a:t>
            </a:r>
          </a:p>
          <a:p>
            <a:pPr eaLnBrk="1" hangingPunct="1"/>
            <a:r>
              <a:rPr lang="en-GB" altLang="en-US" sz="2500">
                <a:ea typeface="ＭＳ Ｐゴシック"/>
              </a:rPr>
              <a:t>All feedback received before </a:t>
            </a:r>
            <a:r>
              <a:rPr lang="en-GB" altLang="en-US" sz="2500" b="1">
                <a:ea typeface="ＭＳ Ｐゴシック"/>
              </a:rPr>
              <a:t>Thursday 29 February </a:t>
            </a:r>
            <a:r>
              <a:rPr lang="en-GB" altLang="en-US" sz="2500">
                <a:ea typeface="ＭＳ Ｐゴシック"/>
              </a:rPr>
              <a:t>will be collated and shared with interested providers and stakeholders</a:t>
            </a:r>
          </a:p>
          <a:p>
            <a:pPr eaLnBrk="1" hangingPunct="1"/>
            <a:r>
              <a:rPr lang="en-GB" altLang="en-US" sz="2500">
                <a:ea typeface="ＭＳ Ｐゴシック"/>
              </a:rPr>
              <a:t>The lead officers will then review the feedback and use your comments to inform the next stage of the engagement process.</a:t>
            </a:r>
          </a:p>
        </p:txBody>
      </p:sp>
      <p:pic>
        <p:nvPicPr>
          <p:cNvPr id="56324" name="Picture 1">
            <a:extLst>
              <a:ext uri="{FF2B5EF4-FFF2-40B4-BE49-F238E27FC236}">
                <a16:creationId xmlns:a16="http://schemas.microsoft.com/office/drawing/2014/main" id="{0E1E7AC8-B669-E39D-3140-A51897F9876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AC9C158-40C5-DE0E-CF9B-33BF9550503B}"/>
              </a:ext>
            </a:extLst>
          </p:cNvPr>
          <p:cNvSpPr>
            <a:spLocks noGrp="1" noChangeArrowheads="1"/>
          </p:cNvSpPr>
          <p:nvPr>
            <p:ph type="title"/>
          </p:nvPr>
        </p:nvSpPr>
        <p:spPr/>
        <p:txBody>
          <a:bodyPr/>
          <a:lstStyle/>
          <a:p>
            <a:pPr algn="ctr" eaLnBrk="1" hangingPunct="1"/>
            <a:r>
              <a:rPr lang="en-GB" altLang="en-US" b="1">
                <a:ea typeface="ＭＳ Ｐゴシック" panose="020B0600070205080204" pitchFamily="34" charset="-128"/>
              </a:rPr>
              <a:t>Next Steps</a:t>
            </a:r>
          </a:p>
        </p:txBody>
      </p:sp>
      <p:sp>
        <p:nvSpPr>
          <p:cNvPr id="97283" name="Content Placeholder 2">
            <a:extLst>
              <a:ext uri="{FF2B5EF4-FFF2-40B4-BE49-F238E27FC236}">
                <a16:creationId xmlns:a16="http://schemas.microsoft.com/office/drawing/2014/main" id="{093E4E74-2A36-36B9-2471-6DFB17392C61}"/>
              </a:ext>
            </a:extLst>
          </p:cNvPr>
          <p:cNvSpPr>
            <a:spLocks noGrp="1" noChangeArrowheads="1"/>
          </p:cNvSpPr>
          <p:nvPr>
            <p:ph idx="1"/>
          </p:nvPr>
        </p:nvSpPr>
        <p:spPr/>
        <p:txBody>
          <a:bodyPr/>
          <a:lstStyle/>
          <a:p>
            <a:pPr eaLnBrk="1" hangingPunct="1">
              <a:buFont typeface="Arial"/>
              <a:defRPr/>
            </a:pPr>
            <a:r>
              <a:rPr lang="en-GB" altLang="en-US" sz="2800">
                <a:ea typeface="ＭＳ Ｐゴシック"/>
              </a:rPr>
              <a:t>A follow up engagement event will be held on:</a:t>
            </a:r>
            <a:endParaRPr lang="en-US"/>
          </a:p>
          <a:p>
            <a:pPr eaLnBrk="1" hangingPunct="1">
              <a:buFont typeface="Arial"/>
              <a:defRPr/>
            </a:pPr>
            <a:endParaRPr lang="en-GB" altLang="en-US" sz="2600">
              <a:ea typeface="ＭＳ Ｐゴシック" panose="020B0600070205080204" pitchFamily="34" charset="-128"/>
            </a:endParaRPr>
          </a:p>
          <a:p>
            <a:pPr marL="0" indent="0" algn="ctr" eaLnBrk="1" hangingPunct="1">
              <a:buNone/>
              <a:defRPr/>
            </a:pPr>
            <a:r>
              <a:rPr lang="en-GB" altLang="en-US" sz="2600" b="1">
                <a:ea typeface="ＭＳ Ｐゴシック"/>
              </a:rPr>
              <a:t> 9.30-12.30pm, Tuesday 26</a:t>
            </a:r>
            <a:r>
              <a:rPr lang="en-GB" altLang="en-US" sz="2600" b="1" baseline="30000">
                <a:ea typeface="ＭＳ Ｐゴシック"/>
              </a:rPr>
              <a:t>th</a:t>
            </a:r>
            <a:r>
              <a:rPr lang="en-GB" altLang="en-US" sz="2600" b="1">
                <a:ea typeface="ＭＳ Ｐゴシック"/>
              </a:rPr>
              <a:t> March</a:t>
            </a:r>
            <a:endParaRPr lang="en-GB" altLang="en-US" sz="2600" b="1">
              <a:ea typeface="ＭＳ Ｐゴシック" panose="020B0600070205080204" pitchFamily="34" charset="-128"/>
            </a:endParaRPr>
          </a:p>
          <a:p>
            <a:pPr marL="0" indent="0" algn="ctr">
              <a:buNone/>
              <a:defRPr/>
            </a:pPr>
            <a:r>
              <a:rPr lang="en-GB" altLang="en-US" sz="2600" b="1">
                <a:ea typeface="ＭＳ Ｐゴシック"/>
              </a:rPr>
              <a:t>Banqueting Suite, Civic Centre</a:t>
            </a:r>
          </a:p>
          <a:p>
            <a:pPr marL="0" indent="0">
              <a:buNone/>
              <a:defRPr/>
            </a:pPr>
            <a:endParaRPr lang="en-GB" altLang="en-US" sz="2600" b="1">
              <a:ea typeface="ＭＳ Ｐゴシック"/>
            </a:endParaRPr>
          </a:p>
          <a:p>
            <a:pPr marL="457200" indent="-457200">
              <a:buFont typeface="Arial"/>
              <a:buChar char="•"/>
              <a:defRPr/>
            </a:pPr>
            <a:r>
              <a:rPr lang="en-GB" altLang="en-US" sz="2600">
                <a:ea typeface="ＭＳ Ｐゴシック"/>
              </a:rPr>
              <a:t>Publicised on NEPO </a:t>
            </a:r>
            <a:r>
              <a:rPr lang="en-GB" altLang="en-US" sz="2600">
                <a:ea typeface="ＭＳ Ｐゴシック"/>
                <a:hlinkClick r:id="rId3"/>
              </a:rPr>
              <a:t>https://www.nepo.org/</a:t>
            </a:r>
            <a:endParaRPr lang="en-GB" altLang="en-US" sz="2600">
              <a:ea typeface="ＭＳ Ｐゴシック"/>
            </a:endParaRPr>
          </a:p>
        </p:txBody>
      </p:sp>
      <p:pic>
        <p:nvPicPr>
          <p:cNvPr id="58372" name="Picture 1">
            <a:extLst>
              <a:ext uri="{FF2B5EF4-FFF2-40B4-BE49-F238E27FC236}">
                <a16:creationId xmlns:a16="http://schemas.microsoft.com/office/drawing/2014/main" id="{CCC8429E-94A4-7809-FF5A-F2066564A94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79AD6-CE5B-A669-CDCD-2DD2EB384E47}"/>
              </a:ext>
            </a:extLst>
          </p:cNvPr>
          <p:cNvSpPr>
            <a:spLocks noGrp="1"/>
          </p:cNvSpPr>
          <p:nvPr>
            <p:ph idx="1"/>
          </p:nvPr>
        </p:nvSpPr>
        <p:spPr>
          <a:xfrm>
            <a:off x="323850" y="333375"/>
            <a:ext cx="8229600" cy="4824413"/>
          </a:xfrm>
        </p:spPr>
        <p:txBody>
          <a:bodyPr/>
          <a:lstStyle/>
          <a:p>
            <a:pPr marL="0" indent="0" algn="ctr">
              <a:buFontTx/>
              <a:buNone/>
              <a:defRPr/>
            </a:pPr>
            <a:r>
              <a:rPr lang="en-GB" sz="4000" b="1">
                <a:ea typeface="ＭＳ Ｐゴシック"/>
              </a:rPr>
              <a:t>Introductions</a:t>
            </a:r>
          </a:p>
          <a:p>
            <a:pPr marL="0" indent="0" algn="ctr">
              <a:buFontTx/>
              <a:buNone/>
              <a:defRPr/>
            </a:pPr>
            <a:endParaRPr lang="en-GB" sz="1800" b="1"/>
          </a:p>
          <a:p>
            <a:pPr>
              <a:defRPr/>
            </a:pPr>
            <a:r>
              <a:rPr lang="en-GB" sz="2400">
                <a:ea typeface="ＭＳ Ｐゴシック"/>
              </a:rPr>
              <a:t>Linzi McMeekin – Commissioning Programme Lead (Education and Early Intervention)</a:t>
            </a:r>
          </a:p>
          <a:p>
            <a:pPr>
              <a:defRPr/>
            </a:pPr>
            <a:r>
              <a:rPr lang="en-GB" sz="2400">
                <a:ea typeface="ＭＳ Ｐゴシック"/>
              </a:rPr>
              <a:t>Sarah Kerrigan – Service Manager (Design, Commissioning and Procurement and CFN)</a:t>
            </a:r>
          </a:p>
          <a:p>
            <a:pPr>
              <a:defRPr/>
            </a:pPr>
            <a:r>
              <a:rPr lang="en-GB" sz="2400">
                <a:ea typeface="ＭＳ Ｐゴシック"/>
              </a:rPr>
              <a:t>Gillian Smith – Service Manager (Early Help and Community Offer)</a:t>
            </a:r>
          </a:p>
          <a:p>
            <a:pPr>
              <a:defRPr/>
            </a:pPr>
            <a:r>
              <a:rPr lang="en-GB" sz="2400">
                <a:ea typeface="ＭＳ Ｐゴシック"/>
              </a:rPr>
              <a:t>Rachel Gallagher – Public Health Consultant</a:t>
            </a:r>
          </a:p>
          <a:p>
            <a:pPr>
              <a:defRPr/>
            </a:pPr>
            <a:r>
              <a:rPr lang="en-GB" sz="2400">
                <a:ea typeface="ＭＳ Ｐゴシック"/>
              </a:rPr>
              <a:t>Suzanne Nicholson – Senior Public Health Practitioner</a:t>
            </a:r>
          </a:p>
          <a:p>
            <a:pPr>
              <a:defRPr/>
            </a:pPr>
            <a:r>
              <a:rPr lang="en-GB" sz="2400">
                <a:ea typeface="ＭＳ Ｐゴシック"/>
              </a:rPr>
              <a:t>Shamsun Choudhury – Commissioning Lead Specialist (CFN)</a:t>
            </a:r>
          </a:p>
          <a:p>
            <a:pPr>
              <a:defRPr/>
            </a:pPr>
            <a:endParaRPr lang="en-GB"/>
          </a:p>
          <a:p>
            <a:pPr lvl="1">
              <a:defRPr/>
            </a:pPr>
            <a:endParaRPr lang="en-GB" sz="3200"/>
          </a:p>
          <a:p>
            <a:pPr>
              <a:defRPr/>
            </a:pPr>
            <a:endParaRPr lang="en-GB" sz="3600"/>
          </a:p>
        </p:txBody>
      </p:sp>
      <p:pic>
        <p:nvPicPr>
          <p:cNvPr id="9219" name="Picture 1">
            <a:extLst>
              <a:ext uri="{FF2B5EF4-FFF2-40B4-BE49-F238E27FC236}">
                <a16:creationId xmlns:a16="http://schemas.microsoft.com/office/drawing/2014/main" id="{A61E3188-9D17-469A-9887-1EE87CCF01F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E8F7F78-B165-95FC-B01A-B451730C8AB9}"/>
              </a:ext>
            </a:extLst>
          </p:cNvPr>
          <p:cNvSpPr>
            <a:spLocks noGrp="1" noChangeArrowheads="1"/>
          </p:cNvSpPr>
          <p:nvPr>
            <p:ph type="title"/>
          </p:nvPr>
        </p:nvSpPr>
        <p:spPr/>
        <p:txBody>
          <a:bodyPr/>
          <a:lstStyle/>
          <a:p>
            <a:pPr algn="ctr" eaLnBrk="1" hangingPunct="1"/>
            <a:r>
              <a:rPr lang="en-GB" altLang="en-US" b="1">
                <a:ea typeface="ＭＳ Ｐゴシック" panose="020B0600070205080204" pitchFamily="34" charset="-128"/>
              </a:rPr>
              <a:t>Indicative Timeline</a:t>
            </a:r>
          </a:p>
        </p:txBody>
      </p:sp>
      <p:sp>
        <p:nvSpPr>
          <p:cNvPr id="60419" name="Content Placeholder 2">
            <a:extLst>
              <a:ext uri="{FF2B5EF4-FFF2-40B4-BE49-F238E27FC236}">
                <a16:creationId xmlns:a16="http://schemas.microsoft.com/office/drawing/2014/main" id="{9824CA5D-B468-AB41-023D-4D4903DC6E1F}"/>
              </a:ext>
            </a:extLst>
          </p:cNvPr>
          <p:cNvSpPr>
            <a:spLocks noGrp="1" noChangeArrowheads="1"/>
          </p:cNvSpPr>
          <p:nvPr>
            <p:ph idx="1"/>
          </p:nvPr>
        </p:nvSpPr>
        <p:spPr>
          <a:xfrm>
            <a:off x="457200" y="1519753"/>
            <a:ext cx="8362950" cy="3557587"/>
          </a:xfrm>
        </p:spPr>
        <p:txBody>
          <a:bodyPr/>
          <a:lstStyle/>
          <a:p>
            <a:pPr eaLnBrk="1" hangingPunct="1"/>
            <a:r>
              <a:rPr lang="en-GB" altLang="en-US" sz="2600">
                <a:ea typeface="ＭＳ Ｐゴシック" panose="020B0600070205080204" pitchFamily="34" charset="-128"/>
              </a:rPr>
              <a:t>February to April 2024 – Market Engagement</a:t>
            </a:r>
          </a:p>
          <a:p>
            <a:pPr eaLnBrk="1" hangingPunct="1"/>
            <a:r>
              <a:rPr lang="en-GB" altLang="en-US" sz="2600">
                <a:ea typeface="ＭＳ Ｐゴシック" panose="020B0600070205080204" pitchFamily="34" charset="-128"/>
              </a:rPr>
              <a:t>May to June 2024 – Formal Consultation on proposals</a:t>
            </a:r>
          </a:p>
          <a:p>
            <a:pPr eaLnBrk="1" hangingPunct="1"/>
            <a:r>
              <a:rPr lang="en-GB" altLang="en-US" sz="2600">
                <a:ea typeface="ＭＳ Ｐゴシック" panose="020B0600070205080204" pitchFamily="34" charset="-128"/>
              </a:rPr>
              <a:t>July 2024 – Invitation to Tender(s) published</a:t>
            </a:r>
          </a:p>
          <a:p>
            <a:pPr eaLnBrk="1" hangingPunct="1"/>
            <a:r>
              <a:rPr lang="en-GB" altLang="en-US" sz="2600">
                <a:ea typeface="ＭＳ Ｐゴシック" panose="020B0600070205080204" pitchFamily="34" charset="-128"/>
              </a:rPr>
              <a:t>September 2024 – Evaluation of Tender(s) received</a:t>
            </a:r>
          </a:p>
          <a:p>
            <a:pPr eaLnBrk="1" hangingPunct="1"/>
            <a:r>
              <a:rPr lang="en-GB" altLang="en-US" sz="2600">
                <a:ea typeface="ＭＳ Ｐゴシック" panose="020B0600070205080204" pitchFamily="34" charset="-128"/>
              </a:rPr>
              <a:t>October 2024 – Award of Contract(s)</a:t>
            </a:r>
          </a:p>
          <a:p>
            <a:pPr eaLnBrk="1" hangingPunct="1"/>
            <a:r>
              <a:rPr lang="en-GB" altLang="en-US" sz="2600">
                <a:ea typeface="ＭＳ Ｐゴシック" panose="020B0600070205080204" pitchFamily="34" charset="-128"/>
              </a:rPr>
              <a:t>April 2025 – New Contract(s) start</a:t>
            </a:r>
          </a:p>
        </p:txBody>
      </p:sp>
      <p:pic>
        <p:nvPicPr>
          <p:cNvPr id="60420" name="Picture 1">
            <a:extLst>
              <a:ext uri="{FF2B5EF4-FFF2-40B4-BE49-F238E27FC236}">
                <a16:creationId xmlns:a16="http://schemas.microsoft.com/office/drawing/2014/main" id="{6D57A2C4-02C6-6ABE-305B-5DEB430BAE8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7804CF7F-46AE-DF2D-7A5B-6BC53133C053}"/>
              </a:ext>
            </a:extLst>
          </p:cNvPr>
          <p:cNvSpPr>
            <a:spLocks noGrp="1" noChangeArrowheads="1"/>
          </p:cNvSpPr>
          <p:nvPr>
            <p:ph type="title"/>
          </p:nvPr>
        </p:nvSpPr>
        <p:spPr>
          <a:xfrm>
            <a:off x="457200" y="1125538"/>
            <a:ext cx="8229600" cy="1143000"/>
          </a:xfrm>
        </p:spPr>
        <p:txBody>
          <a:bodyPr/>
          <a:lstStyle/>
          <a:p>
            <a:pPr algn="ctr" eaLnBrk="1" hangingPunct="1"/>
            <a:r>
              <a:rPr lang="en-GB" altLang="en-US" b="1">
                <a:ea typeface="ＭＳ Ｐゴシック" panose="020B0600070205080204" pitchFamily="34" charset="-128"/>
              </a:rPr>
              <a:t>Thank You!</a:t>
            </a:r>
          </a:p>
        </p:txBody>
      </p:sp>
      <p:sp>
        <p:nvSpPr>
          <p:cNvPr id="62467" name="TextBox 2">
            <a:extLst>
              <a:ext uri="{FF2B5EF4-FFF2-40B4-BE49-F238E27FC236}">
                <a16:creationId xmlns:a16="http://schemas.microsoft.com/office/drawing/2014/main" id="{C30CC9CF-1668-1B75-935B-91F3F95EC6D3}"/>
              </a:ext>
            </a:extLst>
          </p:cNvPr>
          <p:cNvSpPr txBox="1">
            <a:spLocks noChangeArrowheads="1"/>
          </p:cNvSpPr>
          <p:nvPr/>
        </p:nvSpPr>
        <p:spPr bwMode="auto">
          <a:xfrm>
            <a:off x="534988" y="3213100"/>
            <a:ext cx="80740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Bef>
                <a:spcPct val="0"/>
              </a:spcBef>
              <a:buFontTx/>
              <a:buNone/>
            </a:pPr>
            <a:r>
              <a:rPr lang="en-GB" altLang="en-US" sz="2800">
                <a:cs typeface="Arial" panose="020B0604020202020204" pitchFamily="34" charset="0"/>
              </a:rPr>
              <a:t>We hope to see as many of you as possible again at our next event on </a:t>
            </a:r>
            <a:r>
              <a:rPr lang="en-GB" altLang="en-US" sz="2800" b="1">
                <a:cs typeface="Arial" panose="020B0604020202020204" pitchFamily="34" charset="0"/>
              </a:rPr>
              <a:t>Tuesday 26</a:t>
            </a:r>
            <a:r>
              <a:rPr lang="en-GB" altLang="en-US" sz="2800" b="1" baseline="30000">
                <a:cs typeface="Arial" panose="020B0604020202020204" pitchFamily="34" charset="0"/>
              </a:rPr>
              <a:t>th</a:t>
            </a:r>
            <a:r>
              <a:rPr lang="en-GB" altLang="en-US" sz="2800" b="1">
                <a:cs typeface="Arial" panose="020B0604020202020204" pitchFamily="34" charset="0"/>
              </a:rPr>
              <a:t> March</a:t>
            </a:r>
          </a:p>
        </p:txBody>
      </p:sp>
      <p:pic>
        <p:nvPicPr>
          <p:cNvPr id="62468" name="Picture 4">
            <a:extLst>
              <a:ext uri="{FF2B5EF4-FFF2-40B4-BE49-F238E27FC236}">
                <a16:creationId xmlns:a16="http://schemas.microsoft.com/office/drawing/2014/main" id="{50B2CA09-851E-4B2A-B26C-D4DDE1EFF06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F52E0A8-3510-AFEE-B77D-6BCFBAE5324D}"/>
              </a:ext>
            </a:extLst>
          </p:cNvPr>
          <p:cNvSpPr>
            <a:spLocks noGrp="1" noChangeArrowheads="1"/>
          </p:cNvSpPr>
          <p:nvPr>
            <p:ph type="title"/>
          </p:nvPr>
        </p:nvSpPr>
        <p:spPr>
          <a:xfrm>
            <a:off x="457200" y="230188"/>
            <a:ext cx="8229600" cy="1143000"/>
          </a:xfrm>
        </p:spPr>
        <p:txBody>
          <a:bodyPr/>
          <a:lstStyle/>
          <a:p>
            <a:pPr algn="ctr">
              <a:lnSpc>
                <a:spcPct val="110000"/>
              </a:lnSpc>
            </a:pPr>
            <a:r>
              <a:rPr lang="en-GB" altLang="en-US" sz="3600" b="1">
                <a:ea typeface="ＭＳ Ｐゴシック"/>
                <a:cs typeface="Arial"/>
              </a:rPr>
              <a:t>Key Contacts – Design, Commissioning and Procurement</a:t>
            </a:r>
          </a:p>
        </p:txBody>
      </p:sp>
      <p:sp>
        <p:nvSpPr>
          <p:cNvPr id="64515" name="TextBox 2">
            <a:extLst>
              <a:ext uri="{FF2B5EF4-FFF2-40B4-BE49-F238E27FC236}">
                <a16:creationId xmlns:a16="http://schemas.microsoft.com/office/drawing/2014/main" id="{DC50A20A-2053-5A2C-503A-165383EE46B3}"/>
              </a:ext>
            </a:extLst>
          </p:cNvPr>
          <p:cNvSpPr txBox="1">
            <a:spLocks noChangeArrowheads="1"/>
          </p:cNvSpPr>
          <p:nvPr/>
        </p:nvSpPr>
        <p:spPr bwMode="auto">
          <a:xfrm>
            <a:off x="457200" y="1450975"/>
            <a:ext cx="8075613"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FontTx/>
              <a:buNone/>
            </a:pPr>
            <a:endParaRPr lang="en-GB" altLang="en-US" sz="1800" b="1">
              <a:cs typeface="Arial" panose="020B0604020202020204" pitchFamily="34" charset="0"/>
            </a:endParaRPr>
          </a:p>
          <a:p>
            <a:pPr>
              <a:lnSpc>
                <a:spcPct val="110000"/>
              </a:lnSpc>
              <a:spcBef>
                <a:spcPct val="0"/>
              </a:spcBef>
              <a:buFontTx/>
              <a:buNone/>
            </a:pPr>
            <a:r>
              <a:rPr lang="en-GB" altLang="en-US" sz="1800" b="1">
                <a:latin typeface="Arial"/>
                <a:ea typeface="ＭＳ Ｐゴシック"/>
                <a:cs typeface="Arial"/>
              </a:rPr>
              <a:t>Linzi McMeekin</a:t>
            </a:r>
          </a:p>
          <a:p>
            <a:pPr>
              <a:lnSpc>
                <a:spcPct val="110000"/>
              </a:lnSpc>
              <a:spcBef>
                <a:spcPct val="0"/>
              </a:spcBef>
              <a:buFontTx/>
              <a:buNone/>
            </a:pPr>
            <a:r>
              <a:rPr lang="en-GB" altLang="en-US" sz="1800">
                <a:latin typeface="Arial"/>
                <a:ea typeface="ＭＳ Ｐゴシック"/>
                <a:cs typeface="Arial"/>
              </a:rPr>
              <a:t>Commissioning Programme Lead – Education and Early Intervention</a:t>
            </a:r>
          </a:p>
          <a:p>
            <a:pPr>
              <a:lnSpc>
                <a:spcPct val="110000"/>
              </a:lnSpc>
              <a:spcBef>
                <a:spcPct val="0"/>
              </a:spcBef>
              <a:buFontTx/>
              <a:buNone/>
            </a:pPr>
            <a:r>
              <a:rPr lang="en-GB" altLang="en-US" sz="1800">
                <a:latin typeface="Arial"/>
                <a:ea typeface="ＭＳ Ｐゴシック"/>
                <a:cs typeface="Arial"/>
                <a:hlinkClick r:id="rId3"/>
              </a:rPr>
              <a:t>linzi.mcmeekin@newcastle.gov.uk</a:t>
            </a:r>
            <a:endParaRPr lang="en-GB" altLang="en-US" sz="1800">
              <a:latin typeface="Arial"/>
              <a:ea typeface="ＭＳ Ｐゴシック"/>
              <a:cs typeface="Arial"/>
            </a:endParaRPr>
          </a:p>
          <a:p>
            <a:pPr>
              <a:lnSpc>
                <a:spcPct val="110000"/>
              </a:lnSpc>
              <a:spcBef>
                <a:spcPct val="0"/>
              </a:spcBef>
              <a:buFontTx/>
              <a:buNone/>
            </a:pPr>
            <a:r>
              <a:rPr lang="en-GB" altLang="en-US" sz="1800">
                <a:latin typeface="Arial"/>
                <a:ea typeface="ＭＳ Ｐゴシック"/>
                <a:cs typeface="Arial"/>
              </a:rPr>
              <a:t>0191 211 5870</a:t>
            </a:r>
          </a:p>
          <a:p>
            <a:pPr>
              <a:lnSpc>
                <a:spcPct val="110000"/>
              </a:lnSpc>
              <a:spcBef>
                <a:spcPct val="0"/>
              </a:spcBef>
              <a:buFontTx/>
              <a:buNone/>
            </a:pPr>
            <a:endParaRPr lang="en-GB" altLang="en-US" sz="1800">
              <a:cs typeface="Arial" panose="020B0604020202020204" pitchFamily="34" charset="0"/>
            </a:endParaRPr>
          </a:p>
          <a:p>
            <a:pPr>
              <a:lnSpc>
                <a:spcPct val="110000"/>
              </a:lnSpc>
              <a:spcBef>
                <a:spcPct val="0"/>
              </a:spcBef>
              <a:buFontTx/>
              <a:buNone/>
            </a:pPr>
            <a:r>
              <a:rPr lang="en-GB" altLang="en-US" sz="1800" b="1" err="1">
                <a:latin typeface="Arial"/>
                <a:ea typeface="ＭＳ Ｐゴシック"/>
                <a:cs typeface="Arial"/>
              </a:rPr>
              <a:t>Shamsun</a:t>
            </a:r>
            <a:r>
              <a:rPr lang="en-GB" altLang="en-US" sz="1800" b="1">
                <a:latin typeface="Arial"/>
                <a:ea typeface="ＭＳ Ｐゴシック"/>
                <a:cs typeface="Arial"/>
              </a:rPr>
              <a:t> Choudhury</a:t>
            </a:r>
          </a:p>
          <a:p>
            <a:pPr>
              <a:lnSpc>
                <a:spcPct val="110000"/>
              </a:lnSpc>
              <a:spcBef>
                <a:spcPct val="0"/>
              </a:spcBef>
              <a:buFontTx/>
              <a:buNone/>
            </a:pPr>
            <a:r>
              <a:rPr lang="en-GB" altLang="en-US" sz="1800">
                <a:latin typeface="Arial"/>
                <a:ea typeface="ＭＳ Ｐゴシック"/>
                <a:cs typeface="Arial"/>
              </a:rPr>
              <a:t>Commissioning Lead Specialist – Children and Families Newcastle</a:t>
            </a:r>
          </a:p>
          <a:p>
            <a:pPr>
              <a:lnSpc>
                <a:spcPct val="110000"/>
              </a:lnSpc>
              <a:spcBef>
                <a:spcPct val="0"/>
              </a:spcBef>
              <a:buNone/>
            </a:pPr>
            <a:r>
              <a:rPr lang="en-GB" altLang="en-US" sz="1800">
                <a:latin typeface="Arial"/>
                <a:ea typeface="ＭＳ Ｐゴシック"/>
                <a:cs typeface="Arial"/>
                <a:hlinkClick r:id="rId4"/>
              </a:rPr>
              <a:t>shamsun.choudhury@newcastle.gov.uk</a:t>
            </a:r>
            <a:r>
              <a:rPr lang="en-GB" altLang="en-US" sz="1800">
                <a:latin typeface="Arial"/>
                <a:ea typeface="ＭＳ Ｐゴシック"/>
                <a:cs typeface="Arial"/>
              </a:rPr>
              <a:t> </a:t>
            </a:r>
            <a:endParaRPr lang="en-GB" altLang="en-US" sz="1800">
              <a:cs typeface="Arial" panose="020B0604020202020204" pitchFamily="34" charset="0"/>
            </a:endParaRPr>
          </a:p>
          <a:p>
            <a:pPr>
              <a:lnSpc>
                <a:spcPct val="110000"/>
              </a:lnSpc>
              <a:spcBef>
                <a:spcPct val="0"/>
              </a:spcBef>
              <a:buNone/>
            </a:pPr>
            <a:r>
              <a:rPr lang="en-GB" altLang="en-US" sz="1800">
                <a:latin typeface="Arial"/>
                <a:ea typeface="ＭＳ Ｐゴシック"/>
                <a:cs typeface="Arial"/>
              </a:rPr>
              <a:t>0191 211 6033</a:t>
            </a:r>
          </a:p>
        </p:txBody>
      </p:sp>
      <p:pic>
        <p:nvPicPr>
          <p:cNvPr id="64516" name="Picture 1">
            <a:extLst>
              <a:ext uri="{FF2B5EF4-FFF2-40B4-BE49-F238E27FC236}">
                <a16:creationId xmlns:a16="http://schemas.microsoft.com/office/drawing/2014/main" id="{245B36CD-2F10-40C5-90FC-397516D8852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10C4F-5C77-8502-8276-E3C2771F5BB1}"/>
              </a:ext>
            </a:extLst>
          </p:cNvPr>
          <p:cNvSpPr>
            <a:spLocks noGrp="1"/>
          </p:cNvSpPr>
          <p:nvPr>
            <p:ph idx="1"/>
          </p:nvPr>
        </p:nvSpPr>
        <p:spPr>
          <a:xfrm>
            <a:off x="395288" y="620713"/>
            <a:ext cx="8229600" cy="4824412"/>
          </a:xfrm>
        </p:spPr>
        <p:txBody>
          <a:bodyPr/>
          <a:lstStyle/>
          <a:p>
            <a:pPr marL="0" indent="0" algn="ctr">
              <a:buFontTx/>
              <a:buNone/>
              <a:defRPr/>
            </a:pPr>
            <a:r>
              <a:rPr lang="en-GB" sz="4000" b="1"/>
              <a:t>Housekeeping</a:t>
            </a:r>
          </a:p>
          <a:p>
            <a:pPr marL="0" indent="0" algn="ctr">
              <a:buFontTx/>
              <a:buNone/>
              <a:defRPr/>
            </a:pPr>
            <a:endParaRPr lang="en-GB" sz="1800" b="1"/>
          </a:p>
          <a:p>
            <a:pPr>
              <a:defRPr/>
            </a:pPr>
            <a:r>
              <a:rPr lang="en-GB" sz="2800"/>
              <a:t>Refreshments</a:t>
            </a:r>
          </a:p>
          <a:p>
            <a:pPr>
              <a:defRPr/>
            </a:pPr>
            <a:r>
              <a:rPr lang="en-GB" sz="2800"/>
              <a:t>Comfort Breaks</a:t>
            </a:r>
          </a:p>
          <a:p>
            <a:pPr>
              <a:defRPr/>
            </a:pPr>
            <a:r>
              <a:rPr lang="en-GB" sz="2800"/>
              <a:t>Group Discussions</a:t>
            </a:r>
          </a:p>
          <a:p>
            <a:pPr lvl="1">
              <a:defRPr/>
            </a:pPr>
            <a:r>
              <a:rPr lang="en-GB"/>
              <a:t>All ideas welcome!</a:t>
            </a:r>
          </a:p>
          <a:p>
            <a:pPr>
              <a:defRPr/>
            </a:pPr>
            <a:r>
              <a:rPr lang="en-GB" sz="2800"/>
              <a:t>Evacuation Procedures</a:t>
            </a:r>
          </a:p>
          <a:p>
            <a:pPr lvl="1">
              <a:defRPr/>
            </a:pPr>
            <a:r>
              <a:rPr lang="en-GB"/>
              <a:t>Please sign in</a:t>
            </a:r>
          </a:p>
          <a:p>
            <a:pPr lvl="1">
              <a:defRPr/>
            </a:pPr>
            <a:endParaRPr lang="en-GB" sz="3200"/>
          </a:p>
          <a:p>
            <a:pPr>
              <a:defRPr/>
            </a:pPr>
            <a:endParaRPr lang="en-GB" sz="3600"/>
          </a:p>
        </p:txBody>
      </p:sp>
      <p:pic>
        <p:nvPicPr>
          <p:cNvPr id="11267" name="Picture 1">
            <a:extLst>
              <a:ext uri="{FF2B5EF4-FFF2-40B4-BE49-F238E27FC236}">
                <a16:creationId xmlns:a16="http://schemas.microsoft.com/office/drawing/2014/main" id="{B38E9A8D-DADA-8BB6-E3F5-B7E407A66A4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A3F14-0175-0D53-BA3C-4FBFA908398D}"/>
              </a:ext>
            </a:extLst>
          </p:cNvPr>
          <p:cNvSpPr>
            <a:spLocks noGrp="1"/>
          </p:cNvSpPr>
          <p:nvPr>
            <p:ph idx="1"/>
          </p:nvPr>
        </p:nvSpPr>
        <p:spPr>
          <a:xfrm>
            <a:off x="395288" y="620713"/>
            <a:ext cx="8229600" cy="4824412"/>
          </a:xfrm>
        </p:spPr>
        <p:txBody>
          <a:bodyPr/>
          <a:lstStyle/>
          <a:p>
            <a:pPr marL="0" indent="0" algn="ctr">
              <a:buFontTx/>
              <a:buNone/>
              <a:defRPr/>
            </a:pPr>
            <a:r>
              <a:rPr lang="en-GB" sz="4000" b="1"/>
              <a:t>Purpose of the Day</a:t>
            </a:r>
          </a:p>
          <a:p>
            <a:pPr marL="0" indent="0" algn="ctr">
              <a:buFontTx/>
              <a:buNone/>
              <a:defRPr/>
            </a:pPr>
            <a:endParaRPr lang="en-GB" sz="2600" b="1"/>
          </a:p>
          <a:p>
            <a:pPr marL="0" indent="0">
              <a:buFontTx/>
              <a:buNone/>
              <a:defRPr/>
            </a:pPr>
            <a:r>
              <a:rPr lang="en-GB" sz="2600">
                <a:ea typeface="Times New Roman" panose="02020603050405020304" pitchFamily="18" charset="0"/>
                <a:cs typeface="Times New Roman" panose="02020603050405020304" pitchFamily="18" charset="0"/>
              </a:rPr>
              <a:t>Newcastle City Council’s current contractual arrangements for our Community Family Offer are due to end on 31 March 2025, and we will be undertaking a commissioning and procurement exercise to put in place new arrangements from 1 April 2025.</a:t>
            </a:r>
          </a:p>
          <a:p>
            <a:pPr lvl="1">
              <a:defRPr/>
            </a:pPr>
            <a:endParaRPr lang="en-GB" sz="3200"/>
          </a:p>
          <a:p>
            <a:pPr>
              <a:defRPr/>
            </a:pPr>
            <a:endParaRPr lang="en-GB" sz="3600"/>
          </a:p>
        </p:txBody>
      </p:sp>
      <p:pic>
        <p:nvPicPr>
          <p:cNvPr id="13315" name="Picture 1">
            <a:extLst>
              <a:ext uri="{FF2B5EF4-FFF2-40B4-BE49-F238E27FC236}">
                <a16:creationId xmlns:a16="http://schemas.microsoft.com/office/drawing/2014/main" id="{664216E9-E8E6-E19A-FC10-20E86F35E90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63829CF7-85DB-B83C-2433-9D4814984A2D}"/>
              </a:ext>
            </a:extLst>
          </p:cNvPr>
          <p:cNvSpPr>
            <a:spLocks noGrp="1" noChangeArrowheads="1"/>
          </p:cNvSpPr>
          <p:nvPr>
            <p:ph idx="1"/>
          </p:nvPr>
        </p:nvSpPr>
        <p:spPr>
          <a:xfrm>
            <a:off x="395288" y="620713"/>
            <a:ext cx="8229600" cy="4824412"/>
          </a:xfrm>
        </p:spPr>
        <p:txBody>
          <a:bodyPr/>
          <a:lstStyle/>
          <a:p>
            <a:pPr marL="0" indent="0" algn="ctr">
              <a:buFontTx/>
              <a:buNone/>
            </a:pPr>
            <a:r>
              <a:rPr lang="en-GB" altLang="en-US" sz="4400" b="1">
                <a:ea typeface="ＭＳ Ｐゴシック"/>
              </a:rPr>
              <a:t>Purpose of the Day</a:t>
            </a:r>
          </a:p>
          <a:p>
            <a:pPr marL="0" indent="0" algn="ctr">
              <a:buFontTx/>
              <a:buNone/>
            </a:pPr>
            <a:endParaRPr lang="en-GB" altLang="en-US" sz="1800" b="1">
              <a:ea typeface="ＭＳ Ｐゴシック" panose="020B0600070205080204" pitchFamily="34" charset="-128"/>
            </a:endParaRPr>
          </a:p>
          <a:p>
            <a:pPr marL="0" indent="0">
              <a:buFontTx/>
              <a:buAutoNum type="arabicPeriod"/>
            </a:pPr>
            <a:r>
              <a:rPr lang="en-GB" altLang="en-US" sz="2600">
                <a:ea typeface="ＭＳ Ｐゴシック"/>
              </a:rPr>
              <a:t>To discuss our commissioning intentions for the next phase of the Children and Families Newcastle Community Family Offer</a:t>
            </a:r>
          </a:p>
          <a:p>
            <a:pPr marL="0" indent="0">
              <a:buFontTx/>
              <a:buAutoNum type="arabicPeriod"/>
            </a:pPr>
            <a:endParaRPr lang="en-GB" altLang="en-US" sz="2600">
              <a:ea typeface="ＭＳ Ｐゴシック" panose="020B0600070205080204" pitchFamily="34" charset="-128"/>
            </a:endParaRPr>
          </a:p>
          <a:p>
            <a:pPr marL="0" indent="0">
              <a:buFontTx/>
              <a:buAutoNum type="arabicPeriod"/>
            </a:pPr>
            <a:r>
              <a:rPr lang="en-GB" altLang="en-US" sz="2600">
                <a:ea typeface="ＭＳ Ｐゴシック"/>
              </a:rPr>
              <a:t>To explore options for </a:t>
            </a:r>
            <a:r>
              <a:rPr lang="en-GB" altLang="en-US" sz="2600">
                <a:ea typeface="ＭＳ Ｐゴシック"/>
                <a:cs typeface="Times New Roman"/>
              </a:rPr>
              <a:t>future arrangements that will effectively meet the needs of babies, children, young people and families in the City, including options for integrated delivery models</a:t>
            </a:r>
          </a:p>
          <a:p>
            <a:pPr lvl="1"/>
            <a:endParaRPr lang="en-GB" altLang="en-US" sz="3200">
              <a:ea typeface="ＭＳ Ｐゴシック" panose="020B0600070205080204" pitchFamily="34" charset="-128"/>
            </a:endParaRPr>
          </a:p>
          <a:p>
            <a:pPr marL="0" indent="0"/>
            <a:endParaRPr lang="en-GB" altLang="en-US" sz="3600">
              <a:ea typeface="ＭＳ Ｐゴシック" panose="020B0600070205080204" pitchFamily="34" charset="-128"/>
            </a:endParaRPr>
          </a:p>
        </p:txBody>
      </p:sp>
      <p:pic>
        <p:nvPicPr>
          <p:cNvPr id="15363" name="Picture 1">
            <a:extLst>
              <a:ext uri="{FF2B5EF4-FFF2-40B4-BE49-F238E27FC236}">
                <a16:creationId xmlns:a16="http://schemas.microsoft.com/office/drawing/2014/main" id="{B3B45517-207B-77EA-A7A4-F78612E900C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48063" y="5956300"/>
            <a:ext cx="1198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CAF6-0D4D-4A68-77D1-D7B7A97EBEAB}"/>
              </a:ext>
            </a:extLst>
          </p:cNvPr>
          <p:cNvSpPr>
            <a:spLocks noGrp="1"/>
          </p:cNvSpPr>
          <p:nvPr>
            <p:ph type="title"/>
          </p:nvPr>
        </p:nvSpPr>
        <p:spPr/>
        <p:txBody>
          <a:bodyPr/>
          <a:lstStyle/>
          <a:p>
            <a:r>
              <a:rPr lang="en-GB" altLang="en-US" sz="2400" b="1">
                <a:ea typeface="ＭＳ Ｐゴシック"/>
              </a:rPr>
              <a:t>Children and Young People (CYP) in Newcastle </a:t>
            </a:r>
            <a:endParaRPr lang="en-GB" sz="2400"/>
          </a:p>
        </p:txBody>
      </p:sp>
      <p:pic>
        <p:nvPicPr>
          <p:cNvPr id="4" name="Content Placeholder 3">
            <a:extLst>
              <a:ext uri="{FF2B5EF4-FFF2-40B4-BE49-F238E27FC236}">
                <a16:creationId xmlns:a16="http://schemas.microsoft.com/office/drawing/2014/main" id="{7E8C99D1-919F-AFB5-6E9A-A5E6B39F7B79}"/>
              </a:ext>
            </a:extLst>
          </p:cNvPr>
          <p:cNvPicPr>
            <a:picLocks noGrp="1" noChangeAspect="1"/>
          </p:cNvPicPr>
          <p:nvPr>
            <p:ph idx="1"/>
          </p:nvPr>
        </p:nvPicPr>
        <p:blipFill>
          <a:blip r:embed="rId3"/>
          <a:stretch>
            <a:fillRect/>
          </a:stretch>
        </p:blipFill>
        <p:spPr>
          <a:xfrm>
            <a:off x="457200" y="1828801"/>
            <a:ext cx="2737932" cy="1828799"/>
          </a:xfrm>
          <a:prstGeom prst="rect">
            <a:avLst/>
          </a:prstGeom>
        </p:spPr>
      </p:pic>
      <p:pic>
        <p:nvPicPr>
          <p:cNvPr id="5" name="Picture 4">
            <a:extLst>
              <a:ext uri="{FF2B5EF4-FFF2-40B4-BE49-F238E27FC236}">
                <a16:creationId xmlns:a16="http://schemas.microsoft.com/office/drawing/2014/main" id="{B51FEAB5-A6C4-2870-84C9-1031373745A5}"/>
              </a:ext>
            </a:extLst>
          </p:cNvPr>
          <p:cNvPicPr>
            <a:picLocks noChangeAspect="1"/>
          </p:cNvPicPr>
          <p:nvPr/>
        </p:nvPicPr>
        <p:blipFill>
          <a:blip r:embed="rId4"/>
          <a:stretch>
            <a:fillRect/>
          </a:stretch>
        </p:blipFill>
        <p:spPr>
          <a:xfrm>
            <a:off x="1385689" y="3374572"/>
            <a:ext cx="2743199" cy="1828799"/>
          </a:xfrm>
          <a:prstGeom prst="rect">
            <a:avLst/>
          </a:prstGeom>
        </p:spPr>
      </p:pic>
      <p:pic>
        <p:nvPicPr>
          <p:cNvPr id="6" name="Picture 5">
            <a:extLst>
              <a:ext uri="{FF2B5EF4-FFF2-40B4-BE49-F238E27FC236}">
                <a16:creationId xmlns:a16="http://schemas.microsoft.com/office/drawing/2014/main" id="{C4DA5DF6-75A6-2060-D5AC-150E63FB28C7}"/>
              </a:ext>
            </a:extLst>
          </p:cNvPr>
          <p:cNvPicPr>
            <a:picLocks noChangeAspect="1"/>
          </p:cNvPicPr>
          <p:nvPr/>
        </p:nvPicPr>
        <p:blipFill>
          <a:blip r:embed="rId5"/>
          <a:stretch>
            <a:fillRect/>
          </a:stretch>
        </p:blipFill>
        <p:spPr>
          <a:xfrm>
            <a:off x="3569708" y="1828801"/>
            <a:ext cx="2975338" cy="1978168"/>
          </a:xfrm>
          <a:prstGeom prst="rect">
            <a:avLst/>
          </a:prstGeom>
        </p:spPr>
      </p:pic>
      <p:pic>
        <p:nvPicPr>
          <p:cNvPr id="7" name="Picture 6">
            <a:extLst>
              <a:ext uri="{FF2B5EF4-FFF2-40B4-BE49-F238E27FC236}">
                <a16:creationId xmlns:a16="http://schemas.microsoft.com/office/drawing/2014/main" id="{03BD8254-7C52-EECD-3D2D-EE853CECA87A}"/>
              </a:ext>
            </a:extLst>
          </p:cNvPr>
          <p:cNvPicPr>
            <a:picLocks noChangeAspect="1"/>
          </p:cNvPicPr>
          <p:nvPr/>
        </p:nvPicPr>
        <p:blipFill>
          <a:blip r:embed="rId6"/>
          <a:stretch>
            <a:fillRect/>
          </a:stretch>
        </p:blipFill>
        <p:spPr>
          <a:xfrm>
            <a:off x="4572000" y="3472542"/>
            <a:ext cx="2816069" cy="2112053"/>
          </a:xfrm>
          <a:prstGeom prst="rect">
            <a:avLst/>
          </a:prstGeom>
        </p:spPr>
      </p:pic>
      <p:pic>
        <p:nvPicPr>
          <p:cNvPr id="8" name="Picture 4" descr="Children &amp; Families Newcastle | Newcastle City Council">
            <a:extLst>
              <a:ext uri="{FF2B5EF4-FFF2-40B4-BE49-F238E27FC236}">
                <a16:creationId xmlns:a16="http://schemas.microsoft.com/office/drawing/2014/main" id="{2AC902C5-C0D2-7394-1662-1AA23C91B8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630" y="1828801"/>
            <a:ext cx="3251198"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6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4205BBC3-B0DE-888B-9A7B-CE836E93E3A2}"/>
              </a:ext>
            </a:extLst>
          </p:cNvPr>
          <p:cNvSpPr>
            <a:spLocks noGrp="1" noChangeArrowheads="1"/>
          </p:cNvSpPr>
          <p:nvPr>
            <p:ph idx="1"/>
          </p:nvPr>
        </p:nvSpPr>
        <p:spPr>
          <a:xfrm>
            <a:off x="352425" y="704850"/>
            <a:ext cx="8347075" cy="977900"/>
          </a:xfrm>
        </p:spPr>
        <p:txBody>
          <a:bodyPr/>
          <a:lstStyle/>
          <a:p>
            <a:r>
              <a:rPr lang="en-GB" altLang="en-US" sz="1800">
                <a:ea typeface="ＭＳ Ｐゴシック" panose="020B0600070205080204" pitchFamily="34" charset="-128"/>
              </a:rPr>
              <a:t>There are 72,113 CYP aged 0-19 in Newcastle (24% of the population)</a:t>
            </a:r>
          </a:p>
        </p:txBody>
      </p:sp>
      <p:sp>
        <p:nvSpPr>
          <p:cNvPr id="13315" name="Title 1">
            <a:extLst>
              <a:ext uri="{FF2B5EF4-FFF2-40B4-BE49-F238E27FC236}">
                <a16:creationId xmlns:a16="http://schemas.microsoft.com/office/drawing/2014/main" id="{5E5E1896-B0F2-EC34-E1C3-1BEBC4B6C7BA}"/>
              </a:ext>
            </a:extLst>
          </p:cNvPr>
          <p:cNvSpPr>
            <a:spLocks noGrp="1" noChangeArrowheads="1"/>
          </p:cNvSpPr>
          <p:nvPr>
            <p:ph type="title"/>
          </p:nvPr>
        </p:nvSpPr>
        <p:spPr>
          <a:xfrm>
            <a:off x="457200" y="31750"/>
            <a:ext cx="8229600" cy="633413"/>
          </a:xfrm>
        </p:spPr>
        <p:txBody>
          <a:bodyPr/>
          <a:lstStyle/>
          <a:p>
            <a:pPr algn="ctr"/>
            <a:r>
              <a:rPr lang="en-GB" altLang="en-US" sz="2400" b="1">
                <a:ea typeface="ＭＳ Ｐゴシック"/>
              </a:rPr>
              <a:t>Children and Young People (CYP) in Newcastle </a:t>
            </a:r>
            <a:endParaRPr lang="en-US" sz="2400"/>
          </a:p>
        </p:txBody>
      </p:sp>
      <p:graphicFrame>
        <p:nvGraphicFramePr>
          <p:cNvPr id="7" name="Chart 6">
            <a:extLst>
              <a:ext uri="{FF2B5EF4-FFF2-40B4-BE49-F238E27FC236}">
                <a16:creationId xmlns:a16="http://schemas.microsoft.com/office/drawing/2014/main" id="{C9EBD905-9EB5-185E-C95C-5B6626A6957B}"/>
              </a:ext>
            </a:extLst>
          </p:cNvPr>
          <p:cNvGraphicFramePr/>
          <p:nvPr/>
        </p:nvGraphicFramePr>
        <p:xfrm>
          <a:off x="179512" y="1124744"/>
          <a:ext cx="4651390" cy="4348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1F761B3-F5FA-57BF-6719-609EE42B6265}"/>
              </a:ext>
            </a:extLst>
          </p:cNvPr>
          <p:cNvGraphicFramePr>
            <a:graphicFrameLocks/>
          </p:cNvGraphicFramePr>
          <p:nvPr/>
        </p:nvGraphicFramePr>
        <p:xfrm>
          <a:off x="4716016" y="1193627"/>
          <a:ext cx="4081573" cy="4279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838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BB904AE4-0153-09FD-AFAD-1706CA10F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1" t="10320" r="39063" b="10394"/>
          <a:stretch>
            <a:fillRect/>
          </a:stretch>
        </p:blipFill>
        <p:spPr bwMode="auto">
          <a:xfrm>
            <a:off x="395288" y="1196975"/>
            <a:ext cx="42592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a:extLst>
              <a:ext uri="{FF2B5EF4-FFF2-40B4-BE49-F238E27FC236}">
                <a16:creationId xmlns:a16="http://schemas.microsoft.com/office/drawing/2014/main" id="{0EA24D3C-CEFB-E027-E15B-E5FBF01B55A2}"/>
              </a:ext>
            </a:extLst>
          </p:cNvPr>
          <p:cNvSpPr>
            <a:spLocks noGrp="1" noChangeArrowheads="1"/>
          </p:cNvSpPr>
          <p:nvPr>
            <p:ph idx="1"/>
          </p:nvPr>
        </p:nvSpPr>
        <p:spPr>
          <a:xfrm>
            <a:off x="4373336" y="1182687"/>
            <a:ext cx="4546600" cy="3784600"/>
          </a:xfrm>
        </p:spPr>
        <p:txBody>
          <a:bodyPr/>
          <a:lstStyle/>
          <a:p>
            <a:r>
              <a:rPr lang="en-GB" altLang="en-US" sz="1800">
                <a:ea typeface="ＭＳ Ｐゴシック" panose="020B0600070205080204" pitchFamily="34" charset="-128"/>
              </a:rPr>
              <a:t>3,003 babies born in Newcastle in 2022</a:t>
            </a:r>
          </a:p>
          <a:p>
            <a:r>
              <a:rPr lang="en-GB" altLang="en-US" sz="1800">
                <a:ea typeface="ＭＳ Ｐゴシック" panose="020B0600070205080204" pitchFamily="34" charset="-128"/>
              </a:rPr>
              <a:t>There were approximately 42,000 pupils attending Newcastle schools in October 2022</a:t>
            </a:r>
          </a:p>
          <a:p>
            <a:r>
              <a:rPr lang="en-GB" altLang="en-US" sz="1800">
                <a:ea typeface="ＭＳ Ｐゴシック" panose="020B0600070205080204" pitchFamily="34" charset="-128"/>
              </a:rPr>
              <a:t>75% of students speak English as their main language, with 139 languages spoken in total</a:t>
            </a:r>
          </a:p>
          <a:p>
            <a:r>
              <a:rPr lang="en-GB" altLang="en-US" sz="1800">
                <a:ea typeface="ＭＳ Ｐゴシック" panose="020B0600070205080204" pitchFamily="34" charset="-128"/>
              </a:rPr>
              <a:t>39.6% were eligible for FSMs</a:t>
            </a:r>
          </a:p>
          <a:p>
            <a:r>
              <a:rPr lang="en-GB" altLang="en-US" sz="1800">
                <a:ea typeface="ＭＳ Ｐゴシック" panose="020B0600070205080204" pitchFamily="34" charset="-128"/>
              </a:rPr>
              <a:t>In 2022/23 in Newcastle, 5,954 students (12.7%) were receiving SEN support who did not have an EHC plan</a:t>
            </a:r>
          </a:p>
          <a:p>
            <a:r>
              <a:rPr lang="en-GB" altLang="en-US" sz="1800">
                <a:ea typeface="ＭＳ Ｐゴシック" panose="020B0600070205080204" pitchFamily="34" charset="-128"/>
              </a:rPr>
              <a:t>8% of the Newcastle 0-19 population were classified as disabled.</a:t>
            </a:r>
          </a:p>
        </p:txBody>
      </p:sp>
      <p:sp>
        <p:nvSpPr>
          <p:cNvPr id="15364" name="Title 1">
            <a:extLst>
              <a:ext uri="{FF2B5EF4-FFF2-40B4-BE49-F238E27FC236}">
                <a16:creationId xmlns:a16="http://schemas.microsoft.com/office/drawing/2014/main" id="{05B85277-C7F1-FCE5-C437-3AAD92274D35}"/>
              </a:ext>
            </a:extLst>
          </p:cNvPr>
          <p:cNvSpPr>
            <a:spLocks noGrp="1" noChangeArrowheads="1"/>
          </p:cNvSpPr>
          <p:nvPr>
            <p:ph type="title"/>
          </p:nvPr>
        </p:nvSpPr>
        <p:spPr>
          <a:xfrm>
            <a:off x="457200" y="274638"/>
            <a:ext cx="8229600" cy="633412"/>
          </a:xfrm>
        </p:spPr>
        <p:txBody>
          <a:bodyPr/>
          <a:lstStyle/>
          <a:p>
            <a:pPr algn="ctr"/>
            <a:r>
              <a:rPr lang="en-GB" sz="2400" b="1">
                <a:ea typeface="ＭＳ Ｐゴシック" panose="020B0600070205080204" pitchFamily="34" charset="-128"/>
                <a:cs typeface="Arial"/>
              </a:rPr>
              <a:t>Children and Young People (CYP) in Newcastle </a:t>
            </a:r>
            <a:endParaRPr lang="en-GB" sz="2400">
              <a:solidFill>
                <a:srgbClr val="808080"/>
              </a:solidFill>
              <a:ea typeface="ＭＳ Ｐゴシック" panose="020B0600070205080204" pitchFamily="34" charset="-128"/>
              <a:cs typeface="Arial"/>
            </a:endParaRPr>
          </a:p>
        </p:txBody>
      </p:sp>
      <p:sp>
        <p:nvSpPr>
          <p:cNvPr id="15365" name="TextBox 5">
            <a:extLst>
              <a:ext uri="{FF2B5EF4-FFF2-40B4-BE49-F238E27FC236}">
                <a16:creationId xmlns:a16="http://schemas.microsoft.com/office/drawing/2014/main" id="{F0280BD6-49A8-E959-DACA-1E4B610BCFA2}"/>
              </a:ext>
            </a:extLst>
          </p:cNvPr>
          <p:cNvSpPr txBox="1">
            <a:spLocks noChangeArrowheads="1"/>
          </p:cNvSpPr>
          <p:nvPr/>
        </p:nvSpPr>
        <p:spPr bwMode="auto">
          <a:xfrm>
            <a:off x="395288" y="4737100"/>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1200"/>
              <a:t>Map: Rate per 1,000 Newcastle population with English as a second language (5-18 School Census)</a:t>
            </a:r>
          </a:p>
        </p:txBody>
      </p:sp>
    </p:spTree>
    <p:extLst>
      <p:ext uri="{BB962C8B-B14F-4D97-AF65-F5344CB8AC3E}">
        <p14:creationId xmlns:p14="http://schemas.microsoft.com/office/powerpoint/2010/main" val="407437614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1910</Words>
  <Application>Microsoft Office PowerPoint</Application>
  <PresentationFormat>On-screen Show (4:3)</PresentationFormat>
  <Paragraphs>234</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Symbol</vt:lpstr>
      <vt:lpstr>Default Design</vt:lpstr>
      <vt:lpstr>Children and Families Newcastle  Community Family Offer  </vt:lpstr>
      <vt:lpstr>PowerPoint Presentation</vt:lpstr>
      <vt:lpstr>PowerPoint Presentation</vt:lpstr>
      <vt:lpstr>PowerPoint Presentation</vt:lpstr>
      <vt:lpstr>PowerPoint Presentation</vt:lpstr>
      <vt:lpstr>PowerPoint Presentation</vt:lpstr>
      <vt:lpstr>Children and Young People (CYP) in Newcastle </vt:lpstr>
      <vt:lpstr>Children and Young People (CYP) in Newcastle </vt:lpstr>
      <vt:lpstr>Children and Young People (CYP) in Newcastle </vt:lpstr>
      <vt:lpstr>Newcastle in 4 Localities Map</vt:lpstr>
      <vt:lpstr>PowerPoint Presentation</vt:lpstr>
      <vt:lpstr>PowerPoint Presentation</vt:lpstr>
      <vt:lpstr>PowerPoint Presentation</vt:lpstr>
      <vt:lpstr>PowerPoint Presentation</vt:lpstr>
      <vt:lpstr>Children and Families Newcastle: Three Big Ideas</vt:lpstr>
      <vt:lpstr>PowerPoint Presentation</vt:lpstr>
      <vt:lpstr>Current Commissioned Elements</vt:lpstr>
      <vt:lpstr>Current Commissioned Elements</vt:lpstr>
      <vt:lpstr>Current Commissioned Elements</vt:lpstr>
      <vt:lpstr>Current Commissioned Elements</vt:lpstr>
      <vt:lpstr>Current Commissioned Elements</vt:lpstr>
      <vt:lpstr>Current Leadership and Governance</vt:lpstr>
      <vt:lpstr>Vision for the Future</vt:lpstr>
      <vt:lpstr>Vision for the Future</vt:lpstr>
      <vt:lpstr>Group Discussion 1 </vt:lpstr>
      <vt:lpstr>Group Discussion 2 </vt:lpstr>
      <vt:lpstr>Group Discussion 3</vt:lpstr>
      <vt:lpstr>Next Steps</vt:lpstr>
      <vt:lpstr>Next Steps</vt:lpstr>
      <vt:lpstr>Indicative Timeline</vt:lpstr>
      <vt:lpstr>Thank You!</vt:lpstr>
      <vt:lpstr>Key Contacts – Design, Commissioning and Procurement</vt:lpstr>
    </vt:vector>
  </TitlesOfParts>
  <Company>Newcastle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Newcastle 2016 - Budget</dc:title>
  <dc:creator>13919</dc:creator>
  <cp:lastModifiedBy>McMeekin, Linzi</cp:lastModifiedBy>
  <cp:revision>1</cp:revision>
  <cp:lastPrinted>2024-02-07T15:00:02Z</cp:lastPrinted>
  <dcterms:created xsi:type="dcterms:W3CDTF">2012-11-19T11:14:43Z</dcterms:created>
  <dcterms:modified xsi:type="dcterms:W3CDTF">2024-02-20T08:40:54Z</dcterms:modified>
</cp:coreProperties>
</file>