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3"/>
  </p:notesMasterIdLst>
  <p:sldIdLst>
    <p:sldId id="256" r:id="rId5"/>
    <p:sldId id="260" r:id="rId6"/>
    <p:sldId id="258" r:id="rId7"/>
    <p:sldId id="257" r:id="rId8"/>
    <p:sldId id="279" r:id="rId9"/>
    <p:sldId id="263" r:id="rId10"/>
    <p:sldId id="264" r:id="rId11"/>
    <p:sldId id="261" r:id="rId12"/>
    <p:sldId id="262" r:id="rId13"/>
    <p:sldId id="280" r:id="rId14"/>
    <p:sldId id="265" r:id="rId15"/>
    <p:sldId id="266" r:id="rId16"/>
    <p:sldId id="267" r:id="rId17"/>
    <p:sldId id="281" r:id="rId18"/>
    <p:sldId id="268" r:id="rId19"/>
    <p:sldId id="269" r:id="rId20"/>
    <p:sldId id="270" r:id="rId21"/>
    <p:sldId id="259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84" y="3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83A90-7A02-4A98-BA8B-30C374EE44B3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9260-F76C-453D-A48C-54D58D8FF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10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contract.due-north.com/Register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DD59C8-866D-4C4C-8232-BD441FF26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645" y="329520"/>
            <a:ext cx="829172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2F2F2"/>
                </a:solidFill>
              </a:rPr>
              <a:t>NEPO209 Highways Technical Surveys</a:t>
            </a:r>
          </a:p>
          <a:p>
            <a:r>
              <a:rPr lang="en-US" sz="3000" dirty="0">
                <a:solidFill>
                  <a:srgbClr val="83B819"/>
                </a:solidFill>
              </a:rPr>
              <a:t>Market Engagement Event</a:t>
            </a:r>
          </a:p>
        </p:txBody>
      </p:sp>
    </p:spTree>
    <p:extLst>
      <p:ext uri="{BB962C8B-B14F-4D97-AF65-F5344CB8AC3E}">
        <p14:creationId xmlns:p14="http://schemas.microsoft.com/office/powerpoint/2010/main" val="358646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EE1BA4C-ADD1-4FEF-88CA-6257391B9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659" y="833849"/>
            <a:ext cx="6619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1" indent="-269875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92E34"/>
                </a:solidFill>
              </a:rPr>
              <a:t>2018/19 Spend breakdown</a:t>
            </a:r>
          </a:p>
          <a:p>
            <a:pPr marL="269875" lvl="1" indent="-269875">
              <a:buFont typeface="Arial" panose="020B0604020202020204" pitchFamily="34" charset="0"/>
              <a:buChar char="•"/>
            </a:pPr>
            <a:endParaRPr lang="en-GB" dirty="0">
              <a:solidFill>
                <a:srgbClr val="192E3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EB67D-5964-44F4-81D3-E518E40D7DF9}"/>
              </a:ext>
            </a:extLst>
          </p:cNvPr>
          <p:cNvSpPr/>
          <p:nvPr/>
        </p:nvSpPr>
        <p:spPr>
          <a:xfrm>
            <a:off x="322659" y="357894"/>
            <a:ext cx="2286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92E34"/>
                </a:solidFill>
              </a:rPr>
              <a:t>Current Solution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EC8140-22BD-44EA-B499-348DBED7E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613441"/>
              </p:ext>
            </p:extLst>
          </p:nvPr>
        </p:nvGraphicFramePr>
        <p:xfrm>
          <a:off x="433754" y="1480180"/>
          <a:ext cx="7072580" cy="2931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6290">
                  <a:extLst>
                    <a:ext uri="{9D8B030D-6E8A-4147-A177-3AD203B41FA5}">
                      <a16:colId xmlns:a16="http://schemas.microsoft.com/office/drawing/2014/main" val="1834676487"/>
                    </a:ext>
                  </a:extLst>
                </a:gridCol>
                <a:gridCol w="3536290">
                  <a:extLst>
                    <a:ext uri="{9D8B030D-6E8A-4147-A177-3AD203B41FA5}">
                      <a16:colId xmlns:a16="http://schemas.microsoft.com/office/drawing/2014/main" val="3503593216"/>
                    </a:ext>
                  </a:extLst>
                </a:gridCol>
              </a:tblGrid>
              <a:tr h="309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Contracting Authority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Spend 2018/19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4064387"/>
                  </a:ext>
                </a:extLst>
              </a:tr>
              <a:tr h="378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Durham County Council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£113,000</a:t>
                      </a:r>
                      <a:endParaRPr lang="en-GB" sz="11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8149792"/>
                  </a:ext>
                </a:extLst>
              </a:tr>
              <a:tr h="373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Hartlepool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TBC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5345847"/>
                  </a:ext>
                </a:extLst>
              </a:tr>
              <a:tr h="309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Middlesbrough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£27,022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7456190"/>
                  </a:ext>
                </a:extLst>
              </a:tr>
              <a:tr h="309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Newcastle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£38,615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6223658"/>
                  </a:ext>
                </a:extLst>
              </a:tr>
              <a:tr h="309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Redcar and Cleveland Borough Council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TBC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1747434"/>
                  </a:ext>
                </a:extLst>
              </a:tr>
              <a:tr h="309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South Tyneside Council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£56,427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256724"/>
                  </a:ext>
                </a:extLst>
              </a:tr>
              <a:tr h="309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Stockton on Tees Borough Council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£38,091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076409"/>
                  </a:ext>
                </a:extLst>
              </a:tr>
              <a:tr h="309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Sunderland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£34,137</a:t>
                      </a:r>
                      <a:endParaRPr lang="en-GB" sz="11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7853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10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45E5848B-B96F-47E9-8A10-5A3527190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649" y="1568612"/>
            <a:ext cx="77108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rgbClr val="F2F2F2"/>
                </a:solidFill>
              </a:rPr>
              <a:t>Proposed Solution</a:t>
            </a:r>
          </a:p>
        </p:txBody>
      </p:sp>
    </p:spTree>
    <p:extLst>
      <p:ext uri="{BB962C8B-B14F-4D97-AF65-F5344CB8AC3E}">
        <p14:creationId xmlns:p14="http://schemas.microsoft.com/office/powerpoint/2010/main" val="1982727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EE1BA4C-ADD1-4FEF-88CA-6257391B9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659" y="821952"/>
            <a:ext cx="66196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92E34"/>
                </a:solidFill>
              </a:rPr>
              <a:t>City of Sunderland Council </a:t>
            </a:r>
            <a:r>
              <a:rPr lang="en-US" dirty="0">
                <a:solidFill>
                  <a:srgbClr val="192E34"/>
                </a:solidFill>
              </a:rPr>
              <a:t>will act as ‘Spoke lead’ on behalf of NEPO Member Authorities</a:t>
            </a:r>
          </a:p>
          <a:p>
            <a:endParaRPr lang="en-US" dirty="0">
              <a:solidFill>
                <a:srgbClr val="192E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2E34"/>
                </a:solidFill>
              </a:rPr>
              <a:t>Multi-lot Framework Agreement, anticipated to commence 1</a:t>
            </a:r>
            <a:r>
              <a:rPr lang="en-US" baseline="30000" dirty="0">
                <a:solidFill>
                  <a:srgbClr val="192E34"/>
                </a:solidFill>
              </a:rPr>
              <a:t>st</a:t>
            </a:r>
            <a:r>
              <a:rPr lang="en-US" dirty="0">
                <a:solidFill>
                  <a:srgbClr val="192E34"/>
                </a:solidFill>
              </a:rPr>
              <a:t> July 2019 until 31</a:t>
            </a:r>
            <a:r>
              <a:rPr lang="en-US" baseline="30000" dirty="0">
                <a:solidFill>
                  <a:srgbClr val="192E34"/>
                </a:solidFill>
              </a:rPr>
              <a:t>st</a:t>
            </a:r>
            <a:r>
              <a:rPr lang="en-US" dirty="0">
                <a:solidFill>
                  <a:srgbClr val="192E34"/>
                </a:solidFill>
              </a:rPr>
              <a:t> March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92E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2E34"/>
                </a:solidFill>
              </a:rPr>
              <a:t>Work would be allocated by call-off process to highest ranked supplier or by carrying out mini competition</a:t>
            </a:r>
          </a:p>
          <a:p>
            <a:endParaRPr lang="en-US" dirty="0">
              <a:solidFill>
                <a:srgbClr val="192E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2E34"/>
                </a:solidFill>
              </a:rPr>
              <a:t>Consists of four lots: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Lot 1 – Scanner Surveys to A,B &amp; C Classified Roads and Unclassified Roads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Lot 2 – Mechanical Surveys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Lot 3 – Visual Surveys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Lot 4 – Process Data Reporting</a:t>
            </a:r>
            <a:r>
              <a:rPr lang="en-US" dirty="0"/>
              <a:t> </a:t>
            </a:r>
          </a:p>
          <a:p>
            <a:pPr marL="269875" lvl="1" indent="-269875">
              <a:buFont typeface="Arial" panose="020B0604020202020204" pitchFamily="34" charset="0"/>
              <a:buChar char="•"/>
            </a:pPr>
            <a:endParaRPr lang="en-GB" dirty="0">
              <a:solidFill>
                <a:srgbClr val="192E34"/>
              </a:solidFill>
            </a:endParaRPr>
          </a:p>
          <a:p>
            <a:pPr marL="269875" lvl="1" indent="-269875">
              <a:buFont typeface="Arial" panose="020B0604020202020204" pitchFamily="34" charset="0"/>
              <a:buChar char="•"/>
            </a:pPr>
            <a:endParaRPr lang="en-GB" dirty="0">
              <a:solidFill>
                <a:srgbClr val="192E3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EB67D-5964-44F4-81D3-E518E40D7DF9}"/>
              </a:ext>
            </a:extLst>
          </p:cNvPr>
          <p:cNvSpPr/>
          <p:nvPr/>
        </p:nvSpPr>
        <p:spPr>
          <a:xfrm>
            <a:off x="386152" y="360287"/>
            <a:ext cx="2526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92E34"/>
                </a:solidFill>
              </a:rPr>
              <a:t>Proposed Solution</a:t>
            </a:r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18C50A2-3791-4D69-8968-5330041D5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36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ACBD07-1C27-40D8-A032-124CB0430644}"/>
              </a:ext>
            </a:extLst>
          </p:cNvPr>
          <p:cNvSpPr/>
          <p:nvPr/>
        </p:nvSpPr>
        <p:spPr>
          <a:xfrm>
            <a:off x="322659" y="441319"/>
            <a:ext cx="2526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92E34"/>
                </a:solidFill>
              </a:rPr>
              <a:t>Proposed Solution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416F72-847B-4455-BD51-0AB4BBB0D1FE}"/>
              </a:ext>
            </a:extLst>
          </p:cNvPr>
          <p:cNvSpPr txBox="1"/>
          <p:nvPr/>
        </p:nvSpPr>
        <p:spPr>
          <a:xfrm>
            <a:off x="274168" y="984016"/>
            <a:ext cx="661962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The following Local Authorities have committed their participation to this solution:</a:t>
            </a:r>
          </a:p>
          <a:p>
            <a:endParaRPr lang="en-US" sz="8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Darlington Council;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Durham Council;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Gateshead Council;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Hartlepool Council;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Middlesbrough Council;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Newcastle City Council;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cs typeface="Arial" panose="020B0604020202020204" pitchFamily="34" charset="0"/>
              </a:rPr>
              <a:t>Redcar</a:t>
            </a:r>
            <a:r>
              <a:rPr lang="en-US" sz="1600" dirty="0">
                <a:cs typeface="Arial" panose="020B0604020202020204" pitchFamily="34" charset="0"/>
              </a:rPr>
              <a:t> and Cleveland Borough Council;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South Tyneside Council;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Stockton Council;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Sunderland Council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NEPO Associate Members (400+);</a:t>
            </a:r>
          </a:p>
          <a:p>
            <a:pPr marL="0" lvl="1"/>
            <a:endParaRPr lang="en-GB" dirty="0">
              <a:solidFill>
                <a:srgbClr val="192E34"/>
              </a:solidFill>
            </a:endParaRPr>
          </a:p>
          <a:p>
            <a:pPr marL="0" lvl="1"/>
            <a:endParaRPr lang="en-GB" dirty="0">
              <a:solidFill>
                <a:srgbClr val="192E34"/>
              </a:solidFill>
            </a:endParaRPr>
          </a:p>
          <a:p>
            <a:pPr marL="269875" lvl="1" indent="-269875">
              <a:buFont typeface="Arial" panose="020B0604020202020204" pitchFamily="34" charset="0"/>
              <a:buChar char="•"/>
            </a:pPr>
            <a:endParaRPr lang="en-GB" dirty="0">
              <a:solidFill>
                <a:srgbClr val="192E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22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EE1BA4C-ADD1-4FEF-88CA-6257391B9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168" y="821952"/>
            <a:ext cx="66196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lvl="1"/>
            <a:r>
              <a:rPr lang="en-US" dirty="0">
                <a:solidFill>
                  <a:srgbClr val="192E34"/>
                </a:solidFill>
              </a:rPr>
              <a:t>Multi-lot, ranked Framework Agreement anticipated to commence 1</a:t>
            </a:r>
            <a:r>
              <a:rPr lang="en-US" baseline="30000" dirty="0">
                <a:solidFill>
                  <a:srgbClr val="192E34"/>
                </a:solidFill>
              </a:rPr>
              <a:t>st</a:t>
            </a:r>
            <a:r>
              <a:rPr lang="en-US" dirty="0">
                <a:solidFill>
                  <a:srgbClr val="192E34"/>
                </a:solidFill>
              </a:rPr>
              <a:t> October 2019 until 31</a:t>
            </a:r>
            <a:r>
              <a:rPr lang="en-US" baseline="30000" dirty="0">
                <a:solidFill>
                  <a:srgbClr val="192E34"/>
                </a:solidFill>
              </a:rPr>
              <a:t>st</a:t>
            </a:r>
            <a:r>
              <a:rPr lang="en-US" dirty="0">
                <a:solidFill>
                  <a:srgbClr val="192E34"/>
                </a:solidFill>
              </a:rPr>
              <a:t> March 2023 (still to be confirmed)</a:t>
            </a:r>
            <a:endParaRPr lang="en-US" dirty="0">
              <a:solidFill>
                <a:schemeClr val="accent1"/>
              </a:solidFill>
            </a:endParaRPr>
          </a:p>
          <a:p>
            <a:pPr marL="90488" lvl="1"/>
            <a:endParaRPr lang="en-US" dirty="0">
              <a:solidFill>
                <a:schemeClr val="accent1"/>
              </a:solidFill>
            </a:endParaRPr>
          </a:p>
          <a:p>
            <a:pPr marL="90488" lvl="1"/>
            <a:r>
              <a:rPr lang="en-US" dirty="0"/>
              <a:t>Lot 1 – Scanner Surveys – </a:t>
            </a:r>
          </a:p>
          <a:p>
            <a:pPr marL="90488" lvl="1"/>
            <a:r>
              <a:rPr lang="en-GB" dirty="0"/>
              <a:t>Coverage – majority on classified roads – for SDL and HM Programme Specification – UKPMS and UKRLG</a:t>
            </a:r>
            <a:endParaRPr lang="en-GB" sz="1600" dirty="0"/>
          </a:p>
          <a:p>
            <a:pPr marL="90488" lvl="1"/>
            <a:endParaRPr lang="en-US" dirty="0"/>
          </a:p>
          <a:p>
            <a:r>
              <a:rPr lang="en-US" dirty="0"/>
              <a:t>  Lot 2 – Other Machine Based Surveys – </a:t>
            </a:r>
          </a:p>
          <a:p>
            <a:r>
              <a:rPr lang="en-GB" dirty="0"/>
              <a:t>  Coverage – majority on classified network – for SDL and HM </a:t>
            </a:r>
          </a:p>
          <a:p>
            <a:r>
              <a:rPr lang="en-GB" dirty="0"/>
              <a:t>  Programme Types – SCRIM (Tyne and Wear only); </a:t>
            </a:r>
            <a:r>
              <a:rPr lang="en-GB" dirty="0" err="1"/>
              <a:t>Deflectograph</a:t>
            </a:r>
            <a:endParaRPr lang="en-GB" dirty="0"/>
          </a:p>
          <a:p>
            <a:r>
              <a:rPr lang="en-GB" dirty="0"/>
              <a:t>  (any/minimal use); GPR – (minimal) Specification – UKRLG and</a:t>
            </a:r>
          </a:p>
          <a:p>
            <a:r>
              <a:rPr lang="en-GB" dirty="0"/>
              <a:t>  DMRB</a:t>
            </a:r>
            <a:endParaRPr lang="en-GB" sz="1600" dirty="0"/>
          </a:p>
          <a:p>
            <a:pPr marL="90488" lvl="1"/>
            <a:endParaRPr lang="en-US" dirty="0">
              <a:solidFill>
                <a:schemeClr val="accent1"/>
              </a:solidFill>
            </a:endParaRPr>
          </a:p>
          <a:p>
            <a:pPr marL="90488" lvl="1"/>
            <a:endParaRPr lang="en-US" dirty="0">
              <a:solidFill>
                <a:schemeClr val="accent1"/>
              </a:solidFill>
            </a:endParaRPr>
          </a:p>
          <a:p>
            <a:pPr marL="0" lvl="1"/>
            <a:endParaRPr lang="en-GB" dirty="0">
              <a:solidFill>
                <a:srgbClr val="192E34"/>
              </a:solidFill>
            </a:endParaRPr>
          </a:p>
          <a:p>
            <a:pPr marL="269875" lvl="1" indent="-269875">
              <a:buFont typeface="Arial" panose="020B0604020202020204" pitchFamily="34" charset="0"/>
              <a:buChar char="•"/>
            </a:pPr>
            <a:endParaRPr lang="en-GB" dirty="0">
              <a:solidFill>
                <a:srgbClr val="192E3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EB67D-5964-44F4-81D3-E518E40D7DF9}"/>
              </a:ext>
            </a:extLst>
          </p:cNvPr>
          <p:cNvSpPr/>
          <p:nvPr/>
        </p:nvSpPr>
        <p:spPr>
          <a:xfrm>
            <a:off x="386152" y="360287"/>
            <a:ext cx="2526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92E34"/>
                </a:solidFill>
              </a:rPr>
              <a:t>Proposed Solution</a:t>
            </a:r>
          </a:p>
        </p:txBody>
      </p:sp>
    </p:spTree>
    <p:extLst>
      <p:ext uri="{BB962C8B-B14F-4D97-AF65-F5344CB8AC3E}">
        <p14:creationId xmlns:p14="http://schemas.microsoft.com/office/powerpoint/2010/main" val="1103240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EE1BA4C-ADD1-4FEF-88CA-6257391B9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168" y="821952"/>
            <a:ext cx="661962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lvl="1"/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Lot 3 – Visual Surveys – </a:t>
            </a:r>
          </a:p>
          <a:p>
            <a:r>
              <a:rPr lang="en-GB" dirty="0"/>
              <a:t>Coverage – Majority Unclassified road network – 20 – 25% Whole of footway network – 20%</a:t>
            </a:r>
            <a:endParaRPr lang="en-GB" sz="1600" dirty="0"/>
          </a:p>
          <a:p>
            <a:r>
              <a:rPr lang="en-GB" dirty="0"/>
              <a:t>Types – CVI – roads ; DVIs – roads; FNS – footways and remote footpaths</a:t>
            </a:r>
            <a:endParaRPr lang="en-GB" sz="1600" dirty="0"/>
          </a:p>
          <a:p>
            <a:endParaRPr lang="en-GB" sz="1600" dirty="0"/>
          </a:p>
          <a:p>
            <a:r>
              <a:rPr lang="en-US" dirty="0"/>
              <a:t>Lot 4 – Process Data Reporting - </a:t>
            </a:r>
          </a:p>
          <a:p>
            <a:r>
              <a:rPr lang="en-US" dirty="0"/>
              <a:t>C</a:t>
            </a:r>
            <a:r>
              <a:rPr lang="en-GB" dirty="0"/>
              <a:t>overage – Whole network Types – all survey</a:t>
            </a:r>
          </a:p>
          <a:p>
            <a:r>
              <a:rPr lang="en-GB" dirty="0"/>
              <a:t>Use – for SDLs and HM Programme and Benchmarking</a:t>
            </a:r>
            <a:endParaRPr lang="en-GB" sz="1600" dirty="0"/>
          </a:p>
          <a:p>
            <a:pPr marL="0" lvl="1"/>
            <a:endParaRPr lang="en-US" dirty="0"/>
          </a:p>
          <a:p>
            <a:pPr marL="0" lvl="1"/>
            <a:endParaRPr lang="en-GB" dirty="0">
              <a:solidFill>
                <a:srgbClr val="192E34"/>
              </a:solidFill>
            </a:endParaRPr>
          </a:p>
          <a:p>
            <a:pPr marL="269875" lvl="1" indent="-269875">
              <a:buFont typeface="Arial" panose="020B0604020202020204" pitchFamily="34" charset="0"/>
              <a:buChar char="•"/>
            </a:pPr>
            <a:endParaRPr lang="en-GB" dirty="0">
              <a:solidFill>
                <a:srgbClr val="192E3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EB67D-5964-44F4-81D3-E518E40D7DF9}"/>
              </a:ext>
            </a:extLst>
          </p:cNvPr>
          <p:cNvSpPr/>
          <p:nvPr/>
        </p:nvSpPr>
        <p:spPr>
          <a:xfrm>
            <a:off x="386152" y="360287"/>
            <a:ext cx="2526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92E34"/>
                </a:solidFill>
              </a:rPr>
              <a:t>Proposed Solution</a:t>
            </a:r>
          </a:p>
        </p:txBody>
      </p:sp>
    </p:spTree>
    <p:extLst>
      <p:ext uri="{BB962C8B-B14F-4D97-AF65-F5344CB8AC3E}">
        <p14:creationId xmlns:p14="http://schemas.microsoft.com/office/powerpoint/2010/main" val="3619395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45E5848B-B96F-47E9-8A10-5A3527190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649" y="1568612"/>
            <a:ext cx="77108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rgbClr val="F2F2F2"/>
                </a:solidFill>
              </a:rPr>
              <a:t>Group Discussions</a:t>
            </a:r>
          </a:p>
        </p:txBody>
      </p:sp>
    </p:spTree>
    <p:extLst>
      <p:ext uri="{BB962C8B-B14F-4D97-AF65-F5344CB8AC3E}">
        <p14:creationId xmlns:p14="http://schemas.microsoft.com/office/powerpoint/2010/main" val="858641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EE1BA4C-ADD1-4FEF-88CA-6257391B9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168" y="821952"/>
            <a:ext cx="66196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3388" lvl="1" indent="-342900">
              <a:buFont typeface="+mj-lt"/>
              <a:buAutoNum type="arabicPeriod"/>
            </a:pPr>
            <a:endParaRPr lang="en-US" dirty="0"/>
          </a:p>
          <a:p>
            <a:pPr marL="342900" lvl="1" indent="-342900">
              <a:buFont typeface="+mj-lt"/>
              <a:buAutoNum type="arabicPeriod"/>
            </a:pPr>
            <a:r>
              <a:rPr lang="en-GB" dirty="0">
                <a:solidFill>
                  <a:srgbClr val="192E34"/>
                </a:solidFill>
              </a:rPr>
              <a:t>Do you feel the draft Service Specification as circulated is clear and concise in it’s requirements?</a:t>
            </a:r>
          </a:p>
          <a:p>
            <a:pPr marL="342900" lvl="1" indent="-342900">
              <a:buFont typeface="+mj-lt"/>
              <a:buAutoNum type="arabicPeriod"/>
            </a:pPr>
            <a:endParaRPr lang="en-GB" dirty="0">
              <a:solidFill>
                <a:srgbClr val="192E34"/>
              </a:solidFill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Are there any areas you feel could be improved/strengthened – specific knowledge and methodologies  for consideration?</a:t>
            </a:r>
          </a:p>
          <a:p>
            <a:pPr marL="342900" lvl="1" indent="-342900">
              <a:buFont typeface="+mj-lt"/>
              <a:buAutoNum type="arabicPeriod"/>
            </a:pPr>
            <a:endParaRPr lang="en-US" dirty="0">
              <a:cs typeface="Arial" panose="020B0604020202020204" pitchFamily="34" charset="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What Local Authority support do you feel would assist your ability in delivering this provision?</a:t>
            </a:r>
          </a:p>
          <a:p>
            <a:pPr marL="342900" lvl="1" indent="-342900">
              <a:buFont typeface="+mj-lt"/>
              <a:buAutoNum type="arabicPeriod"/>
            </a:pPr>
            <a:endParaRPr lang="en-US" dirty="0">
              <a:cs typeface="Arial" panose="020B0604020202020204" pitchFamily="34" charset="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Are there any gaps?  Is there anything we have missed?</a:t>
            </a:r>
          </a:p>
          <a:p>
            <a:pPr marL="0" lvl="1"/>
            <a:endParaRPr lang="en-US" dirty="0">
              <a:cs typeface="Arial" panose="020B0604020202020204" pitchFamily="34" charset="0"/>
            </a:endParaRPr>
          </a:p>
          <a:p>
            <a:pPr marL="0" lvl="1"/>
            <a:r>
              <a:rPr lang="en-US" dirty="0">
                <a:cs typeface="Arial" panose="020B0604020202020204" pitchFamily="34" charset="0"/>
              </a:rPr>
              <a:t>5.   The National Toms Framework 2018 (Social Value)</a:t>
            </a:r>
          </a:p>
          <a:p>
            <a:pPr marL="342900" lvl="1" indent="-342900">
              <a:buAutoNum type="arabicPeriod"/>
            </a:pPr>
            <a:endParaRPr lang="en-GB" dirty="0">
              <a:solidFill>
                <a:srgbClr val="192E34"/>
              </a:solidFill>
            </a:endParaRPr>
          </a:p>
          <a:p>
            <a:pPr marL="269875" lvl="1" indent="-269875">
              <a:buFont typeface="Arial" panose="020B0604020202020204" pitchFamily="34" charset="0"/>
              <a:buChar char="•"/>
            </a:pPr>
            <a:endParaRPr lang="en-GB" dirty="0">
              <a:solidFill>
                <a:srgbClr val="192E3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EB67D-5964-44F4-81D3-E518E40D7DF9}"/>
              </a:ext>
            </a:extLst>
          </p:cNvPr>
          <p:cNvSpPr/>
          <p:nvPr/>
        </p:nvSpPr>
        <p:spPr>
          <a:xfrm>
            <a:off x="386152" y="360287"/>
            <a:ext cx="2511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92E34"/>
                </a:solidFill>
              </a:rPr>
              <a:t>Group Discussions</a:t>
            </a:r>
          </a:p>
        </p:txBody>
      </p:sp>
    </p:spTree>
    <p:extLst>
      <p:ext uri="{BB962C8B-B14F-4D97-AF65-F5344CB8AC3E}">
        <p14:creationId xmlns:p14="http://schemas.microsoft.com/office/powerpoint/2010/main" val="3565604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45E5848B-B96F-47E9-8A10-5A3527190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649" y="1568612"/>
            <a:ext cx="77108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rgbClr val="F2F2F2"/>
                </a:solidFill>
              </a:rPr>
              <a:t>Tender Ready Preparations</a:t>
            </a:r>
          </a:p>
        </p:txBody>
      </p:sp>
    </p:spTree>
    <p:extLst>
      <p:ext uri="{BB962C8B-B14F-4D97-AF65-F5344CB8AC3E}">
        <p14:creationId xmlns:p14="http://schemas.microsoft.com/office/powerpoint/2010/main" val="3378257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B65BA1D-5CD5-498B-89C5-B3589EA30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786" y="1196408"/>
            <a:ext cx="600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2F2F2"/>
                </a:solidFill>
              </a:rPr>
              <a:t>Joanne Peacock</a:t>
            </a:r>
          </a:p>
          <a:p>
            <a:r>
              <a:rPr lang="en-US" sz="2400" dirty="0">
                <a:solidFill>
                  <a:srgbClr val="83B819"/>
                </a:solidFill>
              </a:rPr>
              <a:t>Category Specialist</a:t>
            </a:r>
          </a:p>
          <a:p>
            <a:r>
              <a:rPr lang="en-US" sz="2400" dirty="0">
                <a:solidFill>
                  <a:srgbClr val="83B819"/>
                </a:solidFill>
              </a:rPr>
              <a:t>Joanne.peacock@nepo.org</a:t>
            </a:r>
          </a:p>
        </p:txBody>
      </p:sp>
    </p:spTree>
    <p:extLst>
      <p:ext uri="{BB962C8B-B14F-4D97-AF65-F5344CB8AC3E}">
        <p14:creationId xmlns:p14="http://schemas.microsoft.com/office/powerpoint/2010/main" val="405567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rd&#10;&#10;Description generated with high confidence">
            <a:extLst>
              <a:ext uri="{FF2B5EF4-FFF2-40B4-BE49-F238E27FC236}">
                <a16:creationId xmlns:a16="http://schemas.microsoft.com/office/drawing/2014/main" id="{711DB77D-30F4-4EEF-86A3-04D6DCC80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8867" y="685844"/>
            <a:ext cx="743871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92E34"/>
                </a:solidFill>
              </a:rPr>
              <a:t>Scope</a:t>
            </a:r>
          </a:p>
          <a:p>
            <a:endParaRPr lang="en-US" sz="2000" b="1" dirty="0">
              <a:solidFill>
                <a:srgbClr val="192E34"/>
              </a:solidFill>
            </a:endParaRPr>
          </a:p>
          <a:p>
            <a:r>
              <a:rPr lang="en-US" dirty="0">
                <a:solidFill>
                  <a:srgbClr val="192E34"/>
                </a:solidFill>
              </a:rPr>
              <a:t>• Overview of NEPO;</a:t>
            </a:r>
          </a:p>
          <a:p>
            <a:endParaRPr lang="en-US" dirty="0">
              <a:solidFill>
                <a:srgbClr val="192E34"/>
              </a:solidFill>
            </a:endParaRPr>
          </a:p>
          <a:p>
            <a:r>
              <a:rPr lang="en-US" dirty="0">
                <a:solidFill>
                  <a:srgbClr val="192E34"/>
                </a:solidFill>
              </a:rPr>
              <a:t>•Introduction of Solution;</a:t>
            </a:r>
          </a:p>
          <a:p>
            <a:endParaRPr lang="en-US" dirty="0">
              <a:solidFill>
                <a:srgbClr val="192E34"/>
              </a:solidFill>
            </a:endParaRPr>
          </a:p>
          <a:p>
            <a:r>
              <a:rPr lang="en-US" dirty="0">
                <a:solidFill>
                  <a:srgbClr val="192E34"/>
                </a:solidFill>
              </a:rPr>
              <a:t>• Current Solution;</a:t>
            </a:r>
          </a:p>
          <a:p>
            <a:endParaRPr lang="en-US" dirty="0">
              <a:solidFill>
                <a:srgbClr val="192E34"/>
              </a:solidFill>
            </a:endParaRPr>
          </a:p>
          <a:p>
            <a:r>
              <a:rPr lang="en-US" dirty="0">
                <a:solidFill>
                  <a:srgbClr val="192E34"/>
                </a:solidFill>
              </a:rPr>
              <a:t>• Proposed solution; </a:t>
            </a:r>
          </a:p>
          <a:p>
            <a:endParaRPr lang="en-US" dirty="0">
              <a:solidFill>
                <a:srgbClr val="192E34"/>
              </a:solidFill>
            </a:endParaRPr>
          </a:p>
          <a:p>
            <a:r>
              <a:rPr lang="en-US" dirty="0">
                <a:solidFill>
                  <a:srgbClr val="192E34"/>
                </a:solidFill>
              </a:rPr>
              <a:t>• Group discussions;</a:t>
            </a:r>
          </a:p>
          <a:p>
            <a:endParaRPr lang="en-US" dirty="0">
              <a:solidFill>
                <a:srgbClr val="192E34"/>
              </a:solidFill>
            </a:endParaRPr>
          </a:p>
          <a:p>
            <a:r>
              <a:rPr lang="en-US" dirty="0">
                <a:solidFill>
                  <a:srgbClr val="192E34"/>
                </a:solidFill>
              </a:rPr>
              <a:t>• Tender Ready Preparation;</a:t>
            </a:r>
          </a:p>
        </p:txBody>
      </p:sp>
    </p:spTree>
    <p:extLst>
      <p:ext uri="{BB962C8B-B14F-4D97-AF65-F5344CB8AC3E}">
        <p14:creationId xmlns:p14="http://schemas.microsoft.com/office/powerpoint/2010/main" val="258185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45E5848B-B96F-47E9-8A10-5A3527190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558" y="1568612"/>
            <a:ext cx="77108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rgbClr val="F2F2F2"/>
                </a:solidFill>
              </a:rPr>
              <a:t>Overview of NEPO</a:t>
            </a:r>
          </a:p>
        </p:txBody>
      </p:sp>
    </p:spTree>
    <p:extLst>
      <p:ext uri="{BB962C8B-B14F-4D97-AF65-F5344CB8AC3E}">
        <p14:creationId xmlns:p14="http://schemas.microsoft.com/office/powerpoint/2010/main" val="156624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EE1BA4C-ADD1-4FEF-88CA-6257391B9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659" y="954006"/>
            <a:ext cx="66196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2E34"/>
                </a:solidFill>
              </a:rPr>
              <a:t>Established in </a:t>
            </a:r>
            <a:r>
              <a:rPr lang="en-US" b="1" dirty="0"/>
              <a:t>1976</a:t>
            </a:r>
            <a:r>
              <a:rPr lang="en-US" dirty="0">
                <a:solidFill>
                  <a:srgbClr val="192E34"/>
                </a:solidFill>
              </a:rPr>
              <a:t> as a ‘</a:t>
            </a:r>
            <a:r>
              <a:rPr lang="en-US" b="1" dirty="0">
                <a:solidFill>
                  <a:srgbClr val="192E34"/>
                </a:solidFill>
              </a:rPr>
              <a:t>Central Purchasing Body</a:t>
            </a:r>
            <a:r>
              <a:rPr lang="en-US" dirty="0">
                <a:solidFill>
                  <a:srgbClr val="192E34"/>
                </a:solidFill>
              </a:rPr>
              <a:t>’ </a:t>
            </a:r>
          </a:p>
          <a:p>
            <a:r>
              <a:rPr lang="en-US" dirty="0">
                <a:solidFill>
                  <a:srgbClr val="192E34"/>
                </a:solidFill>
              </a:rPr>
              <a:t>      as defined by 2015 Public Contract Regulations</a:t>
            </a:r>
          </a:p>
          <a:p>
            <a:endParaRPr lang="en-GB" dirty="0">
              <a:solidFill>
                <a:srgbClr val="192E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92E34"/>
                </a:solidFill>
                <a:sym typeface="Calibri"/>
              </a:rPr>
              <a:t>Located at Guildhall, Newcastle upon Tyne</a:t>
            </a:r>
            <a:endParaRPr lang="en-US" dirty="0">
              <a:solidFill>
                <a:srgbClr val="192E34"/>
              </a:solidFill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92E34"/>
              </a:solidFill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2E34"/>
                </a:solidFill>
                <a:sym typeface="Calibri"/>
              </a:rPr>
              <a:t>Portfolio of </a:t>
            </a:r>
            <a:r>
              <a:rPr lang="en-US" b="1" dirty="0">
                <a:solidFill>
                  <a:srgbClr val="192E34"/>
                </a:solidFill>
                <a:sym typeface="Calibri"/>
              </a:rPr>
              <a:t>64 </a:t>
            </a:r>
            <a:r>
              <a:rPr lang="en-US" dirty="0">
                <a:solidFill>
                  <a:srgbClr val="192E34"/>
                </a:solidFill>
                <a:sym typeface="Calibri"/>
              </a:rPr>
              <a:t>solutions across with dedicated category resources</a:t>
            </a:r>
          </a:p>
          <a:p>
            <a:endParaRPr lang="en-GB" dirty="0">
              <a:solidFill>
                <a:srgbClr val="192E34"/>
              </a:solidFill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92E34"/>
                </a:solidFill>
              </a:rPr>
              <a:t>Memberships includes </a:t>
            </a:r>
            <a:r>
              <a:rPr lang="en-GB" b="1" dirty="0">
                <a:solidFill>
                  <a:srgbClr val="192E34"/>
                </a:solidFill>
              </a:rPr>
              <a:t>12</a:t>
            </a:r>
            <a:r>
              <a:rPr lang="en-GB" dirty="0">
                <a:solidFill>
                  <a:srgbClr val="192E34"/>
                </a:solidFill>
              </a:rPr>
              <a:t> North East Local Authorities and 400+ </a:t>
            </a:r>
          </a:p>
          <a:p>
            <a:pPr marL="271463"/>
            <a:r>
              <a:rPr lang="en-GB" dirty="0">
                <a:solidFill>
                  <a:srgbClr val="192E34"/>
                </a:solidFill>
              </a:rPr>
              <a:t> UK based Associate Members</a:t>
            </a:r>
          </a:p>
          <a:p>
            <a:pPr marL="271463"/>
            <a:endParaRPr lang="en-GB" dirty="0">
              <a:solidFill>
                <a:srgbClr val="192E34"/>
              </a:solidFill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92E34"/>
                </a:solidFill>
              </a:rPr>
              <a:t>NEPO follow ‘</a:t>
            </a:r>
            <a:r>
              <a:rPr lang="en-GB" b="1" dirty="0">
                <a:solidFill>
                  <a:srgbClr val="192E34"/>
                </a:solidFill>
              </a:rPr>
              <a:t>Hub</a:t>
            </a:r>
            <a:r>
              <a:rPr lang="en-GB" dirty="0">
                <a:solidFill>
                  <a:srgbClr val="192E34"/>
                </a:solidFill>
              </a:rPr>
              <a:t>’ and ‘</a:t>
            </a:r>
            <a:r>
              <a:rPr lang="en-GB" b="1" dirty="0">
                <a:solidFill>
                  <a:srgbClr val="192E34"/>
                </a:solidFill>
              </a:rPr>
              <a:t>Spoke</a:t>
            </a:r>
            <a:r>
              <a:rPr lang="en-GB" dirty="0">
                <a:solidFill>
                  <a:srgbClr val="192E34"/>
                </a:solidFill>
              </a:rPr>
              <a:t>’ led procurements on behalf of Member Authorities and Associate Members</a:t>
            </a:r>
          </a:p>
          <a:p>
            <a:pPr marL="271463"/>
            <a:endParaRPr lang="en-GB" dirty="0">
              <a:solidFill>
                <a:srgbClr val="192E34"/>
              </a:solidFill>
            </a:endParaRPr>
          </a:p>
          <a:p>
            <a:pPr marL="269875" indent="-179388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192E34"/>
                </a:solidFill>
              </a:rPr>
              <a:t>Sunderland City Council </a:t>
            </a:r>
            <a:r>
              <a:rPr lang="en-GB" dirty="0">
                <a:solidFill>
                  <a:srgbClr val="192E34"/>
                </a:solidFill>
              </a:rPr>
              <a:t>will act as ‘Spoke Lead’ for this solution.</a:t>
            </a:r>
          </a:p>
          <a:p>
            <a:pPr marL="271463"/>
            <a:endParaRPr lang="en-GB" dirty="0">
              <a:solidFill>
                <a:srgbClr val="192E34"/>
              </a:solidFill>
            </a:endParaRPr>
          </a:p>
        </p:txBody>
      </p:sp>
      <p:pic>
        <p:nvPicPr>
          <p:cNvPr id="4" name="Shape 109" descr="Nepo at 40 2.pdf   Google Drive.png">
            <a:extLst>
              <a:ext uri="{FF2B5EF4-FFF2-40B4-BE49-F238E27FC236}">
                <a16:creationId xmlns:a16="http://schemas.microsoft.com/office/drawing/2014/main" id="{D41CD6E5-3C1C-4E53-96B1-170F4383750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7944" y="459501"/>
            <a:ext cx="1565809" cy="17872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EEB67D-5964-44F4-81D3-E518E40D7DF9}"/>
              </a:ext>
            </a:extLst>
          </p:cNvPr>
          <p:cNvSpPr/>
          <p:nvPr/>
        </p:nvSpPr>
        <p:spPr>
          <a:xfrm>
            <a:off x="322659" y="344039"/>
            <a:ext cx="2533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92E34"/>
                </a:solidFill>
              </a:rPr>
              <a:t>Overview of NEPO</a:t>
            </a:r>
          </a:p>
        </p:txBody>
      </p:sp>
    </p:spTree>
    <p:extLst>
      <p:ext uri="{BB962C8B-B14F-4D97-AF65-F5344CB8AC3E}">
        <p14:creationId xmlns:p14="http://schemas.microsoft.com/office/powerpoint/2010/main" val="151620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EE1BA4C-ADD1-4FEF-88CA-6257391B9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" y="0"/>
            <a:ext cx="9144000" cy="5143500"/>
          </a:xfrm>
          <a:prstGeom prst="rect">
            <a:avLst/>
          </a:prstGeom>
        </p:spPr>
      </p:pic>
      <p:pic>
        <p:nvPicPr>
          <p:cNvPr id="7" name="Shape 154" descr="hub-spoke-generic.gif">
            <a:extLst>
              <a:ext uri="{FF2B5EF4-FFF2-40B4-BE49-F238E27FC236}">
                <a16:creationId xmlns:a16="http://schemas.microsoft.com/office/drawing/2014/main" id="{C251CA99-FF36-4228-93BF-873B6A2B9D1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820" y="1180700"/>
            <a:ext cx="2989403" cy="314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0FE1D1-BFB1-4E07-BD42-1B377C289B76}"/>
              </a:ext>
            </a:extLst>
          </p:cNvPr>
          <p:cNvSpPr/>
          <p:nvPr/>
        </p:nvSpPr>
        <p:spPr>
          <a:xfrm>
            <a:off x="4433454" y="1266740"/>
            <a:ext cx="29094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56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Delivered by NEPO and 12 NE Local Authorities</a:t>
            </a:r>
          </a:p>
          <a:p>
            <a:pPr>
              <a:spcBef>
                <a:spcPts val="560"/>
              </a:spcBef>
              <a:buSzPts val="2800"/>
            </a:pPr>
            <a:endParaRPr lang="en-US" dirty="0"/>
          </a:p>
          <a:p>
            <a:pPr marL="285750" indent="-285750">
              <a:spcBef>
                <a:spcPts val="56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Shared Liability</a:t>
            </a:r>
          </a:p>
          <a:p>
            <a:pPr>
              <a:spcBef>
                <a:spcPts val="560"/>
              </a:spcBef>
              <a:buSzPts val="2800"/>
            </a:pPr>
            <a:endParaRPr lang="en-US" dirty="0"/>
          </a:p>
          <a:p>
            <a:pPr marL="285750" indent="-285750">
              <a:spcBef>
                <a:spcPts val="56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Consistent Approach</a:t>
            </a:r>
          </a:p>
          <a:p>
            <a:pPr>
              <a:spcBef>
                <a:spcPts val="560"/>
              </a:spcBef>
              <a:buSzPts val="2800"/>
            </a:pPr>
            <a:endParaRPr lang="en-US" dirty="0"/>
          </a:p>
          <a:p>
            <a:pPr marL="285750" indent="-285750">
              <a:spcBef>
                <a:spcPts val="56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Commissioning through   to Contract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2BE3FA-15B8-4C5E-A74D-0234CE48BE6E}"/>
              </a:ext>
            </a:extLst>
          </p:cNvPr>
          <p:cNvSpPr txBox="1"/>
          <p:nvPr/>
        </p:nvSpPr>
        <p:spPr>
          <a:xfrm>
            <a:off x="299391" y="444218"/>
            <a:ext cx="5692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92E34"/>
                </a:solidFill>
              </a:rPr>
              <a:t>Hub and Spoke Procurement Leads</a:t>
            </a:r>
          </a:p>
          <a:p>
            <a:endParaRPr lang="en-US" dirty="0">
              <a:solidFill>
                <a:srgbClr val="192E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8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EE1BA4C-ADD1-4FEF-88CA-6257391B9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EEB67D-5964-44F4-81D3-E518E40D7DF9}"/>
              </a:ext>
            </a:extLst>
          </p:cNvPr>
          <p:cNvSpPr/>
          <p:nvPr/>
        </p:nvSpPr>
        <p:spPr>
          <a:xfrm>
            <a:off x="339101" y="360275"/>
            <a:ext cx="2720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92E34"/>
                </a:solidFill>
              </a:rPr>
              <a:t>NEPO Business Club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89998-6EFE-4113-907A-094AAE621330}"/>
              </a:ext>
            </a:extLst>
          </p:cNvPr>
          <p:cNvSpPr txBox="1"/>
          <p:nvPr/>
        </p:nvSpPr>
        <p:spPr>
          <a:xfrm>
            <a:off x="679158" y="1182239"/>
            <a:ext cx="3157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6238" indent="-285750">
              <a:spcBef>
                <a:spcPts val="560"/>
              </a:spcBef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Single resource for ‘</a:t>
            </a:r>
            <a:r>
              <a:rPr lang="en-GB" b="1" dirty="0"/>
              <a:t>upskilling</a:t>
            </a:r>
            <a:r>
              <a:rPr lang="en-GB" dirty="0"/>
              <a:t>’ suppliers </a:t>
            </a:r>
          </a:p>
          <a:p>
            <a:pPr marL="90488">
              <a:spcBef>
                <a:spcPts val="560"/>
              </a:spcBef>
              <a:buClr>
                <a:schemeClr val="dk2"/>
              </a:buClr>
              <a:buSzPts val="2800"/>
            </a:pPr>
            <a:endParaRPr lang="en-GB" sz="1200" dirty="0"/>
          </a:p>
          <a:p>
            <a:pPr marL="376238" indent="-285750">
              <a:spcBef>
                <a:spcPts val="560"/>
              </a:spcBef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Supporting supplier development</a:t>
            </a:r>
          </a:p>
          <a:p>
            <a:pPr marL="360363" indent="-269875">
              <a:spcBef>
                <a:spcPts val="560"/>
              </a:spcBef>
              <a:buSzPts val="2800"/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76238" indent="-285750">
              <a:spcBef>
                <a:spcPts val="560"/>
              </a:spcBef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Embedded Market Engagement</a:t>
            </a:r>
          </a:p>
          <a:p>
            <a:pPr marL="261938" indent="-171450">
              <a:spcBef>
                <a:spcPts val="560"/>
              </a:spcBef>
              <a:buSzPts val="2800"/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76238" indent="-285750">
              <a:spcBef>
                <a:spcPts val="560"/>
              </a:spcBef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Next level </a:t>
            </a:r>
            <a:r>
              <a:rPr lang="en-GB" b="1" dirty="0"/>
              <a:t>Social Value</a:t>
            </a:r>
          </a:p>
        </p:txBody>
      </p:sp>
      <p:pic>
        <p:nvPicPr>
          <p:cNvPr id="9" name="Shape 166" descr="NEPO Business Club Logo.jpg">
            <a:extLst>
              <a:ext uri="{FF2B5EF4-FFF2-40B4-BE49-F238E27FC236}">
                <a16:creationId xmlns:a16="http://schemas.microsoft.com/office/drawing/2014/main" id="{3AC30C50-7954-4B46-8EA4-CC9382295DE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0084" y="821952"/>
            <a:ext cx="3404506" cy="2779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26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EE1BA4C-ADD1-4FEF-88CA-6257391B9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EEB67D-5964-44F4-81D3-E518E40D7DF9}"/>
              </a:ext>
            </a:extLst>
          </p:cNvPr>
          <p:cNvSpPr/>
          <p:nvPr/>
        </p:nvSpPr>
        <p:spPr>
          <a:xfrm>
            <a:off x="351515" y="336410"/>
            <a:ext cx="1742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92E34"/>
                </a:solidFill>
              </a:rPr>
              <a:t>NEPO Portal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A18ED-1138-480A-9514-28E6CF2C0E23}"/>
              </a:ext>
            </a:extLst>
          </p:cNvPr>
          <p:cNvSpPr txBox="1"/>
          <p:nvPr/>
        </p:nvSpPr>
        <p:spPr>
          <a:xfrm>
            <a:off x="614752" y="798075"/>
            <a:ext cx="474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https://procontract.due-north.com/Register</a:t>
            </a:r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7AE203-4434-48B3-A615-97231C5EC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50" y="1234810"/>
            <a:ext cx="6173757" cy="21585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A41357-7B42-4BEB-BE33-5668D41D15F6}"/>
              </a:ext>
            </a:extLst>
          </p:cNvPr>
          <p:cNvSpPr/>
          <p:nvPr/>
        </p:nvSpPr>
        <p:spPr>
          <a:xfrm>
            <a:off x="699650" y="3509539"/>
            <a:ext cx="57231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Free</a:t>
            </a:r>
            <a:r>
              <a:rPr lang="en-US" dirty="0"/>
              <a:t> to join, electronic tendering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</a:t>
            </a:r>
            <a:r>
              <a:rPr lang="en-US" dirty="0"/>
              <a:t>nline tutorials available to assist navigate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US" dirty="0"/>
              <a:t>ncludes Local and National Public Sector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73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45E5848B-B96F-47E9-8A10-5A3527190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649" y="1568612"/>
            <a:ext cx="77108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rgbClr val="F2F2F2"/>
                </a:solidFill>
              </a:rPr>
              <a:t>Current Solution</a:t>
            </a:r>
          </a:p>
        </p:txBody>
      </p:sp>
    </p:spTree>
    <p:extLst>
      <p:ext uri="{BB962C8B-B14F-4D97-AF65-F5344CB8AC3E}">
        <p14:creationId xmlns:p14="http://schemas.microsoft.com/office/powerpoint/2010/main" val="416753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EE1BA4C-ADD1-4FEF-88CA-6257391B9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659" y="833849"/>
            <a:ext cx="66196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2E34"/>
                </a:solidFill>
              </a:rPr>
              <a:t>Current Solution was lead by </a:t>
            </a:r>
            <a:r>
              <a:rPr lang="en-US" b="1" dirty="0">
                <a:solidFill>
                  <a:srgbClr val="192E34"/>
                </a:solidFill>
              </a:rPr>
              <a:t>Middlesbrough Council </a:t>
            </a:r>
            <a:r>
              <a:rPr lang="en-US" dirty="0">
                <a:solidFill>
                  <a:srgbClr val="192E34"/>
                </a:solidFill>
              </a:rPr>
              <a:t>on behalf of NEPO Member Authorities</a:t>
            </a:r>
          </a:p>
          <a:p>
            <a:endParaRPr lang="en-US" dirty="0">
              <a:solidFill>
                <a:srgbClr val="192E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2E34"/>
                </a:solidFill>
              </a:rPr>
              <a:t>A multi-lot Framework Agreement commenced 1</a:t>
            </a:r>
            <a:r>
              <a:rPr lang="en-US" baseline="30000" dirty="0">
                <a:solidFill>
                  <a:srgbClr val="192E34"/>
                </a:solidFill>
              </a:rPr>
              <a:t>st</a:t>
            </a:r>
            <a:r>
              <a:rPr lang="en-US" dirty="0">
                <a:solidFill>
                  <a:srgbClr val="192E34"/>
                </a:solidFill>
              </a:rPr>
              <a:t> July 2015 until 30</a:t>
            </a:r>
            <a:r>
              <a:rPr lang="en-US" baseline="30000" dirty="0">
                <a:solidFill>
                  <a:srgbClr val="192E34"/>
                </a:solidFill>
              </a:rPr>
              <a:t>th</a:t>
            </a:r>
            <a:r>
              <a:rPr lang="en-US" dirty="0">
                <a:solidFill>
                  <a:srgbClr val="192E34"/>
                </a:solidFill>
              </a:rPr>
              <a:t> September 2019</a:t>
            </a:r>
          </a:p>
          <a:p>
            <a:endParaRPr lang="en-US" dirty="0">
              <a:solidFill>
                <a:srgbClr val="192E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2E34"/>
                </a:solidFill>
              </a:rPr>
              <a:t>Consists of two NE regional lots: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Lot 1 – Scanner Surveys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Lot 2 – Regional lot covering Highway Network Surveys </a:t>
            </a:r>
          </a:p>
          <a:p>
            <a:pPr marL="269875" lvl="1" indent="-269875">
              <a:buFont typeface="Arial" panose="020B0604020202020204" pitchFamily="34" charset="0"/>
              <a:buChar char="•"/>
            </a:pPr>
            <a:endParaRPr lang="en-GB" dirty="0">
              <a:solidFill>
                <a:srgbClr val="192E34"/>
              </a:solidFill>
            </a:endParaRPr>
          </a:p>
          <a:p>
            <a:pPr marL="269875" lvl="1" indent="-269875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92E34"/>
                </a:solidFill>
              </a:rPr>
              <a:t>Generally work is requested April to be completed by December;</a:t>
            </a:r>
          </a:p>
          <a:p>
            <a:pPr marL="269875" lvl="1" indent="-269875">
              <a:buFont typeface="Arial" panose="020B0604020202020204" pitchFamily="34" charset="0"/>
              <a:buChar char="•"/>
            </a:pPr>
            <a:endParaRPr lang="en-GB" dirty="0">
              <a:solidFill>
                <a:srgbClr val="192E34"/>
              </a:solidFill>
            </a:endParaRPr>
          </a:p>
          <a:p>
            <a:pPr marL="269875" lvl="1" indent="-269875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92E34"/>
                </a:solidFill>
              </a:rPr>
              <a:t>2018/19 Spend breakdown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EB67D-5964-44F4-81D3-E518E40D7DF9}"/>
              </a:ext>
            </a:extLst>
          </p:cNvPr>
          <p:cNvSpPr/>
          <p:nvPr/>
        </p:nvSpPr>
        <p:spPr>
          <a:xfrm>
            <a:off x="322659" y="357894"/>
            <a:ext cx="2286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92E34"/>
                </a:solidFill>
              </a:rPr>
              <a:t>Current Solution</a:t>
            </a:r>
          </a:p>
        </p:txBody>
      </p:sp>
    </p:spTree>
    <p:extLst>
      <p:ext uri="{BB962C8B-B14F-4D97-AF65-F5344CB8AC3E}">
        <p14:creationId xmlns:p14="http://schemas.microsoft.com/office/powerpoint/2010/main" val="867685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PO209 Market Engagement [Read-Only]" id="{2D91BAB3-94A0-4AE5-AEF0-95A8B98C0732}" vid="{3ABB4872-9D88-4A90-A83F-66C8065912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75342FE517C449DB2129184E49DFC" ma:contentTypeVersion="15" ma:contentTypeDescription="Create a new document." ma:contentTypeScope="" ma:versionID="d0db5ebc22d6947971c651d4f4e9a9c2">
  <xsd:schema xmlns:xsd="http://www.w3.org/2001/XMLSchema" xmlns:xs="http://www.w3.org/2001/XMLSchema" xmlns:p="http://schemas.microsoft.com/office/2006/metadata/properties" xmlns:ns2="ba536111-9e4a-4304-8caa-9a07368c6b8b" xmlns:ns3="2117bbc9-41e4-4ffa-97b9-56fdd924f58e" targetNamespace="http://schemas.microsoft.com/office/2006/metadata/properties" ma:root="true" ma:fieldsID="7c66d0435ecfd02eae6d8c8e4de31e9a" ns2:_="" ns3:_="">
    <xsd:import namespace="ba536111-9e4a-4304-8caa-9a07368c6b8b"/>
    <xsd:import namespace="2117bbc9-41e4-4ffa-97b9-56fdd924f5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_x0075_vu4" minOccurs="0"/>
                <xsd:element ref="ns2:Completion_x0020_For" minOccurs="0"/>
                <xsd:element ref="ns2:m9uc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36111-9e4a-4304-8caa-9a07368c6b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_x0075_vu4" ma:index="16" nillable="true" ma:displayName="Text" ma:internalName="_x0075_vu4">
      <xsd:simpleType>
        <xsd:restriction base="dms:Text"/>
      </xsd:simpleType>
    </xsd:element>
    <xsd:element name="Completion_x0020_For" ma:index="17" nillable="true" ma:displayName="Completion For" ma:format="DateOnly" ma:internalName="Completion_x0020_For">
      <xsd:simpleType>
        <xsd:restriction base="dms:DateTime"/>
      </xsd:simpleType>
    </xsd:element>
    <xsd:element name="m9uc" ma:index="18" nillable="true" ma:displayName="Type" ma:internalName="m9uc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7bbc9-41e4-4ffa-97b9-56fdd924f58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75_vu4 xmlns="ba536111-9e4a-4304-8caa-9a07368c6b8b" xsi:nil="true"/>
    <Completion_x0020_For xmlns="ba536111-9e4a-4304-8caa-9a07368c6b8b" xsi:nil="true"/>
    <m9uc xmlns="ba536111-9e4a-4304-8caa-9a07368c6b8b" xsi:nil="true"/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9D60F7-96B0-4800-9F95-E45CB0DAC2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536111-9e4a-4304-8caa-9a07368c6b8b"/>
    <ds:schemaRef ds:uri="2117bbc9-41e4-4ffa-97b9-56fdd924f5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2117bbc9-41e4-4ffa-97b9-56fdd924f58e"/>
    <ds:schemaRef ds:uri="ba536111-9e4a-4304-8caa-9a07368c6b8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NEPO209 Market Engagement</Template>
  <TotalTime>517</TotalTime>
  <Words>581</Words>
  <Application>Microsoft Office PowerPoint</Application>
  <PresentationFormat>On-screen Show (16:9)</PresentationFormat>
  <Paragraphs>160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Rogerson</dc:creator>
  <cp:lastModifiedBy>Julie Rogerson</cp:lastModifiedBy>
  <cp:revision>14</cp:revision>
  <dcterms:created xsi:type="dcterms:W3CDTF">2019-04-10T14:37:16Z</dcterms:created>
  <dcterms:modified xsi:type="dcterms:W3CDTF">2019-04-16T14:02:15Z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0x010100E0D75342FE517C449DB2129184E49DFC</vt:lpwstr>
  </property>
</Properties>
</file>