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3" r:id="rId8"/>
    <p:sldId id="264" r:id="rId9"/>
    <p:sldId id="266" r:id="rId10"/>
    <p:sldId id="267" r:id="rId11"/>
    <p:sldId id="268" r:id="rId12"/>
    <p:sldId id="26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Mansa-Ray" initials="MM" lastIdx="1" clrIdx="0">
    <p:extLst>
      <p:ext uri="{19B8F6BF-5375-455C-9EA6-DF929625EA0E}">
        <p15:presenceInfo xmlns:p15="http://schemas.microsoft.com/office/powerpoint/2012/main" userId="S-1-5-21-3411345164-3095237133-2987497285-54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008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94660"/>
  </p:normalViewPr>
  <p:slideViewPr>
    <p:cSldViewPr snapToGrid="0" snapToObjects="1">
      <p:cViewPr varScale="1">
        <p:scale>
          <a:sx n="63" d="100"/>
          <a:sy n="63" d="100"/>
        </p:scale>
        <p:origin x="1304"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75256-8E81-4B13-A64C-2523DC9DE6E4}" type="datetimeFigureOut">
              <a:rPr lang="en-GB" smtClean="0"/>
              <a:t>18/06/2019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B8DB92-3B8D-4E8D-AF56-91121153510B}" type="slidenum">
              <a:rPr lang="en-GB" smtClean="0"/>
              <a:t>‹#›</a:t>
            </a:fld>
            <a:endParaRPr lang="en-GB"/>
          </a:p>
        </p:txBody>
      </p:sp>
    </p:spTree>
    <p:extLst>
      <p:ext uri="{BB962C8B-B14F-4D97-AF65-F5344CB8AC3E}">
        <p14:creationId xmlns:p14="http://schemas.microsoft.com/office/powerpoint/2010/main" val="4184879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0B8DB92-3B8D-4E8D-AF56-91121153510B}" type="slidenum">
              <a:rPr lang="en-GB" smtClean="0"/>
              <a:t>2</a:t>
            </a:fld>
            <a:endParaRPr lang="en-GB"/>
          </a:p>
        </p:txBody>
      </p:sp>
    </p:spTree>
    <p:extLst>
      <p:ext uri="{BB962C8B-B14F-4D97-AF65-F5344CB8AC3E}">
        <p14:creationId xmlns:p14="http://schemas.microsoft.com/office/powerpoint/2010/main" val="555735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0B8DB92-3B8D-4E8D-AF56-91121153510B}" type="slidenum">
              <a:rPr lang="en-GB" smtClean="0"/>
              <a:t>5</a:t>
            </a:fld>
            <a:endParaRPr lang="en-GB"/>
          </a:p>
        </p:txBody>
      </p:sp>
    </p:spTree>
    <p:extLst>
      <p:ext uri="{BB962C8B-B14F-4D97-AF65-F5344CB8AC3E}">
        <p14:creationId xmlns:p14="http://schemas.microsoft.com/office/powerpoint/2010/main" val="345954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40A52FC-1555-5847-BAF3-54F941C761D2}"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145347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0A52FC-1555-5847-BAF3-54F941C761D2}"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197290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0A52FC-1555-5847-BAF3-54F941C761D2}"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34846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0A52FC-1555-5847-BAF3-54F941C761D2}"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590245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0A52FC-1555-5847-BAF3-54F941C761D2}" type="datetimeFigureOut">
              <a:rPr lang="en-US" smtClean="0"/>
              <a:t>6/18/2019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141639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40A52FC-1555-5847-BAF3-54F941C761D2}"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243343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40A52FC-1555-5847-BAF3-54F941C761D2}" type="datetimeFigureOut">
              <a:rPr lang="en-US" smtClean="0"/>
              <a:t>6/18/2019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81431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40A52FC-1555-5847-BAF3-54F941C761D2}" type="datetimeFigureOut">
              <a:rPr lang="en-US" smtClean="0"/>
              <a:t>6/18/2019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230688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A52FC-1555-5847-BAF3-54F941C761D2}" type="datetimeFigureOut">
              <a:rPr lang="en-US" smtClean="0"/>
              <a:t>6/18/2019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27245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40A52FC-1555-5847-BAF3-54F941C761D2}"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763823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F40A52FC-1555-5847-BAF3-54F941C761D2}" type="datetimeFigureOut">
              <a:rPr lang="en-US" smtClean="0"/>
              <a:t>6/18/2019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1B56C-47F4-0C4F-A04B-6D5CC8E3014A}" type="slidenum">
              <a:rPr lang="en-US" smtClean="0"/>
              <a:t>‹#›</a:t>
            </a:fld>
            <a:endParaRPr lang="en-US"/>
          </a:p>
        </p:txBody>
      </p:sp>
    </p:spTree>
    <p:extLst>
      <p:ext uri="{BB962C8B-B14F-4D97-AF65-F5344CB8AC3E}">
        <p14:creationId xmlns:p14="http://schemas.microsoft.com/office/powerpoint/2010/main" val="84821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0A52FC-1555-5847-BAF3-54F941C761D2}" type="datetimeFigureOut">
              <a:rPr lang="en-US" smtClean="0"/>
              <a:t>6/18/2019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A1B56C-47F4-0C4F-A04B-6D5CC8E3014A}" type="slidenum">
              <a:rPr lang="en-US" smtClean="0"/>
              <a:t>‹#›</a:t>
            </a:fld>
            <a:endParaRPr lang="en-US"/>
          </a:p>
        </p:txBody>
      </p:sp>
    </p:spTree>
    <p:extLst>
      <p:ext uri="{BB962C8B-B14F-4D97-AF65-F5344CB8AC3E}">
        <p14:creationId xmlns:p14="http://schemas.microsoft.com/office/powerpoint/2010/main" val="107363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rocurement@PSProcure.co.uk"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mailto:ProContractSuppliers@proactis.com"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228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5120" y="1612636"/>
            <a:ext cx="8229600" cy="4277360"/>
          </a:xfrm>
        </p:spPr>
        <p:txBody>
          <a:bodyPr>
            <a:normAutofit lnSpcReduction="10000"/>
          </a:bodyPr>
          <a:lstStyle/>
          <a:p>
            <a:pPr marL="685783" lvl="0" indent="-685783" defTabSz="1219170">
              <a:buClr>
                <a:srgbClr val="672C94"/>
              </a:buClr>
              <a:buFont typeface="Wingdings 3" panose="05040102010807070707" pitchFamily="18" charset="2"/>
              <a:buChar char=""/>
            </a:pPr>
            <a:endParaRPr lang="en-GB" sz="2600" dirty="0">
              <a:solidFill>
                <a:prstClr val="black"/>
              </a:solidFill>
            </a:endParaRPr>
          </a:p>
          <a:p>
            <a:pPr marL="685783" lvl="0" indent="-685783" defTabSz="1219170">
              <a:buClr>
                <a:srgbClr val="672C94"/>
              </a:buClr>
              <a:buFont typeface="Wingdings 3" panose="05040102010807070707" pitchFamily="18" charset="2"/>
              <a:buChar char=""/>
            </a:pPr>
            <a:r>
              <a:rPr lang="en-GB" sz="2600" dirty="0">
                <a:solidFill>
                  <a:prstClr val="black"/>
                </a:solidFill>
              </a:rPr>
              <a:t>Organisations that wish to be notified when the Minor Works DPS is open for applications, must register on ProContract. </a:t>
            </a:r>
          </a:p>
          <a:p>
            <a:pPr marL="685783" lvl="0" indent="-685783" defTabSz="1219170">
              <a:buClr>
                <a:srgbClr val="672C94"/>
              </a:buClr>
              <a:buFont typeface="Wingdings 3" panose="05040102010807070707" pitchFamily="18" charset="2"/>
              <a:buChar char=""/>
            </a:pPr>
            <a:r>
              <a:rPr lang="en-GB" sz="2600" dirty="0">
                <a:solidFill>
                  <a:prstClr val="black"/>
                </a:solidFill>
              </a:rPr>
              <a:t>When the Minor Works DPS is open for applications, the DPS documentation will be available for download and the DPS will be open for suppliers to submit applications. </a:t>
            </a:r>
          </a:p>
          <a:p>
            <a:pPr marL="685783" lvl="0" indent="-685783" defTabSz="1219170">
              <a:buClr>
                <a:srgbClr val="672C94"/>
              </a:buClr>
              <a:buFont typeface="Wingdings 3" panose="05040102010807070707" pitchFamily="18" charset="2"/>
              <a:buChar char=""/>
            </a:pPr>
            <a:r>
              <a:rPr lang="en-GB" sz="2600" dirty="0">
                <a:solidFill>
                  <a:prstClr val="black"/>
                </a:solidFill>
              </a:rPr>
              <a:t>Organisations will be required to complete an online SQ which will be evaluated. If all minimum standards are met, the organisation will be admitted to the DPS.</a:t>
            </a:r>
          </a:p>
          <a:p>
            <a:pPr marL="685783" lvl="0" indent="-685783" defTabSz="1219170">
              <a:buClr>
                <a:srgbClr val="672C94"/>
              </a:buClr>
              <a:buFont typeface="Wingdings 3" panose="05040102010807070707" pitchFamily="18" charset="2"/>
              <a:buChar char=""/>
            </a:pPr>
            <a:endParaRPr lang="en-GB" sz="2600" dirty="0">
              <a:solidFill>
                <a:prstClr val="black"/>
              </a:solidFill>
            </a:endParaRPr>
          </a:p>
          <a:p>
            <a:endParaRPr lang="en-US" dirty="0"/>
          </a:p>
        </p:txBody>
      </p:sp>
      <p:sp>
        <p:nvSpPr>
          <p:cNvPr id="7" name="Content Placeholder 2">
            <a:extLst>
              <a:ext uri="{FF2B5EF4-FFF2-40B4-BE49-F238E27FC236}">
                <a16:creationId xmlns:a16="http://schemas.microsoft.com/office/drawing/2014/main" id="{244B156B-5A23-42E6-9BD4-4781A84A3E88}"/>
              </a:ext>
            </a:extLst>
          </p:cNvPr>
          <p:cNvSpPr txBox="1">
            <a:spLocks/>
          </p:cNvSpPr>
          <p:nvPr/>
        </p:nvSpPr>
        <p:spPr>
          <a:xfrm>
            <a:off x="589280" y="968004"/>
            <a:ext cx="8229600" cy="8141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1219170">
              <a:buClr>
                <a:srgbClr val="672C94"/>
              </a:buClr>
              <a:buFont typeface="Arial"/>
              <a:buNone/>
            </a:pPr>
            <a:r>
              <a:rPr lang="en-GB" sz="3700" b="1" dirty="0">
                <a:solidFill>
                  <a:srgbClr val="672C94"/>
                </a:solidFill>
              </a:rPr>
              <a:t>Next Steps</a:t>
            </a:r>
            <a:br>
              <a:rPr lang="en-GB" sz="3700" b="1" dirty="0">
                <a:solidFill>
                  <a:srgbClr val="672C94"/>
                </a:solidFill>
              </a:rPr>
            </a:br>
            <a:endParaRPr lang="en-GB" sz="3700" dirty="0">
              <a:solidFill>
                <a:prstClr val="black"/>
              </a:solidFill>
            </a:endParaRPr>
          </a:p>
          <a:p>
            <a:pPr marL="685783" indent="-685783" defTabSz="1219170">
              <a:buClr>
                <a:srgbClr val="672C94"/>
              </a:buClr>
              <a:buFont typeface="Wingdings 3" panose="05040102010807070707" pitchFamily="18" charset="2"/>
              <a:buChar char=""/>
            </a:pPr>
            <a:endParaRPr lang="en-GB" sz="3700" dirty="0">
              <a:solidFill>
                <a:prstClr val="black"/>
              </a:solidFill>
            </a:endParaRPr>
          </a:p>
          <a:p>
            <a:endParaRPr lang="en-US" sz="3700" dirty="0"/>
          </a:p>
        </p:txBody>
      </p:sp>
    </p:spTree>
    <p:extLst>
      <p:ext uri="{BB962C8B-B14F-4D97-AF65-F5344CB8AC3E}">
        <p14:creationId xmlns:p14="http://schemas.microsoft.com/office/powerpoint/2010/main" val="133331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1857920"/>
            <a:ext cx="8229600" cy="3854274"/>
          </a:xfrm>
        </p:spPr>
        <p:txBody>
          <a:bodyPr>
            <a:normAutofit lnSpcReduction="10000"/>
          </a:bodyPr>
          <a:lstStyle/>
          <a:p>
            <a:pPr marL="0" lvl="0" indent="0" defTabSz="914400">
              <a:spcBef>
                <a:spcPts val="0"/>
              </a:spcBef>
              <a:buNone/>
            </a:pPr>
            <a:endParaRPr lang="en-GB" sz="2800" dirty="0">
              <a:solidFill>
                <a:srgbClr val="646363"/>
              </a:solidFill>
              <a:cs typeface="Calibri" panose="020F0502020204030204" pitchFamily="34" charset="0"/>
            </a:endParaRPr>
          </a:p>
          <a:p>
            <a:pPr marL="685783" lvl="0" indent="-685783" defTabSz="1219170">
              <a:buClr>
                <a:srgbClr val="672C94"/>
              </a:buClr>
              <a:buFont typeface="Wingdings 3" panose="05040102010807070707" pitchFamily="18" charset="2"/>
              <a:buChar char=""/>
            </a:pPr>
            <a:r>
              <a:rPr lang="en-GB" sz="2800" dirty="0">
                <a:solidFill>
                  <a:prstClr val="black"/>
                </a:solidFill>
                <a:ea typeface="Open Sans Light" panose="020B0306030504020204" pitchFamily="34" charset="0"/>
                <a:cs typeface="Calibri" panose="020F0502020204030204" pitchFamily="34" charset="0"/>
              </a:rPr>
              <a:t>For further information prior to the commencement of the procurement, please email Redbridge Council at </a:t>
            </a:r>
            <a:r>
              <a:rPr lang="en-GB" sz="2800" dirty="0">
                <a:solidFill>
                  <a:srgbClr val="646363"/>
                </a:solidFill>
                <a:cs typeface="Calibri" panose="020F0502020204030204" pitchFamily="34" charset="0"/>
                <a:hlinkClick r:id="rId3"/>
              </a:rPr>
              <a:t>Procurement@PSProcure.co.uk</a:t>
            </a:r>
            <a:br>
              <a:rPr lang="en-GB" sz="2800" dirty="0">
                <a:solidFill>
                  <a:srgbClr val="646363"/>
                </a:solidFill>
                <a:ea typeface="Open Sans Light" panose="020B0306030504020204" pitchFamily="34" charset="0"/>
                <a:cs typeface="Calibri" panose="020F0502020204030204" pitchFamily="34" charset="0"/>
              </a:rPr>
            </a:br>
            <a:endParaRPr lang="en-GB" sz="2800" dirty="0">
              <a:solidFill>
                <a:srgbClr val="646363"/>
              </a:solidFill>
              <a:ea typeface="Open Sans Light" panose="020B0306030504020204" pitchFamily="34" charset="0"/>
              <a:cs typeface="Calibri" panose="020F0502020204030204" pitchFamily="34" charset="0"/>
            </a:endParaRPr>
          </a:p>
          <a:p>
            <a:pPr marL="685783" lvl="0" indent="-685783" defTabSz="1219170">
              <a:buClr>
                <a:srgbClr val="672C94"/>
              </a:buClr>
              <a:buFont typeface="Wingdings 3" panose="05040102010807070707" pitchFamily="18" charset="2"/>
              <a:buChar char=""/>
            </a:pPr>
            <a:r>
              <a:rPr lang="en-GB" sz="2800" dirty="0">
                <a:ea typeface="Open Sans Light" panose="020B0306030504020204" pitchFamily="34" charset="0"/>
                <a:cs typeface="Calibri" panose="020F0502020204030204" pitchFamily="34" charset="0"/>
              </a:rPr>
              <a:t>For any technical queries or issues regarding ProContract, please contact Proactis at </a:t>
            </a:r>
            <a:r>
              <a:rPr lang="en-GB" sz="2800" dirty="0">
                <a:ea typeface="Open Sans Light" panose="020B0306030504020204" pitchFamily="34" charset="0"/>
                <a:cs typeface="Calibri" panose="020F0502020204030204" pitchFamily="34" charset="0"/>
                <a:hlinkClick r:id="rId4"/>
              </a:rPr>
              <a:t>ProContractSuppliers@proactis.com</a:t>
            </a:r>
            <a:endParaRPr lang="en-GB" sz="2800" dirty="0">
              <a:ea typeface="Open Sans Light" panose="020B0306030504020204" pitchFamily="34" charset="0"/>
              <a:cs typeface="Calibri" panose="020F0502020204030204" pitchFamily="34" charset="0"/>
            </a:endParaRPr>
          </a:p>
          <a:p>
            <a:pPr marL="685783" lvl="0" indent="-685783" defTabSz="1219170">
              <a:buClr>
                <a:srgbClr val="672C94"/>
              </a:buClr>
              <a:buFont typeface="Wingdings 3" panose="05040102010807070707" pitchFamily="18" charset="2"/>
              <a:buChar char=""/>
            </a:pPr>
            <a:endParaRPr lang="en-GB" sz="2800" dirty="0">
              <a:ea typeface="Open Sans Light" panose="020B0306030504020204" pitchFamily="34" charset="0"/>
              <a:cs typeface="Calibri" panose="020F0502020204030204" pitchFamily="34" charset="0"/>
            </a:endParaRPr>
          </a:p>
          <a:p>
            <a:pPr marL="685783" lvl="0" indent="-685783" defTabSz="1219170">
              <a:buClr>
                <a:srgbClr val="672C94"/>
              </a:buClr>
              <a:buFont typeface="Wingdings 3" panose="05040102010807070707" pitchFamily="18" charset="2"/>
              <a:buChar char=""/>
            </a:pPr>
            <a:endParaRPr lang="en-GB" sz="2800" dirty="0">
              <a:ea typeface="Open Sans Light" panose="020B0306030504020204" pitchFamily="34" charset="0"/>
              <a:cs typeface="Calibri" panose="020F0502020204030204" pitchFamily="34" charset="0"/>
            </a:endParaRPr>
          </a:p>
          <a:p>
            <a:pPr marL="0" lvl="0" indent="0" defTabSz="1219170">
              <a:buClr>
                <a:srgbClr val="672C94"/>
              </a:buClr>
              <a:buNone/>
            </a:pPr>
            <a:endParaRPr lang="en-GB" sz="2600" dirty="0">
              <a:solidFill>
                <a:prstClr val="black"/>
              </a:solidFill>
            </a:endParaRPr>
          </a:p>
          <a:p>
            <a:pPr marL="0" lvl="0" indent="0" defTabSz="1219170">
              <a:buClr>
                <a:srgbClr val="672C94"/>
              </a:buClr>
              <a:buNone/>
            </a:pPr>
            <a:endParaRPr lang="en-GB" sz="2600" dirty="0">
              <a:solidFill>
                <a:prstClr val="black"/>
              </a:solidFill>
            </a:endParaRPr>
          </a:p>
          <a:p>
            <a:pPr marL="685783" lvl="0" indent="-685783" defTabSz="1219170">
              <a:buClr>
                <a:srgbClr val="672C94"/>
              </a:buClr>
              <a:buFont typeface="Wingdings 3" panose="05040102010807070707" pitchFamily="18" charset="2"/>
              <a:buChar char=""/>
            </a:pPr>
            <a:endParaRPr lang="en-GB" sz="2600" dirty="0">
              <a:solidFill>
                <a:prstClr val="black"/>
              </a:solidFill>
            </a:endParaRPr>
          </a:p>
          <a:p>
            <a:endParaRPr lang="en-US" dirty="0"/>
          </a:p>
        </p:txBody>
      </p:sp>
      <p:sp>
        <p:nvSpPr>
          <p:cNvPr id="7" name="Content Placeholder 2">
            <a:extLst>
              <a:ext uri="{FF2B5EF4-FFF2-40B4-BE49-F238E27FC236}">
                <a16:creationId xmlns:a16="http://schemas.microsoft.com/office/drawing/2014/main" id="{D165F251-44B6-4016-A05D-A3BCDB8D0132}"/>
              </a:ext>
            </a:extLst>
          </p:cNvPr>
          <p:cNvSpPr txBox="1">
            <a:spLocks/>
          </p:cNvSpPr>
          <p:nvPr/>
        </p:nvSpPr>
        <p:spPr>
          <a:xfrm>
            <a:off x="457200" y="970808"/>
            <a:ext cx="8229600" cy="8141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1219170">
              <a:buClr>
                <a:srgbClr val="672C94"/>
              </a:buClr>
              <a:buFont typeface="Arial"/>
              <a:buNone/>
            </a:pPr>
            <a:r>
              <a:rPr lang="en-GB" sz="3700" b="1" dirty="0">
                <a:solidFill>
                  <a:srgbClr val="672C94"/>
                </a:solidFill>
              </a:rPr>
              <a:t>Help and assistance </a:t>
            </a:r>
            <a:br>
              <a:rPr lang="en-GB" sz="3700" b="1" dirty="0">
                <a:solidFill>
                  <a:srgbClr val="672C94"/>
                </a:solidFill>
              </a:rPr>
            </a:br>
            <a:endParaRPr lang="en-GB" sz="3700" dirty="0">
              <a:solidFill>
                <a:prstClr val="black"/>
              </a:solidFill>
            </a:endParaRPr>
          </a:p>
          <a:p>
            <a:pPr marL="685783" indent="-685783" defTabSz="1219170">
              <a:buClr>
                <a:srgbClr val="672C94"/>
              </a:buClr>
              <a:buFont typeface="Wingdings 3" panose="05040102010807070707" pitchFamily="18" charset="2"/>
              <a:buChar char=""/>
            </a:pPr>
            <a:endParaRPr lang="en-GB" sz="3700" dirty="0">
              <a:solidFill>
                <a:prstClr val="black"/>
              </a:solidFill>
            </a:endParaRPr>
          </a:p>
          <a:p>
            <a:endParaRPr lang="en-US" sz="3700" dirty="0"/>
          </a:p>
        </p:txBody>
      </p:sp>
    </p:spTree>
    <p:extLst>
      <p:ext uri="{BB962C8B-B14F-4D97-AF65-F5344CB8AC3E}">
        <p14:creationId xmlns:p14="http://schemas.microsoft.com/office/powerpoint/2010/main" val="1818229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0E13978-5424-48A7-BEB8-EA73FF326FF7}"/>
              </a:ext>
            </a:extLst>
          </p:cNvPr>
          <p:cNvSpPr txBox="1">
            <a:spLocks/>
          </p:cNvSpPr>
          <p:nvPr/>
        </p:nvSpPr>
        <p:spPr>
          <a:xfrm>
            <a:off x="274320" y="1395183"/>
            <a:ext cx="8229600" cy="38542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spcBef>
                <a:spcPts val="0"/>
              </a:spcBef>
              <a:buFont typeface="Arial"/>
              <a:buNone/>
            </a:pPr>
            <a:endParaRPr lang="en-GB" sz="2800" dirty="0">
              <a:solidFill>
                <a:srgbClr val="646363"/>
              </a:solidFill>
              <a:cs typeface="Calibri" panose="020F0502020204030204" pitchFamily="34" charset="0"/>
            </a:endParaRPr>
          </a:p>
          <a:p>
            <a:pPr marL="0" indent="0" defTabSz="1219170">
              <a:buClr>
                <a:srgbClr val="672C94"/>
              </a:buClr>
              <a:buFont typeface="Arial"/>
              <a:buNone/>
            </a:pPr>
            <a:endParaRPr lang="en-GB" sz="2600" dirty="0">
              <a:solidFill>
                <a:prstClr val="black"/>
              </a:solidFill>
            </a:endParaRPr>
          </a:p>
          <a:p>
            <a:pPr marL="0" indent="0" defTabSz="1219170">
              <a:buClr>
                <a:srgbClr val="672C94"/>
              </a:buClr>
              <a:buFont typeface="Arial"/>
              <a:buNone/>
            </a:pPr>
            <a:endParaRPr lang="en-GB" sz="2600" dirty="0">
              <a:solidFill>
                <a:prstClr val="black"/>
              </a:solidFill>
            </a:endParaRPr>
          </a:p>
          <a:p>
            <a:pPr marL="685783" indent="-685783" defTabSz="1219170">
              <a:buClr>
                <a:srgbClr val="672C94"/>
              </a:buClr>
              <a:buFont typeface="Wingdings 3" panose="05040102010807070707" pitchFamily="18" charset="2"/>
              <a:buChar char=""/>
            </a:pPr>
            <a:endParaRPr lang="en-GB" sz="2600" dirty="0">
              <a:solidFill>
                <a:prstClr val="black"/>
              </a:solidFill>
            </a:endParaRPr>
          </a:p>
          <a:p>
            <a:endParaRPr lang="en-US" dirty="0"/>
          </a:p>
        </p:txBody>
      </p:sp>
      <p:sp>
        <p:nvSpPr>
          <p:cNvPr id="9" name="Content Placeholder 2">
            <a:extLst>
              <a:ext uri="{FF2B5EF4-FFF2-40B4-BE49-F238E27FC236}">
                <a16:creationId xmlns:a16="http://schemas.microsoft.com/office/drawing/2014/main" id="{5953BD8E-664B-4DE8-B483-1061C2047A36}"/>
              </a:ext>
            </a:extLst>
          </p:cNvPr>
          <p:cNvSpPr txBox="1">
            <a:spLocks/>
          </p:cNvSpPr>
          <p:nvPr/>
        </p:nvSpPr>
        <p:spPr>
          <a:xfrm>
            <a:off x="460752" y="2062108"/>
            <a:ext cx="8229600" cy="3854274"/>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spcBef>
                <a:spcPts val="0"/>
              </a:spcBef>
              <a:buFont typeface="Arial"/>
              <a:buNone/>
            </a:pPr>
            <a:endParaRPr lang="en-GB" sz="2800" dirty="0">
              <a:solidFill>
                <a:srgbClr val="646363"/>
              </a:solidFill>
              <a:cs typeface="Calibri" panose="020F0502020204030204" pitchFamily="34" charset="0"/>
            </a:endParaRPr>
          </a:p>
          <a:p>
            <a:pPr marL="0" indent="0" algn="ctr" defTabSz="1219170">
              <a:buClr>
                <a:srgbClr val="672C94"/>
              </a:buClr>
              <a:buNone/>
            </a:pPr>
            <a:r>
              <a:rPr lang="en-GB" sz="4400" dirty="0">
                <a:solidFill>
                  <a:prstClr val="black"/>
                </a:solidFill>
                <a:ea typeface="Open Sans Light" panose="020B0306030504020204" pitchFamily="34" charset="0"/>
                <a:cs typeface="Calibri" panose="020F0502020204030204" pitchFamily="34" charset="0"/>
              </a:rPr>
              <a:t>Any questions?</a:t>
            </a:r>
            <a:br>
              <a:rPr lang="en-GB" sz="4400" dirty="0">
                <a:solidFill>
                  <a:srgbClr val="646363"/>
                </a:solidFill>
                <a:ea typeface="Open Sans Light" panose="020B0306030504020204" pitchFamily="34" charset="0"/>
                <a:cs typeface="Calibri" panose="020F0502020204030204" pitchFamily="34" charset="0"/>
              </a:rPr>
            </a:br>
            <a:endParaRPr lang="en-GB" sz="4400" dirty="0">
              <a:solidFill>
                <a:srgbClr val="646363"/>
              </a:solidFill>
              <a:ea typeface="Open Sans Light" panose="020B0306030504020204" pitchFamily="34" charset="0"/>
              <a:cs typeface="Calibri" panose="020F0502020204030204" pitchFamily="34" charset="0"/>
            </a:endParaRPr>
          </a:p>
          <a:p>
            <a:pPr marL="0" indent="0" defTabSz="1219170">
              <a:buClr>
                <a:srgbClr val="672C94"/>
              </a:buClr>
              <a:buFont typeface="Arial"/>
              <a:buNone/>
            </a:pPr>
            <a:endParaRPr lang="en-GB" sz="2600" dirty="0">
              <a:solidFill>
                <a:prstClr val="black"/>
              </a:solidFill>
            </a:endParaRPr>
          </a:p>
          <a:p>
            <a:pPr marL="0" indent="0" defTabSz="1219170">
              <a:buClr>
                <a:srgbClr val="672C94"/>
              </a:buClr>
              <a:buFont typeface="Arial"/>
              <a:buNone/>
            </a:pPr>
            <a:endParaRPr lang="en-GB" sz="2600" dirty="0">
              <a:solidFill>
                <a:prstClr val="black"/>
              </a:solidFill>
            </a:endParaRPr>
          </a:p>
          <a:p>
            <a:pPr marL="685783" indent="-685783" defTabSz="1219170">
              <a:buClr>
                <a:srgbClr val="672C94"/>
              </a:buClr>
              <a:buFont typeface="Wingdings 3" panose="05040102010807070707" pitchFamily="18" charset="2"/>
              <a:buChar char=""/>
            </a:pPr>
            <a:endParaRPr lang="en-GB" sz="2600" dirty="0">
              <a:solidFill>
                <a:prstClr val="black"/>
              </a:solidFill>
            </a:endParaRPr>
          </a:p>
          <a:p>
            <a:endParaRPr lang="en-US" dirty="0"/>
          </a:p>
        </p:txBody>
      </p:sp>
    </p:spTree>
    <p:extLst>
      <p:ext uri="{BB962C8B-B14F-4D97-AF65-F5344CB8AC3E}">
        <p14:creationId xmlns:p14="http://schemas.microsoft.com/office/powerpoint/2010/main" val="2372895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E4681B0-14DD-4D6B-B589-8BD9F0732D39}"/>
              </a:ext>
            </a:extLst>
          </p:cNvPr>
          <p:cNvPicPr>
            <a:picLocks noChangeAspect="1"/>
          </p:cNvPicPr>
          <p:nvPr/>
        </p:nvPicPr>
        <p:blipFill>
          <a:blip r:embed="rId4"/>
          <a:stretch>
            <a:fillRect/>
          </a:stretch>
        </p:blipFill>
        <p:spPr>
          <a:xfrm>
            <a:off x="1945858" y="2167387"/>
            <a:ext cx="5029636" cy="1603387"/>
          </a:xfrm>
          <a:prstGeom prst="rect">
            <a:avLst/>
          </a:prstGeom>
        </p:spPr>
      </p:pic>
    </p:spTree>
    <p:extLst>
      <p:ext uri="{BB962C8B-B14F-4D97-AF65-F5344CB8AC3E}">
        <p14:creationId xmlns:p14="http://schemas.microsoft.com/office/powerpoint/2010/main" val="340411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74608"/>
            <a:ext cx="8229600" cy="4708031"/>
          </a:xfrm>
        </p:spPr>
        <p:txBody>
          <a:bodyPr>
            <a:normAutofit/>
          </a:bodyPr>
          <a:lstStyle/>
          <a:p>
            <a:pPr marL="0" lvl="0" indent="0" defTabSz="1219170">
              <a:buClr>
                <a:srgbClr val="672C94"/>
              </a:buClr>
              <a:buNone/>
            </a:pPr>
            <a:r>
              <a:rPr lang="en-GB" sz="2800" dirty="0">
                <a:solidFill>
                  <a:prstClr val="black"/>
                </a:solidFill>
              </a:rPr>
              <a:t>Agenda</a:t>
            </a:r>
          </a:p>
          <a:p>
            <a:pPr marL="990575" lvl="1" indent="-380990" defTabSz="1219170">
              <a:buClr>
                <a:srgbClr val="672C94"/>
              </a:buClr>
              <a:buFont typeface="Wingdings" panose="05000000000000000000" pitchFamily="2" charset="2"/>
              <a:buChar char="§"/>
            </a:pPr>
            <a:r>
              <a:rPr lang="en-GB" dirty="0">
                <a:solidFill>
                  <a:prstClr val="black"/>
                </a:solidFill>
              </a:rPr>
              <a:t>What is a Dynamic Purchasing System?</a:t>
            </a:r>
          </a:p>
          <a:p>
            <a:pPr marL="990575" lvl="1" indent="-380990" defTabSz="1219170">
              <a:buClr>
                <a:srgbClr val="672C94"/>
              </a:buClr>
              <a:buFont typeface="Wingdings" panose="05000000000000000000" pitchFamily="2" charset="2"/>
              <a:buChar char="§"/>
            </a:pPr>
            <a:r>
              <a:rPr lang="en-GB" dirty="0">
                <a:solidFill>
                  <a:prstClr val="black"/>
                </a:solidFill>
              </a:rPr>
              <a:t>Benefits to Supply Chain</a:t>
            </a:r>
          </a:p>
          <a:p>
            <a:pPr marL="990575" lvl="1" indent="-380990" defTabSz="1219170">
              <a:buClr>
                <a:srgbClr val="672C94"/>
              </a:buClr>
              <a:buFont typeface="Wingdings" panose="05000000000000000000" pitchFamily="2" charset="2"/>
              <a:buChar char="§"/>
            </a:pPr>
            <a:r>
              <a:rPr lang="en-GB" dirty="0">
                <a:solidFill>
                  <a:prstClr val="black"/>
                </a:solidFill>
              </a:rPr>
              <a:t>Scope</a:t>
            </a:r>
          </a:p>
          <a:p>
            <a:pPr marL="990575" lvl="1" indent="-380990" defTabSz="1219170">
              <a:buClr>
                <a:srgbClr val="672C94"/>
              </a:buClr>
              <a:buFont typeface="Wingdings" panose="05000000000000000000" pitchFamily="2" charset="2"/>
              <a:buChar char="§"/>
            </a:pPr>
            <a:r>
              <a:rPr lang="en-GB" dirty="0">
                <a:solidFill>
                  <a:prstClr val="black"/>
                </a:solidFill>
              </a:rPr>
              <a:t>Timetable</a:t>
            </a:r>
          </a:p>
          <a:p>
            <a:pPr marL="990575" lvl="1" indent="-380990" defTabSz="1219170">
              <a:buClr>
                <a:srgbClr val="672C94"/>
              </a:buClr>
              <a:buFont typeface="Wingdings" panose="05000000000000000000" pitchFamily="2" charset="2"/>
              <a:buChar char="§"/>
            </a:pPr>
            <a:r>
              <a:rPr lang="en-GB" dirty="0">
                <a:solidFill>
                  <a:prstClr val="black"/>
                </a:solidFill>
              </a:rPr>
              <a:t>Next Steps</a:t>
            </a:r>
          </a:p>
          <a:p>
            <a:pPr marL="990575" lvl="1" indent="-380990" defTabSz="1219170">
              <a:buClr>
                <a:srgbClr val="672C94"/>
              </a:buClr>
              <a:buFont typeface="Wingdings" panose="05000000000000000000" pitchFamily="2" charset="2"/>
              <a:buChar char="§"/>
            </a:pPr>
            <a:r>
              <a:rPr lang="en-GB" dirty="0">
                <a:solidFill>
                  <a:prstClr val="black"/>
                </a:solidFill>
              </a:rPr>
              <a:t>Help and Assistance</a:t>
            </a:r>
          </a:p>
          <a:p>
            <a:endParaRPr lang="en-US" dirty="0"/>
          </a:p>
        </p:txBody>
      </p:sp>
    </p:spTree>
    <p:extLst>
      <p:ext uri="{BB962C8B-B14F-4D97-AF65-F5344CB8AC3E}">
        <p14:creationId xmlns:p14="http://schemas.microsoft.com/office/powerpoint/2010/main" val="3166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2640"/>
            <a:ext cx="8229600" cy="3952240"/>
          </a:xfrm>
        </p:spPr>
        <p:txBody>
          <a:bodyPr>
            <a:normAutofit fontScale="25000" lnSpcReduction="20000"/>
          </a:bodyPr>
          <a:lstStyle/>
          <a:p>
            <a:pPr marL="685783" lvl="0" indent="-685783" defTabSz="1219170">
              <a:buClr>
                <a:srgbClr val="672C94"/>
              </a:buClr>
              <a:buFont typeface="Wingdings 3" panose="05040102010807070707" pitchFamily="18" charset="2"/>
              <a:buChar char=""/>
            </a:pPr>
            <a:r>
              <a:rPr lang="en-GB" sz="11200" dirty="0">
                <a:solidFill>
                  <a:prstClr val="black"/>
                </a:solidFill>
              </a:rPr>
              <a:t>A Dynamic Purchasing System (DPS) is a completely electronic system established by a public sector buyer to purchase commonly used goods, works or services.</a:t>
            </a:r>
            <a:br>
              <a:rPr lang="en-GB" sz="11200" dirty="0">
                <a:solidFill>
                  <a:prstClr val="black"/>
                </a:solidFill>
              </a:rPr>
            </a:br>
            <a:endParaRPr lang="en-GB" sz="11200" dirty="0">
              <a:solidFill>
                <a:prstClr val="black"/>
              </a:solidFill>
            </a:endParaRPr>
          </a:p>
          <a:p>
            <a:pPr marL="685783" lvl="0" indent="-685783" defTabSz="1219170">
              <a:buClr>
                <a:srgbClr val="672C94"/>
              </a:buClr>
              <a:buFont typeface="Wingdings 3" panose="05040102010807070707" pitchFamily="18" charset="2"/>
              <a:buChar char=""/>
            </a:pPr>
            <a:r>
              <a:rPr lang="en-GB" sz="11200" dirty="0">
                <a:solidFill>
                  <a:prstClr val="black"/>
                </a:solidFill>
              </a:rPr>
              <a:t>As a procurement tool, it is similar to a framework agreement. However, unlike framework agreements, businesses looking to supply services can apply to join at any time in the life of the DPS and are not required to submit complicated tenders to join. </a:t>
            </a:r>
            <a:br>
              <a:rPr lang="en-GB" sz="11200" dirty="0">
                <a:solidFill>
                  <a:prstClr val="black"/>
                </a:solidFill>
              </a:rPr>
            </a:br>
            <a:endParaRPr lang="en-GB" sz="11200" dirty="0">
              <a:solidFill>
                <a:prstClr val="black"/>
              </a:solidFill>
            </a:endParaRPr>
          </a:p>
          <a:p>
            <a:endParaRPr lang="en-US" sz="11200" dirty="0"/>
          </a:p>
        </p:txBody>
      </p:sp>
      <p:sp>
        <p:nvSpPr>
          <p:cNvPr id="5" name="Title 2">
            <a:extLst>
              <a:ext uri="{FF2B5EF4-FFF2-40B4-BE49-F238E27FC236}">
                <a16:creationId xmlns:a16="http://schemas.microsoft.com/office/drawing/2014/main" id="{7A06B6FA-CE70-4B90-9DB4-E7D2154332A0}"/>
              </a:ext>
            </a:extLst>
          </p:cNvPr>
          <p:cNvSpPr txBox="1">
            <a:spLocks/>
          </p:cNvSpPr>
          <p:nvPr/>
        </p:nvSpPr>
        <p:spPr>
          <a:xfrm>
            <a:off x="416560" y="985521"/>
            <a:ext cx="8727440" cy="720000"/>
          </a:xfrm>
          <a:prstGeom prst="rect">
            <a:avLst/>
          </a:prstGeom>
          <a:solidFill>
            <a:sysClr val="window" lastClr="FFFFFF"/>
          </a:solidFill>
        </p:spPr>
        <p:txBody>
          <a:bodyPr vert="horz" lIns="121914" tIns="60957" rIns="121914" bIns="60957" rtlCol="0" anchor="ctr">
            <a:normAutofit/>
          </a:bodyPr>
          <a:lstStyle>
            <a:lvl1pPr algn="l" defTabSz="723882" rtl="0" eaLnBrk="1" latinLnBrk="0" hangingPunct="1">
              <a:spcBef>
                <a:spcPct val="0"/>
              </a:spcBef>
              <a:buNone/>
              <a:defRPr sz="3700" b="1" kern="1200">
                <a:solidFill>
                  <a:srgbClr val="672C94"/>
                </a:solidFill>
                <a:latin typeface="+mj-lt"/>
                <a:ea typeface="+mj-ea"/>
                <a:cs typeface="+mj-cs"/>
              </a:defRPr>
            </a:lvl1pPr>
          </a:lstStyle>
          <a:p>
            <a:pPr marL="0" marR="0" lvl="0" indent="0" algn="l" defTabSz="723882" rtl="0" eaLnBrk="1" fontAlgn="auto" latinLnBrk="0" hangingPunct="1">
              <a:lnSpc>
                <a:spcPct val="100000"/>
              </a:lnSpc>
              <a:spcBef>
                <a:spcPct val="0"/>
              </a:spcBef>
              <a:spcAft>
                <a:spcPts val="0"/>
              </a:spcAft>
              <a:buClrTx/>
              <a:buSzTx/>
              <a:buFontTx/>
              <a:buNone/>
              <a:tabLst/>
              <a:defRPr/>
            </a:pPr>
            <a:r>
              <a:rPr kumimoji="0" lang="en-GB" sz="3700" b="1" i="0" u="none" strike="noStrike" kern="1200" cap="none" spc="0" normalizeH="0" baseline="0" noProof="0" dirty="0">
                <a:ln>
                  <a:noFill/>
                </a:ln>
                <a:solidFill>
                  <a:srgbClr val="672C94"/>
                </a:solidFill>
                <a:effectLst/>
                <a:uLnTx/>
                <a:uFillTx/>
                <a:latin typeface="Calibri"/>
                <a:ea typeface="+mj-ea"/>
                <a:cs typeface="+mj-cs"/>
              </a:rPr>
              <a:t>What is a Dynamic Purchasing System?</a:t>
            </a:r>
          </a:p>
        </p:txBody>
      </p:sp>
    </p:spTree>
    <p:extLst>
      <p:ext uri="{BB962C8B-B14F-4D97-AF65-F5344CB8AC3E}">
        <p14:creationId xmlns:p14="http://schemas.microsoft.com/office/powerpoint/2010/main" val="166942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34160"/>
            <a:ext cx="8229600" cy="4439920"/>
          </a:xfrm>
        </p:spPr>
        <p:txBody>
          <a:bodyPr>
            <a:normAutofit lnSpcReduction="10000"/>
          </a:bodyPr>
          <a:lstStyle/>
          <a:p>
            <a:pPr marL="0" lvl="0" indent="0" defTabSz="1219170">
              <a:buClr>
                <a:srgbClr val="672C94"/>
              </a:buClr>
              <a:buNone/>
            </a:pPr>
            <a:endParaRPr lang="en-GB" sz="2800" dirty="0">
              <a:solidFill>
                <a:prstClr val="black"/>
              </a:solidFill>
            </a:endParaRPr>
          </a:p>
          <a:p>
            <a:pPr marL="685783" lvl="0" indent="-685783" defTabSz="1219170">
              <a:buClr>
                <a:srgbClr val="672C94"/>
              </a:buClr>
              <a:buFont typeface="Wingdings 3" panose="05040102010807070707" pitchFamily="18" charset="2"/>
              <a:buChar char=""/>
            </a:pPr>
            <a:r>
              <a:rPr lang="en-GB" sz="2800" dirty="0">
                <a:solidFill>
                  <a:prstClr val="black"/>
                </a:solidFill>
              </a:rPr>
              <a:t>DPS applicants are required to complete a Selection Questionnaire (SQ). SQs are evaluated on a Pass/Fail basis and applicants are required to meet certain minimum standards of financial and technical standing. Following the evaluation of SQs, applicants are either admitted to the DPS or rejected and provided with feedback. Unsuccessful applicants are able to reapply at a later date should they wish to do so.</a:t>
            </a:r>
            <a:endParaRPr lang="en-US" sz="2800" dirty="0"/>
          </a:p>
        </p:txBody>
      </p:sp>
      <p:sp>
        <p:nvSpPr>
          <p:cNvPr id="6" name="Title 2">
            <a:extLst>
              <a:ext uri="{FF2B5EF4-FFF2-40B4-BE49-F238E27FC236}">
                <a16:creationId xmlns:a16="http://schemas.microsoft.com/office/drawing/2014/main" id="{9494FD82-54A7-46B0-AA09-E5DE82BB8BC2}"/>
              </a:ext>
            </a:extLst>
          </p:cNvPr>
          <p:cNvSpPr txBox="1">
            <a:spLocks/>
          </p:cNvSpPr>
          <p:nvPr/>
        </p:nvSpPr>
        <p:spPr>
          <a:xfrm>
            <a:off x="416560" y="965202"/>
            <a:ext cx="8727440" cy="720000"/>
          </a:xfrm>
          <a:prstGeom prst="rect">
            <a:avLst/>
          </a:prstGeom>
          <a:solidFill>
            <a:sysClr val="window" lastClr="FFFFFF"/>
          </a:solidFill>
        </p:spPr>
        <p:txBody>
          <a:bodyPr vert="horz" lIns="121914" tIns="60957" rIns="121914" bIns="60957" rtlCol="0" anchor="ctr">
            <a:normAutofit/>
          </a:bodyPr>
          <a:lstStyle>
            <a:lvl1pPr algn="l" defTabSz="723882" rtl="0" eaLnBrk="1" latinLnBrk="0" hangingPunct="1">
              <a:spcBef>
                <a:spcPct val="0"/>
              </a:spcBef>
              <a:buNone/>
              <a:defRPr sz="3700" b="1" kern="1200">
                <a:solidFill>
                  <a:srgbClr val="672C94"/>
                </a:solidFill>
                <a:latin typeface="+mj-lt"/>
                <a:ea typeface="+mj-ea"/>
                <a:cs typeface="+mj-cs"/>
              </a:defRPr>
            </a:lvl1pPr>
          </a:lstStyle>
          <a:p>
            <a:pPr marL="0" marR="0" lvl="0" indent="0" algn="l" defTabSz="723882" rtl="0" eaLnBrk="1" fontAlgn="auto" latinLnBrk="0" hangingPunct="1">
              <a:lnSpc>
                <a:spcPct val="100000"/>
              </a:lnSpc>
              <a:spcBef>
                <a:spcPct val="0"/>
              </a:spcBef>
              <a:spcAft>
                <a:spcPts val="0"/>
              </a:spcAft>
              <a:buClrTx/>
              <a:buSzTx/>
              <a:buFontTx/>
              <a:buNone/>
              <a:tabLst/>
              <a:defRPr/>
            </a:pPr>
            <a:r>
              <a:rPr kumimoji="0" lang="en-GB" sz="3700" b="1" i="0" u="none" strike="noStrike" kern="1200" cap="none" spc="0" normalizeH="0" baseline="0" noProof="0" dirty="0">
                <a:ln>
                  <a:noFill/>
                </a:ln>
                <a:solidFill>
                  <a:srgbClr val="672C94"/>
                </a:solidFill>
                <a:effectLst/>
                <a:uLnTx/>
                <a:uFillTx/>
                <a:latin typeface="Calibri"/>
                <a:ea typeface="+mj-ea"/>
                <a:cs typeface="+mj-cs"/>
              </a:rPr>
              <a:t>What is a Dynamic Purchasing System?</a:t>
            </a:r>
          </a:p>
        </p:txBody>
      </p:sp>
    </p:spTree>
    <p:extLst>
      <p:ext uri="{BB962C8B-B14F-4D97-AF65-F5344CB8AC3E}">
        <p14:creationId xmlns:p14="http://schemas.microsoft.com/office/powerpoint/2010/main" val="3266701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8962"/>
            <a:ext cx="8229600" cy="4040151"/>
          </a:xfrm>
        </p:spPr>
        <p:txBody>
          <a:bodyPr>
            <a:normAutofit lnSpcReduction="10000"/>
          </a:bodyPr>
          <a:lstStyle/>
          <a:p>
            <a:pPr marL="685783" lvl="0" indent="-685783" defTabSz="1219170">
              <a:buClr>
                <a:srgbClr val="672C94"/>
              </a:buClr>
              <a:buFont typeface="Wingdings 3" panose="05040102010807070707" pitchFamily="18" charset="2"/>
              <a:buChar char=""/>
            </a:pPr>
            <a:r>
              <a:rPr lang="en-GB" sz="2800" dirty="0">
                <a:solidFill>
                  <a:prstClr val="black"/>
                </a:solidFill>
              </a:rPr>
              <a:t>One simple enrolment process</a:t>
            </a:r>
          </a:p>
          <a:p>
            <a:pPr marL="685783" lvl="0" indent="-685783" defTabSz="1219170">
              <a:buClr>
                <a:srgbClr val="672C94"/>
              </a:buClr>
              <a:buFont typeface="Wingdings 3" panose="05040102010807070707" pitchFamily="18" charset="2"/>
              <a:buChar char=""/>
            </a:pPr>
            <a:r>
              <a:rPr lang="en-GB" sz="2800" dirty="0">
                <a:solidFill>
                  <a:prstClr val="black"/>
                </a:solidFill>
              </a:rPr>
              <a:t>Once enrolled, suppliers can submit offers on any of the Minor Works packages within their chosen categories </a:t>
            </a:r>
          </a:p>
          <a:p>
            <a:pPr marL="685783" lvl="0" indent="-685783" defTabSz="1219170">
              <a:buClr>
                <a:srgbClr val="672C94"/>
              </a:buClr>
              <a:buFont typeface="Wingdings 3" panose="05040102010807070707" pitchFamily="18" charset="2"/>
              <a:buChar char=""/>
            </a:pPr>
            <a:r>
              <a:rPr lang="en-GB" sz="2800" dirty="0">
                <a:solidFill>
                  <a:prstClr val="black"/>
                </a:solidFill>
              </a:rPr>
              <a:t>Presenting contract opportunities to Redbridge SMEs, generating value in the local supply chain</a:t>
            </a:r>
          </a:p>
          <a:p>
            <a:pPr marL="685783" lvl="0" indent="-685783" defTabSz="1219170">
              <a:buClr>
                <a:srgbClr val="672C94"/>
              </a:buClr>
              <a:buFont typeface="Wingdings 3" panose="05040102010807070707" pitchFamily="18" charset="2"/>
              <a:buChar char=""/>
            </a:pPr>
            <a:r>
              <a:rPr lang="en-GB" sz="2800" dirty="0">
                <a:solidFill>
                  <a:prstClr val="black"/>
                </a:solidFill>
              </a:rPr>
              <a:t>Opportunities for SMEs to grow their businesses</a:t>
            </a:r>
          </a:p>
          <a:p>
            <a:pPr marL="685783" indent="-685783" defTabSz="1219170">
              <a:buClr>
                <a:srgbClr val="672C94"/>
              </a:buClr>
              <a:buFont typeface="Wingdings 3" panose="05040102010807070707" pitchFamily="18" charset="2"/>
              <a:buChar char=""/>
            </a:pPr>
            <a:r>
              <a:rPr lang="en-GB" sz="2800" dirty="0">
                <a:solidFill>
                  <a:prstClr val="black"/>
                </a:solidFill>
              </a:rPr>
              <a:t>Delivering better value for money than existing frameworks</a:t>
            </a:r>
          </a:p>
          <a:p>
            <a:endParaRPr lang="en-US" dirty="0"/>
          </a:p>
        </p:txBody>
      </p:sp>
      <p:sp>
        <p:nvSpPr>
          <p:cNvPr id="7" name="Title 2">
            <a:extLst>
              <a:ext uri="{FF2B5EF4-FFF2-40B4-BE49-F238E27FC236}">
                <a16:creationId xmlns:a16="http://schemas.microsoft.com/office/drawing/2014/main" id="{F8083B57-3CCD-4914-A71C-8BBB470C3BD8}"/>
              </a:ext>
            </a:extLst>
          </p:cNvPr>
          <p:cNvSpPr txBox="1">
            <a:spLocks/>
          </p:cNvSpPr>
          <p:nvPr/>
        </p:nvSpPr>
        <p:spPr>
          <a:xfrm>
            <a:off x="208280" y="938886"/>
            <a:ext cx="8727440" cy="720000"/>
          </a:xfrm>
          <a:prstGeom prst="rect">
            <a:avLst/>
          </a:prstGeom>
          <a:solidFill>
            <a:sysClr val="window" lastClr="FFFFFF"/>
          </a:solidFill>
        </p:spPr>
        <p:txBody>
          <a:bodyPr vert="horz" lIns="121914" tIns="60957" rIns="121914" bIns="60957" rtlCol="0" anchor="ctr">
            <a:normAutofit/>
          </a:bodyPr>
          <a:lstStyle>
            <a:lvl1pPr algn="l" defTabSz="723882" rtl="0" eaLnBrk="1" latinLnBrk="0" hangingPunct="1">
              <a:spcBef>
                <a:spcPct val="0"/>
              </a:spcBef>
              <a:buNone/>
              <a:defRPr sz="3700" b="1" kern="1200">
                <a:solidFill>
                  <a:srgbClr val="672C94"/>
                </a:solidFill>
                <a:latin typeface="+mj-lt"/>
                <a:ea typeface="+mj-ea"/>
                <a:cs typeface="+mj-cs"/>
              </a:defRPr>
            </a:lvl1pPr>
          </a:lstStyle>
          <a:p>
            <a:pPr marL="0" marR="0" lvl="0" indent="0" algn="l" defTabSz="723882" rtl="0" eaLnBrk="1" fontAlgn="auto" latinLnBrk="0" hangingPunct="1">
              <a:lnSpc>
                <a:spcPct val="100000"/>
              </a:lnSpc>
              <a:spcBef>
                <a:spcPct val="0"/>
              </a:spcBef>
              <a:spcAft>
                <a:spcPts val="0"/>
              </a:spcAft>
              <a:buClrTx/>
              <a:buSzTx/>
              <a:buFontTx/>
              <a:buNone/>
              <a:tabLst/>
              <a:defRPr/>
            </a:pPr>
            <a:r>
              <a:rPr kumimoji="0" lang="en-GB" sz="3700" b="1" i="0" u="none" strike="noStrike" kern="1200" cap="none" spc="0" normalizeH="0" baseline="0" noProof="0" dirty="0">
                <a:ln>
                  <a:noFill/>
                </a:ln>
                <a:solidFill>
                  <a:srgbClr val="672C94"/>
                </a:solidFill>
                <a:effectLst/>
                <a:uLnTx/>
                <a:uFillTx/>
                <a:latin typeface="Calibri"/>
                <a:ea typeface="+mj-ea"/>
                <a:cs typeface="+mj-cs"/>
              </a:rPr>
              <a:t>Benefits to Supply Chain</a:t>
            </a:r>
          </a:p>
        </p:txBody>
      </p:sp>
    </p:spTree>
    <p:extLst>
      <p:ext uri="{BB962C8B-B14F-4D97-AF65-F5344CB8AC3E}">
        <p14:creationId xmlns:p14="http://schemas.microsoft.com/office/powerpoint/2010/main" val="340983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0C5F872A-F85F-462F-80E4-DD12C374444E}"/>
              </a:ext>
            </a:extLst>
          </p:cNvPr>
          <p:cNvSpPr txBox="1">
            <a:spLocks/>
          </p:cNvSpPr>
          <p:nvPr/>
        </p:nvSpPr>
        <p:spPr>
          <a:xfrm>
            <a:off x="223323" y="930320"/>
            <a:ext cx="8097520" cy="720000"/>
          </a:xfrm>
          <a:prstGeom prst="rect">
            <a:avLst/>
          </a:prstGeom>
          <a:solidFill>
            <a:sysClr val="window" lastClr="FFFFFF"/>
          </a:solidFill>
        </p:spPr>
        <p:txBody>
          <a:bodyPr vert="horz" lIns="121914" tIns="60957" rIns="121914" bIns="60957" rtlCol="0" anchor="ctr">
            <a:normAutofit/>
          </a:bodyPr>
          <a:lstStyle>
            <a:lvl1pPr algn="l" defTabSz="723882" rtl="0" eaLnBrk="1" latinLnBrk="0" hangingPunct="1">
              <a:spcBef>
                <a:spcPct val="0"/>
              </a:spcBef>
              <a:buNone/>
              <a:defRPr sz="3700" b="1" kern="1200">
                <a:solidFill>
                  <a:srgbClr val="672C94"/>
                </a:solidFill>
                <a:latin typeface="+mj-lt"/>
                <a:ea typeface="+mj-ea"/>
                <a:cs typeface="+mj-cs"/>
              </a:defRPr>
            </a:lvl1pPr>
          </a:lstStyle>
          <a:p>
            <a:pPr marL="0" marR="0" lvl="0" indent="0" algn="l" defTabSz="723882" rtl="0" eaLnBrk="1" fontAlgn="auto" latinLnBrk="0" hangingPunct="1">
              <a:lnSpc>
                <a:spcPct val="100000"/>
              </a:lnSpc>
              <a:spcBef>
                <a:spcPct val="0"/>
              </a:spcBef>
              <a:spcAft>
                <a:spcPts val="0"/>
              </a:spcAft>
              <a:buClrTx/>
              <a:buSzTx/>
              <a:buFontTx/>
              <a:buNone/>
              <a:tabLst/>
              <a:defRPr/>
            </a:pPr>
            <a:r>
              <a:rPr kumimoji="0" lang="en-GB" sz="3700" b="1" i="0" u="none" strike="noStrike" kern="1200" cap="none" spc="0" normalizeH="0" baseline="0" noProof="0" dirty="0">
                <a:ln>
                  <a:noFill/>
                </a:ln>
                <a:solidFill>
                  <a:srgbClr val="672C94"/>
                </a:solidFill>
                <a:effectLst/>
                <a:uLnTx/>
                <a:uFillTx/>
                <a:latin typeface="Calibri"/>
                <a:ea typeface="+mj-ea"/>
                <a:cs typeface="+mj-cs"/>
              </a:rPr>
              <a:t>Scope – What’s included ?  </a:t>
            </a:r>
          </a:p>
        </p:txBody>
      </p:sp>
      <p:sp>
        <p:nvSpPr>
          <p:cNvPr id="7" name="Rectangle 6">
            <a:extLst>
              <a:ext uri="{FF2B5EF4-FFF2-40B4-BE49-F238E27FC236}">
                <a16:creationId xmlns:a16="http://schemas.microsoft.com/office/drawing/2014/main" id="{D80B8CE9-D16A-4AB6-91ED-7CF1A10EFA25}"/>
              </a:ext>
            </a:extLst>
          </p:cNvPr>
          <p:cNvSpPr/>
          <p:nvPr/>
        </p:nvSpPr>
        <p:spPr>
          <a:xfrm>
            <a:off x="345440" y="1650320"/>
            <a:ext cx="8463281" cy="1015663"/>
          </a:xfrm>
          <a:prstGeom prst="rect">
            <a:avLst/>
          </a:prstGeom>
        </p:spPr>
        <p:txBody>
          <a:bodyPr wrap="square">
            <a:spAutoFit/>
          </a:bodyPr>
          <a:lstStyle/>
          <a:p>
            <a:pPr lvl="0" defTabSz="914400">
              <a:defRPr/>
            </a:pPr>
            <a:r>
              <a:rPr kumimoji="0" lang="en-GB" sz="2000" b="0" i="0" u="none" strike="noStrike" kern="0" cap="none" spc="0" normalizeH="0" baseline="0" noProof="0" dirty="0">
                <a:ln>
                  <a:noFill/>
                </a:ln>
                <a:solidFill>
                  <a:prstClr val="black"/>
                </a:solidFill>
                <a:effectLst/>
                <a:uLnTx/>
                <a:uFillTx/>
              </a:rPr>
              <a:t>Minor works refers to small, relatively straight-forward construction projects, typically less than £500,000 in value. The DPS minor works will </a:t>
            </a:r>
            <a:r>
              <a:rPr lang="en-GB" sz="2000" kern="0" dirty="0">
                <a:solidFill>
                  <a:prstClr val="black"/>
                </a:solidFill>
              </a:rPr>
              <a:t>run for 4 years and cover </a:t>
            </a:r>
            <a:r>
              <a:rPr kumimoji="0" lang="en-GB" sz="2000" b="0" i="0" u="none" strike="noStrike" kern="0" cap="none" spc="0" normalizeH="0" baseline="0" noProof="0" dirty="0">
                <a:ln>
                  <a:noFill/>
                </a:ln>
                <a:solidFill>
                  <a:prstClr val="black"/>
                </a:solidFill>
                <a:effectLst/>
                <a:uLnTx/>
                <a:uFillTx/>
              </a:rPr>
              <a:t>the following categories:</a:t>
            </a:r>
          </a:p>
        </p:txBody>
      </p:sp>
      <p:sp>
        <p:nvSpPr>
          <p:cNvPr id="8" name="Content Placeholder 1">
            <a:extLst>
              <a:ext uri="{FF2B5EF4-FFF2-40B4-BE49-F238E27FC236}">
                <a16:creationId xmlns:a16="http://schemas.microsoft.com/office/drawing/2014/main" id="{FA28C24F-505E-44A3-8303-D870783512D9}"/>
              </a:ext>
            </a:extLst>
          </p:cNvPr>
          <p:cNvSpPr txBox="1">
            <a:spLocks/>
          </p:cNvSpPr>
          <p:nvPr/>
        </p:nvSpPr>
        <p:spPr>
          <a:xfrm>
            <a:off x="233484" y="2665983"/>
            <a:ext cx="4348677" cy="3375955"/>
          </a:xfrm>
          <a:prstGeom prst="rect">
            <a:avLst/>
          </a:prstGeom>
          <a:ln>
            <a:solidFill>
              <a:srgbClr val="7030A0"/>
            </a:solidFill>
          </a:ln>
        </p:spPr>
        <p:txBody>
          <a:bodyPr vert="horz" lIns="121914" tIns="60957" rIns="121914" bIns="60957" rtlCol="0">
            <a:normAutofit fontScale="62500" lnSpcReduction="20000"/>
          </a:bodyPr>
          <a:lstStyle>
            <a:lvl1pPr marL="685783" indent="-685783" algn="l" defTabSz="1219170" rtl="0" eaLnBrk="1" latinLnBrk="0" hangingPunct="1">
              <a:spcBef>
                <a:spcPct val="20000"/>
              </a:spcBef>
              <a:buClr>
                <a:srgbClr val="672C94"/>
              </a:buClr>
              <a:buFont typeface="Wingdings 3" panose="05040102010807070707" pitchFamily="18" charset="2"/>
              <a:buChar char=""/>
              <a:defRPr sz="3700" kern="1200">
                <a:solidFill>
                  <a:schemeClr val="tx1"/>
                </a:solidFill>
                <a:latin typeface="+mn-lt"/>
                <a:ea typeface="+mn-ea"/>
                <a:cs typeface="+mn-cs"/>
              </a:defRPr>
            </a:lvl1pPr>
            <a:lvl2pPr marL="990575" indent="-380990" algn="l" defTabSz="1219170" rtl="0" eaLnBrk="1" latinLnBrk="0" hangingPunct="1">
              <a:spcBef>
                <a:spcPct val="20000"/>
              </a:spcBef>
              <a:buClr>
                <a:srgbClr val="672C94"/>
              </a:buClr>
              <a:buFont typeface="Wingdings" panose="05000000000000000000" pitchFamily="2" charset="2"/>
              <a:buChar char="§"/>
              <a:defRPr sz="3200" kern="1200">
                <a:solidFill>
                  <a:schemeClr val="tx1"/>
                </a:solidFill>
                <a:latin typeface="+mn-lt"/>
                <a:ea typeface="+mn-ea"/>
                <a:cs typeface="+mn-cs"/>
              </a:defRPr>
            </a:lvl2pPr>
            <a:lvl3pPr marL="1523962"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3pPr>
            <a:lvl4pPr marL="2133547"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685783" marR="0" lvl="0" indent="-685783" algn="l" defTabSz="1219170" rtl="0" eaLnBrk="1" fontAlgn="auto" latinLnBrk="0" hangingPunct="1">
              <a:lnSpc>
                <a:spcPct val="100000"/>
              </a:lnSpc>
              <a:spcBef>
                <a:spcPct val="20000"/>
              </a:spcBef>
              <a:spcAft>
                <a:spcPts val="0"/>
              </a:spcAft>
              <a:buClr>
                <a:srgbClr val="672C94"/>
              </a:buClr>
              <a:buSzTx/>
              <a:buFont typeface="Wingdings 3" panose="05040102010807070707" pitchFamily="18" charset="2"/>
              <a:buChar char=""/>
              <a:tabLst/>
              <a:defRPr/>
            </a:pPr>
            <a:r>
              <a:rPr kumimoji="0" lang="en-GB" sz="3700" b="1" u="none" strike="noStrike" kern="1200" cap="none" spc="0" normalizeH="0" baseline="0" noProof="0" dirty="0">
                <a:ln>
                  <a:noFill/>
                </a:ln>
                <a:solidFill>
                  <a:sysClr val="windowText" lastClr="000000"/>
                </a:solidFill>
                <a:effectLst/>
                <a:uLnTx/>
                <a:uFillTx/>
                <a:latin typeface="Calibri"/>
                <a:ea typeface="+mn-ea"/>
                <a:cs typeface="+mn-cs"/>
              </a:rPr>
              <a:t>General Building</a:t>
            </a:r>
          </a:p>
          <a:p>
            <a:pPr marL="990575" marR="0" lvl="1" indent="-380990" algn="l" defTabSz="1219170" rtl="0" eaLnBrk="1" fontAlgn="auto" latinLnBrk="0" hangingPunct="1">
              <a:lnSpc>
                <a:spcPct val="100000"/>
              </a:lnSpc>
              <a:spcBef>
                <a:spcPct val="20000"/>
              </a:spcBef>
              <a:spcAft>
                <a:spcPts val="0"/>
              </a:spcAft>
              <a:buClr>
                <a:srgbClr val="672C94"/>
              </a:buClr>
              <a:buSzTx/>
              <a:buFont typeface="Wingdings" panose="05000000000000000000" pitchFamily="2" charset="2"/>
              <a:buChar char="§"/>
              <a:tabLst/>
              <a:defRPr/>
            </a:pPr>
            <a:r>
              <a:rPr kumimoji="0" lang="en-GB" sz="3200" b="0" i="0" u="none" strike="noStrike" kern="1200" cap="none" spc="0" normalizeH="0" baseline="0" noProof="0" dirty="0">
                <a:ln>
                  <a:noFill/>
                </a:ln>
                <a:solidFill>
                  <a:sysClr val="windowText" lastClr="000000"/>
                </a:solidFill>
                <a:effectLst/>
                <a:uLnTx/>
                <a:uFillTx/>
                <a:latin typeface="Calibri"/>
                <a:ea typeface="+mn-ea"/>
                <a:cs typeface="+mn-cs"/>
              </a:rPr>
              <a:t>a. Building (Design &amp; Construct)</a:t>
            </a:r>
          </a:p>
          <a:p>
            <a:pPr marL="990575" marR="0" lvl="1" indent="-380990" algn="l" defTabSz="1219170" rtl="0" eaLnBrk="1" fontAlgn="auto" latinLnBrk="0" hangingPunct="1">
              <a:lnSpc>
                <a:spcPct val="100000"/>
              </a:lnSpc>
              <a:spcBef>
                <a:spcPct val="20000"/>
              </a:spcBef>
              <a:spcAft>
                <a:spcPts val="0"/>
              </a:spcAft>
              <a:buClr>
                <a:srgbClr val="672C94"/>
              </a:buClr>
              <a:buSzTx/>
              <a:buFont typeface="Wingdings" panose="05000000000000000000" pitchFamily="2" charset="2"/>
              <a:buChar char="§"/>
              <a:tabLst/>
              <a:defRPr/>
            </a:pPr>
            <a:r>
              <a:rPr kumimoji="0" lang="en-GB" sz="3200" b="0" i="0" u="none" strike="noStrike" kern="1200" cap="none" spc="0" normalizeH="0" baseline="0" noProof="0" dirty="0">
                <a:ln>
                  <a:noFill/>
                </a:ln>
                <a:solidFill>
                  <a:sysClr val="windowText" lastClr="000000"/>
                </a:solidFill>
                <a:effectLst/>
                <a:uLnTx/>
                <a:uFillTx/>
                <a:latin typeface="Calibri"/>
                <a:ea typeface="+mn-ea"/>
                <a:cs typeface="+mn-cs"/>
              </a:rPr>
              <a:t>b.	Building (Prefabricated/Temporary) Supply &amp; Installation</a:t>
            </a:r>
          </a:p>
          <a:p>
            <a:pPr marL="990575" marR="0" lvl="1" indent="-380990" algn="l" defTabSz="1219170" rtl="0" eaLnBrk="1" fontAlgn="auto" latinLnBrk="0" hangingPunct="1">
              <a:lnSpc>
                <a:spcPct val="100000"/>
              </a:lnSpc>
              <a:spcBef>
                <a:spcPct val="20000"/>
              </a:spcBef>
              <a:spcAft>
                <a:spcPts val="0"/>
              </a:spcAft>
              <a:buClr>
                <a:srgbClr val="672C94"/>
              </a:buClr>
              <a:buSzTx/>
              <a:buFont typeface="Wingdings" panose="05000000000000000000" pitchFamily="2" charset="2"/>
              <a:buChar char="§"/>
              <a:tabLst/>
              <a:defRPr/>
            </a:pPr>
            <a:r>
              <a:rPr kumimoji="0" lang="en-GB" sz="3200" b="0" i="0" u="none" strike="noStrike" kern="1200" cap="none" spc="0" normalizeH="0" baseline="0" noProof="0" dirty="0">
                <a:ln>
                  <a:noFill/>
                </a:ln>
                <a:solidFill>
                  <a:sysClr val="windowText" lastClr="000000"/>
                </a:solidFill>
                <a:effectLst/>
                <a:uLnTx/>
                <a:uFillTx/>
                <a:latin typeface="Calibri"/>
                <a:ea typeface="+mn-ea"/>
                <a:cs typeface="+mn-cs"/>
              </a:rPr>
              <a:t>c.	Building Construction Work</a:t>
            </a:r>
          </a:p>
          <a:p>
            <a:pPr marL="990575" marR="0" lvl="1" indent="-380990" algn="l" defTabSz="1219170" rtl="0" eaLnBrk="1" fontAlgn="auto" latinLnBrk="0" hangingPunct="1">
              <a:lnSpc>
                <a:spcPct val="100000"/>
              </a:lnSpc>
              <a:spcBef>
                <a:spcPct val="20000"/>
              </a:spcBef>
              <a:spcAft>
                <a:spcPts val="0"/>
              </a:spcAft>
              <a:buClr>
                <a:srgbClr val="672C94"/>
              </a:buClr>
              <a:buSzTx/>
              <a:buFont typeface="Wingdings" panose="05000000000000000000" pitchFamily="2" charset="2"/>
              <a:buChar char="§"/>
              <a:tabLst/>
              <a:defRPr/>
            </a:pPr>
            <a:r>
              <a:rPr kumimoji="0" lang="en-GB" sz="3200" b="0" i="0" u="none" strike="noStrike" kern="1200" cap="none" spc="0" normalizeH="0" baseline="0" noProof="0" dirty="0">
                <a:ln>
                  <a:noFill/>
                </a:ln>
                <a:solidFill>
                  <a:sysClr val="windowText" lastClr="000000"/>
                </a:solidFill>
                <a:effectLst/>
                <a:uLnTx/>
                <a:uFillTx/>
                <a:latin typeface="Calibri"/>
                <a:ea typeface="+mn-ea"/>
                <a:cs typeface="+mn-cs"/>
              </a:rPr>
              <a:t>d.	Building Repairs, Refurbishment &amp; Maintenance</a:t>
            </a:r>
          </a:p>
          <a:p>
            <a:pPr marL="990575" marR="0" lvl="1" indent="-380990" algn="l" defTabSz="1219170" rtl="0" eaLnBrk="1" fontAlgn="auto" latinLnBrk="0" hangingPunct="1">
              <a:lnSpc>
                <a:spcPct val="100000"/>
              </a:lnSpc>
              <a:spcBef>
                <a:spcPct val="20000"/>
              </a:spcBef>
              <a:spcAft>
                <a:spcPts val="0"/>
              </a:spcAft>
              <a:buClr>
                <a:srgbClr val="672C94"/>
              </a:buClr>
              <a:buSzTx/>
              <a:buFont typeface="Wingdings" panose="05000000000000000000" pitchFamily="2" charset="2"/>
              <a:buChar char="§"/>
              <a:tabLst/>
              <a:defRPr/>
            </a:pPr>
            <a:endParaRPr kumimoji="0" lang="en-GB" sz="3200" b="0" i="0" u="none" strike="noStrike" kern="1200" cap="none" spc="0" normalizeH="0" baseline="0" noProof="0" dirty="0">
              <a:ln>
                <a:noFill/>
              </a:ln>
              <a:solidFill>
                <a:sysClr val="windowText" lastClr="000000"/>
              </a:solidFill>
              <a:effectLst/>
              <a:uLnTx/>
              <a:uFillTx/>
              <a:latin typeface="Calibri"/>
              <a:ea typeface="+mn-ea"/>
              <a:cs typeface="+mn-cs"/>
            </a:endParaRPr>
          </a:p>
          <a:p>
            <a:pPr marL="685783" marR="0" lvl="0" indent="-685783" algn="l" defTabSz="1219170" rtl="0" eaLnBrk="1" fontAlgn="auto" latinLnBrk="0" hangingPunct="1">
              <a:lnSpc>
                <a:spcPct val="100000"/>
              </a:lnSpc>
              <a:spcBef>
                <a:spcPct val="20000"/>
              </a:spcBef>
              <a:spcAft>
                <a:spcPts val="0"/>
              </a:spcAft>
              <a:buClr>
                <a:srgbClr val="672C94"/>
              </a:buClr>
              <a:buSzTx/>
              <a:buFont typeface="Wingdings 3" panose="05040102010807070707" pitchFamily="18" charset="2"/>
              <a:buChar char=""/>
              <a:tabLst/>
              <a:defRPr/>
            </a:pPr>
            <a:endParaRPr kumimoji="0" lang="en-GB" sz="37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9" name="Content Placeholder 1">
            <a:extLst>
              <a:ext uri="{FF2B5EF4-FFF2-40B4-BE49-F238E27FC236}">
                <a16:creationId xmlns:a16="http://schemas.microsoft.com/office/drawing/2014/main" id="{DF3411F9-C986-4150-9A27-6BE8A7EF6C40}"/>
              </a:ext>
            </a:extLst>
          </p:cNvPr>
          <p:cNvSpPr txBox="1">
            <a:spLocks/>
          </p:cNvSpPr>
          <p:nvPr/>
        </p:nvSpPr>
        <p:spPr>
          <a:xfrm>
            <a:off x="4805681" y="2674189"/>
            <a:ext cx="4125157" cy="3370718"/>
          </a:xfrm>
          <a:prstGeom prst="rect">
            <a:avLst/>
          </a:prstGeom>
          <a:ln>
            <a:solidFill>
              <a:srgbClr val="7030A0"/>
            </a:solidFill>
          </a:ln>
        </p:spPr>
        <p:txBody>
          <a:bodyPr vert="horz" lIns="121914" tIns="60957" rIns="121914" bIns="60957" rtlCol="0">
            <a:normAutofit/>
          </a:bodyPr>
          <a:lstStyle>
            <a:lvl1pPr marL="685783" indent="-685783" algn="l" defTabSz="1219170" rtl="0" eaLnBrk="1" latinLnBrk="0" hangingPunct="1">
              <a:spcBef>
                <a:spcPct val="20000"/>
              </a:spcBef>
              <a:buClr>
                <a:srgbClr val="672C94"/>
              </a:buClr>
              <a:buFont typeface="Wingdings 3" panose="05040102010807070707" pitchFamily="18" charset="2"/>
              <a:buChar char=""/>
              <a:defRPr sz="3700" kern="1200">
                <a:solidFill>
                  <a:schemeClr val="tx1"/>
                </a:solidFill>
                <a:latin typeface="+mn-lt"/>
                <a:ea typeface="+mn-ea"/>
                <a:cs typeface="+mn-cs"/>
              </a:defRPr>
            </a:lvl1pPr>
            <a:lvl2pPr marL="990575" indent="-380990" algn="l" defTabSz="1219170" rtl="0" eaLnBrk="1" latinLnBrk="0" hangingPunct="1">
              <a:spcBef>
                <a:spcPct val="20000"/>
              </a:spcBef>
              <a:buClr>
                <a:srgbClr val="672C94"/>
              </a:buClr>
              <a:buFont typeface="Wingdings" panose="05000000000000000000" pitchFamily="2" charset="2"/>
              <a:buChar char="§"/>
              <a:defRPr sz="3200" kern="1200">
                <a:solidFill>
                  <a:schemeClr val="tx1"/>
                </a:solidFill>
                <a:latin typeface="+mn-lt"/>
                <a:ea typeface="+mn-ea"/>
                <a:cs typeface="+mn-cs"/>
              </a:defRPr>
            </a:lvl2pPr>
            <a:lvl3pPr marL="1523962"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3pPr>
            <a:lvl4pPr marL="2133547"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lvl="0">
              <a:spcBef>
                <a:spcPts val="0"/>
              </a:spcBef>
              <a:defRPr/>
            </a:pPr>
            <a:r>
              <a:rPr lang="en-GB" sz="2300" b="1" dirty="0">
                <a:solidFill>
                  <a:prstClr val="black"/>
                </a:solidFill>
              </a:rPr>
              <a:t>Decorative Services</a:t>
            </a:r>
            <a:endParaRPr lang="en-GB" sz="2300" dirty="0">
              <a:solidFill>
                <a:prstClr val="black"/>
              </a:solidFill>
            </a:endParaRP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a.	Painting &amp; Decorating (General)</a:t>
            </a: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b.	Plastering</a:t>
            </a: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c.	Plumbing (including Kitchens and Bathrooms)</a:t>
            </a: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d.	Tiling</a:t>
            </a: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e.	Flooring</a:t>
            </a:r>
          </a:p>
          <a:p>
            <a:pPr lvl="1">
              <a:spcBef>
                <a:spcPts val="0"/>
              </a:spcBef>
              <a:defRPr/>
            </a:pPr>
            <a:r>
              <a:rPr lang="en-GB" sz="2000" dirty="0">
                <a:solidFill>
                  <a:prstClr val="black"/>
                </a:solidFill>
                <a:latin typeface="Calibri" panose="020F0502020204030204" pitchFamily="34" charset="0"/>
                <a:cs typeface="Calibri" panose="020F0502020204030204" pitchFamily="34" charset="0"/>
              </a:rPr>
              <a:t>f.	Joinery</a:t>
            </a:r>
          </a:p>
          <a:p>
            <a:pPr marL="685783" marR="0" lvl="0" indent="-685783" algn="l" defTabSz="1219170" rtl="0" eaLnBrk="1" fontAlgn="auto" latinLnBrk="0" hangingPunct="1">
              <a:lnSpc>
                <a:spcPct val="100000"/>
              </a:lnSpc>
              <a:spcBef>
                <a:spcPct val="20000"/>
              </a:spcBef>
              <a:spcAft>
                <a:spcPts val="0"/>
              </a:spcAft>
              <a:buClr>
                <a:srgbClr val="672C94"/>
              </a:buClr>
              <a:buSzTx/>
              <a:buFont typeface="Wingdings 3" panose="05040102010807070707" pitchFamily="18" charset="2"/>
              <a:buChar char=""/>
              <a:tabLst/>
              <a:defRPr/>
            </a:pPr>
            <a:endParaRPr kumimoji="0" lang="en-GB" sz="37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00344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Content Placeholder 1">
            <a:extLst>
              <a:ext uri="{FF2B5EF4-FFF2-40B4-BE49-F238E27FC236}">
                <a16:creationId xmlns:a16="http://schemas.microsoft.com/office/drawing/2014/main" id="{120A1C7A-A2BB-4FF9-80EF-EB7718B0F1B6}"/>
              </a:ext>
            </a:extLst>
          </p:cNvPr>
          <p:cNvSpPr txBox="1">
            <a:spLocks/>
          </p:cNvSpPr>
          <p:nvPr/>
        </p:nvSpPr>
        <p:spPr>
          <a:xfrm>
            <a:off x="381000" y="1778000"/>
            <a:ext cx="3891083" cy="3931920"/>
          </a:xfrm>
          <a:prstGeom prst="rect">
            <a:avLst/>
          </a:prstGeom>
          <a:ln>
            <a:solidFill>
              <a:srgbClr val="7030A0"/>
            </a:solidFill>
          </a:ln>
        </p:spPr>
        <p:txBody>
          <a:bodyPr vert="horz" lIns="121914" tIns="60957" rIns="121914" bIns="60957" rtlCol="0">
            <a:normAutofit/>
          </a:bodyPr>
          <a:lstStyle>
            <a:lvl1pPr marL="685783" indent="-685783" algn="l" defTabSz="1219170" rtl="0" eaLnBrk="1" latinLnBrk="0" hangingPunct="1">
              <a:spcBef>
                <a:spcPct val="20000"/>
              </a:spcBef>
              <a:buClr>
                <a:srgbClr val="672C94"/>
              </a:buClr>
              <a:buFont typeface="Wingdings 3" panose="05040102010807070707" pitchFamily="18" charset="2"/>
              <a:buChar char=""/>
              <a:defRPr sz="3700" kern="1200">
                <a:solidFill>
                  <a:schemeClr val="tx1"/>
                </a:solidFill>
                <a:latin typeface="+mn-lt"/>
                <a:ea typeface="+mn-ea"/>
                <a:cs typeface="+mn-cs"/>
              </a:defRPr>
            </a:lvl1pPr>
            <a:lvl2pPr marL="990575" indent="-380990" algn="l" defTabSz="1219170" rtl="0" eaLnBrk="1" latinLnBrk="0" hangingPunct="1">
              <a:spcBef>
                <a:spcPct val="20000"/>
              </a:spcBef>
              <a:buClr>
                <a:srgbClr val="672C94"/>
              </a:buClr>
              <a:buFont typeface="Wingdings" panose="05000000000000000000" pitchFamily="2" charset="2"/>
              <a:buChar char="§"/>
              <a:defRPr sz="3200" kern="1200">
                <a:solidFill>
                  <a:schemeClr val="tx1"/>
                </a:solidFill>
                <a:latin typeface="+mn-lt"/>
                <a:ea typeface="+mn-ea"/>
                <a:cs typeface="+mn-cs"/>
              </a:defRPr>
            </a:lvl2pPr>
            <a:lvl3pPr marL="1523962"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3pPr>
            <a:lvl4pPr marL="2133547"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lvl="0">
              <a:defRPr/>
            </a:pPr>
            <a:r>
              <a:rPr lang="en-GB" sz="2300" b="1" dirty="0">
                <a:solidFill>
                  <a:prstClr val="black"/>
                </a:solidFill>
              </a:rPr>
              <a:t>External Services</a:t>
            </a:r>
            <a:endParaRPr lang="en-GB" sz="2300" dirty="0">
              <a:solidFill>
                <a:prstClr val="black"/>
              </a:solidFill>
            </a:endParaRPr>
          </a:p>
          <a:p>
            <a:pPr lvl="1">
              <a:spcBef>
                <a:spcPts val="0"/>
              </a:spcBef>
              <a:defRPr/>
            </a:pPr>
            <a:r>
              <a:rPr lang="en-GB" sz="2000" dirty="0">
                <a:solidFill>
                  <a:prstClr val="black"/>
                </a:solidFill>
              </a:rPr>
              <a:t>a. Demolition Work &amp; Site Clearance</a:t>
            </a:r>
          </a:p>
          <a:p>
            <a:pPr lvl="1">
              <a:spcBef>
                <a:spcPts val="0"/>
              </a:spcBef>
              <a:defRPr/>
            </a:pPr>
            <a:r>
              <a:rPr lang="en-GB" sz="2000" dirty="0">
                <a:solidFill>
                  <a:prstClr val="black"/>
                </a:solidFill>
              </a:rPr>
              <a:t>b.	Drainage</a:t>
            </a:r>
          </a:p>
          <a:p>
            <a:pPr lvl="1">
              <a:spcBef>
                <a:spcPts val="0"/>
              </a:spcBef>
              <a:defRPr/>
            </a:pPr>
            <a:r>
              <a:rPr lang="en-GB" sz="2000" dirty="0">
                <a:solidFill>
                  <a:prstClr val="black"/>
                </a:solidFill>
              </a:rPr>
              <a:t>c.	Fencing/railings</a:t>
            </a:r>
          </a:p>
          <a:p>
            <a:pPr lvl="1">
              <a:spcBef>
                <a:spcPts val="0"/>
              </a:spcBef>
              <a:defRPr/>
            </a:pPr>
            <a:r>
              <a:rPr lang="en-GB" sz="2000" dirty="0">
                <a:solidFill>
                  <a:prstClr val="black"/>
                </a:solidFill>
              </a:rPr>
              <a:t>d.	Public Realm &amp; Landscaping</a:t>
            </a:r>
          </a:p>
          <a:p>
            <a:pPr lvl="1">
              <a:spcBef>
                <a:spcPts val="0"/>
              </a:spcBef>
              <a:defRPr/>
            </a:pPr>
            <a:r>
              <a:rPr lang="en-GB" sz="2000" dirty="0">
                <a:solidFill>
                  <a:prstClr val="black"/>
                </a:solidFill>
              </a:rPr>
              <a:t>e.	Roofing &amp; Scaffolding</a:t>
            </a:r>
          </a:p>
          <a:p>
            <a:pPr lvl="1">
              <a:spcBef>
                <a:spcPts val="0"/>
              </a:spcBef>
              <a:defRPr/>
            </a:pPr>
            <a:r>
              <a:rPr lang="en-GB" sz="2000" dirty="0">
                <a:solidFill>
                  <a:prstClr val="black"/>
                </a:solidFill>
              </a:rPr>
              <a:t>f.	Doors, Windows &amp; Glazing</a:t>
            </a: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a:p>
            <a:pPr marL="685783" marR="0" lvl="0" indent="-685783" algn="l" defTabSz="1219170" rtl="0" eaLnBrk="1" fontAlgn="auto" latinLnBrk="0" hangingPunct="1">
              <a:lnSpc>
                <a:spcPct val="100000"/>
              </a:lnSpc>
              <a:spcBef>
                <a:spcPct val="20000"/>
              </a:spcBef>
              <a:spcAft>
                <a:spcPts val="0"/>
              </a:spcAft>
              <a:buClr>
                <a:srgbClr val="672C94"/>
              </a:buClr>
              <a:buSzTx/>
              <a:buFont typeface="Wingdings 3" panose="05040102010807070707" pitchFamily="18" charset="2"/>
              <a:buChar char=""/>
              <a:tabLst/>
              <a:defRPr/>
            </a:pPr>
            <a:endParaRPr kumimoji="0" lang="en-GB" sz="37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Content Placeholder 1">
            <a:extLst>
              <a:ext uri="{FF2B5EF4-FFF2-40B4-BE49-F238E27FC236}">
                <a16:creationId xmlns:a16="http://schemas.microsoft.com/office/drawing/2014/main" id="{E390127E-D0F5-4775-B4E9-28F168C90F0B}"/>
              </a:ext>
            </a:extLst>
          </p:cNvPr>
          <p:cNvSpPr txBox="1">
            <a:spLocks/>
          </p:cNvSpPr>
          <p:nvPr/>
        </p:nvSpPr>
        <p:spPr>
          <a:xfrm>
            <a:off x="4480560" y="1778001"/>
            <a:ext cx="3942277" cy="3931919"/>
          </a:xfrm>
          <a:prstGeom prst="rect">
            <a:avLst/>
          </a:prstGeom>
          <a:ln>
            <a:solidFill>
              <a:srgbClr val="7030A0"/>
            </a:solidFill>
          </a:ln>
        </p:spPr>
        <p:txBody>
          <a:bodyPr vert="horz" lIns="121914" tIns="60957" rIns="121914" bIns="60957" rtlCol="0">
            <a:normAutofit/>
          </a:bodyPr>
          <a:lstStyle>
            <a:lvl1pPr marL="685783" indent="-685783" algn="l" defTabSz="1219170" rtl="0" eaLnBrk="1" latinLnBrk="0" hangingPunct="1">
              <a:spcBef>
                <a:spcPct val="20000"/>
              </a:spcBef>
              <a:buClr>
                <a:srgbClr val="672C94"/>
              </a:buClr>
              <a:buFont typeface="Wingdings 3" panose="05040102010807070707" pitchFamily="18" charset="2"/>
              <a:buChar char=""/>
              <a:defRPr sz="3700" kern="1200">
                <a:solidFill>
                  <a:schemeClr val="tx1"/>
                </a:solidFill>
                <a:latin typeface="+mn-lt"/>
                <a:ea typeface="+mn-ea"/>
                <a:cs typeface="+mn-cs"/>
              </a:defRPr>
            </a:lvl1pPr>
            <a:lvl2pPr marL="990575" indent="-380990" algn="l" defTabSz="1219170" rtl="0" eaLnBrk="1" latinLnBrk="0" hangingPunct="1">
              <a:spcBef>
                <a:spcPct val="20000"/>
              </a:spcBef>
              <a:buClr>
                <a:srgbClr val="672C94"/>
              </a:buClr>
              <a:buFont typeface="Wingdings" panose="05000000000000000000" pitchFamily="2" charset="2"/>
              <a:buChar char="§"/>
              <a:defRPr sz="3200" kern="1200">
                <a:solidFill>
                  <a:schemeClr val="tx1"/>
                </a:solidFill>
                <a:latin typeface="+mn-lt"/>
                <a:ea typeface="+mn-ea"/>
                <a:cs typeface="+mn-cs"/>
              </a:defRPr>
            </a:lvl2pPr>
            <a:lvl3pPr marL="1523962"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3pPr>
            <a:lvl4pPr marL="2133547"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Clr>
                <a:srgbClr val="672C94"/>
              </a:buClr>
              <a:buFont typeface="Wingdings" panose="05000000000000000000" pitchFamily="2" charset="2"/>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a:lstStyle>
          <a:p>
            <a:pPr marL="685783" marR="0" lvl="0" indent="-685783" algn="l" defTabSz="1219170" rtl="0" eaLnBrk="1" fontAlgn="auto" latinLnBrk="0" hangingPunct="1">
              <a:lnSpc>
                <a:spcPct val="100000"/>
              </a:lnSpc>
              <a:spcBef>
                <a:spcPct val="20000"/>
              </a:spcBef>
              <a:spcAft>
                <a:spcPts val="0"/>
              </a:spcAft>
              <a:buClr>
                <a:srgbClr val="672C94"/>
              </a:buClr>
              <a:buSzTx/>
              <a:buFont typeface="Wingdings 3" panose="05040102010807070707" pitchFamily="18" charset="2"/>
              <a:buChar char=""/>
              <a:tabLst/>
              <a:defRPr/>
            </a:pPr>
            <a:r>
              <a:rPr kumimoji="0" lang="en-GB" sz="2300" b="1" i="0" u="none" strike="noStrike" kern="1200" cap="none" spc="0" normalizeH="0" baseline="0" noProof="0" dirty="0">
                <a:ln>
                  <a:noFill/>
                </a:ln>
                <a:solidFill>
                  <a:prstClr val="black"/>
                </a:solidFill>
                <a:effectLst/>
                <a:uLnTx/>
                <a:uFillTx/>
                <a:ea typeface="+mn-ea"/>
                <a:cs typeface="+mn-cs"/>
              </a:rPr>
              <a:t>Specialist Services</a:t>
            </a: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a.	Locksmiths (service)</a:t>
            </a: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b.	Electrical &amp; Mechanical Services </a:t>
            </a: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c.	Fire Protection </a:t>
            </a: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solidFill>
                <a:effectLst/>
                <a:uLnTx/>
                <a:uFillTx/>
                <a:ea typeface="+mn-ea"/>
                <a:cs typeface="+mn-cs"/>
              </a:rPr>
              <a:t>d.	Insulation (including damp-proofing)</a:t>
            </a:r>
          </a:p>
          <a:p>
            <a:pPr lvl="1">
              <a:spcBef>
                <a:spcPts val="0"/>
              </a:spcBef>
              <a:defRPr/>
            </a:pPr>
            <a:r>
              <a:rPr kumimoji="0" lang="en-GB" sz="2000" b="0" i="0" u="none" strike="noStrike" kern="1200" cap="none" spc="0" normalizeH="0" baseline="0" noProof="0" dirty="0">
                <a:ln>
                  <a:noFill/>
                </a:ln>
                <a:solidFill>
                  <a:prstClr val="black"/>
                </a:solidFill>
                <a:effectLst/>
                <a:uLnTx/>
                <a:uFillTx/>
                <a:ea typeface="+mn-ea"/>
                <a:cs typeface="+mn-cs"/>
              </a:rPr>
              <a:t>e. </a:t>
            </a:r>
            <a:r>
              <a:rPr lang="en-GB" sz="2000" dirty="0">
                <a:solidFill>
                  <a:prstClr val="black"/>
                </a:solidFill>
              </a:rPr>
              <a:t>Boilers </a:t>
            </a:r>
            <a:endParaRPr kumimoji="0" lang="en-GB" sz="2000" b="0" i="0" u="none" strike="noStrike" kern="1200" cap="none" spc="0" normalizeH="0" baseline="0" noProof="0" dirty="0">
              <a:ln>
                <a:noFill/>
              </a:ln>
              <a:solidFill>
                <a:prstClr val="black"/>
              </a:solidFill>
              <a:effectLst/>
              <a:uLnTx/>
              <a:uFillTx/>
              <a:ea typeface="+mn-ea"/>
              <a:cs typeface="+mn-cs"/>
            </a:endParaRPr>
          </a:p>
          <a:p>
            <a:pPr marL="990575" marR="0" lvl="1" indent="-380990" algn="l" defTabSz="1219170" rtl="0" eaLnBrk="1" fontAlgn="auto" latinLnBrk="0" hangingPunct="1">
              <a:lnSpc>
                <a:spcPct val="100000"/>
              </a:lnSpc>
              <a:spcBef>
                <a:spcPts val="0"/>
              </a:spcBef>
              <a:spcAft>
                <a:spcPts val="0"/>
              </a:spcAft>
              <a:buClr>
                <a:srgbClr val="672C94"/>
              </a:buClr>
              <a:buSzTx/>
              <a:buFont typeface="Wingdings" panose="05000000000000000000" pitchFamily="2" charset="2"/>
              <a:buChar char="§"/>
              <a:tabLst/>
              <a:defRPr/>
            </a:pPr>
            <a:endParaRPr kumimoji="0" lang="en-GB" sz="2000" b="0" i="0" u="none" strike="noStrike" kern="1200" cap="none" spc="0" normalizeH="0" baseline="0" noProof="0" dirty="0">
              <a:ln>
                <a:noFill/>
              </a:ln>
              <a:solidFill>
                <a:prstClr val="black"/>
              </a:solidFill>
              <a:effectLst/>
              <a:uLnTx/>
              <a:uFillTx/>
              <a:ea typeface="+mn-ea"/>
              <a:cs typeface="+mn-cs"/>
            </a:endParaRPr>
          </a:p>
          <a:p>
            <a:pPr marL="609585" marR="0" lvl="1" indent="0" algn="l" defTabSz="1219170" rtl="0" eaLnBrk="1" fontAlgn="auto" latinLnBrk="0" hangingPunct="1">
              <a:lnSpc>
                <a:spcPct val="100000"/>
              </a:lnSpc>
              <a:spcBef>
                <a:spcPts val="0"/>
              </a:spcBef>
              <a:spcAft>
                <a:spcPts val="0"/>
              </a:spcAft>
              <a:buClr>
                <a:srgbClr val="672C94"/>
              </a:buClr>
              <a:buSzTx/>
              <a:buNone/>
              <a:tabLst/>
              <a:defRPr/>
            </a:pPr>
            <a:endParaRPr kumimoji="0" lang="en-GB" sz="19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itle 2">
            <a:extLst>
              <a:ext uri="{FF2B5EF4-FFF2-40B4-BE49-F238E27FC236}">
                <a16:creationId xmlns:a16="http://schemas.microsoft.com/office/drawing/2014/main" id="{9A54DE35-913D-4F12-8B4C-4C01FF225907}"/>
              </a:ext>
            </a:extLst>
          </p:cNvPr>
          <p:cNvSpPr txBox="1">
            <a:spLocks/>
          </p:cNvSpPr>
          <p:nvPr/>
        </p:nvSpPr>
        <p:spPr>
          <a:xfrm>
            <a:off x="223323" y="788080"/>
            <a:ext cx="8097520" cy="720000"/>
          </a:xfrm>
          <a:prstGeom prst="rect">
            <a:avLst/>
          </a:prstGeom>
          <a:solidFill>
            <a:sysClr val="window" lastClr="FFFFFF"/>
          </a:solidFill>
        </p:spPr>
        <p:txBody>
          <a:bodyPr vert="horz" lIns="121914" tIns="60957" rIns="121914" bIns="60957" rtlCol="0" anchor="ctr">
            <a:normAutofit/>
          </a:bodyPr>
          <a:lstStyle>
            <a:lvl1pPr algn="l" defTabSz="723882" rtl="0" eaLnBrk="1" latinLnBrk="0" hangingPunct="1">
              <a:spcBef>
                <a:spcPct val="0"/>
              </a:spcBef>
              <a:buNone/>
              <a:defRPr sz="3700" b="1" kern="1200">
                <a:solidFill>
                  <a:srgbClr val="672C94"/>
                </a:solidFill>
                <a:latin typeface="+mj-lt"/>
                <a:ea typeface="+mj-ea"/>
                <a:cs typeface="+mj-cs"/>
              </a:defRPr>
            </a:lvl1pPr>
          </a:lstStyle>
          <a:p>
            <a:pPr marL="0" marR="0" lvl="0" indent="0" algn="l" defTabSz="723882" rtl="0" eaLnBrk="1" fontAlgn="auto" latinLnBrk="0" hangingPunct="1">
              <a:lnSpc>
                <a:spcPct val="100000"/>
              </a:lnSpc>
              <a:spcBef>
                <a:spcPct val="0"/>
              </a:spcBef>
              <a:spcAft>
                <a:spcPts val="0"/>
              </a:spcAft>
              <a:buClrTx/>
              <a:buSzTx/>
              <a:buFontTx/>
              <a:buNone/>
              <a:tabLst/>
              <a:defRPr/>
            </a:pPr>
            <a:r>
              <a:rPr kumimoji="0" lang="en-GB" sz="3700" b="1" i="0" u="none" strike="noStrike" kern="1200" cap="none" spc="0" normalizeH="0" baseline="0" noProof="0" dirty="0">
                <a:ln>
                  <a:noFill/>
                </a:ln>
                <a:solidFill>
                  <a:srgbClr val="672C94"/>
                </a:solidFill>
                <a:effectLst/>
                <a:uLnTx/>
                <a:uFillTx/>
                <a:latin typeface="Calibri"/>
                <a:ea typeface="+mj-ea"/>
                <a:cs typeface="+mj-cs"/>
              </a:rPr>
              <a:t>Scope – What’s included ?  </a:t>
            </a:r>
          </a:p>
        </p:txBody>
      </p:sp>
    </p:spTree>
    <p:extLst>
      <p:ext uri="{BB962C8B-B14F-4D97-AF65-F5344CB8AC3E}">
        <p14:creationId xmlns:p14="http://schemas.microsoft.com/office/powerpoint/2010/main" val="1905812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89280" y="968004"/>
            <a:ext cx="8229600" cy="814160"/>
          </a:xfrm>
        </p:spPr>
        <p:txBody>
          <a:bodyPr>
            <a:normAutofit fontScale="77500" lnSpcReduction="20000"/>
          </a:bodyPr>
          <a:lstStyle/>
          <a:p>
            <a:pPr marL="0" indent="0" defTabSz="1219170">
              <a:buClr>
                <a:srgbClr val="672C94"/>
              </a:buClr>
              <a:buNone/>
            </a:pPr>
            <a:r>
              <a:rPr lang="en-GB" sz="4800" b="1" dirty="0">
                <a:solidFill>
                  <a:srgbClr val="672C94"/>
                </a:solidFill>
              </a:rPr>
              <a:t>Timetable </a:t>
            </a:r>
            <a:br>
              <a:rPr lang="en-GB" sz="2800" b="1" dirty="0">
                <a:solidFill>
                  <a:srgbClr val="672C94"/>
                </a:solidFill>
              </a:rPr>
            </a:br>
            <a:endParaRPr lang="en-GB" sz="2800" dirty="0">
              <a:solidFill>
                <a:prstClr val="black"/>
              </a:solidFill>
            </a:endParaRPr>
          </a:p>
          <a:p>
            <a:pPr marL="685783" lvl="0" indent="-685783" defTabSz="1219170">
              <a:buClr>
                <a:srgbClr val="672C94"/>
              </a:buClr>
              <a:buFont typeface="Wingdings 3" panose="05040102010807070707" pitchFamily="18" charset="2"/>
              <a:buChar char=""/>
            </a:pPr>
            <a:endParaRPr lang="en-GB" sz="4000" dirty="0">
              <a:solidFill>
                <a:prstClr val="black"/>
              </a:solidFill>
            </a:endParaRPr>
          </a:p>
          <a:p>
            <a:endParaRPr lang="en-US" dirty="0"/>
          </a:p>
        </p:txBody>
      </p:sp>
      <p:graphicFrame>
        <p:nvGraphicFramePr>
          <p:cNvPr id="2" name="Table 1">
            <a:extLst>
              <a:ext uri="{FF2B5EF4-FFF2-40B4-BE49-F238E27FC236}">
                <a16:creationId xmlns:a16="http://schemas.microsoft.com/office/drawing/2014/main" id="{E091A1D1-825A-49E1-9232-45BB2265BBDE}"/>
              </a:ext>
            </a:extLst>
          </p:cNvPr>
          <p:cNvGraphicFramePr>
            <a:graphicFrameLocks noGrp="1"/>
          </p:cNvGraphicFramePr>
          <p:nvPr>
            <p:extLst>
              <p:ext uri="{D42A27DB-BD31-4B8C-83A1-F6EECF244321}">
                <p14:modId xmlns:p14="http://schemas.microsoft.com/office/powerpoint/2010/main" val="3262236735"/>
              </p:ext>
            </p:extLst>
          </p:nvPr>
        </p:nvGraphicFramePr>
        <p:xfrm>
          <a:off x="589280" y="1915604"/>
          <a:ext cx="8006080" cy="3171302"/>
        </p:xfrm>
        <a:graphic>
          <a:graphicData uri="http://schemas.openxmlformats.org/drawingml/2006/table">
            <a:tbl>
              <a:tblPr firstRow="1" firstCol="1" bandRow="1"/>
              <a:tblGrid>
                <a:gridCol w="4905233">
                  <a:extLst>
                    <a:ext uri="{9D8B030D-6E8A-4147-A177-3AD203B41FA5}">
                      <a16:colId xmlns:a16="http://schemas.microsoft.com/office/drawing/2014/main" val="3215448391"/>
                    </a:ext>
                  </a:extLst>
                </a:gridCol>
                <a:gridCol w="3100847">
                  <a:extLst>
                    <a:ext uri="{9D8B030D-6E8A-4147-A177-3AD203B41FA5}">
                      <a16:colId xmlns:a16="http://schemas.microsoft.com/office/drawing/2014/main" val="2466632653"/>
                    </a:ext>
                  </a:extLst>
                </a:gridCol>
              </a:tblGrid>
              <a:tr h="538889">
                <a:tc>
                  <a:txBody>
                    <a:bodyPr/>
                    <a:lstStyle/>
                    <a:p>
                      <a:pPr>
                        <a:lnSpc>
                          <a:spcPct val="107000"/>
                        </a:lnSpc>
                        <a:spcAft>
                          <a:spcPts val="0"/>
                        </a:spcAft>
                      </a:pPr>
                      <a:r>
                        <a:rPr lang="en-GB" sz="2400" b="1" u="sng">
                          <a:effectLst/>
                          <a:latin typeface="Calibri" panose="020F0502020204030204" pitchFamily="34" charset="0"/>
                          <a:ea typeface="Calibri" panose="020F0502020204030204" pitchFamily="34" charset="0"/>
                          <a:cs typeface="Times New Roman" panose="02020603050405020304" pitchFamily="18" charset="0"/>
                        </a:rPr>
                        <a:t>Key Events</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Anticipated Dates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5066276"/>
                  </a:ext>
                </a:extLst>
              </a:tr>
              <a:tr h="532547">
                <a:tc>
                  <a:txBody>
                    <a:bodyPr/>
                    <a:lstStyle/>
                    <a:p>
                      <a:pPr>
                        <a:lnSpc>
                          <a:spcPct val="107000"/>
                        </a:lnSpc>
                        <a:spcAft>
                          <a:spcPts val="0"/>
                        </a:spcAft>
                      </a:pPr>
                      <a:r>
                        <a:rPr lang="en-GB" sz="2400" kern="1200" dirty="0">
                          <a:solidFill>
                            <a:schemeClr val="tx1"/>
                          </a:solidFill>
                          <a:effectLst/>
                          <a:latin typeface="+mn-lt"/>
                          <a:ea typeface="+mn-ea"/>
                          <a:cs typeface="+mn-cs"/>
                        </a:rPr>
                        <a:t>DPS Meet the Buyer Event </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June 19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2123333"/>
                  </a:ext>
                </a:extLst>
              </a:tr>
              <a:tr h="538889">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DPS OJEU Notice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July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5746317"/>
                  </a:ext>
                </a:extLst>
              </a:tr>
              <a:tr h="513411">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Acceptance of initial suppliers on DPS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August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404891"/>
                  </a:ext>
                </a:extLst>
              </a:tr>
              <a:tr h="577049">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DPS commencement date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August 2019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369226"/>
                  </a:ext>
                </a:extLst>
              </a:tr>
              <a:tr h="470517">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Operation of Minor Works DPS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400" dirty="0">
                          <a:effectLst/>
                          <a:latin typeface="+mn-lt"/>
                          <a:ea typeface="Calibri" panose="020F0502020204030204" pitchFamily="34" charset="0"/>
                          <a:cs typeface="Times New Roman" panose="02020603050405020304" pitchFamily="18" charset="0"/>
                        </a:rPr>
                        <a:t>Ongoing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939957"/>
                  </a:ext>
                </a:extLst>
              </a:tr>
            </a:tbl>
          </a:graphicData>
        </a:graphic>
      </p:graphicFrame>
    </p:spTree>
    <p:extLst>
      <p:ext uri="{BB962C8B-B14F-4D97-AF65-F5344CB8AC3E}">
        <p14:creationId xmlns:p14="http://schemas.microsoft.com/office/powerpoint/2010/main" val="259683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TotalTime>
  <Words>415</Words>
  <Application>Microsoft Office PowerPoint</Application>
  <PresentationFormat>On-screen Show (4:3)</PresentationFormat>
  <Paragraphs>82</Paragraphs>
  <Slides>12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Open Sans Light</vt:lpstr>
      <vt:lpstr>Times New Roman</vt:lpstr>
      <vt:lpstr>Wingdings</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 2</dc:creator>
  <cp:lastModifiedBy>Michael Mansa-Ray</cp:lastModifiedBy>
  <cp:revision>22</cp:revision>
  <dcterms:created xsi:type="dcterms:W3CDTF">2019-05-28T14:27:19Z</dcterms:created>
  <dcterms:modified xsi:type="dcterms:W3CDTF">2019-06-18T14:43:06Z</dcterms:modified>
</cp:coreProperties>
</file>