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82" r:id="rId3"/>
    <p:sldId id="280" r:id="rId4"/>
    <p:sldId id="389" r:id="rId5"/>
    <p:sldId id="357" r:id="rId6"/>
    <p:sldId id="294" r:id="rId7"/>
    <p:sldId id="283" r:id="rId8"/>
    <p:sldId id="295" r:id="rId9"/>
    <p:sldId id="290" r:id="rId10"/>
    <p:sldId id="287" r:id="rId11"/>
    <p:sldId id="284" r:id="rId12"/>
    <p:sldId id="391" r:id="rId13"/>
    <p:sldId id="392" r:id="rId14"/>
    <p:sldId id="393" r:id="rId15"/>
    <p:sldId id="362" r:id="rId16"/>
    <p:sldId id="297" r:id="rId17"/>
    <p:sldId id="296" r:id="rId18"/>
    <p:sldId id="298" r:id="rId19"/>
    <p:sldId id="281" r:id="rId20"/>
    <p:sldId id="302" r:id="rId21"/>
    <p:sldId id="285" r:id="rId22"/>
    <p:sldId id="286" r:id="rId23"/>
    <p:sldId id="28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 Dawes" initials="V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8203" autoAdjust="0"/>
  </p:normalViewPr>
  <p:slideViewPr>
    <p:cSldViewPr>
      <p:cViewPr>
        <p:scale>
          <a:sx n="70" d="100"/>
          <a:sy n="70" d="100"/>
        </p:scale>
        <p:origin x="-135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301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71B37-B7C5-4D0A-9B92-9CB3B448BB5F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52421-D5E7-4819-B923-FD86F6B5C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2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4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6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72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45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7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38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3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A5936-C681-4B06-ACCA-B7213FAD2E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6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0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47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47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5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5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7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2421-D5E7-4819-B923-FD86F6B5C1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0601" y="908051"/>
            <a:ext cx="1890713" cy="4968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08051"/>
            <a:ext cx="5522912" cy="4968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60851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784"/>
            <a:ext cx="7489825" cy="43921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98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1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16113"/>
            <a:ext cx="366871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6401" y="1916113"/>
            <a:ext cx="366871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9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2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16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340768"/>
            <a:ext cx="7566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74898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>
            <a:off x="8027988" y="5351463"/>
            <a:ext cx="720725" cy="669925"/>
          </a:xfrm>
          <a:prstGeom prst="rtTriangle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 rot="10800000">
            <a:off x="0" y="6021388"/>
            <a:ext cx="9144000" cy="836612"/>
          </a:xfrm>
          <a:prstGeom prst="rect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Bath &amp; North East Somerset – </a:t>
            </a:r>
            <a:r>
              <a:rPr lang="en-GB" i="1" dirty="0">
                <a:solidFill>
                  <a:srgbClr val="FFFFFF"/>
                </a:solidFill>
              </a:rPr>
              <a:t>The</a:t>
            </a:r>
            <a:r>
              <a:rPr lang="en-GB" dirty="0">
                <a:solidFill>
                  <a:srgbClr val="FFFFFF"/>
                </a:solidFill>
              </a:rPr>
              <a:t> place to live, work &amp; visit</a:t>
            </a: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1258888" y="5734050"/>
            <a:ext cx="2089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2" descr="Colour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5788" y="-157163"/>
            <a:ext cx="12382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lour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388" y="-4763"/>
            <a:ext cx="12382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ntranet/sites/default/files/SiteCollectionDocuments/Need%20to%20Know/Communications%20and%20Marketing/Corporate%20Identity/BATHNES__RGB_1000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3" y="347663"/>
            <a:ext cx="1864609" cy="7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1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lyingthesouthwest.org.u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lyingthesouthwest.org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680" y="2852936"/>
            <a:ext cx="7772400" cy="2520280"/>
          </a:xfrm>
        </p:spPr>
        <p:txBody>
          <a:bodyPr/>
          <a:lstStyle/>
          <a:p>
            <a:r>
              <a:rPr lang="en-GB" sz="2000" b="0" dirty="0">
                <a:latin typeface="Calibri" panose="020F0502020204030204" pitchFamily="34" charset="0"/>
              </a:rPr>
              <a:t/>
            </a:r>
            <a:br>
              <a:rPr lang="en-GB" sz="2000" b="0" dirty="0">
                <a:latin typeface="Calibri" panose="020F0502020204030204" pitchFamily="34" charset="0"/>
              </a:rPr>
            </a:br>
            <a:r>
              <a:rPr lang="en-GB" sz="2000" b="0" dirty="0">
                <a:latin typeface="Calibri" panose="020F0502020204030204" pitchFamily="34" charset="0"/>
              </a:rPr>
              <a:t/>
            </a:r>
            <a:br>
              <a:rPr lang="en-GB" sz="2000" b="0" dirty="0">
                <a:latin typeface="Calibri" panose="020F0502020204030204" pitchFamily="34" charset="0"/>
              </a:rPr>
            </a:br>
            <a:r>
              <a:rPr lang="en-GB" sz="2000" b="0" dirty="0">
                <a:latin typeface="Calibri" panose="020F0502020204030204" pitchFamily="34" charset="0"/>
              </a:rPr>
              <a:t>29 April 2019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04056" y="234888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63688" y="116632"/>
            <a:ext cx="7789564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200" kern="0" dirty="0">
                <a:latin typeface="Calibri" panose="020F0502020204030204" pitchFamily="34" charset="0"/>
              </a:rPr>
              <a:t>Construction and Maintenance </a:t>
            </a:r>
            <a:br>
              <a:rPr lang="en-GB" sz="3200" kern="0" dirty="0">
                <a:latin typeface="Calibri" panose="020F0502020204030204" pitchFamily="34" charset="0"/>
              </a:rPr>
            </a:br>
            <a:r>
              <a:rPr lang="en-GB" sz="3200" kern="0" dirty="0">
                <a:latin typeface="Calibri" panose="020F0502020204030204" pitchFamily="34" charset="0"/>
              </a:rPr>
              <a:t>Frameworks &amp; Term Contracts</a:t>
            </a:r>
            <a:br>
              <a:rPr lang="en-GB" sz="3200" kern="0" dirty="0">
                <a:latin typeface="Calibri" panose="020F0502020204030204" pitchFamily="34" charset="0"/>
              </a:rPr>
            </a:br>
            <a:r>
              <a:rPr lang="en-GB" sz="3200" kern="0" dirty="0">
                <a:latin typeface="Calibri" panose="020F0502020204030204" pitchFamily="34" charset="0"/>
              </a:rPr>
              <a:t>Market Engagement Event </a:t>
            </a:r>
            <a:endParaRPr lang="en-GB" kern="0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95531A0-FF61-419D-9606-2D5C36AB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225607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0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7566025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Procurement Overview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196752"/>
            <a:ext cx="8229600" cy="4741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Term Contract: Minor Building Work &amp; Responsive Repairs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Term Contract: Engineering Services </a:t>
            </a:r>
            <a:endParaRPr lang="en-GB" sz="2400" b="1" dirty="0">
              <a:latin typeface="Calibri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GB" sz="2000" dirty="0">
                <a:latin typeface="Calibri"/>
              </a:rPr>
              <a:t>Lot 1 Mechanical (including responsive repairs) </a:t>
            </a: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GB" sz="2000" dirty="0">
                <a:latin typeface="Calibri"/>
              </a:rPr>
              <a:t>Lot 2 Electrical (including responsive repairs)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Term Contract: General Building Works (including new build</a:t>
            </a: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GB" sz="2000" dirty="0">
                <a:latin typeface="Calibri"/>
              </a:rPr>
              <a:t>Lot 1 up to the value of £150,000</a:t>
            </a: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GB" sz="2000" dirty="0">
                <a:latin typeface="Calibri"/>
              </a:rPr>
              <a:t>Lot 2 – up to the value of the OJEU Works Threshold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latin typeface="Calibri"/>
              </a:rPr>
              <a:t>Single tender action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latin typeface="Calibri"/>
              </a:rPr>
              <a:t>Non-exclusive agreements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latin typeface="Calibri" panose="020F0502020204030204" pitchFamily="34" charset="0"/>
              </a:rPr>
              <a:t>Agreements will be minimum 4 year duration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42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840759" cy="792088"/>
          </a:xfrm>
        </p:spPr>
        <p:txBody>
          <a:bodyPr/>
          <a:lstStyle/>
          <a:p>
            <a:r>
              <a:rPr lang="en-GB" sz="2800" kern="1200" dirty="0">
                <a:latin typeface="Calibri"/>
              </a:rPr>
              <a:t>Term Contract: </a:t>
            </a:r>
            <a:br>
              <a:rPr lang="en-GB" sz="2800" kern="1200" dirty="0">
                <a:latin typeface="Calibri"/>
              </a:rPr>
            </a:br>
            <a:r>
              <a:rPr lang="en-GB" sz="2800" kern="1200" dirty="0">
                <a:latin typeface="Calibri"/>
              </a:rPr>
              <a:t>Minor Building Work and Responsive Repairs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FD58F61-B3DF-43F6-B229-4BCDFE17F011}"/>
              </a:ext>
            </a:extLst>
          </p:cNvPr>
          <p:cNvSpPr txBox="1">
            <a:spLocks/>
          </p:cNvSpPr>
          <p:nvPr/>
        </p:nvSpPr>
        <p:spPr>
          <a:xfrm>
            <a:off x="683568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800" dirty="0"/>
              <a:t>DN387819</a:t>
            </a:r>
            <a:br>
              <a:rPr lang="en-GB" sz="2800" dirty="0"/>
            </a:br>
            <a:r>
              <a:rPr lang="en-GB" sz="2800" dirty="0"/>
              <a:t>2019/S 021-045877</a:t>
            </a:r>
          </a:p>
          <a:p>
            <a:pPr marL="0" lvl="0" indent="0">
              <a:buNone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NEC 4 Term Service Short Contract</a:t>
            </a: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Max order value		£5k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Anticipated Nr of Suppliers: 	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Total estimated value 		£2.1M over period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To include basic plumbing and electrical, roofing, fencing, glazing, locks etc.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24/7, 365 responsive service required.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56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624735" cy="792088"/>
          </a:xfrm>
        </p:spPr>
        <p:txBody>
          <a:bodyPr/>
          <a:lstStyle/>
          <a:p>
            <a:r>
              <a:rPr lang="en-GB" sz="2800" kern="1200" dirty="0">
                <a:latin typeface="Calibri"/>
              </a:rPr>
              <a:t>Term Contract: </a:t>
            </a:r>
            <a:br>
              <a:rPr lang="en-GB" sz="2800" kern="1200" dirty="0">
                <a:latin typeface="Calibri"/>
              </a:rPr>
            </a:br>
            <a:r>
              <a:rPr lang="en-GB" sz="2800" kern="1200" dirty="0">
                <a:latin typeface="Calibri"/>
              </a:rPr>
              <a:t>Engineering Services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FD58F61-B3DF-43F6-B229-4BCDFE17F011}"/>
              </a:ext>
            </a:extLst>
          </p:cNvPr>
          <p:cNvSpPr txBox="1">
            <a:spLocks/>
          </p:cNvSpPr>
          <p:nvPr/>
        </p:nvSpPr>
        <p:spPr>
          <a:xfrm>
            <a:off x="683568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800" dirty="0"/>
              <a:t>DN389208 </a:t>
            </a:r>
            <a:br>
              <a:rPr lang="en-GB" sz="2800" dirty="0"/>
            </a:br>
            <a:r>
              <a:rPr lang="en-GB" sz="2800" dirty="0"/>
              <a:t>2019/S 021-045879</a:t>
            </a:r>
            <a:br>
              <a:rPr lang="en-GB" sz="2800" dirty="0"/>
            </a:b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NEC 4 Term Service Contract (Option A)</a:t>
            </a: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2 lots – electrical and mechanical</a:t>
            </a: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Max order value			£300k, but majority of 							works sub £15k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Anticipated Nr of Suppliers: 	3 electrical, 3 mechanical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Total estimated value 		£6M over period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Routing servicing, testing &amp; remedials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Planned maintenance</a:t>
            </a:r>
          </a:p>
          <a:p>
            <a:pPr lvl="1">
              <a:defRPr/>
            </a:pPr>
            <a:r>
              <a:rPr lang="en-GB" sz="2400" dirty="0">
                <a:latin typeface="Calibri"/>
              </a:rPr>
              <a:t>Mini-competition (discretionary)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24/7, 365 responsive service required.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91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624735" cy="792088"/>
          </a:xfrm>
        </p:spPr>
        <p:txBody>
          <a:bodyPr/>
          <a:lstStyle/>
          <a:p>
            <a:r>
              <a:rPr lang="en-GB" sz="2800" kern="1200" dirty="0">
                <a:latin typeface="Calibri"/>
              </a:rPr>
              <a:t>Term Contract: </a:t>
            </a:r>
            <a:br>
              <a:rPr lang="en-GB" sz="2800" kern="1200" dirty="0">
                <a:latin typeface="Calibri"/>
              </a:rPr>
            </a:br>
            <a:r>
              <a:rPr lang="en-GB" sz="2800" kern="1200" dirty="0">
                <a:latin typeface="Calibri"/>
              </a:rPr>
              <a:t>General Building Works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FD58F61-B3DF-43F6-B229-4BCDFE17F011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58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800" dirty="0"/>
              <a:t>DN387849 </a:t>
            </a:r>
            <a:br>
              <a:rPr lang="en-GB" sz="2800" dirty="0"/>
            </a:br>
            <a:r>
              <a:rPr lang="en-GB" sz="2800" dirty="0"/>
              <a:t>2019/S 021-045878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1" indent="0">
              <a:buNone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Framework Contract for use with NEC4 contracts. Anticipated that most call off contracts to be NEC 4 Option A</a:t>
            </a:r>
          </a:p>
          <a:p>
            <a:pPr lvl="2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Lot 1 - Building Works to £150k</a:t>
            </a:r>
          </a:p>
          <a:p>
            <a:pPr lvl="2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Lot 2 – Building Works to OJEU threshold</a:t>
            </a:r>
          </a:p>
          <a:p>
            <a:pPr lvl="1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Anticipated Nr of Suppliers: 	</a:t>
            </a:r>
          </a:p>
          <a:p>
            <a:pPr lvl="2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Lot 1 – 3 nr</a:t>
            </a:r>
          </a:p>
          <a:p>
            <a:pPr lvl="2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Lot 2 – 7 nr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Mini Competition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GB" sz="2400" dirty="0">
                <a:latin typeface="Calibri"/>
              </a:rPr>
              <a:t>Total estimated value £48M over period</a:t>
            </a:r>
          </a:p>
        </p:txBody>
      </p:sp>
    </p:spTree>
    <p:extLst>
      <p:ext uri="{BB962C8B-B14F-4D97-AF65-F5344CB8AC3E}">
        <p14:creationId xmlns:p14="http://schemas.microsoft.com/office/powerpoint/2010/main" val="267335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7566025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Anticipated workload (projects)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Cameley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Primary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Calibri"/>
              </a:rPr>
              <a:t>Peasedown St John Primary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Roman Baths heat exchange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Calibri"/>
              </a:rPr>
              <a:t>Somerdale bridge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Calibri"/>
              </a:rPr>
              <a:t>1-2 Orange Grove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Lewis House refurbishment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Guildhall refurbishment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Public Realm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schemes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>
                <a:latin typeface="Calibri"/>
              </a:rPr>
              <a:t>Household waste recycling site</a:t>
            </a:r>
          </a:p>
          <a:p>
            <a:pPr>
              <a:defRPr/>
            </a:pPr>
            <a:r>
              <a:rPr lang="en-GB" sz="2800" dirty="0">
                <a:latin typeface="Calibri"/>
              </a:rPr>
              <a:t>Commercial estate refurbishments / dilapidations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Fashion Museum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Assembly room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dilaps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Pulteney Bridge 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Pulteney Weir Radial Gate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Bog Island / Island Club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Calibri"/>
              </a:rPr>
              <a:t>Grand Parade &amp; </a:t>
            </a:r>
            <a:r>
              <a:rPr lang="en-GB" sz="2800" dirty="0" err="1">
                <a:latin typeface="Calibri"/>
              </a:rPr>
              <a:t>Undercroft</a:t>
            </a:r>
            <a:endParaRPr lang="en-GB" sz="2800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Workplaces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Corporate Capital Planned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Maintenanc</a:t>
            </a:r>
            <a:r>
              <a:rPr lang="en-GB" sz="2800" dirty="0">
                <a:latin typeface="Calibri"/>
              </a:rPr>
              <a:t>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Calibri"/>
              </a:rPr>
              <a:t>Commercial estate refurbishments / dilapidations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Regeneration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/ WECA</a:t>
            </a:r>
          </a:p>
        </p:txBody>
      </p:sp>
    </p:spTree>
    <p:extLst>
      <p:ext uri="{BB962C8B-B14F-4D97-AF65-F5344CB8AC3E}">
        <p14:creationId xmlns:p14="http://schemas.microsoft.com/office/powerpoint/2010/main" val="330151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408614" cy="792163"/>
          </a:xfrm>
        </p:spPr>
        <p:txBody>
          <a:bodyPr/>
          <a:lstStyle/>
          <a:p>
            <a:r>
              <a:rPr lang="en-GB" dirty="0"/>
              <a:t>What wont be included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Highways works</a:t>
            </a:r>
          </a:p>
          <a:p>
            <a:r>
              <a:rPr lang="en-GB" sz="2000" dirty="0"/>
              <a:t>Parks soft landscaping</a:t>
            </a:r>
          </a:p>
          <a:p>
            <a:r>
              <a:rPr lang="en-GB" sz="2000" dirty="0"/>
              <a:t>IT</a:t>
            </a:r>
          </a:p>
          <a:p>
            <a:r>
              <a:rPr lang="en-GB" sz="2000" dirty="0"/>
              <a:t>Cremation equipment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602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94607" y="358365"/>
            <a:ext cx="619787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Calibri" panose="020F0502020204030204" pitchFamily="34" charset="0"/>
              </a:rPr>
              <a:t>BIM / Information Systems</a:t>
            </a:r>
            <a:endParaRPr lang="en-GB" sz="2800" kern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9437" t="14835" r="18340" b="15083"/>
          <a:stretch/>
        </p:blipFill>
        <p:spPr bwMode="auto">
          <a:xfrm>
            <a:off x="755576" y="1056814"/>
            <a:ext cx="784280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52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94607" y="358365"/>
            <a:ext cx="619787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Calibri" panose="020F0502020204030204" pitchFamily="34" charset="0"/>
              </a:rPr>
              <a:t>BIM / Information Systems</a:t>
            </a:r>
            <a:endParaRPr lang="en-GB" sz="28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C:\Users\graha\Pictures\3D View under Black Fox Pub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7112" b="2008"/>
          <a:stretch/>
        </p:blipFill>
        <p:spPr bwMode="auto">
          <a:xfrm>
            <a:off x="350293" y="1366477"/>
            <a:ext cx="8398171" cy="4150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Asset management and compliance database</a:t>
            </a:r>
          </a:p>
          <a:p>
            <a:r>
              <a:rPr lang="en-GB" dirty="0"/>
              <a:t>Compliance certification available to all via web portal</a:t>
            </a:r>
          </a:p>
          <a:p>
            <a:r>
              <a:rPr lang="en-GB" dirty="0"/>
              <a:t>Mobile and web use for contractors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3"/>
            <a:ext cx="2819400" cy="847725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2" y="1306395"/>
            <a:ext cx="4038600" cy="23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23" y="3854087"/>
            <a:ext cx="3990899" cy="21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23950"/>
            <a:ext cx="902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4777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Our Values and Procurement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0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83" y="332656"/>
            <a:ext cx="7566025" cy="792088"/>
          </a:xfrm>
        </p:spPr>
        <p:txBody>
          <a:bodyPr/>
          <a:lstStyle/>
          <a:p>
            <a:r>
              <a:rPr lang="en-US" sz="2800" dirty="0"/>
              <a:t>Welcome and Introductions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8964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800100" lvl="2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Graham Lewis 		Head of Construction,  Maintenance &amp; FM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Val Dawes 		Project Manager, property procurement lead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Jon Wellington 		QS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Michelle Vittozzi 		Procurement &amp; Commissioning Manager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Emma Petch 		Procurement Transformation Team</a:t>
            </a:r>
            <a:br>
              <a:rPr lang="en-GB" sz="2000" dirty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David Cooke  		Procurement Transformation Team</a:t>
            </a: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0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7566025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Things to think about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552" y="1412776"/>
            <a:ext cx="7438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It’s not all about cost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B&amp;NES have declared a climate change emergency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Response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Social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Design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65313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7566025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Procurement </a:t>
            </a:r>
            <a:r>
              <a:rPr lang="en-US" sz="2800" dirty="0" err="1">
                <a:latin typeface="Calibri" panose="020F0502020204030204" pitchFamily="34" charset="0"/>
              </a:rPr>
              <a:t>Programme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Key Dates :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PIN and section 20 notices 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ITT documents and contract notices issued	7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ITT response deadline				12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Contract Award (post standstill)			Sept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</a:endParaRPr>
          </a:p>
          <a:p>
            <a:pPr lvl="0"/>
            <a:r>
              <a:rPr lang="en-GB" sz="2400" dirty="0">
                <a:latin typeface="Calibri" panose="020F0502020204030204" pitchFamily="34" charset="0"/>
              </a:rPr>
              <a:t>Note: dates may be subject to change, check </a:t>
            </a:r>
            <a:r>
              <a:rPr lang="en-GB" sz="2400" dirty="0">
                <a:solidFill>
                  <a:prstClr val="black"/>
                </a:solidFill>
                <a:latin typeface="Calibri"/>
                <a:hlinkClick r:id="rId3"/>
              </a:rPr>
              <a:t>www.supplyingthesouthwest.org.uk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for latest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0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5256584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Next Steps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8208912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Supplying the South West Portal – please ensure you are registered:</a:t>
            </a:r>
          </a:p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www.supplyingthesouthwest.org.uk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the portal to ensure you can access documents on time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Queries or clarification questions should be addressed to Val Dawes and sent through the messaging area of the e-tendering portal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will not respond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queries or clarifications sent directly to an e-mail address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Deadline is timed and automated – do not be late and       make sure it is submitted!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566025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Q&amp;A</a:t>
            </a:r>
            <a:r>
              <a:rPr 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991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25100"/>
            <a:ext cx="7566025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Agenda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340768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Purpose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The BANES Property Portfolio</a:t>
            </a:r>
            <a:endParaRPr lang="en-GB" sz="2000" dirty="0">
              <a:solidFill>
                <a:srgbClr val="FF0066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ADL / ACL</a:t>
            </a:r>
            <a:endParaRPr lang="en-GB" sz="2000" dirty="0">
              <a:solidFill>
                <a:srgbClr val="FF0066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Procurement Overview</a:t>
            </a:r>
            <a:r>
              <a:rPr lang="en-GB" sz="2000" dirty="0">
                <a:solidFill>
                  <a:srgbClr val="FF0066"/>
                </a:solidFill>
                <a:latin typeface="Calibri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Anticipated Workload </a:t>
            </a:r>
            <a:r>
              <a:rPr lang="en-GB" sz="2000" dirty="0">
                <a:solidFill>
                  <a:srgbClr val="FF0066"/>
                </a:solidFill>
                <a:latin typeface="Calibri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</a:rPr>
              <a:t>Systems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Values</a:t>
            </a:r>
            <a:r>
              <a:rPr lang="en-GB" sz="2000" dirty="0">
                <a:solidFill>
                  <a:srgbClr val="FF0066"/>
                </a:solidFill>
                <a:latin typeface="Calibri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Things to think about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Procurement Programme</a:t>
            </a:r>
            <a:endParaRPr lang="en-GB" sz="2000" dirty="0">
              <a:solidFill>
                <a:srgbClr val="FF0066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Next Steps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Q&amp;A</a:t>
            </a:r>
            <a:endParaRPr lang="en-GB" sz="2000" dirty="0">
              <a:solidFill>
                <a:srgbClr val="FF0066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9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83" y="332656"/>
            <a:ext cx="7566025" cy="792088"/>
          </a:xfrm>
        </p:spPr>
        <p:txBody>
          <a:bodyPr/>
          <a:lstStyle/>
          <a:p>
            <a:r>
              <a:rPr lang="en-US" sz="2800" dirty="0"/>
              <a:t>The Purpose of Today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89640" cy="40324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Existing Arrangements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Our priorities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What we expect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Background to Requirement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Desired of Outcome from Procurement Exercise</a:t>
            </a:r>
          </a:p>
        </p:txBody>
      </p:sp>
    </p:spTree>
    <p:extLst>
      <p:ext uri="{BB962C8B-B14F-4D97-AF65-F5344CB8AC3E}">
        <p14:creationId xmlns:p14="http://schemas.microsoft.com/office/powerpoint/2010/main" val="413282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408614" cy="792163"/>
          </a:xfrm>
        </p:spPr>
        <p:txBody>
          <a:bodyPr/>
          <a:lstStyle/>
          <a:p>
            <a:r>
              <a:rPr lang="en-GB" dirty="0"/>
              <a:t>Bath &amp; North East Somerset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r="2228" b="5264"/>
          <a:stretch/>
        </p:blipFill>
        <p:spPr bwMode="auto">
          <a:xfrm>
            <a:off x="467545" y="2757122"/>
            <a:ext cx="4968552" cy="303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040" y="1196752"/>
            <a:ext cx="3960688" cy="128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6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196752"/>
            <a:ext cx="4968552" cy="1208087"/>
          </a:xfrm>
        </p:spPr>
        <p:txBody>
          <a:bodyPr/>
          <a:lstStyle/>
          <a:p>
            <a:r>
              <a:rPr lang="en-GB" sz="1600" dirty="0"/>
              <a:t>Unitary authority (part of WECA)</a:t>
            </a:r>
          </a:p>
          <a:p>
            <a:r>
              <a:rPr lang="en-GB" sz="1600" dirty="0"/>
              <a:t>65 elected members changing to 59</a:t>
            </a:r>
          </a:p>
          <a:p>
            <a:r>
              <a:rPr lang="en-GB" sz="1600" dirty="0"/>
              <a:t>Ward boundary changes – 37 reduces to 33</a:t>
            </a:r>
          </a:p>
          <a:p>
            <a:r>
              <a:rPr lang="en-GB" sz="1600" dirty="0"/>
              <a:t>Current administration is a Conservative majority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31372" r="51941" b="18238"/>
          <a:stretch/>
        </p:blipFill>
        <p:spPr bwMode="auto">
          <a:xfrm>
            <a:off x="5766824" y="2757122"/>
            <a:ext cx="2624459" cy="23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B1BC426-E88C-43DA-9F3F-65DD7041B177}"/>
              </a:ext>
            </a:extLst>
          </p:cNvPr>
          <p:cNvSpPr txBox="1">
            <a:spLocks/>
          </p:cNvSpPr>
          <p:nvPr/>
        </p:nvSpPr>
        <p:spPr bwMode="auto">
          <a:xfrm>
            <a:off x="5440452" y="1192824"/>
            <a:ext cx="4316124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dirty="0"/>
              <a:t>Local elections 2 May</a:t>
            </a:r>
          </a:p>
          <a:p>
            <a:r>
              <a:rPr lang="en-GB" sz="1600" kern="0" dirty="0"/>
              <a:t>Chew Valley to East of Bath</a:t>
            </a:r>
          </a:p>
          <a:p>
            <a:r>
              <a:rPr lang="en-GB" sz="1600" kern="0" dirty="0"/>
              <a:t>Keynsham to Midsomer Norton</a:t>
            </a:r>
          </a:p>
        </p:txBody>
      </p:sp>
    </p:spTree>
    <p:extLst>
      <p:ext uri="{BB962C8B-B14F-4D97-AF65-F5344CB8AC3E}">
        <p14:creationId xmlns:p14="http://schemas.microsoft.com/office/powerpoint/2010/main" val="208433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276888"/>
            <a:ext cx="72008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/>
              <a:t>~1,150 property assets:</a:t>
            </a:r>
          </a:p>
          <a:p>
            <a:pPr lvl="0">
              <a:spcBef>
                <a:spcPct val="20000"/>
              </a:spcBef>
            </a:pPr>
            <a:r>
              <a:rPr lang="en-GB" sz="2800" dirty="0"/>
              <a:t>	~450 Commercial estate properties</a:t>
            </a:r>
          </a:p>
          <a:p>
            <a:pPr lvl="0">
              <a:spcBef>
                <a:spcPct val="20000"/>
              </a:spcBef>
            </a:pPr>
            <a:r>
              <a:rPr lang="en-GB" sz="2800" dirty="0"/>
              <a:t>	~700	Non-Commercial assets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99793" y="332656"/>
            <a:ext cx="5400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>
                <a:latin typeface="Calibri" panose="020F0502020204030204" pitchFamily="34" charset="0"/>
              </a:rPr>
              <a:t>The BANES Property Portfolio  </a:t>
            </a:r>
            <a:endParaRPr lang="en-GB" sz="2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9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971" y="1412776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World Heritage City </a:t>
            </a:r>
          </a:p>
          <a:p>
            <a:endParaRPr lang="en-GB" sz="2800" dirty="0"/>
          </a:p>
          <a:p>
            <a:r>
              <a:rPr lang="en-GB" sz="2800" dirty="0"/>
              <a:t>448 Listed Buildings (some of which are multiple listings on one site): </a:t>
            </a:r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6 Scheduled Ancient Monuments</a:t>
            </a:r>
          </a:p>
          <a:p>
            <a:r>
              <a:rPr lang="en-GB" sz="2800" dirty="0"/>
              <a:t>	1 Grade C</a:t>
            </a:r>
          </a:p>
          <a:p>
            <a:r>
              <a:rPr lang="en-GB" sz="2800" dirty="0"/>
              <a:t>	20 Grade I properties</a:t>
            </a:r>
          </a:p>
          <a:p>
            <a:r>
              <a:rPr lang="en-GB" sz="2800" dirty="0"/>
              <a:t>	36 Grade II* </a:t>
            </a:r>
          </a:p>
          <a:p>
            <a:r>
              <a:rPr lang="en-GB" sz="2800" dirty="0"/>
              <a:t>	385 Grade II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99793" y="332656"/>
            <a:ext cx="5400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>
                <a:latin typeface="Calibri" panose="020F0502020204030204" pitchFamily="34" charset="0"/>
              </a:rPr>
              <a:t>The BANES Property Portfolio  </a:t>
            </a:r>
            <a:endParaRPr lang="en-GB" sz="2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6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3" y="332656"/>
            <a:ext cx="5400600" cy="79208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The BANES Property Portfolio 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8496944" cy="7704856"/>
          </a:xfrm>
          <a:prstGeom prst="rect">
            <a:avLst/>
          </a:prstGeom>
        </p:spPr>
        <p:txBody>
          <a:bodyPr wrap="square" numCol="3" spcCol="72000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Allotments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Arches and vaults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Bridges and Culverts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Car Parks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Care homes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Cemeteries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Children’ s Centres / Youth Centres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Closed burial grounds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Community centres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Conveniences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Crematorium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Depots and workshops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Garages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Heritage buildings (</a:t>
            </a:r>
            <a:r>
              <a:rPr lang="en-GB" sz="2000" dirty="0" err="1">
                <a:latin typeface="Calibri" panose="020F0502020204030204" pitchFamily="34" charset="0"/>
              </a:rPr>
              <a:t>eg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Guildhall, Roman Baths)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Hostels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Industrial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Land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Leisure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Libraries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Licensed facilities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Masts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Mines (abandoned) 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Museums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Monuments, tombs, obelisks and fountains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Offices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Open Space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Parks and gardens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Play areas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Private roads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Residential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Retail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Schools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Waste and recycling facilities</a:t>
            </a:r>
          </a:p>
          <a:p>
            <a:pPr lvl="0">
              <a:spcBef>
                <a:spcPct val="20000"/>
              </a:spcBef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8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563888" y="332656"/>
            <a:ext cx="62646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Calibri" panose="020F0502020204030204" pitchFamily="34" charset="0"/>
              </a:rPr>
              <a:t>ADL / ACL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69C0B5-5963-4337-9D2D-C61C1DA29F82}"/>
              </a:ext>
            </a:extLst>
          </p:cNvPr>
          <p:cNvSpPr/>
          <p:nvPr/>
        </p:nvSpPr>
        <p:spPr>
          <a:xfrm>
            <a:off x="251520" y="1125085"/>
            <a:ext cx="8892480" cy="5472267"/>
          </a:xfrm>
          <a:prstGeom prst="rect">
            <a:avLst/>
          </a:prstGeom>
        </p:spPr>
        <p:txBody>
          <a:bodyPr wrap="square" numCol="1" spcCol="7200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u="sng" kern="0" dirty="0" err="1">
                <a:latin typeface="Calibri" panose="020F0502020204030204" pitchFamily="34" charset="0"/>
              </a:rPr>
              <a:t>Aequus</a:t>
            </a:r>
            <a:r>
              <a:rPr lang="en-US" sz="2000" b="1" u="sng" kern="0" dirty="0">
                <a:latin typeface="Calibri" panose="020F0502020204030204" pitchFamily="34" charset="0"/>
              </a:rPr>
              <a:t> Developments Ltd (</a:t>
            </a:r>
            <a:r>
              <a:rPr lang="en-GB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ADL)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Wholly owned by B&amp;NES for development of a variety of residential sites in the local area for sale and or long term rental income stream.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000" b="1" u="sng" kern="0" dirty="0" err="1">
                <a:latin typeface="Calibri" panose="020F0502020204030204" pitchFamily="34" charset="0"/>
              </a:rPr>
              <a:t>Aequus</a:t>
            </a:r>
            <a:r>
              <a:rPr lang="en-US" sz="2000" b="1" u="sng" kern="0" dirty="0">
                <a:latin typeface="Calibri" panose="020F0502020204030204" pitchFamily="34" charset="0"/>
              </a:rPr>
              <a:t> Construction Ltd (</a:t>
            </a:r>
            <a:r>
              <a:rPr lang="en-GB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ACL)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Subsidiary of ADL 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Several HMO / open market rental schemes now complete and occupied in Bath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Currently delivering 95 units in Keynsham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37 unit scheme pending planning determination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Other development schemes pre-planning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Several flat refurbishment schemes pending in Bath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Exploring JV development opportunities with neighbouring authorities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399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579</Words>
  <Application>Microsoft Office PowerPoint</Application>
  <PresentationFormat>On-screen Show (4:3)</PresentationFormat>
  <Paragraphs>241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  29 April 2019</vt:lpstr>
      <vt:lpstr>Welcome and Introductions</vt:lpstr>
      <vt:lpstr>Agenda </vt:lpstr>
      <vt:lpstr>The Purpose of Today</vt:lpstr>
      <vt:lpstr>Bath &amp; North East Somerset</vt:lpstr>
      <vt:lpstr>PowerPoint Presentation</vt:lpstr>
      <vt:lpstr>PowerPoint Presentation</vt:lpstr>
      <vt:lpstr>The BANES Property Portfolio  </vt:lpstr>
      <vt:lpstr>PowerPoint Presentation</vt:lpstr>
      <vt:lpstr>Procurement Overview </vt:lpstr>
      <vt:lpstr>Term Contract:  Minor Building Work and Responsive Repairs</vt:lpstr>
      <vt:lpstr>Term Contract:  Engineering Services</vt:lpstr>
      <vt:lpstr>Term Contract:  General Building Works</vt:lpstr>
      <vt:lpstr>Anticipated workload (projects)</vt:lpstr>
      <vt:lpstr>What wont be included</vt:lpstr>
      <vt:lpstr>PowerPoint Presentation</vt:lpstr>
      <vt:lpstr>PowerPoint Presentation</vt:lpstr>
      <vt:lpstr>PowerPoint Presentation</vt:lpstr>
      <vt:lpstr>PowerPoint Presentation</vt:lpstr>
      <vt:lpstr>Things to think about</vt:lpstr>
      <vt:lpstr>Procurement Programme </vt:lpstr>
      <vt:lpstr>Next Steps</vt:lpstr>
      <vt:lpstr>Q&amp;A </vt:lpstr>
    </vt:vector>
  </TitlesOfParts>
  <Company>Bath and North East Somerset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Clews</dc:creator>
  <cp:lastModifiedBy>Emma Petch</cp:lastModifiedBy>
  <cp:revision>102</cp:revision>
  <cp:lastPrinted>2019-04-24T12:16:43Z</cp:lastPrinted>
  <dcterms:created xsi:type="dcterms:W3CDTF">2019-01-12T16:40:19Z</dcterms:created>
  <dcterms:modified xsi:type="dcterms:W3CDTF">2019-05-08T14:17:34Z</dcterms:modified>
</cp:coreProperties>
</file>