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258" r:id="rId6"/>
    <p:sldId id="262" r:id="rId7"/>
    <p:sldId id="264" r:id="rId8"/>
    <p:sldId id="265" r:id="rId9"/>
    <p:sldId id="266"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Van Heerde" initials="SVH" lastIdx="2" clrIdx="0">
    <p:extLst>
      <p:ext uri="{19B8F6BF-5375-455C-9EA6-DF929625EA0E}">
        <p15:presenceInfo xmlns:p15="http://schemas.microsoft.com/office/powerpoint/2012/main" userId="S::Sarah.Van-Heerde@bracknell-forest.gov.uk::5610a80e-865c-40dd-b44d-2c607e3fb5ff" providerId="AD"/>
      </p:ext>
    </p:extLst>
  </p:cmAuthor>
  <p:cmAuthor id="2" name="Rajesh Sinha" initials="RS" lastIdx="7" clrIdx="1">
    <p:extLst>
      <p:ext uri="{19B8F6BF-5375-455C-9EA6-DF929625EA0E}">
        <p15:presenceInfo xmlns:p15="http://schemas.microsoft.com/office/powerpoint/2012/main" userId="S::Rajesh.Sinha@bracknell-forest.gov.uk::28b454d0-c722-4b4c-9a53-367ca29614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2BE001-1EFE-4426-8C08-016C02E7C70F}" v="8" dt="2021-09-27T11:46:44.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64"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Van Heerde" userId="5610a80e-865c-40dd-b44d-2c607e3fb5ff" providerId="ADAL" clId="{652BE001-1EFE-4426-8C08-016C02E7C70F}"/>
    <pc:docChg chg="undo custSel modSld">
      <pc:chgData name="Sarah Van Heerde" userId="5610a80e-865c-40dd-b44d-2c607e3fb5ff" providerId="ADAL" clId="{652BE001-1EFE-4426-8C08-016C02E7C70F}" dt="2021-09-27T11:46:45.597" v="636" actId="6549"/>
      <pc:docMkLst>
        <pc:docMk/>
      </pc:docMkLst>
      <pc:sldChg chg="modSp mod">
        <pc:chgData name="Sarah Van Heerde" userId="5610a80e-865c-40dd-b44d-2c607e3fb5ff" providerId="ADAL" clId="{652BE001-1EFE-4426-8C08-016C02E7C70F}" dt="2021-09-14T16:38:24.415" v="444" actId="255"/>
        <pc:sldMkLst>
          <pc:docMk/>
          <pc:sldMk cId="233329938" sldId="262"/>
        </pc:sldMkLst>
        <pc:spChg chg="mod">
          <ac:chgData name="Sarah Van Heerde" userId="5610a80e-865c-40dd-b44d-2c607e3fb5ff" providerId="ADAL" clId="{652BE001-1EFE-4426-8C08-016C02E7C70F}" dt="2021-09-14T16:38:24.415" v="444" actId="255"/>
          <ac:spMkLst>
            <pc:docMk/>
            <pc:sldMk cId="233329938" sldId="262"/>
            <ac:spMk id="8" creationId="{44F8A3B5-0484-4E4C-B84E-4655428C147A}"/>
          </ac:spMkLst>
        </pc:spChg>
      </pc:sldChg>
      <pc:sldChg chg="modSp mod">
        <pc:chgData name="Sarah Van Heerde" userId="5610a80e-865c-40dd-b44d-2c607e3fb5ff" providerId="ADAL" clId="{652BE001-1EFE-4426-8C08-016C02E7C70F}" dt="2021-09-23T11:21:57.549" v="630" actId="20577"/>
        <pc:sldMkLst>
          <pc:docMk/>
          <pc:sldMk cId="2493518819" sldId="263"/>
        </pc:sldMkLst>
        <pc:spChg chg="mod">
          <ac:chgData name="Sarah Van Heerde" userId="5610a80e-865c-40dd-b44d-2c607e3fb5ff" providerId="ADAL" clId="{652BE001-1EFE-4426-8C08-016C02E7C70F}" dt="2021-09-23T11:21:57.549" v="630" actId="20577"/>
          <ac:spMkLst>
            <pc:docMk/>
            <pc:sldMk cId="2493518819" sldId="263"/>
            <ac:spMk id="11" creationId="{C5678F22-F309-4888-AC55-1B4381497C9F}"/>
          </ac:spMkLst>
        </pc:spChg>
      </pc:sldChg>
      <pc:sldChg chg="modSp mod">
        <pc:chgData name="Sarah Van Heerde" userId="5610a80e-865c-40dd-b44d-2c607e3fb5ff" providerId="ADAL" clId="{652BE001-1EFE-4426-8C08-016C02E7C70F}" dt="2021-09-14T14:24:13.917" v="429" actId="6549"/>
        <pc:sldMkLst>
          <pc:docMk/>
          <pc:sldMk cId="2409017138" sldId="264"/>
        </pc:sldMkLst>
        <pc:graphicFrameChg chg="mod modGraphic">
          <ac:chgData name="Sarah Van Heerde" userId="5610a80e-865c-40dd-b44d-2c607e3fb5ff" providerId="ADAL" clId="{652BE001-1EFE-4426-8C08-016C02E7C70F}" dt="2021-09-14T14:24:13.917" v="429" actId="6549"/>
          <ac:graphicFrameMkLst>
            <pc:docMk/>
            <pc:sldMk cId="2409017138" sldId="264"/>
            <ac:graphicFrameMk id="3" creationId="{7B4550C7-D829-4ACE-9A54-922AAAFA2BC4}"/>
          </ac:graphicFrameMkLst>
        </pc:graphicFrameChg>
      </pc:sldChg>
      <pc:sldChg chg="modSp mod">
        <pc:chgData name="Sarah Van Heerde" userId="5610a80e-865c-40dd-b44d-2c607e3fb5ff" providerId="ADAL" clId="{652BE001-1EFE-4426-8C08-016C02E7C70F}" dt="2021-09-27T11:46:45.597" v="636" actId="6549"/>
        <pc:sldMkLst>
          <pc:docMk/>
          <pc:sldMk cId="478249730" sldId="266"/>
        </pc:sldMkLst>
        <pc:spChg chg="mod">
          <ac:chgData name="Sarah Van Heerde" userId="5610a80e-865c-40dd-b44d-2c607e3fb5ff" providerId="ADAL" clId="{652BE001-1EFE-4426-8C08-016C02E7C70F}" dt="2021-09-27T11:46:45.597" v="636" actId="6549"/>
          <ac:spMkLst>
            <pc:docMk/>
            <pc:sldMk cId="478249730" sldId="266"/>
            <ac:spMk id="4" creationId="{4C508707-DB1D-4699-83EA-B264A4F7632D}"/>
          </ac:spMkLst>
        </pc:spChg>
        <pc:graphicFrameChg chg="modGraphic">
          <ac:chgData name="Sarah Van Heerde" userId="5610a80e-865c-40dd-b44d-2c607e3fb5ff" providerId="ADAL" clId="{652BE001-1EFE-4426-8C08-016C02E7C70F}" dt="2021-09-14T15:04:20.576" v="441" actId="20577"/>
          <ac:graphicFrameMkLst>
            <pc:docMk/>
            <pc:sldMk cId="478249730" sldId="266"/>
            <ac:graphicFrameMk id="3" creationId="{0ED7E952-B486-428F-85AC-70162F639F87}"/>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828603290649789E-2"/>
          <c:y val="2.6995710901990908E-2"/>
          <c:w val="0.89533824613594259"/>
          <c:h val="0.74099842286898177"/>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Unsuitable accommodation</c:v>
                </c:pt>
                <c:pt idx="1">
                  <c:v>Accommodation needs wont be met in 5 years </c:v>
                </c:pt>
                <c:pt idx="2">
                  <c:v>Young people requiring housing in 4 years</c:v>
                </c:pt>
              </c:strCache>
            </c:strRef>
          </c:cat>
          <c:val>
            <c:numRef>
              <c:f>Sheet1!$B$2:$B$4</c:f>
              <c:numCache>
                <c:formatCode>General</c:formatCode>
                <c:ptCount val="3"/>
                <c:pt idx="0">
                  <c:v>20</c:v>
                </c:pt>
                <c:pt idx="1">
                  <c:v>18</c:v>
                </c:pt>
                <c:pt idx="2">
                  <c:v>9</c:v>
                </c:pt>
              </c:numCache>
            </c:numRef>
          </c:val>
          <c:extLst>
            <c:ext xmlns:c16="http://schemas.microsoft.com/office/drawing/2014/chart" uri="{C3380CC4-5D6E-409C-BE32-E72D297353CC}">
              <c16:uniqueId val="{00000000-93D4-48F6-A06B-265E8A6D1A84}"/>
            </c:ext>
          </c:extLst>
        </c:ser>
        <c:dLbls>
          <c:showLegendKey val="0"/>
          <c:showVal val="0"/>
          <c:showCatName val="0"/>
          <c:showSerName val="0"/>
          <c:showPercent val="0"/>
          <c:showBubbleSize val="0"/>
        </c:dLbls>
        <c:gapWidth val="219"/>
        <c:overlap val="-27"/>
        <c:axId val="524044208"/>
        <c:axId val="524044536"/>
      </c:barChart>
      <c:catAx>
        <c:axId val="52404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4044536"/>
        <c:crosses val="autoZero"/>
        <c:auto val="1"/>
        <c:lblAlgn val="ctr"/>
        <c:lblOffset val="100"/>
        <c:noMultiLvlLbl val="0"/>
      </c:catAx>
      <c:valAx>
        <c:axId val="524044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4044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4D025-1BD7-4ACC-8CBE-0522BC0F62F0}" type="datetimeFigureOut">
              <a:rPr lang="en-GB" smtClean="0"/>
              <a:t>27/09/2021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54CB28-D1C8-4A48-9656-3CFA0A24BE9D}" type="slidenum">
              <a:rPr lang="en-GB" smtClean="0"/>
              <a:t>‹#›</a:t>
            </a:fld>
            <a:endParaRPr lang="en-GB" dirty="0"/>
          </a:p>
        </p:txBody>
      </p:sp>
    </p:spTree>
    <p:extLst>
      <p:ext uri="{BB962C8B-B14F-4D97-AF65-F5344CB8AC3E}">
        <p14:creationId xmlns:p14="http://schemas.microsoft.com/office/powerpoint/2010/main" val="198211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54CB28-D1C8-4A48-9656-3CFA0A24BE9D}" type="slidenum">
              <a:rPr lang="en-GB" smtClean="0"/>
              <a:t>1</a:t>
            </a:fld>
            <a:endParaRPr lang="en-GB" dirty="0"/>
          </a:p>
        </p:txBody>
      </p:sp>
    </p:spTree>
    <p:extLst>
      <p:ext uri="{BB962C8B-B14F-4D97-AF65-F5344CB8AC3E}">
        <p14:creationId xmlns:p14="http://schemas.microsoft.com/office/powerpoint/2010/main" val="166329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in looking for Registered Housing Provider </a:t>
            </a:r>
          </a:p>
        </p:txBody>
      </p:sp>
      <p:sp>
        <p:nvSpPr>
          <p:cNvPr id="4" name="Slide Number Placeholder 3"/>
          <p:cNvSpPr>
            <a:spLocks noGrp="1"/>
          </p:cNvSpPr>
          <p:nvPr>
            <p:ph type="sldNum" sz="quarter" idx="5"/>
          </p:nvPr>
        </p:nvSpPr>
        <p:spPr/>
        <p:txBody>
          <a:bodyPr/>
          <a:lstStyle/>
          <a:p>
            <a:fld id="{F254CB28-D1C8-4A48-9656-3CFA0A24BE9D}" type="slidenum">
              <a:rPr lang="en-GB" smtClean="0"/>
              <a:t>2</a:t>
            </a:fld>
            <a:endParaRPr lang="en-GB" dirty="0"/>
          </a:p>
        </p:txBody>
      </p:sp>
    </p:spTree>
    <p:extLst>
      <p:ext uri="{BB962C8B-B14F-4D97-AF65-F5344CB8AC3E}">
        <p14:creationId xmlns:p14="http://schemas.microsoft.com/office/powerpoint/2010/main" val="304689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254CB28-D1C8-4A48-9656-3CFA0A24BE9D}" type="slidenum">
              <a:rPr lang="en-GB" smtClean="0"/>
              <a:t>7</a:t>
            </a:fld>
            <a:endParaRPr lang="en-GB" dirty="0"/>
          </a:p>
        </p:txBody>
      </p:sp>
    </p:spTree>
    <p:extLst>
      <p:ext uri="{BB962C8B-B14F-4D97-AF65-F5344CB8AC3E}">
        <p14:creationId xmlns:p14="http://schemas.microsoft.com/office/powerpoint/2010/main" val="2930293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3CA3B-7ECF-4B7B-B7EE-B787ECD23B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59AC165-1E53-46A8-BB26-510CA6E3A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9916A7-2F06-4021-BA89-0B7784A43D3C}"/>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523B9A32-5F2B-4529-948F-5646B022638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C47F661-F627-43D8-B287-29EBD161AE93}"/>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2763455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2002B-91AB-4846-B8BA-F3476D6E1E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D511E3-28F6-4676-8A12-79C0FFEAA6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9B9D74-7134-41AB-83DB-1A1101F2F306}"/>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4488D91E-06E6-4092-9835-44375502B8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52C2F1-D35A-4500-A329-4B9D0C539CC9}"/>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2550056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CB9CA6-20AB-4FED-A742-0A1F9C159C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9EDFC3-F9F5-4B42-81C9-00055FEAA5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8EF82-A4E4-47B9-81FC-97852CE76DB0}"/>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6ECE8089-1999-4A00-B948-E71185C375E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4BFC62B-F066-4D58-8F4C-E11C08967F0C}"/>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96642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327D4-96F4-4E67-A82D-A64F04C7E6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9F023F-D1A5-4046-9317-177AF4D617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189968-8308-4FE4-8651-B52B36CE714D}"/>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41F5327A-25A3-4342-B115-E99653E225E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0F0190D-7EF9-4D97-91DA-8B1B64064939}"/>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182380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3C0CB-942C-4FEF-9860-6809680F1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DEAF67-A5EE-48A5-A75F-2CA8A98125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D06B76-EAFA-4A97-AB41-3FE15B7DC011}"/>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BA632499-6D60-4850-869E-793AFA0E42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9CB5643-AB28-4D50-9502-73BA69393B6E}"/>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272573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3D9A2-3A33-42A3-9748-E72C55D031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176CE5-D99E-413A-A6C3-EE466BF623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3AEBC9-A2EC-4237-A279-26AB53838C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5878C1-4A09-4886-A3B5-84F09B11DCAA}"/>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6" name="Footer Placeholder 5">
            <a:extLst>
              <a:ext uri="{FF2B5EF4-FFF2-40B4-BE49-F238E27FC236}">
                <a16:creationId xmlns:a16="http://schemas.microsoft.com/office/drawing/2014/main" id="{73E7A34C-B66C-4170-B1A6-12E2C0C9B0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1462BE5-16E0-45BA-97A4-D1D3953CE207}"/>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183628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DE01-0D1B-43EF-B82F-C713EFF87F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792308-3B0D-41AB-B073-D4B48CED60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FAB976-A506-43F8-83A0-434933C7E5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5F34D1-BB63-422E-8D52-985EB4246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EABCEB-C48D-4036-A980-14B59D7545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3E9F90-8FB7-4A09-B378-8FF7002CC392}"/>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8" name="Footer Placeholder 7">
            <a:extLst>
              <a:ext uri="{FF2B5EF4-FFF2-40B4-BE49-F238E27FC236}">
                <a16:creationId xmlns:a16="http://schemas.microsoft.com/office/drawing/2014/main" id="{EA279400-0093-4D85-97C1-97241D50D0C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A8753D5-DB27-464F-883E-1A42A71EAEA2}"/>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359488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2B23-2E66-4388-94AF-AC483C9CED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893C46-B9F0-4853-8FCE-563B8EDAEF50}"/>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4" name="Footer Placeholder 3">
            <a:extLst>
              <a:ext uri="{FF2B5EF4-FFF2-40B4-BE49-F238E27FC236}">
                <a16:creationId xmlns:a16="http://schemas.microsoft.com/office/drawing/2014/main" id="{C215D00A-9718-419D-94B3-943F0F36B1F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0C52535-E8B2-4137-A19A-978A321A0362}"/>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162595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13ED-B2C7-42A9-8E56-DBA443CC9692}"/>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3" name="Footer Placeholder 2">
            <a:extLst>
              <a:ext uri="{FF2B5EF4-FFF2-40B4-BE49-F238E27FC236}">
                <a16:creationId xmlns:a16="http://schemas.microsoft.com/office/drawing/2014/main" id="{FEB2FD3B-D786-474B-B697-9E81B1361D2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436CECB-64BD-4F3F-AE75-052735D43D01}"/>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248588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F62C-5DA8-45B8-B501-D1B48DFBE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742171-9F3A-4565-A175-B59353364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768675-DCCE-4310-91DB-4EB624E40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ADBEE-2F79-4795-A4DE-63E987609DCC}"/>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6" name="Footer Placeholder 5">
            <a:extLst>
              <a:ext uri="{FF2B5EF4-FFF2-40B4-BE49-F238E27FC236}">
                <a16:creationId xmlns:a16="http://schemas.microsoft.com/office/drawing/2014/main" id="{3B788D88-C507-4FFE-878A-9D6F194EB5E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42C463E-DA26-4D38-B307-FB1CE4F903AA}"/>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188932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95C7-8A3E-4634-A474-C0813EA6F2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27650E-C9C0-4579-B1F8-BAFB292DF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B88BE73-54BF-4E7E-844B-AC34BC8C6A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9FF5C-E4B4-4679-9470-9A0E4A2297E9}"/>
              </a:ext>
            </a:extLst>
          </p:cNvPr>
          <p:cNvSpPr>
            <a:spLocks noGrp="1"/>
          </p:cNvSpPr>
          <p:nvPr>
            <p:ph type="dt" sz="half" idx="10"/>
          </p:nvPr>
        </p:nvSpPr>
        <p:spPr/>
        <p:txBody>
          <a:bodyPr/>
          <a:lstStyle/>
          <a:p>
            <a:fld id="{536AB6E8-9EB0-4DD8-8CD3-B4A711D3D2D6}" type="datetimeFigureOut">
              <a:rPr lang="en-GB" smtClean="0"/>
              <a:t>27/09/2021</a:t>
            </a:fld>
            <a:endParaRPr lang="en-GB" dirty="0"/>
          </a:p>
        </p:txBody>
      </p:sp>
      <p:sp>
        <p:nvSpPr>
          <p:cNvPr id="6" name="Footer Placeholder 5">
            <a:extLst>
              <a:ext uri="{FF2B5EF4-FFF2-40B4-BE49-F238E27FC236}">
                <a16:creationId xmlns:a16="http://schemas.microsoft.com/office/drawing/2014/main" id="{8FC4D46A-DFCA-4537-B708-AE807372B12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64BE20-D028-4764-8980-975B33E33693}"/>
              </a:ext>
            </a:extLst>
          </p:cNvPr>
          <p:cNvSpPr>
            <a:spLocks noGrp="1"/>
          </p:cNvSpPr>
          <p:nvPr>
            <p:ph type="sldNum" sz="quarter" idx="12"/>
          </p:nvPr>
        </p:nvSpPr>
        <p:spPr/>
        <p:txBody>
          <a:bodyPr/>
          <a:lstStyle/>
          <a:p>
            <a:fld id="{8390ACDC-FD22-440F-8B7D-152D6C1C8F36}" type="slidenum">
              <a:rPr lang="en-GB" smtClean="0"/>
              <a:t>‹#›</a:t>
            </a:fld>
            <a:endParaRPr lang="en-GB" dirty="0"/>
          </a:p>
        </p:txBody>
      </p:sp>
    </p:spTree>
    <p:extLst>
      <p:ext uri="{BB962C8B-B14F-4D97-AF65-F5344CB8AC3E}">
        <p14:creationId xmlns:p14="http://schemas.microsoft.com/office/powerpoint/2010/main" val="260326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1C7BC-D879-413F-84BB-3E3EBA4D9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05AF12-1EB5-46B1-9707-18389BA73F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179557-0E32-423E-843A-CBD4ADD02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AB6E8-9EB0-4DD8-8CD3-B4A711D3D2D6}" type="datetimeFigureOut">
              <a:rPr lang="en-GB" smtClean="0"/>
              <a:t>27/09/2021</a:t>
            </a:fld>
            <a:endParaRPr lang="en-GB" dirty="0"/>
          </a:p>
        </p:txBody>
      </p:sp>
      <p:sp>
        <p:nvSpPr>
          <p:cNvPr id="5" name="Footer Placeholder 4">
            <a:extLst>
              <a:ext uri="{FF2B5EF4-FFF2-40B4-BE49-F238E27FC236}">
                <a16:creationId xmlns:a16="http://schemas.microsoft.com/office/drawing/2014/main" id="{89B4D6E0-90D5-4944-BF01-810BC055AB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9E8F827-E6EA-4728-9DAA-67A9CD718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0ACDC-FD22-440F-8B7D-152D6C1C8F36}" type="slidenum">
              <a:rPr lang="en-GB" smtClean="0"/>
              <a:t>‹#›</a:t>
            </a:fld>
            <a:endParaRPr lang="en-GB" dirty="0"/>
          </a:p>
        </p:txBody>
      </p:sp>
    </p:spTree>
    <p:extLst>
      <p:ext uri="{BB962C8B-B14F-4D97-AF65-F5344CB8AC3E}">
        <p14:creationId xmlns:p14="http://schemas.microsoft.com/office/powerpoint/2010/main" val="410033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ontracts.team@bracknell-forest.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sult.bracknell-forest.gov.uk/public/commissioning/integration/supported_living/supported_living_-_housing_management?surveyInProgress=tru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40F698-1BC4-47FB-B58F-83ACBD55B829}"/>
              </a:ext>
            </a:extLst>
          </p:cNvPr>
          <p:cNvSpPr>
            <a:spLocks noGrp="1"/>
          </p:cNvSpPr>
          <p:nvPr>
            <p:ph type="ctrTitle"/>
          </p:nvPr>
        </p:nvSpPr>
        <p:spPr>
          <a:xfrm>
            <a:off x="1094095" y="851517"/>
            <a:ext cx="5238466" cy="2991416"/>
          </a:xfrm>
        </p:spPr>
        <p:txBody>
          <a:bodyPr anchor="b">
            <a:normAutofit fontScale="90000"/>
          </a:bodyPr>
          <a:lstStyle/>
          <a:p>
            <a:pPr algn="l"/>
            <a:r>
              <a:rPr lang="en-GB" dirty="0"/>
              <a:t>Supported Living Service</a:t>
            </a:r>
            <a:br>
              <a:rPr lang="en-GB" dirty="0"/>
            </a:br>
            <a:br>
              <a:rPr lang="en-GB" dirty="0"/>
            </a:br>
            <a:r>
              <a:rPr lang="en-GB" dirty="0"/>
              <a:t> </a:t>
            </a:r>
          </a:p>
        </p:txBody>
      </p:sp>
      <p:sp>
        <p:nvSpPr>
          <p:cNvPr id="3" name="Subtitle 2">
            <a:extLst>
              <a:ext uri="{FF2B5EF4-FFF2-40B4-BE49-F238E27FC236}">
                <a16:creationId xmlns:a16="http://schemas.microsoft.com/office/drawing/2014/main" id="{961BE7E8-20A2-4785-9478-D764B49BFCF4}"/>
              </a:ext>
            </a:extLst>
          </p:cNvPr>
          <p:cNvSpPr>
            <a:spLocks noGrp="1"/>
          </p:cNvSpPr>
          <p:nvPr>
            <p:ph type="subTitle" idx="1"/>
          </p:nvPr>
        </p:nvSpPr>
        <p:spPr>
          <a:xfrm>
            <a:off x="941320" y="2997389"/>
            <a:ext cx="4167115" cy="2163551"/>
          </a:xfrm>
        </p:spPr>
        <p:txBody>
          <a:bodyPr anchor="t">
            <a:normAutofit/>
          </a:bodyPr>
          <a:lstStyle/>
          <a:p>
            <a:pPr algn="l"/>
            <a:r>
              <a:rPr lang="en-GB" sz="4000" b="1" dirty="0"/>
              <a:t>Housing Management </a:t>
            </a:r>
          </a:p>
          <a:p>
            <a:pPr algn="l"/>
            <a:r>
              <a:rPr lang="en-GB" dirty="0"/>
              <a:t>Soft Market Testing </a:t>
            </a:r>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BD155C87-C57E-4F5F-B35E-BFC1155118C4}"/>
              </a:ext>
            </a:extLst>
          </p:cNvPr>
          <p:cNvPicPr>
            <a:picLocks noChangeAspect="1"/>
          </p:cNvPicPr>
          <p:nvPr/>
        </p:nvPicPr>
        <p:blipFill>
          <a:blip r:embed="rId3"/>
          <a:stretch>
            <a:fillRect/>
          </a:stretch>
        </p:blipFill>
        <p:spPr>
          <a:xfrm>
            <a:off x="7531503" y="2137193"/>
            <a:ext cx="3217333" cy="3201560"/>
          </a:xfrm>
          <a:prstGeom prst="rect">
            <a:avLst/>
          </a:prstGeom>
        </p:spPr>
      </p:pic>
    </p:spTree>
    <p:extLst>
      <p:ext uri="{BB962C8B-B14F-4D97-AF65-F5344CB8AC3E}">
        <p14:creationId xmlns:p14="http://schemas.microsoft.com/office/powerpoint/2010/main" val="425645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C8E3F9-F77E-4180-825B-18FCE7AFBD8F}"/>
              </a:ext>
            </a:extLst>
          </p:cNvPr>
          <p:cNvSpPr>
            <a:spLocks noGrp="1"/>
          </p:cNvSpPr>
          <p:nvPr>
            <p:ph type="title"/>
          </p:nvPr>
        </p:nvSpPr>
        <p:spPr>
          <a:xfrm>
            <a:off x="1136397" y="0"/>
            <a:ext cx="9688296" cy="1642969"/>
          </a:xfrm>
        </p:spPr>
        <p:txBody>
          <a:bodyPr anchor="b">
            <a:normAutofit/>
          </a:bodyPr>
          <a:lstStyle/>
          <a:p>
            <a:pPr algn="ctr"/>
            <a:r>
              <a:rPr lang="en-GB" sz="4000" b="1" dirty="0"/>
              <a:t>1. Purpose of Engagement </a:t>
            </a:r>
            <a:br>
              <a:rPr lang="en-GB" sz="4000" b="1" dirty="0"/>
            </a:br>
            <a:endParaRPr lang="en-GB" sz="4000" b="1" dirty="0"/>
          </a:p>
        </p:txBody>
      </p:sp>
      <p:sp>
        <p:nvSpPr>
          <p:cNvPr id="7" name="Content Placeholder 2">
            <a:extLst>
              <a:ext uri="{FF2B5EF4-FFF2-40B4-BE49-F238E27FC236}">
                <a16:creationId xmlns:a16="http://schemas.microsoft.com/office/drawing/2014/main" id="{1D14B5FC-FA85-4B38-A96B-AEEBF1FD9629}"/>
              </a:ext>
            </a:extLst>
          </p:cNvPr>
          <p:cNvSpPr>
            <a:spLocks noGrp="1"/>
          </p:cNvSpPr>
          <p:nvPr>
            <p:ph idx="1"/>
          </p:nvPr>
        </p:nvSpPr>
        <p:spPr>
          <a:xfrm>
            <a:off x="1136397" y="1676035"/>
            <a:ext cx="9688296" cy="4074316"/>
          </a:xfrm>
        </p:spPr>
        <p:txBody>
          <a:bodyPr anchor="t">
            <a:normAutofit/>
          </a:bodyPr>
          <a:lstStyle/>
          <a:p>
            <a:r>
              <a:rPr lang="en-GB" sz="1900" dirty="0"/>
              <a:t>Bracknell Forest Council (The Council)  are looking to create accommodation and support for an ageing population of people with Learning Disabilities, built around demand, need and best practice which is informed by the market and community. </a:t>
            </a:r>
          </a:p>
          <a:p>
            <a:r>
              <a:rPr lang="en-GB" sz="1900" dirty="0"/>
              <a:t>To assist with the Business Care and Options Appraisal, the Council are undertaking some soft market testing to gain views on 1) Housing Management and 2) Care and Support. </a:t>
            </a:r>
          </a:p>
          <a:p>
            <a:r>
              <a:rPr lang="en-GB" sz="1900" dirty="0"/>
              <a:t>This gives potential providers the opportunity to feed in their views</a:t>
            </a:r>
            <a:r>
              <a:rPr lang="en-GB" sz="1900" dirty="0">
                <a:solidFill>
                  <a:srgbClr val="FF0000"/>
                </a:solidFill>
              </a:rPr>
              <a:t> </a:t>
            </a:r>
            <a:r>
              <a:rPr lang="en-GB" sz="1900" dirty="0"/>
              <a:t>on the concept building design and service model. </a:t>
            </a:r>
          </a:p>
          <a:p>
            <a:r>
              <a:rPr lang="en-GB" sz="1900" dirty="0"/>
              <a:t>Your current experience, knowledge and expertise as a registered Housing Association (HA) will provide a useful steer in the development of a viable service model whereby people with Learning Disabilities are supported to live independently and are supported individually with innovation and care. </a:t>
            </a:r>
          </a:p>
          <a:p>
            <a:endParaRPr lang="en-GB" sz="1900" dirty="0"/>
          </a:p>
          <a:p>
            <a:pPr marL="0" indent="0">
              <a:buNone/>
            </a:pPr>
            <a:endParaRPr lang="en-GB" sz="1900" dirty="0"/>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434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07AF9B22-D341-4E10-8D5E-5BEF97621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900" y="19050"/>
            <a:ext cx="9563100" cy="638132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4F8A3B5-0484-4E4C-B84E-4655428C147A}"/>
              </a:ext>
            </a:extLst>
          </p:cNvPr>
          <p:cNvSpPr txBox="1"/>
          <p:nvPr/>
        </p:nvSpPr>
        <p:spPr>
          <a:xfrm>
            <a:off x="300479" y="207388"/>
            <a:ext cx="2328421" cy="4757200"/>
          </a:xfrm>
          <a:prstGeom prst="rect">
            <a:avLst/>
          </a:prstGeom>
          <a:noFill/>
        </p:spPr>
        <p:txBody>
          <a:bodyPr wrap="square" rtlCol="0">
            <a:spAutoFit/>
          </a:bodyPr>
          <a:lstStyle/>
          <a:p>
            <a:r>
              <a:rPr lang="en-GB" sz="2800" b="1" dirty="0"/>
              <a:t>2. Proposed Supported Living Building Model</a:t>
            </a:r>
          </a:p>
          <a:p>
            <a:endParaRPr lang="en-GB" sz="2500"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New build – 2-storey building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Consisting of four households of five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10 residents per floor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1600" dirty="0">
                <a:solidFill>
                  <a:prstClr val="black"/>
                </a:solidFill>
                <a:latin typeface="Calibri" panose="020F0502020204030204"/>
              </a:rPr>
              <a:t>E</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n-suite bathroom for each room. </a:t>
            </a:r>
          </a:p>
          <a:p>
            <a:endParaRPr lang="en-GB" sz="1600" dirty="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23332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C8E3F9-F77E-4180-825B-18FCE7AFBD8F}"/>
              </a:ext>
            </a:extLst>
          </p:cNvPr>
          <p:cNvSpPr>
            <a:spLocks noGrp="1"/>
          </p:cNvSpPr>
          <p:nvPr>
            <p:ph type="title"/>
          </p:nvPr>
        </p:nvSpPr>
        <p:spPr>
          <a:xfrm>
            <a:off x="1136397" y="0"/>
            <a:ext cx="9688296" cy="1642969"/>
          </a:xfrm>
        </p:spPr>
        <p:txBody>
          <a:bodyPr anchor="b">
            <a:normAutofit/>
          </a:bodyPr>
          <a:lstStyle/>
          <a:p>
            <a:pPr algn="ctr"/>
            <a:r>
              <a:rPr lang="en-GB" sz="4000" b="1" dirty="0"/>
              <a:t>3. Sourcing Options</a:t>
            </a:r>
            <a:br>
              <a:rPr lang="en-GB" sz="4000" b="1" dirty="0"/>
            </a:br>
            <a:endParaRPr lang="en-GB" sz="4000" b="1" dirty="0"/>
          </a:p>
        </p:txBody>
      </p:sp>
      <p:sp>
        <p:nvSpPr>
          <p:cNvPr id="7" name="Content Placeholder 2">
            <a:extLst>
              <a:ext uri="{FF2B5EF4-FFF2-40B4-BE49-F238E27FC236}">
                <a16:creationId xmlns:a16="http://schemas.microsoft.com/office/drawing/2014/main" id="{1D14B5FC-FA85-4B38-A96B-AEEBF1FD9629}"/>
              </a:ext>
            </a:extLst>
          </p:cNvPr>
          <p:cNvSpPr>
            <a:spLocks noGrp="1"/>
          </p:cNvSpPr>
          <p:nvPr>
            <p:ph idx="1"/>
          </p:nvPr>
        </p:nvSpPr>
        <p:spPr>
          <a:xfrm>
            <a:off x="1136397" y="1308389"/>
            <a:ext cx="10156914" cy="4790753"/>
          </a:xfrm>
        </p:spPr>
        <p:txBody>
          <a:bodyPr anchor="t">
            <a:normAutofit/>
          </a:bodyPr>
          <a:lstStyle/>
          <a:p>
            <a:pPr marL="0" indent="0">
              <a:buNone/>
            </a:pPr>
            <a:r>
              <a:rPr lang="en-GB" sz="1900" dirty="0"/>
              <a:t>Various approaches have been considered: </a:t>
            </a:r>
          </a:p>
          <a:p>
            <a:pPr marL="0" indent="0">
              <a:buNone/>
            </a:pPr>
            <a:endParaRPr lang="en-GB" sz="1900" dirty="0"/>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 name="Table 3">
            <a:extLst>
              <a:ext uri="{FF2B5EF4-FFF2-40B4-BE49-F238E27FC236}">
                <a16:creationId xmlns:a16="http://schemas.microsoft.com/office/drawing/2014/main" id="{7B4550C7-D829-4ACE-9A54-922AAAFA2BC4}"/>
              </a:ext>
            </a:extLst>
          </p:cNvPr>
          <p:cNvGraphicFramePr>
            <a:graphicFrameLocks noGrp="1"/>
          </p:cNvGraphicFramePr>
          <p:nvPr>
            <p:extLst>
              <p:ext uri="{D42A27DB-BD31-4B8C-83A1-F6EECF244321}">
                <p14:modId xmlns:p14="http://schemas.microsoft.com/office/powerpoint/2010/main" val="2649380697"/>
              </p:ext>
            </p:extLst>
          </p:nvPr>
        </p:nvGraphicFramePr>
        <p:xfrm>
          <a:off x="603315" y="1756615"/>
          <a:ext cx="10689997" cy="3022600"/>
        </p:xfrm>
        <a:graphic>
          <a:graphicData uri="http://schemas.openxmlformats.org/drawingml/2006/table">
            <a:tbl>
              <a:tblPr firstRow="1" bandRow="1">
                <a:tableStyleId>{5C22544A-7EE6-4342-B048-85BDC9FD1C3A}</a:tableStyleId>
              </a:tblPr>
              <a:tblGrid>
                <a:gridCol w="857722">
                  <a:extLst>
                    <a:ext uri="{9D8B030D-6E8A-4147-A177-3AD203B41FA5}">
                      <a16:colId xmlns:a16="http://schemas.microsoft.com/office/drawing/2014/main" val="2688031729"/>
                    </a:ext>
                  </a:extLst>
                </a:gridCol>
                <a:gridCol w="2867334">
                  <a:extLst>
                    <a:ext uri="{9D8B030D-6E8A-4147-A177-3AD203B41FA5}">
                      <a16:colId xmlns:a16="http://schemas.microsoft.com/office/drawing/2014/main" val="2244342338"/>
                    </a:ext>
                  </a:extLst>
                </a:gridCol>
                <a:gridCol w="6964941">
                  <a:extLst>
                    <a:ext uri="{9D8B030D-6E8A-4147-A177-3AD203B41FA5}">
                      <a16:colId xmlns:a16="http://schemas.microsoft.com/office/drawing/2014/main" val="1424152624"/>
                    </a:ext>
                  </a:extLst>
                </a:gridCol>
              </a:tblGrid>
              <a:tr h="370840">
                <a:tc>
                  <a:txBody>
                    <a:bodyPr/>
                    <a:lstStyle/>
                    <a:p>
                      <a:r>
                        <a:rPr lang="en-GB" dirty="0"/>
                        <a:t>Item</a:t>
                      </a:r>
                    </a:p>
                  </a:txBody>
                  <a:tcPr/>
                </a:tc>
                <a:tc>
                  <a:txBody>
                    <a:bodyPr/>
                    <a:lstStyle/>
                    <a:p>
                      <a:r>
                        <a:rPr lang="en-GB" dirty="0"/>
                        <a:t>Option</a:t>
                      </a:r>
                    </a:p>
                  </a:txBody>
                  <a:tcPr/>
                </a:tc>
                <a:tc>
                  <a:txBody>
                    <a:bodyPr/>
                    <a:lstStyle/>
                    <a:p>
                      <a:r>
                        <a:rPr lang="en-GB" dirty="0"/>
                        <a:t>Item Description</a:t>
                      </a:r>
                    </a:p>
                  </a:txBody>
                  <a:tcPr/>
                </a:tc>
                <a:extLst>
                  <a:ext uri="{0D108BD9-81ED-4DB2-BD59-A6C34878D82A}">
                    <a16:rowId xmlns:a16="http://schemas.microsoft.com/office/drawing/2014/main" val="227553779"/>
                  </a:ext>
                </a:extLst>
              </a:tr>
              <a:tr h="370840">
                <a:tc>
                  <a:txBody>
                    <a:bodyPr/>
                    <a:lstStyle/>
                    <a:p>
                      <a:r>
                        <a:rPr lang="en-GB" dirty="0"/>
                        <a:t>1.</a:t>
                      </a:r>
                    </a:p>
                  </a:txBody>
                  <a:tcPr/>
                </a:tc>
                <a:tc>
                  <a:txBody>
                    <a:bodyPr/>
                    <a:lstStyle/>
                    <a:p>
                      <a:r>
                        <a:rPr lang="en-GB" dirty="0"/>
                        <a:t>Make</a:t>
                      </a:r>
                    </a:p>
                  </a:txBody>
                  <a:tcPr/>
                </a:tc>
                <a:tc>
                  <a:txBody>
                    <a:bodyPr/>
                    <a:lstStyle/>
                    <a:p>
                      <a:r>
                        <a:rPr lang="en-GB" dirty="0"/>
                        <a:t>The Council designs and constructs the building. Upon completion, the building is leased to a Registered Provider for Housing Management who will operate it. Ownership of the asset remains with the Council. </a:t>
                      </a:r>
                    </a:p>
                    <a:p>
                      <a:endParaRPr lang="en-GB" dirty="0"/>
                    </a:p>
                  </a:txBody>
                  <a:tcPr/>
                </a:tc>
                <a:extLst>
                  <a:ext uri="{0D108BD9-81ED-4DB2-BD59-A6C34878D82A}">
                    <a16:rowId xmlns:a16="http://schemas.microsoft.com/office/drawing/2014/main" val="2181851209"/>
                  </a:ext>
                </a:extLst>
              </a:tr>
              <a:tr h="370840">
                <a:tc>
                  <a:txBody>
                    <a:bodyPr/>
                    <a:lstStyle/>
                    <a:p>
                      <a:r>
                        <a:rPr lang="en-GB" dirty="0"/>
                        <a:t>2.</a:t>
                      </a:r>
                    </a:p>
                  </a:txBody>
                  <a:tcPr/>
                </a:tc>
                <a:tc>
                  <a:txBody>
                    <a:bodyPr/>
                    <a:lstStyle/>
                    <a:p>
                      <a:r>
                        <a:rPr lang="en-GB" dirty="0"/>
                        <a:t>Buy</a:t>
                      </a:r>
                    </a:p>
                  </a:txBody>
                  <a:tcPr/>
                </a:tc>
                <a:tc>
                  <a:txBody>
                    <a:bodyPr/>
                    <a:lstStyle/>
                    <a:p>
                      <a:r>
                        <a:rPr lang="en-GB" sz="1800" kern="1200" dirty="0">
                          <a:solidFill>
                            <a:schemeClr val="dk1"/>
                          </a:solidFill>
                          <a:effectLst/>
                          <a:latin typeface="+mn-lt"/>
                          <a:ea typeface="+mn-ea"/>
                          <a:cs typeface="+mn-cs"/>
                        </a:rPr>
                        <a:t>The Council sells the land (and current building) to a provider to design, build, finance and operate the facility. Ownership of the asset passes to the provider, with a long term contract for the service to be provided to the Council.</a:t>
                      </a:r>
                      <a:endParaRPr lang="en-GB" dirty="0"/>
                    </a:p>
                    <a:p>
                      <a:endParaRPr lang="en-GB" dirty="0"/>
                    </a:p>
                  </a:txBody>
                  <a:tcPr/>
                </a:tc>
                <a:extLst>
                  <a:ext uri="{0D108BD9-81ED-4DB2-BD59-A6C34878D82A}">
                    <a16:rowId xmlns:a16="http://schemas.microsoft.com/office/drawing/2014/main" val="1373895784"/>
                  </a:ext>
                </a:extLst>
              </a:tr>
            </a:tbl>
          </a:graphicData>
        </a:graphic>
      </p:graphicFrame>
    </p:spTree>
    <p:extLst>
      <p:ext uri="{BB962C8B-B14F-4D97-AF65-F5344CB8AC3E}">
        <p14:creationId xmlns:p14="http://schemas.microsoft.com/office/powerpoint/2010/main" val="240901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C8E3F9-F77E-4180-825B-18FCE7AFBD8F}"/>
              </a:ext>
            </a:extLst>
          </p:cNvPr>
          <p:cNvSpPr>
            <a:spLocks noGrp="1"/>
          </p:cNvSpPr>
          <p:nvPr>
            <p:ph type="title"/>
          </p:nvPr>
        </p:nvSpPr>
        <p:spPr>
          <a:xfrm>
            <a:off x="1468613" y="-50312"/>
            <a:ext cx="9251529" cy="1099225"/>
          </a:xfrm>
        </p:spPr>
        <p:txBody>
          <a:bodyPr anchor="b">
            <a:normAutofit fontScale="90000"/>
          </a:bodyPr>
          <a:lstStyle/>
          <a:p>
            <a:pPr algn="ctr"/>
            <a:r>
              <a:rPr lang="en-GB" sz="4000" b="1" dirty="0"/>
              <a:t>4. Need and Demand</a:t>
            </a:r>
            <a:br>
              <a:rPr lang="en-GB" sz="4000" b="1" dirty="0"/>
            </a:br>
            <a:endParaRPr lang="en-GB" sz="4000" b="1" dirty="0"/>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72A3693D-2D45-4FD6-9E39-804B3BAEB395}"/>
              </a:ext>
            </a:extLst>
          </p:cNvPr>
          <p:cNvSpPr txBox="1"/>
          <p:nvPr/>
        </p:nvSpPr>
        <p:spPr>
          <a:xfrm>
            <a:off x="3047189" y="3244334"/>
            <a:ext cx="6094378"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16" name="TextBox 15">
            <a:extLst>
              <a:ext uri="{FF2B5EF4-FFF2-40B4-BE49-F238E27FC236}">
                <a16:creationId xmlns:a16="http://schemas.microsoft.com/office/drawing/2014/main" id="{04C373AF-C839-4F87-9D91-12BE710A4CED}"/>
              </a:ext>
            </a:extLst>
          </p:cNvPr>
          <p:cNvSpPr txBox="1"/>
          <p:nvPr/>
        </p:nvSpPr>
        <p:spPr>
          <a:xfrm>
            <a:off x="3047189" y="3244334"/>
            <a:ext cx="6094378"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18" name="TextBox 17">
            <a:extLst>
              <a:ext uri="{FF2B5EF4-FFF2-40B4-BE49-F238E27FC236}">
                <a16:creationId xmlns:a16="http://schemas.microsoft.com/office/drawing/2014/main" id="{5ADFA651-C5EE-4FF6-B8EA-15DBBA0CCD40}"/>
              </a:ext>
            </a:extLst>
          </p:cNvPr>
          <p:cNvSpPr txBox="1"/>
          <p:nvPr/>
        </p:nvSpPr>
        <p:spPr>
          <a:xfrm>
            <a:off x="3047189" y="3244334"/>
            <a:ext cx="6094378" cy="369332"/>
          </a:xfrm>
          <a:prstGeom prst="rect">
            <a:avLst/>
          </a:prstGeom>
          <a:noFill/>
        </p:spPr>
        <p:txBody>
          <a:bodyPr wrap="square">
            <a:spAutoFit/>
          </a:bodyPr>
          <a:lstStyle/>
          <a:p>
            <a:r>
              <a:rPr lang="en-GB" b="0" i="0" dirty="0">
                <a:solidFill>
                  <a:srgbClr val="000000"/>
                </a:solidFill>
                <a:effectLst/>
                <a:latin typeface="Times New Roman" panose="02020603050405020304" pitchFamily="18" charset="0"/>
              </a:rPr>
              <a:t> </a:t>
            </a:r>
            <a:endParaRPr lang="en-GB" dirty="0"/>
          </a:p>
        </p:txBody>
      </p:sp>
      <p:sp>
        <p:nvSpPr>
          <p:cNvPr id="20" name="TextBox 19">
            <a:extLst>
              <a:ext uri="{FF2B5EF4-FFF2-40B4-BE49-F238E27FC236}">
                <a16:creationId xmlns:a16="http://schemas.microsoft.com/office/drawing/2014/main" id="{C9F6E093-425E-4DF2-937D-A6AF7F129558}"/>
              </a:ext>
            </a:extLst>
          </p:cNvPr>
          <p:cNvSpPr txBox="1"/>
          <p:nvPr/>
        </p:nvSpPr>
        <p:spPr>
          <a:xfrm>
            <a:off x="3047189" y="3244334"/>
            <a:ext cx="6094378" cy="369332"/>
          </a:xfrm>
          <a:prstGeom prst="rect">
            <a:avLst/>
          </a:prstGeom>
          <a:noFill/>
        </p:spPr>
        <p:txBody>
          <a:bodyPr wrap="square">
            <a:spAutoFit/>
          </a:bodyPr>
          <a:lstStyle/>
          <a:p>
            <a:r>
              <a:rPr lang="en-GB" dirty="0"/>
              <a:t> </a:t>
            </a:r>
          </a:p>
        </p:txBody>
      </p:sp>
      <p:sp>
        <p:nvSpPr>
          <p:cNvPr id="15" name="TextBox 14">
            <a:extLst>
              <a:ext uri="{FF2B5EF4-FFF2-40B4-BE49-F238E27FC236}">
                <a16:creationId xmlns:a16="http://schemas.microsoft.com/office/drawing/2014/main" id="{FA3E17EB-5E95-4F6C-B573-EFD534065EBD}"/>
              </a:ext>
            </a:extLst>
          </p:cNvPr>
          <p:cNvSpPr txBox="1"/>
          <p:nvPr/>
        </p:nvSpPr>
        <p:spPr>
          <a:xfrm>
            <a:off x="629478" y="580727"/>
            <a:ext cx="11278748" cy="5909310"/>
          </a:xfrm>
          <a:prstGeom prst="rect">
            <a:avLst/>
          </a:prstGeom>
          <a:noFill/>
          <a:ln>
            <a:noFill/>
          </a:ln>
        </p:spPr>
        <p:txBody>
          <a:bodyPr wrap="square" rtlCol="0">
            <a:spAutoFit/>
          </a:bodyPr>
          <a:lstStyle/>
          <a:p>
            <a:pPr marL="285750" indent="-285750">
              <a:buFont typeface="Arial" panose="020B0604020202020204" pitchFamily="34" charset="0"/>
              <a:buChar char="•"/>
            </a:pPr>
            <a:r>
              <a:rPr lang="en-GB" dirty="0"/>
              <a:t>Bracknell Forest Community Team for People with a Learning Disability  currently manages a </a:t>
            </a:r>
            <a:r>
              <a:rPr lang="en-GB" b="1" dirty="0"/>
              <a:t>caseload of 420 </a:t>
            </a:r>
            <a:r>
              <a:rPr lang="en-GB" dirty="0"/>
              <a:t>people (21/22) </a:t>
            </a:r>
          </a:p>
          <a:p>
            <a:pPr marL="285750" indent="-285750">
              <a:buFont typeface="Arial" panose="020B0604020202020204" pitchFamily="34" charset="0"/>
              <a:buChar char="•"/>
            </a:pPr>
            <a:r>
              <a:rPr lang="en-GB" b="1" dirty="0"/>
              <a:t>162</a:t>
            </a:r>
            <a:r>
              <a:rPr lang="en-GB" dirty="0"/>
              <a:t> of these individuals are tenants of BFC commissioned properties. </a:t>
            </a:r>
          </a:p>
          <a:p>
            <a:pPr marL="285750" indent="-285750">
              <a:buFont typeface="Arial" panose="020B0604020202020204" pitchFamily="34" charset="0"/>
              <a:buChar char="•"/>
            </a:pPr>
            <a:r>
              <a:rPr lang="en-GB" dirty="0"/>
              <a:t>All individuals are in receipt of </a:t>
            </a:r>
            <a:r>
              <a:rPr lang="en-GB" b="1" dirty="0"/>
              <a:t>individually tailored </a:t>
            </a:r>
            <a:r>
              <a:rPr lang="en-GB" dirty="0"/>
              <a:t>support packages. </a:t>
            </a:r>
          </a:p>
          <a:p>
            <a:pPr marL="285750" indent="-285750">
              <a:buFont typeface="Arial" panose="020B0604020202020204" pitchFamily="34" charset="0"/>
              <a:buChar char="•"/>
            </a:pPr>
            <a:r>
              <a:rPr lang="en-GB" dirty="0"/>
              <a:t>Some of the properties are </a:t>
            </a:r>
            <a:r>
              <a:rPr lang="en-GB" b="1" dirty="0"/>
              <a:t>not suitable </a:t>
            </a:r>
            <a:r>
              <a:rPr lang="en-GB" dirty="0"/>
              <a:t>to meet the needs of these individuals and are not able to be adapted further to accommodate these needs. </a:t>
            </a:r>
          </a:p>
          <a:p>
            <a:pPr marL="285750" indent="-285750">
              <a:buFont typeface="Arial" panose="020B0604020202020204" pitchFamily="34" charset="0"/>
              <a:buChar char="•"/>
            </a:pPr>
            <a:r>
              <a:rPr lang="en-GB" b="1" dirty="0"/>
              <a:t>The graph below and table indicates the no of people with a significant likelihood of requiring new accommodation in the next 5 years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p:txBody>
      </p:sp>
      <p:graphicFrame>
        <p:nvGraphicFramePr>
          <p:cNvPr id="24" name="Chart 23">
            <a:extLst>
              <a:ext uri="{FF2B5EF4-FFF2-40B4-BE49-F238E27FC236}">
                <a16:creationId xmlns:a16="http://schemas.microsoft.com/office/drawing/2014/main" id="{AEBBE4C8-5F8E-41D3-839D-6D97951A642A}"/>
              </a:ext>
            </a:extLst>
          </p:cNvPr>
          <p:cNvGraphicFramePr/>
          <p:nvPr>
            <p:extLst>
              <p:ext uri="{D42A27DB-BD31-4B8C-83A1-F6EECF244321}">
                <p14:modId xmlns:p14="http://schemas.microsoft.com/office/powerpoint/2010/main" val="3219874097"/>
              </p:ext>
            </p:extLst>
          </p:nvPr>
        </p:nvGraphicFramePr>
        <p:xfrm>
          <a:off x="283774" y="2953157"/>
          <a:ext cx="4942732" cy="34366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26">
            <a:extLst>
              <a:ext uri="{FF2B5EF4-FFF2-40B4-BE49-F238E27FC236}">
                <a16:creationId xmlns:a16="http://schemas.microsoft.com/office/drawing/2014/main" id="{D31CB5AC-6F07-4FEE-87D5-6D3E630AB846}"/>
              </a:ext>
            </a:extLst>
          </p:cNvPr>
          <p:cNvGraphicFramePr>
            <a:graphicFrameLocks noGrp="1"/>
          </p:cNvGraphicFramePr>
          <p:nvPr>
            <p:extLst>
              <p:ext uri="{D42A27DB-BD31-4B8C-83A1-F6EECF244321}">
                <p14:modId xmlns:p14="http://schemas.microsoft.com/office/powerpoint/2010/main" val="1474053541"/>
              </p:ext>
            </p:extLst>
          </p:nvPr>
        </p:nvGraphicFramePr>
        <p:xfrm>
          <a:off x="5462150" y="2975155"/>
          <a:ext cx="6575548" cy="3403600"/>
        </p:xfrm>
        <a:graphic>
          <a:graphicData uri="http://schemas.openxmlformats.org/drawingml/2006/table">
            <a:tbl>
              <a:tblPr firstRow="1" bandRow="1">
                <a:tableStyleId>{5C22544A-7EE6-4342-B048-85BDC9FD1C3A}</a:tableStyleId>
              </a:tblPr>
              <a:tblGrid>
                <a:gridCol w="5093207">
                  <a:extLst>
                    <a:ext uri="{9D8B030D-6E8A-4147-A177-3AD203B41FA5}">
                      <a16:colId xmlns:a16="http://schemas.microsoft.com/office/drawing/2014/main" val="4143072992"/>
                    </a:ext>
                  </a:extLst>
                </a:gridCol>
                <a:gridCol w="1482341">
                  <a:extLst>
                    <a:ext uri="{9D8B030D-6E8A-4147-A177-3AD203B41FA5}">
                      <a16:colId xmlns:a16="http://schemas.microsoft.com/office/drawing/2014/main" val="2379227035"/>
                    </a:ext>
                  </a:extLst>
                </a:gridCol>
              </a:tblGrid>
              <a:tr h="370840">
                <a:tc gridSpan="2">
                  <a:txBody>
                    <a:bodyPr/>
                    <a:lstStyle/>
                    <a:p>
                      <a:r>
                        <a:rPr lang="en-GB" dirty="0"/>
                        <a:t>No of individuals….</a:t>
                      </a:r>
                    </a:p>
                  </a:txBody>
                  <a:tcPr/>
                </a:tc>
                <a:tc hMerge="1">
                  <a:txBody>
                    <a:bodyPr/>
                    <a:lstStyle/>
                    <a:p>
                      <a:endParaRPr lang="en-GB" dirty="0"/>
                    </a:p>
                  </a:txBody>
                  <a:tcPr/>
                </a:tc>
                <a:extLst>
                  <a:ext uri="{0D108BD9-81ED-4DB2-BD59-A6C34878D82A}">
                    <a16:rowId xmlns:a16="http://schemas.microsoft.com/office/drawing/2014/main" val="3994575167"/>
                  </a:ext>
                </a:extLst>
              </a:tr>
              <a:tr h="370840">
                <a:tc>
                  <a:txBody>
                    <a:bodyPr/>
                    <a:lstStyle/>
                    <a:p>
                      <a:r>
                        <a:rPr lang="en-GB" dirty="0"/>
                        <a:t>Living at home with carers over the age of 65</a:t>
                      </a:r>
                    </a:p>
                  </a:txBody>
                  <a:tcPr/>
                </a:tc>
                <a:tc>
                  <a:txBody>
                    <a:bodyPr/>
                    <a:lstStyle/>
                    <a:p>
                      <a:r>
                        <a:rPr lang="en-GB" dirty="0"/>
                        <a:t>45</a:t>
                      </a:r>
                    </a:p>
                  </a:txBody>
                  <a:tcPr/>
                </a:tc>
                <a:extLst>
                  <a:ext uri="{0D108BD9-81ED-4DB2-BD59-A6C34878D82A}">
                    <a16:rowId xmlns:a16="http://schemas.microsoft.com/office/drawing/2014/main" val="2071147287"/>
                  </a:ext>
                </a:extLst>
              </a:tr>
              <a:tr h="370840">
                <a:tc>
                  <a:txBody>
                    <a:bodyPr/>
                    <a:lstStyle/>
                    <a:p>
                      <a:r>
                        <a:rPr lang="en-GB" dirty="0"/>
                        <a:t>With support needs likely to increase significantly</a:t>
                      </a:r>
                    </a:p>
                  </a:txBody>
                  <a:tcPr/>
                </a:tc>
                <a:tc>
                  <a:txBody>
                    <a:bodyPr/>
                    <a:lstStyle/>
                    <a:p>
                      <a:r>
                        <a:rPr lang="en-GB" dirty="0"/>
                        <a:t>20</a:t>
                      </a:r>
                    </a:p>
                  </a:txBody>
                  <a:tcPr/>
                </a:tc>
                <a:extLst>
                  <a:ext uri="{0D108BD9-81ED-4DB2-BD59-A6C34878D82A}">
                    <a16:rowId xmlns:a16="http://schemas.microsoft.com/office/drawing/2014/main" val="4273775336"/>
                  </a:ext>
                </a:extLst>
              </a:tr>
              <a:tr h="370840">
                <a:tc>
                  <a:txBody>
                    <a:bodyPr/>
                    <a:lstStyle/>
                    <a:p>
                      <a:r>
                        <a:rPr lang="en-GB" dirty="0"/>
                        <a:t>Who will need to move for other reasons</a:t>
                      </a:r>
                    </a:p>
                  </a:txBody>
                  <a:tcPr/>
                </a:tc>
                <a:tc>
                  <a:txBody>
                    <a:bodyPr/>
                    <a:lstStyle/>
                    <a:p>
                      <a:r>
                        <a:rPr lang="en-GB" dirty="0"/>
                        <a:t>10</a:t>
                      </a:r>
                    </a:p>
                  </a:txBody>
                  <a:tcPr/>
                </a:tc>
                <a:extLst>
                  <a:ext uri="{0D108BD9-81ED-4DB2-BD59-A6C34878D82A}">
                    <a16:rowId xmlns:a16="http://schemas.microsoft.com/office/drawing/2014/main" val="3982167789"/>
                  </a:ext>
                </a:extLst>
              </a:tr>
              <a:tr h="370840">
                <a:tc>
                  <a:txBody>
                    <a:bodyPr/>
                    <a:lstStyle/>
                    <a:p>
                      <a:r>
                        <a:rPr lang="en-GB" dirty="0"/>
                        <a:t>Transitioning into ASC in the next 4 years requiring accommodation </a:t>
                      </a:r>
                    </a:p>
                  </a:txBody>
                  <a:tcPr/>
                </a:tc>
                <a:tc>
                  <a:txBody>
                    <a:bodyPr/>
                    <a:lstStyle/>
                    <a:p>
                      <a:r>
                        <a:rPr lang="en-GB" dirty="0"/>
                        <a:t>9</a:t>
                      </a:r>
                    </a:p>
                  </a:txBody>
                  <a:tcPr/>
                </a:tc>
                <a:extLst>
                  <a:ext uri="{0D108BD9-81ED-4DB2-BD59-A6C34878D82A}">
                    <a16:rowId xmlns:a16="http://schemas.microsoft.com/office/drawing/2014/main" val="1690805542"/>
                  </a:ext>
                </a:extLst>
              </a:tr>
              <a:tr h="370840">
                <a:tc>
                  <a:txBody>
                    <a:bodyPr/>
                    <a:lstStyle/>
                    <a:p>
                      <a:r>
                        <a:rPr lang="en-GB" dirty="0"/>
                        <a:t>Currently living at home with challenging behaviours which may require alternative care </a:t>
                      </a:r>
                    </a:p>
                  </a:txBody>
                  <a:tcPr/>
                </a:tc>
                <a:tc>
                  <a:txBody>
                    <a:bodyPr/>
                    <a:lstStyle/>
                    <a:p>
                      <a:r>
                        <a:rPr lang="en-GB" dirty="0"/>
                        <a:t>6</a:t>
                      </a:r>
                    </a:p>
                  </a:txBody>
                  <a:tcPr/>
                </a:tc>
                <a:extLst>
                  <a:ext uri="{0D108BD9-81ED-4DB2-BD59-A6C34878D82A}">
                    <a16:rowId xmlns:a16="http://schemas.microsoft.com/office/drawing/2014/main" val="4119380303"/>
                  </a:ext>
                </a:extLst>
              </a:tr>
              <a:tr h="370840">
                <a:tc>
                  <a:txBody>
                    <a:bodyPr/>
                    <a:lstStyle/>
                    <a:p>
                      <a:r>
                        <a:rPr lang="en-GB" dirty="0"/>
                        <a:t>Living in private lets who are at risk of being served notice</a:t>
                      </a:r>
                    </a:p>
                  </a:txBody>
                  <a:tcPr/>
                </a:tc>
                <a:tc>
                  <a:txBody>
                    <a:bodyPr/>
                    <a:lstStyle/>
                    <a:p>
                      <a:endParaRPr lang="en-GB" dirty="0"/>
                    </a:p>
                  </a:txBody>
                  <a:tcPr/>
                </a:tc>
                <a:extLst>
                  <a:ext uri="{0D108BD9-81ED-4DB2-BD59-A6C34878D82A}">
                    <a16:rowId xmlns:a16="http://schemas.microsoft.com/office/drawing/2014/main" val="665750103"/>
                  </a:ext>
                </a:extLst>
              </a:tr>
            </a:tbl>
          </a:graphicData>
        </a:graphic>
      </p:graphicFrame>
    </p:spTree>
    <p:extLst>
      <p:ext uri="{BB962C8B-B14F-4D97-AF65-F5344CB8AC3E}">
        <p14:creationId xmlns:p14="http://schemas.microsoft.com/office/powerpoint/2010/main" val="429259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C8E3F9-F77E-4180-825B-18FCE7AFBD8F}"/>
              </a:ext>
            </a:extLst>
          </p:cNvPr>
          <p:cNvSpPr>
            <a:spLocks noGrp="1"/>
          </p:cNvSpPr>
          <p:nvPr>
            <p:ph type="title"/>
          </p:nvPr>
        </p:nvSpPr>
        <p:spPr>
          <a:xfrm>
            <a:off x="1136397" y="0"/>
            <a:ext cx="9688296" cy="1642969"/>
          </a:xfrm>
        </p:spPr>
        <p:txBody>
          <a:bodyPr anchor="b">
            <a:normAutofit/>
          </a:bodyPr>
          <a:lstStyle/>
          <a:p>
            <a:pPr algn="ctr"/>
            <a:r>
              <a:rPr lang="en-GB" sz="4000" b="1" dirty="0"/>
              <a:t>5. Next Steps</a:t>
            </a:r>
            <a:br>
              <a:rPr lang="en-GB" sz="4000" b="1" dirty="0"/>
            </a:br>
            <a:endParaRPr lang="en-GB" sz="4000" b="1" dirty="0"/>
          </a:p>
        </p:txBody>
      </p:sp>
      <p:graphicFrame>
        <p:nvGraphicFramePr>
          <p:cNvPr id="3" name="Table 3">
            <a:extLst>
              <a:ext uri="{FF2B5EF4-FFF2-40B4-BE49-F238E27FC236}">
                <a16:creationId xmlns:a16="http://schemas.microsoft.com/office/drawing/2014/main" id="{0ED7E952-B486-428F-85AC-70162F639F87}"/>
              </a:ext>
            </a:extLst>
          </p:cNvPr>
          <p:cNvGraphicFramePr>
            <a:graphicFrameLocks noGrp="1"/>
          </p:cNvGraphicFramePr>
          <p:nvPr>
            <p:ph idx="1"/>
            <p:extLst>
              <p:ext uri="{D42A27DB-BD31-4B8C-83A1-F6EECF244321}">
                <p14:modId xmlns:p14="http://schemas.microsoft.com/office/powerpoint/2010/main" val="1358133271"/>
              </p:ext>
            </p:extLst>
          </p:nvPr>
        </p:nvGraphicFramePr>
        <p:xfrm>
          <a:off x="838201" y="1280876"/>
          <a:ext cx="10515597" cy="3845560"/>
        </p:xfrm>
        <a:graphic>
          <a:graphicData uri="http://schemas.openxmlformats.org/drawingml/2006/table">
            <a:tbl>
              <a:tblPr firstRow="1" bandRow="1">
                <a:tableStyleId>{5C22544A-7EE6-4342-B048-85BDC9FD1C3A}</a:tableStyleId>
              </a:tblPr>
              <a:tblGrid>
                <a:gridCol w="1321339">
                  <a:extLst>
                    <a:ext uri="{9D8B030D-6E8A-4147-A177-3AD203B41FA5}">
                      <a16:colId xmlns:a16="http://schemas.microsoft.com/office/drawing/2014/main" val="2896704949"/>
                    </a:ext>
                  </a:extLst>
                </a:gridCol>
                <a:gridCol w="5689059">
                  <a:extLst>
                    <a:ext uri="{9D8B030D-6E8A-4147-A177-3AD203B41FA5}">
                      <a16:colId xmlns:a16="http://schemas.microsoft.com/office/drawing/2014/main" val="2559154847"/>
                    </a:ext>
                  </a:extLst>
                </a:gridCol>
                <a:gridCol w="3505199">
                  <a:extLst>
                    <a:ext uri="{9D8B030D-6E8A-4147-A177-3AD203B41FA5}">
                      <a16:colId xmlns:a16="http://schemas.microsoft.com/office/drawing/2014/main" val="2225702561"/>
                    </a:ext>
                  </a:extLst>
                </a:gridCol>
              </a:tblGrid>
              <a:tr h="370840">
                <a:tc>
                  <a:txBody>
                    <a:bodyPr/>
                    <a:lstStyle/>
                    <a:p>
                      <a:r>
                        <a:rPr lang="en-GB" dirty="0"/>
                        <a:t>Item</a:t>
                      </a:r>
                    </a:p>
                  </a:txBody>
                  <a:tcPr/>
                </a:tc>
                <a:tc>
                  <a:txBody>
                    <a:bodyPr/>
                    <a:lstStyle/>
                    <a:p>
                      <a:r>
                        <a:rPr lang="en-GB" dirty="0"/>
                        <a:t>Action</a:t>
                      </a:r>
                    </a:p>
                  </a:txBody>
                  <a:tcPr/>
                </a:tc>
                <a:tc>
                  <a:txBody>
                    <a:bodyPr/>
                    <a:lstStyle/>
                    <a:p>
                      <a:r>
                        <a:rPr lang="en-GB" dirty="0"/>
                        <a:t>Date</a:t>
                      </a:r>
                    </a:p>
                  </a:txBody>
                  <a:tcPr/>
                </a:tc>
                <a:extLst>
                  <a:ext uri="{0D108BD9-81ED-4DB2-BD59-A6C34878D82A}">
                    <a16:rowId xmlns:a16="http://schemas.microsoft.com/office/drawing/2014/main" val="1281356662"/>
                  </a:ext>
                </a:extLst>
              </a:tr>
              <a:tr h="370840">
                <a:tc>
                  <a:txBody>
                    <a:bodyPr/>
                    <a:lstStyle/>
                    <a:p>
                      <a:r>
                        <a:rPr lang="en-GB" dirty="0"/>
                        <a:t>1.</a:t>
                      </a:r>
                    </a:p>
                  </a:txBody>
                  <a:tcPr/>
                </a:tc>
                <a:tc>
                  <a:txBody>
                    <a:bodyPr/>
                    <a:lstStyle/>
                    <a:p>
                      <a:r>
                        <a:rPr lang="en-GB" dirty="0"/>
                        <a:t>Finalise Business Case with market input</a:t>
                      </a:r>
                    </a:p>
                    <a:p>
                      <a:endParaRPr lang="en-GB" dirty="0"/>
                    </a:p>
                  </a:txBody>
                  <a:tcPr/>
                </a:tc>
                <a:tc>
                  <a:txBody>
                    <a:bodyPr/>
                    <a:lstStyle/>
                    <a:p>
                      <a:r>
                        <a:rPr lang="en-GB" dirty="0"/>
                        <a:t>December 2021</a:t>
                      </a:r>
                    </a:p>
                  </a:txBody>
                  <a:tcPr/>
                </a:tc>
                <a:extLst>
                  <a:ext uri="{0D108BD9-81ED-4DB2-BD59-A6C34878D82A}">
                    <a16:rowId xmlns:a16="http://schemas.microsoft.com/office/drawing/2014/main" val="3728170252"/>
                  </a:ext>
                </a:extLst>
              </a:tr>
              <a:tr h="370840">
                <a:tc>
                  <a:txBody>
                    <a:bodyPr/>
                    <a:lstStyle/>
                    <a:p>
                      <a:r>
                        <a:rPr lang="en-GB" dirty="0"/>
                        <a:t>2. </a:t>
                      </a:r>
                    </a:p>
                  </a:txBody>
                  <a:tcPr/>
                </a:tc>
                <a:tc>
                  <a:txBody>
                    <a:bodyPr/>
                    <a:lstStyle/>
                    <a:p>
                      <a:r>
                        <a:rPr lang="en-GB" dirty="0"/>
                        <a:t>Construction period including planning permission </a:t>
                      </a:r>
                    </a:p>
                    <a:p>
                      <a:endParaRPr lang="en-GB" dirty="0"/>
                    </a:p>
                  </a:txBody>
                  <a:tcPr/>
                </a:tc>
                <a:tc>
                  <a:txBody>
                    <a:bodyPr/>
                    <a:lstStyle/>
                    <a:p>
                      <a:r>
                        <a:rPr lang="en-GB" dirty="0"/>
                        <a:t>April 2022 – May 2024</a:t>
                      </a:r>
                    </a:p>
                  </a:txBody>
                  <a:tcPr/>
                </a:tc>
                <a:extLst>
                  <a:ext uri="{0D108BD9-81ED-4DB2-BD59-A6C34878D82A}">
                    <a16:rowId xmlns:a16="http://schemas.microsoft.com/office/drawing/2014/main" val="469888044"/>
                  </a:ext>
                </a:extLst>
              </a:tr>
              <a:tr h="370840">
                <a:tc>
                  <a:txBody>
                    <a:bodyPr/>
                    <a:lstStyle/>
                    <a:p>
                      <a:r>
                        <a:rPr lang="en-GB" dirty="0"/>
                        <a:t>3. </a:t>
                      </a:r>
                    </a:p>
                  </a:txBody>
                  <a:tcPr/>
                </a:tc>
                <a:tc>
                  <a:txBody>
                    <a:bodyPr/>
                    <a:lstStyle/>
                    <a:p>
                      <a:r>
                        <a:rPr lang="en-GB" dirty="0"/>
                        <a:t>Procurement of Housing Management and Care and Support Provider Services</a:t>
                      </a:r>
                    </a:p>
                    <a:p>
                      <a:endParaRPr lang="en-GB" dirty="0"/>
                    </a:p>
                  </a:txBody>
                  <a:tcPr/>
                </a:tc>
                <a:tc>
                  <a:txBody>
                    <a:bodyPr/>
                    <a:lstStyle/>
                    <a:p>
                      <a:r>
                        <a:rPr lang="en-GB" dirty="0"/>
                        <a:t>July 2022 – September 2023</a:t>
                      </a:r>
                    </a:p>
                  </a:txBody>
                  <a:tcPr/>
                </a:tc>
                <a:extLst>
                  <a:ext uri="{0D108BD9-81ED-4DB2-BD59-A6C34878D82A}">
                    <a16:rowId xmlns:a16="http://schemas.microsoft.com/office/drawing/2014/main" val="2207864009"/>
                  </a:ext>
                </a:extLst>
              </a:tr>
              <a:tr h="370840">
                <a:tc>
                  <a:txBody>
                    <a:bodyPr/>
                    <a:lstStyle/>
                    <a:p>
                      <a:r>
                        <a:rPr lang="en-GB" dirty="0"/>
                        <a:t>4.</a:t>
                      </a:r>
                    </a:p>
                  </a:txBody>
                  <a:tcPr/>
                </a:tc>
                <a:tc>
                  <a:txBody>
                    <a:bodyPr/>
                    <a:lstStyle/>
                    <a:p>
                      <a:r>
                        <a:rPr lang="en-GB" dirty="0"/>
                        <a:t>Provider Mobilisation </a:t>
                      </a:r>
                    </a:p>
                    <a:p>
                      <a:endParaRPr lang="en-GB" dirty="0"/>
                    </a:p>
                  </a:txBody>
                  <a:tcPr/>
                </a:tc>
                <a:tc>
                  <a:txBody>
                    <a:bodyPr/>
                    <a:lstStyle/>
                    <a:p>
                      <a:r>
                        <a:rPr lang="en-GB" dirty="0"/>
                        <a:t>October 23 – June 2024</a:t>
                      </a:r>
                    </a:p>
                  </a:txBody>
                  <a:tcPr/>
                </a:tc>
                <a:extLst>
                  <a:ext uri="{0D108BD9-81ED-4DB2-BD59-A6C34878D82A}">
                    <a16:rowId xmlns:a16="http://schemas.microsoft.com/office/drawing/2014/main" val="1738886689"/>
                  </a:ext>
                </a:extLst>
              </a:tr>
              <a:tr h="370840">
                <a:tc>
                  <a:txBody>
                    <a:bodyPr/>
                    <a:lstStyle/>
                    <a:p>
                      <a:r>
                        <a:rPr lang="en-GB" dirty="0"/>
                        <a:t>5. </a:t>
                      </a:r>
                    </a:p>
                  </a:txBody>
                  <a:tcPr/>
                </a:tc>
                <a:tc>
                  <a:txBody>
                    <a:bodyPr/>
                    <a:lstStyle/>
                    <a:p>
                      <a:r>
                        <a:rPr lang="en-GB" dirty="0"/>
                        <a:t>Service Commencement </a:t>
                      </a:r>
                    </a:p>
                    <a:p>
                      <a:endParaRPr lang="en-GB" dirty="0"/>
                    </a:p>
                  </a:txBody>
                  <a:tcPr/>
                </a:tc>
                <a:tc>
                  <a:txBody>
                    <a:bodyPr/>
                    <a:lstStyle/>
                    <a:p>
                      <a:r>
                        <a:rPr lang="en-GB" dirty="0"/>
                        <a:t>August 2024</a:t>
                      </a:r>
                    </a:p>
                  </a:txBody>
                  <a:tcPr/>
                </a:tc>
                <a:extLst>
                  <a:ext uri="{0D108BD9-81ED-4DB2-BD59-A6C34878D82A}">
                    <a16:rowId xmlns:a16="http://schemas.microsoft.com/office/drawing/2014/main" val="2122229332"/>
                  </a:ext>
                </a:extLst>
              </a:tr>
            </a:tbl>
          </a:graphicData>
        </a:graphic>
      </p:graphicFrame>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C508707-DB1D-4699-83EA-B264A4F7632D}"/>
              </a:ext>
            </a:extLst>
          </p:cNvPr>
          <p:cNvSpPr txBox="1"/>
          <p:nvPr/>
        </p:nvSpPr>
        <p:spPr>
          <a:xfrm>
            <a:off x="838201" y="5470439"/>
            <a:ext cx="10515597" cy="646331"/>
          </a:xfrm>
          <a:prstGeom prst="rect">
            <a:avLst/>
          </a:prstGeom>
          <a:noFill/>
          <a:ln>
            <a:solidFill>
              <a:schemeClr val="tx1"/>
            </a:solidFill>
          </a:ln>
        </p:spPr>
        <p:txBody>
          <a:bodyPr wrap="square" rtlCol="0">
            <a:spAutoFit/>
          </a:bodyPr>
          <a:lstStyle/>
          <a:p>
            <a:r>
              <a:rPr lang="en-GB" dirty="0"/>
              <a:t>If you would like to discuss this opportunity further please contact </a:t>
            </a:r>
            <a:r>
              <a:rPr lang="en-GB" dirty="0">
                <a:hlinkClick r:id="rId2"/>
              </a:rPr>
              <a:t>contracts.team@bracknell-forest.gov.uk</a:t>
            </a:r>
            <a:endParaRPr lang="en-GB" dirty="0"/>
          </a:p>
          <a:p>
            <a:r>
              <a:rPr lang="en-GB" dirty="0"/>
              <a:t>  </a:t>
            </a:r>
          </a:p>
        </p:txBody>
      </p:sp>
    </p:spTree>
    <p:extLst>
      <p:ext uri="{BB962C8B-B14F-4D97-AF65-F5344CB8AC3E}">
        <p14:creationId xmlns:p14="http://schemas.microsoft.com/office/powerpoint/2010/main" val="47824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Content Placeholder 2">
            <a:extLst>
              <a:ext uri="{FF2B5EF4-FFF2-40B4-BE49-F238E27FC236}">
                <a16:creationId xmlns:a16="http://schemas.microsoft.com/office/drawing/2014/main" id="{C5678F22-F309-4888-AC55-1B4381497C9F}"/>
              </a:ext>
            </a:extLst>
          </p:cNvPr>
          <p:cNvSpPr>
            <a:spLocks noGrp="1"/>
          </p:cNvSpPr>
          <p:nvPr>
            <p:ph idx="1"/>
          </p:nvPr>
        </p:nvSpPr>
        <p:spPr>
          <a:xfrm>
            <a:off x="838200" y="1310326"/>
            <a:ext cx="10515600" cy="4694548"/>
          </a:xfrm>
        </p:spPr>
        <p:txBody>
          <a:bodyPr>
            <a:normAutofit/>
          </a:bodyPr>
          <a:lstStyle/>
          <a:p>
            <a:pPr marL="342900" indent="-342900">
              <a:buAutoNum type="arabicPeriod"/>
            </a:pPr>
            <a:endParaRPr lang="en-GB" sz="1600" dirty="0"/>
          </a:p>
          <a:p>
            <a:pPr marL="0" indent="0">
              <a:buNone/>
            </a:pPr>
            <a:r>
              <a:rPr lang="en-GB" sz="1600" dirty="0"/>
              <a:t>In order to access our survey please click on the link below: </a:t>
            </a:r>
          </a:p>
          <a:p>
            <a:pPr marL="0" indent="0">
              <a:buNone/>
            </a:pPr>
            <a:endParaRPr lang="en-GB" sz="1600" dirty="0"/>
          </a:p>
          <a:p>
            <a:pPr marL="0" indent="0">
              <a:buNone/>
            </a:pPr>
            <a:r>
              <a:rPr lang="en-GB" sz="1800" u="sng" dirty="0">
                <a:solidFill>
                  <a:srgbClr val="0563C1"/>
                </a:solidFill>
                <a:effectLst/>
                <a:latin typeface="Arial" panose="020B0604020202020204" pitchFamily="34" charset="0"/>
                <a:ea typeface="Calibri" panose="020F0502020204030204" pitchFamily="34" charset="0"/>
                <a:hlinkClick r:id="rId3"/>
              </a:rPr>
              <a:t>Bracknell Forest Council - Supported Living - Housing Management (bracknell-forest.gov.uk)</a:t>
            </a:r>
            <a:r>
              <a:rPr lang="en-GB" sz="1800" dirty="0">
                <a:effectLst/>
                <a:latin typeface="Arial" panose="020B0604020202020204" pitchFamily="34" charset="0"/>
                <a:ea typeface="Calibri" panose="020F0502020204030204" pitchFamily="34" charset="0"/>
              </a:rPr>
              <a:t> </a:t>
            </a:r>
            <a:endParaRPr lang="en-GB" sz="1600" dirty="0"/>
          </a:p>
          <a:p>
            <a:pPr marL="342900" indent="-342900">
              <a:buAutoNum type="arabicPeriod"/>
            </a:pPr>
            <a:endParaRPr lang="en-GB" sz="1600" dirty="0"/>
          </a:p>
          <a:p>
            <a:pPr marL="342900" indent="-342900">
              <a:buAutoNum type="arabicPeriod"/>
            </a:pPr>
            <a:endParaRPr lang="en-GB" sz="1600" dirty="0"/>
          </a:p>
          <a:p>
            <a:pPr marL="0" indent="0">
              <a:buNone/>
            </a:pPr>
            <a:r>
              <a:rPr lang="en-GB" sz="1600" dirty="0"/>
              <a:t>Many thanks for your time </a:t>
            </a:r>
            <a:r>
              <a:rPr lang="en-GB" sz="1600"/>
              <a:t>and expertise. </a:t>
            </a:r>
            <a:endParaRPr lang="en-GB" sz="1600" dirty="0"/>
          </a:p>
        </p:txBody>
      </p:sp>
      <p:sp>
        <p:nvSpPr>
          <p:cNvPr id="12" name="Title 1">
            <a:extLst>
              <a:ext uri="{FF2B5EF4-FFF2-40B4-BE49-F238E27FC236}">
                <a16:creationId xmlns:a16="http://schemas.microsoft.com/office/drawing/2014/main" id="{88689292-5C26-4837-8298-5A5B8A694077}"/>
              </a:ext>
            </a:extLst>
          </p:cNvPr>
          <p:cNvSpPr>
            <a:spLocks noGrp="1"/>
          </p:cNvSpPr>
          <p:nvPr>
            <p:ph type="title"/>
          </p:nvPr>
        </p:nvSpPr>
        <p:spPr>
          <a:xfrm>
            <a:off x="838200" y="365125"/>
            <a:ext cx="10515600" cy="945201"/>
          </a:xfrm>
        </p:spPr>
        <p:txBody>
          <a:bodyPr>
            <a:normAutofit fontScale="90000"/>
          </a:bodyPr>
          <a:lstStyle/>
          <a:p>
            <a:br>
              <a:rPr lang="en-GB" dirty="0"/>
            </a:br>
            <a:br>
              <a:rPr lang="en-GB" dirty="0"/>
            </a:br>
            <a:br>
              <a:rPr lang="en-GB" dirty="0"/>
            </a:br>
            <a:br>
              <a:rPr lang="en-GB" dirty="0"/>
            </a:br>
            <a:endParaRPr lang="en-GB" dirty="0"/>
          </a:p>
        </p:txBody>
      </p:sp>
      <p:pic>
        <p:nvPicPr>
          <p:cNvPr id="3" name="Picture 2">
            <a:extLst>
              <a:ext uri="{FF2B5EF4-FFF2-40B4-BE49-F238E27FC236}">
                <a16:creationId xmlns:a16="http://schemas.microsoft.com/office/drawing/2014/main" id="{1DF01544-3E36-47A4-9342-D16869369C66}"/>
              </a:ext>
            </a:extLst>
          </p:cNvPr>
          <p:cNvPicPr>
            <a:picLocks noChangeAspect="1"/>
          </p:cNvPicPr>
          <p:nvPr/>
        </p:nvPicPr>
        <p:blipFill>
          <a:blip r:embed="rId4"/>
          <a:stretch>
            <a:fillRect/>
          </a:stretch>
        </p:blipFill>
        <p:spPr>
          <a:xfrm>
            <a:off x="1009644" y="243007"/>
            <a:ext cx="2639797" cy="1066892"/>
          </a:xfrm>
          <a:prstGeom prst="rect">
            <a:avLst/>
          </a:prstGeom>
        </p:spPr>
      </p:pic>
    </p:spTree>
    <p:extLst>
      <p:ext uri="{BB962C8B-B14F-4D97-AF65-F5344CB8AC3E}">
        <p14:creationId xmlns:p14="http://schemas.microsoft.com/office/powerpoint/2010/main" val="2493518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639F1B2061BE4CBFA836DB9A4AFE18" ma:contentTypeVersion="12" ma:contentTypeDescription="Create a new document." ma:contentTypeScope="" ma:versionID="1a38d775e88d0b21ea2c5230c754220d">
  <xsd:schema xmlns:xsd="http://www.w3.org/2001/XMLSchema" xmlns:xs="http://www.w3.org/2001/XMLSchema" xmlns:p="http://schemas.microsoft.com/office/2006/metadata/properties" xmlns:ns2="e1578944-e941-49bf-9bee-8c9842764c83" xmlns:ns3="2c0ddd50-b0e0-4f0d-97cc-f38e84edbad2" xmlns:ns4="9b9720a8-c56c-4c86-85cb-946bb0da5767" targetNamespace="http://schemas.microsoft.com/office/2006/metadata/properties" ma:root="true" ma:fieldsID="2e0cea23ac98e4a84fd51b745ee7239d" ns2:_="" ns3:_="" ns4:_="">
    <xsd:import namespace="e1578944-e941-49bf-9bee-8c9842764c83"/>
    <xsd:import namespace="2c0ddd50-b0e0-4f0d-97cc-f38e84edbad2"/>
    <xsd:import namespace="9b9720a8-c56c-4c86-85cb-946bb0da5767"/>
    <xsd:element name="properties">
      <xsd:complexType>
        <xsd:sequence>
          <xsd:element name="documentManagement">
            <xsd:complexType>
              <xsd:all>
                <xsd:element ref="ns2:PII"/>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578944-e941-49bf-9bee-8c9842764c83" elementFormDefault="qualified">
    <xsd:import namespace="http://schemas.microsoft.com/office/2006/documentManagement/types"/>
    <xsd:import namespace="http://schemas.microsoft.com/office/infopath/2007/PartnerControls"/>
    <xsd:element name="PII" ma:index="8" ma:displayName="PII" ma:format="Dropdown" ma:internalName="PII">
      <xsd:simpleType>
        <xsd:restriction base="dms:Choice">
          <xsd:enumeration value="Yes"/>
          <xsd:enumeration value="No"/>
          <xsd:enumeration value="Special Category Data"/>
        </xsd:restriction>
      </xsd:simpleType>
    </xsd:element>
  </xsd:schema>
  <xsd:schema xmlns:xsd="http://www.w3.org/2001/XMLSchema" xmlns:xs="http://www.w3.org/2001/XMLSchema" xmlns:dms="http://schemas.microsoft.com/office/2006/documentManagement/types" xmlns:pc="http://schemas.microsoft.com/office/infopath/2007/PartnerControls" targetNamespace="2c0ddd50-b0e0-4f0d-97cc-f38e84edbad2"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9720a8-c56c-4c86-85cb-946bb0da576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II xmlns="e1578944-e941-49bf-9bee-8c9842764c8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D88557-1252-44A5-8603-D043816117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578944-e941-49bf-9bee-8c9842764c83"/>
    <ds:schemaRef ds:uri="2c0ddd50-b0e0-4f0d-97cc-f38e84edbad2"/>
    <ds:schemaRef ds:uri="9b9720a8-c56c-4c86-85cb-946bb0da57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4D71EB-997E-4DFE-AA75-3A577B42C235}">
  <ds:schemaRefs>
    <ds:schemaRef ds:uri="http://schemas.microsoft.com/office/2006/metadata/properties"/>
    <ds:schemaRef ds:uri="c9ec4afc-fecf-48d1-a00a-0027a956212f"/>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b1b7461c-2f86-4374-892e-df4dc04f3964"/>
    <ds:schemaRef ds:uri="http://www.w3.org/XML/1998/namespace"/>
    <ds:schemaRef ds:uri="http://purl.org/dc/dcmitype/"/>
    <ds:schemaRef ds:uri="e1578944-e941-49bf-9bee-8c9842764c83"/>
  </ds:schemaRefs>
</ds:datastoreItem>
</file>

<file path=customXml/itemProps3.xml><?xml version="1.0" encoding="utf-8"?>
<ds:datastoreItem xmlns:ds="http://schemas.openxmlformats.org/officeDocument/2006/customXml" ds:itemID="{3D85DC84-D596-4610-AEB9-CA56AB56C5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1885</TotalTime>
  <Words>595</Words>
  <Application>Microsoft Office PowerPoint</Application>
  <PresentationFormat>Widescreen</PresentationFormat>
  <Paragraphs>91</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Supported Living Service   </vt:lpstr>
      <vt:lpstr>1. Purpose of Engagement  </vt:lpstr>
      <vt:lpstr>PowerPoint Presentation</vt:lpstr>
      <vt:lpstr>3. Sourcing Options </vt:lpstr>
      <vt:lpstr>4. Need and Demand </vt:lpstr>
      <vt:lpstr>5. Next Steps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Supported Living Service</dc:title>
  <dc:creator>Sarah Van Heerde</dc:creator>
  <cp:lastModifiedBy>Sarah Van Heerde</cp:lastModifiedBy>
  <cp:revision>10</cp:revision>
  <dcterms:created xsi:type="dcterms:W3CDTF">2021-09-07T14:28:47Z</dcterms:created>
  <dcterms:modified xsi:type="dcterms:W3CDTF">2021-09-27T11:54:09Z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0x0101006F639F1B2061BE4CBFA836DB9A4AFE18</vt:lpwstr>
  </property>
</Properties>
</file>