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3659" r:id="rId5"/>
    <p:sldMasterId id="2147483682" r:id="rId6"/>
    <p:sldMasterId id="2147483694" r:id="rId7"/>
  </p:sldMasterIdLst>
  <p:notesMasterIdLst>
    <p:notesMasterId r:id="rId32"/>
  </p:notesMasterIdLst>
  <p:handoutMasterIdLst>
    <p:handoutMasterId r:id="rId33"/>
  </p:handoutMasterIdLst>
  <p:sldIdLst>
    <p:sldId id="455" r:id="rId8"/>
    <p:sldId id="496" r:id="rId9"/>
    <p:sldId id="528" r:id="rId10"/>
    <p:sldId id="527" r:id="rId11"/>
    <p:sldId id="538" r:id="rId12"/>
    <p:sldId id="539" r:id="rId13"/>
    <p:sldId id="540" r:id="rId14"/>
    <p:sldId id="529" r:id="rId15"/>
    <p:sldId id="549" r:id="rId16"/>
    <p:sldId id="530" r:id="rId17"/>
    <p:sldId id="532" r:id="rId18"/>
    <p:sldId id="531" r:id="rId19"/>
    <p:sldId id="546" r:id="rId20"/>
    <p:sldId id="541" r:id="rId21"/>
    <p:sldId id="536" r:id="rId22"/>
    <p:sldId id="537" r:id="rId23"/>
    <p:sldId id="548" r:id="rId24"/>
    <p:sldId id="547" r:id="rId25"/>
    <p:sldId id="542" r:id="rId26"/>
    <p:sldId id="544" r:id="rId27"/>
    <p:sldId id="521" r:id="rId28"/>
    <p:sldId id="501" r:id="rId29"/>
    <p:sldId id="525" r:id="rId30"/>
    <p:sldId id="457" r:id="rId31"/>
  </p:sldIdLst>
  <p:sldSz cx="9144000" cy="6858000" type="screen4x3"/>
  <p:notesSz cx="6797675" cy="9926638"/>
  <p:defaultTextStyle>
    <a:defPPr>
      <a:defRPr lang="en-GB"/>
    </a:defPPr>
    <a:lvl1pPr algn="l" rtl="0" eaLnBrk="0" fontAlgn="base" hangingPunct="0">
      <a:spcBef>
        <a:spcPct val="0"/>
      </a:spcBef>
      <a:spcAft>
        <a:spcPct val="0"/>
      </a:spcAft>
      <a:defRPr sz="2000"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sz="2000"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sz="2000"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Trebuchet MS" panose="020B0603020202020204" pitchFamily="34" charset="0"/>
        <a:ea typeface="+mn-ea"/>
        <a:cs typeface="+mn-cs"/>
      </a:defRPr>
    </a:lvl5pPr>
    <a:lvl6pPr marL="2286000" algn="l" defTabSz="914400" rtl="0" eaLnBrk="1" latinLnBrk="0" hangingPunct="1">
      <a:defRPr sz="2000" kern="1200">
        <a:solidFill>
          <a:schemeClr val="tx1"/>
        </a:solidFill>
        <a:latin typeface="Trebuchet MS" panose="020B0603020202020204" pitchFamily="34" charset="0"/>
        <a:ea typeface="+mn-ea"/>
        <a:cs typeface="+mn-cs"/>
      </a:defRPr>
    </a:lvl6pPr>
    <a:lvl7pPr marL="2743200" algn="l" defTabSz="914400" rtl="0" eaLnBrk="1" latinLnBrk="0" hangingPunct="1">
      <a:defRPr sz="2000" kern="1200">
        <a:solidFill>
          <a:schemeClr val="tx1"/>
        </a:solidFill>
        <a:latin typeface="Trebuchet MS" panose="020B0603020202020204" pitchFamily="34" charset="0"/>
        <a:ea typeface="+mn-ea"/>
        <a:cs typeface="+mn-cs"/>
      </a:defRPr>
    </a:lvl7pPr>
    <a:lvl8pPr marL="3200400" algn="l" defTabSz="914400" rtl="0" eaLnBrk="1" latinLnBrk="0" hangingPunct="1">
      <a:defRPr sz="2000" kern="1200">
        <a:solidFill>
          <a:schemeClr val="tx1"/>
        </a:solidFill>
        <a:latin typeface="Trebuchet MS" panose="020B0603020202020204" pitchFamily="34" charset="0"/>
        <a:ea typeface="+mn-ea"/>
        <a:cs typeface="+mn-cs"/>
      </a:defRPr>
    </a:lvl8pPr>
    <a:lvl9pPr marL="3657600" algn="l" defTabSz="914400" rtl="0" eaLnBrk="1" latinLnBrk="0" hangingPunct="1">
      <a:defRPr sz="2000"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1AA"/>
    <a:srgbClr val="000066"/>
    <a:srgbClr val="990033"/>
    <a:srgbClr val="660066"/>
    <a:srgbClr val="FFCC00"/>
    <a:srgbClr val="FF0000"/>
    <a:srgbClr val="FFFF99"/>
    <a:srgbClr val="0024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69" autoAdjust="0"/>
    <p:restoredTop sz="92495" autoAdjust="0"/>
  </p:normalViewPr>
  <p:slideViewPr>
    <p:cSldViewPr>
      <p:cViewPr varScale="1">
        <p:scale>
          <a:sx n="63" d="100"/>
          <a:sy n="63" d="100"/>
        </p:scale>
        <p:origin x="1824" y="72"/>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p:cViewPr varScale="1">
        <p:scale>
          <a:sx n="47" d="100"/>
          <a:sy n="47" d="100"/>
        </p:scale>
        <p:origin x="-2736" y="-108"/>
      </p:cViewPr>
      <p:guideLst>
        <p:guide orient="horz" pos="3127"/>
        <p:guide pos="214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39" tIns="46569" rIns="93139" bIns="46569" numCol="1" anchor="t" anchorCtr="0" compatLnSpc="1">
            <a:prstTxWarp prst="textNoShape">
              <a:avLst/>
            </a:prstTxWarp>
          </a:bodyPr>
          <a:lstStyle>
            <a:lvl1pPr defTabSz="930275" eaLnBrk="1" hangingPunct="1">
              <a:defRPr sz="1200">
                <a:latin typeface="Arial" panose="020B0604020202020204" pitchFamily="34" charset="0"/>
              </a:defRPr>
            </a:lvl1pPr>
          </a:lstStyle>
          <a:p>
            <a:pPr>
              <a:defRPr/>
            </a:pPr>
            <a:endParaRPr lang="en-US" altLang="en-US" dirty="0"/>
          </a:p>
        </p:txBody>
      </p:sp>
      <p:sp>
        <p:nvSpPr>
          <p:cNvPr id="62467" name="Rectangle 3"/>
          <p:cNvSpPr>
            <a:spLocks noGrp="1" noChangeArrowheads="1"/>
          </p:cNvSpPr>
          <p:nvPr>
            <p:ph type="dt" sz="quarter" idx="1"/>
          </p:nvPr>
        </p:nvSpPr>
        <p:spPr bwMode="auto">
          <a:xfrm>
            <a:off x="3849688"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39" tIns="46569" rIns="93139" bIns="46569" numCol="1" anchor="t" anchorCtr="0" compatLnSpc="1">
            <a:prstTxWarp prst="textNoShape">
              <a:avLst/>
            </a:prstTxWarp>
          </a:bodyPr>
          <a:lstStyle>
            <a:lvl1pPr algn="r" defTabSz="930275" eaLnBrk="1" hangingPunct="1">
              <a:defRPr sz="1200">
                <a:latin typeface="Arial" panose="020B0604020202020204" pitchFamily="34" charset="0"/>
              </a:defRPr>
            </a:lvl1pPr>
          </a:lstStyle>
          <a:p>
            <a:pPr>
              <a:defRPr/>
            </a:pPr>
            <a:endParaRPr lang="en-US" altLang="en-US" dirty="0"/>
          </a:p>
        </p:txBody>
      </p:sp>
      <p:sp>
        <p:nvSpPr>
          <p:cNvPr id="62468" name="Rectangle 4"/>
          <p:cNvSpPr>
            <a:spLocks noGrp="1" noChangeArrowheads="1"/>
          </p:cNvSpPr>
          <p:nvPr>
            <p:ph type="ftr" sz="quarter" idx="2"/>
          </p:nvPr>
        </p:nvSpPr>
        <p:spPr bwMode="auto">
          <a:xfrm>
            <a:off x="0"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39" tIns="46569" rIns="93139" bIns="46569" numCol="1" anchor="b" anchorCtr="0" compatLnSpc="1">
            <a:prstTxWarp prst="textNoShape">
              <a:avLst/>
            </a:prstTxWarp>
          </a:bodyPr>
          <a:lstStyle>
            <a:lvl1pPr defTabSz="930275" eaLnBrk="1" hangingPunct="1">
              <a:defRPr sz="1200">
                <a:latin typeface="Arial" panose="020B0604020202020204" pitchFamily="34" charset="0"/>
              </a:defRPr>
            </a:lvl1pPr>
          </a:lstStyle>
          <a:p>
            <a:pPr>
              <a:defRPr/>
            </a:pPr>
            <a:endParaRPr lang="en-US" altLang="en-US" dirty="0"/>
          </a:p>
        </p:txBody>
      </p:sp>
      <p:sp>
        <p:nvSpPr>
          <p:cNvPr id="62469" name="Rectangle 5"/>
          <p:cNvSpPr>
            <a:spLocks noGrp="1" noChangeArrowheads="1"/>
          </p:cNvSpPr>
          <p:nvPr>
            <p:ph type="sldNum" sz="quarter" idx="3"/>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39" tIns="46569" rIns="93139" bIns="46569" numCol="1" anchor="b" anchorCtr="0" compatLnSpc="1">
            <a:prstTxWarp prst="textNoShape">
              <a:avLst/>
            </a:prstTxWarp>
          </a:bodyPr>
          <a:lstStyle>
            <a:lvl1pPr algn="r" defTabSz="930275" eaLnBrk="1" hangingPunct="1">
              <a:defRPr sz="1200">
                <a:latin typeface="Arial" panose="020B0604020202020204" pitchFamily="34" charset="0"/>
              </a:defRPr>
            </a:lvl1pPr>
          </a:lstStyle>
          <a:p>
            <a:pPr>
              <a:defRPr/>
            </a:pPr>
            <a:fld id="{A55292E8-ED9D-4631-89F0-7537B83574AD}" type="slidenum">
              <a:rPr lang="en-GB" altLang="en-US"/>
              <a:pPr>
                <a:defRPr/>
              </a:pPr>
              <a:t>‹#›</a:t>
            </a:fld>
            <a:endParaRPr lang="en-GB" altLang="en-US" dirty="0"/>
          </a:p>
        </p:txBody>
      </p:sp>
    </p:spTree>
    <p:extLst>
      <p:ext uri="{BB962C8B-B14F-4D97-AF65-F5344CB8AC3E}">
        <p14:creationId xmlns:p14="http://schemas.microsoft.com/office/powerpoint/2010/main" val="2324495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39" tIns="46569" rIns="93139" bIns="46569" numCol="1" anchor="t" anchorCtr="0" compatLnSpc="1">
            <a:prstTxWarp prst="textNoShape">
              <a:avLst/>
            </a:prstTxWarp>
          </a:bodyPr>
          <a:lstStyle>
            <a:lvl1pPr defTabSz="930275" eaLnBrk="1" hangingPunct="1">
              <a:defRPr sz="1200">
                <a:latin typeface="Arial" panose="020B0604020202020204" pitchFamily="34" charset="0"/>
              </a:defRPr>
            </a:lvl1pPr>
          </a:lstStyle>
          <a:p>
            <a:pPr>
              <a:defRPr/>
            </a:pPr>
            <a:endParaRPr lang="en-US" altLang="en-US" dirty="0"/>
          </a:p>
        </p:txBody>
      </p:sp>
      <p:sp>
        <p:nvSpPr>
          <p:cNvPr id="31747" name="Rectangle 3"/>
          <p:cNvSpPr>
            <a:spLocks noGrp="1" noChangeArrowheads="1"/>
          </p:cNvSpPr>
          <p:nvPr>
            <p:ph type="dt" idx="1"/>
          </p:nvPr>
        </p:nvSpPr>
        <p:spPr bwMode="auto">
          <a:xfrm>
            <a:off x="3849688"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39" tIns="46569" rIns="93139" bIns="46569" numCol="1" anchor="t" anchorCtr="0" compatLnSpc="1">
            <a:prstTxWarp prst="textNoShape">
              <a:avLst/>
            </a:prstTxWarp>
          </a:bodyPr>
          <a:lstStyle>
            <a:lvl1pPr algn="r" defTabSz="930275" eaLnBrk="1" hangingPunct="1">
              <a:defRPr sz="1200">
                <a:latin typeface="Arial" panose="020B0604020202020204" pitchFamily="34" charset="0"/>
              </a:defRPr>
            </a:lvl1pPr>
          </a:lstStyle>
          <a:p>
            <a:pPr>
              <a:defRPr/>
            </a:pPr>
            <a:endParaRPr lang="en-US" altLang="en-US" dirty="0"/>
          </a:p>
        </p:txBody>
      </p:sp>
      <p:sp>
        <p:nvSpPr>
          <p:cNvPr id="5124" name="Rectangle 4"/>
          <p:cNvSpPr>
            <a:spLocks noGrp="1" noRot="1" noChangeAspect="1" noChangeArrowheads="1" noTextEdit="1"/>
          </p:cNvSpPr>
          <p:nvPr>
            <p:ph type="sldImg" idx="2"/>
          </p:nvPr>
        </p:nvSpPr>
        <p:spPr bwMode="auto">
          <a:xfrm>
            <a:off x="915988" y="744538"/>
            <a:ext cx="4968875" cy="37258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p:cNvSpPr>
            <a:spLocks noGrp="1" noChangeArrowheads="1"/>
          </p:cNvSpPr>
          <p:nvPr>
            <p:ph type="body" sz="quarter" idx="3"/>
          </p:nvPr>
        </p:nvSpPr>
        <p:spPr bwMode="auto">
          <a:xfrm>
            <a:off x="679450" y="4716463"/>
            <a:ext cx="5438775" cy="446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39" tIns="46569" rIns="93139" bIns="46569"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31750" name="Rectangle 6"/>
          <p:cNvSpPr>
            <a:spLocks noGrp="1" noChangeArrowheads="1"/>
          </p:cNvSpPr>
          <p:nvPr>
            <p:ph type="ftr" sz="quarter" idx="4"/>
          </p:nvPr>
        </p:nvSpPr>
        <p:spPr bwMode="auto">
          <a:xfrm>
            <a:off x="0"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39" tIns="46569" rIns="93139" bIns="46569" numCol="1" anchor="b" anchorCtr="0" compatLnSpc="1">
            <a:prstTxWarp prst="textNoShape">
              <a:avLst/>
            </a:prstTxWarp>
          </a:bodyPr>
          <a:lstStyle>
            <a:lvl1pPr defTabSz="930275" eaLnBrk="1" hangingPunct="1">
              <a:defRPr sz="1200">
                <a:latin typeface="Arial" panose="020B0604020202020204" pitchFamily="34" charset="0"/>
              </a:defRPr>
            </a:lvl1pPr>
          </a:lstStyle>
          <a:p>
            <a:pPr>
              <a:defRPr/>
            </a:pPr>
            <a:endParaRPr lang="en-US" altLang="en-US" dirty="0"/>
          </a:p>
        </p:txBody>
      </p:sp>
      <p:sp>
        <p:nvSpPr>
          <p:cNvPr id="31751" name="Rectangle 7"/>
          <p:cNvSpPr>
            <a:spLocks noGrp="1" noChangeArrowheads="1"/>
          </p:cNvSpPr>
          <p:nvPr>
            <p:ph type="sldNum" sz="quarter" idx="5"/>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39" tIns="46569" rIns="93139" bIns="46569" numCol="1" anchor="b" anchorCtr="0" compatLnSpc="1">
            <a:prstTxWarp prst="textNoShape">
              <a:avLst/>
            </a:prstTxWarp>
          </a:bodyPr>
          <a:lstStyle>
            <a:lvl1pPr algn="r" defTabSz="930275" eaLnBrk="1" hangingPunct="1">
              <a:defRPr sz="1200">
                <a:latin typeface="Arial" panose="020B0604020202020204" pitchFamily="34" charset="0"/>
              </a:defRPr>
            </a:lvl1pPr>
          </a:lstStyle>
          <a:p>
            <a:pPr>
              <a:defRPr/>
            </a:pPr>
            <a:fld id="{F6288A0C-7228-443C-9D9A-DF2BB5A6F446}" type="slidenum">
              <a:rPr lang="en-GB" altLang="en-US"/>
              <a:pPr>
                <a:defRPr/>
              </a:pPr>
              <a:t>‹#›</a:t>
            </a:fld>
            <a:endParaRPr lang="en-GB" altLang="en-US" dirty="0"/>
          </a:p>
        </p:txBody>
      </p:sp>
    </p:spTree>
    <p:extLst>
      <p:ext uri="{BB962C8B-B14F-4D97-AF65-F5344CB8AC3E}">
        <p14:creationId xmlns:p14="http://schemas.microsoft.com/office/powerpoint/2010/main" val="9788775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ANGIE</a:t>
            </a:r>
          </a:p>
        </p:txBody>
      </p:sp>
      <p:sp>
        <p:nvSpPr>
          <p:cNvPr id="4" name="Slide Number Placeholder 3"/>
          <p:cNvSpPr>
            <a:spLocks noGrp="1"/>
          </p:cNvSpPr>
          <p:nvPr>
            <p:ph type="sldNum" sz="quarter" idx="10"/>
          </p:nvPr>
        </p:nvSpPr>
        <p:spPr/>
        <p:txBody>
          <a:bodyPr/>
          <a:lstStyle/>
          <a:p>
            <a:pPr>
              <a:defRPr/>
            </a:pPr>
            <a:fld id="{F6288A0C-7228-443C-9D9A-DF2BB5A6F446}" type="slidenum">
              <a:rPr lang="en-GB" altLang="en-US" smtClean="0"/>
              <a:pPr>
                <a:defRPr/>
              </a:pPr>
              <a:t>1</a:t>
            </a:fld>
            <a:endParaRPr lang="en-GB" altLang="en-US" dirty="0"/>
          </a:p>
        </p:txBody>
      </p:sp>
    </p:spTree>
    <p:extLst>
      <p:ext uri="{BB962C8B-B14F-4D97-AF65-F5344CB8AC3E}">
        <p14:creationId xmlns:p14="http://schemas.microsoft.com/office/powerpoint/2010/main" val="2242625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DAVE</a:t>
            </a:r>
            <a:r>
              <a:rPr lang="en-US" b="1" baseline="0" dirty="0"/>
              <a:t> - </a:t>
            </a:r>
            <a:r>
              <a:rPr lang="en-US" b="1" dirty="0"/>
              <a:t>Safeguarding staff and vulnerable people</a:t>
            </a:r>
          </a:p>
          <a:p>
            <a:endParaRPr lang="en-GB" dirty="0"/>
          </a:p>
          <a:p>
            <a:r>
              <a:rPr lang="en-US" dirty="0"/>
              <a:t>Please confirm your organisation has a Safeguarding Policy that complies with the Council’s policy and provides an equivalent level of protection as that policy. </a:t>
            </a:r>
          </a:p>
          <a:p>
            <a:endParaRPr lang="en-US" dirty="0"/>
          </a:p>
          <a:p>
            <a:r>
              <a:rPr lang="en-US" dirty="0"/>
              <a:t>There is a guidance attached to this</a:t>
            </a:r>
            <a:r>
              <a:rPr lang="en-US" baseline="0" dirty="0"/>
              <a:t> questions in which you have to </a:t>
            </a:r>
            <a:r>
              <a:rPr lang="en-US" dirty="0"/>
              <a:t>confirm that your organization’s Safeguarding Policy and practices</a:t>
            </a:r>
            <a:r>
              <a:rPr lang="en-US" baseline="0" dirty="0"/>
              <a:t> comply with. </a:t>
            </a:r>
          </a:p>
          <a:p>
            <a:endParaRPr lang="en-US" baseline="0" dirty="0"/>
          </a:p>
          <a:p>
            <a:r>
              <a:rPr lang="en-US" baseline="0" dirty="0"/>
              <a:t>You’ll need to confirm that you’ll once on the DPS you will maintain compliance with the Council’s and other policies identified above. </a:t>
            </a:r>
          </a:p>
          <a:p>
            <a:endParaRPr lang="en-US" baseline="0" dirty="0"/>
          </a:p>
          <a:p>
            <a:r>
              <a:rPr lang="en-US" b="1" baseline="0" dirty="0"/>
              <a:t>Insurances</a:t>
            </a:r>
          </a:p>
          <a:p>
            <a:endParaRPr lang="en-US" b="1" baseline="0" dirty="0"/>
          </a:p>
          <a:p>
            <a:r>
              <a:rPr lang="en-US" b="0" baseline="0" dirty="0"/>
              <a:t>You will need to confirm your insurance cover meets that of the requirements of the council. Depending on the service you’re providing there are different amounts of cover required, such as; Sexual abuse and molestation public liability cover. </a:t>
            </a:r>
          </a:p>
          <a:p>
            <a:endParaRPr lang="en-US" b="0" baseline="0" dirty="0"/>
          </a:p>
          <a:p>
            <a:endParaRPr lang="en-US" baseline="0" dirty="0"/>
          </a:p>
          <a:p>
            <a:r>
              <a:rPr lang="en-US" baseline="0" dirty="0"/>
              <a:t>You’ll need to confirm that you’ll once on the DPS you will maintain compliance with the Council’s insurance requirements. </a:t>
            </a:r>
          </a:p>
          <a:p>
            <a:endParaRPr lang="en-GB"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Registration under the Data Protection Act 1998</a:t>
            </a:r>
          </a:p>
          <a:p>
            <a:endParaRPr lang="en-GB" dirty="0"/>
          </a:p>
          <a:p>
            <a:r>
              <a:rPr lang="en-GB" b="0" dirty="0"/>
              <a:t>You’ll need to confirm that you’re registered with the ICO under the Data Protection</a:t>
            </a:r>
            <a:r>
              <a:rPr lang="en-GB" b="0" baseline="0" dirty="0"/>
              <a:t> Act 1998. If you are you’ll need to provide you registration number. </a:t>
            </a:r>
          </a:p>
          <a:p>
            <a:endParaRPr lang="en-GB" b="0" baseline="0" dirty="0"/>
          </a:p>
          <a:p>
            <a:r>
              <a:rPr lang="en-GB" b="0" dirty="0"/>
              <a:t>If no would</a:t>
            </a:r>
            <a:r>
              <a:rPr lang="en-GB" b="0" baseline="0" dirty="0"/>
              <a:t> you be willing to register if awarded the contract?</a:t>
            </a:r>
          </a:p>
          <a:p>
            <a:endParaRPr lang="en-GB" b="0" baseline="0" dirty="0"/>
          </a:p>
          <a:p>
            <a:r>
              <a:rPr lang="en-GB" b="0" baseline="0" dirty="0"/>
              <a:t>There is a Third Party security documents attached to the question, you will need to confirm that if you’re awarded the contract that you will follow the protocol. </a:t>
            </a:r>
            <a:endParaRPr lang="en-GB" b="0" dirty="0"/>
          </a:p>
        </p:txBody>
      </p:sp>
      <p:sp>
        <p:nvSpPr>
          <p:cNvPr id="4" name="Slide Number Placeholder 3"/>
          <p:cNvSpPr>
            <a:spLocks noGrp="1"/>
          </p:cNvSpPr>
          <p:nvPr>
            <p:ph type="sldNum" sz="quarter" idx="10"/>
          </p:nvPr>
        </p:nvSpPr>
        <p:spPr/>
        <p:txBody>
          <a:bodyPr/>
          <a:lstStyle/>
          <a:p>
            <a:pPr>
              <a:defRPr/>
            </a:pPr>
            <a:fld id="{F6288A0C-7228-443C-9D9A-DF2BB5A6F446}" type="slidenum">
              <a:rPr lang="en-GB" altLang="en-US" smtClean="0"/>
              <a:pPr>
                <a:defRPr/>
              </a:pPr>
              <a:t>11</a:t>
            </a:fld>
            <a:endParaRPr lang="en-GB" altLang="en-US" dirty="0"/>
          </a:p>
        </p:txBody>
      </p:sp>
    </p:spTree>
    <p:extLst>
      <p:ext uri="{BB962C8B-B14F-4D97-AF65-F5344CB8AC3E}">
        <p14:creationId xmlns:p14="http://schemas.microsoft.com/office/powerpoint/2010/main" val="257282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b="1" dirty="0"/>
              <a:t>DAVE - Economic and Financial Standing</a:t>
            </a:r>
          </a:p>
          <a:p>
            <a:endParaRPr lang="en-GB" dirty="0"/>
          </a:p>
          <a:p>
            <a:r>
              <a:rPr lang="en-GB" dirty="0"/>
              <a:t>If your organisation has</a:t>
            </a:r>
            <a:r>
              <a:rPr lang="en-GB" baseline="0" dirty="0"/>
              <a:t> been trading for two or more years we will require full, non-abbreviated versions of your </a:t>
            </a:r>
            <a:r>
              <a:rPr lang="en-GB" b="1" baseline="0" dirty="0"/>
              <a:t>audited/unaudited (Delete as appropriate)</a:t>
            </a:r>
            <a:r>
              <a:rPr lang="en-GB" baseline="0" dirty="0"/>
              <a:t> accounts. </a:t>
            </a:r>
          </a:p>
          <a:p>
            <a:endParaRPr lang="en-GB" baseline="0" dirty="0"/>
          </a:p>
          <a:p>
            <a:r>
              <a:rPr lang="en-GB" baseline="0" dirty="0"/>
              <a:t>If you haven’t been trading for two years then we will need one of the following:</a:t>
            </a:r>
          </a:p>
          <a:p>
            <a:pPr marL="171450" indent="-171450">
              <a:buFont typeface="Arial" panose="020B0604020202020204" pitchFamily="34" charset="0"/>
              <a:buChar char="•"/>
            </a:pPr>
            <a:r>
              <a:rPr lang="en-US" dirty="0"/>
              <a:t>A statement of the turnover, Profit and Loss Account/Income Statement </a:t>
            </a:r>
          </a:p>
          <a:p>
            <a:pPr marL="171450" indent="-171450">
              <a:buFont typeface="Arial" panose="020B0604020202020204" pitchFamily="34" charset="0"/>
              <a:buChar char="•"/>
            </a:pPr>
            <a:r>
              <a:rPr lang="en-US" dirty="0"/>
              <a:t>Balance Sheet/Statement of Financial Position and Statement of Cash Flow for the most recent year of trading for this organisation</a:t>
            </a:r>
          </a:p>
          <a:p>
            <a:pPr marL="0" indent="0">
              <a:buFont typeface="Arial" panose="020B0604020202020204" pitchFamily="34" charset="0"/>
              <a:buNone/>
            </a:pPr>
            <a:r>
              <a:rPr lang="en-US" dirty="0"/>
              <a:t>and</a:t>
            </a:r>
          </a:p>
          <a:p>
            <a:pPr marL="171450" indent="-171450">
              <a:buFont typeface="Arial" panose="020B0604020202020204" pitchFamily="34" charset="0"/>
              <a:buChar char="•"/>
            </a:pPr>
            <a:r>
              <a:rPr lang="en-US" dirty="0"/>
              <a:t>A statement of the cash flow forecast for the current year and a bank letter outlining the current cash and credit position</a:t>
            </a:r>
            <a:endParaRPr lang="en-GB" dirty="0"/>
          </a:p>
          <a:p>
            <a:pPr marL="0" indent="0">
              <a:buFont typeface="Arial" panose="020B0604020202020204" pitchFamily="34" charset="0"/>
              <a:buNone/>
            </a:pPr>
            <a:r>
              <a:rPr lang="en-GB" dirty="0"/>
              <a:t>And</a:t>
            </a:r>
          </a:p>
          <a:p>
            <a:pPr marL="171450" indent="-171450">
              <a:buFont typeface="Arial" panose="020B0604020202020204" pitchFamily="34" charset="0"/>
              <a:buChar char="•"/>
            </a:pPr>
            <a:r>
              <a:rPr lang="en-US" dirty="0"/>
              <a:t>Alternative means of demonstrating financial status if any of the above are not available (e.g. forecast of turnover for the current year and a statement of funding provided by the owners and/or the bank, charity accruals accounts or an alternative means of demonstrating financial status)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On</a:t>
            </a:r>
            <a:r>
              <a:rPr lang="en-US" baseline="0" dirty="0"/>
              <a:t> a normal procurement, finance would undertake a turnover assessment based on the information provider…however for a DPS as there isn’t a contract value at the outset this won’t work. Therefore there will be turnover checks on higher value/ block contracts which will be a pass/fail in the mini comp. </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The normal liquidity, gearing and net profit checks will take place during the initial bid to join process. </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Cornwall Council is now going to be using the DueDil system, this is going to enable a regular review of the financial sustainability of suppliers, this will be undertaken during contract management annually. </a:t>
            </a:r>
          </a:p>
          <a:p>
            <a:pPr marL="0" indent="0">
              <a:buFont typeface="Arial" panose="020B0604020202020204" pitchFamily="34" charset="0"/>
              <a:buNone/>
            </a:pPr>
            <a:endParaRPr lang="en-GB" baseline="0" dirty="0"/>
          </a:p>
          <a:p>
            <a:pPr marL="0" indent="0">
              <a:buFont typeface="Arial" panose="020B0604020202020204" pitchFamily="34" charset="0"/>
              <a:buNone/>
            </a:pPr>
            <a:r>
              <a:rPr lang="en-GB" b="1" dirty="0"/>
              <a:t>Modern Slavery</a:t>
            </a:r>
          </a:p>
          <a:p>
            <a:pPr marL="0" indent="0">
              <a:buFont typeface="Arial" panose="020B0604020202020204" pitchFamily="34" charset="0"/>
              <a:buNone/>
            </a:pPr>
            <a:endParaRPr lang="en-GB" b="1" dirty="0"/>
          </a:p>
          <a:p>
            <a:pPr marL="0" indent="0">
              <a:buFont typeface="Arial" panose="020B0604020202020204" pitchFamily="34" charset="0"/>
              <a:buNone/>
            </a:pPr>
            <a:r>
              <a:rPr lang="en-US" b="0" dirty="0"/>
              <a:t>Section</a:t>
            </a:r>
            <a:r>
              <a:rPr lang="en-US" b="0" baseline="0" dirty="0"/>
              <a:t> 54 of the Modern Slavery Act (Transparency in Supply Chains) states that you are a relevant commercial organization if your organization </a:t>
            </a:r>
            <a:r>
              <a:rPr lang="en-US" b="0" dirty="0"/>
              <a:t>supplies goods or services, and</a:t>
            </a:r>
          </a:p>
          <a:p>
            <a:pPr marL="0" indent="0">
              <a:buFont typeface="Arial" panose="020B0604020202020204" pitchFamily="34" charset="0"/>
              <a:buNone/>
            </a:pPr>
            <a:r>
              <a:rPr lang="en-US" b="0" dirty="0"/>
              <a:t>has a total turnover of not less than an amount prescribed by regulations made by the Secretary of State</a:t>
            </a:r>
            <a:r>
              <a:rPr lang="en-US" b="0" baseline="0" dirty="0"/>
              <a:t> </a:t>
            </a:r>
            <a:r>
              <a:rPr lang="en-US" b="0" dirty="0"/>
              <a:t>(£36 million).</a:t>
            </a:r>
          </a:p>
          <a:p>
            <a:pPr marL="0" indent="0">
              <a:buFont typeface="Arial" panose="020B0604020202020204" pitchFamily="34" charset="0"/>
              <a:buNone/>
            </a:pPr>
            <a:endParaRPr lang="en-US" b="0" dirty="0"/>
          </a:p>
          <a:p>
            <a:pPr marL="0" indent="0">
              <a:buFont typeface="Arial" panose="020B0604020202020204" pitchFamily="34" charset="0"/>
              <a:buNone/>
            </a:pPr>
            <a:r>
              <a:rPr lang="en-US" b="0" dirty="0"/>
              <a:t>You</a:t>
            </a:r>
            <a:r>
              <a:rPr lang="en-US" b="0" baseline="0" dirty="0"/>
              <a:t> need to confirm whether you are an organization that this is relevant to and also confirm your compliance with reporting</a:t>
            </a:r>
            <a:endParaRPr lang="en-US" b="0" dirty="0"/>
          </a:p>
        </p:txBody>
      </p:sp>
      <p:sp>
        <p:nvSpPr>
          <p:cNvPr id="4" name="Slide Number Placeholder 3"/>
          <p:cNvSpPr>
            <a:spLocks noGrp="1"/>
          </p:cNvSpPr>
          <p:nvPr>
            <p:ph type="sldNum" sz="quarter" idx="10"/>
          </p:nvPr>
        </p:nvSpPr>
        <p:spPr/>
        <p:txBody>
          <a:bodyPr/>
          <a:lstStyle/>
          <a:p>
            <a:pPr>
              <a:defRPr/>
            </a:pPr>
            <a:fld id="{F6288A0C-7228-443C-9D9A-DF2BB5A6F446}" type="slidenum">
              <a:rPr lang="en-GB" altLang="en-US" smtClean="0"/>
              <a:pPr>
                <a:defRPr/>
              </a:pPr>
              <a:t>12</a:t>
            </a:fld>
            <a:endParaRPr lang="en-GB" altLang="en-US" dirty="0"/>
          </a:p>
        </p:txBody>
      </p:sp>
    </p:spTree>
    <p:extLst>
      <p:ext uri="{BB962C8B-B14F-4D97-AF65-F5344CB8AC3E}">
        <p14:creationId xmlns:p14="http://schemas.microsoft.com/office/powerpoint/2010/main" val="1306967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DAVID AND ROB</a:t>
            </a:r>
            <a:br>
              <a:rPr lang="en-US" b="1" dirty="0"/>
            </a:br>
            <a:r>
              <a:rPr lang="en-US" b="1" dirty="0"/>
              <a:t>Additional costs are captured during the mini-competitions</a:t>
            </a:r>
            <a:br>
              <a:rPr lang="en-US" b="1" dirty="0"/>
            </a:br>
            <a:endParaRPr lang="en-GB" dirty="0"/>
          </a:p>
        </p:txBody>
      </p:sp>
      <p:sp>
        <p:nvSpPr>
          <p:cNvPr id="4" name="Slide Number Placeholder 3"/>
          <p:cNvSpPr>
            <a:spLocks noGrp="1"/>
          </p:cNvSpPr>
          <p:nvPr>
            <p:ph type="sldNum" sz="quarter" idx="10"/>
          </p:nvPr>
        </p:nvSpPr>
        <p:spPr/>
        <p:txBody>
          <a:bodyPr/>
          <a:lstStyle/>
          <a:p>
            <a:pPr>
              <a:defRPr/>
            </a:pPr>
            <a:fld id="{F6288A0C-7228-443C-9D9A-DF2BB5A6F446}" type="slidenum">
              <a:rPr lang="en-GB" altLang="en-US" smtClean="0"/>
              <a:pPr>
                <a:defRPr/>
              </a:pPr>
              <a:t>13</a:t>
            </a:fld>
            <a:endParaRPr lang="en-GB" altLang="en-US" dirty="0"/>
          </a:p>
        </p:txBody>
      </p:sp>
    </p:spTree>
    <p:extLst>
      <p:ext uri="{BB962C8B-B14F-4D97-AF65-F5344CB8AC3E}">
        <p14:creationId xmlns:p14="http://schemas.microsoft.com/office/powerpoint/2010/main" val="38236821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ROB</a:t>
            </a:r>
          </a:p>
        </p:txBody>
      </p:sp>
      <p:sp>
        <p:nvSpPr>
          <p:cNvPr id="4" name="Slide Number Placeholder 3"/>
          <p:cNvSpPr>
            <a:spLocks noGrp="1"/>
          </p:cNvSpPr>
          <p:nvPr>
            <p:ph type="sldNum" sz="quarter" idx="10"/>
          </p:nvPr>
        </p:nvSpPr>
        <p:spPr/>
        <p:txBody>
          <a:bodyPr/>
          <a:lstStyle/>
          <a:p>
            <a:pPr>
              <a:defRPr/>
            </a:pPr>
            <a:fld id="{F6288A0C-7228-443C-9D9A-DF2BB5A6F446}" type="slidenum">
              <a:rPr lang="en-GB" altLang="en-US" smtClean="0"/>
              <a:pPr>
                <a:defRPr/>
              </a:pPr>
              <a:t>14</a:t>
            </a:fld>
            <a:endParaRPr lang="en-GB" altLang="en-US" dirty="0"/>
          </a:p>
        </p:txBody>
      </p:sp>
    </p:spTree>
    <p:extLst>
      <p:ext uri="{BB962C8B-B14F-4D97-AF65-F5344CB8AC3E}">
        <p14:creationId xmlns:p14="http://schemas.microsoft.com/office/powerpoint/2010/main" val="15504511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DAVE</a:t>
            </a:r>
          </a:p>
        </p:txBody>
      </p:sp>
      <p:sp>
        <p:nvSpPr>
          <p:cNvPr id="4" name="Slide Number Placeholder 3"/>
          <p:cNvSpPr>
            <a:spLocks noGrp="1"/>
          </p:cNvSpPr>
          <p:nvPr>
            <p:ph type="sldNum" sz="quarter" idx="10"/>
          </p:nvPr>
        </p:nvSpPr>
        <p:spPr/>
        <p:txBody>
          <a:bodyPr/>
          <a:lstStyle/>
          <a:p>
            <a:pPr>
              <a:defRPr/>
            </a:pPr>
            <a:fld id="{F6288A0C-7228-443C-9D9A-DF2BB5A6F446}" type="slidenum">
              <a:rPr lang="en-GB" altLang="en-US" smtClean="0"/>
              <a:pPr>
                <a:defRPr/>
              </a:pPr>
              <a:t>15</a:t>
            </a:fld>
            <a:endParaRPr lang="en-GB" altLang="en-US" dirty="0"/>
          </a:p>
        </p:txBody>
      </p:sp>
    </p:spTree>
    <p:extLst>
      <p:ext uri="{BB962C8B-B14F-4D97-AF65-F5344CB8AC3E}">
        <p14:creationId xmlns:p14="http://schemas.microsoft.com/office/powerpoint/2010/main" val="7572675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DAVE</a:t>
            </a:r>
          </a:p>
        </p:txBody>
      </p:sp>
      <p:sp>
        <p:nvSpPr>
          <p:cNvPr id="4" name="Slide Number Placeholder 3"/>
          <p:cNvSpPr>
            <a:spLocks noGrp="1"/>
          </p:cNvSpPr>
          <p:nvPr>
            <p:ph type="sldNum" sz="quarter" idx="10"/>
          </p:nvPr>
        </p:nvSpPr>
        <p:spPr/>
        <p:txBody>
          <a:bodyPr/>
          <a:lstStyle/>
          <a:p>
            <a:pPr>
              <a:defRPr/>
            </a:pPr>
            <a:fld id="{F6288A0C-7228-443C-9D9A-DF2BB5A6F446}" type="slidenum">
              <a:rPr lang="en-GB" altLang="en-US" smtClean="0"/>
              <a:pPr>
                <a:defRPr/>
              </a:pPr>
              <a:t>16</a:t>
            </a:fld>
            <a:endParaRPr lang="en-GB" altLang="en-US" dirty="0"/>
          </a:p>
        </p:txBody>
      </p:sp>
    </p:spTree>
    <p:extLst>
      <p:ext uri="{BB962C8B-B14F-4D97-AF65-F5344CB8AC3E}">
        <p14:creationId xmlns:p14="http://schemas.microsoft.com/office/powerpoint/2010/main" val="1619398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ROB</a:t>
            </a:r>
          </a:p>
        </p:txBody>
      </p:sp>
      <p:sp>
        <p:nvSpPr>
          <p:cNvPr id="4" name="Slide Number Placeholder 3"/>
          <p:cNvSpPr>
            <a:spLocks noGrp="1"/>
          </p:cNvSpPr>
          <p:nvPr>
            <p:ph type="sldNum" sz="quarter" idx="10"/>
          </p:nvPr>
        </p:nvSpPr>
        <p:spPr/>
        <p:txBody>
          <a:bodyPr/>
          <a:lstStyle/>
          <a:p>
            <a:pPr>
              <a:defRPr/>
            </a:pPr>
            <a:fld id="{F6288A0C-7228-443C-9D9A-DF2BB5A6F446}" type="slidenum">
              <a:rPr lang="en-GB" altLang="en-US" smtClean="0"/>
              <a:pPr>
                <a:defRPr/>
              </a:pPr>
              <a:t>19</a:t>
            </a:fld>
            <a:endParaRPr lang="en-GB" altLang="en-US" dirty="0"/>
          </a:p>
        </p:txBody>
      </p:sp>
    </p:spTree>
    <p:extLst>
      <p:ext uri="{BB962C8B-B14F-4D97-AF65-F5344CB8AC3E}">
        <p14:creationId xmlns:p14="http://schemas.microsoft.com/office/powerpoint/2010/main" val="2728545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ROB</a:t>
            </a:r>
          </a:p>
        </p:txBody>
      </p:sp>
      <p:sp>
        <p:nvSpPr>
          <p:cNvPr id="4" name="Slide Number Placeholder 3"/>
          <p:cNvSpPr>
            <a:spLocks noGrp="1"/>
          </p:cNvSpPr>
          <p:nvPr>
            <p:ph type="sldNum" sz="quarter" idx="10"/>
          </p:nvPr>
        </p:nvSpPr>
        <p:spPr/>
        <p:txBody>
          <a:bodyPr/>
          <a:lstStyle/>
          <a:p>
            <a:pPr>
              <a:defRPr/>
            </a:pPr>
            <a:fld id="{F6288A0C-7228-443C-9D9A-DF2BB5A6F446}" type="slidenum">
              <a:rPr lang="en-GB" altLang="en-US" smtClean="0"/>
              <a:pPr>
                <a:defRPr/>
              </a:pPr>
              <a:t>20</a:t>
            </a:fld>
            <a:endParaRPr lang="en-GB" altLang="en-US" dirty="0"/>
          </a:p>
        </p:txBody>
      </p:sp>
    </p:spTree>
    <p:extLst>
      <p:ext uri="{BB962C8B-B14F-4D97-AF65-F5344CB8AC3E}">
        <p14:creationId xmlns:p14="http://schemas.microsoft.com/office/powerpoint/2010/main" val="12248530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ANGIE</a:t>
            </a:r>
          </a:p>
        </p:txBody>
      </p:sp>
      <p:sp>
        <p:nvSpPr>
          <p:cNvPr id="4" name="Slide Number Placeholder 3"/>
          <p:cNvSpPr>
            <a:spLocks noGrp="1"/>
          </p:cNvSpPr>
          <p:nvPr>
            <p:ph type="sldNum" sz="quarter" idx="10"/>
          </p:nvPr>
        </p:nvSpPr>
        <p:spPr/>
        <p:txBody>
          <a:bodyPr/>
          <a:lstStyle/>
          <a:p>
            <a:pPr>
              <a:defRPr/>
            </a:pPr>
            <a:fld id="{F6288A0C-7228-443C-9D9A-DF2BB5A6F446}" type="slidenum">
              <a:rPr lang="en-GB" altLang="en-US" smtClean="0"/>
              <a:pPr>
                <a:defRPr/>
              </a:pPr>
              <a:t>21</a:t>
            </a:fld>
            <a:endParaRPr lang="en-GB" altLang="en-US" dirty="0"/>
          </a:p>
        </p:txBody>
      </p:sp>
    </p:spTree>
    <p:extLst>
      <p:ext uri="{BB962C8B-B14F-4D97-AF65-F5344CB8AC3E}">
        <p14:creationId xmlns:p14="http://schemas.microsoft.com/office/powerpoint/2010/main" val="18046022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ANGIE</a:t>
            </a:r>
          </a:p>
        </p:txBody>
      </p:sp>
      <p:sp>
        <p:nvSpPr>
          <p:cNvPr id="4" name="Slide Number Placeholder 3"/>
          <p:cNvSpPr>
            <a:spLocks noGrp="1"/>
          </p:cNvSpPr>
          <p:nvPr>
            <p:ph type="sldNum" sz="quarter" idx="10"/>
          </p:nvPr>
        </p:nvSpPr>
        <p:spPr/>
        <p:txBody>
          <a:bodyPr/>
          <a:lstStyle/>
          <a:p>
            <a:pPr>
              <a:defRPr/>
            </a:pPr>
            <a:fld id="{F6288A0C-7228-443C-9D9A-DF2BB5A6F446}" type="slidenum">
              <a:rPr lang="en-GB" altLang="en-US" smtClean="0"/>
              <a:pPr>
                <a:defRPr/>
              </a:pPr>
              <a:t>22</a:t>
            </a:fld>
            <a:endParaRPr lang="en-GB" altLang="en-US" dirty="0"/>
          </a:p>
        </p:txBody>
      </p:sp>
    </p:spTree>
    <p:extLst>
      <p:ext uri="{BB962C8B-B14F-4D97-AF65-F5344CB8AC3E}">
        <p14:creationId xmlns:p14="http://schemas.microsoft.com/office/powerpoint/2010/main" val="3945911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ANGIE</a:t>
            </a:r>
          </a:p>
        </p:txBody>
      </p:sp>
      <p:sp>
        <p:nvSpPr>
          <p:cNvPr id="4" name="Slide Number Placeholder 3"/>
          <p:cNvSpPr>
            <a:spLocks noGrp="1"/>
          </p:cNvSpPr>
          <p:nvPr>
            <p:ph type="sldNum" sz="quarter" idx="10"/>
          </p:nvPr>
        </p:nvSpPr>
        <p:spPr/>
        <p:txBody>
          <a:bodyPr/>
          <a:lstStyle/>
          <a:p>
            <a:pPr>
              <a:defRPr/>
            </a:pPr>
            <a:fld id="{F6288A0C-7228-443C-9D9A-DF2BB5A6F446}" type="slidenum">
              <a:rPr lang="en-GB" altLang="en-US" smtClean="0"/>
              <a:pPr>
                <a:defRPr/>
              </a:pPr>
              <a:t>2</a:t>
            </a:fld>
            <a:endParaRPr lang="en-GB" altLang="en-US" dirty="0"/>
          </a:p>
        </p:txBody>
      </p:sp>
    </p:spTree>
    <p:extLst>
      <p:ext uri="{BB962C8B-B14F-4D97-AF65-F5344CB8AC3E}">
        <p14:creationId xmlns:p14="http://schemas.microsoft.com/office/powerpoint/2010/main" val="1521271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DAVE - It became mandate by the UK Public Contract Regulations</a:t>
            </a:r>
            <a:r>
              <a:rPr lang="en-GB" baseline="0" dirty="0"/>
              <a:t>  that e-tendering systems were in place by 2018.</a:t>
            </a:r>
          </a:p>
          <a:p>
            <a:endParaRPr lang="en-GB" baseline="0" dirty="0"/>
          </a:p>
          <a:p>
            <a:r>
              <a:rPr lang="en-GB" baseline="0" dirty="0"/>
              <a:t>There are benefits for both us and yourselves:</a:t>
            </a:r>
          </a:p>
          <a:p>
            <a:pPr marL="171450" indent="-171450">
              <a:buFont typeface="Arial" panose="020B0604020202020204" pitchFamily="34" charset="0"/>
              <a:buChar char="•"/>
            </a:pPr>
            <a:r>
              <a:rPr lang="en-US" dirty="0"/>
              <a:t>One advertising portal for the South West – All opportunities over 25k to work with Cornwall Council</a:t>
            </a:r>
            <a:r>
              <a:rPr lang="en-US" baseline="0" dirty="0"/>
              <a:t> </a:t>
            </a:r>
            <a:r>
              <a:rPr lang="en-US" dirty="0"/>
              <a:t>are advertised through Due</a:t>
            </a:r>
            <a:r>
              <a:rPr lang="en-US" baseline="0" dirty="0"/>
              <a:t> North. This is good for us as it reaches a wider market (large and small businesses) and also allows you to be notified when we launch a new opportunity minimalising the chance of you missing out.</a:t>
            </a:r>
          </a:p>
          <a:p>
            <a:pPr marL="171450" indent="-171450">
              <a:buFont typeface="Arial" panose="020B0604020202020204" pitchFamily="34" charset="0"/>
              <a:buChar char="•"/>
            </a:pPr>
            <a:r>
              <a:rPr lang="en-US" baseline="0" dirty="0"/>
              <a:t>You should only have to enter your supplier information once, gone are the days where you spend ages writing out the same information again and again</a:t>
            </a:r>
          </a:p>
          <a:p>
            <a:pPr marL="171450" indent="-171450">
              <a:buFont typeface="Arial" panose="020B0604020202020204" pitchFamily="34" charset="0"/>
              <a:buChar char="•"/>
            </a:pPr>
            <a:r>
              <a:rPr lang="en-US" baseline="0" dirty="0"/>
              <a:t>Saves paper which helps the environment, but also saves the faff of papers getting mixed up. The system also has more information/help next to the questions. </a:t>
            </a:r>
          </a:p>
          <a:p>
            <a:pPr marL="171450" indent="-171450">
              <a:buFont typeface="Arial" panose="020B0604020202020204" pitchFamily="34" charset="0"/>
              <a:buChar char="•"/>
            </a:pPr>
            <a:r>
              <a:rPr lang="en-US" baseline="0" dirty="0"/>
              <a:t>Clarifications – When a bidder messages in a clarification question, as long as they don’t say it’s commercially sensitive we share the question and response with all, this saves the time of everybody messaging in individually. </a:t>
            </a:r>
          </a:p>
          <a:p>
            <a:pPr marL="171450" indent="-171450">
              <a:buFont typeface="Arial" panose="020B0604020202020204" pitchFamily="34" charset="0"/>
              <a:buChar char="•"/>
            </a:pPr>
            <a:r>
              <a:rPr lang="en-US" baseline="0" dirty="0"/>
              <a:t>Transparent and fair for all</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All suppliers must register on to the Supplying the South West to receive alerts. </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I’m assuming most people are already signed up to Due North which is how you’ve discovered this, if you haven’t though or if you would like further information I can run people through a small(ish) slideshow at the end of event and I can take your details and email you the presentation that is quite indepth. </a:t>
            </a:r>
          </a:p>
        </p:txBody>
      </p:sp>
      <p:sp>
        <p:nvSpPr>
          <p:cNvPr id="4" name="Slide Number Placeholder 3"/>
          <p:cNvSpPr>
            <a:spLocks noGrp="1"/>
          </p:cNvSpPr>
          <p:nvPr>
            <p:ph type="sldNum" sz="quarter" idx="10"/>
          </p:nvPr>
        </p:nvSpPr>
        <p:spPr/>
        <p:txBody>
          <a:bodyPr/>
          <a:lstStyle/>
          <a:p>
            <a:pPr>
              <a:defRPr/>
            </a:pPr>
            <a:fld id="{F6288A0C-7228-443C-9D9A-DF2BB5A6F446}" type="slidenum">
              <a:rPr lang="en-GB" altLang="en-US" smtClean="0"/>
              <a:pPr>
                <a:defRPr/>
              </a:pPr>
              <a:t>3</a:t>
            </a:fld>
            <a:endParaRPr lang="en-GB" altLang="en-US" dirty="0"/>
          </a:p>
        </p:txBody>
      </p:sp>
    </p:spTree>
    <p:extLst>
      <p:ext uri="{BB962C8B-B14F-4D97-AF65-F5344CB8AC3E}">
        <p14:creationId xmlns:p14="http://schemas.microsoft.com/office/powerpoint/2010/main" val="955340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DAVE</a:t>
            </a:r>
          </a:p>
        </p:txBody>
      </p:sp>
      <p:sp>
        <p:nvSpPr>
          <p:cNvPr id="4" name="Slide Number Placeholder 3"/>
          <p:cNvSpPr>
            <a:spLocks noGrp="1"/>
          </p:cNvSpPr>
          <p:nvPr>
            <p:ph type="sldNum" sz="quarter" idx="10"/>
          </p:nvPr>
        </p:nvSpPr>
        <p:spPr/>
        <p:txBody>
          <a:bodyPr/>
          <a:lstStyle/>
          <a:p>
            <a:pPr>
              <a:defRPr/>
            </a:pPr>
            <a:fld id="{F6288A0C-7228-443C-9D9A-DF2BB5A6F446}" type="slidenum">
              <a:rPr lang="en-GB" altLang="en-US" smtClean="0"/>
              <a:pPr>
                <a:defRPr/>
              </a:pPr>
              <a:t>4</a:t>
            </a:fld>
            <a:endParaRPr lang="en-GB" altLang="en-US" dirty="0"/>
          </a:p>
        </p:txBody>
      </p:sp>
    </p:spTree>
    <p:extLst>
      <p:ext uri="{BB962C8B-B14F-4D97-AF65-F5344CB8AC3E}">
        <p14:creationId xmlns:p14="http://schemas.microsoft.com/office/powerpoint/2010/main" val="2192203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ROB</a:t>
            </a:r>
          </a:p>
        </p:txBody>
      </p:sp>
      <p:sp>
        <p:nvSpPr>
          <p:cNvPr id="4" name="Slide Number Placeholder 3"/>
          <p:cNvSpPr>
            <a:spLocks noGrp="1"/>
          </p:cNvSpPr>
          <p:nvPr>
            <p:ph type="sldNum" sz="quarter" idx="10"/>
          </p:nvPr>
        </p:nvSpPr>
        <p:spPr/>
        <p:txBody>
          <a:bodyPr/>
          <a:lstStyle/>
          <a:p>
            <a:pPr>
              <a:defRPr/>
            </a:pPr>
            <a:fld id="{F6288A0C-7228-443C-9D9A-DF2BB5A6F446}" type="slidenum">
              <a:rPr lang="en-GB" altLang="en-US" smtClean="0"/>
              <a:pPr>
                <a:defRPr/>
              </a:pPr>
              <a:t>5</a:t>
            </a:fld>
            <a:endParaRPr lang="en-GB" altLang="en-US" dirty="0"/>
          </a:p>
        </p:txBody>
      </p:sp>
    </p:spTree>
    <p:extLst>
      <p:ext uri="{BB962C8B-B14F-4D97-AF65-F5344CB8AC3E}">
        <p14:creationId xmlns:p14="http://schemas.microsoft.com/office/powerpoint/2010/main" val="2210652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ROB</a:t>
            </a:r>
          </a:p>
        </p:txBody>
      </p:sp>
      <p:sp>
        <p:nvSpPr>
          <p:cNvPr id="4" name="Slide Number Placeholder 3"/>
          <p:cNvSpPr>
            <a:spLocks noGrp="1"/>
          </p:cNvSpPr>
          <p:nvPr>
            <p:ph type="sldNum" sz="quarter" idx="10"/>
          </p:nvPr>
        </p:nvSpPr>
        <p:spPr/>
        <p:txBody>
          <a:bodyPr/>
          <a:lstStyle/>
          <a:p>
            <a:pPr>
              <a:defRPr/>
            </a:pPr>
            <a:fld id="{F6288A0C-7228-443C-9D9A-DF2BB5A6F446}" type="slidenum">
              <a:rPr lang="en-GB" altLang="en-US" smtClean="0"/>
              <a:pPr>
                <a:defRPr/>
              </a:pPr>
              <a:t>6</a:t>
            </a:fld>
            <a:endParaRPr lang="en-GB" altLang="en-US" dirty="0"/>
          </a:p>
        </p:txBody>
      </p:sp>
    </p:spTree>
    <p:extLst>
      <p:ext uri="{BB962C8B-B14F-4D97-AF65-F5344CB8AC3E}">
        <p14:creationId xmlns:p14="http://schemas.microsoft.com/office/powerpoint/2010/main" val="2761490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ROB</a:t>
            </a:r>
          </a:p>
        </p:txBody>
      </p:sp>
      <p:sp>
        <p:nvSpPr>
          <p:cNvPr id="4" name="Slide Number Placeholder 3"/>
          <p:cNvSpPr>
            <a:spLocks noGrp="1"/>
          </p:cNvSpPr>
          <p:nvPr>
            <p:ph type="sldNum" sz="quarter" idx="10"/>
          </p:nvPr>
        </p:nvSpPr>
        <p:spPr/>
        <p:txBody>
          <a:bodyPr/>
          <a:lstStyle/>
          <a:p>
            <a:pPr>
              <a:defRPr/>
            </a:pPr>
            <a:fld id="{F6288A0C-7228-443C-9D9A-DF2BB5A6F446}" type="slidenum">
              <a:rPr lang="en-GB" altLang="en-US" smtClean="0"/>
              <a:pPr>
                <a:defRPr/>
              </a:pPr>
              <a:t>7</a:t>
            </a:fld>
            <a:endParaRPr lang="en-GB" altLang="en-US" dirty="0"/>
          </a:p>
        </p:txBody>
      </p:sp>
    </p:spTree>
    <p:extLst>
      <p:ext uri="{BB962C8B-B14F-4D97-AF65-F5344CB8AC3E}">
        <p14:creationId xmlns:p14="http://schemas.microsoft.com/office/powerpoint/2010/main" val="2095878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ROB</a:t>
            </a:r>
          </a:p>
        </p:txBody>
      </p:sp>
      <p:sp>
        <p:nvSpPr>
          <p:cNvPr id="4" name="Slide Number Placeholder 3"/>
          <p:cNvSpPr>
            <a:spLocks noGrp="1"/>
          </p:cNvSpPr>
          <p:nvPr>
            <p:ph type="sldNum" sz="quarter" idx="10"/>
          </p:nvPr>
        </p:nvSpPr>
        <p:spPr/>
        <p:txBody>
          <a:bodyPr/>
          <a:lstStyle/>
          <a:p>
            <a:pPr>
              <a:defRPr/>
            </a:pPr>
            <a:fld id="{F6288A0C-7228-443C-9D9A-DF2BB5A6F446}" type="slidenum">
              <a:rPr lang="en-GB" altLang="en-US" smtClean="0"/>
              <a:pPr>
                <a:defRPr/>
              </a:pPr>
              <a:t>8</a:t>
            </a:fld>
            <a:endParaRPr lang="en-GB" altLang="en-US" dirty="0"/>
          </a:p>
        </p:txBody>
      </p:sp>
    </p:spTree>
    <p:extLst>
      <p:ext uri="{BB962C8B-B14F-4D97-AF65-F5344CB8AC3E}">
        <p14:creationId xmlns:p14="http://schemas.microsoft.com/office/powerpoint/2010/main" val="2191036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DAVE</a:t>
            </a:r>
            <a:r>
              <a:rPr lang="en-GB" baseline="0" dirty="0"/>
              <a:t> - </a:t>
            </a:r>
            <a:r>
              <a:rPr lang="en-GB" dirty="0"/>
              <a:t>Right</a:t>
            </a:r>
            <a:r>
              <a:rPr lang="en-GB" baseline="0" dirty="0"/>
              <a:t> we’ve tried to show this without making it over complicated, we’ve even had to make up a word to help do this.</a:t>
            </a:r>
          </a:p>
          <a:p>
            <a:endParaRPr lang="en-GB" baseline="0" dirty="0"/>
          </a:p>
          <a:p>
            <a:r>
              <a:rPr lang="en-GB" b="1" dirty="0"/>
              <a:t>Grounds for mandatory exclusion</a:t>
            </a:r>
          </a:p>
          <a:p>
            <a:endParaRPr lang="en-GB" dirty="0"/>
          </a:p>
          <a:p>
            <a:r>
              <a:rPr lang="en-GB" dirty="0"/>
              <a:t>This section</a:t>
            </a:r>
            <a:r>
              <a:rPr lang="en-GB" baseline="0" dirty="0"/>
              <a:t> asks you to confirm whether the organisation or a representative in a position of power has been convicted of offenses, there is a list containing items like fraud, terrorism. The full list will be provided.</a:t>
            </a:r>
          </a:p>
          <a:p>
            <a:endParaRPr lang="en-GB" baseline="0" dirty="0"/>
          </a:p>
          <a:p>
            <a:r>
              <a:rPr lang="en-GB" baseline="0" dirty="0"/>
              <a:t>If the answer is yes then the subsequent questions ask for further detains and information </a:t>
            </a:r>
          </a:p>
          <a:p>
            <a:endParaRPr lang="en-GB" baseline="0" dirty="0"/>
          </a:p>
          <a:p>
            <a:r>
              <a:rPr lang="en-GB" b="1" dirty="0"/>
              <a:t>Grounds for discretionary exclusion</a:t>
            </a:r>
          </a:p>
          <a:p>
            <a:endParaRPr lang="en-GB" b="0" dirty="0"/>
          </a:p>
          <a:p>
            <a:r>
              <a:rPr lang="en-GB" b="0" dirty="0"/>
              <a:t>This section checks that</a:t>
            </a:r>
            <a:r>
              <a:rPr lang="en-GB" b="0" baseline="0" dirty="0"/>
              <a:t> within the past three years whether your organisation or a representative in a position of power has been in certain situations such as; Guilty of grave or professional misconduct, bankruptcy or insolvency. </a:t>
            </a:r>
          </a:p>
          <a:p>
            <a:endParaRPr lang="en-GB" b="0" baseline="0" dirty="0"/>
          </a:p>
          <a:p>
            <a:r>
              <a:rPr lang="en-GB" b="0" baseline="0" dirty="0"/>
              <a:t>There is then further details required around certain situations. If you have answered yes to any of these there is a self-cleaning sections. </a:t>
            </a:r>
          </a:p>
          <a:p>
            <a:endParaRPr lang="en-GB" b="0" baseline="0" dirty="0"/>
          </a:p>
          <a:p>
            <a:r>
              <a:rPr lang="en-GB" b="1" dirty="0"/>
              <a:t>Health and Safety</a:t>
            </a:r>
          </a:p>
          <a:p>
            <a:endParaRPr lang="en-GB" b="1" dirty="0"/>
          </a:p>
          <a:p>
            <a:r>
              <a:rPr lang="en-US" b="0" dirty="0"/>
              <a:t>If you are Ofsted registered then by default you will pass the H&amp;S requirement. If you do not already hold</a:t>
            </a:r>
            <a:r>
              <a:rPr lang="en-US" b="0" baseline="0" dirty="0"/>
              <a:t> a SSIP or are Ofsted registered you will need to submit a copy of your policy for review. </a:t>
            </a:r>
          </a:p>
          <a:p>
            <a:endParaRPr lang="en-US" b="0" baseline="0" dirty="0"/>
          </a:p>
          <a:p>
            <a:r>
              <a:rPr lang="en-US" b="0" baseline="0" dirty="0"/>
              <a:t>If your policy does not provided the expected level of protection then the council will work in partnership to address key concerns. In extreme cases the council reserves the right to exclude your organization from the DPS.</a:t>
            </a:r>
          </a:p>
          <a:p>
            <a:endParaRPr lang="en-US" b="0" baseline="0" dirty="0"/>
          </a:p>
          <a:p>
            <a:r>
              <a:rPr lang="en-US" b="1" baseline="0" dirty="0"/>
              <a:t>Equality and Diversity</a:t>
            </a:r>
          </a:p>
          <a:p>
            <a:endParaRPr lang="en-US" b="1" baseline="0" dirty="0"/>
          </a:p>
          <a:p>
            <a:r>
              <a:rPr lang="en-US" b="0" dirty="0"/>
              <a:t>Any unlawful discrimination been made against your organisation in the last 3 years. </a:t>
            </a:r>
          </a:p>
          <a:p>
            <a:endParaRPr lang="en-US" b="0" dirty="0"/>
          </a:p>
          <a:p>
            <a:r>
              <a:rPr lang="en-US" b="0" dirty="0"/>
              <a:t>Have complaints been upheld in the previous 3 years following investigations by the Equality and Human</a:t>
            </a:r>
            <a:r>
              <a:rPr lang="en-US" b="0" baseline="0" dirty="0"/>
              <a:t> Rights Commission?</a:t>
            </a:r>
          </a:p>
          <a:p>
            <a:endParaRPr lang="en-US" b="0" baseline="0" dirty="0"/>
          </a:p>
          <a:p>
            <a:r>
              <a:rPr lang="en-US" b="0" baseline="0" dirty="0"/>
              <a:t>If yes to any of the above we’ll ask you for evidence of the nature of the investigation and the outcome to date. You’ll also need to explain any actions taken to prevent future unlawful discrimination from reoccurring. </a:t>
            </a:r>
          </a:p>
          <a:p>
            <a:endParaRPr lang="en-US" b="0" baseline="0" dirty="0"/>
          </a:p>
          <a:p>
            <a:r>
              <a:rPr lang="en-US" b="0" baseline="0" dirty="0"/>
              <a:t>Can you demonstrate you have an E &amp; D policy in place.</a:t>
            </a:r>
          </a:p>
          <a:p>
            <a:endParaRPr lang="en-US" b="0" baseline="0" dirty="0"/>
          </a:p>
          <a:p>
            <a:r>
              <a:rPr lang="en-US" b="0" baseline="0" dirty="0"/>
              <a:t>Can you demonstrate your compliance with the equality act.</a:t>
            </a:r>
          </a:p>
          <a:p>
            <a:endParaRPr lang="en-US" b="0" baseline="0" dirty="0"/>
          </a:p>
          <a:p>
            <a:r>
              <a:rPr lang="en-US" b="0" baseline="0" dirty="0"/>
              <a:t>Do you provide your staff/workforce with training and information appropriate to the services that your organisation delivers to the public?</a:t>
            </a:r>
          </a:p>
          <a:p>
            <a:endParaRPr lang="en-US" b="0" baseline="0" dirty="0"/>
          </a:p>
          <a:p>
            <a:r>
              <a:rPr lang="en-US" b="0" baseline="0" dirty="0"/>
              <a:t>Do you record the equality and diversity information about your workforce and customers? If so how do you use the data collected?</a:t>
            </a:r>
          </a:p>
          <a:p>
            <a:endParaRPr lang="en-US" b="0" baseline="0" dirty="0"/>
          </a:p>
          <a:p>
            <a:r>
              <a:rPr lang="en-US" b="0" baseline="0" dirty="0"/>
              <a:t>Does your complaints process include options to record complaints in relation to equality and diversity issues?</a:t>
            </a:r>
          </a:p>
        </p:txBody>
      </p:sp>
      <p:sp>
        <p:nvSpPr>
          <p:cNvPr id="4" name="Slide Number Placeholder 3"/>
          <p:cNvSpPr>
            <a:spLocks noGrp="1"/>
          </p:cNvSpPr>
          <p:nvPr>
            <p:ph type="sldNum" sz="quarter" idx="10"/>
          </p:nvPr>
        </p:nvSpPr>
        <p:spPr/>
        <p:txBody>
          <a:bodyPr/>
          <a:lstStyle/>
          <a:p>
            <a:pPr>
              <a:defRPr/>
            </a:pPr>
            <a:fld id="{F6288A0C-7228-443C-9D9A-DF2BB5A6F446}" type="slidenum">
              <a:rPr lang="en-GB" altLang="en-US" smtClean="0"/>
              <a:pPr>
                <a:defRPr/>
              </a:pPr>
              <a:t>10</a:t>
            </a:fld>
            <a:endParaRPr lang="en-GB" altLang="en-US" dirty="0"/>
          </a:p>
        </p:txBody>
      </p:sp>
    </p:spTree>
    <p:extLst>
      <p:ext uri="{BB962C8B-B14F-4D97-AF65-F5344CB8AC3E}">
        <p14:creationId xmlns:p14="http://schemas.microsoft.com/office/powerpoint/2010/main" val="3340848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3608044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85324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45088" y="3752850"/>
            <a:ext cx="1558925" cy="28019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68313" y="3752850"/>
            <a:ext cx="4524375" cy="28019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66762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5D21A01C-F14E-4AE4-8444-BC6F0964FE50}" type="slidenum">
              <a:rPr lang="en-GB" altLang="en-US"/>
              <a:pPr>
                <a:defRPr/>
              </a:pPr>
              <a:t>‹#›</a:t>
            </a:fld>
            <a:endParaRPr lang="en-GB" altLang="en-US" dirty="0"/>
          </a:p>
        </p:txBody>
      </p:sp>
    </p:spTree>
    <p:extLst>
      <p:ext uri="{BB962C8B-B14F-4D97-AF65-F5344CB8AC3E}">
        <p14:creationId xmlns:p14="http://schemas.microsoft.com/office/powerpoint/2010/main" val="208814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1353B65F-36BC-4A17-ABF0-4205F68ABFAC}" type="slidenum">
              <a:rPr lang="en-GB" altLang="en-US"/>
              <a:pPr>
                <a:defRPr/>
              </a:pPr>
              <a:t>‹#›</a:t>
            </a:fld>
            <a:endParaRPr lang="en-GB" altLang="en-US" dirty="0"/>
          </a:p>
        </p:txBody>
      </p:sp>
    </p:spTree>
    <p:extLst>
      <p:ext uri="{BB962C8B-B14F-4D97-AF65-F5344CB8AC3E}">
        <p14:creationId xmlns:p14="http://schemas.microsoft.com/office/powerpoint/2010/main" val="2103866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B8C3839-B393-4D6D-A1AB-D53D382B2947}" type="slidenum">
              <a:rPr lang="en-GB" altLang="en-US"/>
              <a:pPr>
                <a:defRPr/>
              </a:pPr>
              <a:t>‹#›</a:t>
            </a:fld>
            <a:endParaRPr lang="en-GB" altLang="en-US" dirty="0"/>
          </a:p>
        </p:txBody>
      </p:sp>
    </p:spTree>
    <p:extLst>
      <p:ext uri="{BB962C8B-B14F-4D97-AF65-F5344CB8AC3E}">
        <p14:creationId xmlns:p14="http://schemas.microsoft.com/office/powerpoint/2010/main" val="28546019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D6BA010D-C2D1-49F2-BBA2-28EACBD74FDF}" type="slidenum">
              <a:rPr lang="en-GB" altLang="en-US"/>
              <a:pPr>
                <a:defRPr/>
              </a:pPr>
              <a:t>‹#›</a:t>
            </a:fld>
            <a:endParaRPr lang="en-GB" altLang="en-US" dirty="0"/>
          </a:p>
        </p:txBody>
      </p:sp>
    </p:spTree>
    <p:extLst>
      <p:ext uri="{BB962C8B-B14F-4D97-AF65-F5344CB8AC3E}">
        <p14:creationId xmlns:p14="http://schemas.microsoft.com/office/powerpoint/2010/main" val="2611078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64F91688-BC55-4062-BA70-B0C232B1939A}" type="slidenum">
              <a:rPr lang="en-GB" altLang="en-US"/>
              <a:pPr>
                <a:defRPr/>
              </a:pPr>
              <a:t>‹#›</a:t>
            </a:fld>
            <a:endParaRPr lang="en-GB" altLang="en-US" dirty="0"/>
          </a:p>
        </p:txBody>
      </p:sp>
    </p:spTree>
    <p:extLst>
      <p:ext uri="{BB962C8B-B14F-4D97-AF65-F5344CB8AC3E}">
        <p14:creationId xmlns:p14="http://schemas.microsoft.com/office/powerpoint/2010/main" val="10870635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DBA9F4AC-2F60-4A19-9E71-D451C96A3204}" type="slidenum">
              <a:rPr lang="en-GB" altLang="en-US"/>
              <a:pPr>
                <a:defRPr/>
              </a:pPr>
              <a:t>‹#›</a:t>
            </a:fld>
            <a:endParaRPr lang="en-GB" altLang="en-US" dirty="0"/>
          </a:p>
        </p:txBody>
      </p:sp>
    </p:spTree>
    <p:extLst>
      <p:ext uri="{BB962C8B-B14F-4D97-AF65-F5344CB8AC3E}">
        <p14:creationId xmlns:p14="http://schemas.microsoft.com/office/powerpoint/2010/main" val="24664748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FF2F7E5-6AD6-40DE-B19C-77E43CF7FCD5}" type="slidenum">
              <a:rPr lang="en-GB" altLang="en-US"/>
              <a:pPr>
                <a:defRPr/>
              </a:pPr>
              <a:t>‹#›</a:t>
            </a:fld>
            <a:endParaRPr lang="en-GB" altLang="en-US" dirty="0"/>
          </a:p>
        </p:txBody>
      </p:sp>
    </p:spTree>
    <p:extLst>
      <p:ext uri="{BB962C8B-B14F-4D97-AF65-F5344CB8AC3E}">
        <p14:creationId xmlns:p14="http://schemas.microsoft.com/office/powerpoint/2010/main" val="18627145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573227C-26DE-4CE2-866C-D3B37B1E6CB5}" type="slidenum">
              <a:rPr lang="en-GB" altLang="en-US"/>
              <a:pPr>
                <a:defRPr/>
              </a:pPr>
              <a:t>‹#›</a:t>
            </a:fld>
            <a:endParaRPr lang="en-GB" altLang="en-US" dirty="0"/>
          </a:p>
        </p:txBody>
      </p:sp>
    </p:spTree>
    <p:extLst>
      <p:ext uri="{BB962C8B-B14F-4D97-AF65-F5344CB8AC3E}">
        <p14:creationId xmlns:p14="http://schemas.microsoft.com/office/powerpoint/2010/main" val="1320397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305725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BD1690C-FA06-4CD4-BF0B-4CF55EB90132}" type="slidenum">
              <a:rPr lang="en-GB" altLang="en-US"/>
              <a:pPr>
                <a:defRPr/>
              </a:pPr>
              <a:t>‹#›</a:t>
            </a:fld>
            <a:endParaRPr lang="en-GB" altLang="en-US" dirty="0"/>
          </a:p>
        </p:txBody>
      </p:sp>
    </p:spTree>
    <p:extLst>
      <p:ext uri="{BB962C8B-B14F-4D97-AF65-F5344CB8AC3E}">
        <p14:creationId xmlns:p14="http://schemas.microsoft.com/office/powerpoint/2010/main" val="33266558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A009A75F-E2CE-44CD-8827-DCC983B153D9}" type="slidenum">
              <a:rPr lang="en-GB" altLang="en-US"/>
              <a:pPr>
                <a:defRPr/>
              </a:pPr>
              <a:t>‹#›</a:t>
            </a:fld>
            <a:endParaRPr lang="en-GB" altLang="en-US" dirty="0"/>
          </a:p>
        </p:txBody>
      </p:sp>
    </p:spTree>
    <p:extLst>
      <p:ext uri="{BB962C8B-B14F-4D97-AF65-F5344CB8AC3E}">
        <p14:creationId xmlns:p14="http://schemas.microsoft.com/office/powerpoint/2010/main" val="9340548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7A0BFB61-07DD-414D-9BCD-4EA18B484C6F}" type="slidenum">
              <a:rPr lang="en-GB" altLang="en-US"/>
              <a:pPr>
                <a:defRPr/>
              </a:pPr>
              <a:t>‹#›</a:t>
            </a:fld>
            <a:endParaRPr lang="en-GB" altLang="en-US" dirty="0"/>
          </a:p>
        </p:txBody>
      </p:sp>
    </p:spTree>
    <p:extLst>
      <p:ext uri="{BB962C8B-B14F-4D97-AF65-F5344CB8AC3E}">
        <p14:creationId xmlns:p14="http://schemas.microsoft.com/office/powerpoint/2010/main" val="26022581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8092473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036318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228578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5768975"/>
            <a:ext cx="2155825" cy="785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847975" y="5768975"/>
            <a:ext cx="2155825" cy="785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553447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634042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1715861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7979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564118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176105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907852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73878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45088" y="3752850"/>
            <a:ext cx="1558925" cy="28019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68313" y="3752850"/>
            <a:ext cx="4524375" cy="28019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623046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D430AB9E-AF89-48BD-894A-F7F504EF38E8}" type="slidenum">
              <a:rPr lang="en-GB" altLang="en-US"/>
              <a:pPr>
                <a:defRPr/>
              </a:pPr>
              <a:t>‹#›</a:t>
            </a:fld>
            <a:endParaRPr lang="en-GB" altLang="en-US" dirty="0"/>
          </a:p>
        </p:txBody>
      </p:sp>
    </p:spTree>
    <p:extLst>
      <p:ext uri="{BB962C8B-B14F-4D97-AF65-F5344CB8AC3E}">
        <p14:creationId xmlns:p14="http://schemas.microsoft.com/office/powerpoint/2010/main" val="12161805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1F4A4D96-6C50-4C4E-A745-B9ED8A3DAC51}" type="slidenum">
              <a:rPr lang="en-GB" altLang="en-US"/>
              <a:pPr>
                <a:defRPr/>
              </a:pPr>
              <a:t>‹#›</a:t>
            </a:fld>
            <a:endParaRPr lang="en-GB" altLang="en-US" dirty="0"/>
          </a:p>
        </p:txBody>
      </p:sp>
    </p:spTree>
    <p:extLst>
      <p:ext uri="{BB962C8B-B14F-4D97-AF65-F5344CB8AC3E}">
        <p14:creationId xmlns:p14="http://schemas.microsoft.com/office/powerpoint/2010/main" val="16497770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B4D1B7A-A1E6-4ACA-87B1-FA7067F74A00}" type="slidenum">
              <a:rPr lang="en-GB" altLang="en-US"/>
              <a:pPr>
                <a:defRPr/>
              </a:pPr>
              <a:t>‹#›</a:t>
            </a:fld>
            <a:endParaRPr lang="en-GB" altLang="en-US" dirty="0"/>
          </a:p>
        </p:txBody>
      </p:sp>
    </p:spTree>
    <p:extLst>
      <p:ext uri="{BB962C8B-B14F-4D97-AF65-F5344CB8AC3E}">
        <p14:creationId xmlns:p14="http://schemas.microsoft.com/office/powerpoint/2010/main" val="11131215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B26886BD-2EEF-4BE9-AF9B-C735373C0185}" type="slidenum">
              <a:rPr lang="en-GB" altLang="en-US"/>
              <a:pPr>
                <a:defRPr/>
              </a:pPr>
              <a:t>‹#›</a:t>
            </a:fld>
            <a:endParaRPr lang="en-GB" altLang="en-US" dirty="0"/>
          </a:p>
        </p:txBody>
      </p:sp>
    </p:spTree>
    <p:extLst>
      <p:ext uri="{BB962C8B-B14F-4D97-AF65-F5344CB8AC3E}">
        <p14:creationId xmlns:p14="http://schemas.microsoft.com/office/powerpoint/2010/main" val="426394343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05D660CC-E6D0-48A7-8313-02EAF6C92602}" type="slidenum">
              <a:rPr lang="en-GB" altLang="en-US"/>
              <a:pPr>
                <a:defRPr/>
              </a:pPr>
              <a:t>‹#›</a:t>
            </a:fld>
            <a:endParaRPr lang="en-GB" altLang="en-US" dirty="0"/>
          </a:p>
        </p:txBody>
      </p:sp>
    </p:spTree>
    <p:extLst>
      <p:ext uri="{BB962C8B-B14F-4D97-AF65-F5344CB8AC3E}">
        <p14:creationId xmlns:p14="http://schemas.microsoft.com/office/powerpoint/2010/main" val="30212548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23635BAD-EB2C-4498-BCD4-D14595D73644}" type="slidenum">
              <a:rPr lang="en-GB" altLang="en-US"/>
              <a:pPr>
                <a:defRPr/>
              </a:pPr>
              <a:t>‹#›</a:t>
            </a:fld>
            <a:endParaRPr lang="en-GB" altLang="en-US" dirty="0"/>
          </a:p>
        </p:txBody>
      </p:sp>
    </p:spTree>
    <p:extLst>
      <p:ext uri="{BB962C8B-B14F-4D97-AF65-F5344CB8AC3E}">
        <p14:creationId xmlns:p14="http://schemas.microsoft.com/office/powerpoint/2010/main" val="1931528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9750" y="5768975"/>
            <a:ext cx="2155825" cy="7858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847975" y="5768975"/>
            <a:ext cx="2155825" cy="7858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4442154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3E7E453-5BD2-4D6E-BCD9-6561E52054E6}" type="slidenum">
              <a:rPr lang="en-GB" altLang="en-US"/>
              <a:pPr>
                <a:defRPr/>
              </a:pPr>
              <a:t>‹#›</a:t>
            </a:fld>
            <a:endParaRPr lang="en-GB" altLang="en-US" dirty="0"/>
          </a:p>
        </p:txBody>
      </p:sp>
    </p:spTree>
    <p:extLst>
      <p:ext uri="{BB962C8B-B14F-4D97-AF65-F5344CB8AC3E}">
        <p14:creationId xmlns:p14="http://schemas.microsoft.com/office/powerpoint/2010/main" val="34372749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127B273-49A4-44E3-A186-56B0F0B360D2}" type="slidenum">
              <a:rPr lang="en-GB" altLang="en-US"/>
              <a:pPr>
                <a:defRPr/>
              </a:pPr>
              <a:t>‹#›</a:t>
            </a:fld>
            <a:endParaRPr lang="en-GB" altLang="en-US" dirty="0"/>
          </a:p>
        </p:txBody>
      </p:sp>
    </p:spTree>
    <p:extLst>
      <p:ext uri="{BB962C8B-B14F-4D97-AF65-F5344CB8AC3E}">
        <p14:creationId xmlns:p14="http://schemas.microsoft.com/office/powerpoint/2010/main" val="393255390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F572D31-3815-4CE8-BA23-B6FBE700B761}" type="slidenum">
              <a:rPr lang="en-GB" altLang="en-US"/>
              <a:pPr>
                <a:defRPr/>
              </a:pPr>
              <a:t>‹#›</a:t>
            </a:fld>
            <a:endParaRPr lang="en-GB" altLang="en-US" dirty="0"/>
          </a:p>
        </p:txBody>
      </p:sp>
    </p:spTree>
    <p:extLst>
      <p:ext uri="{BB962C8B-B14F-4D97-AF65-F5344CB8AC3E}">
        <p14:creationId xmlns:p14="http://schemas.microsoft.com/office/powerpoint/2010/main" val="6128727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93128EA5-3711-4A85-A615-B43993CCDC8B}" type="slidenum">
              <a:rPr lang="en-GB" altLang="en-US"/>
              <a:pPr>
                <a:defRPr/>
              </a:pPr>
              <a:t>‹#›</a:t>
            </a:fld>
            <a:endParaRPr lang="en-GB" altLang="en-US" dirty="0"/>
          </a:p>
        </p:txBody>
      </p:sp>
    </p:spTree>
    <p:extLst>
      <p:ext uri="{BB962C8B-B14F-4D97-AF65-F5344CB8AC3E}">
        <p14:creationId xmlns:p14="http://schemas.microsoft.com/office/powerpoint/2010/main" val="14466063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F1E94048-FFE9-46A9-B94B-EDBF34EB3C55}" type="slidenum">
              <a:rPr lang="en-GB" altLang="en-US"/>
              <a:pPr>
                <a:defRPr/>
              </a:pPr>
              <a:t>‹#›</a:t>
            </a:fld>
            <a:endParaRPr lang="en-GB" altLang="en-US" dirty="0"/>
          </a:p>
        </p:txBody>
      </p:sp>
    </p:spTree>
    <p:extLst>
      <p:ext uri="{BB962C8B-B14F-4D97-AF65-F5344CB8AC3E}">
        <p14:creationId xmlns:p14="http://schemas.microsoft.com/office/powerpoint/2010/main" val="3629312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80077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777721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5878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71426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192000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Freeform 24"/>
          <p:cNvSpPr>
            <a:spLocks/>
          </p:cNvSpPr>
          <p:nvPr/>
        </p:nvSpPr>
        <p:spPr bwMode="auto">
          <a:xfrm>
            <a:off x="5586413" y="-2295525"/>
            <a:ext cx="7115175" cy="7704138"/>
          </a:xfrm>
          <a:custGeom>
            <a:avLst/>
            <a:gdLst>
              <a:gd name="T0" fmla="*/ 2147483646 w 1197"/>
              <a:gd name="T1" fmla="*/ 0 h 1296"/>
              <a:gd name="T2" fmla="*/ 2147483646 w 1197"/>
              <a:gd name="T3" fmla="*/ 2147483646 h 1296"/>
              <a:gd name="T4" fmla="*/ 2147483646 w 1197"/>
              <a:gd name="T5" fmla="*/ 2147483646 h 1296"/>
              <a:gd name="T6" fmla="*/ 2147483646 w 1197"/>
              <a:gd name="T7" fmla="*/ 2147483646 h 1296"/>
              <a:gd name="T8" fmla="*/ 2147483646 w 1197"/>
              <a:gd name="T9" fmla="*/ 2147483646 h 1296"/>
              <a:gd name="T10" fmla="*/ 2147483646 w 1197"/>
              <a:gd name="T11" fmla="*/ 2147483646 h 1296"/>
              <a:gd name="T12" fmla="*/ 2147483646 w 1197"/>
              <a:gd name="T13" fmla="*/ 2147483646 h 1296"/>
              <a:gd name="T14" fmla="*/ 2147483646 w 1197"/>
              <a:gd name="T15" fmla="*/ 2147483646 h 1296"/>
              <a:gd name="T16" fmla="*/ 2147483646 w 1197"/>
              <a:gd name="T17" fmla="*/ 2147483646 h 1296"/>
              <a:gd name="T18" fmla="*/ 0 w 1197"/>
              <a:gd name="T19" fmla="*/ 2147483646 h 1296"/>
              <a:gd name="T20" fmla="*/ 0 w 1197"/>
              <a:gd name="T21" fmla="*/ 0 h 1296"/>
              <a:gd name="T22" fmla="*/ 2147483646 w 1197"/>
              <a:gd name="T23" fmla="*/ 0 h 12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97" h="1296">
                <a:moveTo>
                  <a:pt x="1195" y="0"/>
                </a:moveTo>
                <a:cubicBezTo>
                  <a:pt x="1196" y="22"/>
                  <a:pt x="1196" y="112"/>
                  <a:pt x="1195" y="158"/>
                </a:cubicBezTo>
                <a:cubicBezTo>
                  <a:pt x="1197" y="158"/>
                  <a:pt x="1197" y="158"/>
                  <a:pt x="1197" y="158"/>
                </a:cubicBezTo>
                <a:cubicBezTo>
                  <a:pt x="1197" y="543"/>
                  <a:pt x="1197" y="543"/>
                  <a:pt x="1197" y="543"/>
                </a:cubicBezTo>
                <a:cubicBezTo>
                  <a:pt x="1196" y="668"/>
                  <a:pt x="1163" y="780"/>
                  <a:pt x="1108" y="883"/>
                </a:cubicBezTo>
                <a:cubicBezTo>
                  <a:pt x="1020" y="1056"/>
                  <a:pt x="838" y="1192"/>
                  <a:pt x="667" y="1272"/>
                </a:cubicBezTo>
                <a:cubicBezTo>
                  <a:pt x="643" y="1281"/>
                  <a:pt x="620" y="1294"/>
                  <a:pt x="593" y="1296"/>
                </a:cubicBezTo>
                <a:cubicBezTo>
                  <a:pt x="547" y="1277"/>
                  <a:pt x="502" y="1257"/>
                  <a:pt x="459" y="1233"/>
                </a:cubicBezTo>
                <a:cubicBezTo>
                  <a:pt x="204" y="1106"/>
                  <a:pt x="17" y="854"/>
                  <a:pt x="2" y="575"/>
                </a:cubicBezTo>
                <a:cubicBezTo>
                  <a:pt x="0" y="177"/>
                  <a:pt x="0" y="177"/>
                  <a:pt x="0" y="177"/>
                </a:cubicBezTo>
                <a:cubicBezTo>
                  <a:pt x="0" y="0"/>
                  <a:pt x="0" y="0"/>
                  <a:pt x="0" y="0"/>
                </a:cubicBezTo>
                <a:lnTo>
                  <a:pt x="1195" y="0"/>
                </a:lnTo>
                <a:close/>
              </a:path>
            </a:pathLst>
          </a:custGeom>
          <a:solidFill>
            <a:srgbClr val="00245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027" name="Freeform 25"/>
          <p:cNvSpPr>
            <a:spLocks/>
          </p:cNvSpPr>
          <p:nvPr/>
        </p:nvSpPr>
        <p:spPr bwMode="auto">
          <a:xfrm>
            <a:off x="5672138" y="-349250"/>
            <a:ext cx="4000500" cy="4332288"/>
          </a:xfrm>
          <a:custGeom>
            <a:avLst/>
            <a:gdLst>
              <a:gd name="T0" fmla="*/ 2147483646 w 1197"/>
              <a:gd name="T1" fmla="*/ 0 h 1296"/>
              <a:gd name="T2" fmla="*/ 2147483646 w 1197"/>
              <a:gd name="T3" fmla="*/ 2147483646 h 1296"/>
              <a:gd name="T4" fmla="*/ 2147483646 w 1197"/>
              <a:gd name="T5" fmla="*/ 2147483646 h 1296"/>
              <a:gd name="T6" fmla="*/ 2147483646 w 1197"/>
              <a:gd name="T7" fmla="*/ 2147483646 h 1296"/>
              <a:gd name="T8" fmla="*/ 2147483646 w 1197"/>
              <a:gd name="T9" fmla="*/ 2147483646 h 1296"/>
              <a:gd name="T10" fmla="*/ 2147483646 w 1197"/>
              <a:gd name="T11" fmla="*/ 2147483646 h 1296"/>
              <a:gd name="T12" fmla="*/ 2147483646 w 1197"/>
              <a:gd name="T13" fmla="*/ 2147483646 h 1296"/>
              <a:gd name="T14" fmla="*/ 2147483646 w 1197"/>
              <a:gd name="T15" fmla="*/ 2147483646 h 1296"/>
              <a:gd name="T16" fmla="*/ 2147483646 w 1197"/>
              <a:gd name="T17" fmla="*/ 2147483646 h 1296"/>
              <a:gd name="T18" fmla="*/ 0 w 1197"/>
              <a:gd name="T19" fmla="*/ 2147483646 h 1296"/>
              <a:gd name="T20" fmla="*/ 0 w 1197"/>
              <a:gd name="T21" fmla="*/ 0 h 1296"/>
              <a:gd name="T22" fmla="*/ 2147483646 w 1197"/>
              <a:gd name="T23" fmla="*/ 0 h 12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97" h="1296">
                <a:moveTo>
                  <a:pt x="1195" y="0"/>
                </a:moveTo>
                <a:cubicBezTo>
                  <a:pt x="1196" y="22"/>
                  <a:pt x="1196" y="112"/>
                  <a:pt x="1195" y="158"/>
                </a:cubicBezTo>
                <a:cubicBezTo>
                  <a:pt x="1197" y="158"/>
                  <a:pt x="1197" y="158"/>
                  <a:pt x="1197" y="158"/>
                </a:cubicBezTo>
                <a:cubicBezTo>
                  <a:pt x="1197" y="543"/>
                  <a:pt x="1197" y="543"/>
                  <a:pt x="1197" y="543"/>
                </a:cubicBezTo>
                <a:cubicBezTo>
                  <a:pt x="1196" y="668"/>
                  <a:pt x="1163" y="780"/>
                  <a:pt x="1108" y="883"/>
                </a:cubicBezTo>
                <a:cubicBezTo>
                  <a:pt x="1020" y="1056"/>
                  <a:pt x="838" y="1192"/>
                  <a:pt x="667" y="1272"/>
                </a:cubicBezTo>
                <a:cubicBezTo>
                  <a:pt x="643" y="1281"/>
                  <a:pt x="620" y="1294"/>
                  <a:pt x="593" y="1296"/>
                </a:cubicBezTo>
                <a:cubicBezTo>
                  <a:pt x="547" y="1277"/>
                  <a:pt x="502" y="1257"/>
                  <a:pt x="459" y="1233"/>
                </a:cubicBezTo>
                <a:cubicBezTo>
                  <a:pt x="204" y="1106"/>
                  <a:pt x="17" y="854"/>
                  <a:pt x="2" y="575"/>
                </a:cubicBezTo>
                <a:cubicBezTo>
                  <a:pt x="0" y="177"/>
                  <a:pt x="0" y="177"/>
                  <a:pt x="0" y="177"/>
                </a:cubicBezTo>
                <a:cubicBezTo>
                  <a:pt x="0" y="0"/>
                  <a:pt x="0" y="0"/>
                  <a:pt x="0" y="0"/>
                </a:cubicBezTo>
                <a:lnTo>
                  <a:pt x="1195" y="0"/>
                </a:lnTo>
                <a:close/>
              </a:path>
            </a:pathLst>
          </a:custGeom>
          <a:solidFill>
            <a:schemeClr val="accent2">
              <a:alpha val="67842"/>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028" name="Freeform 26"/>
          <p:cNvSpPr>
            <a:spLocks/>
          </p:cNvSpPr>
          <p:nvPr/>
        </p:nvSpPr>
        <p:spPr bwMode="auto">
          <a:xfrm>
            <a:off x="5749925" y="-328613"/>
            <a:ext cx="3751263" cy="4059238"/>
          </a:xfrm>
          <a:custGeom>
            <a:avLst/>
            <a:gdLst>
              <a:gd name="T0" fmla="*/ 2147483646 w 1197"/>
              <a:gd name="T1" fmla="*/ 0 h 1296"/>
              <a:gd name="T2" fmla="*/ 2147483646 w 1197"/>
              <a:gd name="T3" fmla="*/ 2147483646 h 1296"/>
              <a:gd name="T4" fmla="*/ 2147483646 w 1197"/>
              <a:gd name="T5" fmla="*/ 2147483646 h 1296"/>
              <a:gd name="T6" fmla="*/ 2147483646 w 1197"/>
              <a:gd name="T7" fmla="*/ 2147483646 h 1296"/>
              <a:gd name="T8" fmla="*/ 2147483646 w 1197"/>
              <a:gd name="T9" fmla="*/ 2147483646 h 1296"/>
              <a:gd name="T10" fmla="*/ 2147483646 w 1197"/>
              <a:gd name="T11" fmla="*/ 2147483646 h 1296"/>
              <a:gd name="T12" fmla="*/ 2147483646 w 1197"/>
              <a:gd name="T13" fmla="*/ 2147483646 h 1296"/>
              <a:gd name="T14" fmla="*/ 2147483646 w 1197"/>
              <a:gd name="T15" fmla="*/ 2147483646 h 1296"/>
              <a:gd name="T16" fmla="*/ 2147483646 w 1197"/>
              <a:gd name="T17" fmla="*/ 2147483646 h 1296"/>
              <a:gd name="T18" fmla="*/ 0 w 1197"/>
              <a:gd name="T19" fmla="*/ 2147483646 h 1296"/>
              <a:gd name="T20" fmla="*/ 0 w 1197"/>
              <a:gd name="T21" fmla="*/ 0 h 1296"/>
              <a:gd name="T22" fmla="*/ 2147483646 w 1197"/>
              <a:gd name="T23" fmla="*/ 0 h 12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97" h="1296">
                <a:moveTo>
                  <a:pt x="1195" y="0"/>
                </a:moveTo>
                <a:cubicBezTo>
                  <a:pt x="1196" y="22"/>
                  <a:pt x="1196" y="112"/>
                  <a:pt x="1195" y="158"/>
                </a:cubicBezTo>
                <a:cubicBezTo>
                  <a:pt x="1197" y="158"/>
                  <a:pt x="1197" y="158"/>
                  <a:pt x="1197" y="158"/>
                </a:cubicBezTo>
                <a:cubicBezTo>
                  <a:pt x="1197" y="543"/>
                  <a:pt x="1197" y="543"/>
                  <a:pt x="1197" y="543"/>
                </a:cubicBezTo>
                <a:cubicBezTo>
                  <a:pt x="1196" y="668"/>
                  <a:pt x="1163" y="780"/>
                  <a:pt x="1108" y="883"/>
                </a:cubicBezTo>
                <a:cubicBezTo>
                  <a:pt x="1020" y="1056"/>
                  <a:pt x="838" y="1192"/>
                  <a:pt x="667" y="1272"/>
                </a:cubicBezTo>
                <a:cubicBezTo>
                  <a:pt x="643" y="1281"/>
                  <a:pt x="620" y="1294"/>
                  <a:pt x="593" y="1296"/>
                </a:cubicBezTo>
                <a:cubicBezTo>
                  <a:pt x="547" y="1277"/>
                  <a:pt x="502" y="1257"/>
                  <a:pt x="459" y="1233"/>
                </a:cubicBezTo>
                <a:cubicBezTo>
                  <a:pt x="204" y="1106"/>
                  <a:pt x="17" y="854"/>
                  <a:pt x="2" y="575"/>
                </a:cubicBezTo>
                <a:cubicBezTo>
                  <a:pt x="0" y="177"/>
                  <a:pt x="0" y="177"/>
                  <a:pt x="0" y="177"/>
                </a:cubicBezTo>
                <a:cubicBezTo>
                  <a:pt x="0" y="0"/>
                  <a:pt x="0" y="0"/>
                  <a:pt x="0" y="0"/>
                </a:cubicBezTo>
                <a:lnTo>
                  <a:pt x="119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pic>
        <p:nvPicPr>
          <p:cNvPr id="1029" name="Picture 27" descr="cc 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35713" y="436563"/>
            <a:ext cx="2282825"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9"/>
          <p:cNvSpPr>
            <a:spLocks noGrp="1" noChangeArrowheads="1"/>
          </p:cNvSpPr>
          <p:nvPr>
            <p:ph type="title"/>
          </p:nvPr>
        </p:nvSpPr>
        <p:spPr bwMode="auto">
          <a:xfrm>
            <a:off x="468313" y="3752850"/>
            <a:ext cx="6235700" cy="154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title style</a:t>
            </a:r>
          </a:p>
        </p:txBody>
      </p:sp>
      <p:sp>
        <p:nvSpPr>
          <p:cNvPr id="1031" name="Rectangle 30"/>
          <p:cNvSpPr>
            <a:spLocks noGrp="1" noChangeArrowheads="1"/>
          </p:cNvSpPr>
          <p:nvPr>
            <p:ph type="body" idx="1"/>
          </p:nvPr>
        </p:nvSpPr>
        <p:spPr bwMode="auto">
          <a:xfrm>
            <a:off x="539750" y="5768975"/>
            <a:ext cx="4464050"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p:txBody>
      </p:sp>
      <p:sp>
        <p:nvSpPr>
          <p:cNvPr id="1032" name="MSIPCMContentMarking" descr="{&quot;HashCode&quot;:-1864058544,&quot;Placement&quot;:&quot;Header&quot;}"/>
          <p:cNvSpPr txBox="1">
            <a:spLocks noChangeArrowheads="1"/>
          </p:cNvSpPr>
          <p:nvPr userDrawn="1"/>
        </p:nvSpPr>
        <p:spPr bwMode="auto">
          <a:xfrm>
            <a:off x="6670091" y="0"/>
            <a:ext cx="2473909" cy="26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1">
            <a:spAutoFit/>
          </a:bodyPr>
          <a:lstStyle>
            <a:lvl1pPr>
              <a:defRPr sz="2000">
                <a:solidFill>
                  <a:schemeClr val="tx1"/>
                </a:solidFill>
                <a:latin typeface="Trebuchet MS" panose="020B0603020202020204" pitchFamily="34" charset="0"/>
              </a:defRPr>
            </a:lvl1pPr>
            <a:lvl2pPr marL="742950" indent="-285750">
              <a:defRPr sz="2000">
                <a:solidFill>
                  <a:schemeClr val="tx1"/>
                </a:solidFill>
                <a:latin typeface="Trebuchet MS" panose="020B0603020202020204" pitchFamily="34" charset="0"/>
              </a:defRPr>
            </a:lvl2pPr>
            <a:lvl3pPr marL="1143000" indent="-228600">
              <a:defRPr sz="2000">
                <a:solidFill>
                  <a:schemeClr val="tx1"/>
                </a:solidFill>
                <a:latin typeface="Trebuchet MS" panose="020B0603020202020204" pitchFamily="34" charset="0"/>
              </a:defRPr>
            </a:lvl3pPr>
            <a:lvl4pPr marL="1600200" indent="-228600">
              <a:defRPr sz="2000">
                <a:solidFill>
                  <a:schemeClr val="tx1"/>
                </a:solidFill>
                <a:latin typeface="Trebuchet MS" panose="020B0603020202020204" pitchFamily="34" charset="0"/>
              </a:defRPr>
            </a:lvl4pPr>
            <a:lvl5pPr marL="2057400" indent="-228600">
              <a:defRPr sz="2000">
                <a:solidFill>
                  <a:schemeClr val="tx1"/>
                </a:solidFill>
                <a:latin typeface="Trebuchet MS" panose="020B0603020202020204" pitchFamily="34" charset="0"/>
              </a:defRPr>
            </a:lvl5pPr>
            <a:lvl6pPr marL="2514600" indent="-228600" eaLnBrk="0" fontAlgn="base" hangingPunct="0">
              <a:spcBef>
                <a:spcPct val="0"/>
              </a:spcBef>
              <a:spcAft>
                <a:spcPct val="0"/>
              </a:spcAft>
              <a:defRPr sz="2000">
                <a:solidFill>
                  <a:schemeClr val="tx1"/>
                </a:solidFill>
                <a:latin typeface="Trebuchet MS" panose="020B0603020202020204" pitchFamily="34" charset="0"/>
              </a:defRPr>
            </a:lvl6pPr>
            <a:lvl7pPr marL="2971800" indent="-228600" eaLnBrk="0" fontAlgn="base" hangingPunct="0">
              <a:spcBef>
                <a:spcPct val="0"/>
              </a:spcBef>
              <a:spcAft>
                <a:spcPct val="0"/>
              </a:spcAft>
              <a:defRPr sz="2000">
                <a:solidFill>
                  <a:schemeClr val="tx1"/>
                </a:solidFill>
                <a:latin typeface="Trebuchet MS" panose="020B0603020202020204" pitchFamily="34" charset="0"/>
              </a:defRPr>
            </a:lvl7pPr>
            <a:lvl8pPr marL="3429000" indent="-228600" eaLnBrk="0" fontAlgn="base" hangingPunct="0">
              <a:spcBef>
                <a:spcPct val="0"/>
              </a:spcBef>
              <a:spcAft>
                <a:spcPct val="0"/>
              </a:spcAft>
              <a:defRPr sz="2000">
                <a:solidFill>
                  <a:schemeClr val="tx1"/>
                </a:solidFill>
                <a:latin typeface="Trebuchet MS" panose="020B0603020202020204" pitchFamily="34" charset="0"/>
              </a:defRPr>
            </a:lvl8pPr>
            <a:lvl9pPr marL="3886200" indent="-228600" eaLnBrk="0" fontAlgn="base" hangingPunct="0">
              <a:spcBef>
                <a:spcPct val="0"/>
              </a:spcBef>
              <a:spcAft>
                <a:spcPct val="0"/>
              </a:spcAft>
              <a:defRPr sz="2000">
                <a:solidFill>
                  <a:schemeClr val="tx1"/>
                </a:solidFill>
                <a:latin typeface="Trebuchet MS" panose="020B0603020202020204" pitchFamily="34" charset="0"/>
              </a:defRPr>
            </a:lvl9pPr>
          </a:lstStyle>
          <a:p>
            <a:pPr algn="r">
              <a:spcBef>
                <a:spcPct val="0"/>
              </a:spcBef>
              <a:spcAft>
                <a:spcPct val="0"/>
              </a:spcAft>
              <a:defRPr/>
            </a:pPr>
            <a:r>
              <a:rPr lang="en-GB" altLang="en-US" sz="1000" dirty="0">
                <a:solidFill>
                  <a:srgbClr val="A80000"/>
                </a:solidFill>
                <a:latin typeface="Calibri"/>
              </a:rPr>
              <a:t>Information Classification: CONFIDENTIAL</a:t>
            </a: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0" fontAlgn="base" hangingPunct="0">
        <a:spcBef>
          <a:spcPct val="0"/>
        </a:spcBef>
        <a:spcAft>
          <a:spcPct val="0"/>
        </a:spcAft>
        <a:defRPr sz="3200" b="1" kern="1200">
          <a:solidFill>
            <a:srgbClr val="0061AA"/>
          </a:solidFill>
          <a:latin typeface="+mj-lt"/>
          <a:ea typeface="+mj-ea"/>
          <a:cs typeface="+mj-cs"/>
        </a:defRPr>
      </a:lvl1pPr>
      <a:lvl2pPr algn="l" rtl="0" eaLnBrk="0" fontAlgn="base" hangingPunct="0">
        <a:spcBef>
          <a:spcPct val="0"/>
        </a:spcBef>
        <a:spcAft>
          <a:spcPct val="0"/>
        </a:spcAft>
        <a:defRPr sz="3200" b="1">
          <a:solidFill>
            <a:srgbClr val="0061AA"/>
          </a:solidFill>
          <a:latin typeface="Verdana" panose="020B0604030504040204" pitchFamily="34" charset="0"/>
        </a:defRPr>
      </a:lvl2pPr>
      <a:lvl3pPr algn="l" rtl="0" eaLnBrk="0" fontAlgn="base" hangingPunct="0">
        <a:spcBef>
          <a:spcPct val="0"/>
        </a:spcBef>
        <a:spcAft>
          <a:spcPct val="0"/>
        </a:spcAft>
        <a:defRPr sz="3200" b="1">
          <a:solidFill>
            <a:srgbClr val="0061AA"/>
          </a:solidFill>
          <a:latin typeface="Verdana" panose="020B0604030504040204" pitchFamily="34" charset="0"/>
        </a:defRPr>
      </a:lvl3pPr>
      <a:lvl4pPr algn="l" rtl="0" eaLnBrk="0" fontAlgn="base" hangingPunct="0">
        <a:spcBef>
          <a:spcPct val="0"/>
        </a:spcBef>
        <a:spcAft>
          <a:spcPct val="0"/>
        </a:spcAft>
        <a:defRPr sz="3200" b="1">
          <a:solidFill>
            <a:srgbClr val="0061AA"/>
          </a:solidFill>
          <a:latin typeface="Verdana" panose="020B0604030504040204" pitchFamily="34" charset="0"/>
        </a:defRPr>
      </a:lvl4pPr>
      <a:lvl5pPr algn="l" rtl="0" eaLnBrk="0" fontAlgn="base" hangingPunct="0">
        <a:spcBef>
          <a:spcPct val="0"/>
        </a:spcBef>
        <a:spcAft>
          <a:spcPct val="0"/>
        </a:spcAft>
        <a:defRPr sz="3200" b="1">
          <a:solidFill>
            <a:srgbClr val="0061AA"/>
          </a:solidFill>
          <a:latin typeface="Verdana" panose="020B0604030504040204" pitchFamily="34" charset="0"/>
        </a:defRPr>
      </a:lvl5pPr>
      <a:lvl6pPr marL="457200" algn="l" rtl="0" eaLnBrk="0" fontAlgn="base" hangingPunct="0">
        <a:spcBef>
          <a:spcPct val="0"/>
        </a:spcBef>
        <a:spcAft>
          <a:spcPct val="0"/>
        </a:spcAft>
        <a:defRPr sz="3200" b="1">
          <a:solidFill>
            <a:srgbClr val="0061AA"/>
          </a:solidFill>
          <a:latin typeface="Verdana" panose="020B0604030504040204" pitchFamily="34" charset="0"/>
        </a:defRPr>
      </a:lvl6pPr>
      <a:lvl7pPr marL="914400" algn="l" rtl="0" eaLnBrk="0" fontAlgn="base" hangingPunct="0">
        <a:spcBef>
          <a:spcPct val="0"/>
        </a:spcBef>
        <a:spcAft>
          <a:spcPct val="0"/>
        </a:spcAft>
        <a:defRPr sz="3200" b="1">
          <a:solidFill>
            <a:srgbClr val="0061AA"/>
          </a:solidFill>
          <a:latin typeface="Verdana" panose="020B0604030504040204" pitchFamily="34" charset="0"/>
        </a:defRPr>
      </a:lvl7pPr>
      <a:lvl8pPr marL="1371600" algn="l" rtl="0" eaLnBrk="0" fontAlgn="base" hangingPunct="0">
        <a:spcBef>
          <a:spcPct val="0"/>
        </a:spcBef>
        <a:spcAft>
          <a:spcPct val="0"/>
        </a:spcAft>
        <a:defRPr sz="3200" b="1">
          <a:solidFill>
            <a:srgbClr val="0061AA"/>
          </a:solidFill>
          <a:latin typeface="Verdana" panose="020B0604030504040204" pitchFamily="34" charset="0"/>
        </a:defRPr>
      </a:lvl8pPr>
      <a:lvl9pPr marL="1828800" algn="l" rtl="0" eaLnBrk="0" fontAlgn="base" hangingPunct="0">
        <a:spcBef>
          <a:spcPct val="0"/>
        </a:spcBef>
        <a:spcAft>
          <a:spcPct val="0"/>
        </a:spcAft>
        <a:defRPr sz="3200" b="1">
          <a:solidFill>
            <a:srgbClr val="0061AA"/>
          </a:solidFill>
          <a:latin typeface="Verdana" panose="020B0604030504040204" pitchFamily="34" charset="0"/>
        </a:defRPr>
      </a:lvl9pPr>
    </p:titleStyle>
    <p:bodyStyle>
      <a:lvl1pPr algn="l" rtl="0" eaLnBrk="0" fontAlgn="base" hangingPunct="0">
        <a:spcBef>
          <a:spcPct val="20000"/>
        </a:spcBef>
        <a:spcAft>
          <a:spcPct val="0"/>
        </a:spcAft>
        <a:defRPr sz="1600" kern="1200">
          <a:solidFill>
            <a:srgbClr val="000066"/>
          </a:solidFill>
          <a:latin typeface="+mn-lt"/>
          <a:ea typeface="+mn-ea"/>
          <a:cs typeface="+mn-cs"/>
        </a:defRPr>
      </a:lvl1pPr>
      <a:lvl2pPr marL="179388" algn="l" rtl="0" eaLnBrk="0" fontAlgn="base" hangingPunct="0">
        <a:spcBef>
          <a:spcPct val="20000"/>
        </a:spcBef>
        <a:spcAft>
          <a:spcPct val="0"/>
        </a:spcAft>
        <a:defRPr sz="1600" b="1" kern="1200">
          <a:solidFill>
            <a:schemeClr val="tx1"/>
          </a:solidFill>
          <a:latin typeface="+mn-lt"/>
          <a:ea typeface="+mn-ea"/>
          <a:cs typeface="+mn-cs"/>
        </a:defRPr>
      </a:lvl2pPr>
      <a:lvl3pPr marL="12319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39888"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45671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defRPr>
            </a:lvl1pPr>
          </a:lstStyle>
          <a:p>
            <a:pPr>
              <a:defRPr/>
            </a:pPr>
            <a:fld id="{7A47D5C3-9E7E-4CAC-A1E2-10FED7538A3A}" type="slidenum">
              <a:rPr lang="en-GB" altLang="en-US"/>
              <a:pPr>
                <a:defRPr/>
              </a:pPr>
              <a:t>‹#›</a:t>
            </a:fld>
            <a:endParaRPr lang="en-GB" altLang="en-US" dirty="0"/>
          </a:p>
        </p:txBody>
      </p:sp>
      <p:sp>
        <p:nvSpPr>
          <p:cNvPr id="2052" name="Freeform 7"/>
          <p:cNvSpPr>
            <a:spLocks/>
          </p:cNvSpPr>
          <p:nvPr userDrawn="1"/>
        </p:nvSpPr>
        <p:spPr bwMode="auto">
          <a:xfrm>
            <a:off x="0" y="5481638"/>
            <a:ext cx="9144000" cy="1376362"/>
          </a:xfrm>
          <a:custGeom>
            <a:avLst/>
            <a:gdLst>
              <a:gd name="T0" fmla="*/ 2147483646 w 2907"/>
              <a:gd name="T1" fmla="*/ 2147483646 h 349"/>
              <a:gd name="T2" fmla="*/ 0 w 2907"/>
              <a:gd name="T3" fmla="*/ 2147483646 h 349"/>
              <a:gd name="T4" fmla="*/ 0 w 2907"/>
              <a:gd name="T5" fmla="*/ 2147483646 h 349"/>
              <a:gd name="T6" fmla="*/ 2147483646 w 2907"/>
              <a:gd name="T7" fmla="*/ 2147483646 h 349"/>
              <a:gd name="T8" fmla="*/ 2147483646 w 2907"/>
              <a:gd name="T9" fmla="*/ 0 h 349"/>
              <a:gd name="T10" fmla="*/ 2147483646 w 2907"/>
              <a:gd name="T11" fmla="*/ 2147483646 h 34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07" h="349">
                <a:moveTo>
                  <a:pt x="1406" y="220"/>
                </a:moveTo>
                <a:cubicBezTo>
                  <a:pt x="864" y="252"/>
                  <a:pt x="369" y="240"/>
                  <a:pt x="0" y="195"/>
                </a:cubicBezTo>
                <a:cubicBezTo>
                  <a:pt x="0" y="349"/>
                  <a:pt x="0" y="349"/>
                  <a:pt x="0" y="349"/>
                </a:cubicBezTo>
                <a:cubicBezTo>
                  <a:pt x="2907" y="349"/>
                  <a:pt x="2907" y="349"/>
                  <a:pt x="2907" y="349"/>
                </a:cubicBezTo>
                <a:cubicBezTo>
                  <a:pt x="2907" y="0"/>
                  <a:pt x="2907" y="0"/>
                  <a:pt x="2907" y="0"/>
                </a:cubicBezTo>
                <a:cubicBezTo>
                  <a:pt x="2539" y="102"/>
                  <a:pt x="2004" y="184"/>
                  <a:pt x="1406" y="220"/>
                </a:cubicBezTo>
                <a:close/>
              </a:path>
            </a:pathLst>
          </a:custGeom>
          <a:solidFill>
            <a:srgbClr val="0061A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053" name="Freeform 8"/>
          <p:cNvSpPr>
            <a:spLocks/>
          </p:cNvSpPr>
          <p:nvPr userDrawn="1"/>
        </p:nvSpPr>
        <p:spPr bwMode="auto">
          <a:xfrm>
            <a:off x="0" y="5624513"/>
            <a:ext cx="9144000" cy="1260475"/>
          </a:xfrm>
          <a:custGeom>
            <a:avLst/>
            <a:gdLst>
              <a:gd name="T0" fmla="*/ 2147483646 w 2907"/>
              <a:gd name="T1" fmla="*/ 2147483646 h 349"/>
              <a:gd name="T2" fmla="*/ 0 w 2907"/>
              <a:gd name="T3" fmla="*/ 2147483646 h 349"/>
              <a:gd name="T4" fmla="*/ 0 w 2907"/>
              <a:gd name="T5" fmla="*/ 2147483646 h 349"/>
              <a:gd name="T6" fmla="*/ 2147483646 w 2907"/>
              <a:gd name="T7" fmla="*/ 2147483646 h 349"/>
              <a:gd name="T8" fmla="*/ 2147483646 w 2907"/>
              <a:gd name="T9" fmla="*/ 0 h 349"/>
              <a:gd name="T10" fmla="*/ 2147483646 w 2907"/>
              <a:gd name="T11" fmla="*/ 2147483646 h 34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07" h="349">
                <a:moveTo>
                  <a:pt x="1406" y="220"/>
                </a:moveTo>
                <a:cubicBezTo>
                  <a:pt x="864" y="252"/>
                  <a:pt x="369" y="240"/>
                  <a:pt x="0" y="195"/>
                </a:cubicBezTo>
                <a:cubicBezTo>
                  <a:pt x="0" y="349"/>
                  <a:pt x="0" y="349"/>
                  <a:pt x="0" y="349"/>
                </a:cubicBezTo>
                <a:cubicBezTo>
                  <a:pt x="2907" y="349"/>
                  <a:pt x="2907" y="349"/>
                  <a:pt x="2907" y="349"/>
                </a:cubicBezTo>
                <a:cubicBezTo>
                  <a:pt x="2907" y="0"/>
                  <a:pt x="2907" y="0"/>
                  <a:pt x="2907" y="0"/>
                </a:cubicBezTo>
                <a:cubicBezTo>
                  <a:pt x="2539" y="102"/>
                  <a:pt x="2004" y="184"/>
                  <a:pt x="1406" y="220"/>
                </a:cubicBezTo>
                <a:close/>
              </a:path>
            </a:pathLst>
          </a:custGeom>
          <a:solidFill>
            <a:srgbClr val="00245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054" name="Text Box 9"/>
          <p:cNvSpPr txBox="1">
            <a:spLocks noChangeArrowheads="1"/>
          </p:cNvSpPr>
          <p:nvPr userDrawn="1"/>
        </p:nvSpPr>
        <p:spPr bwMode="auto">
          <a:xfrm>
            <a:off x="7056438" y="6308725"/>
            <a:ext cx="18716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rebuchet MS" panose="020B0603020202020204" pitchFamily="34" charset="0"/>
              </a:defRPr>
            </a:lvl1pPr>
            <a:lvl2pPr marL="742950" indent="-285750">
              <a:defRPr sz="2000">
                <a:solidFill>
                  <a:schemeClr val="tx1"/>
                </a:solidFill>
                <a:latin typeface="Trebuchet MS" panose="020B0603020202020204" pitchFamily="34" charset="0"/>
              </a:defRPr>
            </a:lvl2pPr>
            <a:lvl3pPr marL="1143000" indent="-228600">
              <a:defRPr sz="2000">
                <a:solidFill>
                  <a:schemeClr val="tx1"/>
                </a:solidFill>
                <a:latin typeface="Trebuchet MS" panose="020B0603020202020204" pitchFamily="34" charset="0"/>
              </a:defRPr>
            </a:lvl3pPr>
            <a:lvl4pPr marL="1600200" indent="-228600">
              <a:defRPr sz="2000">
                <a:solidFill>
                  <a:schemeClr val="tx1"/>
                </a:solidFill>
                <a:latin typeface="Trebuchet MS" panose="020B0603020202020204" pitchFamily="34" charset="0"/>
              </a:defRPr>
            </a:lvl4pPr>
            <a:lvl5pPr marL="2057400" indent="-228600">
              <a:defRPr sz="2000">
                <a:solidFill>
                  <a:schemeClr val="tx1"/>
                </a:solidFill>
                <a:latin typeface="Trebuchet MS" panose="020B0603020202020204" pitchFamily="34" charset="0"/>
              </a:defRPr>
            </a:lvl5pPr>
            <a:lvl6pPr marL="2514600" indent="-228600" eaLnBrk="0" fontAlgn="base" hangingPunct="0">
              <a:spcBef>
                <a:spcPct val="0"/>
              </a:spcBef>
              <a:spcAft>
                <a:spcPct val="0"/>
              </a:spcAft>
              <a:defRPr sz="2000">
                <a:solidFill>
                  <a:schemeClr val="tx1"/>
                </a:solidFill>
                <a:latin typeface="Trebuchet MS" panose="020B0603020202020204" pitchFamily="34" charset="0"/>
              </a:defRPr>
            </a:lvl6pPr>
            <a:lvl7pPr marL="2971800" indent="-228600" eaLnBrk="0" fontAlgn="base" hangingPunct="0">
              <a:spcBef>
                <a:spcPct val="0"/>
              </a:spcBef>
              <a:spcAft>
                <a:spcPct val="0"/>
              </a:spcAft>
              <a:defRPr sz="2000">
                <a:solidFill>
                  <a:schemeClr val="tx1"/>
                </a:solidFill>
                <a:latin typeface="Trebuchet MS" panose="020B0603020202020204" pitchFamily="34" charset="0"/>
              </a:defRPr>
            </a:lvl7pPr>
            <a:lvl8pPr marL="3429000" indent="-228600" eaLnBrk="0" fontAlgn="base" hangingPunct="0">
              <a:spcBef>
                <a:spcPct val="0"/>
              </a:spcBef>
              <a:spcAft>
                <a:spcPct val="0"/>
              </a:spcAft>
              <a:defRPr sz="2000">
                <a:solidFill>
                  <a:schemeClr val="tx1"/>
                </a:solidFill>
                <a:latin typeface="Trebuchet MS" panose="020B0603020202020204" pitchFamily="34" charset="0"/>
              </a:defRPr>
            </a:lvl8pPr>
            <a:lvl9pPr marL="3886200" indent="-228600" eaLnBrk="0" fontAlgn="base" hangingPunct="0">
              <a:spcBef>
                <a:spcPct val="0"/>
              </a:spcBef>
              <a:spcAft>
                <a:spcPct val="0"/>
              </a:spcAft>
              <a:defRPr sz="2000">
                <a:solidFill>
                  <a:schemeClr val="tx1"/>
                </a:solidFill>
                <a:latin typeface="Trebuchet MS" panose="020B0603020202020204" pitchFamily="34" charset="0"/>
              </a:defRPr>
            </a:lvl9pPr>
          </a:lstStyle>
          <a:p>
            <a:pPr eaLnBrk="1" hangingPunct="1">
              <a:spcBef>
                <a:spcPct val="50000"/>
              </a:spcBef>
              <a:defRPr/>
            </a:pPr>
            <a:r>
              <a:rPr lang="en-GB" altLang="en-US" sz="1400" dirty="0">
                <a:solidFill>
                  <a:schemeClr val="bg1"/>
                </a:solidFill>
                <a:latin typeface="Arial" panose="020B0604020202020204" pitchFamily="34" charset="0"/>
              </a:rPr>
              <a:t>www.cornwall.gov.uk</a:t>
            </a:r>
          </a:p>
        </p:txBody>
      </p:sp>
      <p:sp>
        <p:nvSpPr>
          <p:cNvPr id="205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056" name="MSIPCMContentMarking" descr="{&quot;HashCode&quot;:-1864058544,&quot;Placement&quot;:&quot;Header&quot;}"/>
          <p:cNvSpPr txBox="1">
            <a:spLocks noChangeArrowheads="1"/>
          </p:cNvSpPr>
          <p:nvPr userDrawn="1"/>
        </p:nvSpPr>
        <p:spPr bwMode="auto">
          <a:xfrm>
            <a:off x="6670091" y="0"/>
            <a:ext cx="2473909" cy="26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1">
            <a:spAutoFit/>
          </a:bodyPr>
          <a:lstStyle>
            <a:lvl1pPr>
              <a:defRPr sz="2000">
                <a:solidFill>
                  <a:schemeClr val="tx1"/>
                </a:solidFill>
                <a:latin typeface="Trebuchet MS" panose="020B0603020202020204" pitchFamily="34" charset="0"/>
              </a:defRPr>
            </a:lvl1pPr>
            <a:lvl2pPr marL="742950" indent="-285750">
              <a:defRPr sz="2000">
                <a:solidFill>
                  <a:schemeClr val="tx1"/>
                </a:solidFill>
                <a:latin typeface="Trebuchet MS" panose="020B0603020202020204" pitchFamily="34" charset="0"/>
              </a:defRPr>
            </a:lvl2pPr>
            <a:lvl3pPr marL="1143000" indent="-228600">
              <a:defRPr sz="2000">
                <a:solidFill>
                  <a:schemeClr val="tx1"/>
                </a:solidFill>
                <a:latin typeface="Trebuchet MS" panose="020B0603020202020204" pitchFamily="34" charset="0"/>
              </a:defRPr>
            </a:lvl3pPr>
            <a:lvl4pPr marL="1600200" indent="-228600">
              <a:defRPr sz="2000">
                <a:solidFill>
                  <a:schemeClr val="tx1"/>
                </a:solidFill>
                <a:latin typeface="Trebuchet MS" panose="020B0603020202020204" pitchFamily="34" charset="0"/>
              </a:defRPr>
            </a:lvl4pPr>
            <a:lvl5pPr marL="2057400" indent="-228600">
              <a:defRPr sz="2000">
                <a:solidFill>
                  <a:schemeClr val="tx1"/>
                </a:solidFill>
                <a:latin typeface="Trebuchet MS" panose="020B0603020202020204" pitchFamily="34" charset="0"/>
              </a:defRPr>
            </a:lvl5pPr>
            <a:lvl6pPr marL="2514600" indent="-228600" eaLnBrk="0" fontAlgn="base" hangingPunct="0">
              <a:spcBef>
                <a:spcPct val="0"/>
              </a:spcBef>
              <a:spcAft>
                <a:spcPct val="0"/>
              </a:spcAft>
              <a:defRPr sz="2000">
                <a:solidFill>
                  <a:schemeClr val="tx1"/>
                </a:solidFill>
                <a:latin typeface="Trebuchet MS" panose="020B0603020202020204" pitchFamily="34" charset="0"/>
              </a:defRPr>
            </a:lvl6pPr>
            <a:lvl7pPr marL="2971800" indent="-228600" eaLnBrk="0" fontAlgn="base" hangingPunct="0">
              <a:spcBef>
                <a:spcPct val="0"/>
              </a:spcBef>
              <a:spcAft>
                <a:spcPct val="0"/>
              </a:spcAft>
              <a:defRPr sz="2000">
                <a:solidFill>
                  <a:schemeClr val="tx1"/>
                </a:solidFill>
                <a:latin typeface="Trebuchet MS" panose="020B0603020202020204" pitchFamily="34" charset="0"/>
              </a:defRPr>
            </a:lvl7pPr>
            <a:lvl8pPr marL="3429000" indent="-228600" eaLnBrk="0" fontAlgn="base" hangingPunct="0">
              <a:spcBef>
                <a:spcPct val="0"/>
              </a:spcBef>
              <a:spcAft>
                <a:spcPct val="0"/>
              </a:spcAft>
              <a:defRPr sz="2000">
                <a:solidFill>
                  <a:schemeClr val="tx1"/>
                </a:solidFill>
                <a:latin typeface="Trebuchet MS" panose="020B0603020202020204" pitchFamily="34" charset="0"/>
              </a:defRPr>
            </a:lvl8pPr>
            <a:lvl9pPr marL="3886200" indent="-228600" eaLnBrk="0" fontAlgn="base" hangingPunct="0">
              <a:spcBef>
                <a:spcPct val="0"/>
              </a:spcBef>
              <a:spcAft>
                <a:spcPct val="0"/>
              </a:spcAft>
              <a:defRPr sz="2000">
                <a:solidFill>
                  <a:schemeClr val="tx1"/>
                </a:solidFill>
                <a:latin typeface="Trebuchet MS" panose="020B0603020202020204" pitchFamily="34" charset="0"/>
              </a:defRPr>
            </a:lvl9pPr>
          </a:lstStyle>
          <a:p>
            <a:pPr algn="r">
              <a:spcBef>
                <a:spcPct val="0"/>
              </a:spcBef>
              <a:spcAft>
                <a:spcPct val="0"/>
              </a:spcAft>
              <a:defRPr/>
            </a:pPr>
            <a:r>
              <a:rPr lang="en-GB" altLang="en-US" sz="1000" dirty="0">
                <a:solidFill>
                  <a:srgbClr val="A80000"/>
                </a:solidFill>
                <a:latin typeface="Calibri"/>
              </a:rPr>
              <a:t>Information Classification: CONFIDENTIAL</a:t>
            </a:r>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rtl="0" eaLnBrk="0" fontAlgn="base" hangingPunct="0">
        <a:spcBef>
          <a:spcPct val="0"/>
        </a:spcBef>
        <a:spcAft>
          <a:spcPct val="0"/>
        </a:spcAft>
        <a:defRPr sz="2800" b="1" kern="1200">
          <a:solidFill>
            <a:srgbClr val="0061AA"/>
          </a:solidFill>
          <a:latin typeface="+mj-lt"/>
          <a:ea typeface="+mj-ea"/>
          <a:cs typeface="+mj-cs"/>
        </a:defRPr>
      </a:lvl1pPr>
      <a:lvl2pPr algn="l" rtl="0" eaLnBrk="0" fontAlgn="base" hangingPunct="0">
        <a:spcBef>
          <a:spcPct val="0"/>
        </a:spcBef>
        <a:spcAft>
          <a:spcPct val="0"/>
        </a:spcAft>
        <a:defRPr sz="2800" b="1">
          <a:solidFill>
            <a:srgbClr val="0061AA"/>
          </a:solidFill>
          <a:latin typeface="Verdana" panose="020B0604030504040204" pitchFamily="34" charset="0"/>
        </a:defRPr>
      </a:lvl2pPr>
      <a:lvl3pPr algn="l" rtl="0" eaLnBrk="0" fontAlgn="base" hangingPunct="0">
        <a:spcBef>
          <a:spcPct val="0"/>
        </a:spcBef>
        <a:spcAft>
          <a:spcPct val="0"/>
        </a:spcAft>
        <a:defRPr sz="2800" b="1">
          <a:solidFill>
            <a:srgbClr val="0061AA"/>
          </a:solidFill>
          <a:latin typeface="Verdana" panose="020B0604030504040204" pitchFamily="34" charset="0"/>
        </a:defRPr>
      </a:lvl3pPr>
      <a:lvl4pPr algn="l" rtl="0" eaLnBrk="0" fontAlgn="base" hangingPunct="0">
        <a:spcBef>
          <a:spcPct val="0"/>
        </a:spcBef>
        <a:spcAft>
          <a:spcPct val="0"/>
        </a:spcAft>
        <a:defRPr sz="2800" b="1">
          <a:solidFill>
            <a:srgbClr val="0061AA"/>
          </a:solidFill>
          <a:latin typeface="Verdana" panose="020B0604030504040204" pitchFamily="34" charset="0"/>
        </a:defRPr>
      </a:lvl4pPr>
      <a:lvl5pPr algn="l" rtl="0" eaLnBrk="0" fontAlgn="base" hangingPunct="0">
        <a:spcBef>
          <a:spcPct val="0"/>
        </a:spcBef>
        <a:spcAft>
          <a:spcPct val="0"/>
        </a:spcAft>
        <a:defRPr sz="2800" b="1">
          <a:solidFill>
            <a:srgbClr val="0061AA"/>
          </a:solidFill>
          <a:latin typeface="Verdana" panose="020B0604030504040204" pitchFamily="34" charset="0"/>
        </a:defRPr>
      </a:lvl5pPr>
      <a:lvl6pPr marL="457200" algn="l" rtl="0" fontAlgn="base">
        <a:spcBef>
          <a:spcPct val="0"/>
        </a:spcBef>
        <a:spcAft>
          <a:spcPct val="0"/>
        </a:spcAft>
        <a:defRPr sz="2800" b="1">
          <a:solidFill>
            <a:srgbClr val="0061AA"/>
          </a:solidFill>
          <a:latin typeface="Verdana" panose="020B0604030504040204" pitchFamily="34" charset="0"/>
        </a:defRPr>
      </a:lvl6pPr>
      <a:lvl7pPr marL="914400" algn="l" rtl="0" fontAlgn="base">
        <a:spcBef>
          <a:spcPct val="0"/>
        </a:spcBef>
        <a:spcAft>
          <a:spcPct val="0"/>
        </a:spcAft>
        <a:defRPr sz="2800" b="1">
          <a:solidFill>
            <a:srgbClr val="0061AA"/>
          </a:solidFill>
          <a:latin typeface="Verdana" panose="020B0604030504040204" pitchFamily="34" charset="0"/>
        </a:defRPr>
      </a:lvl7pPr>
      <a:lvl8pPr marL="1371600" algn="l" rtl="0" fontAlgn="base">
        <a:spcBef>
          <a:spcPct val="0"/>
        </a:spcBef>
        <a:spcAft>
          <a:spcPct val="0"/>
        </a:spcAft>
        <a:defRPr sz="2800" b="1">
          <a:solidFill>
            <a:srgbClr val="0061AA"/>
          </a:solidFill>
          <a:latin typeface="Verdana" panose="020B0604030504040204" pitchFamily="34" charset="0"/>
        </a:defRPr>
      </a:lvl8pPr>
      <a:lvl9pPr marL="1828800" algn="l" rtl="0" fontAlgn="base">
        <a:spcBef>
          <a:spcPct val="0"/>
        </a:spcBef>
        <a:spcAft>
          <a:spcPct val="0"/>
        </a:spcAft>
        <a:defRPr sz="2800" b="1">
          <a:solidFill>
            <a:srgbClr val="0061AA"/>
          </a:solidFill>
          <a:latin typeface="Verdana" panose="020B0604030504040204" pitchFamily="34" charset="0"/>
        </a:defRPr>
      </a:lvl9pPr>
    </p:titleStyle>
    <p:bodyStyle>
      <a:lvl1pPr marL="342900" indent="-342900" algn="l" rtl="0" eaLnBrk="0" fontAlgn="base" hangingPunct="0">
        <a:spcBef>
          <a:spcPct val="20000"/>
        </a:spcBef>
        <a:spcAft>
          <a:spcPct val="0"/>
        </a:spcAft>
        <a:buClr>
          <a:srgbClr val="0061AA"/>
        </a:buClr>
        <a:buChar char="•"/>
        <a:defRPr sz="2400" kern="1200">
          <a:solidFill>
            <a:srgbClr val="002457"/>
          </a:solidFill>
          <a:latin typeface="+mn-lt"/>
          <a:ea typeface="+mn-ea"/>
          <a:cs typeface="+mn-cs"/>
        </a:defRPr>
      </a:lvl1pPr>
      <a:lvl2pPr marL="742950" indent="-285750" algn="l" rtl="0" eaLnBrk="0" fontAlgn="base" hangingPunct="0">
        <a:spcBef>
          <a:spcPct val="20000"/>
        </a:spcBef>
        <a:spcAft>
          <a:spcPct val="0"/>
        </a:spcAft>
        <a:buClr>
          <a:srgbClr val="0061AA"/>
        </a:buClr>
        <a:buChar char="•"/>
        <a:defRPr sz="2000" kern="1200">
          <a:solidFill>
            <a:srgbClr val="002457"/>
          </a:solidFill>
          <a:latin typeface="+mn-lt"/>
          <a:ea typeface="+mn-ea"/>
          <a:cs typeface="+mn-cs"/>
        </a:defRPr>
      </a:lvl2pPr>
      <a:lvl3pPr marL="1143000" indent="-228600" algn="l" rtl="0" eaLnBrk="0" fontAlgn="base" hangingPunct="0">
        <a:spcBef>
          <a:spcPct val="20000"/>
        </a:spcBef>
        <a:spcAft>
          <a:spcPct val="0"/>
        </a:spcAft>
        <a:buClr>
          <a:srgbClr val="0061AA"/>
        </a:buClr>
        <a:buChar char="•"/>
        <a:defRPr sz="2000" kern="1200">
          <a:solidFill>
            <a:srgbClr val="002457"/>
          </a:solidFill>
          <a:latin typeface="+mn-lt"/>
          <a:ea typeface="+mn-ea"/>
          <a:cs typeface="+mn-cs"/>
        </a:defRPr>
      </a:lvl3pPr>
      <a:lvl4pPr marL="1600200" indent="-228600" algn="l" rtl="0" eaLnBrk="0" fontAlgn="base" hangingPunct="0">
        <a:spcBef>
          <a:spcPct val="20000"/>
        </a:spcBef>
        <a:spcAft>
          <a:spcPct val="0"/>
        </a:spcAft>
        <a:buClr>
          <a:srgbClr val="0061AA"/>
        </a:buClr>
        <a:buChar char="•"/>
        <a:defRPr sz="2000" kern="1200">
          <a:solidFill>
            <a:srgbClr val="002457"/>
          </a:solidFill>
          <a:latin typeface="+mn-lt"/>
          <a:ea typeface="+mn-ea"/>
          <a:cs typeface="+mn-cs"/>
        </a:defRPr>
      </a:lvl4pPr>
      <a:lvl5pPr marL="2057400" indent="-228600" algn="l" rtl="0" eaLnBrk="0" fontAlgn="base" hangingPunct="0">
        <a:spcBef>
          <a:spcPct val="20000"/>
        </a:spcBef>
        <a:spcAft>
          <a:spcPct val="0"/>
        </a:spcAft>
        <a:buClr>
          <a:srgbClr val="0061AA"/>
        </a:buClr>
        <a:buChar char="•"/>
        <a:defRPr sz="2000" kern="1200">
          <a:solidFill>
            <a:srgbClr val="00245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Freeform 24"/>
          <p:cNvSpPr>
            <a:spLocks/>
          </p:cNvSpPr>
          <p:nvPr/>
        </p:nvSpPr>
        <p:spPr bwMode="auto">
          <a:xfrm>
            <a:off x="5586413" y="-2295525"/>
            <a:ext cx="7115175" cy="7704138"/>
          </a:xfrm>
          <a:custGeom>
            <a:avLst/>
            <a:gdLst>
              <a:gd name="T0" fmla="*/ 2147483646 w 1197"/>
              <a:gd name="T1" fmla="*/ 0 h 1296"/>
              <a:gd name="T2" fmla="*/ 2147483646 w 1197"/>
              <a:gd name="T3" fmla="*/ 2147483646 h 1296"/>
              <a:gd name="T4" fmla="*/ 2147483646 w 1197"/>
              <a:gd name="T5" fmla="*/ 2147483646 h 1296"/>
              <a:gd name="T6" fmla="*/ 2147483646 w 1197"/>
              <a:gd name="T7" fmla="*/ 2147483646 h 1296"/>
              <a:gd name="T8" fmla="*/ 2147483646 w 1197"/>
              <a:gd name="T9" fmla="*/ 2147483646 h 1296"/>
              <a:gd name="T10" fmla="*/ 2147483646 w 1197"/>
              <a:gd name="T11" fmla="*/ 2147483646 h 1296"/>
              <a:gd name="T12" fmla="*/ 2147483646 w 1197"/>
              <a:gd name="T13" fmla="*/ 2147483646 h 1296"/>
              <a:gd name="T14" fmla="*/ 2147483646 w 1197"/>
              <a:gd name="T15" fmla="*/ 2147483646 h 1296"/>
              <a:gd name="T16" fmla="*/ 2147483646 w 1197"/>
              <a:gd name="T17" fmla="*/ 2147483646 h 1296"/>
              <a:gd name="T18" fmla="*/ 0 w 1197"/>
              <a:gd name="T19" fmla="*/ 2147483646 h 1296"/>
              <a:gd name="T20" fmla="*/ 0 w 1197"/>
              <a:gd name="T21" fmla="*/ 0 h 1296"/>
              <a:gd name="T22" fmla="*/ 2147483646 w 1197"/>
              <a:gd name="T23" fmla="*/ 0 h 12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97" h="1296">
                <a:moveTo>
                  <a:pt x="1195" y="0"/>
                </a:moveTo>
                <a:cubicBezTo>
                  <a:pt x="1196" y="22"/>
                  <a:pt x="1196" y="112"/>
                  <a:pt x="1195" y="158"/>
                </a:cubicBezTo>
                <a:cubicBezTo>
                  <a:pt x="1197" y="158"/>
                  <a:pt x="1197" y="158"/>
                  <a:pt x="1197" y="158"/>
                </a:cubicBezTo>
                <a:cubicBezTo>
                  <a:pt x="1197" y="543"/>
                  <a:pt x="1197" y="543"/>
                  <a:pt x="1197" y="543"/>
                </a:cubicBezTo>
                <a:cubicBezTo>
                  <a:pt x="1196" y="668"/>
                  <a:pt x="1163" y="780"/>
                  <a:pt x="1108" y="883"/>
                </a:cubicBezTo>
                <a:cubicBezTo>
                  <a:pt x="1020" y="1056"/>
                  <a:pt x="838" y="1192"/>
                  <a:pt x="667" y="1272"/>
                </a:cubicBezTo>
                <a:cubicBezTo>
                  <a:pt x="643" y="1281"/>
                  <a:pt x="620" y="1294"/>
                  <a:pt x="593" y="1296"/>
                </a:cubicBezTo>
                <a:cubicBezTo>
                  <a:pt x="547" y="1277"/>
                  <a:pt x="502" y="1257"/>
                  <a:pt x="459" y="1233"/>
                </a:cubicBezTo>
                <a:cubicBezTo>
                  <a:pt x="204" y="1106"/>
                  <a:pt x="17" y="854"/>
                  <a:pt x="2" y="575"/>
                </a:cubicBezTo>
                <a:cubicBezTo>
                  <a:pt x="0" y="177"/>
                  <a:pt x="0" y="177"/>
                  <a:pt x="0" y="177"/>
                </a:cubicBezTo>
                <a:cubicBezTo>
                  <a:pt x="0" y="0"/>
                  <a:pt x="0" y="0"/>
                  <a:pt x="0" y="0"/>
                </a:cubicBezTo>
                <a:lnTo>
                  <a:pt x="1195" y="0"/>
                </a:lnTo>
                <a:close/>
              </a:path>
            </a:pathLst>
          </a:custGeom>
          <a:solidFill>
            <a:srgbClr val="0090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075" name="Freeform 25"/>
          <p:cNvSpPr>
            <a:spLocks/>
          </p:cNvSpPr>
          <p:nvPr/>
        </p:nvSpPr>
        <p:spPr bwMode="auto">
          <a:xfrm>
            <a:off x="5672138" y="-349250"/>
            <a:ext cx="4000500" cy="4332288"/>
          </a:xfrm>
          <a:custGeom>
            <a:avLst/>
            <a:gdLst>
              <a:gd name="T0" fmla="*/ 2147483646 w 1197"/>
              <a:gd name="T1" fmla="*/ 0 h 1296"/>
              <a:gd name="T2" fmla="*/ 2147483646 w 1197"/>
              <a:gd name="T3" fmla="*/ 2147483646 h 1296"/>
              <a:gd name="T4" fmla="*/ 2147483646 w 1197"/>
              <a:gd name="T5" fmla="*/ 2147483646 h 1296"/>
              <a:gd name="T6" fmla="*/ 2147483646 w 1197"/>
              <a:gd name="T7" fmla="*/ 2147483646 h 1296"/>
              <a:gd name="T8" fmla="*/ 2147483646 w 1197"/>
              <a:gd name="T9" fmla="*/ 2147483646 h 1296"/>
              <a:gd name="T10" fmla="*/ 2147483646 w 1197"/>
              <a:gd name="T11" fmla="*/ 2147483646 h 1296"/>
              <a:gd name="T12" fmla="*/ 2147483646 w 1197"/>
              <a:gd name="T13" fmla="*/ 2147483646 h 1296"/>
              <a:gd name="T14" fmla="*/ 2147483646 w 1197"/>
              <a:gd name="T15" fmla="*/ 2147483646 h 1296"/>
              <a:gd name="T16" fmla="*/ 2147483646 w 1197"/>
              <a:gd name="T17" fmla="*/ 2147483646 h 1296"/>
              <a:gd name="T18" fmla="*/ 0 w 1197"/>
              <a:gd name="T19" fmla="*/ 2147483646 h 1296"/>
              <a:gd name="T20" fmla="*/ 0 w 1197"/>
              <a:gd name="T21" fmla="*/ 0 h 1296"/>
              <a:gd name="T22" fmla="*/ 2147483646 w 1197"/>
              <a:gd name="T23" fmla="*/ 0 h 12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97" h="1296">
                <a:moveTo>
                  <a:pt x="1195" y="0"/>
                </a:moveTo>
                <a:cubicBezTo>
                  <a:pt x="1196" y="22"/>
                  <a:pt x="1196" y="112"/>
                  <a:pt x="1195" y="158"/>
                </a:cubicBezTo>
                <a:cubicBezTo>
                  <a:pt x="1197" y="158"/>
                  <a:pt x="1197" y="158"/>
                  <a:pt x="1197" y="158"/>
                </a:cubicBezTo>
                <a:cubicBezTo>
                  <a:pt x="1197" y="543"/>
                  <a:pt x="1197" y="543"/>
                  <a:pt x="1197" y="543"/>
                </a:cubicBezTo>
                <a:cubicBezTo>
                  <a:pt x="1196" y="668"/>
                  <a:pt x="1163" y="780"/>
                  <a:pt x="1108" y="883"/>
                </a:cubicBezTo>
                <a:cubicBezTo>
                  <a:pt x="1020" y="1056"/>
                  <a:pt x="838" y="1192"/>
                  <a:pt x="667" y="1272"/>
                </a:cubicBezTo>
                <a:cubicBezTo>
                  <a:pt x="643" y="1281"/>
                  <a:pt x="620" y="1294"/>
                  <a:pt x="593" y="1296"/>
                </a:cubicBezTo>
                <a:cubicBezTo>
                  <a:pt x="547" y="1277"/>
                  <a:pt x="502" y="1257"/>
                  <a:pt x="459" y="1233"/>
                </a:cubicBezTo>
                <a:cubicBezTo>
                  <a:pt x="204" y="1106"/>
                  <a:pt x="17" y="854"/>
                  <a:pt x="2" y="575"/>
                </a:cubicBezTo>
                <a:cubicBezTo>
                  <a:pt x="0" y="177"/>
                  <a:pt x="0" y="177"/>
                  <a:pt x="0" y="177"/>
                </a:cubicBezTo>
                <a:cubicBezTo>
                  <a:pt x="0" y="0"/>
                  <a:pt x="0" y="0"/>
                  <a:pt x="0" y="0"/>
                </a:cubicBezTo>
                <a:lnTo>
                  <a:pt x="1195" y="0"/>
                </a:lnTo>
                <a:close/>
              </a:path>
            </a:pathLst>
          </a:custGeom>
          <a:solidFill>
            <a:srgbClr val="00C0C0">
              <a:alpha val="67842"/>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076" name="Freeform 26"/>
          <p:cNvSpPr>
            <a:spLocks/>
          </p:cNvSpPr>
          <p:nvPr/>
        </p:nvSpPr>
        <p:spPr bwMode="auto">
          <a:xfrm>
            <a:off x="5749925" y="-328613"/>
            <a:ext cx="3751263" cy="4059238"/>
          </a:xfrm>
          <a:custGeom>
            <a:avLst/>
            <a:gdLst>
              <a:gd name="T0" fmla="*/ 2147483646 w 1197"/>
              <a:gd name="T1" fmla="*/ 0 h 1296"/>
              <a:gd name="T2" fmla="*/ 2147483646 w 1197"/>
              <a:gd name="T3" fmla="*/ 2147483646 h 1296"/>
              <a:gd name="T4" fmla="*/ 2147483646 w 1197"/>
              <a:gd name="T5" fmla="*/ 2147483646 h 1296"/>
              <a:gd name="T6" fmla="*/ 2147483646 w 1197"/>
              <a:gd name="T7" fmla="*/ 2147483646 h 1296"/>
              <a:gd name="T8" fmla="*/ 2147483646 w 1197"/>
              <a:gd name="T9" fmla="*/ 2147483646 h 1296"/>
              <a:gd name="T10" fmla="*/ 2147483646 w 1197"/>
              <a:gd name="T11" fmla="*/ 2147483646 h 1296"/>
              <a:gd name="T12" fmla="*/ 2147483646 w 1197"/>
              <a:gd name="T13" fmla="*/ 2147483646 h 1296"/>
              <a:gd name="T14" fmla="*/ 2147483646 w 1197"/>
              <a:gd name="T15" fmla="*/ 2147483646 h 1296"/>
              <a:gd name="T16" fmla="*/ 2147483646 w 1197"/>
              <a:gd name="T17" fmla="*/ 2147483646 h 1296"/>
              <a:gd name="T18" fmla="*/ 0 w 1197"/>
              <a:gd name="T19" fmla="*/ 2147483646 h 1296"/>
              <a:gd name="T20" fmla="*/ 0 w 1197"/>
              <a:gd name="T21" fmla="*/ 0 h 1296"/>
              <a:gd name="T22" fmla="*/ 2147483646 w 1197"/>
              <a:gd name="T23" fmla="*/ 0 h 12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97" h="1296">
                <a:moveTo>
                  <a:pt x="1195" y="0"/>
                </a:moveTo>
                <a:cubicBezTo>
                  <a:pt x="1196" y="22"/>
                  <a:pt x="1196" y="112"/>
                  <a:pt x="1195" y="158"/>
                </a:cubicBezTo>
                <a:cubicBezTo>
                  <a:pt x="1197" y="158"/>
                  <a:pt x="1197" y="158"/>
                  <a:pt x="1197" y="158"/>
                </a:cubicBezTo>
                <a:cubicBezTo>
                  <a:pt x="1197" y="543"/>
                  <a:pt x="1197" y="543"/>
                  <a:pt x="1197" y="543"/>
                </a:cubicBezTo>
                <a:cubicBezTo>
                  <a:pt x="1196" y="668"/>
                  <a:pt x="1163" y="780"/>
                  <a:pt x="1108" y="883"/>
                </a:cubicBezTo>
                <a:cubicBezTo>
                  <a:pt x="1020" y="1056"/>
                  <a:pt x="838" y="1192"/>
                  <a:pt x="667" y="1272"/>
                </a:cubicBezTo>
                <a:cubicBezTo>
                  <a:pt x="643" y="1281"/>
                  <a:pt x="620" y="1294"/>
                  <a:pt x="593" y="1296"/>
                </a:cubicBezTo>
                <a:cubicBezTo>
                  <a:pt x="547" y="1277"/>
                  <a:pt x="502" y="1257"/>
                  <a:pt x="459" y="1233"/>
                </a:cubicBezTo>
                <a:cubicBezTo>
                  <a:pt x="204" y="1106"/>
                  <a:pt x="17" y="854"/>
                  <a:pt x="2" y="575"/>
                </a:cubicBezTo>
                <a:cubicBezTo>
                  <a:pt x="0" y="177"/>
                  <a:pt x="0" y="177"/>
                  <a:pt x="0" y="177"/>
                </a:cubicBezTo>
                <a:cubicBezTo>
                  <a:pt x="0" y="0"/>
                  <a:pt x="0" y="0"/>
                  <a:pt x="0" y="0"/>
                </a:cubicBezTo>
                <a:lnTo>
                  <a:pt x="119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pic>
        <p:nvPicPr>
          <p:cNvPr id="3077" name="Picture 27" descr="cc 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35713" y="436563"/>
            <a:ext cx="2282825"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29"/>
          <p:cNvSpPr>
            <a:spLocks noGrp="1" noChangeArrowheads="1"/>
          </p:cNvSpPr>
          <p:nvPr>
            <p:ph type="title"/>
          </p:nvPr>
        </p:nvSpPr>
        <p:spPr bwMode="auto">
          <a:xfrm>
            <a:off x="468313" y="3752850"/>
            <a:ext cx="6235700" cy="154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title style</a:t>
            </a:r>
          </a:p>
        </p:txBody>
      </p:sp>
      <p:sp>
        <p:nvSpPr>
          <p:cNvPr id="3079" name="Rectangle 30"/>
          <p:cNvSpPr>
            <a:spLocks noGrp="1" noChangeArrowheads="1"/>
          </p:cNvSpPr>
          <p:nvPr>
            <p:ph type="body" idx="1"/>
          </p:nvPr>
        </p:nvSpPr>
        <p:spPr bwMode="auto">
          <a:xfrm>
            <a:off x="539750" y="5768975"/>
            <a:ext cx="4464050"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p:txBody>
      </p:sp>
      <p:sp>
        <p:nvSpPr>
          <p:cNvPr id="3080" name="MSIPCMContentMarking" descr="{&quot;HashCode&quot;:-1864058544,&quot;Placement&quot;:&quot;Header&quot;}"/>
          <p:cNvSpPr txBox="1">
            <a:spLocks noChangeArrowheads="1"/>
          </p:cNvSpPr>
          <p:nvPr userDrawn="1"/>
        </p:nvSpPr>
        <p:spPr bwMode="auto">
          <a:xfrm>
            <a:off x="6670091" y="0"/>
            <a:ext cx="2473909" cy="26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1">
            <a:spAutoFit/>
          </a:bodyPr>
          <a:lstStyle>
            <a:lvl1pPr>
              <a:defRPr sz="2000">
                <a:solidFill>
                  <a:schemeClr val="tx1"/>
                </a:solidFill>
                <a:latin typeface="Trebuchet MS" panose="020B0603020202020204" pitchFamily="34" charset="0"/>
              </a:defRPr>
            </a:lvl1pPr>
            <a:lvl2pPr marL="742950" indent="-285750">
              <a:defRPr sz="2000">
                <a:solidFill>
                  <a:schemeClr val="tx1"/>
                </a:solidFill>
                <a:latin typeface="Trebuchet MS" panose="020B0603020202020204" pitchFamily="34" charset="0"/>
              </a:defRPr>
            </a:lvl2pPr>
            <a:lvl3pPr marL="1143000" indent="-228600">
              <a:defRPr sz="2000">
                <a:solidFill>
                  <a:schemeClr val="tx1"/>
                </a:solidFill>
                <a:latin typeface="Trebuchet MS" panose="020B0603020202020204" pitchFamily="34" charset="0"/>
              </a:defRPr>
            </a:lvl3pPr>
            <a:lvl4pPr marL="1600200" indent="-228600">
              <a:defRPr sz="2000">
                <a:solidFill>
                  <a:schemeClr val="tx1"/>
                </a:solidFill>
                <a:latin typeface="Trebuchet MS" panose="020B0603020202020204" pitchFamily="34" charset="0"/>
              </a:defRPr>
            </a:lvl4pPr>
            <a:lvl5pPr marL="2057400" indent="-228600">
              <a:defRPr sz="2000">
                <a:solidFill>
                  <a:schemeClr val="tx1"/>
                </a:solidFill>
                <a:latin typeface="Trebuchet MS" panose="020B0603020202020204" pitchFamily="34" charset="0"/>
              </a:defRPr>
            </a:lvl5pPr>
            <a:lvl6pPr marL="2514600" indent="-228600" eaLnBrk="0" fontAlgn="base" hangingPunct="0">
              <a:spcBef>
                <a:spcPct val="0"/>
              </a:spcBef>
              <a:spcAft>
                <a:spcPct val="0"/>
              </a:spcAft>
              <a:defRPr sz="2000">
                <a:solidFill>
                  <a:schemeClr val="tx1"/>
                </a:solidFill>
                <a:latin typeface="Trebuchet MS" panose="020B0603020202020204" pitchFamily="34" charset="0"/>
              </a:defRPr>
            </a:lvl6pPr>
            <a:lvl7pPr marL="2971800" indent="-228600" eaLnBrk="0" fontAlgn="base" hangingPunct="0">
              <a:spcBef>
                <a:spcPct val="0"/>
              </a:spcBef>
              <a:spcAft>
                <a:spcPct val="0"/>
              </a:spcAft>
              <a:defRPr sz="2000">
                <a:solidFill>
                  <a:schemeClr val="tx1"/>
                </a:solidFill>
                <a:latin typeface="Trebuchet MS" panose="020B0603020202020204" pitchFamily="34" charset="0"/>
              </a:defRPr>
            </a:lvl7pPr>
            <a:lvl8pPr marL="3429000" indent="-228600" eaLnBrk="0" fontAlgn="base" hangingPunct="0">
              <a:spcBef>
                <a:spcPct val="0"/>
              </a:spcBef>
              <a:spcAft>
                <a:spcPct val="0"/>
              </a:spcAft>
              <a:defRPr sz="2000">
                <a:solidFill>
                  <a:schemeClr val="tx1"/>
                </a:solidFill>
                <a:latin typeface="Trebuchet MS" panose="020B0603020202020204" pitchFamily="34" charset="0"/>
              </a:defRPr>
            </a:lvl8pPr>
            <a:lvl9pPr marL="3886200" indent="-228600" eaLnBrk="0" fontAlgn="base" hangingPunct="0">
              <a:spcBef>
                <a:spcPct val="0"/>
              </a:spcBef>
              <a:spcAft>
                <a:spcPct val="0"/>
              </a:spcAft>
              <a:defRPr sz="2000">
                <a:solidFill>
                  <a:schemeClr val="tx1"/>
                </a:solidFill>
                <a:latin typeface="Trebuchet MS" panose="020B0603020202020204" pitchFamily="34" charset="0"/>
              </a:defRPr>
            </a:lvl9pPr>
          </a:lstStyle>
          <a:p>
            <a:pPr algn="r">
              <a:spcBef>
                <a:spcPct val="0"/>
              </a:spcBef>
              <a:spcAft>
                <a:spcPct val="0"/>
              </a:spcAft>
              <a:defRPr/>
            </a:pPr>
            <a:r>
              <a:rPr lang="en-GB" altLang="en-US" sz="1000" dirty="0">
                <a:solidFill>
                  <a:srgbClr val="A80000"/>
                </a:solidFill>
                <a:latin typeface="Calibri"/>
              </a:rPr>
              <a:t>Information Classification: CONFIDENTIAL</a:t>
            </a: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rtl="0" eaLnBrk="0" fontAlgn="base" hangingPunct="0">
        <a:spcBef>
          <a:spcPct val="0"/>
        </a:spcBef>
        <a:spcAft>
          <a:spcPct val="0"/>
        </a:spcAft>
        <a:defRPr sz="3200" b="1">
          <a:solidFill>
            <a:srgbClr val="009091"/>
          </a:solidFill>
          <a:latin typeface="+mj-lt"/>
          <a:ea typeface="+mj-ea"/>
          <a:cs typeface="+mj-cs"/>
        </a:defRPr>
      </a:lvl1pPr>
      <a:lvl2pPr algn="l" rtl="0" eaLnBrk="0" fontAlgn="base" hangingPunct="0">
        <a:spcBef>
          <a:spcPct val="0"/>
        </a:spcBef>
        <a:spcAft>
          <a:spcPct val="0"/>
        </a:spcAft>
        <a:defRPr sz="3200" b="1">
          <a:solidFill>
            <a:srgbClr val="009091"/>
          </a:solidFill>
          <a:latin typeface="Verdana" pitchFamily="34" charset="0"/>
        </a:defRPr>
      </a:lvl2pPr>
      <a:lvl3pPr algn="l" rtl="0" eaLnBrk="0" fontAlgn="base" hangingPunct="0">
        <a:spcBef>
          <a:spcPct val="0"/>
        </a:spcBef>
        <a:spcAft>
          <a:spcPct val="0"/>
        </a:spcAft>
        <a:defRPr sz="3200" b="1">
          <a:solidFill>
            <a:srgbClr val="009091"/>
          </a:solidFill>
          <a:latin typeface="Verdana" pitchFamily="34" charset="0"/>
        </a:defRPr>
      </a:lvl3pPr>
      <a:lvl4pPr algn="l" rtl="0" eaLnBrk="0" fontAlgn="base" hangingPunct="0">
        <a:spcBef>
          <a:spcPct val="0"/>
        </a:spcBef>
        <a:spcAft>
          <a:spcPct val="0"/>
        </a:spcAft>
        <a:defRPr sz="3200" b="1">
          <a:solidFill>
            <a:srgbClr val="009091"/>
          </a:solidFill>
          <a:latin typeface="Verdana" pitchFamily="34" charset="0"/>
        </a:defRPr>
      </a:lvl4pPr>
      <a:lvl5pPr algn="l" rtl="0" eaLnBrk="0" fontAlgn="base" hangingPunct="0">
        <a:spcBef>
          <a:spcPct val="0"/>
        </a:spcBef>
        <a:spcAft>
          <a:spcPct val="0"/>
        </a:spcAft>
        <a:defRPr sz="3200" b="1">
          <a:solidFill>
            <a:srgbClr val="009091"/>
          </a:solidFill>
          <a:latin typeface="Verdana" pitchFamily="34" charset="0"/>
        </a:defRPr>
      </a:lvl5pPr>
      <a:lvl6pPr marL="457200" algn="l" rtl="0" eaLnBrk="0" fontAlgn="base" hangingPunct="0">
        <a:spcBef>
          <a:spcPct val="0"/>
        </a:spcBef>
        <a:spcAft>
          <a:spcPct val="0"/>
        </a:spcAft>
        <a:defRPr sz="3200" b="1">
          <a:solidFill>
            <a:srgbClr val="009091"/>
          </a:solidFill>
          <a:latin typeface="Verdana" pitchFamily="34" charset="0"/>
        </a:defRPr>
      </a:lvl6pPr>
      <a:lvl7pPr marL="914400" algn="l" rtl="0" eaLnBrk="0" fontAlgn="base" hangingPunct="0">
        <a:spcBef>
          <a:spcPct val="0"/>
        </a:spcBef>
        <a:spcAft>
          <a:spcPct val="0"/>
        </a:spcAft>
        <a:defRPr sz="3200" b="1">
          <a:solidFill>
            <a:srgbClr val="009091"/>
          </a:solidFill>
          <a:latin typeface="Verdana" pitchFamily="34" charset="0"/>
        </a:defRPr>
      </a:lvl7pPr>
      <a:lvl8pPr marL="1371600" algn="l" rtl="0" eaLnBrk="0" fontAlgn="base" hangingPunct="0">
        <a:spcBef>
          <a:spcPct val="0"/>
        </a:spcBef>
        <a:spcAft>
          <a:spcPct val="0"/>
        </a:spcAft>
        <a:defRPr sz="3200" b="1">
          <a:solidFill>
            <a:srgbClr val="009091"/>
          </a:solidFill>
          <a:latin typeface="Verdana" pitchFamily="34" charset="0"/>
        </a:defRPr>
      </a:lvl8pPr>
      <a:lvl9pPr marL="1828800" algn="l" rtl="0" eaLnBrk="0" fontAlgn="base" hangingPunct="0">
        <a:spcBef>
          <a:spcPct val="0"/>
        </a:spcBef>
        <a:spcAft>
          <a:spcPct val="0"/>
        </a:spcAft>
        <a:defRPr sz="3200" b="1">
          <a:solidFill>
            <a:srgbClr val="009091"/>
          </a:solidFill>
          <a:latin typeface="Verdana" pitchFamily="34" charset="0"/>
        </a:defRPr>
      </a:lvl9pPr>
    </p:titleStyle>
    <p:bodyStyle>
      <a:lvl1pPr algn="l" rtl="0" eaLnBrk="0" fontAlgn="base" hangingPunct="0">
        <a:spcBef>
          <a:spcPct val="20000"/>
        </a:spcBef>
        <a:spcAft>
          <a:spcPct val="0"/>
        </a:spcAft>
        <a:defRPr sz="1600">
          <a:solidFill>
            <a:srgbClr val="000066"/>
          </a:solidFill>
          <a:latin typeface="+mn-lt"/>
          <a:ea typeface="+mn-ea"/>
          <a:cs typeface="+mn-cs"/>
        </a:defRPr>
      </a:lvl1pPr>
      <a:lvl2pPr marL="179388" algn="l" rtl="0" eaLnBrk="0" fontAlgn="base" hangingPunct="0">
        <a:spcBef>
          <a:spcPct val="20000"/>
        </a:spcBef>
        <a:spcAft>
          <a:spcPct val="0"/>
        </a:spcAft>
        <a:defRPr sz="1600" b="1">
          <a:solidFill>
            <a:schemeClr val="tx1"/>
          </a:solidFill>
          <a:latin typeface="+mn-lt"/>
        </a:defRPr>
      </a:lvl2pPr>
      <a:lvl3pPr marL="1231900" indent="-228600" algn="l" rtl="0" eaLnBrk="0" fontAlgn="base" hangingPunct="0">
        <a:spcBef>
          <a:spcPct val="20000"/>
        </a:spcBef>
        <a:spcAft>
          <a:spcPct val="0"/>
        </a:spcAft>
        <a:buChar char="•"/>
        <a:defRPr sz="2400">
          <a:solidFill>
            <a:schemeClr val="tx1"/>
          </a:solidFill>
          <a:latin typeface="+mn-lt"/>
        </a:defRPr>
      </a:lvl3pPr>
      <a:lvl4pPr marL="1639888"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45671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panose="020B0604020202020204" pitchFamily="34" charset="0"/>
              </a:defRPr>
            </a:lvl1pPr>
          </a:lstStyle>
          <a:p>
            <a:pPr>
              <a:defRPr/>
            </a:pPr>
            <a:fld id="{586BC197-19B1-4795-B1A5-A83FF9A3E2BE}" type="slidenum">
              <a:rPr lang="en-GB" altLang="en-US"/>
              <a:pPr>
                <a:defRPr/>
              </a:pPr>
              <a:t>‹#›</a:t>
            </a:fld>
            <a:endParaRPr lang="en-GB" altLang="en-US" dirty="0"/>
          </a:p>
        </p:txBody>
      </p:sp>
      <p:sp>
        <p:nvSpPr>
          <p:cNvPr id="4100" name="Freeform 7"/>
          <p:cNvSpPr>
            <a:spLocks/>
          </p:cNvSpPr>
          <p:nvPr userDrawn="1"/>
        </p:nvSpPr>
        <p:spPr bwMode="auto">
          <a:xfrm>
            <a:off x="0" y="5481638"/>
            <a:ext cx="9144000" cy="1376362"/>
          </a:xfrm>
          <a:custGeom>
            <a:avLst/>
            <a:gdLst>
              <a:gd name="T0" fmla="*/ 2147483646 w 2907"/>
              <a:gd name="T1" fmla="*/ 2147483646 h 349"/>
              <a:gd name="T2" fmla="*/ 0 w 2907"/>
              <a:gd name="T3" fmla="*/ 2147483646 h 349"/>
              <a:gd name="T4" fmla="*/ 0 w 2907"/>
              <a:gd name="T5" fmla="*/ 2147483646 h 349"/>
              <a:gd name="T6" fmla="*/ 2147483646 w 2907"/>
              <a:gd name="T7" fmla="*/ 2147483646 h 349"/>
              <a:gd name="T8" fmla="*/ 2147483646 w 2907"/>
              <a:gd name="T9" fmla="*/ 0 h 349"/>
              <a:gd name="T10" fmla="*/ 2147483646 w 2907"/>
              <a:gd name="T11" fmla="*/ 2147483646 h 34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07" h="349">
                <a:moveTo>
                  <a:pt x="1406" y="220"/>
                </a:moveTo>
                <a:cubicBezTo>
                  <a:pt x="864" y="252"/>
                  <a:pt x="369" y="240"/>
                  <a:pt x="0" y="195"/>
                </a:cubicBezTo>
                <a:cubicBezTo>
                  <a:pt x="0" y="349"/>
                  <a:pt x="0" y="349"/>
                  <a:pt x="0" y="349"/>
                </a:cubicBezTo>
                <a:cubicBezTo>
                  <a:pt x="2907" y="349"/>
                  <a:pt x="2907" y="349"/>
                  <a:pt x="2907" y="349"/>
                </a:cubicBezTo>
                <a:cubicBezTo>
                  <a:pt x="2907" y="0"/>
                  <a:pt x="2907" y="0"/>
                  <a:pt x="2907" y="0"/>
                </a:cubicBezTo>
                <a:cubicBezTo>
                  <a:pt x="2539" y="102"/>
                  <a:pt x="2004" y="184"/>
                  <a:pt x="1406" y="220"/>
                </a:cubicBezTo>
                <a:close/>
              </a:path>
            </a:pathLst>
          </a:custGeom>
          <a:solidFill>
            <a:srgbClr val="0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4101" name="Freeform 8"/>
          <p:cNvSpPr>
            <a:spLocks/>
          </p:cNvSpPr>
          <p:nvPr userDrawn="1"/>
        </p:nvSpPr>
        <p:spPr bwMode="auto">
          <a:xfrm>
            <a:off x="0" y="5624513"/>
            <a:ext cx="9144000" cy="1260475"/>
          </a:xfrm>
          <a:custGeom>
            <a:avLst/>
            <a:gdLst>
              <a:gd name="T0" fmla="*/ 2147483646 w 2907"/>
              <a:gd name="T1" fmla="*/ 2147483646 h 349"/>
              <a:gd name="T2" fmla="*/ 0 w 2907"/>
              <a:gd name="T3" fmla="*/ 2147483646 h 349"/>
              <a:gd name="T4" fmla="*/ 0 w 2907"/>
              <a:gd name="T5" fmla="*/ 2147483646 h 349"/>
              <a:gd name="T6" fmla="*/ 2147483646 w 2907"/>
              <a:gd name="T7" fmla="*/ 2147483646 h 349"/>
              <a:gd name="T8" fmla="*/ 2147483646 w 2907"/>
              <a:gd name="T9" fmla="*/ 0 h 349"/>
              <a:gd name="T10" fmla="*/ 2147483646 w 2907"/>
              <a:gd name="T11" fmla="*/ 2147483646 h 34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07" h="349">
                <a:moveTo>
                  <a:pt x="1406" y="220"/>
                </a:moveTo>
                <a:cubicBezTo>
                  <a:pt x="864" y="252"/>
                  <a:pt x="369" y="240"/>
                  <a:pt x="0" y="195"/>
                </a:cubicBezTo>
                <a:cubicBezTo>
                  <a:pt x="0" y="349"/>
                  <a:pt x="0" y="349"/>
                  <a:pt x="0" y="349"/>
                </a:cubicBezTo>
                <a:cubicBezTo>
                  <a:pt x="2907" y="349"/>
                  <a:pt x="2907" y="349"/>
                  <a:pt x="2907" y="349"/>
                </a:cubicBezTo>
                <a:cubicBezTo>
                  <a:pt x="2907" y="0"/>
                  <a:pt x="2907" y="0"/>
                  <a:pt x="2907" y="0"/>
                </a:cubicBezTo>
                <a:cubicBezTo>
                  <a:pt x="2539" y="102"/>
                  <a:pt x="2004" y="184"/>
                  <a:pt x="1406" y="220"/>
                </a:cubicBezTo>
                <a:close/>
              </a:path>
            </a:pathLst>
          </a:custGeom>
          <a:solidFill>
            <a:srgbClr val="0090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2054" name="Text Box 9"/>
          <p:cNvSpPr txBox="1">
            <a:spLocks noChangeArrowheads="1"/>
          </p:cNvSpPr>
          <p:nvPr userDrawn="1"/>
        </p:nvSpPr>
        <p:spPr bwMode="auto">
          <a:xfrm>
            <a:off x="7056438" y="6308725"/>
            <a:ext cx="18716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rebuchet MS" pitchFamily="34" charset="0"/>
              </a:defRPr>
            </a:lvl1pPr>
            <a:lvl2pPr marL="742950" indent="-285750" eaLnBrk="0" hangingPunct="0">
              <a:defRPr sz="2000">
                <a:solidFill>
                  <a:schemeClr val="tx1"/>
                </a:solidFill>
                <a:latin typeface="Trebuchet MS" pitchFamily="34" charset="0"/>
              </a:defRPr>
            </a:lvl2pPr>
            <a:lvl3pPr marL="1143000" indent="-228600" eaLnBrk="0" hangingPunct="0">
              <a:defRPr sz="2000">
                <a:solidFill>
                  <a:schemeClr val="tx1"/>
                </a:solidFill>
                <a:latin typeface="Trebuchet MS" pitchFamily="34" charset="0"/>
              </a:defRPr>
            </a:lvl3pPr>
            <a:lvl4pPr marL="1600200" indent="-228600" eaLnBrk="0" hangingPunct="0">
              <a:defRPr sz="2000">
                <a:solidFill>
                  <a:schemeClr val="tx1"/>
                </a:solidFill>
                <a:latin typeface="Trebuchet MS" pitchFamily="34" charset="0"/>
              </a:defRPr>
            </a:lvl4pPr>
            <a:lvl5pPr marL="2057400" indent="-228600" eaLnBrk="0" hangingPunct="0">
              <a:defRPr sz="2000">
                <a:solidFill>
                  <a:schemeClr val="tx1"/>
                </a:solidFill>
                <a:latin typeface="Trebuchet MS" pitchFamily="34" charset="0"/>
              </a:defRPr>
            </a:lvl5pPr>
            <a:lvl6pPr marL="2514600" indent="-228600" eaLnBrk="0" fontAlgn="base" hangingPunct="0">
              <a:spcBef>
                <a:spcPct val="0"/>
              </a:spcBef>
              <a:spcAft>
                <a:spcPct val="0"/>
              </a:spcAft>
              <a:defRPr sz="2000">
                <a:solidFill>
                  <a:schemeClr val="tx1"/>
                </a:solidFill>
                <a:latin typeface="Trebuchet MS" pitchFamily="34" charset="0"/>
              </a:defRPr>
            </a:lvl6pPr>
            <a:lvl7pPr marL="2971800" indent="-228600" eaLnBrk="0" fontAlgn="base" hangingPunct="0">
              <a:spcBef>
                <a:spcPct val="0"/>
              </a:spcBef>
              <a:spcAft>
                <a:spcPct val="0"/>
              </a:spcAft>
              <a:defRPr sz="2000">
                <a:solidFill>
                  <a:schemeClr val="tx1"/>
                </a:solidFill>
                <a:latin typeface="Trebuchet MS" pitchFamily="34" charset="0"/>
              </a:defRPr>
            </a:lvl7pPr>
            <a:lvl8pPr marL="3429000" indent="-228600" eaLnBrk="0" fontAlgn="base" hangingPunct="0">
              <a:spcBef>
                <a:spcPct val="0"/>
              </a:spcBef>
              <a:spcAft>
                <a:spcPct val="0"/>
              </a:spcAft>
              <a:defRPr sz="2000">
                <a:solidFill>
                  <a:schemeClr val="tx1"/>
                </a:solidFill>
                <a:latin typeface="Trebuchet MS" pitchFamily="34" charset="0"/>
              </a:defRPr>
            </a:lvl8pPr>
            <a:lvl9pPr marL="3886200" indent="-228600" eaLnBrk="0" fontAlgn="base" hangingPunct="0">
              <a:spcBef>
                <a:spcPct val="0"/>
              </a:spcBef>
              <a:spcAft>
                <a:spcPct val="0"/>
              </a:spcAft>
              <a:defRPr sz="2000">
                <a:solidFill>
                  <a:schemeClr val="tx1"/>
                </a:solidFill>
                <a:latin typeface="Trebuchet MS" pitchFamily="34" charset="0"/>
              </a:defRPr>
            </a:lvl9pPr>
          </a:lstStyle>
          <a:p>
            <a:pPr eaLnBrk="1" hangingPunct="1">
              <a:spcBef>
                <a:spcPct val="50000"/>
              </a:spcBef>
              <a:defRPr/>
            </a:pPr>
            <a:r>
              <a:rPr lang="en-GB" altLang="en-US" sz="1400" dirty="0">
                <a:solidFill>
                  <a:srgbClr val="FFFFFF"/>
                </a:solidFill>
                <a:latin typeface="Arial" charset="0"/>
              </a:rPr>
              <a:t>www.cornwall.gov.uk</a:t>
            </a:r>
          </a:p>
        </p:txBody>
      </p:sp>
      <p:sp>
        <p:nvSpPr>
          <p:cNvPr id="41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4" name="MSIPCMContentMarking" descr="{&quot;HashCode&quot;:-1864058544,&quot;Placement&quot;:&quot;Header&quot;}"/>
          <p:cNvSpPr txBox="1">
            <a:spLocks noChangeArrowheads="1"/>
          </p:cNvSpPr>
          <p:nvPr userDrawn="1"/>
        </p:nvSpPr>
        <p:spPr bwMode="auto">
          <a:xfrm>
            <a:off x="6670091" y="0"/>
            <a:ext cx="2473909" cy="262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1">
            <a:spAutoFit/>
          </a:bodyPr>
          <a:lstStyle>
            <a:lvl1pPr>
              <a:defRPr sz="2000">
                <a:solidFill>
                  <a:schemeClr val="tx1"/>
                </a:solidFill>
                <a:latin typeface="Trebuchet MS" panose="020B0603020202020204" pitchFamily="34" charset="0"/>
              </a:defRPr>
            </a:lvl1pPr>
            <a:lvl2pPr marL="742950" indent="-285750">
              <a:defRPr sz="2000">
                <a:solidFill>
                  <a:schemeClr val="tx1"/>
                </a:solidFill>
                <a:latin typeface="Trebuchet MS" panose="020B0603020202020204" pitchFamily="34" charset="0"/>
              </a:defRPr>
            </a:lvl2pPr>
            <a:lvl3pPr marL="1143000" indent="-228600">
              <a:defRPr sz="2000">
                <a:solidFill>
                  <a:schemeClr val="tx1"/>
                </a:solidFill>
                <a:latin typeface="Trebuchet MS" panose="020B0603020202020204" pitchFamily="34" charset="0"/>
              </a:defRPr>
            </a:lvl3pPr>
            <a:lvl4pPr marL="1600200" indent="-228600">
              <a:defRPr sz="2000">
                <a:solidFill>
                  <a:schemeClr val="tx1"/>
                </a:solidFill>
                <a:latin typeface="Trebuchet MS" panose="020B0603020202020204" pitchFamily="34" charset="0"/>
              </a:defRPr>
            </a:lvl4pPr>
            <a:lvl5pPr marL="2057400" indent="-228600">
              <a:defRPr sz="2000">
                <a:solidFill>
                  <a:schemeClr val="tx1"/>
                </a:solidFill>
                <a:latin typeface="Trebuchet MS" panose="020B0603020202020204" pitchFamily="34" charset="0"/>
              </a:defRPr>
            </a:lvl5pPr>
            <a:lvl6pPr marL="2514600" indent="-228600" eaLnBrk="0" fontAlgn="base" hangingPunct="0">
              <a:spcBef>
                <a:spcPct val="0"/>
              </a:spcBef>
              <a:spcAft>
                <a:spcPct val="0"/>
              </a:spcAft>
              <a:defRPr sz="2000">
                <a:solidFill>
                  <a:schemeClr val="tx1"/>
                </a:solidFill>
                <a:latin typeface="Trebuchet MS" panose="020B0603020202020204" pitchFamily="34" charset="0"/>
              </a:defRPr>
            </a:lvl6pPr>
            <a:lvl7pPr marL="2971800" indent="-228600" eaLnBrk="0" fontAlgn="base" hangingPunct="0">
              <a:spcBef>
                <a:spcPct val="0"/>
              </a:spcBef>
              <a:spcAft>
                <a:spcPct val="0"/>
              </a:spcAft>
              <a:defRPr sz="2000">
                <a:solidFill>
                  <a:schemeClr val="tx1"/>
                </a:solidFill>
                <a:latin typeface="Trebuchet MS" panose="020B0603020202020204" pitchFamily="34" charset="0"/>
              </a:defRPr>
            </a:lvl7pPr>
            <a:lvl8pPr marL="3429000" indent="-228600" eaLnBrk="0" fontAlgn="base" hangingPunct="0">
              <a:spcBef>
                <a:spcPct val="0"/>
              </a:spcBef>
              <a:spcAft>
                <a:spcPct val="0"/>
              </a:spcAft>
              <a:defRPr sz="2000">
                <a:solidFill>
                  <a:schemeClr val="tx1"/>
                </a:solidFill>
                <a:latin typeface="Trebuchet MS" panose="020B0603020202020204" pitchFamily="34" charset="0"/>
              </a:defRPr>
            </a:lvl8pPr>
            <a:lvl9pPr marL="3886200" indent="-228600" eaLnBrk="0" fontAlgn="base" hangingPunct="0">
              <a:spcBef>
                <a:spcPct val="0"/>
              </a:spcBef>
              <a:spcAft>
                <a:spcPct val="0"/>
              </a:spcAft>
              <a:defRPr sz="2000">
                <a:solidFill>
                  <a:schemeClr val="tx1"/>
                </a:solidFill>
                <a:latin typeface="Trebuchet MS" panose="020B0603020202020204" pitchFamily="34" charset="0"/>
              </a:defRPr>
            </a:lvl9pPr>
          </a:lstStyle>
          <a:p>
            <a:pPr algn="r">
              <a:spcBef>
                <a:spcPct val="0"/>
              </a:spcBef>
              <a:spcAft>
                <a:spcPct val="0"/>
              </a:spcAft>
              <a:defRPr/>
            </a:pPr>
            <a:r>
              <a:rPr lang="en-GB" altLang="en-US" sz="1000" dirty="0">
                <a:solidFill>
                  <a:srgbClr val="A80000"/>
                </a:solidFill>
                <a:latin typeface="Calibri"/>
              </a:rPr>
              <a:t>Information Classification: CONFIDENTIAL</a:t>
            </a:r>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l" rtl="0" eaLnBrk="0" fontAlgn="base" hangingPunct="0">
        <a:spcBef>
          <a:spcPct val="0"/>
        </a:spcBef>
        <a:spcAft>
          <a:spcPct val="0"/>
        </a:spcAft>
        <a:defRPr sz="2800" b="1">
          <a:solidFill>
            <a:srgbClr val="009091"/>
          </a:solidFill>
          <a:latin typeface="+mj-lt"/>
          <a:ea typeface="+mj-ea"/>
          <a:cs typeface="+mj-cs"/>
        </a:defRPr>
      </a:lvl1pPr>
      <a:lvl2pPr algn="l" rtl="0" eaLnBrk="0" fontAlgn="base" hangingPunct="0">
        <a:spcBef>
          <a:spcPct val="0"/>
        </a:spcBef>
        <a:spcAft>
          <a:spcPct val="0"/>
        </a:spcAft>
        <a:defRPr sz="2800" b="1">
          <a:solidFill>
            <a:srgbClr val="009091"/>
          </a:solidFill>
          <a:latin typeface="Verdana" pitchFamily="34" charset="0"/>
        </a:defRPr>
      </a:lvl2pPr>
      <a:lvl3pPr algn="l" rtl="0" eaLnBrk="0" fontAlgn="base" hangingPunct="0">
        <a:spcBef>
          <a:spcPct val="0"/>
        </a:spcBef>
        <a:spcAft>
          <a:spcPct val="0"/>
        </a:spcAft>
        <a:defRPr sz="2800" b="1">
          <a:solidFill>
            <a:srgbClr val="009091"/>
          </a:solidFill>
          <a:latin typeface="Verdana" pitchFamily="34" charset="0"/>
        </a:defRPr>
      </a:lvl3pPr>
      <a:lvl4pPr algn="l" rtl="0" eaLnBrk="0" fontAlgn="base" hangingPunct="0">
        <a:spcBef>
          <a:spcPct val="0"/>
        </a:spcBef>
        <a:spcAft>
          <a:spcPct val="0"/>
        </a:spcAft>
        <a:defRPr sz="2800" b="1">
          <a:solidFill>
            <a:srgbClr val="009091"/>
          </a:solidFill>
          <a:latin typeface="Verdana" pitchFamily="34" charset="0"/>
        </a:defRPr>
      </a:lvl4pPr>
      <a:lvl5pPr algn="l" rtl="0" eaLnBrk="0" fontAlgn="base" hangingPunct="0">
        <a:spcBef>
          <a:spcPct val="0"/>
        </a:spcBef>
        <a:spcAft>
          <a:spcPct val="0"/>
        </a:spcAft>
        <a:defRPr sz="2800" b="1">
          <a:solidFill>
            <a:srgbClr val="009091"/>
          </a:solidFill>
          <a:latin typeface="Verdana" pitchFamily="34" charset="0"/>
        </a:defRPr>
      </a:lvl5pPr>
      <a:lvl6pPr marL="457200" algn="l" rtl="0" fontAlgn="base">
        <a:spcBef>
          <a:spcPct val="0"/>
        </a:spcBef>
        <a:spcAft>
          <a:spcPct val="0"/>
        </a:spcAft>
        <a:defRPr sz="2800" b="1">
          <a:solidFill>
            <a:srgbClr val="009091"/>
          </a:solidFill>
          <a:latin typeface="Verdana" pitchFamily="34" charset="0"/>
        </a:defRPr>
      </a:lvl6pPr>
      <a:lvl7pPr marL="914400" algn="l" rtl="0" fontAlgn="base">
        <a:spcBef>
          <a:spcPct val="0"/>
        </a:spcBef>
        <a:spcAft>
          <a:spcPct val="0"/>
        </a:spcAft>
        <a:defRPr sz="2800" b="1">
          <a:solidFill>
            <a:srgbClr val="009091"/>
          </a:solidFill>
          <a:latin typeface="Verdana" pitchFamily="34" charset="0"/>
        </a:defRPr>
      </a:lvl7pPr>
      <a:lvl8pPr marL="1371600" algn="l" rtl="0" fontAlgn="base">
        <a:spcBef>
          <a:spcPct val="0"/>
        </a:spcBef>
        <a:spcAft>
          <a:spcPct val="0"/>
        </a:spcAft>
        <a:defRPr sz="2800" b="1">
          <a:solidFill>
            <a:srgbClr val="009091"/>
          </a:solidFill>
          <a:latin typeface="Verdana" pitchFamily="34" charset="0"/>
        </a:defRPr>
      </a:lvl8pPr>
      <a:lvl9pPr marL="1828800" algn="l" rtl="0" fontAlgn="base">
        <a:spcBef>
          <a:spcPct val="0"/>
        </a:spcBef>
        <a:spcAft>
          <a:spcPct val="0"/>
        </a:spcAft>
        <a:defRPr sz="2800" b="1">
          <a:solidFill>
            <a:srgbClr val="009091"/>
          </a:solidFill>
          <a:latin typeface="Verdana" pitchFamily="34" charset="0"/>
        </a:defRPr>
      </a:lvl9pPr>
    </p:titleStyle>
    <p:bodyStyle>
      <a:lvl1pPr marL="342900" indent="-342900" algn="l" rtl="0" eaLnBrk="0" fontAlgn="base" hangingPunct="0">
        <a:spcBef>
          <a:spcPct val="20000"/>
        </a:spcBef>
        <a:spcAft>
          <a:spcPct val="0"/>
        </a:spcAft>
        <a:buClr>
          <a:srgbClr val="009091"/>
        </a:buClr>
        <a:buChar char="•"/>
        <a:defRPr sz="2400">
          <a:solidFill>
            <a:srgbClr val="002457"/>
          </a:solidFill>
          <a:latin typeface="+mn-lt"/>
          <a:ea typeface="+mn-ea"/>
          <a:cs typeface="+mn-cs"/>
        </a:defRPr>
      </a:lvl1pPr>
      <a:lvl2pPr marL="742950" indent="-285750" algn="l" rtl="0" eaLnBrk="0" fontAlgn="base" hangingPunct="0">
        <a:spcBef>
          <a:spcPct val="20000"/>
        </a:spcBef>
        <a:spcAft>
          <a:spcPct val="0"/>
        </a:spcAft>
        <a:buClr>
          <a:srgbClr val="009091"/>
        </a:buClr>
        <a:buChar char="•"/>
        <a:defRPr sz="2000">
          <a:solidFill>
            <a:srgbClr val="002457"/>
          </a:solidFill>
          <a:latin typeface="+mn-lt"/>
        </a:defRPr>
      </a:lvl2pPr>
      <a:lvl3pPr marL="1143000" indent="-228600" algn="l" rtl="0" eaLnBrk="0" fontAlgn="base" hangingPunct="0">
        <a:spcBef>
          <a:spcPct val="20000"/>
        </a:spcBef>
        <a:spcAft>
          <a:spcPct val="0"/>
        </a:spcAft>
        <a:buClr>
          <a:srgbClr val="009091"/>
        </a:buClr>
        <a:buChar char="•"/>
        <a:defRPr sz="2000">
          <a:solidFill>
            <a:srgbClr val="002457"/>
          </a:solidFill>
          <a:latin typeface="+mn-lt"/>
        </a:defRPr>
      </a:lvl3pPr>
      <a:lvl4pPr marL="1600200" indent="-228600" algn="l" rtl="0" eaLnBrk="0" fontAlgn="base" hangingPunct="0">
        <a:spcBef>
          <a:spcPct val="20000"/>
        </a:spcBef>
        <a:spcAft>
          <a:spcPct val="0"/>
        </a:spcAft>
        <a:buClr>
          <a:srgbClr val="009091"/>
        </a:buClr>
        <a:buChar char="•"/>
        <a:defRPr sz="2000">
          <a:solidFill>
            <a:srgbClr val="002457"/>
          </a:solidFill>
          <a:latin typeface="+mn-lt"/>
        </a:defRPr>
      </a:lvl4pPr>
      <a:lvl5pPr marL="2057400" indent="-228600" algn="l" rtl="0" eaLnBrk="0" fontAlgn="base" hangingPunct="0">
        <a:spcBef>
          <a:spcPct val="20000"/>
        </a:spcBef>
        <a:spcAft>
          <a:spcPct val="0"/>
        </a:spcAft>
        <a:buClr>
          <a:srgbClr val="009091"/>
        </a:buClr>
        <a:buChar char="•"/>
        <a:defRPr sz="2000">
          <a:solidFill>
            <a:srgbClr val="002457"/>
          </a:solidFill>
          <a:latin typeface="+mn-lt"/>
        </a:defRPr>
      </a:lvl5pPr>
      <a:lvl6pPr marL="2514600" indent="-228600" algn="l" rtl="0" fontAlgn="base">
        <a:spcBef>
          <a:spcPct val="20000"/>
        </a:spcBef>
        <a:spcAft>
          <a:spcPct val="0"/>
        </a:spcAft>
        <a:buClr>
          <a:srgbClr val="009091"/>
        </a:buClr>
        <a:buChar char="•"/>
        <a:defRPr sz="2000">
          <a:solidFill>
            <a:srgbClr val="002457"/>
          </a:solidFill>
          <a:latin typeface="+mn-lt"/>
        </a:defRPr>
      </a:lvl6pPr>
      <a:lvl7pPr marL="2971800" indent="-228600" algn="l" rtl="0" fontAlgn="base">
        <a:spcBef>
          <a:spcPct val="20000"/>
        </a:spcBef>
        <a:spcAft>
          <a:spcPct val="0"/>
        </a:spcAft>
        <a:buClr>
          <a:srgbClr val="009091"/>
        </a:buClr>
        <a:buChar char="•"/>
        <a:defRPr sz="2000">
          <a:solidFill>
            <a:srgbClr val="002457"/>
          </a:solidFill>
          <a:latin typeface="+mn-lt"/>
        </a:defRPr>
      </a:lvl7pPr>
      <a:lvl8pPr marL="3429000" indent="-228600" algn="l" rtl="0" fontAlgn="base">
        <a:spcBef>
          <a:spcPct val="20000"/>
        </a:spcBef>
        <a:spcAft>
          <a:spcPct val="0"/>
        </a:spcAft>
        <a:buClr>
          <a:srgbClr val="009091"/>
        </a:buClr>
        <a:buChar char="•"/>
        <a:defRPr sz="2000">
          <a:solidFill>
            <a:srgbClr val="002457"/>
          </a:solidFill>
          <a:latin typeface="+mn-lt"/>
        </a:defRPr>
      </a:lvl8pPr>
      <a:lvl9pPr marL="3886200" indent="-228600" algn="l" rtl="0" fontAlgn="base">
        <a:spcBef>
          <a:spcPct val="20000"/>
        </a:spcBef>
        <a:spcAft>
          <a:spcPct val="0"/>
        </a:spcAft>
        <a:buClr>
          <a:srgbClr val="009091"/>
        </a:buClr>
        <a:buChar char="•"/>
        <a:defRPr sz="2000">
          <a:solidFill>
            <a:srgbClr val="00245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hyperlink" Target="file:///\\cc\root\treasurers\Groups\Procurement\EGD\Emergency%20Accommodation\03%20ITT%20documentation\Final%20docs\191206-Placement%20Requirement%20Document%20FINAL.docx" TargetMode="External"/><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hyperlink" Target="mailto:Clare.colledge@cornwall.gov.uk" TargetMode="External"/><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hyperlink" Target="mailto:Kevin.Brown@cornwall.gov.uk"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www.supplyingthesouthwest.org.uk/"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hyperlink" Target="http://cornwallcouncilintranet.cc.cornwallonline.net/media/13146904/supplier-registration.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2924175"/>
            <a:ext cx="5940425" cy="2773363"/>
          </a:xfrm>
          <a:noFill/>
        </p:spPr>
        <p:txBody>
          <a:bodyPr/>
          <a:lstStyle/>
          <a:p>
            <a:r>
              <a:rPr lang="en-GB" altLang="en-US" sz="2400" b="0" dirty="0"/>
              <a:t>Emergency Accommodation Provision</a:t>
            </a:r>
            <a:br>
              <a:rPr lang="en-GB" altLang="en-US" sz="2400" b="0" dirty="0"/>
            </a:br>
            <a:r>
              <a:rPr lang="en-GB" altLang="en-US" sz="2400" b="0" dirty="0"/>
              <a:t>for:-</a:t>
            </a:r>
            <a:br>
              <a:rPr lang="en-GB" altLang="en-US" sz="2400" b="0" dirty="0"/>
            </a:br>
            <a:r>
              <a:rPr lang="en-GB" altLang="en-US" sz="2400" b="0" dirty="0"/>
              <a:t>Lot 1 Families</a:t>
            </a:r>
            <a:br>
              <a:rPr lang="en-GB" altLang="en-US" sz="2400" b="0" dirty="0"/>
            </a:br>
            <a:r>
              <a:rPr lang="en-GB" altLang="en-US" sz="2400" b="0" dirty="0"/>
              <a:t>Lot 2 16-17 Year Olds (self contained)</a:t>
            </a:r>
            <a:br>
              <a:rPr lang="en-GB" altLang="en-US" sz="2400" b="0" dirty="0"/>
            </a:br>
            <a:r>
              <a:rPr lang="en-GB" altLang="en-US" sz="2400" b="0" dirty="0"/>
              <a:t>Lot 3 Singles/Couples</a:t>
            </a:r>
            <a:br>
              <a:rPr lang="en-GB" altLang="en-US" sz="2400" b="0" dirty="0"/>
            </a:br>
            <a:endParaRPr lang="en-GB" altLang="en-US" sz="2400" b="0" dirty="0"/>
          </a:p>
        </p:txBody>
      </p:sp>
      <p:sp>
        <p:nvSpPr>
          <p:cNvPr id="7171" name="Rectangle 3"/>
          <p:cNvSpPr>
            <a:spLocks noGrp="1" noChangeArrowheads="1"/>
          </p:cNvSpPr>
          <p:nvPr>
            <p:ph type="body" idx="1"/>
          </p:nvPr>
        </p:nvSpPr>
        <p:spPr>
          <a:noFill/>
        </p:spPr>
        <p:txBody>
          <a:bodyPr/>
          <a:lstStyle/>
          <a:p>
            <a:r>
              <a:rPr lang="en-GB" altLang="en-US" dirty="0">
                <a:solidFill>
                  <a:schemeClr val="tx1"/>
                </a:solidFill>
              </a:rPr>
              <a:t>11 December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SQ Selection Criteria</a:t>
            </a:r>
          </a:p>
        </p:txBody>
      </p:sp>
      <p:sp>
        <p:nvSpPr>
          <p:cNvPr id="3" name="Content Placeholder 2"/>
          <p:cNvSpPr>
            <a:spLocks noGrp="1"/>
          </p:cNvSpPr>
          <p:nvPr>
            <p:ph idx="1"/>
          </p:nvPr>
        </p:nvSpPr>
        <p:spPr/>
        <p:txBody>
          <a:bodyPr/>
          <a:lstStyle/>
          <a:p>
            <a:r>
              <a:rPr lang="en-GB" dirty="0"/>
              <a:t>Grounds for mandatory exclusion – self certify</a:t>
            </a:r>
          </a:p>
          <a:p>
            <a:pPr lvl="1"/>
            <a:r>
              <a:rPr lang="en-GB" dirty="0"/>
              <a:t>Conviction of offences (representative of power/organisation)</a:t>
            </a:r>
          </a:p>
          <a:p>
            <a:r>
              <a:rPr lang="en-GB" dirty="0"/>
              <a:t>Grounds for discretionary exclusion – self certify</a:t>
            </a:r>
          </a:p>
          <a:p>
            <a:pPr lvl="1"/>
            <a:r>
              <a:rPr lang="en-GB" dirty="0"/>
              <a:t>Situational exclusion</a:t>
            </a:r>
          </a:p>
          <a:p>
            <a:r>
              <a:rPr lang="en-GB" dirty="0"/>
              <a:t>Health and Safety – self certify</a:t>
            </a:r>
          </a:p>
          <a:p>
            <a:r>
              <a:rPr lang="en-GB" dirty="0"/>
              <a:t>Equality and Diversity – self certify</a:t>
            </a:r>
          </a:p>
          <a:p>
            <a:pPr lvl="1"/>
            <a:r>
              <a:rPr lang="en-GB" dirty="0"/>
              <a:t>Unlawful discrimination </a:t>
            </a:r>
          </a:p>
          <a:p>
            <a:pPr lvl="1"/>
            <a:r>
              <a:rPr lang="en-GB" dirty="0"/>
              <a:t>E&amp;D policy in place and compliant</a:t>
            </a:r>
          </a:p>
        </p:txBody>
      </p:sp>
    </p:spTree>
    <p:extLst>
      <p:ext uri="{BB962C8B-B14F-4D97-AF65-F5344CB8AC3E}">
        <p14:creationId xmlns:p14="http://schemas.microsoft.com/office/powerpoint/2010/main" val="177380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SQ Selection Criteria</a:t>
            </a:r>
          </a:p>
        </p:txBody>
      </p:sp>
      <p:sp>
        <p:nvSpPr>
          <p:cNvPr id="3" name="Content Placeholder 2"/>
          <p:cNvSpPr>
            <a:spLocks noGrp="1"/>
          </p:cNvSpPr>
          <p:nvPr>
            <p:ph idx="1"/>
          </p:nvPr>
        </p:nvSpPr>
        <p:spPr/>
        <p:txBody>
          <a:bodyPr/>
          <a:lstStyle/>
          <a:p>
            <a:r>
              <a:rPr lang="en-US" dirty="0"/>
              <a:t>Safeguarding – self certify</a:t>
            </a:r>
          </a:p>
          <a:p>
            <a:pPr lvl="1"/>
            <a:r>
              <a:rPr lang="en-US" dirty="0"/>
              <a:t>Safeguarding Policy equivalent to Council’s</a:t>
            </a:r>
          </a:p>
          <a:p>
            <a:pPr lvl="1"/>
            <a:r>
              <a:rPr lang="en-US" dirty="0"/>
              <a:t>Agreeing to maintain standards</a:t>
            </a:r>
          </a:p>
          <a:p>
            <a:r>
              <a:rPr lang="en-US" dirty="0"/>
              <a:t>Insurances – self certify</a:t>
            </a:r>
          </a:p>
          <a:p>
            <a:pPr lvl="1"/>
            <a:r>
              <a:rPr lang="en-US" dirty="0"/>
              <a:t>Complying with Council’s insurance requirements</a:t>
            </a:r>
          </a:p>
          <a:p>
            <a:pPr lvl="1"/>
            <a:r>
              <a:rPr lang="en-US" dirty="0"/>
              <a:t>Agreeing to maintain insurance levels</a:t>
            </a:r>
          </a:p>
          <a:p>
            <a:r>
              <a:rPr lang="en-US" dirty="0"/>
              <a:t>Registration under the Data Protection Act 2018</a:t>
            </a:r>
          </a:p>
          <a:p>
            <a:pPr lvl="1"/>
            <a:r>
              <a:rPr lang="en-US" dirty="0"/>
              <a:t>Confirmation of registration with ICO (if required) – self certify</a:t>
            </a:r>
          </a:p>
        </p:txBody>
      </p:sp>
    </p:spTree>
    <p:extLst>
      <p:ext uri="{BB962C8B-B14F-4D97-AF65-F5344CB8AC3E}">
        <p14:creationId xmlns:p14="http://schemas.microsoft.com/office/powerpoint/2010/main" val="2250066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SQ Selection Criteria</a:t>
            </a:r>
          </a:p>
        </p:txBody>
      </p:sp>
      <p:sp>
        <p:nvSpPr>
          <p:cNvPr id="3" name="Content Placeholder 2"/>
          <p:cNvSpPr>
            <a:spLocks noGrp="1"/>
          </p:cNvSpPr>
          <p:nvPr>
            <p:ph idx="1"/>
          </p:nvPr>
        </p:nvSpPr>
        <p:spPr/>
        <p:txBody>
          <a:bodyPr/>
          <a:lstStyle/>
          <a:p>
            <a:r>
              <a:rPr lang="en-GB" dirty="0"/>
              <a:t>Economic and Financial Standing – Pass/Fail</a:t>
            </a:r>
          </a:p>
          <a:p>
            <a:pPr lvl="1"/>
            <a:r>
              <a:rPr lang="en-GB" dirty="0"/>
              <a:t>If trading for more than 2 years – Audited accounts</a:t>
            </a:r>
          </a:p>
          <a:p>
            <a:pPr lvl="1"/>
            <a:r>
              <a:rPr lang="en-GB" dirty="0"/>
              <a:t>If not trading for 2 years – alternative methods</a:t>
            </a:r>
          </a:p>
          <a:p>
            <a:r>
              <a:rPr lang="en-GB" dirty="0"/>
              <a:t>Modern Slavery – Self Certify</a:t>
            </a:r>
          </a:p>
          <a:p>
            <a:pPr lvl="1"/>
            <a:r>
              <a:rPr lang="en-GB" dirty="0"/>
              <a:t>Relevant commercial organisation</a:t>
            </a:r>
          </a:p>
          <a:p>
            <a:pPr lvl="1"/>
            <a:r>
              <a:rPr lang="en-GB" dirty="0"/>
              <a:t>Compliance with annual reporting requirements</a:t>
            </a:r>
          </a:p>
        </p:txBody>
      </p:sp>
    </p:spTree>
    <p:extLst>
      <p:ext uri="{BB962C8B-B14F-4D97-AF65-F5344CB8AC3E}">
        <p14:creationId xmlns:p14="http://schemas.microsoft.com/office/powerpoint/2010/main" val="3572869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Quality Questions</a:t>
            </a:r>
          </a:p>
        </p:txBody>
      </p:sp>
      <p:sp>
        <p:nvSpPr>
          <p:cNvPr id="3" name="Rectangle 2"/>
          <p:cNvSpPr/>
          <p:nvPr/>
        </p:nvSpPr>
        <p:spPr>
          <a:xfrm>
            <a:off x="395535" y="1304764"/>
            <a:ext cx="7920881" cy="2554545"/>
          </a:xfrm>
          <a:prstGeom prst="rect">
            <a:avLst/>
          </a:prstGeom>
        </p:spPr>
        <p:txBody>
          <a:bodyPr wrap="square">
            <a:spAutoFit/>
          </a:bodyPr>
          <a:lstStyle/>
          <a:p>
            <a:r>
              <a:rPr lang="en-GB" b="1" u="sng" dirty="0"/>
              <a:t>Quality: (Method Statement Questions) Section 11 (Pass/Fail)</a:t>
            </a:r>
            <a:br>
              <a:rPr lang="en-GB" dirty="0"/>
            </a:br>
            <a:endParaRPr lang="en-GB" dirty="0"/>
          </a:p>
          <a:p>
            <a:endParaRPr lang="en-GB" dirty="0"/>
          </a:p>
          <a:p>
            <a:r>
              <a:rPr lang="en-GB" dirty="0"/>
              <a:t>There are between 4 to 5 Questions (method Statements) on each Lot to be answered and then scored. To pass the Quality section you need to receive a 3 or more for all of the questions on the Lot.</a:t>
            </a:r>
          </a:p>
          <a:p>
            <a:br>
              <a:rPr lang="en-GB" b="1" dirty="0"/>
            </a:br>
            <a:endParaRPr lang="en-GB" dirty="0"/>
          </a:p>
        </p:txBody>
      </p:sp>
    </p:spTree>
    <p:extLst>
      <p:ext uri="{BB962C8B-B14F-4D97-AF65-F5344CB8AC3E}">
        <p14:creationId xmlns:p14="http://schemas.microsoft.com/office/powerpoint/2010/main" val="3195562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altLang="en-US" dirty="0"/>
              <a:t>Our DPS Process – Award of contracts</a:t>
            </a:r>
          </a:p>
        </p:txBody>
      </p:sp>
      <p:pic>
        <p:nvPicPr>
          <p:cNvPr id="16387" name="Picture 7" descr="image020"/>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l="18283" t="30573" r="16290" b="16933"/>
          <a:stretch>
            <a:fillRect/>
          </a:stretch>
        </p:blipFill>
        <p:spPr>
          <a:xfrm>
            <a:off x="1116013" y="1449388"/>
            <a:ext cx="6119812" cy="4124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0930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Clarifications</a:t>
            </a:r>
          </a:p>
        </p:txBody>
      </p:sp>
      <p:sp>
        <p:nvSpPr>
          <p:cNvPr id="10243" name="Content Placeholder 2"/>
          <p:cNvSpPr>
            <a:spLocks noGrp="1"/>
          </p:cNvSpPr>
          <p:nvPr>
            <p:ph idx="1"/>
          </p:nvPr>
        </p:nvSpPr>
        <p:spPr/>
        <p:txBody>
          <a:bodyPr/>
          <a:lstStyle/>
          <a:p>
            <a:r>
              <a:rPr lang="en-GB" altLang="en-US" dirty="0"/>
              <a:t>All clarifications must be submitted via the Due North System</a:t>
            </a:r>
            <a:br>
              <a:rPr lang="en-GB" altLang="en-US" dirty="0"/>
            </a:br>
            <a:endParaRPr lang="en-GB" altLang="en-US" dirty="0"/>
          </a:p>
          <a:p>
            <a:r>
              <a:rPr lang="en-GB" altLang="en-US" dirty="0"/>
              <a:t>Read previous clarification questions and responses before submitting</a:t>
            </a:r>
            <a:br>
              <a:rPr lang="en-GB" altLang="en-US" dirty="0"/>
            </a:br>
            <a:endParaRPr lang="en-GB" altLang="en-US" dirty="0"/>
          </a:p>
          <a:p>
            <a:r>
              <a:rPr lang="en-GB" altLang="en-US" dirty="0"/>
              <a:t>Be aware of the deadline for submitting clarifications</a:t>
            </a:r>
          </a:p>
        </p:txBody>
      </p:sp>
    </p:spTree>
    <p:extLst>
      <p:ext uri="{BB962C8B-B14F-4D97-AF65-F5344CB8AC3E}">
        <p14:creationId xmlns:p14="http://schemas.microsoft.com/office/powerpoint/2010/main" val="2653886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GB" altLang="en-US" dirty="0"/>
              <a:t>Top tips</a:t>
            </a:r>
          </a:p>
        </p:txBody>
      </p:sp>
      <p:sp>
        <p:nvSpPr>
          <p:cNvPr id="11267" name="Content Placeholder 2"/>
          <p:cNvSpPr>
            <a:spLocks noGrp="1"/>
          </p:cNvSpPr>
          <p:nvPr>
            <p:ph idx="1"/>
          </p:nvPr>
        </p:nvSpPr>
        <p:spPr>
          <a:xfrm>
            <a:off x="395288" y="1412875"/>
            <a:ext cx="8229600" cy="4525963"/>
          </a:xfrm>
        </p:spPr>
        <p:txBody>
          <a:bodyPr/>
          <a:lstStyle/>
          <a:p>
            <a:pPr eaLnBrk="1" hangingPunct="1"/>
            <a:r>
              <a:rPr lang="en-GB" altLang="en-US" sz="2000" dirty="0"/>
              <a:t>Don’t miss deadlines</a:t>
            </a:r>
          </a:p>
          <a:p>
            <a:pPr eaLnBrk="1" hangingPunct="1"/>
            <a:endParaRPr lang="en-GB" altLang="en-US" sz="800" dirty="0"/>
          </a:p>
          <a:p>
            <a:pPr eaLnBrk="1" hangingPunct="1"/>
            <a:r>
              <a:rPr lang="en-GB" altLang="en-US" sz="2000" dirty="0"/>
              <a:t>Check word count where relevant</a:t>
            </a:r>
          </a:p>
          <a:p>
            <a:pPr eaLnBrk="1" hangingPunct="1"/>
            <a:endParaRPr lang="en-GB" altLang="en-US" sz="800" dirty="0"/>
          </a:p>
          <a:p>
            <a:pPr eaLnBrk="1" hangingPunct="1"/>
            <a:r>
              <a:rPr lang="en-GB" altLang="en-US" sz="2000" dirty="0"/>
              <a:t>Focus answer on what is being asked rather than standard offer</a:t>
            </a:r>
          </a:p>
          <a:p>
            <a:pPr eaLnBrk="1" hangingPunct="1"/>
            <a:endParaRPr lang="en-GB" altLang="en-US" sz="900" dirty="0"/>
          </a:p>
          <a:p>
            <a:pPr eaLnBrk="1" hangingPunct="1"/>
            <a:r>
              <a:rPr lang="en-GB" altLang="en-US" sz="2000" dirty="0"/>
              <a:t>Don’t rely on reputation</a:t>
            </a:r>
          </a:p>
          <a:p>
            <a:pPr eaLnBrk="1" hangingPunct="1"/>
            <a:endParaRPr lang="en-GB" altLang="en-US" sz="800" dirty="0"/>
          </a:p>
          <a:p>
            <a:pPr eaLnBrk="1" hangingPunct="1"/>
            <a:r>
              <a:rPr lang="en-GB" altLang="en-US" sz="2000" dirty="0"/>
              <a:t>Consider the evaluation criteria when preparing answers (don’t submit policies as answers unless requested)</a:t>
            </a:r>
          </a:p>
          <a:p>
            <a:pPr eaLnBrk="1" hangingPunct="1"/>
            <a:endParaRPr lang="en-GB" altLang="en-US" sz="800" dirty="0"/>
          </a:p>
        </p:txBody>
      </p:sp>
    </p:spTree>
    <p:extLst>
      <p:ext uri="{BB962C8B-B14F-4D97-AF65-F5344CB8AC3E}">
        <p14:creationId xmlns:p14="http://schemas.microsoft.com/office/powerpoint/2010/main" val="1117321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25D9D-E307-44DC-B053-24C1A6177896}"/>
              </a:ext>
            </a:extLst>
          </p:cNvPr>
          <p:cNvSpPr>
            <a:spLocks noGrp="1"/>
          </p:cNvSpPr>
          <p:nvPr>
            <p:ph type="ctrTitle"/>
          </p:nvPr>
        </p:nvSpPr>
        <p:spPr/>
        <p:txBody>
          <a:bodyPr/>
          <a:lstStyle/>
          <a:p>
            <a:r>
              <a:rPr lang="en-GB" dirty="0"/>
              <a:t>Stage 2 - DPS</a:t>
            </a:r>
          </a:p>
        </p:txBody>
      </p:sp>
      <p:sp>
        <p:nvSpPr>
          <p:cNvPr id="3" name="Subtitle 2">
            <a:extLst>
              <a:ext uri="{FF2B5EF4-FFF2-40B4-BE49-F238E27FC236}">
                <a16:creationId xmlns:a16="http://schemas.microsoft.com/office/drawing/2014/main" id="{B64D5634-C1DD-48D3-A708-E3293E83FF24}"/>
              </a:ext>
            </a:extLst>
          </p:cNvPr>
          <p:cNvSpPr>
            <a:spLocks noGrp="1"/>
          </p:cNvSpPr>
          <p:nvPr>
            <p:ph type="subTitle" idx="1"/>
          </p:nvPr>
        </p:nvSpPr>
        <p:spPr/>
        <p:txBody>
          <a:bodyPr/>
          <a:lstStyle/>
          <a:p>
            <a:r>
              <a:rPr lang="en-GB" b="1" dirty="0"/>
              <a:t>CALL OFF PROCESS</a:t>
            </a:r>
          </a:p>
        </p:txBody>
      </p:sp>
    </p:spTree>
    <p:extLst>
      <p:ext uri="{BB962C8B-B14F-4D97-AF65-F5344CB8AC3E}">
        <p14:creationId xmlns:p14="http://schemas.microsoft.com/office/powerpoint/2010/main" val="3774789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ADBBC-4A6B-4EAA-A033-4F1EEA728A0C}"/>
              </a:ext>
            </a:extLst>
          </p:cNvPr>
          <p:cNvSpPr>
            <a:spLocks noGrp="1"/>
          </p:cNvSpPr>
          <p:nvPr>
            <p:ph type="title"/>
          </p:nvPr>
        </p:nvSpPr>
        <p:spPr/>
        <p:txBody>
          <a:bodyPr/>
          <a:lstStyle/>
          <a:p>
            <a:r>
              <a:rPr lang="en-GB" dirty="0"/>
              <a:t>Call Off Requirements</a:t>
            </a:r>
          </a:p>
        </p:txBody>
      </p:sp>
      <p:sp>
        <p:nvSpPr>
          <p:cNvPr id="4" name="Rectangle 3">
            <a:extLst>
              <a:ext uri="{FF2B5EF4-FFF2-40B4-BE49-F238E27FC236}">
                <a16:creationId xmlns:a16="http://schemas.microsoft.com/office/drawing/2014/main" id="{B33E60FF-980F-428C-B216-70D7A6D071EC}"/>
              </a:ext>
            </a:extLst>
          </p:cNvPr>
          <p:cNvSpPr/>
          <p:nvPr/>
        </p:nvSpPr>
        <p:spPr>
          <a:xfrm>
            <a:off x="457200" y="1556792"/>
            <a:ext cx="8579296" cy="3170099"/>
          </a:xfrm>
          <a:prstGeom prst="rect">
            <a:avLst/>
          </a:prstGeom>
        </p:spPr>
        <p:txBody>
          <a:bodyPr wrap="square">
            <a:spAutoFit/>
          </a:bodyPr>
          <a:lstStyle/>
          <a:p>
            <a:endParaRPr lang="en-GB" dirty="0"/>
          </a:p>
          <a:p>
            <a:endParaRPr lang="en-GB" dirty="0"/>
          </a:p>
          <a:p>
            <a:endParaRPr lang="en-GB" dirty="0"/>
          </a:p>
          <a:p>
            <a:r>
              <a:rPr lang="en-GB" dirty="0"/>
              <a:t>You will be alerted by the system via an email message that there is an opportunity that you may be interested in providing a quotation for. </a:t>
            </a:r>
          </a:p>
          <a:p>
            <a:endParaRPr lang="en-GB" dirty="0"/>
          </a:p>
          <a:p>
            <a:r>
              <a:rPr lang="en-GB" dirty="0"/>
              <a:t>To respond to this you will need to log in to the </a:t>
            </a:r>
            <a:r>
              <a:rPr lang="en-GB" dirty="0" err="1"/>
              <a:t>DueNorth</a:t>
            </a:r>
            <a:r>
              <a:rPr lang="en-GB" dirty="0"/>
              <a:t> system.</a:t>
            </a:r>
          </a:p>
          <a:p>
            <a:endParaRPr lang="en-GB" dirty="0"/>
          </a:p>
          <a:p>
            <a:r>
              <a:rPr lang="en-GB" dirty="0"/>
              <a:t>(supplier Guidance will be provided as Stage 2)</a:t>
            </a:r>
          </a:p>
          <a:p>
            <a:endParaRPr lang="en-GB" dirty="0"/>
          </a:p>
        </p:txBody>
      </p:sp>
    </p:spTree>
    <p:extLst>
      <p:ext uri="{BB962C8B-B14F-4D97-AF65-F5344CB8AC3E}">
        <p14:creationId xmlns:p14="http://schemas.microsoft.com/office/powerpoint/2010/main" val="3595294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Call Off Requirements continued</a:t>
            </a:r>
          </a:p>
        </p:txBody>
      </p:sp>
      <p:sp>
        <p:nvSpPr>
          <p:cNvPr id="3" name="Rectangle 2"/>
          <p:cNvSpPr/>
          <p:nvPr/>
        </p:nvSpPr>
        <p:spPr>
          <a:xfrm>
            <a:off x="251520" y="1592796"/>
            <a:ext cx="8640960" cy="4401205"/>
          </a:xfrm>
          <a:prstGeom prst="rect">
            <a:avLst/>
          </a:prstGeom>
        </p:spPr>
        <p:txBody>
          <a:bodyPr wrap="square">
            <a:spAutoFit/>
          </a:bodyPr>
          <a:lstStyle/>
          <a:p>
            <a:br>
              <a:rPr lang="en-GB" b="1" dirty="0"/>
            </a:br>
            <a:r>
              <a:rPr lang="en-GB" b="1" dirty="0"/>
              <a:t>Complete Placement Requirement Document when request has been published on DPS. This requires the provider to submit pricing details based on this request together with Location and Accommodation details. </a:t>
            </a:r>
          </a:p>
          <a:p>
            <a:endParaRPr lang="en-GB" b="1" dirty="0"/>
          </a:p>
          <a:p>
            <a:r>
              <a:rPr lang="en-GB" b="1">
                <a:hlinkClick r:id="rId3" action="ppaction://hlinkfile"/>
              </a:rPr>
              <a:t>Z:\Groups\Procurement\EGD\Emergency Accommodation\03 ITT documentation\Final docs\191206-Placement Requirement Document FINAL.docx</a:t>
            </a:r>
            <a:endParaRPr lang="en-GB" b="1" dirty="0"/>
          </a:p>
          <a:p>
            <a:endParaRPr lang="en-GB" b="1" dirty="0"/>
          </a:p>
          <a:p>
            <a:r>
              <a:rPr lang="en-GB" b="1" dirty="0"/>
              <a:t>Evaluation: Based on Price (nightly rate) and Quality – 3 criteria (location (scored) and suitability of accommodation/safeguarding Pass/Fail).</a:t>
            </a:r>
          </a:p>
          <a:p>
            <a:r>
              <a:rPr lang="en-GB" b="1" dirty="0"/>
              <a:t> </a:t>
            </a:r>
            <a:endParaRPr lang="en-GB" dirty="0"/>
          </a:p>
        </p:txBody>
      </p:sp>
    </p:spTree>
    <p:extLst>
      <p:ext uri="{BB962C8B-B14F-4D97-AF65-F5344CB8AC3E}">
        <p14:creationId xmlns:p14="http://schemas.microsoft.com/office/powerpoint/2010/main" val="1163903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GB" altLang="en-US" dirty="0"/>
              <a:t>Agenda</a:t>
            </a:r>
          </a:p>
        </p:txBody>
      </p:sp>
      <p:sp>
        <p:nvSpPr>
          <p:cNvPr id="3" name="Content Placeholder 2"/>
          <p:cNvSpPr>
            <a:spLocks noGrp="1"/>
          </p:cNvSpPr>
          <p:nvPr>
            <p:ph idx="1"/>
          </p:nvPr>
        </p:nvSpPr>
        <p:spPr>
          <a:xfrm>
            <a:off x="457200" y="1700213"/>
            <a:ext cx="8229600" cy="4425950"/>
          </a:xfrm>
        </p:spPr>
        <p:txBody>
          <a:bodyPr/>
          <a:lstStyle/>
          <a:p>
            <a:pPr eaLnBrk="1" hangingPunct="1">
              <a:buFont typeface="Wingdings" panose="05000000000000000000" pitchFamily="2" charset="2"/>
              <a:buChar char="Ø"/>
              <a:defRPr/>
            </a:pPr>
            <a:r>
              <a:rPr lang="en-GB" dirty="0">
                <a:solidFill>
                  <a:srgbClr val="0061AA"/>
                </a:solidFill>
                <a:latin typeface="+mj-lt"/>
                <a:ea typeface="+mj-ea"/>
                <a:cs typeface="+mj-cs"/>
              </a:rPr>
              <a:t>Our evaluation criteria</a:t>
            </a:r>
          </a:p>
          <a:p>
            <a:pPr eaLnBrk="1" hangingPunct="1">
              <a:buFont typeface="Wingdings" panose="05000000000000000000" pitchFamily="2" charset="2"/>
              <a:buChar char="Ø"/>
              <a:defRPr/>
            </a:pPr>
            <a:r>
              <a:rPr lang="en-GB" dirty="0">
                <a:solidFill>
                  <a:srgbClr val="0061AA"/>
                </a:solidFill>
                <a:latin typeface="+mj-lt"/>
                <a:ea typeface="+mj-ea"/>
                <a:cs typeface="+mj-cs"/>
              </a:rPr>
              <a:t>DPS process</a:t>
            </a:r>
          </a:p>
          <a:p>
            <a:pPr eaLnBrk="1" hangingPunct="1">
              <a:buFont typeface="Wingdings" panose="05000000000000000000" pitchFamily="2" charset="2"/>
              <a:buChar char="Ø"/>
              <a:defRPr/>
            </a:pPr>
            <a:r>
              <a:rPr lang="en-GB" dirty="0">
                <a:solidFill>
                  <a:srgbClr val="0061AA"/>
                </a:solidFill>
                <a:latin typeface="+mj-lt"/>
                <a:ea typeface="+mj-ea"/>
                <a:cs typeface="+mj-cs"/>
              </a:rPr>
              <a:t>Questions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540" y="116632"/>
            <a:ext cx="8075240" cy="850106"/>
          </a:xfrm>
        </p:spPr>
        <p:txBody>
          <a:bodyPr/>
          <a:lstStyle/>
          <a:p>
            <a:br>
              <a:rPr lang="en-GB" dirty="0"/>
            </a:br>
            <a:br>
              <a:rPr lang="en-GB" dirty="0"/>
            </a:br>
            <a:r>
              <a:rPr lang="en-GB" dirty="0"/>
              <a:t>Evaluation Example</a:t>
            </a:r>
            <a:br>
              <a:rPr lang="en-GB" dirty="0"/>
            </a:br>
            <a:br>
              <a:rPr lang="en-GB" dirty="0"/>
            </a:br>
            <a:endParaRPr lang="en-GB" dirty="0"/>
          </a:p>
        </p:txBody>
      </p:sp>
      <p:graphicFrame>
        <p:nvGraphicFramePr>
          <p:cNvPr id="3" name="Table 2">
            <a:extLst>
              <a:ext uri="{FF2B5EF4-FFF2-40B4-BE49-F238E27FC236}">
                <a16:creationId xmlns:a16="http://schemas.microsoft.com/office/drawing/2014/main" id="{115D3C03-EB9A-4299-A982-45E548BAB5AA}"/>
              </a:ext>
            </a:extLst>
          </p:cNvPr>
          <p:cNvGraphicFramePr>
            <a:graphicFrameLocks noGrp="1"/>
          </p:cNvGraphicFramePr>
          <p:nvPr>
            <p:extLst>
              <p:ext uri="{D42A27DB-BD31-4B8C-83A1-F6EECF244321}">
                <p14:modId xmlns:p14="http://schemas.microsoft.com/office/powerpoint/2010/main" val="3131979236"/>
              </p:ext>
            </p:extLst>
          </p:nvPr>
        </p:nvGraphicFramePr>
        <p:xfrm>
          <a:off x="935597" y="966739"/>
          <a:ext cx="6300699" cy="4946536"/>
        </p:xfrm>
        <a:graphic>
          <a:graphicData uri="http://schemas.openxmlformats.org/drawingml/2006/table">
            <a:tbl>
              <a:tblPr firstRow="1" firstCol="1" bandRow="1">
                <a:tableStyleId>{93296810-A885-4BE3-A3E7-6D5BEEA58F35}</a:tableStyleId>
              </a:tblPr>
              <a:tblGrid>
                <a:gridCol w="4067557">
                  <a:extLst>
                    <a:ext uri="{9D8B030D-6E8A-4147-A177-3AD203B41FA5}">
                      <a16:colId xmlns:a16="http://schemas.microsoft.com/office/drawing/2014/main" val="1746070240"/>
                    </a:ext>
                  </a:extLst>
                </a:gridCol>
                <a:gridCol w="791849">
                  <a:extLst>
                    <a:ext uri="{9D8B030D-6E8A-4147-A177-3AD203B41FA5}">
                      <a16:colId xmlns:a16="http://schemas.microsoft.com/office/drawing/2014/main" val="966215842"/>
                    </a:ext>
                  </a:extLst>
                </a:gridCol>
                <a:gridCol w="766636">
                  <a:extLst>
                    <a:ext uri="{9D8B030D-6E8A-4147-A177-3AD203B41FA5}">
                      <a16:colId xmlns:a16="http://schemas.microsoft.com/office/drawing/2014/main" val="2280140582"/>
                    </a:ext>
                  </a:extLst>
                </a:gridCol>
                <a:gridCol w="674657">
                  <a:extLst>
                    <a:ext uri="{9D8B030D-6E8A-4147-A177-3AD203B41FA5}">
                      <a16:colId xmlns:a16="http://schemas.microsoft.com/office/drawing/2014/main" val="2758033280"/>
                    </a:ext>
                  </a:extLst>
                </a:gridCol>
              </a:tblGrid>
              <a:tr h="298325">
                <a:tc>
                  <a:txBody>
                    <a:bodyPr/>
                    <a:lstStyle/>
                    <a:p>
                      <a:endParaRPr lang="en-GB" sz="1400"/>
                    </a:p>
                  </a:txBody>
                  <a:tcPr marL="54549" marR="54549" marT="0" marB="0"/>
                </a:tc>
                <a:tc>
                  <a:txBody>
                    <a:bodyPr/>
                    <a:lstStyle/>
                    <a:p>
                      <a:endParaRPr lang="en-GB" sz="1400"/>
                    </a:p>
                  </a:txBody>
                  <a:tcPr marL="72732" marR="72732" marT="36366" marB="36366"/>
                </a:tc>
                <a:tc>
                  <a:txBody>
                    <a:bodyPr/>
                    <a:lstStyle/>
                    <a:p>
                      <a:endParaRPr lang="en-GB" sz="1400"/>
                    </a:p>
                  </a:txBody>
                  <a:tcPr marL="72732" marR="72732" marT="36366" marB="36366"/>
                </a:tc>
                <a:tc>
                  <a:txBody>
                    <a:bodyPr/>
                    <a:lstStyle/>
                    <a:p>
                      <a:endParaRPr lang="en-GB" sz="1400"/>
                    </a:p>
                  </a:txBody>
                  <a:tcPr marL="72732" marR="72732" marT="36366" marB="36366"/>
                </a:tc>
                <a:extLst>
                  <a:ext uri="{0D108BD9-81ED-4DB2-BD59-A6C34878D82A}">
                    <a16:rowId xmlns:a16="http://schemas.microsoft.com/office/drawing/2014/main" val="426115001"/>
                  </a:ext>
                </a:extLst>
              </a:tr>
              <a:tr h="360736">
                <a:tc>
                  <a:txBody>
                    <a:bodyPr/>
                    <a:lstStyle/>
                    <a:p>
                      <a:pPr>
                        <a:lnSpc>
                          <a:spcPct val="115000"/>
                        </a:lnSpc>
                        <a:spcAft>
                          <a:spcPts val="600"/>
                        </a:spcAft>
                      </a:pPr>
                      <a:r>
                        <a:rPr lang="en-GB" sz="10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dirty="0">
                          <a:effectLst/>
                        </a:rPr>
                        <a:t>Provider 1</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Provider 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Provider 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extLst>
                  <a:ext uri="{0D108BD9-81ED-4DB2-BD59-A6C34878D82A}">
                    <a16:rowId xmlns:a16="http://schemas.microsoft.com/office/drawing/2014/main" val="3878229239"/>
                  </a:ext>
                </a:extLst>
              </a:tr>
              <a:tr h="381711">
                <a:tc>
                  <a:txBody>
                    <a:bodyPr/>
                    <a:lstStyle/>
                    <a:p>
                      <a:pPr algn="ctr">
                        <a:lnSpc>
                          <a:spcPct val="115000"/>
                        </a:lnSpc>
                        <a:spcAft>
                          <a:spcPts val="600"/>
                        </a:spcAft>
                      </a:pPr>
                      <a:r>
                        <a:rPr lang="en-GB" sz="1000">
                          <a:effectLst/>
                        </a:rPr>
                        <a:t>Quality location score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5/5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5/5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3/5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extLst>
                  <a:ext uri="{0D108BD9-81ED-4DB2-BD59-A6C34878D82A}">
                    <a16:rowId xmlns:a16="http://schemas.microsoft.com/office/drawing/2014/main" val="260678465"/>
                  </a:ext>
                </a:extLst>
              </a:tr>
              <a:tr h="381711">
                <a:tc>
                  <a:txBody>
                    <a:bodyPr/>
                    <a:lstStyle/>
                    <a:p>
                      <a:pPr algn="ctr">
                        <a:lnSpc>
                          <a:spcPct val="115000"/>
                        </a:lnSpc>
                        <a:spcAft>
                          <a:spcPts val="600"/>
                        </a:spcAft>
                      </a:pPr>
                      <a:r>
                        <a:rPr lang="en-GB" sz="1000">
                          <a:effectLst/>
                        </a:rPr>
                        <a:t>Quality location weighting</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60%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60%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60%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extLst>
                  <a:ext uri="{0D108BD9-81ED-4DB2-BD59-A6C34878D82A}">
                    <a16:rowId xmlns:a16="http://schemas.microsoft.com/office/drawing/2014/main" val="231519293"/>
                  </a:ext>
                </a:extLst>
              </a:tr>
              <a:tr h="381711">
                <a:tc>
                  <a:txBody>
                    <a:bodyPr/>
                    <a:lstStyle/>
                    <a:p>
                      <a:pPr algn="ctr">
                        <a:lnSpc>
                          <a:spcPct val="115000"/>
                        </a:lnSpc>
                        <a:spcAft>
                          <a:spcPts val="600"/>
                        </a:spcAft>
                      </a:pPr>
                      <a:r>
                        <a:rPr lang="en-GB" sz="1000">
                          <a:effectLst/>
                        </a:rPr>
                        <a:t>Weighted quality location score</a:t>
                      </a:r>
                      <a:br>
                        <a:rPr lang="en-GB" sz="1000">
                          <a:effectLst/>
                        </a:rPr>
                      </a:br>
                      <a:r>
                        <a:rPr lang="en-GB" sz="1000">
                          <a:effectLst/>
                        </a:rPr>
                        <a:t>(Score / 5 * weighting)</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60%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60%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36%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extLst>
                  <a:ext uri="{0D108BD9-81ED-4DB2-BD59-A6C34878D82A}">
                    <a16:rowId xmlns:a16="http://schemas.microsoft.com/office/drawing/2014/main" val="3098179298"/>
                  </a:ext>
                </a:extLst>
              </a:tr>
              <a:tr h="381711">
                <a:tc>
                  <a:txBody>
                    <a:bodyPr/>
                    <a:lstStyle/>
                    <a:p>
                      <a:pPr algn="ctr">
                        <a:lnSpc>
                          <a:spcPct val="115000"/>
                        </a:lnSpc>
                        <a:spcAft>
                          <a:spcPts val="600"/>
                        </a:spcAft>
                      </a:pPr>
                      <a:r>
                        <a:rPr lang="en-GB" sz="1000">
                          <a:effectLst/>
                        </a:rPr>
                        <a:t>Quality Rank</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extLst>
                  <a:ext uri="{0D108BD9-81ED-4DB2-BD59-A6C34878D82A}">
                    <a16:rowId xmlns:a16="http://schemas.microsoft.com/office/drawing/2014/main" val="327091239"/>
                  </a:ext>
                </a:extLst>
              </a:tr>
              <a:tr h="381711">
                <a:tc>
                  <a:txBody>
                    <a:bodyPr/>
                    <a:lstStyle/>
                    <a:p>
                      <a:pPr algn="ctr">
                        <a:lnSpc>
                          <a:spcPct val="115000"/>
                        </a:lnSpc>
                        <a:spcAft>
                          <a:spcPts val="600"/>
                        </a:spcAft>
                      </a:pPr>
                      <a:r>
                        <a:rPr lang="en-GB" sz="1000">
                          <a:effectLst/>
                        </a:rPr>
                        <a:t>Nightly rate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£90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£70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£80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extLst>
                  <a:ext uri="{0D108BD9-81ED-4DB2-BD59-A6C34878D82A}">
                    <a16:rowId xmlns:a16="http://schemas.microsoft.com/office/drawing/2014/main" val="3748245781"/>
                  </a:ext>
                </a:extLst>
              </a:tr>
              <a:tr h="527036">
                <a:tc>
                  <a:txBody>
                    <a:bodyPr/>
                    <a:lstStyle/>
                    <a:p>
                      <a:pPr algn="ctr">
                        <a:lnSpc>
                          <a:spcPct val="115000"/>
                        </a:lnSpc>
                        <a:spcAft>
                          <a:spcPts val="600"/>
                        </a:spcAft>
                      </a:pPr>
                      <a:r>
                        <a:rPr lang="en-GB" sz="1000">
                          <a:effectLst/>
                        </a:rPr>
                        <a:t>Weighted Price score</a:t>
                      </a:r>
                      <a:br>
                        <a:rPr lang="en-GB" sz="1000">
                          <a:effectLst/>
                        </a:rPr>
                      </a:br>
                      <a:r>
                        <a:rPr lang="en-GB" sz="1000">
                          <a:effectLst/>
                        </a:rPr>
                        <a:t>(Lowest price / Tenderers price * weighting)</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31%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40%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35%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extLst>
                  <a:ext uri="{0D108BD9-81ED-4DB2-BD59-A6C34878D82A}">
                    <a16:rowId xmlns:a16="http://schemas.microsoft.com/office/drawing/2014/main" val="3335197282"/>
                  </a:ext>
                </a:extLst>
              </a:tr>
              <a:tr h="381711">
                <a:tc>
                  <a:txBody>
                    <a:bodyPr/>
                    <a:lstStyle/>
                    <a:p>
                      <a:pPr algn="ctr">
                        <a:lnSpc>
                          <a:spcPct val="115000"/>
                        </a:lnSpc>
                        <a:spcAft>
                          <a:spcPts val="600"/>
                        </a:spcAft>
                      </a:pPr>
                      <a:r>
                        <a:rPr lang="en-GB" sz="1000">
                          <a:effectLst/>
                        </a:rPr>
                        <a:t>Price Rank</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extLst>
                  <a:ext uri="{0D108BD9-81ED-4DB2-BD59-A6C34878D82A}">
                    <a16:rowId xmlns:a16="http://schemas.microsoft.com/office/drawing/2014/main" val="2973120730"/>
                  </a:ext>
                </a:extLst>
              </a:tr>
              <a:tr h="381711">
                <a:tc>
                  <a:txBody>
                    <a:bodyPr/>
                    <a:lstStyle/>
                    <a:p>
                      <a:pPr algn="ctr">
                        <a:lnSpc>
                          <a:spcPct val="115000"/>
                        </a:lnSpc>
                        <a:spcAft>
                          <a:spcPts val="600"/>
                        </a:spcAft>
                      </a:pPr>
                      <a:r>
                        <a:rPr lang="en-GB" sz="1000">
                          <a:effectLst/>
                        </a:rPr>
                        <a:t>Total score</a:t>
                      </a:r>
                      <a:br>
                        <a:rPr lang="en-GB" sz="1000">
                          <a:effectLst/>
                        </a:rPr>
                      </a:br>
                      <a:r>
                        <a:rPr lang="en-GB" sz="1000">
                          <a:effectLst/>
                        </a:rPr>
                        <a:t>(Quality + Price)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91%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100%</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71%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extLst>
                  <a:ext uri="{0D108BD9-81ED-4DB2-BD59-A6C34878D82A}">
                    <a16:rowId xmlns:a16="http://schemas.microsoft.com/office/drawing/2014/main" val="1577443270"/>
                  </a:ext>
                </a:extLst>
              </a:tr>
              <a:tr h="381711">
                <a:tc>
                  <a:txBody>
                    <a:bodyPr/>
                    <a:lstStyle/>
                    <a:p>
                      <a:pPr algn="ctr">
                        <a:lnSpc>
                          <a:spcPct val="115000"/>
                        </a:lnSpc>
                        <a:spcAft>
                          <a:spcPts val="600"/>
                        </a:spcAft>
                      </a:pPr>
                      <a:r>
                        <a:rPr lang="en-GB" sz="1000">
                          <a:effectLst/>
                        </a:rPr>
                        <a:t>Overall Rank</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pPr algn="ctr">
                        <a:lnSpc>
                          <a:spcPct val="115000"/>
                        </a:lnSpc>
                        <a:spcAft>
                          <a:spcPts val="600"/>
                        </a:spcAft>
                      </a:pPr>
                      <a:r>
                        <a:rPr lang="en-GB" sz="1000">
                          <a:effectLst/>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extLst>
                  <a:ext uri="{0D108BD9-81ED-4DB2-BD59-A6C34878D82A}">
                    <a16:rowId xmlns:a16="http://schemas.microsoft.com/office/drawing/2014/main" val="2375129220"/>
                  </a:ext>
                </a:extLst>
              </a:tr>
              <a:tr h="706751">
                <a:tc>
                  <a:txBody>
                    <a:bodyPr/>
                    <a:lstStyle/>
                    <a:p>
                      <a:pPr marR="114300">
                        <a:lnSpc>
                          <a:spcPct val="115000"/>
                        </a:lnSpc>
                        <a:spcBef>
                          <a:spcPts val="600"/>
                        </a:spcBef>
                        <a:spcAft>
                          <a:spcPts val="600"/>
                        </a:spcAft>
                      </a:pPr>
                      <a:r>
                        <a:rPr lang="en-GB" sz="1000">
                          <a:effectLst/>
                        </a:rPr>
                        <a:t>The example above shows that Provider 2 wins the award because they scored joint highest on Quality and submitted the lowest price.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549" marR="54549" marT="0" marB="0"/>
                </a:tc>
                <a:tc>
                  <a:txBody>
                    <a:bodyPr/>
                    <a:lstStyle/>
                    <a:p>
                      <a:endParaRPr lang="en-GB" sz="1400"/>
                    </a:p>
                  </a:txBody>
                  <a:tcPr marL="72732" marR="72732" marT="36366" marB="36366"/>
                </a:tc>
                <a:tc>
                  <a:txBody>
                    <a:bodyPr/>
                    <a:lstStyle/>
                    <a:p>
                      <a:endParaRPr lang="en-GB" sz="1400"/>
                    </a:p>
                  </a:txBody>
                  <a:tcPr marL="72732" marR="72732" marT="36366" marB="36366"/>
                </a:tc>
                <a:tc>
                  <a:txBody>
                    <a:bodyPr/>
                    <a:lstStyle/>
                    <a:p>
                      <a:endParaRPr lang="en-GB" sz="1400" dirty="0"/>
                    </a:p>
                  </a:txBody>
                  <a:tcPr marL="72732" marR="72732" marT="36366" marB="36366"/>
                </a:tc>
                <a:extLst>
                  <a:ext uri="{0D108BD9-81ED-4DB2-BD59-A6C34878D82A}">
                    <a16:rowId xmlns:a16="http://schemas.microsoft.com/office/drawing/2014/main" val="232370351"/>
                  </a:ext>
                </a:extLst>
              </a:tr>
            </a:tbl>
          </a:graphicData>
        </a:graphic>
      </p:graphicFrame>
    </p:spTree>
    <p:extLst>
      <p:ext uri="{BB962C8B-B14F-4D97-AF65-F5344CB8AC3E}">
        <p14:creationId xmlns:p14="http://schemas.microsoft.com/office/powerpoint/2010/main" val="3570785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en-US" altLang="en-US" dirty="0"/>
          </a:p>
        </p:txBody>
      </p:sp>
      <p:sp>
        <p:nvSpPr>
          <p:cNvPr id="18435" name="Content Placeholder 2"/>
          <p:cNvSpPr>
            <a:spLocks noGrp="1"/>
          </p:cNvSpPr>
          <p:nvPr>
            <p:ph idx="1"/>
          </p:nvPr>
        </p:nvSpPr>
        <p:spPr/>
        <p:txBody>
          <a:bodyPr/>
          <a:lstStyle/>
          <a:p>
            <a:pPr marL="0" indent="0" algn="ctr">
              <a:buFontTx/>
              <a:buNone/>
            </a:pPr>
            <a:endParaRPr lang="en-GB" altLang="en-US" sz="5400" b="1" dirty="0"/>
          </a:p>
          <a:p>
            <a:pPr marL="0" indent="0" algn="ctr">
              <a:buFontTx/>
              <a:buNone/>
            </a:pPr>
            <a:r>
              <a:rPr lang="en-GB" altLang="en-US" sz="5400" b="1" dirty="0"/>
              <a:t>Questions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4638"/>
            <a:ext cx="8229600" cy="850900"/>
          </a:xfrm>
        </p:spPr>
        <p:txBody>
          <a:bodyPr/>
          <a:lstStyle/>
          <a:p>
            <a:pPr eaLnBrk="1" hangingPunct="1"/>
            <a:r>
              <a:rPr lang="en-GB" altLang="en-US" dirty="0"/>
              <a:t>Contact</a:t>
            </a:r>
          </a:p>
        </p:txBody>
      </p:sp>
      <p:sp>
        <p:nvSpPr>
          <p:cNvPr id="16387" name="Content Placeholder 2"/>
          <p:cNvSpPr>
            <a:spLocks noGrp="1"/>
          </p:cNvSpPr>
          <p:nvPr>
            <p:ph idx="1"/>
          </p:nvPr>
        </p:nvSpPr>
        <p:spPr>
          <a:xfrm>
            <a:off x="457200" y="1016000"/>
            <a:ext cx="8229600" cy="5294313"/>
          </a:xfrm>
        </p:spPr>
        <p:txBody>
          <a:bodyPr/>
          <a:lstStyle/>
          <a:p>
            <a:pPr eaLnBrk="1" hangingPunct="1">
              <a:defRPr/>
            </a:pPr>
            <a:r>
              <a:rPr lang="en-GB" altLang="en-US" sz="2000" dirty="0"/>
              <a:t>Contacts for the tender</a:t>
            </a:r>
          </a:p>
          <a:p>
            <a:pPr lvl="1" eaLnBrk="1" hangingPunct="1">
              <a:defRPr/>
            </a:pPr>
            <a:r>
              <a:rPr lang="en-GB" altLang="en-US" sz="1200" dirty="0"/>
              <a:t>Clare Colledge (Procurement)</a:t>
            </a:r>
          </a:p>
          <a:p>
            <a:pPr lvl="2" eaLnBrk="1" hangingPunct="1">
              <a:defRPr/>
            </a:pPr>
            <a:r>
              <a:rPr lang="en-GB" altLang="en-US" sz="1200" dirty="0"/>
              <a:t>01872 323631</a:t>
            </a:r>
          </a:p>
          <a:p>
            <a:pPr lvl="2" eaLnBrk="1" hangingPunct="1">
              <a:defRPr/>
            </a:pPr>
            <a:r>
              <a:rPr lang="en-GB" altLang="en-US" sz="1200" dirty="0">
                <a:hlinkClick r:id="rId3"/>
              </a:rPr>
              <a:t>Clare.colledge@cornwall.gov.uk</a:t>
            </a:r>
            <a:r>
              <a:rPr lang="en-GB" altLang="en-US" sz="1200" dirty="0"/>
              <a:t> </a:t>
            </a:r>
          </a:p>
          <a:p>
            <a:pPr lvl="1" eaLnBrk="1" hangingPunct="1">
              <a:defRPr/>
            </a:pPr>
            <a:r>
              <a:rPr lang="en-GB" altLang="en-US" sz="1200" dirty="0"/>
              <a:t>Kevin Brown (Commissioning)</a:t>
            </a:r>
          </a:p>
          <a:p>
            <a:pPr lvl="2" eaLnBrk="1" hangingPunct="1">
              <a:defRPr/>
            </a:pPr>
            <a:r>
              <a:rPr lang="en-GB" altLang="en-US" sz="1200" dirty="0"/>
              <a:t>01872 322335</a:t>
            </a:r>
          </a:p>
          <a:p>
            <a:pPr lvl="2" eaLnBrk="1" hangingPunct="1">
              <a:defRPr/>
            </a:pPr>
            <a:r>
              <a:rPr lang="en-GB" altLang="en-US" sz="1200" dirty="0"/>
              <a:t>07483 332796</a:t>
            </a:r>
          </a:p>
          <a:p>
            <a:pPr lvl="2" eaLnBrk="1" hangingPunct="1">
              <a:defRPr/>
            </a:pPr>
            <a:r>
              <a:rPr lang="en-GB" altLang="en-US" sz="1200" dirty="0">
                <a:hlinkClick r:id="rId4"/>
              </a:rPr>
              <a:t>Kevin.Brown@cornwall.gov.uk</a:t>
            </a:r>
            <a:r>
              <a:rPr lang="en-GB" altLang="en-US" sz="1200" dirty="0"/>
              <a:t> </a:t>
            </a:r>
          </a:p>
          <a:p>
            <a:pPr marL="914400" lvl="2" indent="0" eaLnBrk="1" hangingPunct="1">
              <a:buFontTx/>
              <a:buNone/>
              <a:defRPr/>
            </a:pPr>
            <a:endParaRPr lang="en-GB" altLang="en-US" sz="1200" dirty="0"/>
          </a:p>
          <a:p>
            <a:pPr marL="914400" lvl="2" indent="0" eaLnBrk="1" hangingPunct="1">
              <a:buFontTx/>
              <a:buNone/>
              <a:defRPr/>
            </a:pPr>
            <a:endParaRPr lang="en-GB" altLang="en-US"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endParaRPr lang="en-US" altLang="en-US" dirty="0"/>
          </a:p>
        </p:txBody>
      </p:sp>
      <p:sp>
        <p:nvSpPr>
          <p:cNvPr id="22531" name="Content Placeholder 2"/>
          <p:cNvSpPr>
            <a:spLocks noGrp="1"/>
          </p:cNvSpPr>
          <p:nvPr>
            <p:ph idx="1"/>
          </p:nvPr>
        </p:nvSpPr>
        <p:spPr/>
        <p:txBody>
          <a:bodyPr/>
          <a:lstStyle/>
          <a:p>
            <a:pPr marL="0" indent="0" algn="ctr">
              <a:buFontTx/>
              <a:buNone/>
            </a:pPr>
            <a:endParaRPr lang="en-GB" altLang="en-US" sz="5400" b="1" dirty="0"/>
          </a:p>
          <a:p>
            <a:pPr marL="0" indent="0" algn="ctr">
              <a:buFontTx/>
              <a:buNone/>
            </a:pPr>
            <a:r>
              <a:rPr lang="en-GB" altLang="en-US" sz="5400" b="1" dirty="0"/>
              <a:t>Meur Ras</a:t>
            </a:r>
          </a:p>
          <a:p>
            <a:pPr marL="0" indent="0" algn="ctr">
              <a:buFontTx/>
              <a:buNone/>
            </a:pPr>
            <a:r>
              <a:rPr lang="en-GB" altLang="en-US" sz="5400" b="1" dirty="0"/>
              <a:t>Thank you</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ChangeArrowheads="1"/>
          </p:cNvSpPr>
          <p:nvPr/>
        </p:nvSpPr>
        <p:spPr bwMode="auto">
          <a:xfrm>
            <a:off x="1150938" y="3573463"/>
            <a:ext cx="3132137" cy="2052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rgbClr val="0061AA"/>
              </a:buClr>
              <a:buChar char="•"/>
              <a:defRPr sz="2400">
                <a:solidFill>
                  <a:srgbClr val="002457"/>
                </a:solidFill>
                <a:latin typeface="Verdana" panose="020B0604030504040204" pitchFamily="34" charset="0"/>
              </a:defRPr>
            </a:lvl1pPr>
            <a:lvl2pPr marL="742950" indent="-285750">
              <a:spcBef>
                <a:spcPct val="20000"/>
              </a:spcBef>
              <a:buClr>
                <a:srgbClr val="0061AA"/>
              </a:buClr>
              <a:buChar char="•"/>
              <a:defRPr sz="2000">
                <a:solidFill>
                  <a:srgbClr val="002457"/>
                </a:solidFill>
                <a:latin typeface="Verdana" panose="020B0604030504040204" pitchFamily="34" charset="0"/>
              </a:defRPr>
            </a:lvl2pPr>
            <a:lvl3pPr marL="1143000" indent="-228600">
              <a:spcBef>
                <a:spcPct val="20000"/>
              </a:spcBef>
              <a:buClr>
                <a:srgbClr val="0061AA"/>
              </a:buClr>
              <a:buChar char="•"/>
              <a:defRPr sz="2000">
                <a:solidFill>
                  <a:srgbClr val="002457"/>
                </a:solidFill>
                <a:latin typeface="Verdana" panose="020B0604030504040204" pitchFamily="34" charset="0"/>
              </a:defRPr>
            </a:lvl3pPr>
            <a:lvl4pPr marL="1600200" indent="-228600">
              <a:spcBef>
                <a:spcPct val="20000"/>
              </a:spcBef>
              <a:buClr>
                <a:srgbClr val="0061AA"/>
              </a:buClr>
              <a:buChar char="•"/>
              <a:defRPr sz="2000">
                <a:solidFill>
                  <a:srgbClr val="002457"/>
                </a:solidFill>
                <a:latin typeface="Verdana" panose="020B0604030504040204" pitchFamily="34" charset="0"/>
              </a:defRPr>
            </a:lvl4pPr>
            <a:lvl5pPr marL="2057400" indent="-228600">
              <a:spcBef>
                <a:spcPct val="20000"/>
              </a:spcBef>
              <a:buClr>
                <a:srgbClr val="0061AA"/>
              </a:buClr>
              <a:buChar char="•"/>
              <a:defRPr sz="2000">
                <a:solidFill>
                  <a:srgbClr val="002457"/>
                </a:solidFill>
                <a:latin typeface="Verdana" panose="020B0604030504040204" pitchFamily="34" charset="0"/>
              </a:defRPr>
            </a:lvl5pPr>
            <a:lvl6pPr marL="2514600" indent="-228600" eaLnBrk="0" fontAlgn="base" hangingPunct="0">
              <a:spcBef>
                <a:spcPct val="20000"/>
              </a:spcBef>
              <a:spcAft>
                <a:spcPct val="0"/>
              </a:spcAft>
              <a:buClr>
                <a:srgbClr val="0061AA"/>
              </a:buClr>
              <a:buChar char="•"/>
              <a:defRPr sz="2000">
                <a:solidFill>
                  <a:srgbClr val="002457"/>
                </a:solidFill>
                <a:latin typeface="Verdana" panose="020B0604030504040204" pitchFamily="34" charset="0"/>
              </a:defRPr>
            </a:lvl6pPr>
            <a:lvl7pPr marL="2971800" indent="-228600" eaLnBrk="0" fontAlgn="base" hangingPunct="0">
              <a:spcBef>
                <a:spcPct val="20000"/>
              </a:spcBef>
              <a:spcAft>
                <a:spcPct val="0"/>
              </a:spcAft>
              <a:buClr>
                <a:srgbClr val="0061AA"/>
              </a:buClr>
              <a:buChar char="•"/>
              <a:defRPr sz="2000">
                <a:solidFill>
                  <a:srgbClr val="002457"/>
                </a:solidFill>
                <a:latin typeface="Verdana" panose="020B0604030504040204" pitchFamily="34" charset="0"/>
              </a:defRPr>
            </a:lvl7pPr>
            <a:lvl8pPr marL="3429000" indent="-228600" eaLnBrk="0" fontAlgn="base" hangingPunct="0">
              <a:spcBef>
                <a:spcPct val="20000"/>
              </a:spcBef>
              <a:spcAft>
                <a:spcPct val="0"/>
              </a:spcAft>
              <a:buClr>
                <a:srgbClr val="0061AA"/>
              </a:buClr>
              <a:buChar char="•"/>
              <a:defRPr sz="2000">
                <a:solidFill>
                  <a:srgbClr val="002457"/>
                </a:solidFill>
                <a:latin typeface="Verdana" panose="020B0604030504040204" pitchFamily="34" charset="0"/>
              </a:defRPr>
            </a:lvl8pPr>
            <a:lvl9pPr marL="3886200" indent="-228600" eaLnBrk="0" fontAlgn="base" hangingPunct="0">
              <a:spcBef>
                <a:spcPct val="20000"/>
              </a:spcBef>
              <a:spcAft>
                <a:spcPct val="0"/>
              </a:spcAft>
              <a:buClr>
                <a:srgbClr val="0061AA"/>
              </a:buClr>
              <a:buChar char="•"/>
              <a:defRPr sz="2000">
                <a:solidFill>
                  <a:srgbClr val="002457"/>
                </a:solidFill>
                <a:latin typeface="Verdana" panose="020B0604030504040204" pitchFamily="34" charset="0"/>
              </a:defRPr>
            </a:lvl9pPr>
          </a:lstStyle>
          <a:p>
            <a:pPr eaLnBrk="1" hangingPunct="1">
              <a:lnSpc>
                <a:spcPct val="115000"/>
              </a:lnSpc>
              <a:spcBef>
                <a:spcPct val="0"/>
              </a:spcBef>
              <a:buClrTx/>
              <a:buFontTx/>
              <a:buNone/>
            </a:pPr>
            <a:r>
              <a:rPr lang="en-GB" altLang="en-US" sz="1400" b="1" dirty="0">
                <a:solidFill>
                  <a:srgbClr val="0061AA"/>
                </a:solidFill>
              </a:rPr>
              <a:t>Cornwall Council</a:t>
            </a:r>
            <a:br>
              <a:rPr lang="en-GB" altLang="en-US" sz="1400" b="1" dirty="0">
                <a:solidFill>
                  <a:srgbClr val="0061AA"/>
                </a:solidFill>
              </a:rPr>
            </a:br>
            <a:r>
              <a:rPr lang="en-GB" altLang="en-US" sz="1400" b="1" dirty="0">
                <a:solidFill>
                  <a:srgbClr val="0061AA"/>
                </a:solidFill>
              </a:rPr>
              <a:t>County Hall</a:t>
            </a:r>
            <a:br>
              <a:rPr lang="en-GB" altLang="en-US" sz="1400" b="1" dirty="0">
                <a:solidFill>
                  <a:srgbClr val="0061AA"/>
                </a:solidFill>
              </a:rPr>
            </a:br>
            <a:r>
              <a:rPr lang="en-GB" altLang="en-US" sz="1400" b="1" dirty="0">
                <a:solidFill>
                  <a:srgbClr val="0061AA"/>
                </a:solidFill>
              </a:rPr>
              <a:t>Truro TR1 3AY</a:t>
            </a:r>
            <a:br>
              <a:rPr lang="en-GB" altLang="en-US" sz="1400" b="1" dirty="0">
                <a:solidFill>
                  <a:srgbClr val="0061AA"/>
                </a:solidFill>
              </a:rPr>
            </a:br>
            <a:br>
              <a:rPr lang="en-GB" altLang="en-US" sz="1400" b="1" dirty="0">
                <a:solidFill>
                  <a:srgbClr val="0061AA"/>
                </a:solidFill>
              </a:rPr>
            </a:br>
            <a:r>
              <a:rPr lang="en-GB" altLang="en-US" sz="1400" dirty="0">
                <a:solidFill>
                  <a:srgbClr val="0061AA"/>
                </a:solidFill>
              </a:rPr>
              <a:t>Tel: 0300 1234 100</a:t>
            </a:r>
            <a:br>
              <a:rPr lang="en-GB" altLang="en-US" sz="1400" dirty="0">
                <a:solidFill>
                  <a:srgbClr val="0061AA"/>
                </a:solidFill>
              </a:rPr>
            </a:br>
            <a:r>
              <a:rPr lang="en-GB" altLang="en-US" sz="1400" dirty="0">
                <a:solidFill>
                  <a:srgbClr val="0061AA"/>
                </a:solidFill>
              </a:rPr>
              <a:t>www.cornwall.gov.uk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E-tendering - Due North</a:t>
            </a:r>
          </a:p>
        </p:txBody>
      </p:sp>
      <p:sp>
        <p:nvSpPr>
          <p:cNvPr id="4" name="Content Placeholder 2"/>
          <p:cNvSpPr>
            <a:spLocks noGrp="1"/>
          </p:cNvSpPr>
          <p:nvPr>
            <p:ph idx="1"/>
          </p:nvPr>
        </p:nvSpPr>
        <p:spPr/>
        <p:txBody>
          <a:bodyPr/>
          <a:lstStyle/>
          <a:p>
            <a:pPr marL="0" indent="0">
              <a:buNone/>
            </a:pPr>
            <a:r>
              <a:rPr lang="en-GB" altLang="en-US" sz="2000" dirty="0">
                <a:solidFill>
                  <a:srgbClr val="0061AA"/>
                </a:solidFill>
                <a:ea typeface="+mj-ea"/>
                <a:cs typeface="+mj-cs"/>
              </a:rPr>
              <a:t>Cornwall Council uses Due North to advertise all opportunities.</a:t>
            </a:r>
          </a:p>
          <a:p>
            <a:pPr marL="0" indent="0">
              <a:buNone/>
            </a:pPr>
            <a:endParaRPr lang="en-GB" altLang="en-US" sz="2000" dirty="0">
              <a:solidFill>
                <a:srgbClr val="0061AA"/>
              </a:solidFill>
              <a:ea typeface="+mj-ea"/>
              <a:cs typeface="+mj-cs"/>
            </a:endParaRPr>
          </a:p>
          <a:p>
            <a:pPr marL="0" indent="0">
              <a:buNone/>
            </a:pPr>
            <a:r>
              <a:rPr lang="en-GB" altLang="en-US" sz="2000" dirty="0">
                <a:solidFill>
                  <a:srgbClr val="0061AA"/>
                </a:solidFill>
                <a:ea typeface="+mj-ea"/>
                <a:cs typeface="+mj-cs"/>
              </a:rPr>
              <a:t>What are the benefits of an e-tendering system?</a:t>
            </a:r>
          </a:p>
          <a:p>
            <a:pPr marL="0" indent="0">
              <a:buNone/>
            </a:pPr>
            <a:endParaRPr lang="en-GB" altLang="en-US" sz="2000" dirty="0">
              <a:solidFill>
                <a:srgbClr val="0061AA"/>
              </a:solidFill>
              <a:ea typeface="+mj-ea"/>
              <a:cs typeface="+mj-cs"/>
            </a:endParaRPr>
          </a:p>
          <a:p>
            <a:pPr marL="0" indent="0">
              <a:buNone/>
            </a:pPr>
            <a:r>
              <a:rPr lang="en-US" altLang="en-US" sz="2000" dirty="0">
                <a:solidFill>
                  <a:srgbClr val="0061AA"/>
                </a:solidFill>
                <a:ea typeface="+mj-ea"/>
                <a:cs typeface="+mj-cs"/>
              </a:rPr>
              <a:t>All suppliers must register to receive alerts relating to relevant contract opportunities</a:t>
            </a:r>
          </a:p>
          <a:p>
            <a:pPr marL="0" indent="0">
              <a:buNone/>
            </a:pPr>
            <a:endParaRPr lang="en-US" altLang="en-US" sz="2000" dirty="0">
              <a:solidFill>
                <a:srgbClr val="0061AA"/>
              </a:solidFill>
              <a:ea typeface="+mj-ea"/>
              <a:cs typeface="+mj-cs"/>
            </a:endParaRPr>
          </a:p>
          <a:p>
            <a:pPr marL="0" indent="0">
              <a:buNone/>
            </a:pPr>
            <a:endParaRPr lang="en-US" altLang="en-US" sz="2000" dirty="0">
              <a:solidFill>
                <a:srgbClr val="0061AA"/>
              </a:solidFill>
              <a:ea typeface="+mj-ea"/>
              <a:cs typeface="+mj-cs"/>
            </a:endParaRPr>
          </a:p>
          <a:p>
            <a:pPr marL="0" indent="0" algn="ctr">
              <a:buNone/>
            </a:pPr>
            <a:r>
              <a:rPr lang="en-US" altLang="en-US" sz="2000" dirty="0">
                <a:solidFill>
                  <a:srgbClr val="0061AA"/>
                </a:solidFill>
                <a:ea typeface="+mj-ea"/>
                <a:cs typeface="+mj-cs"/>
              </a:rPr>
              <a:t>www.supplyingthesouthwest.org.uk</a:t>
            </a:r>
            <a:endParaRPr lang="en-GB" altLang="en-US" sz="2000" dirty="0">
              <a:solidFill>
                <a:srgbClr val="0061AA"/>
              </a:solidFill>
              <a:ea typeface="+mj-ea"/>
              <a:cs typeface="+mj-cs"/>
            </a:endParaRPr>
          </a:p>
        </p:txBody>
      </p:sp>
    </p:spTree>
    <p:extLst>
      <p:ext uri="{BB962C8B-B14F-4D97-AF65-F5344CB8AC3E}">
        <p14:creationId xmlns:p14="http://schemas.microsoft.com/office/powerpoint/2010/main" val="2350260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Due North – Support for Suppliers</a:t>
            </a:r>
            <a:endParaRPr lang="en-GB" dirty="0"/>
          </a:p>
        </p:txBody>
      </p:sp>
      <p:sp>
        <p:nvSpPr>
          <p:cNvPr id="4" name="Content Placeholder 2"/>
          <p:cNvSpPr>
            <a:spLocks noGrp="1"/>
          </p:cNvSpPr>
          <p:nvPr>
            <p:ph idx="1"/>
          </p:nvPr>
        </p:nvSpPr>
        <p:spPr/>
        <p:txBody>
          <a:bodyPr/>
          <a:lstStyle/>
          <a:p>
            <a:pPr>
              <a:defRPr/>
            </a:pPr>
            <a:endParaRPr lang="en-US" altLang="en-US" sz="2000" dirty="0">
              <a:solidFill>
                <a:srgbClr val="0061AA"/>
              </a:solidFill>
            </a:endParaRPr>
          </a:p>
          <a:p>
            <a:pPr marL="0" indent="0">
              <a:buFontTx/>
              <a:buNone/>
              <a:defRPr/>
            </a:pPr>
            <a:r>
              <a:rPr lang="en-US" altLang="en-US" sz="2000" dirty="0">
                <a:solidFill>
                  <a:srgbClr val="0061AA"/>
                </a:solidFill>
                <a:hlinkClick r:id="rId3"/>
              </a:rPr>
              <a:t>https://www.supplyingthesouthwest.org.uk/</a:t>
            </a:r>
            <a:endParaRPr lang="en-US" altLang="en-US" sz="2000" dirty="0">
              <a:solidFill>
                <a:srgbClr val="0061AA"/>
              </a:solidFill>
            </a:endParaRPr>
          </a:p>
          <a:p>
            <a:pPr marL="0" indent="0">
              <a:buFontTx/>
              <a:buNone/>
              <a:defRPr/>
            </a:pPr>
            <a:endParaRPr lang="en-US" altLang="en-US" sz="2000" dirty="0">
              <a:solidFill>
                <a:srgbClr val="0061AA"/>
              </a:solidFill>
            </a:endParaRPr>
          </a:p>
          <a:p>
            <a:pPr marL="0" indent="0">
              <a:buFontTx/>
              <a:buNone/>
              <a:defRPr/>
            </a:pPr>
            <a:r>
              <a:rPr lang="en-US" altLang="en-US" sz="2000" dirty="0">
                <a:solidFill>
                  <a:srgbClr val="0061AA"/>
                </a:solidFill>
              </a:rPr>
              <a:t>https://supplierhelp.due-north.com/    </a:t>
            </a:r>
          </a:p>
          <a:p>
            <a:pPr marL="0" indent="0">
              <a:buFontTx/>
              <a:buNone/>
              <a:defRPr/>
            </a:pPr>
            <a:endParaRPr lang="en-US" altLang="en-US" sz="2000" dirty="0">
              <a:solidFill>
                <a:srgbClr val="0061AA"/>
              </a:solidFill>
            </a:endParaRPr>
          </a:p>
          <a:p>
            <a:pPr marL="0" indent="0">
              <a:buFontTx/>
              <a:buNone/>
              <a:defRPr/>
            </a:pPr>
            <a:r>
              <a:rPr lang="en-US" altLang="en-US" sz="2000" dirty="0">
                <a:solidFill>
                  <a:srgbClr val="0061AA"/>
                </a:solidFill>
              </a:rPr>
              <a:t>From the website…</a:t>
            </a:r>
          </a:p>
          <a:p>
            <a:pPr marL="0" indent="0">
              <a:buFontTx/>
              <a:buNone/>
              <a:defRPr/>
            </a:pPr>
            <a:endParaRPr lang="en-US" altLang="en-US" sz="2000" dirty="0">
              <a:solidFill>
                <a:srgbClr val="0061AA"/>
              </a:solidFill>
            </a:endParaRPr>
          </a:p>
          <a:p>
            <a:pPr>
              <a:defRPr/>
            </a:pPr>
            <a:r>
              <a:rPr lang="en-US" altLang="en-US" sz="2000" dirty="0">
                <a:solidFill>
                  <a:srgbClr val="0061AA"/>
                </a:solidFill>
              </a:rPr>
              <a:t>Please find below the slides used at the Due North Supplier Guide to Registration:</a:t>
            </a:r>
          </a:p>
          <a:p>
            <a:pPr marL="0" indent="0">
              <a:buFontTx/>
              <a:buNone/>
              <a:defRPr/>
            </a:pPr>
            <a:endParaRPr lang="en-US" altLang="en-US" sz="2000" dirty="0">
              <a:solidFill>
                <a:srgbClr val="0061AA"/>
              </a:solidFill>
            </a:endParaRPr>
          </a:p>
          <a:p>
            <a:pPr>
              <a:defRPr/>
            </a:pPr>
            <a:r>
              <a:rPr lang="en-US" altLang="en-US" sz="2000" dirty="0">
                <a:solidFill>
                  <a:srgbClr val="0061AA"/>
                </a:solidFill>
                <a:hlinkClick r:id="rId4" tooltip="Supplier Registration Guide (word document) : Opens in a new window"/>
              </a:rPr>
              <a:t>Supplier Guide to Due North Registration</a:t>
            </a:r>
            <a:endParaRPr lang="en-US" altLang="en-US" sz="2000" dirty="0">
              <a:solidFill>
                <a:srgbClr val="0061AA"/>
              </a:solidFill>
            </a:endParaRPr>
          </a:p>
          <a:p>
            <a:pPr>
              <a:defRPr/>
            </a:pPr>
            <a:endParaRPr lang="en-US" altLang="en-US" sz="2000" dirty="0">
              <a:solidFill>
                <a:srgbClr val="0061AA"/>
              </a:solidFill>
            </a:endParaRPr>
          </a:p>
          <a:p>
            <a:pPr marL="0" indent="0">
              <a:buFontTx/>
              <a:buNone/>
              <a:defRPr/>
            </a:pPr>
            <a:endParaRPr lang="en-GB" altLang="en-US" dirty="0"/>
          </a:p>
        </p:txBody>
      </p:sp>
    </p:spTree>
    <p:extLst>
      <p:ext uri="{BB962C8B-B14F-4D97-AF65-F5344CB8AC3E}">
        <p14:creationId xmlns:p14="http://schemas.microsoft.com/office/powerpoint/2010/main" val="2713033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Our Evaluation Criteria</a:t>
            </a:r>
            <a:br>
              <a:rPr lang="en-GB" altLang="en-US" dirty="0"/>
            </a:br>
            <a:r>
              <a:rPr lang="en-GB" altLang="en-US" dirty="0"/>
              <a:t>Context - DPS</a:t>
            </a:r>
          </a:p>
        </p:txBody>
      </p:sp>
      <p:sp>
        <p:nvSpPr>
          <p:cNvPr id="13315" name="Content Placeholder 2"/>
          <p:cNvSpPr>
            <a:spLocks noGrp="1"/>
          </p:cNvSpPr>
          <p:nvPr>
            <p:ph idx="1"/>
          </p:nvPr>
        </p:nvSpPr>
        <p:spPr/>
        <p:txBody>
          <a:bodyPr/>
          <a:lstStyle/>
          <a:p>
            <a:pPr eaLnBrk="1" hangingPunct="1"/>
            <a:r>
              <a:rPr lang="en-GB" altLang="en-US" dirty="0"/>
              <a:t>Dynamic Purchasing Systems are essentially ‘open’ frameworks</a:t>
            </a:r>
            <a:br>
              <a:rPr lang="en-GB" altLang="en-US" dirty="0"/>
            </a:br>
            <a:endParaRPr lang="en-GB" altLang="en-US" dirty="0"/>
          </a:p>
          <a:p>
            <a:pPr eaLnBrk="1" hangingPunct="1"/>
            <a:r>
              <a:rPr lang="en-GB" altLang="en-US" dirty="0"/>
              <a:t>As an open arrangement, suppliers can apply to join at any time</a:t>
            </a:r>
            <a:br>
              <a:rPr lang="en-GB" altLang="en-US" dirty="0"/>
            </a:br>
            <a:endParaRPr lang="en-GB" altLang="en-US" dirty="0"/>
          </a:p>
          <a:p>
            <a:pPr eaLnBrk="1" hangingPunct="1"/>
            <a:r>
              <a:rPr lang="en-GB" altLang="en-US" dirty="0"/>
              <a:t>It has to be run as a completely electronic process</a:t>
            </a:r>
          </a:p>
          <a:p>
            <a:endParaRPr lang="en-GB" altLang="en-US" dirty="0"/>
          </a:p>
        </p:txBody>
      </p:sp>
    </p:spTree>
    <p:extLst>
      <p:ext uri="{BB962C8B-B14F-4D97-AF65-F5344CB8AC3E}">
        <p14:creationId xmlns:p14="http://schemas.microsoft.com/office/powerpoint/2010/main" val="1924985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dirty="0"/>
              <a:t>How does a DPS work?</a:t>
            </a:r>
          </a:p>
        </p:txBody>
      </p:sp>
      <p:sp>
        <p:nvSpPr>
          <p:cNvPr id="14339" name="Content Placeholder 2"/>
          <p:cNvSpPr>
            <a:spLocks noGrp="1"/>
          </p:cNvSpPr>
          <p:nvPr>
            <p:ph idx="1"/>
          </p:nvPr>
        </p:nvSpPr>
        <p:spPr/>
        <p:txBody>
          <a:bodyPr/>
          <a:lstStyle/>
          <a:p>
            <a:pPr eaLnBrk="1" hangingPunct="1"/>
            <a:r>
              <a:rPr lang="en-GB" altLang="en-US" dirty="0"/>
              <a:t>It is a two stage process</a:t>
            </a:r>
          </a:p>
          <a:p>
            <a:pPr lvl="1" eaLnBrk="1" hangingPunct="1"/>
            <a:r>
              <a:rPr lang="en-GB" altLang="en-US" dirty="0"/>
              <a:t>Initial set up</a:t>
            </a:r>
          </a:p>
          <a:p>
            <a:pPr lvl="1" eaLnBrk="1" hangingPunct="1"/>
            <a:r>
              <a:rPr lang="en-GB" altLang="en-US" dirty="0"/>
              <a:t>Award of individual contracts</a:t>
            </a:r>
          </a:p>
          <a:p>
            <a:pPr eaLnBrk="1" hangingPunct="1"/>
            <a:endParaRPr lang="en-GB" altLang="en-US" dirty="0"/>
          </a:p>
          <a:p>
            <a:pPr eaLnBrk="1" hangingPunct="1"/>
            <a:r>
              <a:rPr lang="en-GB" altLang="en-US" dirty="0"/>
              <a:t>Increased self certification – proofs of capability normally to be sought from under-performing suppliers only (we would want to work </a:t>
            </a:r>
            <a:r>
              <a:rPr lang="en-GB" altLang="en-US" u="sng" dirty="0"/>
              <a:t>with</a:t>
            </a:r>
            <a:r>
              <a:rPr lang="en-GB" altLang="en-US" dirty="0"/>
              <a:t> you in these circumstances)</a:t>
            </a:r>
          </a:p>
          <a:p>
            <a:endParaRPr lang="en-GB" altLang="en-US" dirty="0"/>
          </a:p>
        </p:txBody>
      </p:sp>
    </p:spTree>
    <p:extLst>
      <p:ext uri="{BB962C8B-B14F-4D97-AF65-F5344CB8AC3E}">
        <p14:creationId xmlns:p14="http://schemas.microsoft.com/office/powerpoint/2010/main" val="3842748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Establishing the DPS</a:t>
            </a:r>
          </a:p>
        </p:txBody>
      </p:sp>
      <p:pic>
        <p:nvPicPr>
          <p:cNvPr id="15363" name="Picture 6" descr="image018"/>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l="16534" t="29137" r="16496" b="16576"/>
          <a:stretch>
            <a:fillRect/>
          </a:stretch>
        </p:blipFill>
        <p:spPr>
          <a:xfrm>
            <a:off x="1150938" y="1341438"/>
            <a:ext cx="6048375" cy="4225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1580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Indicative Procurement Timeline</a:t>
            </a:r>
          </a:p>
        </p:txBody>
      </p:sp>
      <p:graphicFrame>
        <p:nvGraphicFramePr>
          <p:cNvPr id="6" name="Content Placeholder 5">
            <a:extLst>
              <a:ext uri="{FF2B5EF4-FFF2-40B4-BE49-F238E27FC236}">
                <a16:creationId xmlns:a16="http://schemas.microsoft.com/office/drawing/2014/main" id="{478674E6-AD3D-43A2-821B-A7D6285F974F}"/>
              </a:ext>
            </a:extLst>
          </p:cNvPr>
          <p:cNvGraphicFramePr>
            <a:graphicFrameLocks noGrp="1"/>
          </p:cNvGraphicFramePr>
          <p:nvPr>
            <p:ph idx="1"/>
            <p:extLst>
              <p:ext uri="{D42A27DB-BD31-4B8C-83A1-F6EECF244321}">
                <p14:modId xmlns:p14="http://schemas.microsoft.com/office/powerpoint/2010/main" val="4126345575"/>
              </p:ext>
            </p:extLst>
          </p:nvPr>
        </p:nvGraphicFramePr>
        <p:xfrm>
          <a:off x="457200" y="1232756"/>
          <a:ext cx="7257245" cy="4680524"/>
        </p:xfrm>
        <a:graphic>
          <a:graphicData uri="http://schemas.openxmlformats.org/drawingml/2006/table">
            <a:tbl>
              <a:tblPr firstRow="1" firstCol="1" bandRow="1" bandCol="1">
                <a:tableStyleId>{073A0DAA-6AF3-43AB-8588-CEC1D06C72B9}</a:tableStyleId>
              </a:tblPr>
              <a:tblGrid>
                <a:gridCol w="4345473">
                  <a:extLst>
                    <a:ext uri="{9D8B030D-6E8A-4147-A177-3AD203B41FA5}">
                      <a16:colId xmlns:a16="http://schemas.microsoft.com/office/drawing/2014/main" val="3240238248"/>
                    </a:ext>
                  </a:extLst>
                </a:gridCol>
                <a:gridCol w="2911772">
                  <a:extLst>
                    <a:ext uri="{9D8B030D-6E8A-4147-A177-3AD203B41FA5}">
                      <a16:colId xmlns:a16="http://schemas.microsoft.com/office/drawing/2014/main" val="3502333973"/>
                    </a:ext>
                  </a:extLst>
                </a:gridCol>
              </a:tblGrid>
              <a:tr h="324099">
                <a:tc gridSpan="2">
                  <a:txBody>
                    <a:bodyPr/>
                    <a:lstStyle/>
                    <a:p>
                      <a:pPr>
                        <a:spcBef>
                          <a:spcPts val="600"/>
                        </a:spcBef>
                        <a:spcAft>
                          <a:spcPts val="600"/>
                        </a:spcAft>
                      </a:pPr>
                      <a:r>
                        <a:rPr lang="en-GB" sz="1000">
                          <a:effectLst/>
                        </a:rPr>
                        <a:t>Timetable</a:t>
                      </a:r>
                      <a:endParaRPr lang="en-GB" sz="1000" b="1">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GB"/>
                    </a:p>
                  </a:txBody>
                  <a:tcPr/>
                </a:tc>
                <a:extLst>
                  <a:ext uri="{0D108BD9-81ED-4DB2-BD59-A6C34878D82A}">
                    <a16:rowId xmlns:a16="http://schemas.microsoft.com/office/drawing/2014/main" val="1933249556"/>
                  </a:ext>
                </a:extLst>
              </a:tr>
              <a:tr h="324099">
                <a:tc>
                  <a:txBody>
                    <a:bodyPr/>
                    <a:lstStyle/>
                    <a:p>
                      <a:pPr algn="ctr">
                        <a:spcBef>
                          <a:spcPts val="600"/>
                        </a:spcBef>
                        <a:spcAft>
                          <a:spcPts val="600"/>
                        </a:spcAft>
                      </a:pPr>
                      <a:r>
                        <a:rPr lang="en-GB" sz="1000" dirty="0">
                          <a:effectLst/>
                        </a:rPr>
                        <a:t>Event</a:t>
                      </a:r>
                      <a:endParaRPr lang="en-GB" sz="1000" b="1"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spcAft>
                          <a:spcPts val="600"/>
                        </a:spcAft>
                      </a:pPr>
                      <a:r>
                        <a:rPr lang="en-GB" sz="1000">
                          <a:effectLst/>
                        </a:rPr>
                        <a:t>Date</a:t>
                      </a:r>
                      <a:endParaRPr lang="en-GB" sz="1000" b="1">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297452661"/>
                  </a:ext>
                </a:extLst>
              </a:tr>
              <a:tr h="583377">
                <a:tc>
                  <a:txBody>
                    <a:bodyPr/>
                    <a:lstStyle/>
                    <a:p>
                      <a:pPr algn="just">
                        <a:spcBef>
                          <a:spcPts val="600"/>
                        </a:spcBef>
                        <a:spcAft>
                          <a:spcPts val="600"/>
                        </a:spcAft>
                        <a:tabLst>
                          <a:tab pos="981075" algn="l"/>
                        </a:tabLst>
                      </a:pPr>
                      <a:r>
                        <a:rPr lang="en-GB" sz="900">
                          <a:effectLst/>
                        </a:rPr>
                        <a:t>Issue Contract Advert via Due North  - OJEU/contracts finder</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600"/>
                        </a:spcBef>
                        <a:spcAft>
                          <a:spcPts val="600"/>
                        </a:spcAft>
                        <a:tabLst>
                          <a:tab pos="981075" algn="l"/>
                        </a:tabLst>
                      </a:pPr>
                      <a:r>
                        <a:rPr lang="en-GB" sz="900" dirty="0">
                          <a:effectLst/>
                        </a:rPr>
                        <a:t>12.12.2019</a:t>
                      </a:r>
                      <a:endParaRPr lang="en-GB" sz="9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50980357"/>
                  </a:ext>
                </a:extLst>
              </a:tr>
              <a:tr h="583377">
                <a:tc>
                  <a:txBody>
                    <a:bodyPr/>
                    <a:lstStyle/>
                    <a:p>
                      <a:pPr algn="just">
                        <a:spcBef>
                          <a:spcPts val="600"/>
                        </a:spcBef>
                        <a:spcAft>
                          <a:spcPts val="600"/>
                        </a:spcAft>
                        <a:tabLst>
                          <a:tab pos="981075" algn="l"/>
                        </a:tabLst>
                      </a:pPr>
                      <a:r>
                        <a:rPr lang="en-GB" sz="900" dirty="0">
                          <a:effectLst/>
                        </a:rPr>
                        <a:t>DPS Provider Guidance Day – New County Hall Truro</a:t>
                      </a:r>
                      <a:endParaRPr lang="en-GB" sz="9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600"/>
                        </a:spcBef>
                        <a:spcAft>
                          <a:spcPts val="600"/>
                        </a:spcAft>
                        <a:tabLst>
                          <a:tab pos="981075" algn="l"/>
                        </a:tabLst>
                      </a:pPr>
                      <a:r>
                        <a:rPr lang="en-GB" sz="900">
                          <a:effectLst/>
                        </a:rPr>
                        <a:t>11.12.2019</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3113333"/>
                  </a:ext>
                </a:extLst>
              </a:tr>
              <a:tr h="291689">
                <a:tc>
                  <a:txBody>
                    <a:bodyPr/>
                    <a:lstStyle/>
                    <a:p>
                      <a:pPr algn="just">
                        <a:spcBef>
                          <a:spcPts val="600"/>
                        </a:spcBef>
                        <a:spcAft>
                          <a:spcPts val="600"/>
                        </a:spcAft>
                        <a:tabLst>
                          <a:tab pos="981075" algn="l"/>
                        </a:tabLst>
                      </a:pPr>
                      <a:r>
                        <a:rPr lang="en-GB" sz="900">
                          <a:effectLst/>
                        </a:rPr>
                        <a:t>Deadline for Receipt of Clarifications</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600"/>
                        </a:spcBef>
                        <a:spcAft>
                          <a:spcPts val="600"/>
                        </a:spcAft>
                        <a:tabLst>
                          <a:tab pos="981075" algn="l"/>
                        </a:tabLst>
                      </a:pPr>
                      <a:r>
                        <a:rPr lang="en-GB" sz="900">
                          <a:effectLst/>
                        </a:rPr>
                        <a:t>10.01.2020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6161485"/>
                  </a:ext>
                </a:extLst>
              </a:tr>
              <a:tr h="823750">
                <a:tc>
                  <a:txBody>
                    <a:bodyPr/>
                    <a:lstStyle/>
                    <a:p>
                      <a:pPr algn="just">
                        <a:spcBef>
                          <a:spcPts val="600"/>
                        </a:spcBef>
                        <a:spcAft>
                          <a:spcPts val="600"/>
                        </a:spcAft>
                        <a:tabLst>
                          <a:tab pos="981075" algn="l"/>
                        </a:tabLst>
                      </a:pPr>
                      <a:r>
                        <a:rPr lang="en-GB" sz="900">
                          <a:effectLst/>
                        </a:rPr>
                        <a:t>Target Date for Responses to Clarifications</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600"/>
                        </a:spcBef>
                        <a:spcAft>
                          <a:spcPts val="600"/>
                        </a:spcAft>
                        <a:tabLst>
                          <a:tab pos="981075" algn="l"/>
                        </a:tabLst>
                      </a:pPr>
                      <a:r>
                        <a:rPr lang="en-GB" sz="900">
                          <a:effectLst/>
                        </a:rPr>
                        <a:t>14.01.2020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93070603"/>
                  </a:ext>
                </a:extLst>
              </a:tr>
              <a:tr h="291689">
                <a:tc>
                  <a:txBody>
                    <a:bodyPr/>
                    <a:lstStyle/>
                    <a:p>
                      <a:pPr algn="just">
                        <a:spcBef>
                          <a:spcPts val="600"/>
                        </a:spcBef>
                        <a:spcAft>
                          <a:spcPts val="600"/>
                        </a:spcAft>
                        <a:tabLst>
                          <a:tab pos="981075" algn="l"/>
                        </a:tabLst>
                      </a:pPr>
                      <a:r>
                        <a:rPr lang="en-GB" sz="900">
                          <a:effectLst/>
                        </a:rPr>
                        <a:t>Deadline for Tenders</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600"/>
                        </a:spcBef>
                        <a:spcAft>
                          <a:spcPts val="600"/>
                        </a:spcAft>
                        <a:tabLst>
                          <a:tab pos="981075" algn="l"/>
                        </a:tabLst>
                      </a:pPr>
                      <a:r>
                        <a:rPr lang="en-GB" sz="900">
                          <a:effectLst/>
                        </a:rPr>
                        <a:t>17.01.2020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65407160"/>
                  </a:ext>
                </a:extLst>
              </a:tr>
              <a:tr h="291689">
                <a:tc>
                  <a:txBody>
                    <a:bodyPr/>
                    <a:lstStyle/>
                    <a:p>
                      <a:pPr algn="just">
                        <a:spcBef>
                          <a:spcPts val="600"/>
                        </a:spcBef>
                        <a:spcAft>
                          <a:spcPts val="600"/>
                        </a:spcAft>
                        <a:tabLst>
                          <a:tab pos="981075" algn="l"/>
                        </a:tabLst>
                      </a:pPr>
                      <a:r>
                        <a:rPr lang="en-GB" sz="900">
                          <a:effectLst/>
                        </a:rPr>
                        <a:t>Notification of Contract Award Decision</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600"/>
                        </a:spcBef>
                        <a:spcAft>
                          <a:spcPts val="600"/>
                        </a:spcAft>
                        <a:tabLst>
                          <a:tab pos="981075" algn="l"/>
                        </a:tabLst>
                      </a:pPr>
                      <a:r>
                        <a:rPr lang="en-GB" sz="900">
                          <a:effectLst/>
                        </a:rPr>
                        <a:t>05.03.2020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71339788"/>
                  </a:ext>
                </a:extLst>
              </a:tr>
              <a:tr h="583377">
                <a:tc>
                  <a:txBody>
                    <a:bodyPr/>
                    <a:lstStyle/>
                    <a:p>
                      <a:pPr algn="just">
                        <a:spcBef>
                          <a:spcPts val="600"/>
                        </a:spcBef>
                        <a:spcAft>
                          <a:spcPts val="600"/>
                        </a:spcAft>
                        <a:tabLst>
                          <a:tab pos="981075" algn="l"/>
                        </a:tabLst>
                      </a:pPr>
                      <a:r>
                        <a:rPr lang="en-GB" sz="900">
                          <a:effectLst/>
                        </a:rPr>
                        <a:t>“Standstill” period completion (10 days as per OJEU)</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600"/>
                        </a:spcBef>
                        <a:spcAft>
                          <a:spcPts val="600"/>
                        </a:spcAft>
                        <a:tabLst>
                          <a:tab pos="981075" algn="l"/>
                        </a:tabLst>
                      </a:pPr>
                      <a:r>
                        <a:rPr lang="en-GB" sz="900">
                          <a:effectLst/>
                        </a:rPr>
                        <a:t>15.03.2020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85432877"/>
                  </a:ext>
                </a:extLst>
              </a:tr>
              <a:tr h="291689">
                <a:tc>
                  <a:txBody>
                    <a:bodyPr/>
                    <a:lstStyle/>
                    <a:p>
                      <a:pPr algn="just">
                        <a:spcBef>
                          <a:spcPts val="600"/>
                        </a:spcBef>
                        <a:spcAft>
                          <a:spcPts val="600"/>
                        </a:spcAft>
                        <a:tabLst>
                          <a:tab pos="981075" algn="l"/>
                        </a:tabLst>
                      </a:pPr>
                      <a:r>
                        <a:rPr lang="en-GB" sz="900">
                          <a:effectLst/>
                        </a:rPr>
                        <a:t>Confirm Contract Award</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600"/>
                        </a:spcBef>
                        <a:spcAft>
                          <a:spcPts val="600"/>
                        </a:spcAft>
                        <a:tabLst>
                          <a:tab pos="981075" algn="l"/>
                        </a:tabLst>
                      </a:pPr>
                      <a:r>
                        <a:rPr lang="en-GB" sz="900">
                          <a:effectLst/>
                        </a:rPr>
                        <a:t>16.03.2020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47595494"/>
                  </a:ext>
                </a:extLst>
              </a:tr>
              <a:tr h="291689">
                <a:tc>
                  <a:txBody>
                    <a:bodyPr/>
                    <a:lstStyle/>
                    <a:p>
                      <a:pPr algn="just">
                        <a:spcBef>
                          <a:spcPts val="600"/>
                        </a:spcBef>
                        <a:spcAft>
                          <a:spcPts val="600"/>
                        </a:spcAft>
                        <a:tabLst>
                          <a:tab pos="981075" algn="l"/>
                        </a:tabLst>
                      </a:pPr>
                      <a:r>
                        <a:rPr lang="en-GB" sz="900" dirty="0">
                          <a:effectLst/>
                        </a:rPr>
                        <a:t>Contract Commencement / Contract Start Date</a:t>
                      </a:r>
                      <a:endParaRPr lang="en-GB" sz="9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Bef>
                          <a:spcPts val="600"/>
                        </a:spcBef>
                        <a:spcAft>
                          <a:spcPts val="600"/>
                        </a:spcAft>
                        <a:tabLst>
                          <a:tab pos="981075" algn="l"/>
                        </a:tabLst>
                      </a:pPr>
                      <a:r>
                        <a:rPr lang="en-GB" sz="900" dirty="0">
                          <a:effectLst/>
                        </a:rPr>
                        <a:t>01.04.2020</a:t>
                      </a:r>
                      <a:endParaRPr lang="en-GB" sz="9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38277011"/>
                  </a:ext>
                </a:extLst>
              </a:tr>
            </a:tbl>
          </a:graphicData>
        </a:graphic>
      </p:graphicFrame>
    </p:spTree>
    <p:extLst>
      <p:ext uri="{BB962C8B-B14F-4D97-AF65-F5344CB8AC3E}">
        <p14:creationId xmlns:p14="http://schemas.microsoft.com/office/powerpoint/2010/main" val="3987875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6D8E12-1396-4EC7-BDDF-79D7704D36F7}"/>
              </a:ext>
            </a:extLst>
          </p:cNvPr>
          <p:cNvSpPr>
            <a:spLocks noGrp="1"/>
          </p:cNvSpPr>
          <p:nvPr>
            <p:ph type="ctrTitle"/>
          </p:nvPr>
        </p:nvSpPr>
        <p:spPr/>
        <p:txBody>
          <a:bodyPr/>
          <a:lstStyle/>
          <a:p>
            <a:r>
              <a:rPr lang="en-GB" dirty="0"/>
              <a:t>Stage 1</a:t>
            </a:r>
          </a:p>
        </p:txBody>
      </p:sp>
      <p:sp>
        <p:nvSpPr>
          <p:cNvPr id="5" name="Subtitle 4">
            <a:extLst>
              <a:ext uri="{FF2B5EF4-FFF2-40B4-BE49-F238E27FC236}">
                <a16:creationId xmlns:a16="http://schemas.microsoft.com/office/drawing/2014/main" id="{FC5077D2-1406-4E62-8BDD-10852151BBF4}"/>
              </a:ext>
            </a:extLst>
          </p:cNvPr>
          <p:cNvSpPr>
            <a:spLocks noGrp="1"/>
          </p:cNvSpPr>
          <p:nvPr>
            <p:ph type="subTitle" idx="1"/>
          </p:nvPr>
        </p:nvSpPr>
        <p:spPr/>
        <p:txBody>
          <a:bodyPr/>
          <a:lstStyle/>
          <a:p>
            <a:r>
              <a:rPr lang="en-GB" b="1" dirty="0"/>
              <a:t>Pre Qualifying Questions</a:t>
            </a:r>
          </a:p>
        </p:txBody>
      </p:sp>
    </p:spTree>
    <p:extLst>
      <p:ext uri="{BB962C8B-B14F-4D97-AF65-F5344CB8AC3E}">
        <p14:creationId xmlns:p14="http://schemas.microsoft.com/office/powerpoint/2010/main" val="213174328"/>
      </p:ext>
    </p:extLst>
  </p:cSld>
  <p:clrMapOvr>
    <a:masterClrMapping/>
  </p:clrMapOvr>
</p:sld>
</file>

<file path=ppt/theme/theme1.xml><?xml version="1.0" encoding="utf-8"?>
<a:theme xmlns:a="http://schemas.openxmlformats.org/drawingml/2006/main" name="Blank Design">
  <a:themeElements>
    <a:clrScheme name="Blank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Design">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lank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Blank Design">
  <a:themeElements>
    <a:clrScheme name="Blank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Design">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5D7417BD80BE4498BEF09A2CAF81E43" ma:contentTypeVersion="7" ma:contentTypeDescription="Create a new document." ma:contentTypeScope="" ma:versionID="923e2e1014be9c0fb7f43713f15772f3">
  <xsd:schema xmlns:xsd="http://www.w3.org/2001/XMLSchema" xmlns:xs="http://www.w3.org/2001/XMLSchema" xmlns:p="http://schemas.microsoft.com/office/2006/metadata/properties" xmlns:ns3="bdccc900-4b75-43ab-b71f-c7f83dff9ba5" targetNamespace="http://schemas.microsoft.com/office/2006/metadata/properties" ma:root="true" ma:fieldsID="e76ab8bf02ff8620d2d47b3c75229c0c" ns3:_="">
    <xsd:import namespace="bdccc900-4b75-43ab-b71f-c7f83dff9ba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ccc900-4b75-43ab-b71f-c7f83dff9b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A33FA2-B362-4557-A525-CFD87609E7D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bdccc900-4b75-43ab-b71f-c7f83dff9ba5"/>
    <ds:schemaRef ds:uri="http://www.w3.org/XML/1998/namespace"/>
    <ds:schemaRef ds:uri="http://purl.org/dc/dcmitype/"/>
  </ds:schemaRefs>
</ds:datastoreItem>
</file>

<file path=customXml/itemProps2.xml><?xml version="1.0" encoding="utf-8"?>
<ds:datastoreItem xmlns:ds="http://schemas.openxmlformats.org/officeDocument/2006/customXml" ds:itemID="{7BD8ADE9-D96B-437B-87EE-5289B98765C6}">
  <ds:schemaRefs>
    <ds:schemaRef ds:uri="http://schemas.microsoft.com/sharepoint/v3/contenttype/forms"/>
  </ds:schemaRefs>
</ds:datastoreItem>
</file>

<file path=customXml/itemProps3.xml><?xml version="1.0" encoding="utf-8"?>
<ds:datastoreItem xmlns:ds="http://schemas.openxmlformats.org/officeDocument/2006/customXml" ds:itemID="{5A4B7730-D964-4571-A617-4F4640846A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ccc900-4b75-43ab-b71f-c7f83dff9b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9041</TotalTime>
  <Words>1950</Words>
  <Application>Microsoft Office PowerPoint</Application>
  <PresentationFormat>On-screen Show (4:3)</PresentationFormat>
  <Paragraphs>310</Paragraphs>
  <Slides>24</Slides>
  <Notes>19</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24</vt:i4>
      </vt:variant>
    </vt:vector>
  </HeadingPairs>
  <TitlesOfParts>
    <vt:vector size="34" baseType="lpstr">
      <vt:lpstr>Arial</vt:lpstr>
      <vt:lpstr>Calibri</vt:lpstr>
      <vt:lpstr>Times New Roman</vt:lpstr>
      <vt:lpstr>Trebuchet MS</vt:lpstr>
      <vt:lpstr>Verdana</vt:lpstr>
      <vt:lpstr>Wingdings</vt:lpstr>
      <vt:lpstr>Blank Design</vt:lpstr>
      <vt:lpstr>Custom Design</vt:lpstr>
      <vt:lpstr>1_Blank Design</vt:lpstr>
      <vt:lpstr>1_Custom Design</vt:lpstr>
      <vt:lpstr>Emergency Accommodation Provision for:- Lot 1 Families Lot 2 16-17 Year Olds (self contained) Lot 3 Singles/Couples </vt:lpstr>
      <vt:lpstr>Agenda</vt:lpstr>
      <vt:lpstr>E-tendering - Due North</vt:lpstr>
      <vt:lpstr>Due North – Support for Suppliers</vt:lpstr>
      <vt:lpstr>Our Evaluation Criteria Context - DPS</vt:lpstr>
      <vt:lpstr>How does a DPS work?</vt:lpstr>
      <vt:lpstr>Establishing the DPS</vt:lpstr>
      <vt:lpstr>Indicative Procurement Timeline</vt:lpstr>
      <vt:lpstr>Stage 1</vt:lpstr>
      <vt:lpstr>SQ Selection Criteria</vt:lpstr>
      <vt:lpstr>SQ Selection Criteria</vt:lpstr>
      <vt:lpstr>SQ Selection Criteria</vt:lpstr>
      <vt:lpstr>Quality Questions</vt:lpstr>
      <vt:lpstr>Our DPS Process – Award of contracts</vt:lpstr>
      <vt:lpstr>Clarifications</vt:lpstr>
      <vt:lpstr>Top tips</vt:lpstr>
      <vt:lpstr>Stage 2 - DPS</vt:lpstr>
      <vt:lpstr>Call Off Requirements</vt:lpstr>
      <vt:lpstr>Call Off Requirements continued</vt:lpstr>
      <vt:lpstr>  Evaluation Example  </vt:lpstr>
      <vt:lpstr>PowerPoint Presentation</vt:lpstr>
      <vt:lpstr>Contact</vt:lpstr>
      <vt:lpstr>PowerPoint Presentation</vt:lpstr>
      <vt:lpstr>PowerPoint Presentation</vt:lpstr>
    </vt:vector>
  </TitlesOfParts>
  <Company>Cornwall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amessenger</dc:creator>
  <cp:lastModifiedBy>Colledge Clare</cp:lastModifiedBy>
  <cp:revision>621</cp:revision>
  <cp:lastPrinted>2019-09-03T11:14:20Z</cp:lastPrinted>
  <dcterms:created xsi:type="dcterms:W3CDTF">2008-05-01T09:40:19Z</dcterms:created>
  <dcterms:modified xsi:type="dcterms:W3CDTF">2019-12-11T10:17:18Z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0x010100E5D7417BD80BE4498BEF09A2CAF81E43</vt:lpwstr>
  </property>
  <property fmtid="{D5CDD505-2E9C-101B-9397-08002B2CF9AE}" pid="3" name="MSIP_Label_de7d9568-d39d-4b4a-8442-47ce0e109ddd_Enabled">
    <vt:lpwstr>True</vt:lpwstr>
  </property>
  <property fmtid="{D5CDD505-2E9C-101B-9397-08002B2CF9AE}" pid="4" name="MSIP_Label_de7d9568-d39d-4b4a-8442-47ce0e109ddd_SiteId">
    <vt:lpwstr>efaa16aa-d1de-4d58-ba2e-2833fdfdd29f</vt:lpwstr>
  </property>
  <property fmtid="{D5CDD505-2E9C-101B-9397-08002B2CF9AE}" pid="5" name="MSIP_Label_de7d9568-d39d-4b4a-8442-47ce0e109ddd_Owner">
    <vt:lpwstr>Robert.Buckley@cornwall.gov.uk</vt:lpwstr>
  </property>
  <property fmtid="{D5CDD505-2E9C-101B-9397-08002B2CF9AE}" pid="6" name="MSIP_Label_de7d9568-d39d-4b4a-8442-47ce0e109ddd_SetDate">
    <vt:lpwstr>2019-09-02T07:05:13.6788014Z</vt:lpwstr>
  </property>
  <property fmtid="{D5CDD505-2E9C-101B-9397-08002B2CF9AE}" pid="7" name="MSIP_Label_de7d9568-d39d-4b4a-8442-47ce0e109ddd_Name">
    <vt:lpwstr>CONFIDENTIAL LABELS</vt:lpwstr>
  </property>
  <property fmtid="{D5CDD505-2E9C-101B-9397-08002B2CF9AE}" pid="8" name="MSIP_Label_de7d9568-d39d-4b4a-8442-47ce0e109ddd_Application">
    <vt:lpwstr>Microsoft Azure Information Protection</vt:lpwstr>
  </property>
  <property fmtid="{D5CDD505-2E9C-101B-9397-08002B2CF9AE}" pid="9" name="MSIP_Label_de7d9568-d39d-4b4a-8442-47ce0e109ddd_Extended_MSFT_Method">
    <vt:lpwstr>Manual</vt:lpwstr>
  </property>
  <property fmtid="{D5CDD505-2E9C-101B-9397-08002B2CF9AE}" pid="10" name="MSIP_Label_6f7f53f4-6c13-4ced-bb1c-0f7be90a2f07_Enabled">
    <vt:lpwstr>True</vt:lpwstr>
  </property>
  <property fmtid="{D5CDD505-2E9C-101B-9397-08002B2CF9AE}" pid="11" name="MSIP_Label_6f7f53f4-6c13-4ced-bb1c-0f7be90a2f07_SiteId">
    <vt:lpwstr>efaa16aa-d1de-4d58-ba2e-2833fdfdd29f</vt:lpwstr>
  </property>
  <property fmtid="{D5CDD505-2E9C-101B-9397-08002B2CF9AE}" pid="12" name="MSIP_Label_6f7f53f4-6c13-4ced-bb1c-0f7be90a2f07_Owner">
    <vt:lpwstr>Robert.Buckley@cornwall.gov.uk</vt:lpwstr>
  </property>
  <property fmtid="{D5CDD505-2E9C-101B-9397-08002B2CF9AE}" pid="13" name="MSIP_Label_6f7f53f4-6c13-4ced-bb1c-0f7be90a2f07_SetDate">
    <vt:lpwstr>2019-09-02T07:05:13.6788014Z</vt:lpwstr>
  </property>
  <property fmtid="{D5CDD505-2E9C-101B-9397-08002B2CF9AE}" pid="14" name="MSIP_Label_6f7f53f4-6c13-4ced-bb1c-0f7be90a2f07_Name">
    <vt:lpwstr>CONFIDENTIAL</vt:lpwstr>
  </property>
  <property fmtid="{D5CDD505-2E9C-101B-9397-08002B2CF9AE}" pid="15" name="MSIP_Label_6f7f53f4-6c13-4ced-bb1c-0f7be90a2f07_Application">
    <vt:lpwstr>Microsoft Azure Information Protection</vt:lpwstr>
  </property>
  <property fmtid="{D5CDD505-2E9C-101B-9397-08002B2CF9AE}" pid="16" name="MSIP_Label_6f7f53f4-6c13-4ced-bb1c-0f7be90a2f07_Parent">
    <vt:lpwstr>de7d9568-d39d-4b4a-8442-47ce0e109ddd</vt:lpwstr>
  </property>
  <property fmtid="{D5CDD505-2E9C-101B-9397-08002B2CF9AE}" pid="17" name="MSIP_Label_6f7f53f4-6c13-4ced-bb1c-0f7be90a2f07_Extended_MSFT_Method">
    <vt:lpwstr>Manual</vt:lpwstr>
  </property>
  <property fmtid="{D5CDD505-2E9C-101B-9397-08002B2CF9AE}" pid="18" name="Sensitivity">
    <vt:lpwstr>CONFIDENTIAL LABELS CONFIDENTIAL</vt:lpwstr>
  </property>
</Properties>
</file>