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464" r:id="rId3"/>
    <p:sldId id="467" r:id="rId4"/>
    <p:sldId id="465" r:id="rId5"/>
    <p:sldId id="466" r:id="rId6"/>
    <p:sldId id="468" r:id="rId7"/>
    <p:sldId id="469" r:id="rId8"/>
    <p:sldId id="470" r:id="rId9"/>
    <p:sldId id="472" r:id="rId10"/>
    <p:sldId id="477" r:id="rId11"/>
    <p:sldId id="475" r:id="rId12"/>
    <p:sldId id="471" r:id="rId13"/>
    <p:sldId id="473" r:id="rId14"/>
    <p:sldId id="476" r:id="rId15"/>
    <p:sldId id="479" r:id="rId16"/>
    <p:sldId id="481" r:id="rId17"/>
    <p:sldId id="474" r:id="rId18"/>
    <p:sldId id="482" r:id="rId19"/>
    <p:sldId id="483" r:id="rId20"/>
    <p:sldId id="484" r:id="rId21"/>
    <p:sldId id="485"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lito, Becky" initials="PB" lastIdx="9" clrIdx="0">
    <p:extLst>
      <p:ext uri="{19B8F6BF-5375-455C-9EA6-DF929625EA0E}">
        <p15:presenceInfo xmlns:p15="http://schemas.microsoft.com/office/powerpoint/2012/main" userId="S-1-5-21-2172693860-2623494825-879174703-370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64" d="100"/>
          <a:sy n="64" d="100"/>
        </p:scale>
        <p:origin x="134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22317" cy="494187"/>
          </a:xfrm>
          <a:prstGeom prst="rect">
            <a:avLst/>
          </a:prstGeom>
        </p:spPr>
        <p:txBody>
          <a:bodyPr vert="horz" lIns="90434" tIns="45217" rIns="90434" bIns="45217" rtlCol="0"/>
          <a:lstStyle>
            <a:lvl1pPr algn="l">
              <a:defRPr sz="1200"/>
            </a:lvl1pPr>
          </a:lstStyle>
          <a:p>
            <a:endParaRPr lang="en-GB" dirty="0"/>
          </a:p>
        </p:txBody>
      </p:sp>
      <p:sp>
        <p:nvSpPr>
          <p:cNvPr id="3" name="Date Placeholder 2"/>
          <p:cNvSpPr>
            <a:spLocks noGrp="1"/>
          </p:cNvSpPr>
          <p:nvPr>
            <p:ph type="dt" sz="quarter" idx="1"/>
          </p:nvPr>
        </p:nvSpPr>
        <p:spPr>
          <a:xfrm>
            <a:off x="3818225" y="7"/>
            <a:ext cx="2922317" cy="494187"/>
          </a:xfrm>
          <a:prstGeom prst="rect">
            <a:avLst/>
          </a:prstGeom>
        </p:spPr>
        <p:txBody>
          <a:bodyPr vert="horz" lIns="90434" tIns="45217" rIns="90434" bIns="45217" rtlCol="0"/>
          <a:lstStyle>
            <a:lvl1pPr algn="r">
              <a:defRPr sz="1200"/>
            </a:lvl1pPr>
          </a:lstStyle>
          <a:p>
            <a:fld id="{A172D2B0-82A0-4245-AC19-1E18C17AA5A6}" type="datetimeFigureOut">
              <a:rPr lang="en-GB" smtClean="0"/>
              <a:t>21/09/2018</a:t>
            </a:fld>
            <a:endParaRPr lang="en-GB" dirty="0"/>
          </a:p>
        </p:txBody>
      </p:sp>
      <p:sp>
        <p:nvSpPr>
          <p:cNvPr id="4" name="Footer Placeholder 3"/>
          <p:cNvSpPr>
            <a:spLocks noGrp="1"/>
          </p:cNvSpPr>
          <p:nvPr>
            <p:ph type="ftr" sz="quarter" idx="2"/>
          </p:nvPr>
        </p:nvSpPr>
        <p:spPr>
          <a:xfrm>
            <a:off x="3" y="9376905"/>
            <a:ext cx="2922317" cy="494185"/>
          </a:xfrm>
          <a:prstGeom prst="rect">
            <a:avLst/>
          </a:prstGeom>
        </p:spPr>
        <p:txBody>
          <a:bodyPr vert="horz" lIns="90434" tIns="45217" rIns="90434" bIns="45217"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225" y="9376905"/>
            <a:ext cx="2922317" cy="494185"/>
          </a:xfrm>
          <a:prstGeom prst="rect">
            <a:avLst/>
          </a:prstGeom>
        </p:spPr>
        <p:txBody>
          <a:bodyPr vert="horz" lIns="90434" tIns="45217" rIns="90434" bIns="45217" rtlCol="0" anchor="b"/>
          <a:lstStyle>
            <a:lvl1pPr algn="r">
              <a:defRPr sz="1200"/>
            </a:lvl1pPr>
          </a:lstStyle>
          <a:p>
            <a:fld id="{052C9DAE-B186-4FAB-928E-C909005253ED}" type="slidenum">
              <a:rPr lang="en-GB" smtClean="0"/>
              <a:t>‹#›</a:t>
            </a:fld>
            <a:endParaRPr lang="en-GB" dirty="0"/>
          </a:p>
        </p:txBody>
      </p:sp>
    </p:spTree>
    <p:extLst>
      <p:ext uri="{BB962C8B-B14F-4D97-AF65-F5344CB8AC3E}">
        <p14:creationId xmlns:p14="http://schemas.microsoft.com/office/powerpoint/2010/main" val="3772681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2921582" cy="493633"/>
          </a:xfrm>
          <a:prstGeom prst="rect">
            <a:avLst/>
          </a:prstGeom>
        </p:spPr>
        <p:txBody>
          <a:bodyPr vert="horz" lIns="90434" tIns="45217" rIns="90434" bIns="45217" rtlCol="0"/>
          <a:lstStyle>
            <a:lvl1pPr algn="l">
              <a:defRPr sz="1200"/>
            </a:lvl1pPr>
          </a:lstStyle>
          <a:p>
            <a:endParaRPr lang="en-GB" dirty="0"/>
          </a:p>
        </p:txBody>
      </p:sp>
      <p:sp>
        <p:nvSpPr>
          <p:cNvPr id="3" name="Date Placeholder 2"/>
          <p:cNvSpPr>
            <a:spLocks noGrp="1"/>
          </p:cNvSpPr>
          <p:nvPr>
            <p:ph type="dt" idx="1"/>
          </p:nvPr>
        </p:nvSpPr>
        <p:spPr>
          <a:xfrm>
            <a:off x="3818972" y="5"/>
            <a:ext cx="2921582" cy="493633"/>
          </a:xfrm>
          <a:prstGeom prst="rect">
            <a:avLst/>
          </a:prstGeom>
        </p:spPr>
        <p:txBody>
          <a:bodyPr vert="horz" lIns="90434" tIns="45217" rIns="90434" bIns="45217" rtlCol="0"/>
          <a:lstStyle>
            <a:lvl1pPr algn="r">
              <a:defRPr sz="1200"/>
            </a:lvl1pPr>
          </a:lstStyle>
          <a:p>
            <a:fld id="{1B4932CF-42CE-4046-AE80-C277889A32E2}" type="datetimeFigureOut">
              <a:rPr lang="en-GB" smtClean="0"/>
              <a:t>21/09/2018</a:t>
            </a:fld>
            <a:endParaRPr lang="en-GB" dirty="0"/>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0434" tIns="45217" rIns="90434" bIns="45217" rtlCol="0" anchor="ctr"/>
          <a:lstStyle/>
          <a:p>
            <a:endParaRPr lang="en-GB" dirty="0"/>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0434" tIns="45217" rIns="90434" bIns="452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21"/>
            <a:ext cx="2921582" cy="493633"/>
          </a:xfrm>
          <a:prstGeom prst="rect">
            <a:avLst/>
          </a:prstGeom>
        </p:spPr>
        <p:txBody>
          <a:bodyPr vert="horz" lIns="90434" tIns="45217" rIns="90434" bIns="452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2" y="9377321"/>
            <a:ext cx="2921582" cy="493633"/>
          </a:xfrm>
          <a:prstGeom prst="rect">
            <a:avLst/>
          </a:prstGeom>
        </p:spPr>
        <p:txBody>
          <a:bodyPr vert="horz" lIns="90434" tIns="45217" rIns="90434" bIns="45217" rtlCol="0" anchor="b"/>
          <a:lstStyle>
            <a:lvl1pPr algn="r">
              <a:defRPr sz="1200"/>
            </a:lvl1pPr>
          </a:lstStyle>
          <a:p>
            <a:fld id="{EE57A1A2-0823-4BB1-9A19-03651E138C5D}" type="slidenum">
              <a:rPr lang="en-GB" smtClean="0"/>
              <a:t>‹#›</a:t>
            </a:fld>
            <a:endParaRPr lang="en-GB" dirty="0"/>
          </a:p>
        </p:txBody>
      </p:sp>
    </p:spTree>
    <p:extLst>
      <p:ext uri="{BB962C8B-B14F-4D97-AF65-F5344CB8AC3E}">
        <p14:creationId xmlns:p14="http://schemas.microsoft.com/office/powerpoint/2010/main" val="201291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a:t>
            </a:fld>
            <a:endParaRPr lang="en-GB" dirty="0"/>
          </a:p>
        </p:txBody>
      </p:sp>
    </p:spTree>
    <p:extLst>
      <p:ext uri="{BB962C8B-B14F-4D97-AF65-F5344CB8AC3E}">
        <p14:creationId xmlns:p14="http://schemas.microsoft.com/office/powerpoint/2010/main" val="3378367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10</a:t>
            </a:fld>
            <a:endParaRPr lang="en-GB" dirty="0"/>
          </a:p>
        </p:txBody>
      </p:sp>
    </p:spTree>
    <p:extLst>
      <p:ext uri="{BB962C8B-B14F-4D97-AF65-F5344CB8AC3E}">
        <p14:creationId xmlns:p14="http://schemas.microsoft.com/office/powerpoint/2010/main" val="152050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11</a:t>
            </a:fld>
            <a:endParaRPr lang="en-GB" dirty="0"/>
          </a:p>
        </p:txBody>
      </p:sp>
    </p:spTree>
    <p:extLst>
      <p:ext uri="{BB962C8B-B14F-4D97-AF65-F5344CB8AC3E}">
        <p14:creationId xmlns:p14="http://schemas.microsoft.com/office/powerpoint/2010/main" val="2898373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12</a:t>
            </a:fld>
            <a:endParaRPr lang="en-GB" dirty="0"/>
          </a:p>
        </p:txBody>
      </p:sp>
    </p:spTree>
    <p:extLst>
      <p:ext uri="{BB962C8B-B14F-4D97-AF65-F5344CB8AC3E}">
        <p14:creationId xmlns:p14="http://schemas.microsoft.com/office/powerpoint/2010/main" val="553136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13</a:t>
            </a:fld>
            <a:endParaRPr lang="en-GB" dirty="0"/>
          </a:p>
        </p:txBody>
      </p:sp>
    </p:spTree>
    <p:extLst>
      <p:ext uri="{BB962C8B-B14F-4D97-AF65-F5344CB8AC3E}">
        <p14:creationId xmlns:p14="http://schemas.microsoft.com/office/powerpoint/2010/main" val="3072040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14</a:t>
            </a:fld>
            <a:endParaRPr lang="en-GB" dirty="0"/>
          </a:p>
        </p:txBody>
      </p:sp>
    </p:spTree>
    <p:extLst>
      <p:ext uri="{BB962C8B-B14F-4D97-AF65-F5344CB8AC3E}">
        <p14:creationId xmlns:p14="http://schemas.microsoft.com/office/powerpoint/2010/main" val="1146933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15</a:t>
            </a:fld>
            <a:endParaRPr lang="en-GB" dirty="0"/>
          </a:p>
        </p:txBody>
      </p:sp>
    </p:spTree>
    <p:extLst>
      <p:ext uri="{BB962C8B-B14F-4D97-AF65-F5344CB8AC3E}">
        <p14:creationId xmlns:p14="http://schemas.microsoft.com/office/powerpoint/2010/main" val="81028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16</a:t>
            </a:fld>
            <a:endParaRPr lang="en-GB" dirty="0"/>
          </a:p>
        </p:txBody>
      </p:sp>
    </p:spTree>
    <p:extLst>
      <p:ext uri="{BB962C8B-B14F-4D97-AF65-F5344CB8AC3E}">
        <p14:creationId xmlns:p14="http://schemas.microsoft.com/office/powerpoint/2010/main" val="2730745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17</a:t>
            </a:fld>
            <a:endParaRPr lang="en-GB" dirty="0"/>
          </a:p>
        </p:txBody>
      </p:sp>
    </p:spTree>
    <p:extLst>
      <p:ext uri="{BB962C8B-B14F-4D97-AF65-F5344CB8AC3E}">
        <p14:creationId xmlns:p14="http://schemas.microsoft.com/office/powerpoint/2010/main" val="1881576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18</a:t>
            </a:fld>
            <a:endParaRPr lang="en-GB" dirty="0"/>
          </a:p>
        </p:txBody>
      </p:sp>
    </p:spTree>
    <p:extLst>
      <p:ext uri="{BB962C8B-B14F-4D97-AF65-F5344CB8AC3E}">
        <p14:creationId xmlns:p14="http://schemas.microsoft.com/office/powerpoint/2010/main" val="3161679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19</a:t>
            </a:fld>
            <a:endParaRPr lang="en-GB" dirty="0"/>
          </a:p>
        </p:txBody>
      </p:sp>
    </p:spTree>
    <p:extLst>
      <p:ext uri="{BB962C8B-B14F-4D97-AF65-F5344CB8AC3E}">
        <p14:creationId xmlns:p14="http://schemas.microsoft.com/office/powerpoint/2010/main" val="3409199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a:t>
            </a:fld>
            <a:endParaRPr lang="en-GB" dirty="0"/>
          </a:p>
        </p:txBody>
      </p:sp>
    </p:spTree>
    <p:extLst>
      <p:ext uri="{BB962C8B-B14F-4D97-AF65-F5344CB8AC3E}">
        <p14:creationId xmlns:p14="http://schemas.microsoft.com/office/powerpoint/2010/main" val="1589201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20</a:t>
            </a:fld>
            <a:endParaRPr lang="en-GB" dirty="0"/>
          </a:p>
        </p:txBody>
      </p:sp>
    </p:spTree>
    <p:extLst>
      <p:ext uri="{BB962C8B-B14F-4D97-AF65-F5344CB8AC3E}">
        <p14:creationId xmlns:p14="http://schemas.microsoft.com/office/powerpoint/2010/main" val="839504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21</a:t>
            </a:fld>
            <a:endParaRPr lang="en-GB" dirty="0"/>
          </a:p>
        </p:txBody>
      </p:sp>
    </p:spTree>
    <p:extLst>
      <p:ext uri="{BB962C8B-B14F-4D97-AF65-F5344CB8AC3E}">
        <p14:creationId xmlns:p14="http://schemas.microsoft.com/office/powerpoint/2010/main" val="173995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3</a:t>
            </a:fld>
            <a:endParaRPr lang="en-GB" dirty="0"/>
          </a:p>
        </p:txBody>
      </p:sp>
    </p:spTree>
    <p:extLst>
      <p:ext uri="{BB962C8B-B14F-4D97-AF65-F5344CB8AC3E}">
        <p14:creationId xmlns:p14="http://schemas.microsoft.com/office/powerpoint/2010/main" val="394138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4</a:t>
            </a:fld>
            <a:endParaRPr lang="en-GB" dirty="0"/>
          </a:p>
        </p:txBody>
      </p:sp>
    </p:spTree>
    <p:extLst>
      <p:ext uri="{BB962C8B-B14F-4D97-AF65-F5344CB8AC3E}">
        <p14:creationId xmlns:p14="http://schemas.microsoft.com/office/powerpoint/2010/main" val="2294585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5</a:t>
            </a:fld>
            <a:endParaRPr lang="en-GB" dirty="0"/>
          </a:p>
        </p:txBody>
      </p:sp>
    </p:spTree>
    <p:extLst>
      <p:ext uri="{BB962C8B-B14F-4D97-AF65-F5344CB8AC3E}">
        <p14:creationId xmlns:p14="http://schemas.microsoft.com/office/powerpoint/2010/main" val="1190806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6</a:t>
            </a:fld>
            <a:endParaRPr lang="en-GB" dirty="0"/>
          </a:p>
        </p:txBody>
      </p:sp>
    </p:spTree>
    <p:extLst>
      <p:ext uri="{BB962C8B-B14F-4D97-AF65-F5344CB8AC3E}">
        <p14:creationId xmlns:p14="http://schemas.microsoft.com/office/powerpoint/2010/main" val="203273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7</a:t>
            </a:fld>
            <a:endParaRPr lang="en-GB" dirty="0"/>
          </a:p>
        </p:txBody>
      </p:sp>
    </p:spTree>
    <p:extLst>
      <p:ext uri="{BB962C8B-B14F-4D97-AF65-F5344CB8AC3E}">
        <p14:creationId xmlns:p14="http://schemas.microsoft.com/office/powerpoint/2010/main" val="171159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8</a:t>
            </a:fld>
            <a:endParaRPr lang="en-GB" dirty="0"/>
          </a:p>
        </p:txBody>
      </p:sp>
    </p:spTree>
    <p:extLst>
      <p:ext uri="{BB962C8B-B14F-4D97-AF65-F5344CB8AC3E}">
        <p14:creationId xmlns:p14="http://schemas.microsoft.com/office/powerpoint/2010/main" val="2945859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9</a:t>
            </a:fld>
            <a:endParaRPr lang="en-GB" dirty="0"/>
          </a:p>
        </p:txBody>
      </p:sp>
    </p:spTree>
    <p:extLst>
      <p:ext uri="{BB962C8B-B14F-4D97-AF65-F5344CB8AC3E}">
        <p14:creationId xmlns:p14="http://schemas.microsoft.com/office/powerpoint/2010/main" val="279135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96742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77386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202414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43518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09790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15970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1989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19699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294462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60265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B3B03-28AA-4FF4-B367-EF2BE3CEACDE}" type="datetimeFigureOut">
              <a:rPr lang="en-GB" smtClean="0"/>
              <a:t>21/09/2018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03212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B3B03-28AA-4FF4-B367-EF2BE3CEACDE}" type="datetimeFigureOut">
              <a:rPr lang="en-GB" smtClean="0"/>
              <a:t>21/09/2018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35863-1F4E-4E56-93F0-3E13B4B96EEF}" type="slidenum">
              <a:rPr lang="en-GB" smtClean="0"/>
              <a:t>‹#›</a:t>
            </a:fld>
            <a:endParaRPr lang="en-GB" dirty="0"/>
          </a:p>
        </p:txBody>
      </p:sp>
    </p:spTree>
    <p:extLst>
      <p:ext uri="{BB962C8B-B14F-4D97-AF65-F5344CB8AC3E}">
        <p14:creationId xmlns:p14="http://schemas.microsoft.com/office/powerpoint/2010/main" val="169471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0.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1.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2.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3.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4.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5.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6.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7.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8.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19.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2.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20.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21.xml"/><Relationship Id="rId16" Type="http://schemas.openxmlformats.org/officeDocument/2006/relationships/image" Target="cid:_1_048861B004885BE80044CC0680257CAE" TargetMode="External"/><Relationship Id="rId20" Type="http://schemas.openxmlformats.org/officeDocument/2006/relationships/hyperlink" Target="mailto:heather.rothwell@newcastle.gov.uk"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3.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4.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5.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6.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7.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8.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nepro.org.uk/testimonials/&amp;sa=U&amp;ei=cOqFU9CrNumx0QWJr4GgBg&amp;ved=0CDYQ9QEwBA&amp;usg=AFQjCNH2M1cpt_kWqS0WsK6j7ANBAWmD3g" TargetMode="External"/><Relationship Id="rId2" Type="http://schemas.openxmlformats.org/officeDocument/2006/relationships/notesSlide" Target="../notesSlides/notesSlide9.xml"/><Relationship Id="rId16" Type="http://schemas.openxmlformats.org/officeDocument/2006/relationships/image" Target="cid:_1_048861B004885BE80044CC0680257CAE"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image" Target="../media/image14.em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305342"/>
            <a:ext cx="8090162" cy="4524315"/>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NEPO – Social Care Research and Information Project</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Provider Consultation Event</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19 September 2019</a:t>
            </a:r>
          </a:p>
          <a:p>
            <a:pPr algn="ctr"/>
            <a:endParaRPr lang="en-GB" sz="3600" b="1"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Welcome</a:t>
            </a:r>
          </a:p>
        </p:txBody>
      </p:sp>
    </p:spTree>
    <p:extLst>
      <p:ext uri="{BB962C8B-B14F-4D97-AF65-F5344CB8AC3E}">
        <p14:creationId xmlns:p14="http://schemas.microsoft.com/office/powerpoint/2010/main" val="108332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95929"/>
            <a:ext cx="8090162" cy="347787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Future Requirements</a:t>
            </a:r>
          </a:p>
          <a:p>
            <a:endParaRPr lang="en-GB" sz="1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The Participating Authorities are looking to have a solution that will:</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be ‘forward thinking’ and horizon scanning’ to ensure that the Social Care workforce in the North East remains on the cutting edge of best practice; and</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provide value for money and achieve financial savings;</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069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92696"/>
            <a:ext cx="8090162" cy="255454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Future Requirements</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66ABC907-B873-49BC-AC93-61DAAC1EAB62}"/>
              </a:ext>
            </a:extLst>
          </p:cNvPr>
          <p:cNvGraphicFramePr>
            <a:graphicFrameLocks noGrp="1"/>
          </p:cNvGraphicFramePr>
          <p:nvPr>
            <p:extLst>
              <p:ext uri="{D42A27DB-BD31-4B8C-83A1-F6EECF244321}">
                <p14:modId xmlns:p14="http://schemas.microsoft.com/office/powerpoint/2010/main" val="72441072"/>
              </p:ext>
            </p:extLst>
          </p:nvPr>
        </p:nvGraphicFramePr>
        <p:xfrm>
          <a:off x="574834" y="1340810"/>
          <a:ext cx="8245638" cy="4864534"/>
        </p:xfrm>
        <a:graphic>
          <a:graphicData uri="http://schemas.openxmlformats.org/drawingml/2006/table">
            <a:tbl>
              <a:tblPr firstRow="1" bandRow="1">
                <a:tableStyleId>{5C22544A-7EE6-4342-B048-85BDC9FD1C3A}</a:tableStyleId>
              </a:tblPr>
              <a:tblGrid>
                <a:gridCol w="2412990">
                  <a:extLst>
                    <a:ext uri="{9D8B030D-6E8A-4147-A177-3AD203B41FA5}">
                      <a16:colId xmlns:a16="http://schemas.microsoft.com/office/drawing/2014/main" val="3094781527"/>
                    </a:ext>
                  </a:extLst>
                </a:gridCol>
                <a:gridCol w="3024336">
                  <a:extLst>
                    <a:ext uri="{9D8B030D-6E8A-4147-A177-3AD203B41FA5}">
                      <a16:colId xmlns:a16="http://schemas.microsoft.com/office/drawing/2014/main" val="2796218029"/>
                    </a:ext>
                  </a:extLst>
                </a:gridCol>
                <a:gridCol w="2808312">
                  <a:extLst>
                    <a:ext uri="{9D8B030D-6E8A-4147-A177-3AD203B41FA5}">
                      <a16:colId xmlns:a16="http://schemas.microsoft.com/office/drawing/2014/main" val="343318027"/>
                    </a:ext>
                  </a:extLst>
                </a:gridCol>
              </a:tblGrid>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a:latin typeface="Arial" panose="020B0604020202020204" pitchFamily="34" charset="0"/>
                          <a:cs typeface="Arial" panose="020B0604020202020204" pitchFamily="34" charset="0"/>
                        </a:rPr>
                        <a:t>Children Social Care access</a:t>
                      </a:r>
                    </a:p>
                  </a:txBody>
                  <a:tcPr/>
                </a:tc>
                <a:tc>
                  <a:txBody>
                    <a:bodyPr/>
                    <a:lstStyle/>
                    <a:p>
                      <a:pPr algn="ctr"/>
                      <a:r>
                        <a:rPr lang="en-GB" sz="1600" dirty="0">
                          <a:latin typeface="Arial" panose="020B0604020202020204" pitchFamily="34" charset="0"/>
                          <a:cs typeface="Arial" panose="020B0604020202020204" pitchFamily="34" charset="0"/>
                        </a:rPr>
                        <a:t>Adult Social Care access</a:t>
                      </a:r>
                    </a:p>
                  </a:txBody>
                  <a:tcPr/>
                </a:tc>
                <a:extLst>
                  <a:ext uri="{0D108BD9-81ED-4DB2-BD59-A6C34878D82A}">
                    <a16:rowId xmlns:a16="http://schemas.microsoft.com/office/drawing/2014/main" val="589550798"/>
                  </a:ext>
                </a:extLst>
              </a:tr>
              <a:tr h="370840">
                <a:tc>
                  <a:txBody>
                    <a:bodyPr/>
                    <a:lstStyle/>
                    <a:p>
                      <a:r>
                        <a:rPr lang="en-GB" sz="1600" dirty="0">
                          <a:latin typeface="Arial" panose="020B0604020202020204" pitchFamily="34" charset="0"/>
                          <a:cs typeface="Arial" panose="020B0604020202020204" pitchFamily="34" charset="0"/>
                        </a:rPr>
                        <a:t>Darlington</a:t>
                      </a:r>
                    </a:p>
                  </a:txBody>
                  <a:tcPr/>
                </a:tc>
                <a:tc>
                  <a:txBody>
                    <a:bodyPr/>
                    <a:lstStyle/>
                    <a:p>
                      <a:pPr algn="ctr"/>
                      <a:r>
                        <a:rPr lang="en-GB" sz="1600" dirty="0">
                          <a:latin typeface="Arial" panose="020B0604020202020204" pitchFamily="34" charset="0"/>
                          <a:cs typeface="Arial" panose="020B0604020202020204" pitchFamily="34" charset="0"/>
                        </a:rPr>
                        <a:t>150</a:t>
                      </a:r>
                    </a:p>
                  </a:txBody>
                  <a:tcPr/>
                </a:tc>
                <a:tc>
                  <a:txBody>
                    <a:bodyPr/>
                    <a:lstStyle/>
                    <a:p>
                      <a:pPr algn="ctr"/>
                      <a:r>
                        <a:rPr lang="en-GB" sz="1600"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4133013398"/>
                  </a:ext>
                </a:extLst>
              </a:tr>
              <a:tr h="370840">
                <a:tc>
                  <a:txBody>
                    <a:bodyPr/>
                    <a:lstStyle/>
                    <a:p>
                      <a:r>
                        <a:rPr lang="en-GB" sz="1600" dirty="0">
                          <a:latin typeface="Arial" panose="020B0604020202020204" pitchFamily="34" charset="0"/>
                          <a:cs typeface="Arial" panose="020B0604020202020204" pitchFamily="34" charset="0"/>
                        </a:rPr>
                        <a:t>Durham</a:t>
                      </a:r>
                    </a:p>
                  </a:txBody>
                  <a:tcPr/>
                </a:tc>
                <a:tc>
                  <a:txBody>
                    <a:bodyPr/>
                    <a:lstStyle/>
                    <a:p>
                      <a:pPr algn="ctr"/>
                      <a:r>
                        <a:rPr lang="en-GB" sz="1600" dirty="0">
                          <a:latin typeface="Arial" panose="020B0604020202020204" pitchFamily="34" charset="0"/>
                          <a:cs typeface="Arial" panose="020B0604020202020204" pitchFamily="34" charset="0"/>
                        </a:rPr>
                        <a:t>1250</a:t>
                      </a:r>
                    </a:p>
                  </a:txBody>
                  <a:tcPr/>
                </a:tc>
                <a:tc>
                  <a:txBody>
                    <a:bodyPr/>
                    <a:lstStyle/>
                    <a:p>
                      <a:pPr algn="ctr"/>
                      <a:r>
                        <a:rPr lang="en-GB" sz="1600" dirty="0">
                          <a:latin typeface="Arial" panose="020B0604020202020204" pitchFamily="34" charset="0"/>
                          <a:cs typeface="Arial" panose="020B0604020202020204" pitchFamily="34" charset="0"/>
                        </a:rPr>
                        <a:t>295</a:t>
                      </a:r>
                    </a:p>
                  </a:txBody>
                  <a:tcPr/>
                </a:tc>
                <a:extLst>
                  <a:ext uri="{0D108BD9-81ED-4DB2-BD59-A6C34878D82A}">
                    <a16:rowId xmlns:a16="http://schemas.microsoft.com/office/drawing/2014/main" val="1139107624"/>
                  </a:ext>
                </a:extLst>
              </a:tr>
              <a:tr h="370840">
                <a:tc>
                  <a:txBody>
                    <a:bodyPr/>
                    <a:lstStyle/>
                    <a:p>
                      <a:r>
                        <a:rPr lang="en-GB" sz="1600" dirty="0">
                          <a:latin typeface="Arial" panose="020B0604020202020204" pitchFamily="34" charset="0"/>
                          <a:cs typeface="Arial" panose="020B0604020202020204" pitchFamily="34" charset="0"/>
                        </a:rPr>
                        <a:t>Gateshead</a:t>
                      </a:r>
                    </a:p>
                  </a:txBody>
                  <a:tcPr/>
                </a:tc>
                <a:tc>
                  <a:txBody>
                    <a:bodyPr/>
                    <a:lstStyle/>
                    <a:p>
                      <a:pPr algn="ctr"/>
                      <a:r>
                        <a:rPr lang="en-GB" sz="1600" dirty="0">
                          <a:latin typeface="Arial" panose="020B0604020202020204" pitchFamily="34" charset="0"/>
                          <a:cs typeface="Arial" panose="020B0604020202020204" pitchFamily="34" charset="0"/>
                        </a:rPr>
                        <a:t>450</a:t>
                      </a:r>
                    </a:p>
                  </a:txBody>
                  <a:tcPr/>
                </a:tc>
                <a:tc>
                  <a:txBody>
                    <a:bodyPr/>
                    <a:lstStyle/>
                    <a:p>
                      <a:pPr algn="ctr"/>
                      <a:r>
                        <a:rPr lang="en-GB" sz="1600" dirty="0">
                          <a:latin typeface="Arial" panose="020B0604020202020204" pitchFamily="34" charset="0"/>
                          <a:cs typeface="Arial" panose="020B0604020202020204" pitchFamily="34" charset="0"/>
                        </a:rPr>
                        <a:t>1000</a:t>
                      </a:r>
                    </a:p>
                  </a:txBody>
                  <a:tcPr/>
                </a:tc>
                <a:extLst>
                  <a:ext uri="{0D108BD9-81ED-4DB2-BD59-A6C34878D82A}">
                    <a16:rowId xmlns:a16="http://schemas.microsoft.com/office/drawing/2014/main" val="4256243389"/>
                  </a:ext>
                </a:extLst>
              </a:tr>
              <a:tr h="370840">
                <a:tc>
                  <a:txBody>
                    <a:bodyPr/>
                    <a:lstStyle/>
                    <a:p>
                      <a:r>
                        <a:rPr lang="en-GB" sz="1600" dirty="0">
                          <a:latin typeface="Arial" panose="020B0604020202020204" pitchFamily="34" charset="0"/>
                          <a:cs typeface="Arial" panose="020B0604020202020204" pitchFamily="34" charset="0"/>
                        </a:rPr>
                        <a:t>Hartlepool</a:t>
                      </a:r>
                    </a:p>
                  </a:txBody>
                  <a:tcPr/>
                </a:tc>
                <a:tc>
                  <a:txBody>
                    <a:bodyPr/>
                    <a:lstStyle/>
                    <a:p>
                      <a:pPr algn="ctr"/>
                      <a:r>
                        <a:rPr lang="en-GB" sz="1600" dirty="0">
                          <a:latin typeface="Arial" panose="020B0604020202020204" pitchFamily="34" charset="0"/>
                          <a:cs typeface="Arial" panose="020B0604020202020204" pitchFamily="34" charset="0"/>
                        </a:rPr>
                        <a:t>Data not provided</a:t>
                      </a:r>
                    </a:p>
                  </a:txBody>
                  <a:tcPr/>
                </a:tc>
                <a:tc>
                  <a:txBody>
                    <a:bodyPr/>
                    <a:lstStyle/>
                    <a:p>
                      <a:pPr algn="ctr"/>
                      <a:r>
                        <a:rPr lang="en-GB" sz="1600" dirty="0">
                          <a:latin typeface="Arial" panose="020B0604020202020204" pitchFamily="34" charset="0"/>
                          <a:cs typeface="Arial" panose="020B0604020202020204" pitchFamily="34" charset="0"/>
                        </a:rPr>
                        <a:t>Data not provided</a:t>
                      </a:r>
                    </a:p>
                  </a:txBody>
                  <a:tcPr/>
                </a:tc>
                <a:extLst>
                  <a:ext uri="{0D108BD9-81ED-4DB2-BD59-A6C34878D82A}">
                    <a16:rowId xmlns:a16="http://schemas.microsoft.com/office/drawing/2014/main" val="4152486957"/>
                  </a:ext>
                </a:extLst>
              </a:tr>
              <a:tr h="450014">
                <a:tc>
                  <a:txBody>
                    <a:bodyPr/>
                    <a:lstStyle/>
                    <a:p>
                      <a:r>
                        <a:rPr lang="en-GB" sz="1600" dirty="0">
                          <a:latin typeface="Arial" panose="020B0604020202020204" pitchFamily="34" charset="0"/>
                          <a:cs typeface="Arial" panose="020B0604020202020204" pitchFamily="34" charset="0"/>
                        </a:rPr>
                        <a:t>Middlesbrough</a:t>
                      </a:r>
                    </a:p>
                  </a:txBody>
                  <a:tcPr/>
                </a:tc>
                <a:tc>
                  <a:txBody>
                    <a:bodyPr/>
                    <a:lstStyle/>
                    <a:p>
                      <a:pPr algn="ctr"/>
                      <a:r>
                        <a:rPr lang="en-GB" sz="1600" dirty="0">
                          <a:latin typeface="Arial" panose="020B0604020202020204" pitchFamily="34" charset="0"/>
                          <a:cs typeface="Arial" panose="020B0604020202020204" pitchFamily="34" charset="0"/>
                        </a:rPr>
                        <a:t>500</a:t>
                      </a:r>
                    </a:p>
                  </a:txBody>
                  <a:tcPr/>
                </a:tc>
                <a:tc>
                  <a:txBody>
                    <a:bodyPr/>
                    <a:lstStyle/>
                    <a:p>
                      <a:pPr algn="ctr"/>
                      <a:r>
                        <a:rPr lang="en-GB" sz="1600" dirty="0">
                          <a:latin typeface="Arial" panose="020B0604020202020204" pitchFamily="34" charset="0"/>
                          <a:cs typeface="Arial" panose="020B0604020202020204" pitchFamily="34" charset="0"/>
                        </a:rPr>
                        <a:t>350</a:t>
                      </a:r>
                    </a:p>
                  </a:txBody>
                  <a:tcPr/>
                </a:tc>
                <a:extLst>
                  <a:ext uri="{0D108BD9-81ED-4DB2-BD59-A6C34878D82A}">
                    <a16:rowId xmlns:a16="http://schemas.microsoft.com/office/drawing/2014/main" val="1290966658"/>
                  </a:ext>
                </a:extLst>
              </a:tr>
              <a:tr h="370840">
                <a:tc>
                  <a:txBody>
                    <a:bodyPr/>
                    <a:lstStyle/>
                    <a:p>
                      <a:r>
                        <a:rPr lang="en-GB" sz="1600" dirty="0">
                          <a:latin typeface="Arial" panose="020B0604020202020204" pitchFamily="34" charset="0"/>
                          <a:cs typeface="Arial" panose="020B0604020202020204" pitchFamily="34" charset="0"/>
                        </a:rPr>
                        <a:t>Newcastle</a:t>
                      </a:r>
                    </a:p>
                  </a:txBody>
                  <a:tcPr/>
                </a:tc>
                <a:tc>
                  <a:txBody>
                    <a:bodyPr/>
                    <a:lstStyle/>
                    <a:p>
                      <a:pPr algn="ctr"/>
                      <a:r>
                        <a:rPr lang="en-GB" sz="1600">
                          <a:latin typeface="Arial" panose="020B0604020202020204" pitchFamily="34" charset="0"/>
                          <a:cs typeface="Arial" panose="020B0604020202020204" pitchFamily="34" charset="0"/>
                        </a:rPr>
                        <a:t>450</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a:latin typeface="Arial" panose="020B0604020202020204" pitchFamily="34" charset="0"/>
                          <a:cs typeface="Arial" panose="020B0604020202020204" pitchFamily="34" charset="0"/>
                        </a:rPr>
                        <a:t>726</a:t>
                      </a:r>
                    </a:p>
                  </a:txBody>
                  <a:tcPr/>
                </a:tc>
                <a:extLst>
                  <a:ext uri="{0D108BD9-81ED-4DB2-BD59-A6C34878D82A}">
                    <a16:rowId xmlns:a16="http://schemas.microsoft.com/office/drawing/2014/main" val="2391876955"/>
                  </a:ext>
                </a:extLst>
              </a:tr>
              <a:tr h="370840">
                <a:tc>
                  <a:txBody>
                    <a:bodyPr/>
                    <a:lstStyle/>
                    <a:p>
                      <a:r>
                        <a:rPr lang="en-GB" sz="1600" dirty="0">
                          <a:latin typeface="Arial" panose="020B0604020202020204" pitchFamily="34" charset="0"/>
                          <a:cs typeface="Arial" panose="020B0604020202020204" pitchFamily="34" charset="0"/>
                        </a:rPr>
                        <a:t>Northumberland</a:t>
                      </a:r>
                    </a:p>
                  </a:txBody>
                  <a:tcPr/>
                </a:tc>
                <a:tc>
                  <a:txBody>
                    <a:bodyPr/>
                    <a:lstStyle/>
                    <a:p>
                      <a:pPr algn="ctr"/>
                      <a:r>
                        <a:rPr lang="en-GB" sz="1600" dirty="0">
                          <a:latin typeface="Arial" panose="020B0604020202020204" pitchFamily="34" charset="0"/>
                          <a:cs typeface="Arial" panose="020B0604020202020204" pitchFamily="34" charset="0"/>
                        </a:rPr>
                        <a:t>500</a:t>
                      </a:r>
                    </a:p>
                  </a:txBody>
                  <a:tcPr/>
                </a:tc>
                <a:tc>
                  <a:txBody>
                    <a:bodyPr/>
                    <a:lstStyle/>
                    <a:p>
                      <a:pPr algn="ctr"/>
                      <a:r>
                        <a:rPr lang="en-GB" sz="1600" dirty="0">
                          <a:latin typeface="Arial" panose="020B0604020202020204" pitchFamily="34" charset="0"/>
                          <a:cs typeface="Arial" panose="020B0604020202020204" pitchFamily="34" charset="0"/>
                        </a:rPr>
                        <a:t>325</a:t>
                      </a:r>
                    </a:p>
                  </a:txBody>
                  <a:tcPr/>
                </a:tc>
                <a:extLst>
                  <a:ext uri="{0D108BD9-81ED-4DB2-BD59-A6C34878D82A}">
                    <a16:rowId xmlns:a16="http://schemas.microsoft.com/office/drawing/2014/main" val="2892237495"/>
                  </a:ext>
                </a:extLst>
              </a:tr>
              <a:tr h="370840">
                <a:tc>
                  <a:txBody>
                    <a:bodyPr/>
                    <a:lstStyle/>
                    <a:p>
                      <a:r>
                        <a:rPr lang="en-GB" sz="1600" dirty="0">
                          <a:latin typeface="Arial" panose="020B0604020202020204" pitchFamily="34" charset="0"/>
                          <a:cs typeface="Arial" panose="020B0604020202020204" pitchFamily="34" charset="0"/>
                        </a:rPr>
                        <a:t>North Tyneside</a:t>
                      </a:r>
                    </a:p>
                  </a:txBody>
                  <a:tcPr/>
                </a:tc>
                <a:tc gridSpan="2">
                  <a:txBody>
                    <a:bodyPr/>
                    <a:lstStyle/>
                    <a:p>
                      <a:pPr algn="ctr"/>
                      <a:r>
                        <a:rPr lang="en-GB" sz="1600" dirty="0">
                          <a:latin typeface="Arial" panose="020B0604020202020204" pitchFamily="34" charset="0"/>
                          <a:cs typeface="Arial" panose="020B0604020202020204" pitchFamily="34" charset="0"/>
                        </a:rPr>
                        <a:t>700 across both</a:t>
                      </a: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80622779"/>
                  </a:ext>
                </a:extLst>
              </a:tr>
              <a:tr h="370840">
                <a:tc>
                  <a:txBody>
                    <a:bodyPr/>
                    <a:lstStyle/>
                    <a:p>
                      <a:r>
                        <a:rPr lang="en-GB" sz="1600" dirty="0">
                          <a:latin typeface="Arial" panose="020B0604020202020204" pitchFamily="34" charset="0"/>
                          <a:cs typeface="Arial" panose="020B0604020202020204" pitchFamily="34" charset="0"/>
                        </a:rPr>
                        <a:t>Redcar and Cleveland</a:t>
                      </a:r>
                    </a:p>
                  </a:txBody>
                  <a:tcPr/>
                </a:tc>
                <a:tc gridSpan="2">
                  <a:txBody>
                    <a:bodyPr/>
                    <a:lstStyle/>
                    <a:p>
                      <a:pPr algn="ctr"/>
                      <a:r>
                        <a:rPr lang="en-GB" sz="1600" dirty="0">
                          <a:latin typeface="Arial" panose="020B0604020202020204" pitchFamily="34" charset="0"/>
                          <a:cs typeface="Arial" panose="020B0604020202020204" pitchFamily="34" charset="0"/>
                        </a:rPr>
                        <a:t>180 across both</a:t>
                      </a: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6776875"/>
                  </a:ext>
                </a:extLst>
              </a:tr>
              <a:tr h="370840">
                <a:tc>
                  <a:txBody>
                    <a:bodyPr/>
                    <a:lstStyle/>
                    <a:p>
                      <a:r>
                        <a:rPr lang="en-GB" sz="1600" dirty="0">
                          <a:latin typeface="Arial" panose="020B0604020202020204" pitchFamily="34" charset="0"/>
                          <a:cs typeface="Arial" panose="020B0604020202020204" pitchFamily="34" charset="0"/>
                        </a:rPr>
                        <a:t>South Tyneside</a:t>
                      </a:r>
                    </a:p>
                  </a:txBody>
                  <a:tcPr/>
                </a:tc>
                <a:tc gridSpan="2">
                  <a:txBody>
                    <a:bodyPr/>
                    <a:lstStyle/>
                    <a:p>
                      <a:pPr algn="ctr"/>
                      <a:r>
                        <a:rPr lang="en-GB" sz="1600" dirty="0">
                          <a:latin typeface="Arial" panose="020B0604020202020204" pitchFamily="34" charset="0"/>
                          <a:cs typeface="Arial" panose="020B0604020202020204" pitchFamily="34" charset="0"/>
                        </a:rPr>
                        <a:t>Between 400-500 across both</a:t>
                      </a: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65609982"/>
                  </a:ext>
                </a:extLst>
              </a:tr>
              <a:tr h="370840">
                <a:tc>
                  <a:txBody>
                    <a:bodyPr/>
                    <a:lstStyle/>
                    <a:p>
                      <a:r>
                        <a:rPr lang="en-GB" sz="1600" dirty="0">
                          <a:latin typeface="Arial" panose="020B0604020202020204" pitchFamily="34" charset="0"/>
                          <a:cs typeface="Arial" panose="020B0604020202020204" pitchFamily="34" charset="0"/>
                        </a:rPr>
                        <a:t>Sunderland</a:t>
                      </a:r>
                    </a:p>
                  </a:txBody>
                  <a:tcPr/>
                </a:tc>
                <a:tc>
                  <a:txBody>
                    <a:bodyPr/>
                    <a:lstStyle/>
                    <a:p>
                      <a:pPr algn="ctr"/>
                      <a:r>
                        <a:rPr lang="en-GB" sz="1600" dirty="0">
                          <a:latin typeface="Arial" panose="020B0604020202020204" pitchFamily="34" charset="0"/>
                          <a:cs typeface="Arial" panose="020B0604020202020204" pitchFamily="34" charset="0"/>
                        </a:rPr>
                        <a:t>Data not provided</a:t>
                      </a:r>
                    </a:p>
                  </a:txBody>
                  <a:tcPr/>
                </a:tc>
                <a:tc>
                  <a:txBody>
                    <a:bodyPr/>
                    <a:lstStyle/>
                    <a:p>
                      <a:pPr algn="ctr"/>
                      <a:r>
                        <a:rPr lang="en-GB" sz="1600" dirty="0">
                          <a:latin typeface="Arial" panose="020B0604020202020204" pitchFamily="34" charset="0"/>
                          <a:cs typeface="Arial" panose="020B0604020202020204" pitchFamily="34" charset="0"/>
                        </a:rPr>
                        <a:t>222</a:t>
                      </a:r>
                    </a:p>
                  </a:txBody>
                  <a:tcPr/>
                </a:tc>
                <a:extLst>
                  <a:ext uri="{0D108BD9-81ED-4DB2-BD59-A6C34878D82A}">
                    <a16:rowId xmlns:a16="http://schemas.microsoft.com/office/drawing/2014/main" val="3384138337"/>
                  </a:ext>
                </a:extLst>
              </a:tr>
              <a:tr h="230398">
                <a:tc>
                  <a:txBody>
                    <a:bodyPr/>
                    <a:lstStyle/>
                    <a:p>
                      <a:r>
                        <a:rPr lang="en-GB" sz="1600" dirty="0">
                          <a:latin typeface="Arial" panose="020B0604020202020204" pitchFamily="34" charset="0"/>
                          <a:cs typeface="Arial" panose="020B0604020202020204" pitchFamily="34" charset="0"/>
                        </a:rPr>
                        <a:t>Stockton</a:t>
                      </a:r>
                    </a:p>
                  </a:txBody>
                  <a:tcPr/>
                </a:tc>
                <a:tc>
                  <a:txBody>
                    <a:bodyPr/>
                    <a:lstStyle/>
                    <a:p>
                      <a:pPr algn="ctr"/>
                      <a:r>
                        <a:rPr lang="en-GB" sz="1600" dirty="0">
                          <a:latin typeface="Arial" panose="020B0604020202020204" pitchFamily="34" charset="0"/>
                          <a:cs typeface="Arial" panose="020B0604020202020204" pitchFamily="34" charset="0"/>
                        </a:rPr>
                        <a:t>473</a:t>
                      </a:r>
                    </a:p>
                  </a:txBody>
                  <a:tcPr/>
                </a:tc>
                <a:tc>
                  <a:txBody>
                    <a:bodyPr/>
                    <a:lstStyle/>
                    <a:p>
                      <a:pPr algn="ctr"/>
                      <a:r>
                        <a:rPr lang="en-GB" sz="1600" dirty="0">
                          <a:latin typeface="Arial" panose="020B0604020202020204" pitchFamily="34" charset="0"/>
                          <a:cs typeface="Arial" panose="020B0604020202020204" pitchFamily="34" charset="0"/>
                        </a:rPr>
                        <a:t>200</a:t>
                      </a:r>
                    </a:p>
                  </a:txBody>
                  <a:tcPr/>
                </a:tc>
                <a:extLst>
                  <a:ext uri="{0D108BD9-81ED-4DB2-BD59-A6C34878D82A}">
                    <a16:rowId xmlns:a16="http://schemas.microsoft.com/office/drawing/2014/main" val="487978793"/>
                  </a:ext>
                </a:extLst>
              </a:tr>
            </a:tbl>
          </a:graphicData>
        </a:graphic>
      </p:graphicFrame>
    </p:spTree>
    <p:extLst>
      <p:ext uri="{BB962C8B-B14F-4D97-AF65-F5344CB8AC3E}">
        <p14:creationId xmlns:p14="http://schemas.microsoft.com/office/powerpoint/2010/main" val="220016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323528" y="779162"/>
            <a:ext cx="8496944" cy="5632311"/>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Proposed </a:t>
            </a:r>
            <a:r>
              <a:rPr lang="en-GB" sz="4000" b="1" dirty="0" err="1">
                <a:latin typeface="Arial" panose="020B0604020202020204" pitchFamily="34" charset="0"/>
                <a:cs typeface="Arial" panose="020B0604020202020204" pitchFamily="34" charset="0"/>
              </a:rPr>
              <a:t>Lotting</a:t>
            </a:r>
            <a:r>
              <a:rPr lang="en-GB" sz="4000" b="1" dirty="0">
                <a:latin typeface="Arial" panose="020B0604020202020204" pitchFamily="34" charset="0"/>
                <a:cs typeface="Arial" panose="020B0604020202020204" pitchFamily="34" charset="0"/>
              </a:rPr>
              <a:t> Structure</a:t>
            </a:r>
          </a:p>
          <a:p>
            <a:endParaRPr lang="en-GB" sz="2000" b="1" dirty="0">
              <a:latin typeface="Arial" panose="020B0604020202020204" pitchFamily="34" charset="0"/>
              <a:cs typeface="Arial" panose="020B0604020202020204" pitchFamily="34" charset="0"/>
            </a:endParaRPr>
          </a:p>
          <a:p>
            <a:r>
              <a:rPr lang="en-GB" sz="4000" b="1" dirty="0">
                <a:latin typeface="Arial" panose="020B0604020202020204" pitchFamily="34" charset="0"/>
                <a:cs typeface="Arial" panose="020B0604020202020204" pitchFamily="34" charset="0"/>
              </a:rPr>
              <a:t>Lot 1</a:t>
            </a:r>
          </a:p>
          <a:p>
            <a:r>
              <a:rPr lang="en-GB" sz="2500" b="1" dirty="0">
                <a:latin typeface="Arial" panose="020B0604020202020204" pitchFamily="34" charset="0"/>
                <a:cs typeface="Arial" panose="020B0604020202020204" pitchFamily="34" charset="0"/>
              </a:rPr>
              <a:t>Adult Social Care – Core Services and Additional Services</a:t>
            </a:r>
          </a:p>
          <a:p>
            <a:endParaRPr lang="en-GB" sz="2000" dirty="0">
              <a:latin typeface="Arial" panose="020B0604020202020204" pitchFamily="34" charset="0"/>
              <a:cs typeface="Arial" panose="020B0604020202020204" pitchFamily="34" charset="0"/>
            </a:endParaRPr>
          </a:p>
          <a:p>
            <a:r>
              <a:rPr lang="en-GB" sz="4000" b="1" dirty="0">
                <a:latin typeface="Arial" panose="020B0604020202020204" pitchFamily="34" charset="0"/>
                <a:cs typeface="Arial" panose="020B0604020202020204" pitchFamily="34" charset="0"/>
              </a:rPr>
              <a:t>Lot 2</a:t>
            </a:r>
          </a:p>
          <a:p>
            <a:r>
              <a:rPr lang="en-GB" sz="2500" b="1" dirty="0">
                <a:latin typeface="Arial" panose="020B0604020202020204" pitchFamily="34" charset="0"/>
                <a:cs typeface="Arial" panose="020B0604020202020204" pitchFamily="34" charset="0"/>
              </a:rPr>
              <a:t>Childrens Social Care – Core Services and Additional Services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Providers can apply to deliver one or both of the above Lots.  It would be possible for the Participating Authorities to appoint a single Provider to deliver Services under both Lots, if they were they scored highest in the evaluation process.</a:t>
            </a:r>
          </a:p>
        </p:txBody>
      </p:sp>
    </p:spTree>
    <p:extLst>
      <p:ext uri="{BB962C8B-B14F-4D97-AF65-F5344CB8AC3E}">
        <p14:creationId xmlns:p14="http://schemas.microsoft.com/office/powerpoint/2010/main" val="2614345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861151"/>
            <a:ext cx="8090162" cy="5632311"/>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Draft Service Specification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Core Services</a:t>
            </a:r>
          </a:p>
          <a:p>
            <a:r>
              <a:rPr lang="en-GB" sz="2000" dirty="0">
                <a:latin typeface="Arial" panose="020B0604020202020204" pitchFamily="34" charset="0"/>
                <a:cs typeface="Arial" panose="020B0604020202020204" pitchFamily="34" charset="0"/>
              </a:rPr>
              <a:t>The requirements that the successful Provider(s) must to deliver for all Participating Authorities as part of the Core Fee for the Service.</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Additional Services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Additional Services that the successful Provider(s) must be able to deliver, if and when requested by a Participating Authority.</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Core and Additional Services for Adult and Childrens Social Care will be the same.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However, we would expect the successful Provider under each Lot to have expertise / access to expertise in that Lot.</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71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861151"/>
            <a:ext cx="8090162" cy="440120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Financial envelope</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current combined spend of the Participating Authorities on licences for these Services is £192,000 per year.</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With consideration and analysis of existing spend, the Participating Authorities would not anticipate the cost of new arrangements to exceed this figure and are looking to achieve a level of financial savings as a result of the collaborative approach.</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Participating Authorities are looking to achieve fixed costs for the duration of the solution.</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810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26919" y="1196752"/>
            <a:ext cx="8090162" cy="3046988"/>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Comfort Break and reading time for the draft Service Specification</a:t>
            </a:r>
            <a:endParaRPr lang="en-GB" sz="1050" b="1"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2800" b="1" dirty="0">
                <a:latin typeface="Arial" panose="020B0604020202020204" pitchFamily="34" charset="0"/>
                <a:cs typeface="Arial" panose="020B0604020202020204" pitchFamily="34" charset="0"/>
              </a:rPr>
              <a:t>30 minutes</a:t>
            </a:r>
            <a:endParaRPr lang="en-GB" sz="28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942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26919" y="1406612"/>
            <a:ext cx="8090162" cy="2185214"/>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Group Discussion</a:t>
            </a:r>
            <a:endParaRPr lang="en-GB" sz="1050" b="1"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Heather Rothwell – </a:t>
            </a:r>
            <a:br>
              <a:rPr lang="en-GB" sz="2400" b="1"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Commissioning and Procurement Officer, Newcastle City Council</a:t>
            </a:r>
          </a:p>
        </p:txBody>
      </p:sp>
    </p:spTree>
    <p:extLst>
      <p:ext uri="{BB962C8B-B14F-4D97-AF65-F5344CB8AC3E}">
        <p14:creationId xmlns:p14="http://schemas.microsoft.com/office/powerpoint/2010/main" val="1536684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01497"/>
            <a:ext cx="8090162" cy="6247864"/>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Group Discussion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1. 	Is there the potential of achieving better value for money and 	financial savings through the purchase of unlimited licenses?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2.	Is it appropriate to have two Lots if the Service Specification is 	the same?  Is there expertise in the market for a single 	Provider to deliver both Lots?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3.	Is the Core Service realistic?</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4.	Are the Additional Services deliverable?  Could Additional 	Services be included within the Core Service with little or no 	impact on the Core Price?</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5.	Do Providers think that any of the Services in the Core 	Service will have a significant impact on the Core Price of the 	Service?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50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80842" y="593176"/>
            <a:ext cx="8090162" cy="532453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Next Steps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We have consulted with key stakeholders and representatives of operational teams across the Participating Authorities.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Following this event we:</a:t>
            </a:r>
          </a:p>
          <a:p>
            <a:r>
              <a:rPr lang="en-GB" sz="2000" dirty="0">
                <a:latin typeface="Arial" panose="020B0604020202020204" pitchFamily="34" charset="0"/>
                <a:cs typeface="Arial" panose="020B0604020202020204" pitchFamily="34" charset="0"/>
              </a:rPr>
              <a:t>1) will welcome feedback from providers on what we have presented today, the Proposed </a:t>
            </a:r>
            <a:r>
              <a:rPr lang="en-GB" sz="2000" dirty="0" err="1">
                <a:latin typeface="Arial" panose="020B0604020202020204" pitchFamily="34" charset="0"/>
                <a:cs typeface="Arial" panose="020B0604020202020204" pitchFamily="34" charset="0"/>
              </a:rPr>
              <a:t>Lotting</a:t>
            </a:r>
            <a:r>
              <a:rPr lang="en-GB" sz="2000" dirty="0">
                <a:latin typeface="Arial" panose="020B0604020202020204" pitchFamily="34" charset="0"/>
                <a:cs typeface="Arial" panose="020B0604020202020204" pitchFamily="34" charset="0"/>
              </a:rPr>
              <a:t> structure, the draft Service Specification and the financial envelope.</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presentation from today will be uploaded onto the NEPO Electronic Tendering Portal and Providers are invited to submit their feedback through this Portal</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2) would like to have a sense of how many Providers would be able to deliver the future requirements and would consider responding to this tender opportunity.  Please confirm your firm interest securely through the NEPO Portal.</a:t>
            </a:r>
          </a:p>
        </p:txBody>
      </p:sp>
    </p:spTree>
    <p:extLst>
      <p:ext uri="{BB962C8B-B14F-4D97-AF65-F5344CB8AC3E}">
        <p14:creationId xmlns:p14="http://schemas.microsoft.com/office/powerpoint/2010/main" val="3031402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052736"/>
            <a:ext cx="8090162" cy="4093428"/>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Next Steps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deadline for feedback on the proposed </a:t>
            </a:r>
            <a:r>
              <a:rPr lang="en-GB" sz="2000" dirty="0" err="1">
                <a:latin typeface="Arial" panose="020B0604020202020204" pitchFamily="34" charset="0"/>
                <a:cs typeface="Arial" panose="020B0604020202020204" pitchFamily="34" charset="0"/>
              </a:rPr>
              <a:t>Lotting</a:t>
            </a:r>
            <a:r>
              <a:rPr lang="en-GB" sz="2000" dirty="0">
                <a:latin typeface="Arial" panose="020B0604020202020204" pitchFamily="34" charset="0"/>
                <a:cs typeface="Arial" panose="020B0604020202020204" pitchFamily="34" charset="0"/>
              </a:rPr>
              <a:t> structure, draft Service Specification and financial envelope will be</a:t>
            </a:r>
            <a:r>
              <a:rPr lang="en-GB" sz="2000" b="1" dirty="0">
                <a:latin typeface="Arial" panose="020B0604020202020204" pitchFamily="34" charset="0"/>
                <a:cs typeface="Arial" panose="020B0604020202020204" pitchFamily="34" charset="0"/>
              </a:rPr>
              <a:t> 5pm on Tuesday, 25 September 2018.</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deadline for confirming your firm interest in this future tender opportunity will be </a:t>
            </a:r>
            <a:r>
              <a:rPr lang="en-GB" sz="2000" b="1" dirty="0">
                <a:latin typeface="Arial" panose="020B0604020202020204" pitchFamily="34" charset="0"/>
                <a:cs typeface="Arial" panose="020B0604020202020204" pitchFamily="34" charset="0"/>
              </a:rPr>
              <a:t>5pm on Tuesday, 25 September 2018.</a:t>
            </a:r>
            <a:endParaRPr lang="en-GB" sz="2000"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Providers who do not express a firm interest in this opportunity by 25 September 2018 will not be precluded from applying.</a:t>
            </a:r>
          </a:p>
        </p:txBody>
      </p:sp>
    </p:spTree>
    <p:extLst>
      <p:ext uri="{BB962C8B-B14F-4D97-AF65-F5344CB8AC3E}">
        <p14:creationId xmlns:p14="http://schemas.microsoft.com/office/powerpoint/2010/main" val="31068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305342"/>
            <a:ext cx="8090162" cy="3293209"/>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Welcome</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Introductions and housekeeping</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Becky Polito – </a:t>
            </a:r>
            <a:br>
              <a:rPr lang="en-GB" sz="2000" b="1"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Commissioning and Procurement Lead Specialist, Collaborative, Sourcing and Systems, Newcastle City Council</a:t>
            </a:r>
          </a:p>
        </p:txBody>
      </p:sp>
    </p:spTree>
    <p:extLst>
      <p:ext uri="{BB962C8B-B14F-4D97-AF65-F5344CB8AC3E}">
        <p14:creationId xmlns:p14="http://schemas.microsoft.com/office/powerpoint/2010/main" val="1919046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052736"/>
            <a:ext cx="8090162" cy="4801314"/>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Indicative project timeline</a:t>
            </a:r>
          </a:p>
          <a:p>
            <a:endParaRPr lang="en-GB" sz="10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Commissioning Phase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June – September 2018 </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October 2018 – Final Commissioning Model published to the market and close down the commissioning phase.</a:t>
            </a:r>
          </a:p>
          <a:p>
            <a:pPr lvl="1"/>
            <a:endParaRPr lang="en-GB" sz="1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Procurement Phase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November 2018 – Publish OJEU notice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November – December 2018 – publish tender opportunity on the NEPO Electronic Tendering Portal for 35 days</a:t>
            </a:r>
          </a:p>
          <a:p>
            <a:pPr lvl="1"/>
            <a:endParaRPr lang="en-GB" sz="1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Implementation Phase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From 1 April 2019</a:t>
            </a:r>
          </a:p>
          <a:p>
            <a:pPr lvl="1"/>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Please note all dates are indicative and may change at any point</a:t>
            </a:r>
          </a:p>
        </p:txBody>
      </p:sp>
    </p:spTree>
    <p:extLst>
      <p:ext uri="{BB962C8B-B14F-4D97-AF65-F5344CB8AC3E}">
        <p14:creationId xmlns:p14="http://schemas.microsoft.com/office/powerpoint/2010/main" val="992195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052736"/>
            <a:ext cx="8090162" cy="4708981"/>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Close</a:t>
            </a:r>
          </a:p>
          <a:p>
            <a:endParaRPr lang="en-GB" sz="2000" b="1" dirty="0">
              <a:latin typeface="Arial" panose="020B0604020202020204" pitchFamily="34" charset="0"/>
              <a:cs typeface="Arial" panose="020B0604020202020204" pitchFamily="34" charset="0"/>
            </a:endParaRPr>
          </a:p>
          <a:p>
            <a:r>
              <a:rPr lang="en-GB" sz="3000" b="1" dirty="0">
                <a:latin typeface="Arial" panose="020B0604020202020204" pitchFamily="34" charset="0"/>
                <a:cs typeface="Arial" panose="020B0604020202020204" pitchFamily="34" charset="0"/>
              </a:rPr>
              <a:t>Single point of contact:</a:t>
            </a:r>
            <a:endParaRPr lang="en-GB" sz="3000" dirty="0">
              <a:latin typeface="Arial" panose="020B0604020202020204" pitchFamily="34" charset="0"/>
              <a:cs typeface="Arial" panose="020B0604020202020204" pitchFamily="34" charset="0"/>
            </a:endParaRPr>
          </a:p>
          <a:p>
            <a:endParaRPr lang="en-GB" sz="3000" dirty="0">
              <a:latin typeface="Arial" panose="020B0604020202020204" pitchFamily="34" charset="0"/>
              <a:cs typeface="Arial" panose="020B0604020202020204" pitchFamily="34" charset="0"/>
            </a:endParaRPr>
          </a:p>
          <a:p>
            <a:r>
              <a:rPr lang="en-GB" sz="3000" b="1" dirty="0">
                <a:latin typeface="Arial" panose="020B0604020202020204" pitchFamily="34" charset="0"/>
                <a:cs typeface="Arial" panose="020B0604020202020204" pitchFamily="34" charset="0"/>
              </a:rPr>
              <a:t>Heather Rothwell</a:t>
            </a:r>
          </a:p>
          <a:p>
            <a:r>
              <a:rPr lang="en-GB" sz="3000" dirty="0">
                <a:latin typeface="Arial" panose="020B0604020202020204" pitchFamily="34" charset="0"/>
                <a:cs typeface="Arial" panose="020B0604020202020204" pitchFamily="34" charset="0"/>
              </a:rPr>
              <a:t>Commissioning and Procurement Officer, Newcastle City Council</a:t>
            </a:r>
          </a:p>
          <a:p>
            <a:r>
              <a:rPr lang="en-GB" sz="3000" dirty="0">
                <a:latin typeface="Arial" panose="020B0604020202020204" pitchFamily="34" charset="0"/>
                <a:cs typeface="Arial" panose="020B0604020202020204" pitchFamily="34" charset="0"/>
                <a:hlinkClick r:id="rId20"/>
              </a:rPr>
              <a:t>heather.rothwell@newcastle.gov.uk</a:t>
            </a:r>
            <a:endParaRPr lang="en-GB" sz="3000" dirty="0">
              <a:latin typeface="Arial" panose="020B0604020202020204" pitchFamily="34" charset="0"/>
              <a:cs typeface="Arial" panose="020B0604020202020204" pitchFamily="34" charset="0"/>
            </a:endParaRPr>
          </a:p>
          <a:p>
            <a:endParaRPr lang="en-GB" sz="3000" dirty="0">
              <a:latin typeface="Arial" panose="020B0604020202020204" pitchFamily="34" charset="0"/>
              <a:cs typeface="Arial" panose="020B0604020202020204" pitchFamily="34" charset="0"/>
            </a:endParaRPr>
          </a:p>
          <a:p>
            <a:r>
              <a:rPr lang="en-GB" sz="3000" dirty="0">
                <a:latin typeface="Arial" panose="020B0604020202020204" pitchFamily="34" charset="0"/>
                <a:cs typeface="Arial" panose="020B0604020202020204" pitchFamily="34" charset="0"/>
              </a:rPr>
              <a:t>Telephone: 0191 211 5869</a:t>
            </a:r>
          </a:p>
        </p:txBody>
      </p:sp>
    </p:spTree>
    <p:extLst>
      <p:ext uri="{BB962C8B-B14F-4D97-AF65-F5344CB8AC3E}">
        <p14:creationId xmlns:p14="http://schemas.microsoft.com/office/powerpoint/2010/main" val="194369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8593" y="889036"/>
            <a:ext cx="8090162" cy="4862870"/>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Running Order</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1.	Background to, and aims of, this commissioning and </a:t>
            </a:r>
          </a:p>
          <a:p>
            <a:r>
              <a:rPr lang="en-GB" sz="2000" dirty="0">
                <a:latin typeface="Arial" panose="020B0604020202020204" pitchFamily="34" charset="0"/>
                <a:cs typeface="Arial" panose="020B0604020202020204" pitchFamily="34" charset="0"/>
              </a:rPr>
              <a:t>	procurement exercise</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2.	Current Arrangements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3.	Future Requirements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4.	Proposed </a:t>
            </a:r>
            <a:r>
              <a:rPr lang="en-GB" sz="2000" dirty="0" err="1">
                <a:latin typeface="Arial" panose="020B0604020202020204" pitchFamily="34" charset="0"/>
                <a:cs typeface="Arial" panose="020B0604020202020204" pitchFamily="34" charset="0"/>
              </a:rPr>
              <a:t>Lotting</a:t>
            </a:r>
            <a:r>
              <a:rPr lang="en-GB" sz="2000" dirty="0">
                <a:latin typeface="Arial" panose="020B0604020202020204" pitchFamily="34" charset="0"/>
                <a:cs typeface="Arial" panose="020B0604020202020204" pitchFamily="34" charset="0"/>
              </a:rPr>
              <a:t> structure</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5.	Draft Service Specification</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6.	Financial envelope</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7.	Group discussions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8.	Next Steps</a:t>
            </a:r>
          </a:p>
        </p:txBody>
      </p:sp>
    </p:spTree>
    <p:extLst>
      <p:ext uri="{BB962C8B-B14F-4D97-AF65-F5344CB8AC3E}">
        <p14:creationId xmlns:p14="http://schemas.microsoft.com/office/powerpoint/2010/main" val="273753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12386" y="941828"/>
            <a:ext cx="8090162" cy="5016758"/>
          </a:xfrm>
          <a:prstGeom prst="rect">
            <a:avLst/>
          </a:prstGeom>
        </p:spPr>
        <p:txBody>
          <a:bodyPr wrap="square">
            <a:spAutoFit/>
          </a:bodyPr>
          <a:lstStyle/>
          <a:p>
            <a:r>
              <a:rPr lang="en-GB" sz="4000" b="1" dirty="0">
                <a:latin typeface="Arial" panose="020B0604020202020204" pitchFamily="34" charset="0"/>
                <a:cs typeface="Arial" panose="020B0604020202020204" pitchFamily="34" charset="0"/>
              </a:rPr>
              <a:t>Background to the Collaboration</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During a review of collaborative procurement in the North East region, it was agreed by regional governance structures that a number of Social Care procurement categories would be procured collaboratively. </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Newcastle City Council have been appointed to lead the commissioning and procurement exercise for a solution to provide Social Care research and information, including the provision of an on-line research and information tool, on behalf of the North East Procurement Organisation (NEPO) and its 12 Member Authorities.</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The solution will be used by Social Care Professionals across the 12 North East Local Authorities.</a:t>
            </a:r>
          </a:p>
        </p:txBody>
      </p:sp>
    </p:spTree>
    <p:extLst>
      <p:ext uri="{BB962C8B-B14F-4D97-AF65-F5344CB8AC3E}">
        <p14:creationId xmlns:p14="http://schemas.microsoft.com/office/powerpoint/2010/main" val="164189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98172"/>
            <a:ext cx="8090162" cy="6017032"/>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Aims of the exercise</a:t>
            </a:r>
          </a:p>
          <a:p>
            <a:endParaRPr lang="en-GB" sz="5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By working together, the NEPO Member Authorities aim to:</a:t>
            </a:r>
          </a:p>
          <a:p>
            <a:endParaRPr lang="en-GB" sz="1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ensure that the Social Care workforce across the North East are well-informed in respect of current legislation, best practice and emerging methodologies, improving outcomes for the Children, Young People and Families they support;</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enable the North East Social Care workforce to access information and research to increase their skills and knowledge in relevant and current social care methodologies;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encourage innovation and more joined up ways of working in Childrens, Adults and transition social care services;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encourage consistency of approach across the North East Region;</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increase financial efficiencies and value money, and</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ensure good and improving outcomes for Participating Authorities.</a:t>
            </a:r>
          </a:p>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49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90608"/>
            <a:ext cx="8090162" cy="532453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Current Arrangements</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Each Participating Authority currently has their own arrangements for purchasing research and information for Social Care teams.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Currently some Participating Authorities purchase services only for Children social care, some only for Adult social care, some buy for both Children and Adult social care and some do not purchase specific services for either.</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Where Participating Authorities are purchasing services, these are being purchased from three main Providers.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Costs and the number of licences varies greatly across Participating Authorities.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Participating Authorities currently purchase approximately 1100 licences for each of Children and Adult social care teams.</a:t>
            </a:r>
          </a:p>
        </p:txBody>
      </p:sp>
    </p:spTree>
    <p:extLst>
      <p:ext uri="{BB962C8B-B14F-4D97-AF65-F5344CB8AC3E}">
        <p14:creationId xmlns:p14="http://schemas.microsoft.com/office/powerpoint/2010/main" val="240409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692696"/>
            <a:ext cx="8090162" cy="2554545"/>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Current Arrangements</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66ABC907-B873-49BC-AC93-61DAAC1EAB62}"/>
              </a:ext>
            </a:extLst>
          </p:cNvPr>
          <p:cNvGraphicFramePr>
            <a:graphicFrameLocks noGrp="1"/>
          </p:cNvGraphicFramePr>
          <p:nvPr>
            <p:extLst>
              <p:ext uri="{D42A27DB-BD31-4B8C-83A1-F6EECF244321}">
                <p14:modId xmlns:p14="http://schemas.microsoft.com/office/powerpoint/2010/main" val="961070442"/>
              </p:ext>
            </p:extLst>
          </p:nvPr>
        </p:nvGraphicFramePr>
        <p:xfrm>
          <a:off x="251520" y="1340810"/>
          <a:ext cx="8712969" cy="482092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3094781527"/>
                    </a:ext>
                  </a:extLst>
                </a:gridCol>
                <a:gridCol w="1874336">
                  <a:extLst>
                    <a:ext uri="{9D8B030D-6E8A-4147-A177-3AD203B41FA5}">
                      <a16:colId xmlns:a16="http://schemas.microsoft.com/office/drawing/2014/main" val="2796218029"/>
                    </a:ext>
                  </a:extLst>
                </a:gridCol>
                <a:gridCol w="1510040">
                  <a:extLst>
                    <a:ext uri="{9D8B030D-6E8A-4147-A177-3AD203B41FA5}">
                      <a16:colId xmlns:a16="http://schemas.microsoft.com/office/drawing/2014/main" val="1479027966"/>
                    </a:ext>
                  </a:extLst>
                </a:gridCol>
                <a:gridCol w="1530665">
                  <a:extLst>
                    <a:ext uri="{9D8B030D-6E8A-4147-A177-3AD203B41FA5}">
                      <a16:colId xmlns:a16="http://schemas.microsoft.com/office/drawing/2014/main" val="343318027"/>
                    </a:ext>
                  </a:extLst>
                </a:gridCol>
                <a:gridCol w="1565680">
                  <a:extLst>
                    <a:ext uri="{9D8B030D-6E8A-4147-A177-3AD203B41FA5}">
                      <a16:colId xmlns:a16="http://schemas.microsoft.com/office/drawing/2014/main" val="1582397042"/>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a:latin typeface="Arial" panose="020B0604020202020204" pitchFamily="34" charset="0"/>
                          <a:cs typeface="Arial" panose="020B0604020202020204" pitchFamily="34" charset="0"/>
                        </a:rPr>
                        <a:t>Children Social Care licences</a:t>
                      </a:r>
                    </a:p>
                  </a:txBody>
                  <a:tcPr/>
                </a:tc>
                <a:tc hMerge="1">
                  <a:txBody>
                    <a:bodyPr/>
                    <a:lstStyle/>
                    <a:p>
                      <a:pPr algn="ctr"/>
                      <a:endParaRPr lang="en-GB" dirty="0"/>
                    </a:p>
                  </a:txBody>
                  <a:tcPr/>
                </a:tc>
                <a:tc gridSpan="2">
                  <a:txBody>
                    <a:bodyPr/>
                    <a:lstStyle/>
                    <a:p>
                      <a:pPr algn="ctr"/>
                      <a:r>
                        <a:rPr lang="en-GB" dirty="0">
                          <a:latin typeface="Arial" panose="020B0604020202020204" pitchFamily="34" charset="0"/>
                          <a:cs typeface="Arial" panose="020B0604020202020204" pitchFamily="34" charset="0"/>
                        </a:rPr>
                        <a:t>Adult Social Care licences</a:t>
                      </a:r>
                    </a:p>
                  </a:txBody>
                  <a:tcPr/>
                </a:tc>
                <a:tc hMerge="1">
                  <a:txBody>
                    <a:bodyPr/>
                    <a:lstStyle/>
                    <a:p>
                      <a:endParaRPr lang="en-GB"/>
                    </a:p>
                  </a:txBody>
                  <a:tcPr/>
                </a:tc>
                <a:extLst>
                  <a:ext uri="{0D108BD9-81ED-4DB2-BD59-A6C34878D82A}">
                    <a16:rowId xmlns:a16="http://schemas.microsoft.com/office/drawing/2014/main" val="589550798"/>
                  </a:ext>
                </a:extLst>
              </a:tr>
              <a:tr h="370840">
                <a:tc>
                  <a:txBody>
                    <a:bodyPr/>
                    <a:lstStyle/>
                    <a:p>
                      <a:r>
                        <a:rPr lang="en-GB" sz="1600" dirty="0">
                          <a:latin typeface="Arial" panose="020B0604020202020204" pitchFamily="34" charset="0"/>
                          <a:cs typeface="Arial" panose="020B0604020202020204" pitchFamily="34" charset="0"/>
                        </a:rPr>
                        <a:t>Darlington</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57</a:t>
                      </a:r>
                    </a:p>
                  </a:txBody>
                  <a:tcPr/>
                </a:tc>
                <a:tc>
                  <a:txBody>
                    <a:bodyPr/>
                    <a:lstStyle/>
                    <a:p>
                      <a:pPr algn="ctr"/>
                      <a:r>
                        <a:rPr lang="en-GB" sz="1600" dirty="0">
                          <a:latin typeface="Arial" panose="020B0604020202020204" pitchFamily="34" charset="0"/>
                          <a:cs typeface="Arial" panose="020B0604020202020204" pitchFamily="34" charset="0"/>
                        </a:rPr>
                        <a:t>Yes </a:t>
                      </a:r>
                    </a:p>
                  </a:txBody>
                  <a:tcPr/>
                </a:tc>
                <a:tc>
                  <a:txBody>
                    <a:bodyPr/>
                    <a:lstStyle/>
                    <a:p>
                      <a:pPr algn="ctr"/>
                      <a:r>
                        <a:rPr lang="en-GB" sz="1600" dirty="0">
                          <a:latin typeface="Arial" panose="020B0604020202020204" pitchFamily="34" charset="0"/>
                          <a:cs typeface="Arial" panose="020B0604020202020204" pitchFamily="34" charset="0"/>
                        </a:rPr>
                        <a:t>50</a:t>
                      </a:r>
                    </a:p>
                  </a:txBody>
                  <a:tcPr/>
                </a:tc>
                <a:extLst>
                  <a:ext uri="{0D108BD9-81ED-4DB2-BD59-A6C34878D82A}">
                    <a16:rowId xmlns:a16="http://schemas.microsoft.com/office/drawing/2014/main" val="4133013398"/>
                  </a:ext>
                </a:extLst>
              </a:tr>
              <a:tr h="370840">
                <a:tc>
                  <a:txBody>
                    <a:bodyPr/>
                    <a:lstStyle/>
                    <a:p>
                      <a:r>
                        <a:rPr lang="en-GB" sz="1600" dirty="0">
                          <a:latin typeface="Arial" panose="020B0604020202020204" pitchFamily="34" charset="0"/>
                          <a:cs typeface="Arial" panose="020B0604020202020204" pitchFamily="34" charset="0"/>
                        </a:rPr>
                        <a:t>Durham</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57</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1 </a:t>
                      </a:r>
                      <a:r>
                        <a:rPr lang="en-GB" sz="1400" dirty="0">
                          <a:latin typeface="Arial" panose="020B0604020202020204" pitchFamily="34" charset="0"/>
                          <a:cs typeface="Arial" panose="020B0604020202020204" pitchFamily="34" charset="0"/>
                        </a:rPr>
                        <a:t>(subscription)</a:t>
                      </a:r>
                    </a:p>
                  </a:txBody>
                  <a:tcPr/>
                </a:tc>
                <a:extLst>
                  <a:ext uri="{0D108BD9-81ED-4DB2-BD59-A6C34878D82A}">
                    <a16:rowId xmlns:a16="http://schemas.microsoft.com/office/drawing/2014/main" val="1139107624"/>
                  </a:ext>
                </a:extLst>
              </a:tr>
              <a:tr h="370840">
                <a:tc>
                  <a:txBody>
                    <a:bodyPr/>
                    <a:lstStyle/>
                    <a:p>
                      <a:r>
                        <a:rPr lang="en-GB" sz="1600" dirty="0">
                          <a:latin typeface="Arial" panose="020B0604020202020204" pitchFamily="34" charset="0"/>
                          <a:cs typeface="Arial" panose="020B0604020202020204" pitchFamily="34" charset="0"/>
                        </a:rPr>
                        <a:t>Gateshead</a:t>
                      </a:r>
                    </a:p>
                  </a:txBody>
                  <a:tcPr/>
                </a:tc>
                <a:tc>
                  <a:txBody>
                    <a:bodyPr/>
                    <a:lstStyle/>
                    <a:p>
                      <a:pPr algn="ctr"/>
                      <a:r>
                        <a:rPr lang="en-GB" sz="1600" dirty="0">
                          <a:latin typeface="Arial" panose="020B0604020202020204" pitchFamily="34" charset="0"/>
                          <a:cs typeface="Arial" panose="020B0604020202020204" pitchFamily="34" charset="0"/>
                        </a:rPr>
                        <a:t>Yes </a:t>
                      </a:r>
                    </a:p>
                  </a:txBody>
                  <a:tcPr/>
                </a:tc>
                <a:tc>
                  <a:txBody>
                    <a:bodyPr/>
                    <a:lstStyle/>
                    <a:p>
                      <a:pPr algn="ctr"/>
                      <a:r>
                        <a:rPr lang="en-GB" sz="1600" dirty="0">
                          <a:latin typeface="Arial" panose="020B0604020202020204" pitchFamily="34" charset="0"/>
                          <a:cs typeface="Arial" panose="020B0604020202020204" pitchFamily="34" charset="0"/>
                        </a:rPr>
                        <a:t>57</a:t>
                      </a:r>
                    </a:p>
                  </a:txBody>
                  <a:tcPr/>
                </a:tc>
                <a:tc>
                  <a:txBody>
                    <a:bodyPr/>
                    <a:lstStyle/>
                    <a:p>
                      <a:pPr algn="ctr"/>
                      <a:r>
                        <a:rPr lang="en-GB" sz="1600" dirty="0">
                          <a:latin typeface="Arial" panose="020B0604020202020204" pitchFamily="34" charset="0"/>
                          <a:cs typeface="Arial" panose="020B0604020202020204" pitchFamily="34" charset="0"/>
                        </a:rPr>
                        <a:t>No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Not applicable</a:t>
                      </a:r>
                    </a:p>
                  </a:txBody>
                  <a:tcPr/>
                </a:tc>
                <a:extLst>
                  <a:ext uri="{0D108BD9-81ED-4DB2-BD59-A6C34878D82A}">
                    <a16:rowId xmlns:a16="http://schemas.microsoft.com/office/drawing/2014/main" val="4256243389"/>
                  </a:ext>
                </a:extLst>
              </a:tr>
              <a:tr h="370840">
                <a:tc>
                  <a:txBody>
                    <a:bodyPr/>
                    <a:lstStyle/>
                    <a:p>
                      <a:r>
                        <a:rPr lang="en-GB" sz="1600" dirty="0">
                          <a:latin typeface="Arial" panose="020B0604020202020204" pitchFamily="34" charset="0"/>
                          <a:cs typeface="Arial" panose="020B0604020202020204" pitchFamily="34" charset="0"/>
                        </a:rPr>
                        <a:t>Hartlepool</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57</a:t>
                      </a:r>
                    </a:p>
                  </a:txBody>
                  <a:tcPr/>
                </a:tc>
                <a:tc>
                  <a:txBody>
                    <a:bodyPr/>
                    <a:lstStyle/>
                    <a:p>
                      <a:pPr algn="ctr"/>
                      <a:r>
                        <a:rPr lang="en-GB" sz="1600" dirty="0">
                          <a:latin typeface="Arial" panose="020B0604020202020204" pitchFamily="34" charset="0"/>
                          <a:cs typeface="Arial" panose="020B0604020202020204" pitchFamily="34" charset="0"/>
                        </a:rPr>
                        <a:t>Yes </a:t>
                      </a:r>
                    </a:p>
                  </a:txBody>
                  <a:tcPr/>
                </a:tc>
                <a:tc>
                  <a:txBody>
                    <a:bodyPr/>
                    <a:lstStyle/>
                    <a:p>
                      <a:pPr algn="ctr"/>
                      <a:r>
                        <a:rPr lang="en-GB" sz="1600" dirty="0">
                          <a:latin typeface="Arial" panose="020B0604020202020204" pitchFamily="34" charset="0"/>
                          <a:cs typeface="Arial" panose="020B0604020202020204" pitchFamily="34" charset="0"/>
                        </a:rPr>
                        <a:t>75</a:t>
                      </a:r>
                    </a:p>
                  </a:txBody>
                  <a:tcPr/>
                </a:tc>
                <a:extLst>
                  <a:ext uri="{0D108BD9-81ED-4DB2-BD59-A6C34878D82A}">
                    <a16:rowId xmlns:a16="http://schemas.microsoft.com/office/drawing/2014/main" val="4152486957"/>
                  </a:ext>
                </a:extLst>
              </a:tr>
              <a:tr h="370840">
                <a:tc>
                  <a:txBody>
                    <a:bodyPr/>
                    <a:lstStyle/>
                    <a:p>
                      <a:r>
                        <a:rPr lang="en-GB" sz="1600" dirty="0">
                          <a:latin typeface="Arial" panose="020B0604020202020204" pitchFamily="34" charset="0"/>
                          <a:cs typeface="Arial" panose="020B0604020202020204" pitchFamily="34" charset="0"/>
                        </a:rPr>
                        <a:t>Middlesbrough</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50</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unlimited</a:t>
                      </a:r>
                    </a:p>
                  </a:txBody>
                  <a:tcPr/>
                </a:tc>
                <a:extLst>
                  <a:ext uri="{0D108BD9-81ED-4DB2-BD59-A6C34878D82A}">
                    <a16:rowId xmlns:a16="http://schemas.microsoft.com/office/drawing/2014/main" val="1290966658"/>
                  </a:ext>
                </a:extLst>
              </a:tr>
              <a:tr h="370840">
                <a:tc>
                  <a:txBody>
                    <a:bodyPr/>
                    <a:lstStyle/>
                    <a:p>
                      <a:r>
                        <a:rPr lang="en-GB" sz="1600" dirty="0">
                          <a:latin typeface="Arial" panose="020B0604020202020204" pitchFamily="34" charset="0"/>
                          <a:cs typeface="Arial" panose="020B0604020202020204" pitchFamily="34" charset="0"/>
                        </a:rPr>
                        <a:t>Newcastle</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57</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607</a:t>
                      </a:r>
                    </a:p>
                  </a:txBody>
                  <a:tcPr/>
                </a:tc>
                <a:extLst>
                  <a:ext uri="{0D108BD9-81ED-4DB2-BD59-A6C34878D82A}">
                    <a16:rowId xmlns:a16="http://schemas.microsoft.com/office/drawing/2014/main" val="2391876955"/>
                  </a:ext>
                </a:extLst>
              </a:tr>
              <a:tr h="370840">
                <a:tc>
                  <a:txBody>
                    <a:bodyPr/>
                    <a:lstStyle/>
                    <a:p>
                      <a:r>
                        <a:rPr lang="en-GB" sz="1600" dirty="0">
                          <a:latin typeface="Arial" panose="020B0604020202020204" pitchFamily="34" charset="0"/>
                          <a:cs typeface="Arial" panose="020B0604020202020204" pitchFamily="34" charset="0"/>
                        </a:rPr>
                        <a:t>Northumberland</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71</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115</a:t>
                      </a:r>
                    </a:p>
                  </a:txBody>
                  <a:tcPr/>
                </a:tc>
                <a:extLst>
                  <a:ext uri="{0D108BD9-81ED-4DB2-BD59-A6C34878D82A}">
                    <a16:rowId xmlns:a16="http://schemas.microsoft.com/office/drawing/2014/main" val="2892237495"/>
                  </a:ext>
                </a:extLst>
              </a:tr>
              <a:tr h="370840">
                <a:tc>
                  <a:txBody>
                    <a:bodyPr/>
                    <a:lstStyle/>
                    <a:p>
                      <a:r>
                        <a:rPr lang="en-GB" sz="1600" dirty="0">
                          <a:latin typeface="Arial" panose="020B0604020202020204" pitchFamily="34" charset="0"/>
                          <a:cs typeface="Arial" panose="020B0604020202020204" pitchFamily="34" charset="0"/>
                        </a:rPr>
                        <a:t>North Tyneside</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67</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90</a:t>
                      </a:r>
                    </a:p>
                  </a:txBody>
                  <a:tcPr/>
                </a:tc>
                <a:extLst>
                  <a:ext uri="{0D108BD9-81ED-4DB2-BD59-A6C34878D82A}">
                    <a16:rowId xmlns:a16="http://schemas.microsoft.com/office/drawing/2014/main" val="1980622779"/>
                  </a:ext>
                </a:extLst>
              </a:tr>
              <a:tr h="370840">
                <a:tc>
                  <a:txBody>
                    <a:bodyPr/>
                    <a:lstStyle/>
                    <a:p>
                      <a:r>
                        <a:rPr lang="en-GB" sz="1600" dirty="0">
                          <a:latin typeface="Arial" panose="020B0604020202020204" pitchFamily="34" charset="0"/>
                          <a:cs typeface="Arial" panose="020B0604020202020204" pitchFamily="34" charset="0"/>
                        </a:rPr>
                        <a:t>Redcar and Cleveland</a:t>
                      </a:r>
                    </a:p>
                  </a:txBody>
                  <a:tcPr/>
                </a:tc>
                <a:tc>
                  <a:txBody>
                    <a:bodyPr/>
                    <a:lstStyle/>
                    <a:p>
                      <a:pPr algn="ctr"/>
                      <a:r>
                        <a:rPr lang="en-GB" sz="1600" dirty="0">
                          <a:latin typeface="Arial" panose="020B0604020202020204" pitchFamily="34" charset="0"/>
                          <a:cs typeface="Arial" panose="020B0604020202020204" pitchFamily="34" charset="0"/>
                        </a:rPr>
                        <a:t>No</a:t>
                      </a:r>
                    </a:p>
                  </a:txBody>
                  <a:tcPr/>
                </a:tc>
                <a:tc>
                  <a:txBody>
                    <a:bodyPr/>
                    <a:lstStyle/>
                    <a:p>
                      <a:pPr algn="ctr"/>
                      <a:r>
                        <a:rPr lang="en-GB" sz="1600" dirty="0">
                          <a:latin typeface="Arial" panose="020B0604020202020204" pitchFamily="34" charset="0"/>
                          <a:cs typeface="Arial" panose="020B0604020202020204" pitchFamily="34" charset="0"/>
                        </a:rPr>
                        <a:t>Not applicable</a:t>
                      </a:r>
                    </a:p>
                  </a:txBody>
                  <a:tcPr/>
                </a:tc>
                <a:tc>
                  <a:txBody>
                    <a:bodyPr/>
                    <a:lstStyle/>
                    <a:p>
                      <a:pPr algn="ctr"/>
                      <a:r>
                        <a:rPr lang="en-GB" sz="1600" dirty="0">
                          <a:latin typeface="Arial" panose="020B0604020202020204" pitchFamily="34" charset="0"/>
                          <a:cs typeface="Arial" panose="020B0604020202020204" pitchFamily="34" charset="0"/>
                        </a:rPr>
                        <a:t>No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Not applicable</a:t>
                      </a:r>
                    </a:p>
                  </a:txBody>
                  <a:tcPr/>
                </a:tc>
                <a:extLst>
                  <a:ext uri="{0D108BD9-81ED-4DB2-BD59-A6C34878D82A}">
                    <a16:rowId xmlns:a16="http://schemas.microsoft.com/office/drawing/2014/main" val="2866776875"/>
                  </a:ext>
                </a:extLst>
              </a:tr>
              <a:tr h="370840">
                <a:tc>
                  <a:txBody>
                    <a:bodyPr/>
                    <a:lstStyle/>
                    <a:p>
                      <a:r>
                        <a:rPr lang="en-GB" sz="1600" dirty="0">
                          <a:latin typeface="Arial" panose="020B0604020202020204" pitchFamily="34" charset="0"/>
                          <a:cs typeface="Arial" panose="020B0604020202020204" pitchFamily="34" charset="0"/>
                        </a:rPr>
                        <a:t>South Tyneside</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1 </a:t>
                      </a:r>
                      <a:r>
                        <a:rPr lang="en-GB" sz="1400" dirty="0">
                          <a:latin typeface="Arial" panose="020B0604020202020204" pitchFamily="34" charset="0"/>
                          <a:cs typeface="Arial" panose="020B0604020202020204" pitchFamily="34" charset="0"/>
                        </a:rPr>
                        <a:t>(subscription)</a:t>
                      </a:r>
                    </a:p>
                  </a:txBody>
                  <a:tcPr/>
                </a:tc>
                <a:tc>
                  <a:txBody>
                    <a:bodyPr/>
                    <a:lstStyle/>
                    <a:p>
                      <a:pPr algn="ctr"/>
                      <a:r>
                        <a:rPr lang="en-GB" sz="1600" dirty="0">
                          <a:latin typeface="Arial" panose="020B0604020202020204" pitchFamily="34" charset="0"/>
                          <a:cs typeface="Arial" panose="020B0604020202020204" pitchFamily="34" charset="0"/>
                        </a:rPr>
                        <a:t>No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Not applicable</a:t>
                      </a:r>
                    </a:p>
                  </a:txBody>
                  <a:tcPr/>
                </a:tc>
                <a:extLst>
                  <a:ext uri="{0D108BD9-81ED-4DB2-BD59-A6C34878D82A}">
                    <a16:rowId xmlns:a16="http://schemas.microsoft.com/office/drawing/2014/main" val="3865609982"/>
                  </a:ext>
                </a:extLst>
              </a:tr>
              <a:tr h="370840">
                <a:tc>
                  <a:txBody>
                    <a:bodyPr/>
                    <a:lstStyle/>
                    <a:p>
                      <a:r>
                        <a:rPr lang="en-GB" sz="1600" dirty="0">
                          <a:latin typeface="Arial" panose="020B0604020202020204" pitchFamily="34" charset="0"/>
                          <a:cs typeface="Arial" panose="020B0604020202020204" pitchFamily="34" charset="0"/>
                        </a:rPr>
                        <a:t>Sunderland</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100</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150</a:t>
                      </a:r>
                    </a:p>
                  </a:txBody>
                  <a:tcPr/>
                </a:tc>
                <a:extLst>
                  <a:ext uri="{0D108BD9-81ED-4DB2-BD59-A6C34878D82A}">
                    <a16:rowId xmlns:a16="http://schemas.microsoft.com/office/drawing/2014/main" val="3384138337"/>
                  </a:ext>
                </a:extLst>
              </a:tr>
              <a:tr h="370840">
                <a:tc>
                  <a:txBody>
                    <a:bodyPr/>
                    <a:lstStyle/>
                    <a:p>
                      <a:r>
                        <a:rPr lang="en-GB" sz="1600" dirty="0">
                          <a:latin typeface="Arial" panose="020B0604020202020204" pitchFamily="34" charset="0"/>
                          <a:cs typeface="Arial" panose="020B0604020202020204" pitchFamily="34" charset="0"/>
                        </a:rPr>
                        <a:t>Stockton</a:t>
                      </a:r>
                    </a:p>
                  </a:txBody>
                  <a:tcPr/>
                </a:tc>
                <a:tc>
                  <a:txBody>
                    <a:bodyPr/>
                    <a:lstStyle/>
                    <a:p>
                      <a:pPr algn="ctr"/>
                      <a:r>
                        <a:rPr lang="en-GB" sz="1600" dirty="0">
                          <a:latin typeface="Arial" panose="020B0604020202020204" pitchFamily="34" charset="0"/>
                          <a:cs typeface="Arial" panose="020B0604020202020204" pitchFamily="34" charset="0"/>
                        </a:rPr>
                        <a:t>Yes</a:t>
                      </a:r>
                    </a:p>
                  </a:txBody>
                  <a:tcPr/>
                </a:tc>
                <a:tc>
                  <a:txBody>
                    <a:bodyPr/>
                    <a:lstStyle/>
                    <a:p>
                      <a:pPr algn="ctr"/>
                      <a:r>
                        <a:rPr lang="en-GB" sz="1600" dirty="0">
                          <a:latin typeface="Arial" panose="020B0604020202020204" pitchFamily="34" charset="0"/>
                          <a:cs typeface="Arial" panose="020B0604020202020204" pitchFamily="34" charset="0"/>
                        </a:rPr>
                        <a:t>520</a:t>
                      </a:r>
                    </a:p>
                  </a:txBody>
                  <a:tcPr/>
                </a:tc>
                <a:tc>
                  <a:txBody>
                    <a:bodyPr/>
                    <a:lstStyle/>
                    <a:p>
                      <a:pPr algn="ctr"/>
                      <a:r>
                        <a:rPr lang="en-GB" sz="1600" dirty="0">
                          <a:latin typeface="Arial" panose="020B0604020202020204" pitchFamily="34" charset="0"/>
                          <a:cs typeface="Arial" panose="020B0604020202020204" pitchFamily="34" charset="0"/>
                        </a:rPr>
                        <a:t>No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Not applicable</a:t>
                      </a:r>
                    </a:p>
                  </a:txBody>
                  <a:tcPr/>
                </a:tc>
                <a:extLst>
                  <a:ext uri="{0D108BD9-81ED-4DB2-BD59-A6C34878D82A}">
                    <a16:rowId xmlns:a16="http://schemas.microsoft.com/office/drawing/2014/main" val="487978793"/>
                  </a:ext>
                </a:extLst>
              </a:tr>
            </a:tbl>
          </a:graphicData>
        </a:graphic>
      </p:graphicFrame>
    </p:spTree>
    <p:extLst>
      <p:ext uri="{BB962C8B-B14F-4D97-AF65-F5344CB8AC3E}">
        <p14:creationId xmlns:p14="http://schemas.microsoft.com/office/powerpoint/2010/main" val="12205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795420"/>
            <a:ext cx="8090162" cy="5940088"/>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Current Arrangements</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Costs across the Participating Authorities vary.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License costs range from £33.93 to £126.00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average license cost across Childrens Social Care is £80.56 and the average cost for Adult Social Care being £94.74.  Costs appear to be dependent on the number of licenses purchased by the Participating Authority.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Where a Participating Authorities’ current arrangements extend beyond 31 March 2019, they will have the opportunity to negotiate the end of these arrangements early (if permissible in the current contracts) and purchase from this solution from 1 April 2019, or continue their existing arrangements until they expire.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60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798" y="6468459"/>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7466" y="647853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1417" y="633765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4085" y="6402365"/>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78398" y="6455216"/>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02261" y="6428318"/>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556275" y="6380869"/>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494" y="643616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6857" y="6309516"/>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915842"/>
            <a:ext cx="8090162" cy="5170646"/>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Future Requirements</a:t>
            </a:r>
          </a:p>
          <a:p>
            <a:endParaRPr lang="en-GB" sz="1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The Participating Authorities are looking to have a solution that will:</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provide an on-line research and information tool(s) by an unlimited number of Social Care staff;</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provide bespoke, face-to-face training for social care staff as and when requested by the Participating Authorities;</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be flexible to meet the needs of changing requirements in respect of:</a:t>
            </a:r>
          </a:p>
          <a:p>
            <a:r>
              <a:rPr lang="en-GB" sz="2000" dirty="0">
                <a:latin typeface="Arial" panose="020B0604020202020204" pitchFamily="34" charset="0"/>
                <a:cs typeface="Arial" panose="020B0604020202020204" pitchFamily="34" charset="0"/>
              </a:rPr>
              <a:t>	- social care legislation, best practice, methodology and 	pedagogy</a:t>
            </a:r>
          </a:p>
          <a:p>
            <a:r>
              <a:rPr lang="en-GB" sz="2000" dirty="0">
                <a:latin typeface="Arial" panose="020B0604020202020204" pitchFamily="34" charset="0"/>
                <a:cs typeface="Arial" panose="020B0604020202020204" pitchFamily="34" charset="0"/>
              </a:rPr>
              <a:t>	- social care registration requirements</a:t>
            </a:r>
          </a:p>
          <a:p>
            <a:r>
              <a:rPr lang="en-GB" sz="2000" dirty="0">
                <a:latin typeface="Arial" panose="020B0604020202020204" pitchFamily="34" charset="0"/>
                <a:cs typeface="Arial" panose="020B0604020202020204" pitchFamily="34" charset="0"/>
              </a:rPr>
              <a:t>	- information and communications technology; </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be accessible, efficient and effective;</a:t>
            </a:r>
          </a:p>
        </p:txBody>
      </p:sp>
    </p:spTree>
    <p:extLst>
      <p:ext uri="{BB962C8B-B14F-4D97-AF65-F5344CB8AC3E}">
        <p14:creationId xmlns:p14="http://schemas.microsoft.com/office/powerpoint/2010/main" val="59625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8132</TotalTime>
  <Words>988</Words>
  <Application>Microsoft Office PowerPoint</Application>
  <PresentationFormat>On-screen Show (4:3)</PresentationFormat>
  <Paragraphs>290</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Polito, Becky</dc:creator>
  <cp:lastModifiedBy>Polito, Becky</cp:lastModifiedBy>
  <cp:revision>1191</cp:revision>
  <cp:lastPrinted>2018-09-18T13:27:22Z</cp:lastPrinted>
  <dcterms:created xsi:type="dcterms:W3CDTF">2014-11-25T11:45:43Z</dcterms:created>
  <dcterms:modified xsi:type="dcterms:W3CDTF">2018-09-21T07:52:26Z</dcterms:modified>
</cp:coreProperties>
</file>