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28"/>
  </p:notesMasterIdLst>
  <p:sldIdLst>
    <p:sldId id="290" r:id="rId5"/>
    <p:sldId id="303" r:id="rId6"/>
    <p:sldId id="12387" r:id="rId7"/>
    <p:sldId id="12383" r:id="rId8"/>
    <p:sldId id="12384" r:id="rId9"/>
    <p:sldId id="292" r:id="rId10"/>
    <p:sldId id="306" r:id="rId11"/>
    <p:sldId id="295" r:id="rId12"/>
    <p:sldId id="296" r:id="rId13"/>
    <p:sldId id="311" r:id="rId14"/>
    <p:sldId id="305" r:id="rId15"/>
    <p:sldId id="12418" r:id="rId16"/>
    <p:sldId id="298" r:id="rId17"/>
    <p:sldId id="299" r:id="rId18"/>
    <p:sldId id="12389" r:id="rId19"/>
    <p:sldId id="312" r:id="rId20"/>
    <p:sldId id="12388" r:id="rId21"/>
    <p:sldId id="12385" r:id="rId22"/>
    <p:sldId id="12386" r:id="rId23"/>
    <p:sldId id="304" r:id="rId24"/>
    <p:sldId id="308" r:id="rId25"/>
    <p:sldId id="12390" r:id="rId26"/>
    <p:sldId id="30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974717-DFFD-82B6-53F3-5A01B3AB0AD8}" name="Martin Heuter" initials="MH" userId="S::Martin.Heuter@cornwall.gov.uk::ce96667a-4585-4e57-9031-5192f0ea8be1" providerId="AD"/>
  <p188:author id="{71F3D64E-1F7E-0730-C8B0-97677C45DA5B}" name="Kate Alcock" initials="KA" userId="S::kate.alcock@cornwall.gov.uk::2bbf000e-44e8-4a00-bf20-f0a7e57e534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62" autoAdjust="0"/>
    <p:restoredTop sz="93910" autoAdjust="0"/>
  </p:normalViewPr>
  <p:slideViewPr>
    <p:cSldViewPr snapToGrid="0">
      <p:cViewPr varScale="1">
        <p:scale>
          <a:sx n="103" d="100"/>
          <a:sy n="103" d="100"/>
        </p:scale>
        <p:origin x="101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lia Penhaligon" userId="945119d3-52ab-4ac4-9d6d-e916006536c6" providerId="ADAL" clId="{48E762EB-434F-482D-87D3-AC468A2DB192}"/>
    <pc:docChg chg="modSld">
      <pc:chgData name="Celia Penhaligon" userId="945119d3-52ab-4ac4-9d6d-e916006536c6" providerId="ADAL" clId="{48E762EB-434F-482D-87D3-AC468A2DB192}" dt="2023-06-01T13:41:07.366" v="8" actId="6549"/>
      <pc:docMkLst>
        <pc:docMk/>
      </pc:docMkLst>
      <pc:sldChg chg="modNotesTx">
        <pc:chgData name="Celia Penhaligon" userId="945119d3-52ab-4ac4-9d6d-e916006536c6" providerId="ADAL" clId="{48E762EB-434F-482D-87D3-AC468A2DB192}" dt="2023-06-01T13:40:35.993" v="4" actId="6549"/>
        <pc:sldMkLst>
          <pc:docMk/>
          <pc:sldMk cId="1191233930" sldId="295"/>
        </pc:sldMkLst>
      </pc:sldChg>
      <pc:sldChg chg="modNotesTx">
        <pc:chgData name="Celia Penhaligon" userId="945119d3-52ab-4ac4-9d6d-e916006536c6" providerId="ADAL" clId="{48E762EB-434F-482D-87D3-AC468A2DB192}" dt="2023-06-01T13:40:18.137" v="0" actId="6549"/>
        <pc:sldMkLst>
          <pc:docMk/>
          <pc:sldMk cId="1533662077" sldId="303"/>
        </pc:sldMkLst>
      </pc:sldChg>
      <pc:sldChg chg="modNotesTx">
        <pc:chgData name="Celia Penhaligon" userId="945119d3-52ab-4ac4-9d6d-e916006536c6" providerId="ADAL" clId="{48E762EB-434F-482D-87D3-AC468A2DB192}" dt="2023-06-01T13:40:59.564" v="6" actId="6549"/>
        <pc:sldMkLst>
          <pc:docMk/>
          <pc:sldMk cId="1923473947" sldId="304"/>
        </pc:sldMkLst>
      </pc:sldChg>
      <pc:sldChg chg="modNotesTx">
        <pc:chgData name="Celia Penhaligon" userId="945119d3-52ab-4ac4-9d6d-e916006536c6" providerId="ADAL" clId="{48E762EB-434F-482D-87D3-AC468A2DB192}" dt="2023-06-01T13:40:46.158" v="5" actId="6549"/>
        <pc:sldMkLst>
          <pc:docMk/>
          <pc:sldMk cId="3724442585" sldId="305"/>
        </pc:sldMkLst>
      </pc:sldChg>
      <pc:sldChg chg="modNotesTx">
        <pc:chgData name="Celia Penhaligon" userId="945119d3-52ab-4ac4-9d6d-e916006536c6" providerId="ADAL" clId="{48E762EB-434F-482D-87D3-AC468A2DB192}" dt="2023-06-01T13:40:31.183" v="3" actId="6549"/>
        <pc:sldMkLst>
          <pc:docMk/>
          <pc:sldMk cId="1099586088" sldId="306"/>
        </pc:sldMkLst>
      </pc:sldChg>
      <pc:sldChg chg="modNotesTx">
        <pc:chgData name="Celia Penhaligon" userId="945119d3-52ab-4ac4-9d6d-e916006536c6" providerId="ADAL" clId="{48E762EB-434F-482D-87D3-AC468A2DB192}" dt="2023-06-01T13:41:03.403" v="7" actId="6549"/>
        <pc:sldMkLst>
          <pc:docMk/>
          <pc:sldMk cId="491227859" sldId="308"/>
        </pc:sldMkLst>
      </pc:sldChg>
      <pc:sldChg chg="modNotesTx">
        <pc:chgData name="Celia Penhaligon" userId="945119d3-52ab-4ac4-9d6d-e916006536c6" providerId="ADAL" clId="{48E762EB-434F-482D-87D3-AC468A2DB192}" dt="2023-06-01T13:40:22.329" v="1" actId="6549"/>
        <pc:sldMkLst>
          <pc:docMk/>
          <pc:sldMk cId="124253328" sldId="12383"/>
        </pc:sldMkLst>
      </pc:sldChg>
      <pc:sldChg chg="modNotesTx">
        <pc:chgData name="Celia Penhaligon" userId="945119d3-52ab-4ac4-9d6d-e916006536c6" providerId="ADAL" clId="{48E762EB-434F-482D-87D3-AC468A2DB192}" dt="2023-06-01T13:40:24.619" v="2" actId="6549"/>
        <pc:sldMkLst>
          <pc:docMk/>
          <pc:sldMk cId="2495391455" sldId="12384"/>
        </pc:sldMkLst>
      </pc:sldChg>
      <pc:sldChg chg="modNotesTx">
        <pc:chgData name="Celia Penhaligon" userId="945119d3-52ab-4ac4-9d6d-e916006536c6" providerId="ADAL" clId="{48E762EB-434F-482D-87D3-AC468A2DB192}" dt="2023-06-01T13:41:07.366" v="8" actId="6549"/>
        <pc:sldMkLst>
          <pc:docMk/>
          <pc:sldMk cId="3803660390" sldId="12390"/>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hyperlink" Target="https://www.cornwall.gov.uk/health-and-social-care/adult-social-care/adult-social-care-commissioning/care-and-support-at-home/" TargetMode="External"/><Relationship Id="rId2" Type="http://schemas.openxmlformats.org/officeDocument/2006/relationships/hyperlink" Target="https://www.cornwall.gov.uk/media/giad313e/cc-care-support-at-home-pin-final.pdf" TargetMode="External"/><Relationship Id="rId1" Type="http://schemas.openxmlformats.org/officeDocument/2006/relationships/hyperlink" Target="https://www.cornwall.gov.uk/health-and-social-care/adult-social-care/adult-social-care-commissioning/online-form-workshops/"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cornwall.gov.uk/health-and-social-care/adult-social-care/adult-social-care-commissioning/online-form-workshops/" TargetMode="External"/><Relationship Id="rId2" Type="http://schemas.openxmlformats.org/officeDocument/2006/relationships/hyperlink" Target="https://www.cornwall.gov.uk/media/giad313e/cc-care-support-at-home-pin-final.pdf" TargetMode="External"/><Relationship Id="rId1" Type="http://schemas.openxmlformats.org/officeDocument/2006/relationships/hyperlink" Target="https://www.cornwall.gov.uk/health-and-social-care/adult-social-care/adult-social-care-commissioning/care-and-support-at-home/" TargetMode="Externa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490286-DEEC-4190-8328-2F0BE5608838}" type="doc">
      <dgm:prSet loTypeId="urn:microsoft.com/office/officeart/2005/8/layout/matrix1" loCatId="matrix" qsTypeId="urn:microsoft.com/office/officeart/2005/8/quickstyle/simple1" qsCatId="simple" csTypeId="urn:microsoft.com/office/officeart/2005/8/colors/accent0_1" csCatId="mainScheme" phldr="1"/>
      <dgm:spPr/>
      <dgm:t>
        <a:bodyPr/>
        <a:lstStyle/>
        <a:p>
          <a:endParaRPr lang="en-GB"/>
        </a:p>
      </dgm:t>
    </dgm:pt>
    <dgm:pt modelId="{06C46C17-7F32-47BE-84EE-078D7228F18C}">
      <dgm:prSet phldrT="[Text]" custT="1"/>
      <dgm:spPr/>
      <dgm:t>
        <a:bodyPr/>
        <a:lstStyle/>
        <a:p>
          <a:pPr algn="ctr"/>
          <a:r>
            <a:rPr lang="en-GB" sz="2800" b="1" dirty="0">
              <a:solidFill>
                <a:srgbClr val="009DA3"/>
              </a:solidFill>
            </a:rPr>
            <a:t>            Provider Advisory Groups</a:t>
          </a:r>
        </a:p>
        <a:p>
          <a:pPr algn="r"/>
          <a:r>
            <a:rPr lang="en-GB" sz="1800" b="0" dirty="0">
              <a:solidFill>
                <a:srgbClr val="009DA3"/>
              </a:solidFill>
            </a:rPr>
            <a:t>In Development</a:t>
          </a:r>
        </a:p>
        <a:p>
          <a:pPr algn="ctr"/>
          <a:endParaRPr lang="en-GB" sz="2800" b="1" dirty="0">
            <a:solidFill>
              <a:srgbClr val="009DA3"/>
            </a:solidFill>
          </a:endParaRPr>
        </a:p>
      </dgm:t>
    </dgm:pt>
    <dgm:pt modelId="{86E7C242-1BD6-47E1-B6A9-D177EF7841F3}" type="parTrans" cxnId="{D5336AC5-E306-49F0-91A4-286912ECC282}">
      <dgm:prSet/>
      <dgm:spPr/>
      <dgm:t>
        <a:bodyPr/>
        <a:lstStyle/>
        <a:p>
          <a:endParaRPr lang="en-GB"/>
        </a:p>
      </dgm:t>
    </dgm:pt>
    <dgm:pt modelId="{C64C6458-F156-4563-AB2F-9034AF80E7AE}" type="sibTrans" cxnId="{D5336AC5-E306-49F0-91A4-286912ECC282}">
      <dgm:prSet/>
      <dgm:spPr/>
      <dgm:t>
        <a:bodyPr/>
        <a:lstStyle/>
        <a:p>
          <a:endParaRPr lang="en-GB"/>
        </a:p>
      </dgm:t>
    </dgm:pt>
    <dgm:pt modelId="{0E9E1DAE-DC51-4E94-88FA-47677B44030B}">
      <dgm:prSet phldrT="[Text]" custT="1"/>
      <dgm:spPr/>
      <dgm:t>
        <a:bodyPr/>
        <a:lstStyle/>
        <a:p>
          <a:pPr algn="ctr"/>
          <a:r>
            <a:rPr lang="en-GB" sz="2800" b="1" dirty="0">
              <a:solidFill>
                <a:srgbClr val="009DA3"/>
              </a:solidFill>
            </a:rPr>
            <a:t>One to One Meetings</a:t>
          </a:r>
        </a:p>
        <a:p>
          <a:pPr algn="l"/>
          <a:r>
            <a:rPr lang="en-GB" sz="1800" dirty="0">
              <a:hlinkClick xmlns:r="http://schemas.openxmlformats.org/officeDocument/2006/relationships" r:id="rId1"/>
            </a:rPr>
            <a:t>Book on the home care recommissioning engagement workshops - Cornwall Council</a:t>
          </a:r>
          <a:endParaRPr lang="en-GB" sz="1800" b="1" dirty="0">
            <a:solidFill>
              <a:srgbClr val="009DA3"/>
            </a:solidFill>
          </a:endParaRPr>
        </a:p>
      </dgm:t>
    </dgm:pt>
    <dgm:pt modelId="{3E8F4583-2836-4073-A798-7E901709A229}" type="sibTrans" cxnId="{E630E712-8ED7-4E84-813D-31A1BBD63AAA}">
      <dgm:prSet/>
      <dgm:spPr/>
      <dgm:t>
        <a:bodyPr/>
        <a:lstStyle/>
        <a:p>
          <a:endParaRPr lang="en-GB"/>
        </a:p>
      </dgm:t>
    </dgm:pt>
    <dgm:pt modelId="{82257D72-44E6-4366-BCF5-9C7072737A95}" type="parTrans" cxnId="{E630E712-8ED7-4E84-813D-31A1BBD63AAA}">
      <dgm:prSet/>
      <dgm:spPr/>
      <dgm:t>
        <a:bodyPr/>
        <a:lstStyle/>
        <a:p>
          <a:endParaRPr lang="en-GB"/>
        </a:p>
      </dgm:t>
    </dgm:pt>
    <dgm:pt modelId="{FBFAF78B-35FC-4028-BE13-DE8B5AD6BE9B}">
      <dgm:prSet phldrT="[Text]" custT="1"/>
      <dgm:spPr/>
      <dgm:t>
        <a:bodyPr/>
        <a:lstStyle/>
        <a:p>
          <a:pPr marL="0" algn="ctr"/>
          <a:r>
            <a:rPr lang="en-GB" sz="2800" b="1" dirty="0">
              <a:solidFill>
                <a:srgbClr val="009DA3"/>
              </a:solidFill>
            </a:rPr>
            <a:t>Soft Market Test</a:t>
          </a:r>
        </a:p>
        <a:p>
          <a:pPr marL="1436688" indent="-1436688" algn="r"/>
          <a:r>
            <a:rPr lang="en-GB" sz="1800" dirty="0">
              <a:hlinkClick xmlns:r="http://schemas.openxmlformats.org/officeDocument/2006/relationships" r:id="rId2"/>
            </a:rPr>
            <a:t>Cornwall Council Care and Support at Home PIN Market Engagement</a:t>
          </a:r>
          <a:endParaRPr lang="en-GB" sz="1800" b="1" dirty="0">
            <a:solidFill>
              <a:srgbClr val="009DA3"/>
            </a:solidFill>
          </a:endParaRPr>
        </a:p>
      </dgm:t>
    </dgm:pt>
    <dgm:pt modelId="{2F54BDF7-A4ED-4A1E-A88E-068FC694A464}" type="sibTrans" cxnId="{5A493B86-701E-4570-BF82-BF7BABFEB571}">
      <dgm:prSet/>
      <dgm:spPr/>
      <dgm:t>
        <a:bodyPr/>
        <a:lstStyle/>
        <a:p>
          <a:endParaRPr lang="en-GB"/>
        </a:p>
      </dgm:t>
    </dgm:pt>
    <dgm:pt modelId="{3998AB03-6A71-456A-BAB9-8FF2DA26919E}" type="parTrans" cxnId="{5A493B86-701E-4570-BF82-BF7BABFEB571}">
      <dgm:prSet/>
      <dgm:spPr/>
      <dgm:t>
        <a:bodyPr/>
        <a:lstStyle/>
        <a:p>
          <a:endParaRPr lang="en-GB"/>
        </a:p>
      </dgm:t>
    </dgm:pt>
    <dgm:pt modelId="{019FC216-2E82-4084-830C-33913B9535EF}">
      <dgm:prSet phldrT="[Text]" custT="1"/>
      <dgm:spPr/>
      <dgm:t>
        <a:bodyPr/>
        <a:lstStyle/>
        <a:p>
          <a:pPr algn="ctr"/>
          <a:endParaRPr lang="en-GB" sz="2800" b="1" dirty="0">
            <a:solidFill>
              <a:srgbClr val="009DA3"/>
            </a:solidFill>
          </a:endParaRPr>
        </a:p>
        <a:p>
          <a:pPr algn="ctr"/>
          <a:r>
            <a:rPr lang="en-GB" sz="2800" b="1" dirty="0">
              <a:solidFill>
                <a:srgbClr val="009DA3"/>
              </a:solidFill>
            </a:rPr>
            <a:t>Thematic workshops</a:t>
          </a:r>
        </a:p>
        <a:p>
          <a:pPr algn="l"/>
          <a:r>
            <a:rPr lang="en-GB" sz="1800" dirty="0">
              <a:hlinkClick xmlns:r="http://schemas.openxmlformats.org/officeDocument/2006/relationships" r:id="rId3"/>
            </a:rPr>
            <a:t>Care and Support at Home Market Engagement - Cornwall Council</a:t>
          </a:r>
          <a:endParaRPr lang="en-GB" sz="1800" dirty="0"/>
        </a:p>
        <a:p>
          <a:pPr algn="l"/>
          <a:endParaRPr lang="en-GB" sz="1800" b="1" dirty="0">
            <a:solidFill>
              <a:srgbClr val="009DA3"/>
            </a:solidFill>
          </a:endParaRPr>
        </a:p>
        <a:p>
          <a:pPr algn="ctr"/>
          <a:endParaRPr lang="en-GB" sz="2800" b="1" dirty="0">
            <a:solidFill>
              <a:srgbClr val="009DA3"/>
            </a:solidFill>
          </a:endParaRPr>
        </a:p>
      </dgm:t>
    </dgm:pt>
    <dgm:pt modelId="{125ADD85-DA28-46E4-88D9-422039F9E5D8}" type="sibTrans" cxnId="{1A5B7BD7-F8A2-4E37-B811-46A46F81D7D9}">
      <dgm:prSet/>
      <dgm:spPr/>
      <dgm:t>
        <a:bodyPr/>
        <a:lstStyle/>
        <a:p>
          <a:endParaRPr lang="en-GB"/>
        </a:p>
      </dgm:t>
    </dgm:pt>
    <dgm:pt modelId="{E0A22629-81AD-4012-8388-C023279838C1}" type="parTrans" cxnId="{1A5B7BD7-F8A2-4E37-B811-46A46F81D7D9}">
      <dgm:prSet/>
      <dgm:spPr/>
      <dgm:t>
        <a:bodyPr/>
        <a:lstStyle/>
        <a:p>
          <a:endParaRPr lang="en-GB"/>
        </a:p>
      </dgm:t>
    </dgm:pt>
    <dgm:pt modelId="{2D0625E7-0EAE-4386-A5E3-EF4001B749EE}">
      <dgm:prSet phldrT="[Text]"/>
      <dgm:spPr/>
      <dgm:t>
        <a:bodyPr/>
        <a:lstStyle/>
        <a:p>
          <a:endParaRPr lang="en-GB" dirty="0"/>
        </a:p>
      </dgm:t>
    </dgm:pt>
    <dgm:pt modelId="{6873CD00-BB4E-4190-B19C-41983ED8F7F4}" type="sibTrans" cxnId="{19567FBF-0C6C-4E80-8AE5-68D136098F41}">
      <dgm:prSet/>
      <dgm:spPr/>
      <dgm:t>
        <a:bodyPr/>
        <a:lstStyle/>
        <a:p>
          <a:endParaRPr lang="en-GB"/>
        </a:p>
      </dgm:t>
    </dgm:pt>
    <dgm:pt modelId="{525EEC81-277F-48C1-BF35-00D3CED4E0D2}" type="parTrans" cxnId="{19567FBF-0C6C-4E80-8AE5-68D136098F41}">
      <dgm:prSet/>
      <dgm:spPr/>
      <dgm:t>
        <a:bodyPr/>
        <a:lstStyle/>
        <a:p>
          <a:endParaRPr lang="en-GB"/>
        </a:p>
      </dgm:t>
    </dgm:pt>
    <dgm:pt modelId="{F4185A7B-C033-43AF-9E25-2FB5BA4061D4}" type="pres">
      <dgm:prSet presAssocID="{5C490286-DEEC-4190-8328-2F0BE5608838}" presName="diagram" presStyleCnt="0">
        <dgm:presLayoutVars>
          <dgm:chMax val="1"/>
          <dgm:dir/>
          <dgm:animLvl val="ctr"/>
          <dgm:resizeHandles val="exact"/>
        </dgm:presLayoutVars>
      </dgm:prSet>
      <dgm:spPr/>
    </dgm:pt>
    <dgm:pt modelId="{DFEDD841-1ED3-4C81-8AA6-A0F8442015A4}" type="pres">
      <dgm:prSet presAssocID="{5C490286-DEEC-4190-8328-2F0BE5608838}" presName="matrix" presStyleCnt="0"/>
      <dgm:spPr/>
    </dgm:pt>
    <dgm:pt modelId="{B9AA9E88-168B-4740-840D-B6B3104B2653}" type="pres">
      <dgm:prSet presAssocID="{5C490286-DEEC-4190-8328-2F0BE5608838}" presName="tile1" presStyleLbl="node1" presStyleIdx="0" presStyleCnt="4" custLinFactNeighborX="-16975" custLinFactNeighborY="-811"/>
      <dgm:spPr/>
    </dgm:pt>
    <dgm:pt modelId="{CDC1C0F5-8B74-44EF-935E-D4C921CE470C}" type="pres">
      <dgm:prSet presAssocID="{5C490286-DEEC-4190-8328-2F0BE5608838}" presName="tile1text" presStyleLbl="node1" presStyleIdx="0" presStyleCnt="4">
        <dgm:presLayoutVars>
          <dgm:chMax val="0"/>
          <dgm:chPref val="0"/>
          <dgm:bulletEnabled val="1"/>
        </dgm:presLayoutVars>
      </dgm:prSet>
      <dgm:spPr/>
    </dgm:pt>
    <dgm:pt modelId="{D89F2B12-0603-4DA4-8CFF-1780C3798E2D}" type="pres">
      <dgm:prSet presAssocID="{5C490286-DEEC-4190-8328-2F0BE5608838}" presName="tile2" presStyleLbl="node1" presStyleIdx="1" presStyleCnt="4"/>
      <dgm:spPr/>
    </dgm:pt>
    <dgm:pt modelId="{3633A172-7B82-41C1-BC3A-F380A4F24891}" type="pres">
      <dgm:prSet presAssocID="{5C490286-DEEC-4190-8328-2F0BE5608838}" presName="tile2text" presStyleLbl="node1" presStyleIdx="1" presStyleCnt="4">
        <dgm:presLayoutVars>
          <dgm:chMax val="0"/>
          <dgm:chPref val="0"/>
          <dgm:bulletEnabled val="1"/>
        </dgm:presLayoutVars>
      </dgm:prSet>
      <dgm:spPr/>
    </dgm:pt>
    <dgm:pt modelId="{FE27B8C6-40EE-45B4-ACA3-87804D9D1924}" type="pres">
      <dgm:prSet presAssocID="{5C490286-DEEC-4190-8328-2F0BE5608838}" presName="tile3" presStyleLbl="node1" presStyleIdx="2" presStyleCnt="4"/>
      <dgm:spPr/>
    </dgm:pt>
    <dgm:pt modelId="{3E1F776B-7B7A-49D2-B360-08041403BC59}" type="pres">
      <dgm:prSet presAssocID="{5C490286-DEEC-4190-8328-2F0BE5608838}" presName="tile3text" presStyleLbl="node1" presStyleIdx="2" presStyleCnt="4">
        <dgm:presLayoutVars>
          <dgm:chMax val="0"/>
          <dgm:chPref val="0"/>
          <dgm:bulletEnabled val="1"/>
        </dgm:presLayoutVars>
      </dgm:prSet>
      <dgm:spPr/>
    </dgm:pt>
    <dgm:pt modelId="{45C89EF8-C508-47E8-B413-FD54681EC5E9}" type="pres">
      <dgm:prSet presAssocID="{5C490286-DEEC-4190-8328-2F0BE5608838}" presName="tile4" presStyleLbl="node1" presStyleIdx="3" presStyleCnt="4"/>
      <dgm:spPr/>
    </dgm:pt>
    <dgm:pt modelId="{FDD0EACA-CC15-415B-A026-99D4CB187904}" type="pres">
      <dgm:prSet presAssocID="{5C490286-DEEC-4190-8328-2F0BE5608838}" presName="tile4text" presStyleLbl="node1" presStyleIdx="3" presStyleCnt="4">
        <dgm:presLayoutVars>
          <dgm:chMax val="0"/>
          <dgm:chPref val="0"/>
          <dgm:bulletEnabled val="1"/>
        </dgm:presLayoutVars>
      </dgm:prSet>
      <dgm:spPr/>
    </dgm:pt>
    <dgm:pt modelId="{A094BB61-1AB6-49E3-BADE-ED27F886032C}" type="pres">
      <dgm:prSet presAssocID="{5C490286-DEEC-4190-8328-2F0BE5608838}" presName="centerTile" presStyleLbl="fgShp" presStyleIdx="0" presStyleCnt="1" custScaleX="45850" custScaleY="42150">
        <dgm:presLayoutVars>
          <dgm:chMax val="0"/>
          <dgm:chPref val="0"/>
        </dgm:presLayoutVars>
      </dgm:prSet>
      <dgm:spPr/>
    </dgm:pt>
  </dgm:ptLst>
  <dgm:cxnLst>
    <dgm:cxn modelId="{E630E712-8ED7-4E84-813D-31A1BBD63AAA}" srcId="{2D0625E7-0EAE-4386-A5E3-EF4001B749EE}" destId="{0E9E1DAE-DC51-4E94-88FA-47677B44030B}" srcOrd="2" destOrd="0" parTransId="{82257D72-44E6-4366-BCF5-9C7072737A95}" sibTransId="{3E8F4583-2836-4073-A798-7E901709A229}"/>
    <dgm:cxn modelId="{E3ACB924-7647-41AD-A134-DA67178D544F}" type="presOf" srcId="{06C46C17-7F32-47BE-84EE-078D7228F18C}" destId="{45C89EF8-C508-47E8-B413-FD54681EC5E9}" srcOrd="0" destOrd="0" presId="urn:microsoft.com/office/officeart/2005/8/layout/matrix1"/>
    <dgm:cxn modelId="{3FF02F46-F3CC-4BAF-BB58-DAD0DD3040EC}" type="presOf" srcId="{0E9E1DAE-DC51-4E94-88FA-47677B44030B}" destId="{3E1F776B-7B7A-49D2-B360-08041403BC59}" srcOrd="1" destOrd="0" presId="urn:microsoft.com/office/officeart/2005/8/layout/matrix1"/>
    <dgm:cxn modelId="{CF825872-74C5-4434-9D0A-2B85A262084E}" type="presOf" srcId="{0E9E1DAE-DC51-4E94-88FA-47677B44030B}" destId="{FE27B8C6-40EE-45B4-ACA3-87804D9D1924}" srcOrd="0" destOrd="0" presId="urn:microsoft.com/office/officeart/2005/8/layout/matrix1"/>
    <dgm:cxn modelId="{FE4F1359-4BE7-4E51-BEC6-E1A4F0FF7057}" type="presOf" srcId="{2D0625E7-0EAE-4386-A5E3-EF4001B749EE}" destId="{A094BB61-1AB6-49E3-BADE-ED27F886032C}" srcOrd="0" destOrd="0" presId="urn:microsoft.com/office/officeart/2005/8/layout/matrix1"/>
    <dgm:cxn modelId="{6BCCFA81-EEA0-4F14-A137-1ACCD1F28E2D}" type="presOf" srcId="{019FC216-2E82-4084-830C-33913B9535EF}" destId="{CDC1C0F5-8B74-44EF-935E-D4C921CE470C}" srcOrd="1" destOrd="0" presId="urn:microsoft.com/office/officeart/2005/8/layout/matrix1"/>
    <dgm:cxn modelId="{5A493B86-701E-4570-BF82-BF7BABFEB571}" srcId="{2D0625E7-0EAE-4386-A5E3-EF4001B749EE}" destId="{FBFAF78B-35FC-4028-BE13-DE8B5AD6BE9B}" srcOrd="1" destOrd="0" parTransId="{3998AB03-6A71-456A-BAB9-8FF2DA26919E}" sibTransId="{2F54BDF7-A4ED-4A1E-A88E-068FC694A464}"/>
    <dgm:cxn modelId="{9F563B99-ABF0-48EA-A7A7-740E7376C207}" type="presOf" srcId="{FBFAF78B-35FC-4028-BE13-DE8B5AD6BE9B}" destId="{3633A172-7B82-41C1-BC3A-F380A4F24891}" srcOrd="1" destOrd="0" presId="urn:microsoft.com/office/officeart/2005/8/layout/matrix1"/>
    <dgm:cxn modelId="{5EFCCAA3-963A-4830-B464-76D11E9BB21A}" type="presOf" srcId="{FBFAF78B-35FC-4028-BE13-DE8B5AD6BE9B}" destId="{D89F2B12-0603-4DA4-8CFF-1780C3798E2D}" srcOrd="0" destOrd="0" presId="urn:microsoft.com/office/officeart/2005/8/layout/matrix1"/>
    <dgm:cxn modelId="{AFFBEDAB-C472-404D-9461-719D04379424}" type="presOf" srcId="{019FC216-2E82-4084-830C-33913B9535EF}" destId="{B9AA9E88-168B-4740-840D-B6B3104B2653}" srcOrd="0" destOrd="0" presId="urn:microsoft.com/office/officeart/2005/8/layout/matrix1"/>
    <dgm:cxn modelId="{552825BD-83AF-4D6D-A412-19AF1E082F6A}" type="presOf" srcId="{5C490286-DEEC-4190-8328-2F0BE5608838}" destId="{F4185A7B-C033-43AF-9E25-2FB5BA4061D4}" srcOrd="0" destOrd="0" presId="urn:microsoft.com/office/officeart/2005/8/layout/matrix1"/>
    <dgm:cxn modelId="{19567FBF-0C6C-4E80-8AE5-68D136098F41}" srcId="{5C490286-DEEC-4190-8328-2F0BE5608838}" destId="{2D0625E7-0EAE-4386-A5E3-EF4001B749EE}" srcOrd="0" destOrd="0" parTransId="{525EEC81-277F-48C1-BF35-00D3CED4E0D2}" sibTransId="{6873CD00-BB4E-4190-B19C-41983ED8F7F4}"/>
    <dgm:cxn modelId="{D5336AC5-E306-49F0-91A4-286912ECC282}" srcId="{2D0625E7-0EAE-4386-A5E3-EF4001B749EE}" destId="{06C46C17-7F32-47BE-84EE-078D7228F18C}" srcOrd="3" destOrd="0" parTransId="{86E7C242-1BD6-47E1-B6A9-D177EF7841F3}" sibTransId="{C64C6458-F156-4563-AB2F-9034AF80E7AE}"/>
    <dgm:cxn modelId="{0B5718C8-7BBC-4044-9800-5D6DFDC1142F}" type="presOf" srcId="{06C46C17-7F32-47BE-84EE-078D7228F18C}" destId="{FDD0EACA-CC15-415B-A026-99D4CB187904}" srcOrd="1" destOrd="0" presId="urn:microsoft.com/office/officeart/2005/8/layout/matrix1"/>
    <dgm:cxn modelId="{1A5B7BD7-F8A2-4E37-B811-46A46F81D7D9}" srcId="{2D0625E7-0EAE-4386-A5E3-EF4001B749EE}" destId="{019FC216-2E82-4084-830C-33913B9535EF}" srcOrd="0" destOrd="0" parTransId="{E0A22629-81AD-4012-8388-C023279838C1}" sibTransId="{125ADD85-DA28-46E4-88D9-422039F9E5D8}"/>
    <dgm:cxn modelId="{E1595542-8BDA-410A-87F9-C182B48D4502}" type="presParOf" srcId="{F4185A7B-C033-43AF-9E25-2FB5BA4061D4}" destId="{DFEDD841-1ED3-4C81-8AA6-A0F8442015A4}" srcOrd="0" destOrd="0" presId="urn:microsoft.com/office/officeart/2005/8/layout/matrix1"/>
    <dgm:cxn modelId="{92C7AC1A-5354-43D3-8ACA-3CA8400CE39E}" type="presParOf" srcId="{DFEDD841-1ED3-4C81-8AA6-A0F8442015A4}" destId="{B9AA9E88-168B-4740-840D-B6B3104B2653}" srcOrd="0" destOrd="0" presId="urn:microsoft.com/office/officeart/2005/8/layout/matrix1"/>
    <dgm:cxn modelId="{F38B060E-07D3-47D1-AB0E-1E4395928D2D}" type="presParOf" srcId="{DFEDD841-1ED3-4C81-8AA6-A0F8442015A4}" destId="{CDC1C0F5-8B74-44EF-935E-D4C921CE470C}" srcOrd="1" destOrd="0" presId="urn:microsoft.com/office/officeart/2005/8/layout/matrix1"/>
    <dgm:cxn modelId="{24574316-71D0-422E-9583-EEB41B896AF9}" type="presParOf" srcId="{DFEDD841-1ED3-4C81-8AA6-A0F8442015A4}" destId="{D89F2B12-0603-4DA4-8CFF-1780C3798E2D}" srcOrd="2" destOrd="0" presId="urn:microsoft.com/office/officeart/2005/8/layout/matrix1"/>
    <dgm:cxn modelId="{6337DF32-C370-459E-A073-0080179A3D8A}" type="presParOf" srcId="{DFEDD841-1ED3-4C81-8AA6-A0F8442015A4}" destId="{3633A172-7B82-41C1-BC3A-F380A4F24891}" srcOrd="3" destOrd="0" presId="urn:microsoft.com/office/officeart/2005/8/layout/matrix1"/>
    <dgm:cxn modelId="{268FAD1F-11FF-4FCE-8B2D-186BD484FB45}" type="presParOf" srcId="{DFEDD841-1ED3-4C81-8AA6-A0F8442015A4}" destId="{FE27B8C6-40EE-45B4-ACA3-87804D9D1924}" srcOrd="4" destOrd="0" presId="urn:microsoft.com/office/officeart/2005/8/layout/matrix1"/>
    <dgm:cxn modelId="{27157B5A-7D34-46A2-8345-43FE933CDBAC}" type="presParOf" srcId="{DFEDD841-1ED3-4C81-8AA6-A0F8442015A4}" destId="{3E1F776B-7B7A-49D2-B360-08041403BC59}" srcOrd="5" destOrd="0" presId="urn:microsoft.com/office/officeart/2005/8/layout/matrix1"/>
    <dgm:cxn modelId="{49675696-C64A-4361-9B9F-39AF59DF6421}" type="presParOf" srcId="{DFEDD841-1ED3-4C81-8AA6-A0F8442015A4}" destId="{45C89EF8-C508-47E8-B413-FD54681EC5E9}" srcOrd="6" destOrd="0" presId="urn:microsoft.com/office/officeart/2005/8/layout/matrix1"/>
    <dgm:cxn modelId="{8C6276DC-8409-41B7-8346-7775746AFFC0}" type="presParOf" srcId="{DFEDD841-1ED3-4C81-8AA6-A0F8442015A4}" destId="{FDD0EACA-CC15-415B-A026-99D4CB187904}" srcOrd="7" destOrd="0" presId="urn:microsoft.com/office/officeart/2005/8/layout/matrix1"/>
    <dgm:cxn modelId="{66256C38-DF9C-48E2-AB93-61EA6845DA7A}" type="presParOf" srcId="{F4185A7B-C033-43AF-9E25-2FB5BA4061D4}" destId="{A094BB61-1AB6-49E3-BADE-ED27F886032C}"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490286-DEEC-4190-8328-2F0BE5608838}" type="doc">
      <dgm:prSet loTypeId="urn:microsoft.com/office/officeart/2005/8/layout/matrix1" loCatId="matrix" qsTypeId="urn:microsoft.com/office/officeart/2005/8/quickstyle/simple1" qsCatId="simple" csTypeId="urn:microsoft.com/office/officeart/2005/8/colors/accent0_1" csCatId="mainScheme" phldr="1"/>
      <dgm:spPr/>
      <dgm:t>
        <a:bodyPr/>
        <a:lstStyle/>
        <a:p>
          <a:endParaRPr lang="en-GB"/>
        </a:p>
      </dgm:t>
    </dgm:pt>
    <dgm:pt modelId="{06C46C17-7F32-47BE-84EE-078D7228F18C}">
      <dgm:prSet phldrT="[Text]" custT="1"/>
      <dgm:spPr/>
      <dgm:t>
        <a:bodyPr/>
        <a:lstStyle/>
        <a:p>
          <a:r>
            <a:rPr lang="en-GB" sz="2800" b="1" dirty="0">
              <a:solidFill>
                <a:srgbClr val="009DA3"/>
              </a:solidFill>
            </a:rPr>
            <a:t>            Other Ideas and Opportunities?</a:t>
          </a:r>
        </a:p>
      </dgm:t>
    </dgm:pt>
    <dgm:pt modelId="{86E7C242-1BD6-47E1-B6A9-D177EF7841F3}" type="parTrans" cxnId="{D5336AC5-E306-49F0-91A4-286912ECC282}">
      <dgm:prSet/>
      <dgm:spPr/>
      <dgm:t>
        <a:bodyPr/>
        <a:lstStyle/>
        <a:p>
          <a:endParaRPr lang="en-GB"/>
        </a:p>
      </dgm:t>
    </dgm:pt>
    <dgm:pt modelId="{C64C6458-F156-4563-AB2F-9034AF80E7AE}" type="sibTrans" cxnId="{D5336AC5-E306-49F0-91A4-286912ECC282}">
      <dgm:prSet/>
      <dgm:spPr/>
      <dgm:t>
        <a:bodyPr/>
        <a:lstStyle/>
        <a:p>
          <a:endParaRPr lang="en-GB"/>
        </a:p>
      </dgm:t>
    </dgm:pt>
    <dgm:pt modelId="{0E9E1DAE-DC51-4E94-88FA-47677B44030B}">
      <dgm:prSet phldrT="[Text]" custT="1"/>
      <dgm:spPr/>
      <dgm:t>
        <a:bodyPr/>
        <a:lstStyle/>
        <a:p>
          <a:r>
            <a:rPr lang="en-GB" sz="2800" b="1" dirty="0">
              <a:solidFill>
                <a:srgbClr val="009DA3"/>
              </a:solidFill>
            </a:rPr>
            <a:t>Partnership Boards</a:t>
          </a:r>
        </a:p>
      </dgm:t>
    </dgm:pt>
    <dgm:pt modelId="{3E8F4583-2836-4073-A798-7E901709A229}" type="sibTrans" cxnId="{E630E712-8ED7-4E84-813D-31A1BBD63AAA}">
      <dgm:prSet/>
      <dgm:spPr/>
      <dgm:t>
        <a:bodyPr/>
        <a:lstStyle/>
        <a:p>
          <a:endParaRPr lang="en-GB"/>
        </a:p>
      </dgm:t>
    </dgm:pt>
    <dgm:pt modelId="{82257D72-44E6-4366-BCF5-9C7072737A95}" type="parTrans" cxnId="{E630E712-8ED7-4E84-813D-31A1BBD63AAA}">
      <dgm:prSet/>
      <dgm:spPr/>
      <dgm:t>
        <a:bodyPr/>
        <a:lstStyle/>
        <a:p>
          <a:endParaRPr lang="en-GB"/>
        </a:p>
      </dgm:t>
    </dgm:pt>
    <dgm:pt modelId="{FBFAF78B-35FC-4028-BE13-DE8B5AD6BE9B}">
      <dgm:prSet phldrT="[Text]" custT="1"/>
      <dgm:spPr/>
      <dgm:t>
        <a:bodyPr/>
        <a:lstStyle/>
        <a:p>
          <a:pPr algn="ctr"/>
          <a:r>
            <a:rPr lang="en-GB" sz="2800" b="1" dirty="0">
              <a:solidFill>
                <a:srgbClr val="009DA3"/>
              </a:solidFill>
            </a:rPr>
            <a:t>Lets Talk Cornwall Public Engagement</a:t>
          </a:r>
        </a:p>
        <a:p>
          <a:pPr algn="r"/>
          <a:r>
            <a:rPr lang="en-GB" sz="1800" b="0" dirty="0">
              <a:solidFill>
                <a:srgbClr val="009DA3"/>
              </a:solidFill>
            </a:rPr>
            <a:t>In Development</a:t>
          </a:r>
          <a:endParaRPr lang="en-GB" sz="1800" b="1" dirty="0">
            <a:solidFill>
              <a:srgbClr val="009DA3"/>
            </a:solidFill>
          </a:endParaRPr>
        </a:p>
      </dgm:t>
    </dgm:pt>
    <dgm:pt modelId="{2F54BDF7-A4ED-4A1E-A88E-068FC694A464}" type="sibTrans" cxnId="{5A493B86-701E-4570-BF82-BF7BABFEB571}">
      <dgm:prSet/>
      <dgm:spPr/>
      <dgm:t>
        <a:bodyPr/>
        <a:lstStyle/>
        <a:p>
          <a:endParaRPr lang="en-GB"/>
        </a:p>
      </dgm:t>
    </dgm:pt>
    <dgm:pt modelId="{3998AB03-6A71-456A-BAB9-8FF2DA26919E}" type="parTrans" cxnId="{5A493B86-701E-4570-BF82-BF7BABFEB571}">
      <dgm:prSet/>
      <dgm:spPr/>
      <dgm:t>
        <a:bodyPr/>
        <a:lstStyle/>
        <a:p>
          <a:endParaRPr lang="en-GB"/>
        </a:p>
      </dgm:t>
    </dgm:pt>
    <dgm:pt modelId="{019FC216-2E82-4084-830C-33913B9535EF}">
      <dgm:prSet phldrT="[Text]" custT="1"/>
      <dgm:spPr/>
      <dgm:t>
        <a:bodyPr/>
        <a:lstStyle/>
        <a:p>
          <a:pPr algn="ctr"/>
          <a:r>
            <a:rPr lang="en-GB" sz="2800" b="1" dirty="0">
              <a:solidFill>
                <a:srgbClr val="009DA3"/>
              </a:solidFill>
            </a:rPr>
            <a:t>Service User and Carers Advisory Groups</a:t>
          </a:r>
        </a:p>
        <a:p>
          <a:pPr algn="l"/>
          <a:r>
            <a:rPr lang="en-GB" sz="1800" b="0" dirty="0">
              <a:solidFill>
                <a:srgbClr val="009DA3"/>
              </a:solidFill>
            </a:rPr>
            <a:t>In Development</a:t>
          </a:r>
          <a:endParaRPr lang="en-GB" sz="1800" b="1" dirty="0">
            <a:solidFill>
              <a:srgbClr val="009DA3"/>
            </a:solidFill>
          </a:endParaRPr>
        </a:p>
      </dgm:t>
    </dgm:pt>
    <dgm:pt modelId="{125ADD85-DA28-46E4-88D9-422039F9E5D8}" type="sibTrans" cxnId="{1A5B7BD7-F8A2-4E37-B811-46A46F81D7D9}">
      <dgm:prSet/>
      <dgm:spPr/>
      <dgm:t>
        <a:bodyPr/>
        <a:lstStyle/>
        <a:p>
          <a:endParaRPr lang="en-GB"/>
        </a:p>
      </dgm:t>
    </dgm:pt>
    <dgm:pt modelId="{E0A22629-81AD-4012-8388-C023279838C1}" type="parTrans" cxnId="{1A5B7BD7-F8A2-4E37-B811-46A46F81D7D9}">
      <dgm:prSet/>
      <dgm:spPr/>
      <dgm:t>
        <a:bodyPr/>
        <a:lstStyle/>
        <a:p>
          <a:endParaRPr lang="en-GB"/>
        </a:p>
      </dgm:t>
    </dgm:pt>
    <dgm:pt modelId="{2D0625E7-0EAE-4386-A5E3-EF4001B749EE}">
      <dgm:prSet phldrT="[Text]"/>
      <dgm:spPr/>
      <dgm:t>
        <a:bodyPr/>
        <a:lstStyle/>
        <a:p>
          <a:endParaRPr lang="en-GB" dirty="0"/>
        </a:p>
      </dgm:t>
    </dgm:pt>
    <dgm:pt modelId="{6873CD00-BB4E-4190-B19C-41983ED8F7F4}" type="sibTrans" cxnId="{19567FBF-0C6C-4E80-8AE5-68D136098F41}">
      <dgm:prSet/>
      <dgm:spPr/>
      <dgm:t>
        <a:bodyPr/>
        <a:lstStyle/>
        <a:p>
          <a:endParaRPr lang="en-GB"/>
        </a:p>
      </dgm:t>
    </dgm:pt>
    <dgm:pt modelId="{525EEC81-277F-48C1-BF35-00D3CED4E0D2}" type="parTrans" cxnId="{19567FBF-0C6C-4E80-8AE5-68D136098F41}">
      <dgm:prSet/>
      <dgm:spPr/>
      <dgm:t>
        <a:bodyPr/>
        <a:lstStyle/>
        <a:p>
          <a:endParaRPr lang="en-GB"/>
        </a:p>
      </dgm:t>
    </dgm:pt>
    <dgm:pt modelId="{F4185A7B-C033-43AF-9E25-2FB5BA4061D4}" type="pres">
      <dgm:prSet presAssocID="{5C490286-DEEC-4190-8328-2F0BE5608838}" presName="diagram" presStyleCnt="0">
        <dgm:presLayoutVars>
          <dgm:chMax val="1"/>
          <dgm:dir/>
          <dgm:animLvl val="ctr"/>
          <dgm:resizeHandles val="exact"/>
        </dgm:presLayoutVars>
      </dgm:prSet>
      <dgm:spPr/>
    </dgm:pt>
    <dgm:pt modelId="{DFEDD841-1ED3-4C81-8AA6-A0F8442015A4}" type="pres">
      <dgm:prSet presAssocID="{5C490286-DEEC-4190-8328-2F0BE5608838}" presName="matrix" presStyleCnt="0"/>
      <dgm:spPr/>
    </dgm:pt>
    <dgm:pt modelId="{B9AA9E88-168B-4740-840D-B6B3104B2653}" type="pres">
      <dgm:prSet presAssocID="{5C490286-DEEC-4190-8328-2F0BE5608838}" presName="tile1" presStyleLbl="node1" presStyleIdx="0" presStyleCnt="4" custLinFactNeighborX="-16975" custLinFactNeighborY="-811"/>
      <dgm:spPr/>
    </dgm:pt>
    <dgm:pt modelId="{CDC1C0F5-8B74-44EF-935E-D4C921CE470C}" type="pres">
      <dgm:prSet presAssocID="{5C490286-DEEC-4190-8328-2F0BE5608838}" presName="tile1text" presStyleLbl="node1" presStyleIdx="0" presStyleCnt="4">
        <dgm:presLayoutVars>
          <dgm:chMax val="0"/>
          <dgm:chPref val="0"/>
          <dgm:bulletEnabled val="1"/>
        </dgm:presLayoutVars>
      </dgm:prSet>
      <dgm:spPr/>
    </dgm:pt>
    <dgm:pt modelId="{D89F2B12-0603-4DA4-8CFF-1780C3798E2D}" type="pres">
      <dgm:prSet presAssocID="{5C490286-DEEC-4190-8328-2F0BE5608838}" presName="tile2" presStyleLbl="node1" presStyleIdx="1" presStyleCnt="4"/>
      <dgm:spPr/>
    </dgm:pt>
    <dgm:pt modelId="{3633A172-7B82-41C1-BC3A-F380A4F24891}" type="pres">
      <dgm:prSet presAssocID="{5C490286-DEEC-4190-8328-2F0BE5608838}" presName="tile2text" presStyleLbl="node1" presStyleIdx="1" presStyleCnt="4">
        <dgm:presLayoutVars>
          <dgm:chMax val="0"/>
          <dgm:chPref val="0"/>
          <dgm:bulletEnabled val="1"/>
        </dgm:presLayoutVars>
      </dgm:prSet>
      <dgm:spPr/>
    </dgm:pt>
    <dgm:pt modelId="{FE27B8C6-40EE-45B4-ACA3-87804D9D1924}" type="pres">
      <dgm:prSet presAssocID="{5C490286-DEEC-4190-8328-2F0BE5608838}" presName="tile3" presStyleLbl="node1" presStyleIdx="2" presStyleCnt="4"/>
      <dgm:spPr/>
    </dgm:pt>
    <dgm:pt modelId="{3E1F776B-7B7A-49D2-B360-08041403BC59}" type="pres">
      <dgm:prSet presAssocID="{5C490286-DEEC-4190-8328-2F0BE5608838}" presName="tile3text" presStyleLbl="node1" presStyleIdx="2" presStyleCnt="4">
        <dgm:presLayoutVars>
          <dgm:chMax val="0"/>
          <dgm:chPref val="0"/>
          <dgm:bulletEnabled val="1"/>
        </dgm:presLayoutVars>
      </dgm:prSet>
      <dgm:spPr/>
    </dgm:pt>
    <dgm:pt modelId="{45C89EF8-C508-47E8-B413-FD54681EC5E9}" type="pres">
      <dgm:prSet presAssocID="{5C490286-DEEC-4190-8328-2F0BE5608838}" presName="tile4" presStyleLbl="node1" presStyleIdx="3" presStyleCnt="4"/>
      <dgm:spPr/>
    </dgm:pt>
    <dgm:pt modelId="{FDD0EACA-CC15-415B-A026-99D4CB187904}" type="pres">
      <dgm:prSet presAssocID="{5C490286-DEEC-4190-8328-2F0BE5608838}" presName="tile4text" presStyleLbl="node1" presStyleIdx="3" presStyleCnt="4">
        <dgm:presLayoutVars>
          <dgm:chMax val="0"/>
          <dgm:chPref val="0"/>
          <dgm:bulletEnabled val="1"/>
        </dgm:presLayoutVars>
      </dgm:prSet>
      <dgm:spPr/>
    </dgm:pt>
    <dgm:pt modelId="{A094BB61-1AB6-49E3-BADE-ED27F886032C}" type="pres">
      <dgm:prSet presAssocID="{5C490286-DEEC-4190-8328-2F0BE5608838}" presName="centerTile" presStyleLbl="fgShp" presStyleIdx="0" presStyleCnt="1">
        <dgm:presLayoutVars>
          <dgm:chMax val="0"/>
          <dgm:chPref val="0"/>
        </dgm:presLayoutVars>
      </dgm:prSet>
      <dgm:spPr/>
    </dgm:pt>
  </dgm:ptLst>
  <dgm:cxnLst>
    <dgm:cxn modelId="{E630E712-8ED7-4E84-813D-31A1BBD63AAA}" srcId="{2D0625E7-0EAE-4386-A5E3-EF4001B749EE}" destId="{0E9E1DAE-DC51-4E94-88FA-47677B44030B}" srcOrd="2" destOrd="0" parTransId="{82257D72-44E6-4366-BCF5-9C7072737A95}" sibTransId="{3E8F4583-2836-4073-A798-7E901709A229}"/>
    <dgm:cxn modelId="{E3ACB924-7647-41AD-A134-DA67178D544F}" type="presOf" srcId="{06C46C17-7F32-47BE-84EE-078D7228F18C}" destId="{45C89EF8-C508-47E8-B413-FD54681EC5E9}" srcOrd="0" destOrd="0" presId="urn:microsoft.com/office/officeart/2005/8/layout/matrix1"/>
    <dgm:cxn modelId="{3FF02F46-F3CC-4BAF-BB58-DAD0DD3040EC}" type="presOf" srcId="{0E9E1DAE-DC51-4E94-88FA-47677B44030B}" destId="{3E1F776B-7B7A-49D2-B360-08041403BC59}" srcOrd="1" destOrd="0" presId="urn:microsoft.com/office/officeart/2005/8/layout/matrix1"/>
    <dgm:cxn modelId="{CF825872-74C5-4434-9D0A-2B85A262084E}" type="presOf" srcId="{0E9E1DAE-DC51-4E94-88FA-47677B44030B}" destId="{FE27B8C6-40EE-45B4-ACA3-87804D9D1924}" srcOrd="0" destOrd="0" presId="urn:microsoft.com/office/officeart/2005/8/layout/matrix1"/>
    <dgm:cxn modelId="{FE4F1359-4BE7-4E51-BEC6-E1A4F0FF7057}" type="presOf" srcId="{2D0625E7-0EAE-4386-A5E3-EF4001B749EE}" destId="{A094BB61-1AB6-49E3-BADE-ED27F886032C}" srcOrd="0" destOrd="0" presId="urn:microsoft.com/office/officeart/2005/8/layout/matrix1"/>
    <dgm:cxn modelId="{6BCCFA81-EEA0-4F14-A137-1ACCD1F28E2D}" type="presOf" srcId="{019FC216-2E82-4084-830C-33913B9535EF}" destId="{CDC1C0F5-8B74-44EF-935E-D4C921CE470C}" srcOrd="1" destOrd="0" presId="urn:microsoft.com/office/officeart/2005/8/layout/matrix1"/>
    <dgm:cxn modelId="{5A493B86-701E-4570-BF82-BF7BABFEB571}" srcId="{2D0625E7-0EAE-4386-A5E3-EF4001B749EE}" destId="{FBFAF78B-35FC-4028-BE13-DE8B5AD6BE9B}" srcOrd="1" destOrd="0" parTransId="{3998AB03-6A71-456A-BAB9-8FF2DA26919E}" sibTransId="{2F54BDF7-A4ED-4A1E-A88E-068FC694A464}"/>
    <dgm:cxn modelId="{9F563B99-ABF0-48EA-A7A7-740E7376C207}" type="presOf" srcId="{FBFAF78B-35FC-4028-BE13-DE8B5AD6BE9B}" destId="{3633A172-7B82-41C1-BC3A-F380A4F24891}" srcOrd="1" destOrd="0" presId="urn:microsoft.com/office/officeart/2005/8/layout/matrix1"/>
    <dgm:cxn modelId="{5EFCCAA3-963A-4830-B464-76D11E9BB21A}" type="presOf" srcId="{FBFAF78B-35FC-4028-BE13-DE8B5AD6BE9B}" destId="{D89F2B12-0603-4DA4-8CFF-1780C3798E2D}" srcOrd="0" destOrd="0" presId="urn:microsoft.com/office/officeart/2005/8/layout/matrix1"/>
    <dgm:cxn modelId="{AFFBEDAB-C472-404D-9461-719D04379424}" type="presOf" srcId="{019FC216-2E82-4084-830C-33913B9535EF}" destId="{B9AA9E88-168B-4740-840D-B6B3104B2653}" srcOrd="0" destOrd="0" presId="urn:microsoft.com/office/officeart/2005/8/layout/matrix1"/>
    <dgm:cxn modelId="{552825BD-83AF-4D6D-A412-19AF1E082F6A}" type="presOf" srcId="{5C490286-DEEC-4190-8328-2F0BE5608838}" destId="{F4185A7B-C033-43AF-9E25-2FB5BA4061D4}" srcOrd="0" destOrd="0" presId="urn:microsoft.com/office/officeart/2005/8/layout/matrix1"/>
    <dgm:cxn modelId="{19567FBF-0C6C-4E80-8AE5-68D136098F41}" srcId="{5C490286-DEEC-4190-8328-2F0BE5608838}" destId="{2D0625E7-0EAE-4386-A5E3-EF4001B749EE}" srcOrd="0" destOrd="0" parTransId="{525EEC81-277F-48C1-BF35-00D3CED4E0D2}" sibTransId="{6873CD00-BB4E-4190-B19C-41983ED8F7F4}"/>
    <dgm:cxn modelId="{D5336AC5-E306-49F0-91A4-286912ECC282}" srcId="{2D0625E7-0EAE-4386-A5E3-EF4001B749EE}" destId="{06C46C17-7F32-47BE-84EE-078D7228F18C}" srcOrd="3" destOrd="0" parTransId="{86E7C242-1BD6-47E1-B6A9-D177EF7841F3}" sibTransId="{C64C6458-F156-4563-AB2F-9034AF80E7AE}"/>
    <dgm:cxn modelId="{0B5718C8-7BBC-4044-9800-5D6DFDC1142F}" type="presOf" srcId="{06C46C17-7F32-47BE-84EE-078D7228F18C}" destId="{FDD0EACA-CC15-415B-A026-99D4CB187904}" srcOrd="1" destOrd="0" presId="urn:microsoft.com/office/officeart/2005/8/layout/matrix1"/>
    <dgm:cxn modelId="{1A5B7BD7-F8A2-4E37-B811-46A46F81D7D9}" srcId="{2D0625E7-0EAE-4386-A5E3-EF4001B749EE}" destId="{019FC216-2E82-4084-830C-33913B9535EF}" srcOrd="0" destOrd="0" parTransId="{E0A22629-81AD-4012-8388-C023279838C1}" sibTransId="{125ADD85-DA28-46E4-88D9-422039F9E5D8}"/>
    <dgm:cxn modelId="{E1595542-8BDA-410A-87F9-C182B48D4502}" type="presParOf" srcId="{F4185A7B-C033-43AF-9E25-2FB5BA4061D4}" destId="{DFEDD841-1ED3-4C81-8AA6-A0F8442015A4}" srcOrd="0" destOrd="0" presId="urn:microsoft.com/office/officeart/2005/8/layout/matrix1"/>
    <dgm:cxn modelId="{92C7AC1A-5354-43D3-8ACA-3CA8400CE39E}" type="presParOf" srcId="{DFEDD841-1ED3-4C81-8AA6-A0F8442015A4}" destId="{B9AA9E88-168B-4740-840D-B6B3104B2653}" srcOrd="0" destOrd="0" presId="urn:microsoft.com/office/officeart/2005/8/layout/matrix1"/>
    <dgm:cxn modelId="{F38B060E-07D3-47D1-AB0E-1E4395928D2D}" type="presParOf" srcId="{DFEDD841-1ED3-4C81-8AA6-A0F8442015A4}" destId="{CDC1C0F5-8B74-44EF-935E-D4C921CE470C}" srcOrd="1" destOrd="0" presId="urn:microsoft.com/office/officeart/2005/8/layout/matrix1"/>
    <dgm:cxn modelId="{24574316-71D0-422E-9583-EEB41B896AF9}" type="presParOf" srcId="{DFEDD841-1ED3-4C81-8AA6-A0F8442015A4}" destId="{D89F2B12-0603-4DA4-8CFF-1780C3798E2D}" srcOrd="2" destOrd="0" presId="urn:microsoft.com/office/officeart/2005/8/layout/matrix1"/>
    <dgm:cxn modelId="{6337DF32-C370-459E-A073-0080179A3D8A}" type="presParOf" srcId="{DFEDD841-1ED3-4C81-8AA6-A0F8442015A4}" destId="{3633A172-7B82-41C1-BC3A-F380A4F24891}" srcOrd="3" destOrd="0" presId="urn:microsoft.com/office/officeart/2005/8/layout/matrix1"/>
    <dgm:cxn modelId="{268FAD1F-11FF-4FCE-8B2D-186BD484FB45}" type="presParOf" srcId="{DFEDD841-1ED3-4C81-8AA6-A0F8442015A4}" destId="{FE27B8C6-40EE-45B4-ACA3-87804D9D1924}" srcOrd="4" destOrd="0" presId="urn:microsoft.com/office/officeart/2005/8/layout/matrix1"/>
    <dgm:cxn modelId="{27157B5A-7D34-46A2-8345-43FE933CDBAC}" type="presParOf" srcId="{DFEDD841-1ED3-4C81-8AA6-A0F8442015A4}" destId="{3E1F776B-7B7A-49D2-B360-08041403BC59}" srcOrd="5" destOrd="0" presId="urn:microsoft.com/office/officeart/2005/8/layout/matrix1"/>
    <dgm:cxn modelId="{49675696-C64A-4361-9B9F-39AF59DF6421}" type="presParOf" srcId="{DFEDD841-1ED3-4C81-8AA6-A0F8442015A4}" destId="{45C89EF8-C508-47E8-B413-FD54681EC5E9}" srcOrd="6" destOrd="0" presId="urn:microsoft.com/office/officeart/2005/8/layout/matrix1"/>
    <dgm:cxn modelId="{8C6276DC-8409-41B7-8346-7775746AFFC0}" type="presParOf" srcId="{DFEDD841-1ED3-4C81-8AA6-A0F8442015A4}" destId="{FDD0EACA-CC15-415B-A026-99D4CB187904}" srcOrd="7" destOrd="0" presId="urn:microsoft.com/office/officeart/2005/8/layout/matrix1"/>
    <dgm:cxn modelId="{66256C38-DF9C-48E2-AB93-61EA6845DA7A}" type="presParOf" srcId="{F4185A7B-C033-43AF-9E25-2FB5BA4061D4}" destId="{A094BB61-1AB6-49E3-BADE-ED27F886032C}"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A9E88-168B-4740-840D-B6B3104B2653}">
      <dsp:nvSpPr>
        <dsp:cNvPr id="0" name=""/>
        <dsp:cNvSpPr/>
      </dsp:nvSpPr>
      <dsp:spPr>
        <a:xfrm rot="16200000">
          <a:off x="847043" y="-847043"/>
          <a:ext cx="2419562" cy="4113648"/>
        </a:xfrm>
        <a:prstGeom prst="round1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endParaRPr lang="en-GB" sz="2800" b="1" kern="1200" dirty="0">
            <a:solidFill>
              <a:srgbClr val="009DA3"/>
            </a:solidFill>
          </a:endParaRPr>
        </a:p>
        <a:p>
          <a:pPr marL="0" lvl="0" indent="0" algn="ctr" defTabSz="1244600">
            <a:lnSpc>
              <a:spcPct val="90000"/>
            </a:lnSpc>
            <a:spcBef>
              <a:spcPct val="0"/>
            </a:spcBef>
            <a:spcAft>
              <a:spcPct val="35000"/>
            </a:spcAft>
            <a:buNone/>
          </a:pPr>
          <a:r>
            <a:rPr lang="en-GB" sz="2800" b="1" kern="1200" dirty="0">
              <a:solidFill>
                <a:srgbClr val="009DA3"/>
              </a:solidFill>
            </a:rPr>
            <a:t>Thematic workshops</a:t>
          </a:r>
        </a:p>
        <a:p>
          <a:pPr marL="0" lvl="0" indent="0" algn="l" defTabSz="1244600">
            <a:lnSpc>
              <a:spcPct val="90000"/>
            </a:lnSpc>
            <a:spcBef>
              <a:spcPct val="0"/>
            </a:spcBef>
            <a:spcAft>
              <a:spcPct val="35000"/>
            </a:spcAft>
            <a:buNone/>
          </a:pPr>
          <a:r>
            <a:rPr lang="en-GB" sz="1800" kern="1200" dirty="0">
              <a:hlinkClick xmlns:r="http://schemas.openxmlformats.org/officeDocument/2006/relationships" r:id="rId1"/>
            </a:rPr>
            <a:t>Care and Support at Home Market Engagement - Cornwall Council</a:t>
          </a:r>
          <a:endParaRPr lang="en-GB" sz="1800" kern="1200" dirty="0"/>
        </a:p>
        <a:p>
          <a:pPr marL="0" lvl="0" indent="0" algn="l" defTabSz="1244600">
            <a:lnSpc>
              <a:spcPct val="90000"/>
            </a:lnSpc>
            <a:spcBef>
              <a:spcPct val="0"/>
            </a:spcBef>
            <a:spcAft>
              <a:spcPct val="35000"/>
            </a:spcAft>
            <a:buNone/>
          </a:pPr>
          <a:endParaRPr lang="en-GB" sz="1800" b="1" kern="1200" dirty="0">
            <a:solidFill>
              <a:srgbClr val="009DA3"/>
            </a:solidFill>
          </a:endParaRPr>
        </a:p>
        <a:p>
          <a:pPr marL="0" lvl="0" indent="0" algn="ctr" defTabSz="1244600">
            <a:lnSpc>
              <a:spcPct val="90000"/>
            </a:lnSpc>
            <a:spcBef>
              <a:spcPct val="0"/>
            </a:spcBef>
            <a:spcAft>
              <a:spcPct val="35000"/>
            </a:spcAft>
            <a:buNone/>
          </a:pPr>
          <a:endParaRPr lang="en-GB" sz="2800" b="1" kern="1200" dirty="0">
            <a:solidFill>
              <a:srgbClr val="009DA3"/>
            </a:solidFill>
          </a:endParaRPr>
        </a:p>
      </dsp:txBody>
      <dsp:txXfrm rot="5400000">
        <a:off x="0" y="0"/>
        <a:ext cx="4113648" cy="1814671"/>
      </dsp:txXfrm>
    </dsp:sp>
    <dsp:sp modelId="{D89F2B12-0603-4DA4-8CFF-1780C3798E2D}">
      <dsp:nvSpPr>
        <dsp:cNvPr id="0" name=""/>
        <dsp:cNvSpPr/>
      </dsp:nvSpPr>
      <dsp:spPr>
        <a:xfrm>
          <a:off x="4113648" y="0"/>
          <a:ext cx="4113648" cy="2419562"/>
        </a:xfrm>
        <a:prstGeom prst="round1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algn="ctr" defTabSz="1244600">
            <a:lnSpc>
              <a:spcPct val="90000"/>
            </a:lnSpc>
            <a:spcBef>
              <a:spcPct val="0"/>
            </a:spcBef>
            <a:spcAft>
              <a:spcPct val="35000"/>
            </a:spcAft>
            <a:buNone/>
          </a:pPr>
          <a:r>
            <a:rPr lang="en-GB" sz="2800" b="1" kern="1200" dirty="0">
              <a:solidFill>
                <a:srgbClr val="009DA3"/>
              </a:solidFill>
            </a:rPr>
            <a:t>Soft Market Test</a:t>
          </a:r>
        </a:p>
        <a:p>
          <a:pPr marL="1436688" lvl="0" indent="-1436688" algn="r" defTabSz="1244600">
            <a:lnSpc>
              <a:spcPct val="90000"/>
            </a:lnSpc>
            <a:spcBef>
              <a:spcPct val="0"/>
            </a:spcBef>
            <a:spcAft>
              <a:spcPct val="35000"/>
            </a:spcAft>
            <a:buNone/>
          </a:pPr>
          <a:r>
            <a:rPr lang="en-GB" sz="1800" kern="1200" dirty="0">
              <a:hlinkClick xmlns:r="http://schemas.openxmlformats.org/officeDocument/2006/relationships" r:id="rId2"/>
            </a:rPr>
            <a:t>Cornwall Council Care and Support at Home PIN Market Engagement</a:t>
          </a:r>
          <a:endParaRPr lang="en-GB" sz="1800" b="1" kern="1200" dirty="0">
            <a:solidFill>
              <a:srgbClr val="009DA3"/>
            </a:solidFill>
          </a:endParaRPr>
        </a:p>
      </dsp:txBody>
      <dsp:txXfrm>
        <a:off x="4113648" y="0"/>
        <a:ext cx="4113648" cy="1814671"/>
      </dsp:txXfrm>
    </dsp:sp>
    <dsp:sp modelId="{FE27B8C6-40EE-45B4-ACA3-87804D9D1924}">
      <dsp:nvSpPr>
        <dsp:cNvPr id="0" name=""/>
        <dsp:cNvSpPr/>
      </dsp:nvSpPr>
      <dsp:spPr>
        <a:xfrm rot="10800000">
          <a:off x="0" y="2419562"/>
          <a:ext cx="4113648" cy="2419562"/>
        </a:xfrm>
        <a:prstGeom prst="round1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b="1" kern="1200" dirty="0">
              <a:solidFill>
                <a:srgbClr val="009DA3"/>
              </a:solidFill>
            </a:rPr>
            <a:t>One to One Meetings</a:t>
          </a:r>
        </a:p>
        <a:p>
          <a:pPr marL="0" lvl="0" indent="0" algn="l" defTabSz="1244600">
            <a:lnSpc>
              <a:spcPct val="90000"/>
            </a:lnSpc>
            <a:spcBef>
              <a:spcPct val="0"/>
            </a:spcBef>
            <a:spcAft>
              <a:spcPct val="35000"/>
            </a:spcAft>
            <a:buNone/>
          </a:pPr>
          <a:r>
            <a:rPr lang="en-GB" sz="1800" kern="1200" dirty="0">
              <a:hlinkClick xmlns:r="http://schemas.openxmlformats.org/officeDocument/2006/relationships" r:id="rId3"/>
            </a:rPr>
            <a:t>Book on the home care recommissioning engagement workshops - Cornwall Council</a:t>
          </a:r>
          <a:endParaRPr lang="en-GB" sz="1800" b="1" kern="1200" dirty="0">
            <a:solidFill>
              <a:srgbClr val="009DA3"/>
            </a:solidFill>
          </a:endParaRPr>
        </a:p>
      </dsp:txBody>
      <dsp:txXfrm rot="10800000">
        <a:off x="0" y="3024452"/>
        <a:ext cx="4113648" cy="1814671"/>
      </dsp:txXfrm>
    </dsp:sp>
    <dsp:sp modelId="{45C89EF8-C508-47E8-B413-FD54681EC5E9}">
      <dsp:nvSpPr>
        <dsp:cNvPr id="0" name=""/>
        <dsp:cNvSpPr/>
      </dsp:nvSpPr>
      <dsp:spPr>
        <a:xfrm rot="5400000">
          <a:off x="4960691" y="1572519"/>
          <a:ext cx="2419562" cy="4113648"/>
        </a:xfrm>
        <a:prstGeom prst="round1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b="1" kern="1200" dirty="0">
              <a:solidFill>
                <a:srgbClr val="009DA3"/>
              </a:solidFill>
            </a:rPr>
            <a:t>            Provider Advisory Groups</a:t>
          </a:r>
        </a:p>
        <a:p>
          <a:pPr marL="0" lvl="0" indent="0" algn="r" defTabSz="1244600">
            <a:lnSpc>
              <a:spcPct val="90000"/>
            </a:lnSpc>
            <a:spcBef>
              <a:spcPct val="0"/>
            </a:spcBef>
            <a:spcAft>
              <a:spcPct val="35000"/>
            </a:spcAft>
            <a:buNone/>
          </a:pPr>
          <a:r>
            <a:rPr lang="en-GB" sz="1800" b="0" kern="1200" dirty="0">
              <a:solidFill>
                <a:srgbClr val="009DA3"/>
              </a:solidFill>
            </a:rPr>
            <a:t>In Development</a:t>
          </a:r>
        </a:p>
        <a:p>
          <a:pPr marL="0" lvl="0" indent="0" algn="ctr" defTabSz="1244600">
            <a:lnSpc>
              <a:spcPct val="90000"/>
            </a:lnSpc>
            <a:spcBef>
              <a:spcPct val="0"/>
            </a:spcBef>
            <a:spcAft>
              <a:spcPct val="35000"/>
            </a:spcAft>
            <a:buNone/>
          </a:pPr>
          <a:endParaRPr lang="en-GB" sz="2800" b="1" kern="1200" dirty="0">
            <a:solidFill>
              <a:srgbClr val="009DA3"/>
            </a:solidFill>
          </a:endParaRPr>
        </a:p>
      </dsp:txBody>
      <dsp:txXfrm rot="-5400000">
        <a:off x="4113648" y="3024452"/>
        <a:ext cx="4113648" cy="1814671"/>
      </dsp:txXfrm>
    </dsp:sp>
    <dsp:sp modelId="{A094BB61-1AB6-49E3-BADE-ED27F886032C}">
      <dsp:nvSpPr>
        <dsp:cNvPr id="0" name=""/>
        <dsp:cNvSpPr/>
      </dsp:nvSpPr>
      <dsp:spPr>
        <a:xfrm>
          <a:off x="3547815" y="2164600"/>
          <a:ext cx="1131664" cy="509922"/>
        </a:xfrm>
        <a:prstGeom prst="roundRect">
          <a:avLst/>
        </a:prstGeom>
        <a:solidFill>
          <a:schemeClr val="dk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endParaRPr lang="en-GB" sz="2100" kern="1200" dirty="0"/>
        </a:p>
      </dsp:txBody>
      <dsp:txXfrm>
        <a:off x="3572707" y="2189492"/>
        <a:ext cx="1081880" cy="460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A9E88-168B-4740-840D-B6B3104B2653}">
      <dsp:nvSpPr>
        <dsp:cNvPr id="0" name=""/>
        <dsp:cNvSpPr/>
      </dsp:nvSpPr>
      <dsp:spPr>
        <a:xfrm rot="16200000">
          <a:off x="847043" y="-847043"/>
          <a:ext cx="2419562" cy="4113648"/>
        </a:xfrm>
        <a:prstGeom prst="round1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b="1" kern="1200" dirty="0">
              <a:solidFill>
                <a:srgbClr val="009DA3"/>
              </a:solidFill>
            </a:rPr>
            <a:t>Service User and Carers Advisory Groups</a:t>
          </a:r>
        </a:p>
        <a:p>
          <a:pPr marL="0" lvl="0" indent="0" algn="l" defTabSz="1244600">
            <a:lnSpc>
              <a:spcPct val="90000"/>
            </a:lnSpc>
            <a:spcBef>
              <a:spcPct val="0"/>
            </a:spcBef>
            <a:spcAft>
              <a:spcPct val="35000"/>
            </a:spcAft>
            <a:buNone/>
          </a:pPr>
          <a:r>
            <a:rPr lang="en-GB" sz="1800" b="0" kern="1200" dirty="0">
              <a:solidFill>
                <a:srgbClr val="009DA3"/>
              </a:solidFill>
            </a:rPr>
            <a:t>In Development</a:t>
          </a:r>
          <a:endParaRPr lang="en-GB" sz="1800" b="1" kern="1200" dirty="0">
            <a:solidFill>
              <a:srgbClr val="009DA3"/>
            </a:solidFill>
          </a:endParaRPr>
        </a:p>
      </dsp:txBody>
      <dsp:txXfrm rot="5400000">
        <a:off x="0" y="0"/>
        <a:ext cx="4113648" cy="1814671"/>
      </dsp:txXfrm>
    </dsp:sp>
    <dsp:sp modelId="{D89F2B12-0603-4DA4-8CFF-1780C3798E2D}">
      <dsp:nvSpPr>
        <dsp:cNvPr id="0" name=""/>
        <dsp:cNvSpPr/>
      </dsp:nvSpPr>
      <dsp:spPr>
        <a:xfrm>
          <a:off x="4113648" y="0"/>
          <a:ext cx="4113648" cy="2419562"/>
        </a:xfrm>
        <a:prstGeom prst="round1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b="1" kern="1200" dirty="0">
              <a:solidFill>
                <a:srgbClr val="009DA3"/>
              </a:solidFill>
            </a:rPr>
            <a:t>Lets Talk Cornwall Public Engagement</a:t>
          </a:r>
        </a:p>
        <a:p>
          <a:pPr marL="0" lvl="0" indent="0" algn="r" defTabSz="1244600">
            <a:lnSpc>
              <a:spcPct val="90000"/>
            </a:lnSpc>
            <a:spcBef>
              <a:spcPct val="0"/>
            </a:spcBef>
            <a:spcAft>
              <a:spcPct val="35000"/>
            </a:spcAft>
            <a:buNone/>
          </a:pPr>
          <a:r>
            <a:rPr lang="en-GB" sz="1800" b="0" kern="1200" dirty="0">
              <a:solidFill>
                <a:srgbClr val="009DA3"/>
              </a:solidFill>
            </a:rPr>
            <a:t>In Development</a:t>
          </a:r>
          <a:endParaRPr lang="en-GB" sz="1800" b="1" kern="1200" dirty="0">
            <a:solidFill>
              <a:srgbClr val="009DA3"/>
            </a:solidFill>
          </a:endParaRPr>
        </a:p>
      </dsp:txBody>
      <dsp:txXfrm>
        <a:off x="4113648" y="0"/>
        <a:ext cx="4113648" cy="1814671"/>
      </dsp:txXfrm>
    </dsp:sp>
    <dsp:sp modelId="{FE27B8C6-40EE-45B4-ACA3-87804D9D1924}">
      <dsp:nvSpPr>
        <dsp:cNvPr id="0" name=""/>
        <dsp:cNvSpPr/>
      </dsp:nvSpPr>
      <dsp:spPr>
        <a:xfrm rot="10800000">
          <a:off x="0" y="2419562"/>
          <a:ext cx="4113648" cy="2419562"/>
        </a:xfrm>
        <a:prstGeom prst="round1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b="1" kern="1200" dirty="0">
              <a:solidFill>
                <a:srgbClr val="009DA3"/>
              </a:solidFill>
            </a:rPr>
            <a:t>Partnership Boards</a:t>
          </a:r>
        </a:p>
      </dsp:txBody>
      <dsp:txXfrm rot="10800000">
        <a:off x="0" y="3024452"/>
        <a:ext cx="4113648" cy="1814671"/>
      </dsp:txXfrm>
    </dsp:sp>
    <dsp:sp modelId="{45C89EF8-C508-47E8-B413-FD54681EC5E9}">
      <dsp:nvSpPr>
        <dsp:cNvPr id="0" name=""/>
        <dsp:cNvSpPr/>
      </dsp:nvSpPr>
      <dsp:spPr>
        <a:xfrm rot="5400000">
          <a:off x="4960691" y="1572519"/>
          <a:ext cx="2419562" cy="4113648"/>
        </a:xfrm>
        <a:prstGeom prst="round1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b="1" kern="1200" dirty="0">
              <a:solidFill>
                <a:srgbClr val="009DA3"/>
              </a:solidFill>
            </a:rPr>
            <a:t>            Other Ideas and Opportunities?</a:t>
          </a:r>
        </a:p>
      </dsp:txBody>
      <dsp:txXfrm rot="-5400000">
        <a:off x="4113648" y="3024452"/>
        <a:ext cx="4113648" cy="1814671"/>
      </dsp:txXfrm>
    </dsp:sp>
    <dsp:sp modelId="{A094BB61-1AB6-49E3-BADE-ED27F886032C}">
      <dsp:nvSpPr>
        <dsp:cNvPr id="0" name=""/>
        <dsp:cNvSpPr/>
      </dsp:nvSpPr>
      <dsp:spPr>
        <a:xfrm>
          <a:off x="2879553" y="1814671"/>
          <a:ext cx="2468188" cy="1209781"/>
        </a:xfrm>
        <a:prstGeom prst="roundRect">
          <a:avLst/>
        </a:prstGeom>
        <a:solidFill>
          <a:schemeClr val="dk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endParaRPr lang="en-GB" sz="5000" kern="1200" dirty="0"/>
        </a:p>
      </dsp:txBody>
      <dsp:txXfrm>
        <a:off x="2938610" y="1873728"/>
        <a:ext cx="2350074" cy="1091667"/>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711FA9-ADF9-425A-9B10-EECD6D800BF8}" type="datetimeFigureOut">
              <a:rPr lang="en-GB" smtClean="0"/>
              <a:t>01/06/2023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961BDF-5D8A-4DB3-8F5E-1E00CD96CD45}" type="slidenum">
              <a:rPr lang="en-GB" smtClean="0"/>
              <a:t>‹#›</a:t>
            </a:fld>
            <a:endParaRPr lang="en-GB"/>
          </a:p>
        </p:txBody>
      </p:sp>
    </p:spTree>
    <p:extLst>
      <p:ext uri="{BB962C8B-B14F-4D97-AF65-F5344CB8AC3E}">
        <p14:creationId xmlns:p14="http://schemas.microsoft.com/office/powerpoint/2010/main" val="471317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37679EA-89BB-4665-96CD-550FA89859C2}" type="slidenum">
              <a:rPr lang="en-GB" smtClean="0"/>
              <a:t>2</a:t>
            </a:fld>
            <a:endParaRPr lang="en-GB"/>
          </a:p>
        </p:txBody>
      </p:sp>
    </p:spTree>
    <p:extLst>
      <p:ext uri="{BB962C8B-B14F-4D97-AF65-F5344CB8AC3E}">
        <p14:creationId xmlns:p14="http://schemas.microsoft.com/office/powerpoint/2010/main" val="720651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37679EA-89BB-4665-96CD-550FA89859C2}" type="slidenum">
              <a:rPr lang="en-GB" smtClean="0"/>
              <a:t>11</a:t>
            </a:fld>
            <a:endParaRPr lang="en-GB"/>
          </a:p>
        </p:txBody>
      </p:sp>
    </p:spTree>
    <p:extLst>
      <p:ext uri="{BB962C8B-B14F-4D97-AF65-F5344CB8AC3E}">
        <p14:creationId xmlns:p14="http://schemas.microsoft.com/office/powerpoint/2010/main" val="2032641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7679EA-89BB-4665-96CD-550FA89859C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1742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37679EA-89BB-4665-96CD-550FA89859C2}" type="slidenum">
              <a:rPr lang="en-GB" smtClean="0"/>
              <a:t>13</a:t>
            </a:fld>
            <a:endParaRPr lang="en-GB"/>
          </a:p>
        </p:txBody>
      </p:sp>
    </p:spTree>
    <p:extLst>
      <p:ext uri="{BB962C8B-B14F-4D97-AF65-F5344CB8AC3E}">
        <p14:creationId xmlns:p14="http://schemas.microsoft.com/office/powerpoint/2010/main" val="3327128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37679EA-89BB-4665-96CD-550FA89859C2}" type="slidenum">
              <a:rPr lang="en-GB" smtClean="0"/>
              <a:t>14</a:t>
            </a:fld>
            <a:endParaRPr lang="en-GB"/>
          </a:p>
        </p:txBody>
      </p:sp>
    </p:spTree>
    <p:extLst>
      <p:ext uri="{BB962C8B-B14F-4D97-AF65-F5344CB8AC3E}">
        <p14:creationId xmlns:p14="http://schemas.microsoft.com/office/powerpoint/2010/main" val="3893785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37679EA-89BB-4665-96CD-550FA89859C2}" type="slidenum">
              <a:rPr lang="en-GB" smtClean="0"/>
              <a:t>15</a:t>
            </a:fld>
            <a:endParaRPr lang="en-GB"/>
          </a:p>
        </p:txBody>
      </p:sp>
    </p:spTree>
    <p:extLst>
      <p:ext uri="{BB962C8B-B14F-4D97-AF65-F5344CB8AC3E}">
        <p14:creationId xmlns:p14="http://schemas.microsoft.com/office/powerpoint/2010/main" val="2130714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37679EA-89BB-4665-96CD-550FA89859C2}" type="slidenum">
              <a:rPr lang="en-GB" smtClean="0"/>
              <a:t>16</a:t>
            </a:fld>
            <a:endParaRPr lang="en-GB"/>
          </a:p>
        </p:txBody>
      </p:sp>
    </p:spTree>
    <p:extLst>
      <p:ext uri="{BB962C8B-B14F-4D97-AF65-F5344CB8AC3E}">
        <p14:creationId xmlns:p14="http://schemas.microsoft.com/office/powerpoint/2010/main" val="1227877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37679EA-89BB-4665-96CD-550FA89859C2}" type="slidenum">
              <a:rPr lang="en-GB" smtClean="0"/>
              <a:t>20</a:t>
            </a:fld>
            <a:endParaRPr lang="en-GB"/>
          </a:p>
        </p:txBody>
      </p:sp>
    </p:spTree>
    <p:extLst>
      <p:ext uri="{BB962C8B-B14F-4D97-AF65-F5344CB8AC3E}">
        <p14:creationId xmlns:p14="http://schemas.microsoft.com/office/powerpoint/2010/main" val="2125328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37679EA-89BB-4665-96CD-550FA89859C2}" type="slidenum">
              <a:rPr lang="en-GB" smtClean="0"/>
              <a:t>21</a:t>
            </a:fld>
            <a:endParaRPr lang="en-GB"/>
          </a:p>
        </p:txBody>
      </p:sp>
    </p:spTree>
    <p:extLst>
      <p:ext uri="{BB962C8B-B14F-4D97-AF65-F5344CB8AC3E}">
        <p14:creationId xmlns:p14="http://schemas.microsoft.com/office/powerpoint/2010/main" val="565120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37679EA-89BB-4665-96CD-550FA89859C2}" type="slidenum">
              <a:rPr lang="en-GB" smtClean="0"/>
              <a:t>22</a:t>
            </a:fld>
            <a:endParaRPr lang="en-GB"/>
          </a:p>
        </p:txBody>
      </p:sp>
    </p:spTree>
    <p:extLst>
      <p:ext uri="{BB962C8B-B14F-4D97-AF65-F5344CB8AC3E}">
        <p14:creationId xmlns:p14="http://schemas.microsoft.com/office/powerpoint/2010/main" val="2257610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37679EA-89BB-4665-96CD-550FA89859C2}" type="slidenum">
              <a:rPr lang="en-GB" smtClean="0"/>
              <a:t>23</a:t>
            </a:fld>
            <a:endParaRPr lang="en-GB"/>
          </a:p>
        </p:txBody>
      </p:sp>
    </p:spTree>
    <p:extLst>
      <p:ext uri="{BB962C8B-B14F-4D97-AF65-F5344CB8AC3E}">
        <p14:creationId xmlns:p14="http://schemas.microsoft.com/office/powerpoint/2010/main" val="3125253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37679EA-89BB-4665-96CD-550FA89859C2}" type="slidenum">
              <a:rPr lang="en-GB" smtClean="0"/>
              <a:t>3</a:t>
            </a:fld>
            <a:endParaRPr lang="en-GB"/>
          </a:p>
        </p:txBody>
      </p:sp>
    </p:spTree>
    <p:extLst>
      <p:ext uri="{BB962C8B-B14F-4D97-AF65-F5344CB8AC3E}">
        <p14:creationId xmlns:p14="http://schemas.microsoft.com/office/powerpoint/2010/main" val="196154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0CBA6D5-0B23-4168-BD0A-E2F4B3956292}" type="slidenum">
              <a:rPr lang="en-GB" smtClean="0"/>
              <a:t>4</a:t>
            </a:fld>
            <a:endParaRPr lang="en-GB"/>
          </a:p>
        </p:txBody>
      </p:sp>
    </p:spTree>
    <p:extLst>
      <p:ext uri="{BB962C8B-B14F-4D97-AF65-F5344CB8AC3E}">
        <p14:creationId xmlns:p14="http://schemas.microsoft.com/office/powerpoint/2010/main" val="1816941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0CBA6D5-0B23-4168-BD0A-E2F4B3956292}" type="slidenum">
              <a:rPr lang="en-GB" smtClean="0"/>
              <a:t>5</a:t>
            </a:fld>
            <a:endParaRPr lang="en-GB"/>
          </a:p>
        </p:txBody>
      </p:sp>
    </p:spTree>
    <p:extLst>
      <p:ext uri="{BB962C8B-B14F-4D97-AF65-F5344CB8AC3E}">
        <p14:creationId xmlns:p14="http://schemas.microsoft.com/office/powerpoint/2010/main" val="3280211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37679EA-89BB-4665-96CD-550FA89859C2}" type="slidenum">
              <a:rPr lang="en-GB" smtClean="0"/>
              <a:t>6</a:t>
            </a:fld>
            <a:endParaRPr lang="en-GB"/>
          </a:p>
        </p:txBody>
      </p:sp>
    </p:spTree>
    <p:extLst>
      <p:ext uri="{BB962C8B-B14F-4D97-AF65-F5344CB8AC3E}">
        <p14:creationId xmlns:p14="http://schemas.microsoft.com/office/powerpoint/2010/main" val="1760604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37679EA-89BB-4665-96CD-550FA89859C2}" type="slidenum">
              <a:rPr lang="en-GB" smtClean="0"/>
              <a:t>7</a:t>
            </a:fld>
            <a:endParaRPr lang="en-GB"/>
          </a:p>
        </p:txBody>
      </p:sp>
    </p:spTree>
    <p:extLst>
      <p:ext uri="{BB962C8B-B14F-4D97-AF65-F5344CB8AC3E}">
        <p14:creationId xmlns:p14="http://schemas.microsoft.com/office/powerpoint/2010/main" val="1093989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37679EA-89BB-4665-96CD-550FA89859C2}" type="slidenum">
              <a:rPr lang="en-GB" smtClean="0"/>
              <a:t>8</a:t>
            </a:fld>
            <a:endParaRPr lang="en-GB"/>
          </a:p>
        </p:txBody>
      </p:sp>
    </p:spTree>
    <p:extLst>
      <p:ext uri="{BB962C8B-B14F-4D97-AF65-F5344CB8AC3E}">
        <p14:creationId xmlns:p14="http://schemas.microsoft.com/office/powerpoint/2010/main" val="3677133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37679EA-89BB-4665-96CD-550FA89859C2}" type="slidenum">
              <a:rPr lang="en-GB" smtClean="0"/>
              <a:t>9</a:t>
            </a:fld>
            <a:endParaRPr lang="en-GB"/>
          </a:p>
        </p:txBody>
      </p:sp>
    </p:spTree>
    <p:extLst>
      <p:ext uri="{BB962C8B-B14F-4D97-AF65-F5344CB8AC3E}">
        <p14:creationId xmlns:p14="http://schemas.microsoft.com/office/powerpoint/2010/main" val="3723444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37679EA-89BB-4665-96CD-550FA89859C2}" type="slidenum">
              <a:rPr lang="en-GB" smtClean="0"/>
              <a:t>10</a:t>
            </a:fld>
            <a:endParaRPr lang="en-GB"/>
          </a:p>
        </p:txBody>
      </p:sp>
    </p:spTree>
    <p:extLst>
      <p:ext uri="{BB962C8B-B14F-4D97-AF65-F5344CB8AC3E}">
        <p14:creationId xmlns:p14="http://schemas.microsoft.com/office/powerpoint/2010/main" val="1972860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F2456-1B2F-4204-811A-04F998B2D9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7D515F3-BA09-499E-B3FE-3E2072D0B1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D72A218-1E2E-41D4-92D9-18346138B657}"/>
              </a:ext>
            </a:extLst>
          </p:cNvPr>
          <p:cNvSpPr>
            <a:spLocks noGrp="1"/>
          </p:cNvSpPr>
          <p:nvPr>
            <p:ph type="dt" sz="half" idx="10"/>
          </p:nvPr>
        </p:nvSpPr>
        <p:spPr/>
        <p:txBody>
          <a:bodyPr/>
          <a:lstStyle/>
          <a:p>
            <a:fld id="{BE5801D3-EDA9-4716-8C30-FA89A7A0CEFD}" type="datetimeFigureOut">
              <a:rPr lang="en-GB" smtClean="0"/>
              <a:t>01/06/2023</a:t>
            </a:fld>
            <a:endParaRPr lang="en-GB"/>
          </a:p>
        </p:txBody>
      </p:sp>
      <p:sp>
        <p:nvSpPr>
          <p:cNvPr id="5" name="Footer Placeholder 4">
            <a:extLst>
              <a:ext uri="{FF2B5EF4-FFF2-40B4-BE49-F238E27FC236}">
                <a16:creationId xmlns:a16="http://schemas.microsoft.com/office/drawing/2014/main" id="{EA7F7899-3C72-47BB-887A-374627DB07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2A7475-4BDF-413D-B5A9-4818C2991F09}"/>
              </a:ext>
            </a:extLst>
          </p:cNvPr>
          <p:cNvSpPr>
            <a:spLocks noGrp="1"/>
          </p:cNvSpPr>
          <p:nvPr>
            <p:ph type="sldNum" sz="quarter" idx="12"/>
          </p:nvPr>
        </p:nvSpPr>
        <p:spPr/>
        <p:txBody>
          <a:bodyPr/>
          <a:lstStyle/>
          <a:p>
            <a:fld id="{DFC16BD1-5C4E-4340-B0E9-87F484933D69}" type="slidenum">
              <a:rPr lang="en-GB" smtClean="0"/>
              <a:t>‹#›</a:t>
            </a:fld>
            <a:endParaRPr lang="en-GB"/>
          </a:p>
        </p:txBody>
      </p:sp>
    </p:spTree>
    <p:extLst>
      <p:ext uri="{BB962C8B-B14F-4D97-AF65-F5344CB8AC3E}">
        <p14:creationId xmlns:p14="http://schemas.microsoft.com/office/powerpoint/2010/main" val="2741933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CF64C-85B9-4619-82A8-6E0C972AC60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887B4E-B6A0-45C6-A1C2-FDB79A8D16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FC3FC5-538B-4272-9373-2FFF654DEA9E}"/>
              </a:ext>
            </a:extLst>
          </p:cNvPr>
          <p:cNvSpPr>
            <a:spLocks noGrp="1"/>
          </p:cNvSpPr>
          <p:nvPr>
            <p:ph type="dt" sz="half" idx="10"/>
          </p:nvPr>
        </p:nvSpPr>
        <p:spPr/>
        <p:txBody>
          <a:bodyPr/>
          <a:lstStyle/>
          <a:p>
            <a:fld id="{BE5801D3-EDA9-4716-8C30-FA89A7A0CEFD}" type="datetimeFigureOut">
              <a:rPr lang="en-GB" smtClean="0"/>
              <a:t>01/06/2023</a:t>
            </a:fld>
            <a:endParaRPr lang="en-GB"/>
          </a:p>
        </p:txBody>
      </p:sp>
      <p:sp>
        <p:nvSpPr>
          <p:cNvPr id="5" name="Footer Placeholder 4">
            <a:extLst>
              <a:ext uri="{FF2B5EF4-FFF2-40B4-BE49-F238E27FC236}">
                <a16:creationId xmlns:a16="http://schemas.microsoft.com/office/drawing/2014/main" id="{3B24BA99-07D0-42B7-B5FB-97175BF546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F865E3-5E4D-4586-83CA-B234B6E476FA}"/>
              </a:ext>
            </a:extLst>
          </p:cNvPr>
          <p:cNvSpPr>
            <a:spLocks noGrp="1"/>
          </p:cNvSpPr>
          <p:nvPr>
            <p:ph type="sldNum" sz="quarter" idx="12"/>
          </p:nvPr>
        </p:nvSpPr>
        <p:spPr/>
        <p:txBody>
          <a:bodyPr/>
          <a:lstStyle/>
          <a:p>
            <a:fld id="{DFC16BD1-5C4E-4340-B0E9-87F484933D69}" type="slidenum">
              <a:rPr lang="en-GB" smtClean="0"/>
              <a:t>‹#›</a:t>
            </a:fld>
            <a:endParaRPr lang="en-GB"/>
          </a:p>
        </p:txBody>
      </p:sp>
    </p:spTree>
    <p:extLst>
      <p:ext uri="{BB962C8B-B14F-4D97-AF65-F5344CB8AC3E}">
        <p14:creationId xmlns:p14="http://schemas.microsoft.com/office/powerpoint/2010/main" val="16773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4C9F7D-C258-4A93-A547-235EF512B7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61858E7-4BA5-48C9-9014-A28B602651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DF7045-430F-410E-A864-BA45351ECA9A}"/>
              </a:ext>
            </a:extLst>
          </p:cNvPr>
          <p:cNvSpPr>
            <a:spLocks noGrp="1"/>
          </p:cNvSpPr>
          <p:nvPr>
            <p:ph type="dt" sz="half" idx="10"/>
          </p:nvPr>
        </p:nvSpPr>
        <p:spPr/>
        <p:txBody>
          <a:bodyPr/>
          <a:lstStyle/>
          <a:p>
            <a:fld id="{BE5801D3-EDA9-4716-8C30-FA89A7A0CEFD}" type="datetimeFigureOut">
              <a:rPr lang="en-GB" smtClean="0"/>
              <a:t>01/06/2023</a:t>
            </a:fld>
            <a:endParaRPr lang="en-GB"/>
          </a:p>
        </p:txBody>
      </p:sp>
      <p:sp>
        <p:nvSpPr>
          <p:cNvPr id="5" name="Footer Placeholder 4">
            <a:extLst>
              <a:ext uri="{FF2B5EF4-FFF2-40B4-BE49-F238E27FC236}">
                <a16:creationId xmlns:a16="http://schemas.microsoft.com/office/drawing/2014/main" id="{F3D93EF7-A7EA-4695-990D-32B13B2C40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326E10-5FFF-46CC-B39C-6C4CC46F61EF}"/>
              </a:ext>
            </a:extLst>
          </p:cNvPr>
          <p:cNvSpPr>
            <a:spLocks noGrp="1"/>
          </p:cNvSpPr>
          <p:nvPr>
            <p:ph type="sldNum" sz="quarter" idx="12"/>
          </p:nvPr>
        </p:nvSpPr>
        <p:spPr/>
        <p:txBody>
          <a:bodyPr/>
          <a:lstStyle/>
          <a:p>
            <a:fld id="{DFC16BD1-5C4E-4340-B0E9-87F484933D69}" type="slidenum">
              <a:rPr lang="en-GB" smtClean="0"/>
              <a:t>‹#›</a:t>
            </a:fld>
            <a:endParaRPr lang="en-GB"/>
          </a:p>
        </p:txBody>
      </p:sp>
    </p:spTree>
    <p:extLst>
      <p:ext uri="{BB962C8B-B14F-4D97-AF65-F5344CB8AC3E}">
        <p14:creationId xmlns:p14="http://schemas.microsoft.com/office/powerpoint/2010/main" val="3159215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513246" y="275017"/>
            <a:ext cx="11068796" cy="737494"/>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52896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DDEFA-0A1C-4076-93A2-51A68E0F6B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39D568-F3DF-43E7-AC21-D8840B630B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0FDB5C-555E-47B3-A1E8-7B3026FD979D}"/>
              </a:ext>
            </a:extLst>
          </p:cNvPr>
          <p:cNvSpPr>
            <a:spLocks noGrp="1"/>
          </p:cNvSpPr>
          <p:nvPr>
            <p:ph type="dt" sz="half" idx="10"/>
          </p:nvPr>
        </p:nvSpPr>
        <p:spPr/>
        <p:txBody>
          <a:bodyPr/>
          <a:lstStyle/>
          <a:p>
            <a:fld id="{BE5801D3-EDA9-4716-8C30-FA89A7A0CEFD}" type="datetimeFigureOut">
              <a:rPr lang="en-GB" smtClean="0"/>
              <a:t>01/06/2023</a:t>
            </a:fld>
            <a:endParaRPr lang="en-GB"/>
          </a:p>
        </p:txBody>
      </p:sp>
      <p:sp>
        <p:nvSpPr>
          <p:cNvPr id="5" name="Footer Placeholder 4">
            <a:extLst>
              <a:ext uri="{FF2B5EF4-FFF2-40B4-BE49-F238E27FC236}">
                <a16:creationId xmlns:a16="http://schemas.microsoft.com/office/drawing/2014/main" id="{74A32A0A-362E-4CD5-AB51-CA783DC0C4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EDD070-D649-441D-A06D-14C7118967E4}"/>
              </a:ext>
            </a:extLst>
          </p:cNvPr>
          <p:cNvSpPr>
            <a:spLocks noGrp="1"/>
          </p:cNvSpPr>
          <p:nvPr>
            <p:ph type="sldNum" sz="quarter" idx="12"/>
          </p:nvPr>
        </p:nvSpPr>
        <p:spPr/>
        <p:txBody>
          <a:bodyPr/>
          <a:lstStyle/>
          <a:p>
            <a:fld id="{DFC16BD1-5C4E-4340-B0E9-87F484933D69}" type="slidenum">
              <a:rPr lang="en-GB" smtClean="0"/>
              <a:t>‹#›</a:t>
            </a:fld>
            <a:endParaRPr lang="en-GB"/>
          </a:p>
        </p:txBody>
      </p:sp>
    </p:spTree>
    <p:extLst>
      <p:ext uri="{BB962C8B-B14F-4D97-AF65-F5344CB8AC3E}">
        <p14:creationId xmlns:p14="http://schemas.microsoft.com/office/powerpoint/2010/main" val="1550434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BE969-C268-47EF-AB2B-D7E1AC82DA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5D29FC1-B3BC-4340-8289-F8F8191DD3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F2501D-9846-46C6-98A9-AE1D7F26392D}"/>
              </a:ext>
            </a:extLst>
          </p:cNvPr>
          <p:cNvSpPr>
            <a:spLocks noGrp="1"/>
          </p:cNvSpPr>
          <p:nvPr>
            <p:ph type="dt" sz="half" idx="10"/>
          </p:nvPr>
        </p:nvSpPr>
        <p:spPr/>
        <p:txBody>
          <a:bodyPr/>
          <a:lstStyle/>
          <a:p>
            <a:fld id="{BE5801D3-EDA9-4716-8C30-FA89A7A0CEFD}" type="datetimeFigureOut">
              <a:rPr lang="en-GB" smtClean="0"/>
              <a:t>01/06/2023</a:t>
            </a:fld>
            <a:endParaRPr lang="en-GB"/>
          </a:p>
        </p:txBody>
      </p:sp>
      <p:sp>
        <p:nvSpPr>
          <p:cNvPr id="5" name="Footer Placeholder 4">
            <a:extLst>
              <a:ext uri="{FF2B5EF4-FFF2-40B4-BE49-F238E27FC236}">
                <a16:creationId xmlns:a16="http://schemas.microsoft.com/office/drawing/2014/main" id="{E7016750-98DC-4550-ACDA-3870A648B8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04A473-4195-41B1-BA9F-1599A42BDA5C}"/>
              </a:ext>
            </a:extLst>
          </p:cNvPr>
          <p:cNvSpPr>
            <a:spLocks noGrp="1"/>
          </p:cNvSpPr>
          <p:nvPr>
            <p:ph type="sldNum" sz="quarter" idx="12"/>
          </p:nvPr>
        </p:nvSpPr>
        <p:spPr/>
        <p:txBody>
          <a:bodyPr/>
          <a:lstStyle/>
          <a:p>
            <a:fld id="{DFC16BD1-5C4E-4340-B0E9-87F484933D69}" type="slidenum">
              <a:rPr lang="en-GB" smtClean="0"/>
              <a:t>‹#›</a:t>
            </a:fld>
            <a:endParaRPr lang="en-GB"/>
          </a:p>
        </p:txBody>
      </p:sp>
    </p:spTree>
    <p:extLst>
      <p:ext uri="{BB962C8B-B14F-4D97-AF65-F5344CB8AC3E}">
        <p14:creationId xmlns:p14="http://schemas.microsoft.com/office/powerpoint/2010/main" val="3821656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48C2C-F135-4BA3-ACD6-1700F141126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E6D5FB-BB43-47E4-8F42-566C259C06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B3B5AA0-BC3B-479C-B266-A559C07011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4046F8E-496B-4ECD-BFFD-FB6BFB9FED5A}"/>
              </a:ext>
            </a:extLst>
          </p:cNvPr>
          <p:cNvSpPr>
            <a:spLocks noGrp="1"/>
          </p:cNvSpPr>
          <p:nvPr>
            <p:ph type="dt" sz="half" idx="10"/>
          </p:nvPr>
        </p:nvSpPr>
        <p:spPr/>
        <p:txBody>
          <a:bodyPr/>
          <a:lstStyle/>
          <a:p>
            <a:fld id="{BE5801D3-EDA9-4716-8C30-FA89A7A0CEFD}" type="datetimeFigureOut">
              <a:rPr lang="en-GB" smtClean="0"/>
              <a:t>01/06/2023</a:t>
            </a:fld>
            <a:endParaRPr lang="en-GB"/>
          </a:p>
        </p:txBody>
      </p:sp>
      <p:sp>
        <p:nvSpPr>
          <p:cNvPr id="6" name="Footer Placeholder 5">
            <a:extLst>
              <a:ext uri="{FF2B5EF4-FFF2-40B4-BE49-F238E27FC236}">
                <a16:creationId xmlns:a16="http://schemas.microsoft.com/office/drawing/2014/main" id="{CDA46572-C830-41E1-95E3-7B6E14D302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FA67355-A62E-4F2B-BD88-FC55CBF9577A}"/>
              </a:ext>
            </a:extLst>
          </p:cNvPr>
          <p:cNvSpPr>
            <a:spLocks noGrp="1"/>
          </p:cNvSpPr>
          <p:nvPr>
            <p:ph type="sldNum" sz="quarter" idx="12"/>
          </p:nvPr>
        </p:nvSpPr>
        <p:spPr/>
        <p:txBody>
          <a:bodyPr/>
          <a:lstStyle/>
          <a:p>
            <a:fld id="{DFC16BD1-5C4E-4340-B0E9-87F484933D69}" type="slidenum">
              <a:rPr lang="en-GB" smtClean="0"/>
              <a:t>‹#›</a:t>
            </a:fld>
            <a:endParaRPr lang="en-GB"/>
          </a:p>
        </p:txBody>
      </p:sp>
    </p:spTree>
    <p:extLst>
      <p:ext uri="{BB962C8B-B14F-4D97-AF65-F5344CB8AC3E}">
        <p14:creationId xmlns:p14="http://schemas.microsoft.com/office/powerpoint/2010/main" val="3523012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12F5C-7DA7-4A28-A442-22D10D879E7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F57B4B-57C8-47DF-9231-CFFD96CBF9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ACDBA5-59DA-4DAB-96E3-57BC77C2B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C36D0D6-4F30-477E-85BC-5B4C87995A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85692E-FFFC-48B5-88E3-848DDEEA45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BA76ADB-CF07-4660-9B53-7C9F22CBCBAA}"/>
              </a:ext>
            </a:extLst>
          </p:cNvPr>
          <p:cNvSpPr>
            <a:spLocks noGrp="1"/>
          </p:cNvSpPr>
          <p:nvPr>
            <p:ph type="dt" sz="half" idx="10"/>
          </p:nvPr>
        </p:nvSpPr>
        <p:spPr/>
        <p:txBody>
          <a:bodyPr/>
          <a:lstStyle/>
          <a:p>
            <a:fld id="{BE5801D3-EDA9-4716-8C30-FA89A7A0CEFD}" type="datetimeFigureOut">
              <a:rPr lang="en-GB" smtClean="0"/>
              <a:t>01/06/2023</a:t>
            </a:fld>
            <a:endParaRPr lang="en-GB"/>
          </a:p>
        </p:txBody>
      </p:sp>
      <p:sp>
        <p:nvSpPr>
          <p:cNvPr id="8" name="Footer Placeholder 7">
            <a:extLst>
              <a:ext uri="{FF2B5EF4-FFF2-40B4-BE49-F238E27FC236}">
                <a16:creationId xmlns:a16="http://schemas.microsoft.com/office/drawing/2014/main" id="{58949A9A-E619-4091-867B-E03D53E3878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348E835-2C97-499D-960B-80034A3607AA}"/>
              </a:ext>
            </a:extLst>
          </p:cNvPr>
          <p:cNvSpPr>
            <a:spLocks noGrp="1"/>
          </p:cNvSpPr>
          <p:nvPr>
            <p:ph type="sldNum" sz="quarter" idx="12"/>
          </p:nvPr>
        </p:nvSpPr>
        <p:spPr/>
        <p:txBody>
          <a:bodyPr/>
          <a:lstStyle/>
          <a:p>
            <a:fld id="{DFC16BD1-5C4E-4340-B0E9-87F484933D69}" type="slidenum">
              <a:rPr lang="en-GB" smtClean="0"/>
              <a:t>‹#›</a:t>
            </a:fld>
            <a:endParaRPr lang="en-GB"/>
          </a:p>
        </p:txBody>
      </p:sp>
    </p:spTree>
    <p:extLst>
      <p:ext uri="{BB962C8B-B14F-4D97-AF65-F5344CB8AC3E}">
        <p14:creationId xmlns:p14="http://schemas.microsoft.com/office/powerpoint/2010/main" val="3245394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EA4B9-EE44-4A62-AE99-32C919CD117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6C04FF9-6A37-469C-9FE9-6B147488F167}"/>
              </a:ext>
            </a:extLst>
          </p:cNvPr>
          <p:cNvSpPr>
            <a:spLocks noGrp="1"/>
          </p:cNvSpPr>
          <p:nvPr>
            <p:ph type="dt" sz="half" idx="10"/>
          </p:nvPr>
        </p:nvSpPr>
        <p:spPr/>
        <p:txBody>
          <a:bodyPr/>
          <a:lstStyle/>
          <a:p>
            <a:fld id="{BE5801D3-EDA9-4716-8C30-FA89A7A0CEFD}" type="datetimeFigureOut">
              <a:rPr lang="en-GB" smtClean="0"/>
              <a:t>01/06/2023</a:t>
            </a:fld>
            <a:endParaRPr lang="en-GB"/>
          </a:p>
        </p:txBody>
      </p:sp>
      <p:sp>
        <p:nvSpPr>
          <p:cNvPr id="4" name="Footer Placeholder 3">
            <a:extLst>
              <a:ext uri="{FF2B5EF4-FFF2-40B4-BE49-F238E27FC236}">
                <a16:creationId xmlns:a16="http://schemas.microsoft.com/office/drawing/2014/main" id="{3E043998-9331-4228-858E-0B03DD7AFF3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28ADC31-8832-44BA-A58D-E1B5C7C85D34}"/>
              </a:ext>
            </a:extLst>
          </p:cNvPr>
          <p:cNvSpPr>
            <a:spLocks noGrp="1"/>
          </p:cNvSpPr>
          <p:nvPr>
            <p:ph type="sldNum" sz="quarter" idx="12"/>
          </p:nvPr>
        </p:nvSpPr>
        <p:spPr/>
        <p:txBody>
          <a:bodyPr/>
          <a:lstStyle/>
          <a:p>
            <a:fld id="{DFC16BD1-5C4E-4340-B0E9-87F484933D69}" type="slidenum">
              <a:rPr lang="en-GB" smtClean="0"/>
              <a:t>‹#›</a:t>
            </a:fld>
            <a:endParaRPr lang="en-GB"/>
          </a:p>
        </p:txBody>
      </p:sp>
    </p:spTree>
    <p:extLst>
      <p:ext uri="{BB962C8B-B14F-4D97-AF65-F5344CB8AC3E}">
        <p14:creationId xmlns:p14="http://schemas.microsoft.com/office/powerpoint/2010/main" val="3295380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00E833-0461-4CA6-B8EE-D6D395F06DCD}"/>
              </a:ext>
            </a:extLst>
          </p:cNvPr>
          <p:cNvSpPr>
            <a:spLocks noGrp="1"/>
          </p:cNvSpPr>
          <p:nvPr>
            <p:ph type="dt" sz="half" idx="10"/>
          </p:nvPr>
        </p:nvSpPr>
        <p:spPr/>
        <p:txBody>
          <a:bodyPr/>
          <a:lstStyle/>
          <a:p>
            <a:fld id="{BE5801D3-EDA9-4716-8C30-FA89A7A0CEFD}" type="datetimeFigureOut">
              <a:rPr lang="en-GB" smtClean="0"/>
              <a:t>01/06/2023</a:t>
            </a:fld>
            <a:endParaRPr lang="en-GB"/>
          </a:p>
        </p:txBody>
      </p:sp>
      <p:sp>
        <p:nvSpPr>
          <p:cNvPr id="3" name="Footer Placeholder 2">
            <a:extLst>
              <a:ext uri="{FF2B5EF4-FFF2-40B4-BE49-F238E27FC236}">
                <a16:creationId xmlns:a16="http://schemas.microsoft.com/office/drawing/2014/main" id="{2DB6AAD1-C613-4994-96DC-0D9B152F18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3C8CB83-B7F9-4887-93F3-2CC66BC5C1CA}"/>
              </a:ext>
            </a:extLst>
          </p:cNvPr>
          <p:cNvSpPr>
            <a:spLocks noGrp="1"/>
          </p:cNvSpPr>
          <p:nvPr>
            <p:ph type="sldNum" sz="quarter" idx="12"/>
          </p:nvPr>
        </p:nvSpPr>
        <p:spPr/>
        <p:txBody>
          <a:bodyPr/>
          <a:lstStyle/>
          <a:p>
            <a:fld id="{DFC16BD1-5C4E-4340-B0E9-87F484933D69}" type="slidenum">
              <a:rPr lang="en-GB" smtClean="0"/>
              <a:t>‹#›</a:t>
            </a:fld>
            <a:endParaRPr lang="en-GB"/>
          </a:p>
        </p:txBody>
      </p:sp>
    </p:spTree>
    <p:extLst>
      <p:ext uri="{BB962C8B-B14F-4D97-AF65-F5344CB8AC3E}">
        <p14:creationId xmlns:p14="http://schemas.microsoft.com/office/powerpoint/2010/main" val="3798094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205A0-7C7B-4D54-8A69-C61E0445CB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969507D-4A6A-48A0-A8A2-5B58118E57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81891CB-82B0-4550-8583-FDDB17CA79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6D72EB-5ECF-4BA2-A362-33A2E755C9FC}"/>
              </a:ext>
            </a:extLst>
          </p:cNvPr>
          <p:cNvSpPr>
            <a:spLocks noGrp="1"/>
          </p:cNvSpPr>
          <p:nvPr>
            <p:ph type="dt" sz="half" idx="10"/>
          </p:nvPr>
        </p:nvSpPr>
        <p:spPr/>
        <p:txBody>
          <a:bodyPr/>
          <a:lstStyle/>
          <a:p>
            <a:fld id="{BE5801D3-EDA9-4716-8C30-FA89A7A0CEFD}" type="datetimeFigureOut">
              <a:rPr lang="en-GB" smtClean="0"/>
              <a:t>01/06/2023</a:t>
            </a:fld>
            <a:endParaRPr lang="en-GB"/>
          </a:p>
        </p:txBody>
      </p:sp>
      <p:sp>
        <p:nvSpPr>
          <p:cNvPr id="6" name="Footer Placeholder 5">
            <a:extLst>
              <a:ext uri="{FF2B5EF4-FFF2-40B4-BE49-F238E27FC236}">
                <a16:creationId xmlns:a16="http://schemas.microsoft.com/office/drawing/2014/main" id="{985AB83A-E8D4-44EB-9A3C-62DE7F01D7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732C4B-AD65-4009-A3C9-329FDEB10D24}"/>
              </a:ext>
            </a:extLst>
          </p:cNvPr>
          <p:cNvSpPr>
            <a:spLocks noGrp="1"/>
          </p:cNvSpPr>
          <p:nvPr>
            <p:ph type="sldNum" sz="quarter" idx="12"/>
          </p:nvPr>
        </p:nvSpPr>
        <p:spPr/>
        <p:txBody>
          <a:bodyPr/>
          <a:lstStyle/>
          <a:p>
            <a:fld id="{DFC16BD1-5C4E-4340-B0E9-87F484933D69}" type="slidenum">
              <a:rPr lang="en-GB" smtClean="0"/>
              <a:t>‹#›</a:t>
            </a:fld>
            <a:endParaRPr lang="en-GB"/>
          </a:p>
        </p:txBody>
      </p:sp>
    </p:spTree>
    <p:extLst>
      <p:ext uri="{BB962C8B-B14F-4D97-AF65-F5344CB8AC3E}">
        <p14:creationId xmlns:p14="http://schemas.microsoft.com/office/powerpoint/2010/main" val="4056279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A6812-E2CE-4FDD-9117-5E36C3F926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92A3E56-954A-4965-A394-3E1F8DDFA9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EF28DE5-AF3E-46BE-B19B-E0F91381F0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78E182-7840-4AD8-B98F-18686667FE82}"/>
              </a:ext>
            </a:extLst>
          </p:cNvPr>
          <p:cNvSpPr>
            <a:spLocks noGrp="1"/>
          </p:cNvSpPr>
          <p:nvPr>
            <p:ph type="dt" sz="half" idx="10"/>
          </p:nvPr>
        </p:nvSpPr>
        <p:spPr/>
        <p:txBody>
          <a:bodyPr/>
          <a:lstStyle/>
          <a:p>
            <a:fld id="{BE5801D3-EDA9-4716-8C30-FA89A7A0CEFD}" type="datetimeFigureOut">
              <a:rPr lang="en-GB" smtClean="0"/>
              <a:t>01/06/2023</a:t>
            </a:fld>
            <a:endParaRPr lang="en-GB"/>
          </a:p>
        </p:txBody>
      </p:sp>
      <p:sp>
        <p:nvSpPr>
          <p:cNvPr id="6" name="Footer Placeholder 5">
            <a:extLst>
              <a:ext uri="{FF2B5EF4-FFF2-40B4-BE49-F238E27FC236}">
                <a16:creationId xmlns:a16="http://schemas.microsoft.com/office/drawing/2014/main" id="{05AFE378-C415-40A9-BF8C-578FE897D1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05ED99-80BB-4556-BD58-4408CD153BDD}"/>
              </a:ext>
            </a:extLst>
          </p:cNvPr>
          <p:cNvSpPr>
            <a:spLocks noGrp="1"/>
          </p:cNvSpPr>
          <p:nvPr>
            <p:ph type="sldNum" sz="quarter" idx="12"/>
          </p:nvPr>
        </p:nvSpPr>
        <p:spPr/>
        <p:txBody>
          <a:bodyPr/>
          <a:lstStyle/>
          <a:p>
            <a:fld id="{DFC16BD1-5C4E-4340-B0E9-87F484933D69}" type="slidenum">
              <a:rPr lang="en-GB" smtClean="0"/>
              <a:t>‹#›</a:t>
            </a:fld>
            <a:endParaRPr lang="en-GB"/>
          </a:p>
        </p:txBody>
      </p:sp>
    </p:spTree>
    <p:extLst>
      <p:ext uri="{BB962C8B-B14F-4D97-AF65-F5344CB8AC3E}">
        <p14:creationId xmlns:p14="http://schemas.microsoft.com/office/powerpoint/2010/main" val="330568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28B091-1130-4AB5-BD6C-80C4B25D2D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7778AE0-533A-4495-A119-80D049BD2A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429D89-C90B-4F8C-83A7-A19D34A3E4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5801D3-EDA9-4716-8C30-FA89A7A0CEFD}" type="datetimeFigureOut">
              <a:rPr lang="en-GB" smtClean="0"/>
              <a:t>01/06/2023</a:t>
            </a:fld>
            <a:endParaRPr lang="en-GB"/>
          </a:p>
        </p:txBody>
      </p:sp>
      <p:sp>
        <p:nvSpPr>
          <p:cNvPr id="5" name="Footer Placeholder 4">
            <a:extLst>
              <a:ext uri="{FF2B5EF4-FFF2-40B4-BE49-F238E27FC236}">
                <a16:creationId xmlns:a16="http://schemas.microsoft.com/office/drawing/2014/main" id="{4D722346-D817-49F4-A448-30547F6F0B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C7CE33C-3929-4531-956F-C1B9F27A8F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C16BD1-5C4E-4340-B0E9-87F484933D69}" type="slidenum">
              <a:rPr lang="en-GB" smtClean="0"/>
              <a:t>‹#›</a:t>
            </a:fld>
            <a:endParaRPr lang="en-GB"/>
          </a:p>
        </p:txBody>
      </p:sp>
      <p:sp>
        <p:nvSpPr>
          <p:cNvPr id="7" name="MSIPCMContentMarking" descr="{&quot;HashCode&quot;:-2130211288,&quot;Placement&quot;:&quot;Header&quot;,&quot;Top&quot;:0.0,&quot;Left&quot;:770.990051,&quot;SlideWidth&quot;:960,&quot;SlideHeight&quot;:540}">
            <a:extLst>
              <a:ext uri="{FF2B5EF4-FFF2-40B4-BE49-F238E27FC236}">
                <a16:creationId xmlns:a16="http://schemas.microsoft.com/office/drawing/2014/main" id="{9BBF11F0-06DC-4E84-A23C-81D1311AE742}"/>
              </a:ext>
            </a:extLst>
          </p:cNvPr>
          <p:cNvSpPr txBox="1"/>
          <p:nvPr userDrawn="1"/>
        </p:nvSpPr>
        <p:spPr>
          <a:xfrm>
            <a:off x="9791574" y="0"/>
            <a:ext cx="2400426" cy="262344"/>
          </a:xfrm>
          <a:prstGeom prst="rect">
            <a:avLst/>
          </a:prstGeom>
          <a:noFill/>
        </p:spPr>
        <p:txBody>
          <a:bodyPr vert="horz" wrap="square" lIns="0" tIns="0" rIns="0" bIns="0" rtlCol="0" anchor="ctr" anchorCtr="1">
            <a:spAutoFit/>
          </a:bodyPr>
          <a:lstStyle/>
          <a:p>
            <a:pPr algn="r">
              <a:spcBef>
                <a:spcPts val="0"/>
              </a:spcBef>
              <a:spcAft>
                <a:spcPts val="0"/>
              </a:spcAft>
            </a:pPr>
            <a:r>
              <a:rPr lang="en-GB" sz="1000">
                <a:solidFill>
                  <a:srgbClr val="FF8C00"/>
                </a:solidFill>
                <a:latin typeface="Calibri" panose="020F0502020204030204" pitchFamily="34" charset="0"/>
              </a:rPr>
              <a:t>Information Classification: CONTROLLED</a:t>
            </a:r>
          </a:p>
        </p:txBody>
      </p:sp>
    </p:spTree>
    <p:extLst>
      <p:ext uri="{BB962C8B-B14F-4D97-AF65-F5344CB8AC3E}">
        <p14:creationId xmlns:p14="http://schemas.microsoft.com/office/powerpoint/2010/main" val="2864709631"/>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51" r:id="rId3"/>
    <p:sldLayoutId id="2147483652" r:id="rId4"/>
    <p:sldLayoutId id="2147483653" r:id="rId5"/>
    <p:sldLayoutId id="2147483680" r:id="rId6"/>
    <p:sldLayoutId id="2147483678" r:id="rId7"/>
    <p:sldLayoutId id="2147483656" r:id="rId8"/>
    <p:sldLayoutId id="2147483657" r:id="rId9"/>
    <p:sldLayoutId id="2147483658" r:id="rId10"/>
    <p:sldLayoutId id="2147483659" r:id="rId11"/>
    <p:sldLayoutId id="214748368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2.xml"/><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package" Target="../embeddings/Microsoft_Excel_Worksheet.xlsx"/></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www.cornwall.gov.uk/health-and-social-care/adult-social-care/adult-social-care-commissioning/care-and-support-at-home/"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cornwall.gov.uk/health-and-social-care/adult-social-care/adult-social-care-commissioning/care-and-support-at-home/"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6.svg"/><Relationship Id="rId11" Type="http://schemas.openxmlformats.org/officeDocument/2006/relationships/image" Target="../media/image40.svg"/><Relationship Id="rId5" Type="http://schemas.openxmlformats.org/officeDocument/2006/relationships/image" Target="../media/image35.png"/><Relationship Id="rId10" Type="http://schemas.openxmlformats.org/officeDocument/2006/relationships/image" Target="../media/image39.png"/><Relationship Id="rId4" Type="http://schemas.openxmlformats.org/officeDocument/2006/relationships/image" Target="../media/image34.svg"/><Relationship Id="rId9" Type="http://schemas.openxmlformats.org/officeDocument/2006/relationships/image" Target="../media/image2.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hyperlink" Target="https://www.cornwall.gov.uk/media/blifur3l/market-sustainability-plan-2023-25.pdf"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cornwall.gov.uk/media/bftpodwq/better-lives-strategy-v2-52154-web.pdf" TargetMode="External"/><Relationship Id="rId5" Type="http://schemas.openxmlformats.org/officeDocument/2006/relationships/hyperlink" Target="https://www.cornwall.gov.uk/media/2pjnu2yo/maximising-independence-strategy-v2-52154-web.pdf"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C64586-0D1E-4855-8FAB-6AF51B012B29}"/>
              </a:ext>
            </a:extLst>
          </p:cNvPr>
          <p:cNvSpPr/>
          <p:nvPr/>
        </p:nvSpPr>
        <p:spPr>
          <a:xfrm>
            <a:off x="0" y="360"/>
            <a:ext cx="12192000" cy="6857640"/>
          </a:xfrm>
          <a:prstGeom prst="rect">
            <a:avLst/>
          </a:prstGeo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8299">
              <a:defRPr/>
            </a:pPr>
            <a:endParaRPr lang="en-GB" sz="1814">
              <a:solidFill>
                <a:prstClr val="white"/>
              </a:solidFill>
              <a:latin typeface="Calibri"/>
            </a:endParaRPr>
          </a:p>
        </p:txBody>
      </p:sp>
      <p:pic>
        <p:nvPicPr>
          <p:cNvPr id="5" name="Picture 4">
            <a:extLst>
              <a:ext uri="{FF2B5EF4-FFF2-40B4-BE49-F238E27FC236}">
                <a16:creationId xmlns:a16="http://schemas.microsoft.com/office/drawing/2014/main" id="{35538D4D-8960-41F8-87C1-3D24D0A4DA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29352"/>
            <a:ext cx="12535322" cy="2529151"/>
          </a:xfrm>
          <a:prstGeom prst="rect">
            <a:avLst/>
          </a:prstGeom>
        </p:spPr>
      </p:pic>
      <p:pic>
        <p:nvPicPr>
          <p:cNvPr id="6" name="Picture 5">
            <a:extLst>
              <a:ext uri="{FF2B5EF4-FFF2-40B4-BE49-F238E27FC236}">
                <a16:creationId xmlns:a16="http://schemas.microsoft.com/office/drawing/2014/main" id="{A378A26B-90CE-4864-8D85-917ADE5024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782" y="5466728"/>
            <a:ext cx="2366987" cy="912366"/>
          </a:xfrm>
          <a:prstGeom prst="rect">
            <a:avLst/>
          </a:prstGeom>
        </p:spPr>
      </p:pic>
      <p:pic>
        <p:nvPicPr>
          <p:cNvPr id="9" name="Picture 8">
            <a:extLst>
              <a:ext uri="{FF2B5EF4-FFF2-40B4-BE49-F238E27FC236}">
                <a16:creationId xmlns:a16="http://schemas.microsoft.com/office/drawing/2014/main" id="{3597F2FF-97D2-4226-AC65-8C785D6D4F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7043" y="250100"/>
            <a:ext cx="3000084" cy="755340"/>
          </a:xfrm>
          <a:prstGeom prst="rect">
            <a:avLst/>
          </a:prstGeom>
        </p:spPr>
      </p:pic>
      <p:sp>
        <p:nvSpPr>
          <p:cNvPr id="10" name="TextBox 9">
            <a:extLst>
              <a:ext uri="{FF2B5EF4-FFF2-40B4-BE49-F238E27FC236}">
                <a16:creationId xmlns:a16="http://schemas.microsoft.com/office/drawing/2014/main" id="{A6BDC959-A938-4B97-B478-5AC294D9FE11}"/>
              </a:ext>
            </a:extLst>
          </p:cNvPr>
          <p:cNvSpPr txBox="1"/>
          <p:nvPr/>
        </p:nvSpPr>
        <p:spPr>
          <a:xfrm>
            <a:off x="333782" y="1082777"/>
            <a:ext cx="11393344" cy="3055964"/>
          </a:xfrm>
          <a:prstGeom prst="rect">
            <a:avLst/>
          </a:prstGeom>
          <a:noFill/>
        </p:spPr>
        <p:txBody>
          <a:bodyPr wrap="square" lIns="82931" tIns="41465" rIns="82931" bIns="41465" rtlCol="0" anchor="t">
            <a:spAutoFit/>
          </a:bodyPr>
          <a:lstStyle/>
          <a:p>
            <a:pPr defTabSz="878299">
              <a:defRPr/>
            </a:pPr>
            <a:r>
              <a:rPr lang="en-GB" sz="3950" b="1" dirty="0">
                <a:solidFill>
                  <a:schemeClr val="bg1"/>
                </a:solidFill>
                <a:latin typeface="Calibri"/>
              </a:rPr>
              <a:t>Care and Support at Home </a:t>
            </a:r>
          </a:p>
          <a:p>
            <a:pPr defTabSz="878299">
              <a:defRPr/>
            </a:pPr>
            <a:r>
              <a:rPr lang="en-GB" sz="3950" b="1" dirty="0">
                <a:solidFill>
                  <a:schemeClr val="bg1"/>
                </a:solidFill>
                <a:latin typeface="Calibri"/>
              </a:rPr>
              <a:t>Stakeholder Conference 2023 </a:t>
            </a:r>
          </a:p>
          <a:p>
            <a:pPr defTabSz="878299">
              <a:defRPr/>
            </a:pPr>
            <a:endParaRPr lang="en-GB" sz="2600" b="1" dirty="0">
              <a:solidFill>
                <a:schemeClr val="bg1"/>
              </a:solidFill>
              <a:latin typeface="Calibri"/>
            </a:endParaRPr>
          </a:p>
          <a:p>
            <a:pPr defTabSz="878299">
              <a:defRPr/>
            </a:pPr>
            <a:endParaRPr lang="en-GB" sz="2600" b="1" dirty="0">
              <a:solidFill>
                <a:schemeClr val="bg1"/>
              </a:solidFill>
              <a:latin typeface="Calibri"/>
            </a:endParaRPr>
          </a:p>
          <a:p>
            <a:pPr defTabSz="878299">
              <a:defRPr/>
            </a:pPr>
            <a:r>
              <a:rPr lang="en-GB" sz="2600" b="1" dirty="0">
                <a:solidFill>
                  <a:schemeClr val="bg1"/>
                </a:solidFill>
                <a:latin typeface="Calibri"/>
              </a:rPr>
              <a:t>20 April 2023</a:t>
            </a:r>
          </a:p>
          <a:p>
            <a:pPr defTabSz="878299">
              <a:defRPr/>
            </a:pPr>
            <a:endParaRPr lang="en-GB" sz="1814" dirty="0">
              <a:solidFill>
                <a:prstClr val="white"/>
              </a:solidFill>
              <a:latin typeface="Calibri"/>
            </a:endParaRPr>
          </a:p>
          <a:p>
            <a:pPr defTabSz="878299">
              <a:defRPr/>
            </a:pPr>
            <a:endParaRPr lang="en-GB" dirty="0">
              <a:latin typeface="Calibri"/>
              <a:cs typeface="Calibri"/>
            </a:endParaRPr>
          </a:p>
        </p:txBody>
      </p:sp>
      <p:pic>
        <p:nvPicPr>
          <p:cNvPr id="11" name="Picture 10">
            <a:extLst>
              <a:ext uri="{FF2B5EF4-FFF2-40B4-BE49-F238E27FC236}">
                <a16:creationId xmlns:a16="http://schemas.microsoft.com/office/drawing/2014/main" id="{359E1F3F-E2F1-4089-B00D-A53D8A455B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7675" y="6385108"/>
            <a:ext cx="1774435" cy="222792"/>
          </a:xfrm>
          <a:prstGeom prst="rect">
            <a:avLst/>
          </a:prstGeom>
        </p:spPr>
      </p:pic>
    </p:spTree>
    <p:extLst>
      <p:ext uri="{BB962C8B-B14F-4D97-AF65-F5344CB8AC3E}">
        <p14:creationId xmlns:p14="http://schemas.microsoft.com/office/powerpoint/2010/main" val="415174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A00806-0225-40A4-B3D0-040B04F5667E}"/>
              </a:ext>
            </a:extLst>
          </p:cNvPr>
          <p:cNvSpPr/>
          <p:nvPr/>
        </p:nvSpPr>
        <p:spPr>
          <a:xfrm>
            <a:off x="-28575" y="0"/>
            <a:ext cx="12220575" cy="6858000"/>
          </a:xfrm>
          <a:prstGeom prst="rect">
            <a:avLst/>
          </a:prstGeo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indent="-228600" fontAlgn="base">
              <a:lnSpc>
                <a:spcPct val="90000"/>
              </a:lnSpc>
              <a:spcBef>
                <a:spcPts val="1000"/>
              </a:spcBef>
              <a:buFont typeface="Arial" panose="020B0604020202020204" pitchFamily="34" charset="0"/>
              <a:buChar char="•"/>
            </a:pPr>
            <a:endParaRPr lang="en-GB" sz="2400" b="1">
              <a:solidFill>
                <a:schemeClr val="bg1"/>
              </a:solidFill>
              <a:latin typeface="Calibri" panose="020F0502020204030204" pitchFamily="34" charset="0"/>
            </a:endParaRPr>
          </a:p>
        </p:txBody>
      </p:sp>
      <p:sp>
        <p:nvSpPr>
          <p:cNvPr id="2" name="Title 1">
            <a:extLst>
              <a:ext uri="{FF2B5EF4-FFF2-40B4-BE49-F238E27FC236}">
                <a16:creationId xmlns:a16="http://schemas.microsoft.com/office/drawing/2014/main" id="{AE849FC0-CEB4-4C22-A819-D922B242B52B}"/>
              </a:ext>
            </a:extLst>
          </p:cNvPr>
          <p:cNvSpPr>
            <a:spLocks noGrp="1"/>
          </p:cNvSpPr>
          <p:nvPr>
            <p:ph type="title"/>
          </p:nvPr>
        </p:nvSpPr>
        <p:spPr>
          <a:xfrm>
            <a:off x="152400" y="145720"/>
            <a:ext cx="9152021" cy="397281"/>
          </a:xfrm>
        </p:spPr>
        <p:txBody>
          <a:bodyPr>
            <a:normAutofit fontScale="90000"/>
          </a:bodyPr>
          <a:lstStyle/>
          <a:p>
            <a:br>
              <a:rPr lang="en-GB" sz="2800" b="1" dirty="0">
                <a:solidFill>
                  <a:schemeClr val="bg1"/>
                </a:solidFill>
                <a:latin typeface="+mn-lt"/>
              </a:rPr>
            </a:br>
            <a:r>
              <a:rPr lang="en-GB" sz="2800" b="1" dirty="0">
                <a:solidFill>
                  <a:schemeClr val="bg1"/>
                </a:solidFill>
                <a:latin typeface="+mn-lt"/>
              </a:rPr>
              <a:t>Care and Support at Home - Key Lines of Enquiry</a:t>
            </a:r>
            <a:br>
              <a:rPr lang="en-GB" sz="2800" b="1" dirty="0">
                <a:solidFill>
                  <a:schemeClr val="bg1"/>
                </a:solidFill>
                <a:latin typeface="+mn-lt"/>
              </a:rPr>
            </a:br>
            <a:endParaRPr lang="en-GB" sz="1400" b="1" dirty="0">
              <a:solidFill>
                <a:schemeClr val="bg1"/>
              </a:solidFill>
              <a:latin typeface="+mn-lt"/>
            </a:endParaRPr>
          </a:p>
        </p:txBody>
      </p:sp>
      <p:graphicFrame>
        <p:nvGraphicFramePr>
          <p:cNvPr id="4" name="Table 6">
            <a:extLst>
              <a:ext uri="{FF2B5EF4-FFF2-40B4-BE49-F238E27FC236}">
                <a16:creationId xmlns:a16="http://schemas.microsoft.com/office/drawing/2014/main" id="{CB77E897-1DAC-5C7F-7FCA-FC204863E145}"/>
              </a:ext>
            </a:extLst>
          </p:cNvPr>
          <p:cNvGraphicFramePr>
            <a:graphicFrameLocks noGrp="1"/>
          </p:cNvGraphicFramePr>
          <p:nvPr>
            <p:extLst>
              <p:ext uri="{D42A27DB-BD31-4B8C-83A1-F6EECF244321}">
                <p14:modId xmlns:p14="http://schemas.microsoft.com/office/powerpoint/2010/main" val="3520318621"/>
              </p:ext>
            </p:extLst>
          </p:nvPr>
        </p:nvGraphicFramePr>
        <p:xfrm>
          <a:off x="152400" y="842147"/>
          <a:ext cx="11606463" cy="5493332"/>
        </p:xfrm>
        <a:graphic>
          <a:graphicData uri="http://schemas.openxmlformats.org/drawingml/2006/table">
            <a:tbl>
              <a:tblPr firstRow="1" bandRow="1">
                <a:tableStyleId>{22838BEF-8BB2-4498-84A7-C5851F593DF1}</a:tableStyleId>
              </a:tblPr>
              <a:tblGrid>
                <a:gridCol w="3842084">
                  <a:extLst>
                    <a:ext uri="{9D8B030D-6E8A-4147-A177-3AD203B41FA5}">
                      <a16:colId xmlns:a16="http://schemas.microsoft.com/office/drawing/2014/main" val="2608494109"/>
                    </a:ext>
                  </a:extLst>
                </a:gridCol>
                <a:gridCol w="7764379">
                  <a:extLst>
                    <a:ext uri="{9D8B030D-6E8A-4147-A177-3AD203B41FA5}">
                      <a16:colId xmlns:a16="http://schemas.microsoft.com/office/drawing/2014/main" val="627839467"/>
                    </a:ext>
                  </a:extLst>
                </a:gridCol>
              </a:tblGrid>
              <a:tr h="4291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dk1"/>
                          </a:solidFill>
                          <a:effectLst/>
                        </a:rPr>
                        <a:t>Capacity optimisation strategies</a:t>
                      </a:r>
                      <a:endParaRPr lang="en-GB" sz="1400" b="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dk1"/>
                          </a:solidFill>
                          <a:effectLst/>
                        </a:rPr>
                        <a:t>To consider all options for capacity optimisation including the use of artificial intelligence software. </a:t>
                      </a:r>
                      <a:endParaRPr lang="en-GB" sz="1400" b="0" kern="1200" dirty="0">
                        <a:solidFill>
                          <a:schemeClr val="dk1"/>
                        </a:solidFill>
                        <a:effectLst/>
                        <a:latin typeface="+mn-lt"/>
                        <a:ea typeface="+mn-ea"/>
                        <a:cs typeface="+mn-cs"/>
                      </a:endParaRPr>
                    </a:p>
                  </a:txBody>
                  <a:tcPr/>
                </a:tc>
                <a:extLst>
                  <a:ext uri="{0D108BD9-81ED-4DB2-BD59-A6C34878D82A}">
                    <a16:rowId xmlns:a16="http://schemas.microsoft.com/office/drawing/2014/main" val="1051644121"/>
                  </a:ext>
                </a:extLst>
              </a:tr>
              <a:tr h="4291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dk1"/>
                          </a:solidFill>
                          <a:effectLst/>
                        </a:rPr>
                        <a:t>Our approach to place based geographical zoning </a:t>
                      </a:r>
                      <a:endParaRPr lang="en-GB" sz="1400" b="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dk1"/>
                          </a:solidFill>
                          <a:effectLst/>
                        </a:rPr>
                        <a:t>To move from a centralised commissioning approach to a locality-based zone approach. </a:t>
                      </a:r>
                      <a:endParaRPr lang="en-GB" sz="1400" b="0" kern="1200" dirty="0">
                        <a:solidFill>
                          <a:schemeClr val="dk1"/>
                        </a:solidFill>
                        <a:effectLst/>
                        <a:latin typeface="+mn-lt"/>
                        <a:ea typeface="+mn-ea"/>
                        <a:cs typeface="+mn-cs"/>
                      </a:endParaRPr>
                    </a:p>
                  </a:txBody>
                  <a:tcPr/>
                </a:tc>
                <a:extLst>
                  <a:ext uri="{0D108BD9-81ED-4DB2-BD59-A6C34878D82A}">
                    <a16:rowId xmlns:a16="http://schemas.microsoft.com/office/drawing/2014/main" val="1932004103"/>
                  </a:ext>
                </a:extLst>
              </a:tr>
              <a:tr h="889733">
                <a:tc>
                  <a:txBody>
                    <a:bodyPr/>
                    <a:lstStyle/>
                    <a:p>
                      <a:pPr marL="0" marR="0" lvl="0" indent="0" algn="l" rtl="0" eaLnBrk="1" fontAlgn="auto" latinLnBrk="0" hangingPunct="1">
                        <a:lnSpc>
                          <a:spcPct val="100000"/>
                        </a:lnSpc>
                        <a:spcBef>
                          <a:spcPts val="0"/>
                        </a:spcBef>
                        <a:spcAft>
                          <a:spcPts val="0"/>
                        </a:spcAft>
                        <a:buClrTx/>
                        <a:buSzTx/>
                        <a:buFontTx/>
                        <a:buNone/>
                      </a:pPr>
                      <a:r>
                        <a:rPr lang="en-GB" sz="1400" kern="1200" dirty="0">
                          <a:solidFill>
                            <a:schemeClr val="dk1"/>
                          </a:solidFill>
                          <a:effectLst/>
                        </a:rPr>
                        <a:t>Our approach to the contracting methodology including lead/sub-contracting and our options for risk and gain share </a:t>
                      </a:r>
                      <a:r>
                        <a:rPr lang="en-GB" sz="1400" b="0" i="0" u="none" strike="noStrike" kern="1200" noProof="0" dirty="0">
                          <a:solidFill>
                            <a:srgbClr val="000000"/>
                          </a:solidFill>
                          <a:effectLst/>
                          <a:latin typeface="Calibri"/>
                        </a:rPr>
                        <a:t>and approach to pricing methodology</a:t>
                      </a:r>
                      <a:endParaRPr lang="en-GB" sz="14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rPr>
                        <a:t>To reduce the number of home care providers the Council works with directly, using a lead/subcontracting approach, with a longer contract term and a rationalised approach to the cost of overheads for commissioners</a:t>
                      </a:r>
                      <a:endParaRPr lang="en-GB" sz="1400" kern="1200" dirty="0">
                        <a:solidFill>
                          <a:schemeClr val="dk1"/>
                        </a:solidFill>
                        <a:effectLst/>
                        <a:latin typeface="+mn-lt"/>
                        <a:ea typeface="+mn-ea"/>
                        <a:cs typeface="+mn-cs"/>
                      </a:endParaRPr>
                    </a:p>
                  </a:txBody>
                  <a:tcPr/>
                </a:tc>
                <a:extLst>
                  <a:ext uri="{0D108BD9-81ED-4DB2-BD59-A6C34878D82A}">
                    <a16:rowId xmlns:a16="http://schemas.microsoft.com/office/drawing/2014/main" val="947832373"/>
                  </a:ext>
                </a:extLst>
              </a:tr>
              <a:tr h="889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rPr>
                        <a:t>Provider of last resort functions both strategic and operational </a:t>
                      </a:r>
                      <a:endParaRPr lang="en-GB" sz="14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rPr>
                        <a:t>To redesign the strategic provider of last resort function and to reassign the operational provider of last resort function to the lead provider for each zone. The strategic provider of last resort function will be awarded through the Councils IDA process. Home care business as usual will be transferred to the zone rate for the external market. </a:t>
                      </a:r>
                      <a:endParaRPr lang="en-GB" sz="1400" kern="1200" dirty="0">
                        <a:solidFill>
                          <a:schemeClr val="dk1"/>
                        </a:solidFill>
                        <a:effectLst/>
                        <a:latin typeface="+mn-lt"/>
                        <a:ea typeface="+mn-ea"/>
                        <a:cs typeface="+mn-cs"/>
                      </a:endParaRPr>
                    </a:p>
                  </a:txBody>
                  <a:tcPr/>
                </a:tc>
                <a:extLst>
                  <a:ext uri="{0D108BD9-81ED-4DB2-BD59-A6C34878D82A}">
                    <a16:rowId xmlns:a16="http://schemas.microsoft.com/office/drawing/2014/main" val="3780279651"/>
                  </a:ext>
                </a:extLst>
              </a:tr>
              <a:tr h="6260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rPr>
                        <a:t>Development of the Service Delivery Model and Service Specification</a:t>
                      </a:r>
                      <a:endParaRPr lang="en-GB" sz="14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rPr>
                        <a:t>To consider all options for building and optimising capacity and managing the expectations of people who use services and their carers</a:t>
                      </a:r>
                      <a:endParaRPr lang="en-GB" sz="1400" kern="1200" dirty="0">
                        <a:solidFill>
                          <a:schemeClr val="dk1"/>
                        </a:solidFill>
                        <a:effectLst/>
                        <a:latin typeface="+mn-lt"/>
                        <a:ea typeface="+mn-ea"/>
                        <a:cs typeface="+mn-cs"/>
                      </a:endParaRPr>
                    </a:p>
                  </a:txBody>
                  <a:tcPr/>
                </a:tc>
                <a:extLst>
                  <a:ext uri="{0D108BD9-81ED-4DB2-BD59-A6C34878D82A}">
                    <a16:rowId xmlns:a16="http://schemas.microsoft.com/office/drawing/2014/main" val="758037746"/>
                  </a:ext>
                </a:extLst>
              </a:tr>
              <a:tr h="5138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rPr>
                        <a:t>Opportunities to reduce carbon emissions </a:t>
                      </a:r>
                      <a:endParaRPr lang="en-GB" sz="14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rPr>
                        <a:t>To include requirements relating to the Council’s ambition to reduce carbon emissions by 15% year on year. </a:t>
                      </a:r>
                      <a:endParaRPr lang="en-GB" sz="1400" kern="1200" dirty="0">
                        <a:solidFill>
                          <a:schemeClr val="dk1"/>
                        </a:solidFill>
                        <a:effectLst/>
                        <a:latin typeface="+mn-lt"/>
                        <a:ea typeface="+mn-ea"/>
                        <a:cs typeface="+mn-cs"/>
                      </a:endParaRPr>
                    </a:p>
                  </a:txBody>
                  <a:tcPr/>
                </a:tc>
                <a:extLst>
                  <a:ext uri="{0D108BD9-81ED-4DB2-BD59-A6C34878D82A}">
                    <a16:rowId xmlns:a16="http://schemas.microsoft.com/office/drawing/2014/main" val="1406643811"/>
                  </a:ext>
                </a:extLst>
              </a:tr>
              <a:tr h="8005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rPr>
                        <a:t>Workforce strategy </a:t>
                      </a:r>
                      <a:endParaRPr lang="en-GB" sz="14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rPr>
                        <a:t>To continue to attract more people to work in Social Care, using the Proud to Care website and approaches </a:t>
                      </a:r>
                      <a:endParaRPr lang="en-GB" sz="1400" kern="1200" dirty="0">
                        <a:solidFill>
                          <a:schemeClr val="dk1"/>
                        </a:solidFill>
                        <a:effectLst/>
                        <a:latin typeface="+mn-lt"/>
                        <a:ea typeface="+mn-ea"/>
                        <a:cs typeface="+mn-cs"/>
                      </a:endParaRPr>
                    </a:p>
                  </a:txBody>
                  <a:tcPr/>
                </a:tc>
                <a:extLst>
                  <a:ext uri="{0D108BD9-81ED-4DB2-BD59-A6C34878D82A}">
                    <a16:rowId xmlns:a16="http://schemas.microsoft.com/office/drawing/2014/main" val="2862478226"/>
                  </a:ext>
                </a:extLst>
              </a:tr>
              <a:tr h="8005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Personalisation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rPr>
                        <a:t>The development of a vibrant micro provider market (will also sit in Social Value thematic workshop)</a:t>
                      </a:r>
                      <a:endParaRPr lang="en-GB" sz="1400" kern="1200" dirty="0">
                        <a:solidFill>
                          <a:schemeClr val="dk1"/>
                        </a:solidFill>
                        <a:effectLst/>
                        <a:latin typeface="+mn-lt"/>
                        <a:ea typeface="+mn-ea"/>
                        <a:cs typeface="+mn-cs"/>
                      </a:endParaRPr>
                    </a:p>
                  </a:txBody>
                  <a:tcPr/>
                </a:tc>
                <a:extLst>
                  <a:ext uri="{0D108BD9-81ED-4DB2-BD59-A6C34878D82A}">
                    <a16:rowId xmlns:a16="http://schemas.microsoft.com/office/drawing/2014/main" val="4172125434"/>
                  </a:ext>
                </a:extLst>
              </a:tr>
            </a:tbl>
          </a:graphicData>
        </a:graphic>
      </p:graphicFrame>
    </p:spTree>
    <p:extLst>
      <p:ext uri="{BB962C8B-B14F-4D97-AF65-F5344CB8AC3E}">
        <p14:creationId xmlns:p14="http://schemas.microsoft.com/office/powerpoint/2010/main" val="2989232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A00806-0225-40A4-B3D0-040B04F5667E}"/>
              </a:ext>
            </a:extLst>
          </p:cNvPr>
          <p:cNvSpPr/>
          <p:nvPr/>
        </p:nvSpPr>
        <p:spPr>
          <a:xfrm>
            <a:off x="-28575" y="0"/>
            <a:ext cx="7538647" cy="6858000"/>
          </a:xfrm>
          <a:prstGeom prst="rect">
            <a:avLst/>
          </a:prstGeo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indent="-228600" fontAlgn="base">
              <a:lnSpc>
                <a:spcPct val="90000"/>
              </a:lnSpc>
              <a:spcBef>
                <a:spcPts val="1000"/>
              </a:spcBef>
              <a:buFont typeface="Arial" panose="020B0604020202020204" pitchFamily="34" charset="0"/>
              <a:buChar char="•"/>
            </a:pPr>
            <a:endParaRPr lang="en-GB" sz="2400" b="1">
              <a:solidFill>
                <a:schemeClr val="bg1"/>
              </a:solidFill>
              <a:latin typeface="Calibri" panose="020F0502020204030204" pitchFamily="34" charset="0"/>
            </a:endParaRPr>
          </a:p>
        </p:txBody>
      </p:sp>
      <p:sp>
        <p:nvSpPr>
          <p:cNvPr id="2" name="Title 1">
            <a:extLst>
              <a:ext uri="{FF2B5EF4-FFF2-40B4-BE49-F238E27FC236}">
                <a16:creationId xmlns:a16="http://schemas.microsoft.com/office/drawing/2014/main" id="{AE849FC0-CEB4-4C22-A819-D922B242B52B}"/>
              </a:ext>
            </a:extLst>
          </p:cNvPr>
          <p:cNvSpPr>
            <a:spLocks noGrp="1"/>
          </p:cNvSpPr>
          <p:nvPr>
            <p:ph type="title"/>
          </p:nvPr>
        </p:nvSpPr>
        <p:spPr>
          <a:xfrm>
            <a:off x="114300" y="-81226"/>
            <a:ext cx="6533243" cy="1325563"/>
          </a:xfrm>
        </p:spPr>
        <p:txBody>
          <a:bodyPr>
            <a:normAutofit/>
          </a:bodyPr>
          <a:lstStyle/>
          <a:p>
            <a:r>
              <a:rPr lang="en-GB" sz="2800" b="1" dirty="0">
                <a:solidFill>
                  <a:schemeClr val="bg1"/>
                </a:solidFill>
                <a:latin typeface="+mn-lt"/>
              </a:rPr>
              <a:t>Optimising Capacity </a:t>
            </a:r>
            <a:br>
              <a:rPr lang="en-GB" sz="2800" b="1" dirty="0">
                <a:solidFill>
                  <a:schemeClr val="bg1"/>
                </a:solidFill>
                <a:latin typeface="+mn-lt"/>
              </a:rPr>
            </a:br>
            <a:br>
              <a:rPr lang="en-GB" sz="2800" b="1" dirty="0">
                <a:solidFill>
                  <a:schemeClr val="bg1"/>
                </a:solidFill>
                <a:latin typeface="+mn-lt"/>
              </a:rPr>
            </a:br>
            <a:endParaRPr lang="en-GB" sz="1400" b="1" dirty="0">
              <a:solidFill>
                <a:schemeClr val="bg1"/>
              </a:solidFill>
              <a:latin typeface="+mn-lt"/>
            </a:endParaRPr>
          </a:p>
        </p:txBody>
      </p:sp>
      <p:sp>
        <p:nvSpPr>
          <p:cNvPr id="3" name="Content Placeholder 2">
            <a:extLst>
              <a:ext uri="{FF2B5EF4-FFF2-40B4-BE49-F238E27FC236}">
                <a16:creationId xmlns:a16="http://schemas.microsoft.com/office/drawing/2014/main" id="{67A0C492-286D-4ECF-8615-E54DFAB6585F}"/>
              </a:ext>
            </a:extLst>
          </p:cNvPr>
          <p:cNvSpPr>
            <a:spLocks noGrp="1"/>
          </p:cNvSpPr>
          <p:nvPr>
            <p:ph idx="1"/>
          </p:nvPr>
        </p:nvSpPr>
        <p:spPr>
          <a:xfrm>
            <a:off x="180030" y="765506"/>
            <a:ext cx="6955288" cy="5811837"/>
          </a:xfr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marL="914400" lvl="2" indent="-914400">
              <a:lnSpc>
                <a:spcPct val="107000"/>
              </a:lnSpc>
              <a:buNone/>
            </a:pPr>
            <a:r>
              <a:rPr lang="en-GB" sz="2200" b="1" dirty="0">
                <a:latin typeface="Calibri" panose="020F0502020204030204" pitchFamily="34" charset="0"/>
                <a:ea typeface="Calibri" panose="020F0502020204030204" pitchFamily="34" charset="0"/>
                <a:cs typeface="Times New Roman" panose="02020603050405020304" pitchFamily="18" charset="0"/>
              </a:rPr>
              <a:t>Intelligence led commissioning and care provision</a:t>
            </a:r>
          </a:p>
          <a:p>
            <a:pPr marL="914400" lvl="2" indent="-914400">
              <a:lnSpc>
                <a:spcPct val="107000"/>
              </a:lnSpc>
              <a:buNone/>
            </a:pPr>
            <a:endParaRPr lang="en-GB" sz="1400" b="1" dirty="0">
              <a:latin typeface="Calibri" panose="020F0502020204030204" pitchFamily="34" charset="0"/>
              <a:ea typeface="Calibri" panose="020F0502020204030204" pitchFamily="34" charset="0"/>
              <a:cs typeface="Times New Roman" panose="02020603050405020304" pitchFamily="18" charset="0"/>
            </a:endParaRPr>
          </a:p>
          <a:p>
            <a:pPr marL="342900" lvl="2" indent="-342900">
              <a:lnSpc>
                <a:spcPct val="107000"/>
              </a:lnSpc>
              <a:buFont typeface="Wingdings" panose="05000000000000000000" pitchFamily="2" charset="2"/>
              <a:buChar char="Ø"/>
            </a:pPr>
            <a:r>
              <a:rPr lang="en-GB" sz="1900" dirty="0">
                <a:effectLst/>
                <a:latin typeface="Calibri" panose="020F0502020204030204" pitchFamily="34" charset="0"/>
                <a:ea typeface="Calibri" panose="020F0502020204030204" pitchFamily="34" charset="0"/>
                <a:cs typeface="Times New Roman" panose="02020603050405020304" pitchFamily="18" charset="0"/>
              </a:rPr>
              <a:t>Work unde</a:t>
            </a:r>
            <a:r>
              <a:rPr lang="en-GB" sz="1900" dirty="0">
                <a:latin typeface="Calibri" panose="020F0502020204030204" pitchFamily="34" charset="0"/>
                <a:ea typeface="Calibri" panose="020F0502020204030204" pitchFamily="34" charset="0"/>
                <a:cs typeface="Times New Roman" panose="02020603050405020304" pitchFamily="18" charset="0"/>
              </a:rPr>
              <a:t>rtaken with </a:t>
            </a:r>
            <a:r>
              <a:rPr lang="en-GB" sz="1900" dirty="0" err="1">
                <a:latin typeface="Calibri" panose="020F0502020204030204" pitchFamily="34" charset="0"/>
                <a:ea typeface="Calibri" panose="020F0502020204030204" pitchFamily="34" charset="0"/>
                <a:cs typeface="Times New Roman" panose="02020603050405020304" pitchFamily="18" charset="0"/>
              </a:rPr>
              <a:t>Procomp</a:t>
            </a:r>
            <a:r>
              <a:rPr lang="en-GB" sz="1900" dirty="0">
                <a:latin typeface="Calibri" panose="020F0502020204030204" pitchFamily="34" charset="0"/>
                <a:ea typeface="Calibri" panose="020F0502020204030204" pitchFamily="34" charset="0"/>
                <a:cs typeface="Times New Roman" panose="02020603050405020304" pitchFamily="18" charset="0"/>
              </a:rPr>
              <a:t> in Cornwall, Bristol, Belgium, the Netherlands and Finland suggests that a combination of changes to how we commission and deliver care will have significantly improved outcomes for all parties</a:t>
            </a:r>
          </a:p>
          <a:p>
            <a:pPr marL="342900" lvl="2" indent="-342900">
              <a:lnSpc>
                <a:spcPct val="107000"/>
              </a:lnSpc>
              <a:buFont typeface="Wingdings" panose="05000000000000000000" pitchFamily="2" charset="2"/>
              <a:buChar char="Ø"/>
            </a:pPr>
            <a:r>
              <a:rPr lang="en-GB" sz="1900" dirty="0">
                <a:latin typeface="Calibri" panose="020F0502020204030204" pitchFamily="34" charset="0"/>
                <a:ea typeface="Calibri" panose="020F0502020204030204" pitchFamily="34" charset="0"/>
                <a:cs typeface="Times New Roman" panose="02020603050405020304" pitchFamily="18" charset="0"/>
              </a:rPr>
              <a:t>For service users and family/informal carers: more people receive care and support (reduction in unmet need);</a:t>
            </a:r>
          </a:p>
          <a:p>
            <a:pPr marL="342900" lvl="2" indent="-342900">
              <a:lnSpc>
                <a:spcPct val="107000"/>
              </a:lnSpc>
              <a:buFont typeface="Wingdings" panose="05000000000000000000" pitchFamily="2" charset="2"/>
              <a:buChar char="Ø"/>
            </a:pPr>
            <a:r>
              <a:rPr lang="en-GB" sz="1900" dirty="0">
                <a:latin typeface="Calibri" panose="020F0502020204030204" pitchFamily="34" charset="0"/>
                <a:ea typeface="Calibri" panose="020F0502020204030204" pitchFamily="34" charset="0"/>
                <a:cs typeface="Times New Roman" panose="02020603050405020304" pitchFamily="18" charset="0"/>
              </a:rPr>
              <a:t>For providers: reduced travel increases capacity which in turn increases ability to pick up more work = more income/profit</a:t>
            </a:r>
          </a:p>
          <a:p>
            <a:pPr marL="342900" lvl="2" indent="-342900">
              <a:lnSpc>
                <a:spcPct val="107000"/>
              </a:lnSpc>
              <a:buFont typeface="Wingdings" panose="05000000000000000000" pitchFamily="2" charset="2"/>
              <a:buChar char="Ø"/>
            </a:pPr>
            <a:r>
              <a:rPr lang="en-GB" sz="1900" dirty="0">
                <a:latin typeface="Calibri" panose="020F0502020204030204" pitchFamily="34" charset="0"/>
                <a:ea typeface="Calibri" panose="020F0502020204030204" pitchFamily="34" charset="0"/>
                <a:cs typeface="Times New Roman" panose="02020603050405020304" pitchFamily="18" charset="0"/>
              </a:rPr>
              <a:t>For care workers: less travel and more contact time means more job satisfaction; move to shift work means more reliable income;</a:t>
            </a:r>
          </a:p>
          <a:p>
            <a:pPr marL="342900" lvl="2" indent="-342900">
              <a:lnSpc>
                <a:spcPct val="107000"/>
              </a:lnSpc>
              <a:buFont typeface="Wingdings" panose="05000000000000000000" pitchFamily="2" charset="2"/>
              <a:buChar char="Ø"/>
            </a:pPr>
            <a:r>
              <a:rPr lang="en-GB" sz="1900" dirty="0">
                <a:effectLst/>
                <a:latin typeface="Calibri" panose="020F0502020204030204" pitchFamily="34" charset="0"/>
                <a:ea typeface="Calibri" panose="020F0502020204030204" pitchFamily="34" charset="0"/>
                <a:cs typeface="Times New Roman" panose="02020603050405020304" pitchFamily="18" charset="0"/>
              </a:rPr>
              <a:t>For commissioners: commission by locality rather than centrally </a:t>
            </a:r>
          </a:p>
          <a:p>
            <a:pPr marL="342900" lvl="2" indent="-342900">
              <a:lnSpc>
                <a:spcPct val="107000"/>
              </a:lnSpc>
              <a:buFont typeface="Wingdings" panose="05000000000000000000" pitchFamily="2" charset="2"/>
              <a:buChar char="Ø"/>
            </a:pPr>
            <a:r>
              <a:rPr lang="en-GB" sz="1900" dirty="0">
                <a:latin typeface="Calibri" panose="020F0502020204030204" pitchFamily="34" charset="0"/>
                <a:ea typeface="Calibri" panose="020F0502020204030204" pitchFamily="34" charset="0"/>
                <a:cs typeface="Times New Roman" panose="02020603050405020304" pitchFamily="18" charset="0"/>
              </a:rPr>
              <a:t>For social workers: more successful in identifying care and support, leading to more job satisfaction</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2" indent="-342900">
              <a:lnSpc>
                <a:spcPct val="107000"/>
              </a:lnSpc>
              <a:buFont typeface="Wingdings" panose="05000000000000000000" pitchFamily="2" charset="2"/>
              <a:buChar char="Ø"/>
            </a:pPr>
            <a:r>
              <a:rPr lang="en-GB" sz="1900" dirty="0">
                <a:latin typeface="Calibri" panose="020F0502020204030204" pitchFamily="34" charset="0"/>
                <a:ea typeface="Calibri" panose="020F0502020204030204" pitchFamily="34" charset="0"/>
                <a:cs typeface="Times New Roman" panose="02020603050405020304" pitchFamily="18" charset="0"/>
              </a:rPr>
              <a:t>For the environment: less travel means less carbon emissions</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p>
            <a:pPr marL="914400" lvl="2" indent="-914400">
              <a:lnSpc>
                <a:spcPct val="107000"/>
              </a:lnSpc>
              <a:buNone/>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914400" lvl="2" indent="-914400">
              <a:lnSpc>
                <a:spcPct val="107000"/>
              </a:lnSpc>
              <a:buNone/>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914400" lvl="2" indent="0">
              <a:lnSpc>
                <a:spcPct val="107000"/>
              </a:lnSpc>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buFont typeface="Wingdings" panose="05000000000000000000" pitchFamily="2" charset="2"/>
              <a:buChar char="Ø"/>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buFont typeface="Wingdings" panose="05000000000000000000" pitchFamily="2" charset="2"/>
              <a:buChar char="Ø"/>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Graphic 21">
            <a:extLst>
              <a:ext uri="{FF2B5EF4-FFF2-40B4-BE49-F238E27FC236}">
                <a16:creationId xmlns:a16="http://schemas.microsoft.com/office/drawing/2014/main" id="{BFCF545C-F1B6-460A-B1FF-79FBEBF34E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18197" y="1244337"/>
            <a:ext cx="4459503" cy="3341284"/>
          </a:xfrm>
          <a:prstGeom prst="rect">
            <a:avLst/>
          </a:prstGeom>
        </p:spPr>
      </p:pic>
    </p:spTree>
    <p:extLst>
      <p:ext uri="{BB962C8B-B14F-4D97-AF65-F5344CB8AC3E}">
        <p14:creationId xmlns:p14="http://schemas.microsoft.com/office/powerpoint/2010/main" val="3724442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A00806-0225-40A4-B3D0-040B04F5667E}"/>
              </a:ext>
            </a:extLst>
          </p:cNvPr>
          <p:cNvSpPr/>
          <p:nvPr/>
        </p:nvSpPr>
        <p:spPr>
          <a:xfrm>
            <a:off x="0" y="0"/>
            <a:ext cx="12192000" cy="6858000"/>
          </a:xfrm>
          <a:prstGeom prst="rect">
            <a:avLst/>
          </a:prstGeo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marL="0" marR="0" lvl="0" indent="0" algn="l" defTabSz="914400" rtl="0" eaLnBrk="1" fontAlgn="base" latinLnBrk="0" hangingPunct="1">
              <a:lnSpc>
                <a:spcPct val="90000"/>
              </a:lnSpc>
              <a:spcBef>
                <a:spcPts val="1000"/>
              </a:spcBef>
              <a:spcAft>
                <a:spcPts val="0"/>
              </a:spcAft>
              <a:buClrTx/>
              <a:buSzTx/>
              <a:buFontTx/>
              <a:buNone/>
              <a:tabLst/>
              <a:defRPr/>
            </a:pPr>
            <a:endParaRPr kumimoji="0" lang="en-GB"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90000"/>
              </a:lnSpc>
              <a:spcBef>
                <a:spcPts val="1000"/>
              </a:spcBef>
              <a:spcAft>
                <a:spcPts val="0"/>
              </a:spcAft>
              <a:buClrTx/>
              <a:buSzTx/>
              <a:buFontTx/>
              <a:buNone/>
              <a:tabLst/>
              <a:defRPr/>
            </a:pPr>
            <a:endParaRPr kumimoji="0" lang="en-GB"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9" name="Title 1">
            <a:extLst>
              <a:ext uri="{FF2B5EF4-FFF2-40B4-BE49-F238E27FC236}">
                <a16:creationId xmlns:a16="http://schemas.microsoft.com/office/drawing/2014/main" id="{5C9936B3-275F-15EE-2CC2-41F38F28DC2D}"/>
              </a:ext>
            </a:extLst>
          </p:cNvPr>
          <p:cNvSpPr txBox="1">
            <a:spLocks/>
          </p:cNvSpPr>
          <p:nvPr/>
        </p:nvSpPr>
        <p:spPr>
          <a:xfrm>
            <a:off x="57150" y="190821"/>
            <a:ext cx="12077700" cy="8695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chemeClr val="bg1"/>
                </a:solidFill>
                <a:latin typeface="+mn-lt"/>
              </a:rPr>
              <a:t>Our opportunity: Geographical zoning</a:t>
            </a:r>
          </a:p>
        </p:txBody>
      </p:sp>
      <p:pic>
        <p:nvPicPr>
          <p:cNvPr id="2" name="Picture 1">
            <a:extLst>
              <a:ext uri="{FF2B5EF4-FFF2-40B4-BE49-F238E27FC236}">
                <a16:creationId xmlns:a16="http://schemas.microsoft.com/office/drawing/2014/main" id="{690792A7-F7D7-2FBE-CDCF-49E57DB480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24" t="181" b="-181"/>
          <a:stretch/>
        </p:blipFill>
        <p:spPr bwMode="auto">
          <a:xfrm>
            <a:off x="164180" y="1164640"/>
            <a:ext cx="5688000" cy="50856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a:extLst>
              <a:ext uri="{FF2B5EF4-FFF2-40B4-BE49-F238E27FC236}">
                <a16:creationId xmlns:a16="http://schemas.microsoft.com/office/drawing/2014/main" id="{0F71A266-F846-63E9-4052-6A128B8EB5B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63" t="2978" r="-52" b="4466"/>
          <a:stretch/>
        </p:blipFill>
        <p:spPr bwMode="auto">
          <a:xfrm>
            <a:off x="6230982" y="1164640"/>
            <a:ext cx="5712202" cy="5085626"/>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extLst>
              <a:ext uri="{FF2B5EF4-FFF2-40B4-BE49-F238E27FC236}">
                <a16:creationId xmlns:a16="http://schemas.microsoft.com/office/drawing/2014/main" id="{B8EAE0BD-6CDC-B043-CF5C-A885B63931C8}"/>
              </a:ext>
            </a:extLst>
          </p:cNvPr>
          <p:cNvSpPr/>
          <p:nvPr/>
        </p:nvSpPr>
        <p:spPr>
          <a:xfrm>
            <a:off x="5529942" y="2808292"/>
            <a:ext cx="1402080" cy="1798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E3D2EAA1-710E-F1C4-9427-ABD5DB84E7E1}"/>
              </a:ext>
            </a:extLst>
          </p:cNvPr>
          <p:cNvSpPr txBox="1"/>
          <p:nvPr/>
        </p:nvSpPr>
        <p:spPr>
          <a:xfrm>
            <a:off x="692798" y="5693360"/>
            <a:ext cx="612554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Providers’ current routes</a:t>
            </a:r>
          </a:p>
        </p:txBody>
      </p:sp>
      <p:sp>
        <p:nvSpPr>
          <p:cNvPr id="10" name="TextBox 9">
            <a:extLst>
              <a:ext uri="{FF2B5EF4-FFF2-40B4-BE49-F238E27FC236}">
                <a16:creationId xmlns:a16="http://schemas.microsoft.com/office/drawing/2014/main" id="{BBAB8F14-2BB6-534A-F897-D7F2912AED6A}"/>
              </a:ext>
            </a:extLst>
          </p:cNvPr>
          <p:cNvSpPr txBox="1"/>
          <p:nvPr/>
        </p:nvSpPr>
        <p:spPr>
          <a:xfrm>
            <a:off x="6593443" y="5693360"/>
            <a:ext cx="38706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With collaborative approach</a:t>
            </a:r>
          </a:p>
        </p:txBody>
      </p:sp>
    </p:spTree>
    <p:extLst>
      <p:ext uri="{BB962C8B-B14F-4D97-AF65-F5344CB8AC3E}">
        <p14:creationId xmlns:p14="http://schemas.microsoft.com/office/powerpoint/2010/main" val="1788112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A00806-0225-40A4-B3D0-040B04F5667E}"/>
              </a:ext>
            </a:extLst>
          </p:cNvPr>
          <p:cNvSpPr/>
          <p:nvPr/>
        </p:nvSpPr>
        <p:spPr>
          <a:xfrm>
            <a:off x="-28576" y="0"/>
            <a:ext cx="8060021" cy="6858000"/>
          </a:xfrm>
          <a:prstGeom prst="rect">
            <a:avLst/>
          </a:prstGeo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indent="-228600" fontAlgn="base">
              <a:lnSpc>
                <a:spcPct val="90000"/>
              </a:lnSpc>
              <a:spcBef>
                <a:spcPts val="1000"/>
              </a:spcBef>
              <a:buFont typeface="Arial" panose="020B0604020202020204" pitchFamily="34" charset="0"/>
              <a:buChar char="•"/>
            </a:pPr>
            <a:endParaRPr lang="en-GB" sz="2400" b="1">
              <a:solidFill>
                <a:schemeClr val="bg1"/>
              </a:solidFill>
              <a:latin typeface="Calibri" panose="020F0502020204030204" pitchFamily="34" charset="0"/>
            </a:endParaRPr>
          </a:p>
        </p:txBody>
      </p:sp>
      <p:sp>
        <p:nvSpPr>
          <p:cNvPr id="2" name="Title 1">
            <a:extLst>
              <a:ext uri="{FF2B5EF4-FFF2-40B4-BE49-F238E27FC236}">
                <a16:creationId xmlns:a16="http://schemas.microsoft.com/office/drawing/2014/main" id="{AE849FC0-CEB4-4C22-A819-D922B242B52B}"/>
              </a:ext>
            </a:extLst>
          </p:cNvPr>
          <p:cNvSpPr>
            <a:spLocks noGrp="1"/>
          </p:cNvSpPr>
          <p:nvPr>
            <p:ph type="title"/>
          </p:nvPr>
        </p:nvSpPr>
        <p:spPr>
          <a:xfrm>
            <a:off x="114300" y="-81226"/>
            <a:ext cx="7128329" cy="1325563"/>
          </a:xfrm>
        </p:spPr>
        <p:txBody>
          <a:bodyPr>
            <a:normAutofit/>
          </a:bodyPr>
          <a:lstStyle/>
          <a:p>
            <a:r>
              <a:rPr lang="en-GB" sz="2800" b="1" dirty="0">
                <a:solidFill>
                  <a:schemeClr val="bg1"/>
                </a:solidFill>
                <a:latin typeface="+mn-lt"/>
              </a:rPr>
              <a:t>Geographical Zones </a:t>
            </a:r>
            <a:br>
              <a:rPr lang="en-GB" sz="2800" b="1" dirty="0">
                <a:solidFill>
                  <a:schemeClr val="bg1"/>
                </a:solidFill>
                <a:latin typeface="+mn-lt"/>
              </a:rPr>
            </a:br>
            <a:br>
              <a:rPr lang="en-GB" sz="2800" b="1" dirty="0">
                <a:solidFill>
                  <a:schemeClr val="bg1"/>
                </a:solidFill>
                <a:latin typeface="+mn-lt"/>
              </a:rPr>
            </a:br>
            <a:endParaRPr lang="en-GB" sz="1400" b="1" dirty="0">
              <a:solidFill>
                <a:schemeClr val="bg1"/>
              </a:solidFill>
              <a:latin typeface="+mn-lt"/>
            </a:endParaRPr>
          </a:p>
        </p:txBody>
      </p:sp>
      <p:sp>
        <p:nvSpPr>
          <p:cNvPr id="3" name="Content Placeholder 2">
            <a:extLst>
              <a:ext uri="{FF2B5EF4-FFF2-40B4-BE49-F238E27FC236}">
                <a16:creationId xmlns:a16="http://schemas.microsoft.com/office/drawing/2014/main" id="{67A0C492-286D-4ECF-8615-E54DFAB6585F}"/>
              </a:ext>
            </a:extLst>
          </p:cNvPr>
          <p:cNvSpPr>
            <a:spLocks noGrp="1"/>
          </p:cNvSpPr>
          <p:nvPr>
            <p:ph idx="1"/>
          </p:nvPr>
        </p:nvSpPr>
        <p:spPr>
          <a:xfrm>
            <a:off x="114300" y="712184"/>
            <a:ext cx="7857122" cy="5811837"/>
          </a:xfr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0" lvl="2" indent="0">
              <a:lnSpc>
                <a:spcPct val="107000"/>
              </a:lnSpc>
              <a:buNone/>
            </a:pPr>
            <a:r>
              <a:rPr lang="en-GB" b="1" dirty="0">
                <a:effectLst/>
                <a:latin typeface="Calibri" panose="020F0502020204030204" pitchFamily="34" charset="0"/>
                <a:ea typeface="Calibri" panose="020F0502020204030204" pitchFamily="34" charset="0"/>
                <a:cs typeface="Times New Roman" panose="02020603050405020304" pitchFamily="18" charset="0"/>
              </a:rPr>
              <a:t>Locality based commissioning instead of centralised commissioning</a:t>
            </a:r>
          </a:p>
          <a:p>
            <a:pPr marL="171450" lvl="2" indent="-171450">
              <a:lnSpc>
                <a:spcPct val="107000"/>
              </a:lnSpc>
              <a:buFont typeface="Wingdings" panose="05000000000000000000" pitchFamily="2" charset="2"/>
              <a:buChar char="Ø"/>
            </a:pPr>
            <a:r>
              <a:rPr lang="en-GB" sz="1600" dirty="0">
                <a:latin typeface="Calibri" panose="020F0502020204030204" pitchFamily="34" charset="0"/>
                <a:ea typeface="Calibri" panose="020F0502020204030204" pitchFamily="34" charset="0"/>
                <a:cs typeface="Times New Roman" panose="02020603050405020304" pitchFamily="18" charset="0"/>
              </a:rPr>
              <a:t>Although commissioning is organised at place, currently commissioners treat Cornwall as one locality in the way purchasing is undertaken </a:t>
            </a:r>
          </a:p>
          <a:p>
            <a:pPr marL="171450" lvl="2" indent="-171450">
              <a:lnSpc>
                <a:spcPct val="107000"/>
              </a:lnSpc>
              <a:buFont typeface="Wingdings" panose="05000000000000000000" pitchFamily="2" charset="2"/>
              <a:buChar char="Ø"/>
            </a:pPr>
            <a:r>
              <a:rPr lang="en-GB" sz="1600" dirty="0">
                <a:effectLst/>
                <a:latin typeface="Calibri" panose="020F0502020204030204" pitchFamily="34" charset="0"/>
                <a:ea typeface="Calibri" panose="020F0502020204030204" pitchFamily="34" charset="0"/>
                <a:cs typeface="Times New Roman" panose="02020603050405020304" pitchFamily="18" charset="0"/>
              </a:rPr>
              <a:t>This leads </a:t>
            </a:r>
            <a:r>
              <a:rPr lang="en-GB" sz="1600" dirty="0">
                <a:latin typeface="Calibri" panose="020F0502020204030204" pitchFamily="34" charset="0"/>
                <a:ea typeface="Calibri" panose="020F0502020204030204" pitchFamily="34" charset="0"/>
                <a:cs typeface="Times New Roman" panose="02020603050405020304" pitchFamily="18" charset="0"/>
              </a:rPr>
              <a:t>to inefficiencies in care delivery and an inability to optimise the capacity available</a:t>
            </a:r>
          </a:p>
          <a:p>
            <a:pPr marL="171450" lvl="2" indent="-171450">
              <a:lnSpc>
                <a:spcPct val="107000"/>
              </a:lnSpc>
              <a:buFont typeface="Wingdings" panose="05000000000000000000" pitchFamily="2" charset="2"/>
              <a:buChar char="Ø"/>
            </a:pPr>
            <a:r>
              <a:rPr lang="en-GB" sz="1600" dirty="0">
                <a:latin typeface="Calibri" panose="020F0502020204030204" pitchFamily="34" charset="0"/>
                <a:ea typeface="Calibri" panose="020F0502020204030204" pitchFamily="34" charset="0"/>
                <a:cs typeface="Times New Roman" panose="02020603050405020304" pitchFamily="18" charset="0"/>
              </a:rPr>
              <a:t>Commissioners and providers are unable to make best use of local intelligence and services are inefficient because of excessive driving between calls and crossing over of routes;</a:t>
            </a:r>
          </a:p>
          <a:p>
            <a:pPr marL="171450" lvl="2" indent="-171450">
              <a:lnSpc>
                <a:spcPct val="107000"/>
              </a:lnSpc>
              <a:buFont typeface="Wingdings" panose="05000000000000000000" pitchFamily="2" charset="2"/>
              <a:buChar char="Ø"/>
            </a:pPr>
            <a:r>
              <a:rPr lang="en-GB" sz="1600" dirty="0">
                <a:effectLst/>
                <a:latin typeface="Calibri" panose="020F0502020204030204" pitchFamily="34" charset="0"/>
                <a:ea typeface="Calibri" panose="020F0502020204030204" pitchFamily="34" charset="0"/>
                <a:cs typeface="Times New Roman" panose="02020603050405020304" pitchFamily="18" charset="0"/>
              </a:rPr>
              <a:t>It also negates transparent cost calculations to account for e.g. extreme rurality vs town work.</a:t>
            </a:r>
          </a:p>
          <a:p>
            <a:pPr marL="171450" lvl="2" indent="-171450">
              <a:lnSpc>
                <a:spcPct val="107000"/>
              </a:lnSpc>
              <a:buFont typeface="Wingdings" panose="05000000000000000000" pitchFamily="2" charset="2"/>
              <a:buChar char="Ø"/>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0" lvl="2" indent="0">
              <a:lnSpc>
                <a:spcPct val="107000"/>
              </a:lnSpc>
              <a:buNone/>
            </a:pPr>
            <a:r>
              <a:rPr lang="en-GB" b="1" dirty="0">
                <a:effectLst/>
                <a:latin typeface="Calibri" panose="020F0502020204030204" pitchFamily="34" charset="0"/>
                <a:ea typeface="Calibri" panose="020F0502020204030204" pitchFamily="34" charset="0"/>
                <a:cs typeface="Times New Roman" panose="02020603050405020304" pitchFamily="18" charset="0"/>
              </a:rPr>
              <a:t>Where we want to be</a:t>
            </a:r>
          </a:p>
          <a:p>
            <a:pPr marL="171450" lvl="2" indent="-171450">
              <a:lnSpc>
                <a:spcPct val="107000"/>
              </a:lnSpc>
              <a:buFont typeface="Wingdings" panose="05000000000000000000" pitchFamily="2" charset="2"/>
              <a:buChar char="Ø"/>
            </a:pPr>
            <a:r>
              <a:rPr lang="en-GB" sz="1600" dirty="0">
                <a:effectLst/>
                <a:latin typeface="Calibri" panose="020F0502020204030204" pitchFamily="34" charset="0"/>
                <a:ea typeface="Calibri" panose="020F0502020204030204" pitchFamily="34" charset="0"/>
                <a:cs typeface="Times New Roman" panose="02020603050405020304" pitchFamily="18" charset="0"/>
              </a:rPr>
              <a:t>Establishing localities based on new ’zones’ e.g. Primary Care Networks, Community  Network areas, </a:t>
            </a:r>
            <a:r>
              <a:rPr lang="en-GB" sz="1600" dirty="0">
                <a:latin typeface="Calibri" panose="020F0502020204030204" pitchFamily="34" charset="0"/>
                <a:ea typeface="Calibri" panose="020F0502020204030204" pitchFamily="34" charset="0"/>
                <a:cs typeface="Times New Roman" panose="02020603050405020304" pitchFamily="18" charset="0"/>
              </a:rPr>
              <a:t>working with providers to define and refine these localities</a:t>
            </a:r>
          </a:p>
          <a:p>
            <a:pPr marL="171450" lvl="2" indent="-171450">
              <a:lnSpc>
                <a:spcPct val="107000"/>
              </a:lnSpc>
              <a:buFont typeface="Wingdings" panose="05000000000000000000" pitchFamily="2" charset="2"/>
              <a:buChar char="Ø"/>
            </a:pPr>
            <a:r>
              <a:rPr lang="en-GB" sz="1600" dirty="0">
                <a:effectLst/>
                <a:latin typeface="Calibri" panose="020F0502020204030204" pitchFamily="34" charset="0"/>
                <a:ea typeface="Calibri" panose="020F0502020204030204" pitchFamily="34" charset="0"/>
                <a:cs typeface="Times New Roman" panose="02020603050405020304" pitchFamily="18" charset="0"/>
              </a:rPr>
              <a:t>Commission care and support by these new locality ‘zones’  </a:t>
            </a:r>
          </a:p>
          <a:p>
            <a:pPr marL="171450" lvl="2" indent="-171450">
              <a:lnSpc>
                <a:spcPct val="107000"/>
              </a:lnSpc>
              <a:buFont typeface="Wingdings" panose="05000000000000000000" pitchFamily="2" charset="2"/>
              <a:buChar char="Ø"/>
            </a:pPr>
            <a:r>
              <a:rPr lang="en-GB" sz="1600" dirty="0">
                <a:latin typeface="Calibri" panose="020F0502020204030204" pitchFamily="34" charset="0"/>
                <a:ea typeface="Calibri" panose="020F0502020204030204" pitchFamily="34" charset="0"/>
                <a:cs typeface="Times New Roman" panose="02020603050405020304" pitchFamily="18" charset="0"/>
              </a:rPr>
              <a:t>Connecting with community based resources (e.g. voluntary and community sector, social prescribers) to support the delivery of care and support</a:t>
            </a:r>
          </a:p>
          <a:p>
            <a:pPr marL="171450" lvl="2" indent="-171450">
              <a:lnSpc>
                <a:spcPct val="107000"/>
              </a:lnSpc>
              <a:buFont typeface="Wingdings" panose="05000000000000000000" pitchFamily="2" charset="2"/>
              <a:buChar char="Ø"/>
            </a:pPr>
            <a:r>
              <a:rPr lang="en-GB" sz="1600" dirty="0">
                <a:effectLst/>
                <a:latin typeface="Calibri" panose="020F0502020204030204" pitchFamily="34" charset="0"/>
                <a:ea typeface="Calibri" panose="020F0502020204030204" pitchFamily="34" charset="0"/>
                <a:cs typeface="Times New Roman" panose="02020603050405020304" pitchFamily="18" charset="0"/>
              </a:rPr>
              <a:t>Optimise run</a:t>
            </a:r>
            <a:r>
              <a:rPr lang="en-GB" sz="1600" dirty="0">
                <a:latin typeface="Calibri" panose="020F0502020204030204" pitchFamily="34" charset="0"/>
                <a:ea typeface="Calibri" panose="020F0502020204030204" pitchFamily="34" charset="0"/>
                <a:cs typeface="Times New Roman" panose="02020603050405020304" pitchFamily="18" charset="0"/>
              </a:rPr>
              <a:t>s to ensure that travel time is as low as possible and contact time is increased;</a:t>
            </a:r>
          </a:p>
          <a:p>
            <a:pPr marL="171450" lvl="2" indent="-171450">
              <a:lnSpc>
                <a:spcPct val="107000"/>
              </a:lnSpc>
              <a:buFont typeface="Wingdings" panose="05000000000000000000" pitchFamily="2" charset="2"/>
              <a:buChar char="Ø"/>
            </a:pPr>
            <a:r>
              <a:rPr lang="en-GB" sz="1600" dirty="0">
                <a:effectLst/>
                <a:latin typeface="Calibri" panose="020F0502020204030204" pitchFamily="34" charset="0"/>
                <a:ea typeface="Calibri" panose="020F0502020204030204" pitchFamily="34" charset="0"/>
                <a:cs typeface="Times New Roman" panose="02020603050405020304" pitchFamily="18" charset="0"/>
              </a:rPr>
              <a:t>Allowing for </a:t>
            </a:r>
            <a:r>
              <a:rPr lang="en-GB" sz="1600" dirty="0">
                <a:latin typeface="Calibri" panose="020F0502020204030204" pitchFamily="34" charset="0"/>
                <a:ea typeface="Calibri" panose="020F0502020204030204" pitchFamily="34" charset="0"/>
                <a:cs typeface="Times New Roman" panose="02020603050405020304" pitchFamily="18" charset="0"/>
              </a:rPr>
              <a:t>care staff to be employed on a shift basis</a:t>
            </a:r>
          </a:p>
          <a:p>
            <a:pPr marL="171450" lvl="2" indent="-171450">
              <a:lnSpc>
                <a:spcPct val="107000"/>
              </a:lnSpc>
              <a:buFont typeface="Wingdings" panose="05000000000000000000" pitchFamily="2" charset="2"/>
              <a:buChar char="Ø"/>
            </a:pPr>
            <a:r>
              <a:rPr lang="en-GB" sz="1600" dirty="0">
                <a:effectLst/>
                <a:latin typeface="Calibri" panose="020F0502020204030204" pitchFamily="34" charset="0"/>
                <a:ea typeface="Calibri" panose="020F0502020204030204" pitchFamily="34" charset="0"/>
                <a:cs typeface="Times New Roman" panose="02020603050405020304" pitchFamily="18" charset="0"/>
              </a:rPr>
              <a:t>Increase use </a:t>
            </a:r>
            <a:r>
              <a:rPr lang="en-GB" sz="1600" dirty="0">
                <a:latin typeface="Calibri" panose="020F0502020204030204" pitchFamily="34" charset="0"/>
                <a:ea typeface="Calibri" panose="020F0502020204030204" pitchFamily="34" charset="0"/>
                <a:cs typeface="Times New Roman" panose="02020603050405020304" pitchFamily="18" charset="0"/>
              </a:rPr>
              <a:t>of Technology Enabled Care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4D2C92D1-649A-49FC-9823-4B8741E8D3E3}"/>
              </a:ext>
            </a:extLst>
          </p:cNvPr>
          <p:cNvPicPr>
            <a:picLocks noChangeAspect="1"/>
          </p:cNvPicPr>
          <p:nvPr/>
        </p:nvPicPr>
        <p:blipFill>
          <a:blip r:embed="rId3"/>
          <a:stretch>
            <a:fillRect/>
          </a:stretch>
        </p:blipFill>
        <p:spPr>
          <a:xfrm>
            <a:off x="8401899" y="1629347"/>
            <a:ext cx="3274747" cy="3167242"/>
          </a:xfrm>
          <a:prstGeom prst="rect">
            <a:avLst/>
          </a:prstGeom>
        </p:spPr>
      </p:pic>
    </p:spTree>
    <p:extLst>
      <p:ext uri="{BB962C8B-B14F-4D97-AF65-F5344CB8AC3E}">
        <p14:creationId xmlns:p14="http://schemas.microsoft.com/office/powerpoint/2010/main" val="3279584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A00806-0225-40A4-B3D0-040B04F5667E}"/>
              </a:ext>
            </a:extLst>
          </p:cNvPr>
          <p:cNvSpPr/>
          <p:nvPr/>
        </p:nvSpPr>
        <p:spPr>
          <a:xfrm>
            <a:off x="-28575" y="0"/>
            <a:ext cx="7538647" cy="6858000"/>
          </a:xfrm>
          <a:prstGeom prst="rect">
            <a:avLst/>
          </a:prstGeo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indent="-228600" fontAlgn="base">
              <a:lnSpc>
                <a:spcPct val="90000"/>
              </a:lnSpc>
              <a:spcBef>
                <a:spcPts val="1000"/>
              </a:spcBef>
              <a:buFont typeface="Arial" panose="020B0604020202020204" pitchFamily="34" charset="0"/>
              <a:buChar char="•"/>
            </a:pPr>
            <a:endParaRPr lang="en-GB" sz="2400" b="1">
              <a:solidFill>
                <a:schemeClr val="bg1"/>
              </a:solidFill>
              <a:latin typeface="Calibri" panose="020F0502020204030204" pitchFamily="34" charset="0"/>
            </a:endParaRPr>
          </a:p>
        </p:txBody>
      </p:sp>
      <p:sp>
        <p:nvSpPr>
          <p:cNvPr id="2" name="Title 1">
            <a:extLst>
              <a:ext uri="{FF2B5EF4-FFF2-40B4-BE49-F238E27FC236}">
                <a16:creationId xmlns:a16="http://schemas.microsoft.com/office/drawing/2014/main" id="{AE849FC0-CEB4-4C22-A819-D922B242B52B}"/>
              </a:ext>
            </a:extLst>
          </p:cNvPr>
          <p:cNvSpPr>
            <a:spLocks noGrp="1"/>
          </p:cNvSpPr>
          <p:nvPr>
            <p:ph type="title"/>
          </p:nvPr>
        </p:nvSpPr>
        <p:spPr>
          <a:xfrm>
            <a:off x="114300" y="-81226"/>
            <a:ext cx="7395772" cy="1325563"/>
          </a:xfrm>
        </p:spPr>
        <p:txBody>
          <a:bodyPr>
            <a:normAutofit/>
          </a:bodyPr>
          <a:lstStyle/>
          <a:p>
            <a:r>
              <a:rPr lang="en-GB" sz="2800" b="1" dirty="0">
                <a:solidFill>
                  <a:schemeClr val="bg1"/>
                </a:solidFill>
                <a:latin typeface="+mn-lt"/>
              </a:rPr>
              <a:t>Strategic Partnerships </a:t>
            </a:r>
            <a:br>
              <a:rPr lang="en-GB" sz="2800" b="1" dirty="0">
                <a:solidFill>
                  <a:schemeClr val="bg1"/>
                </a:solidFill>
                <a:latin typeface="+mn-lt"/>
              </a:rPr>
            </a:br>
            <a:br>
              <a:rPr lang="en-GB" sz="2800" b="1" dirty="0">
                <a:solidFill>
                  <a:schemeClr val="bg1"/>
                </a:solidFill>
                <a:latin typeface="+mn-lt"/>
              </a:rPr>
            </a:br>
            <a:endParaRPr lang="en-GB" sz="1400" b="1" dirty="0">
              <a:solidFill>
                <a:schemeClr val="bg1"/>
              </a:solidFill>
              <a:latin typeface="+mn-lt"/>
            </a:endParaRPr>
          </a:p>
        </p:txBody>
      </p:sp>
      <p:sp>
        <p:nvSpPr>
          <p:cNvPr id="3" name="Content Placeholder 2">
            <a:extLst>
              <a:ext uri="{FF2B5EF4-FFF2-40B4-BE49-F238E27FC236}">
                <a16:creationId xmlns:a16="http://schemas.microsoft.com/office/drawing/2014/main" id="{67A0C492-286D-4ECF-8615-E54DFAB6585F}"/>
              </a:ext>
            </a:extLst>
          </p:cNvPr>
          <p:cNvSpPr>
            <a:spLocks noGrp="1"/>
          </p:cNvSpPr>
          <p:nvPr>
            <p:ph idx="1"/>
          </p:nvPr>
        </p:nvSpPr>
        <p:spPr>
          <a:xfrm>
            <a:off x="180030" y="599500"/>
            <a:ext cx="7030239" cy="6258500"/>
          </a:xfr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fontScale="92500" lnSpcReduction="20000"/>
          </a:bodyPr>
          <a:lstStyle/>
          <a:p>
            <a:pPr marL="0" lvl="2" indent="0">
              <a:lnSpc>
                <a:spcPct val="107000"/>
              </a:lnSpc>
              <a:buNone/>
            </a:pPr>
            <a:r>
              <a:rPr lang="en-GB" sz="2100" b="1" dirty="0">
                <a:effectLst/>
                <a:latin typeface="Calibri" panose="020F0502020204030204" pitchFamily="34" charset="0"/>
                <a:ea typeface="Calibri" panose="020F0502020204030204" pitchFamily="34" charset="0"/>
                <a:cs typeface="Times New Roman" panose="02020603050405020304" pitchFamily="18" charset="0"/>
              </a:rPr>
              <a:t>Move to strategic partnerships instead of many individual providers </a:t>
            </a:r>
            <a:endParaRPr lang="en-GB" sz="2100" b="1" dirty="0">
              <a:latin typeface="Calibri" panose="020F0502020204030204" pitchFamily="34" charset="0"/>
              <a:ea typeface="Calibri" panose="020F0502020204030204" pitchFamily="34" charset="0"/>
              <a:cs typeface="Times New Roman" panose="02020603050405020304" pitchFamily="18" charset="0"/>
            </a:endParaRPr>
          </a:p>
          <a:p>
            <a:pPr marL="285750" lvl="2" indent="-285750">
              <a:lnSpc>
                <a:spcPct val="107000"/>
              </a:lnSpc>
              <a:buFont typeface="Wingdings" panose="05000000000000000000" pitchFamily="2" charset="2"/>
              <a:buChar char="Ø"/>
            </a:pPr>
            <a:r>
              <a:rPr lang="en-GB" sz="1800" dirty="0">
                <a:latin typeface="Calibri" panose="020F0502020204030204" pitchFamily="34" charset="0"/>
                <a:cs typeface="Times New Roman" panose="02020603050405020304" pitchFamily="18" charset="0"/>
              </a:rPr>
              <a:t>Evidence</a:t>
            </a:r>
            <a:r>
              <a:rPr lang="en-GB" sz="1800" dirty="0">
                <a:effectLst/>
                <a:latin typeface="Calibri" panose="020F0502020204030204" pitchFamily="34" charset="0"/>
                <a:ea typeface="Calibri" panose="020F0502020204030204" pitchFamily="34" charset="0"/>
                <a:cs typeface="Times New Roman" panose="02020603050405020304" pitchFamily="18" charset="0"/>
              </a:rPr>
              <a:t> from other councils suggest that working with fewer providers is the preferred model in many areas</a:t>
            </a:r>
          </a:p>
          <a:p>
            <a:pPr marL="271463" lvl="2" indent="-271463">
              <a:lnSpc>
                <a:spcPct val="107000"/>
              </a:lnSpc>
              <a:buFont typeface="Wingdings" panose="05000000000000000000" pitchFamily="2" charset="2"/>
              <a:buChar char="Ø"/>
            </a:pPr>
            <a:r>
              <a:rPr lang="en-GB" sz="1800" dirty="0">
                <a:latin typeface="Calibri" panose="020F0502020204030204" pitchFamily="34" charset="0"/>
                <a:ea typeface="Calibri" panose="020F0502020204030204" pitchFamily="34" charset="0"/>
                <a:cs typeface="Times New Roman" panose="02020603050405020304" pitchFamily="18" charset="0"/>
              </a:rPr>
              <a:t>It will increase commercial viability and decrease fragmentation of the market</a:t>
            </a:r>
          </a:p>
          <a:p>
            <a:pPr marL="271463" lvl="2" indent="-271463">
              <a:lnSpc>
                <a:spcPct val="107000"/>
              </a:lnSpc>
              <a:buFont typeface="Wingdings" panose="05000000000000000000" pitchFamily="2" charset="2"/>
              <a:buChar char="Ø"/>
            </a:pPr>
            <a:r>
              <a:rPr lang="en-GB" sz="1800" dirty="0">
                <a:latin typeface="Calibri" panose="020F0502020204030204" pitchFamily="34" charset="0"/>
                <a:ea typeface="Calibri" panose="020F0502020204030204" pitchFamily="34" charset="0"/>
                <a:cs typeface="Times New Roman" panose="02020603050405020304" pitchFamily="18" charset="0"/>
              </a:rPr>
              <a:t>Cornwall Council pays for 100 x overheads for providers</a:t>
            </a:r>
          </a:p>
          <a:p>
            <a:pPr marL="271463" lvl="2" indent="-271463">
              <a:lnSpc>
                <a:spcPct val="107000"/>
              </a:lnSpc>
              <a:buFont typeface="Wingdings" panose="05000000000000000000" pitchFamily="2" charset="2"/>
              <a:buChar char="Ø"/>
            </a:pPr>
            <a:r>
              <a:rPr lang="en-GB" sz="1800" dirty="0">
                <a:effectLst/>
                <a:latin typeface="Calibri" panose="020F0502020204030204" pitchFamily="34" charset="0"/>
                <a:ea typeface="Calibri" panose="020F0502020204030204" pitchFamily="34" charset="0"/>
                <a:cs typeface="Times New Roman" panose="02020603050405020304" pitchFamily="18" charset="0"/>
              </a:rPr>
              <a:t>Currently the market looks like this with over 100 providers.</a:t>
            </a:r>
          </a:p>
          <a:p>
            <a:pPr marL="271463" lvl="2" indent="-271463">
              <a:lnSpc>
                <a:spcPct val="107000"/>
              </a:lnSpc>
              <a:buFont typeface="Wingdings" panose="05000000000000000000" pitchFamily="2" charset="2"/>
              <a:buChar char="Ø"/>
            </a:pPr>
            <a:r>
              <a:rPr lang="en-GB" sz="1800" dirty="0">
                <a:latin typeface="Calibri" panose="020F0502020204030204" pitchFamily="34" charset="0"/>
                <a:ea typeface="Calibri" panose="020F0502020204030204" pitchFamily="34" charset="0"/>
                <a:cs typeface="Times New Roman" panose="02020603050405020304" pitchFamily="18" charset="0"/>
              </a:rPr>
              <a:t>36% of the market is taken up by 83 providers (the bottom right end of the diagram)</a:t>
            </a:r>
          </a:p>
          <a:p>
            <a:pPr marL="271463" lvl="2" indent="-271463">
              <a:lnSpc>
                <a:spcPct val="107000"/>
              </a:lnSpc>
              <a:buFont typeface="Wingdings" panose="05000000000000000000" pitchFamily="2" charset="2"/>
              <a:buChar char="Ø"/>
            </a:pPr>
            <a:r>
              <a:rPr lang="en-GB" sz="1800" dirty="0">
                <a:effectLst/>
                <a:latin typeface="Calibri" panose="020F0502020204030204" pitchFamily="34" charset="0"/>
                <a:ea typeface="Calibri" panose="020F0502020204030204" pitchFamily="34" charset="0"/>
                <a:cs typeface="Times New Roman" panose="02020603050405020304" pitchFamily="18" charset="0"/>
              </a:rPr>
              <a:t>36% of the market is taken up by th</a:t>
            </a:r>
            <a:r>
              <a:rPr lang="en-GB" sz="1800" dirty="0">
                <a:latin typeface="Calibri" panose="020F0502020204030204" pitchFamily="34" charset="0"/>
                <a:ea typeface="Calibri" panose="020F0502020204030204" pitchFamily="34" charset="0"/>
                <a:cs typeface="Times New Roman" panose="02020603050405020304" pitchFamily="18" charset="0"/>
              </a:rPr>
              <a:t>e 6 largest providers (left side of the diagram)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2" indent="0">
              <a:lnSpc>
                <a:spcPct val="107000"/>
              </a:lnSpc>
              <a:buNone/>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lvl="2" indent="0">
              <a:lnSpc>
                <a:spcPct val="107000"/>
              </a:lnSpc>
              <a:buNone/>
            </a:pPr>
            <a:r>
              <a:rPr lang="en-GB" sz="2100" b="1" dirty="0">
                <a:effectLst/>
                <a:latin typeface="Calibri" panose="020F0502020204030204" pitchFamily="34" charset="0"/>
                <a:ea typeface="Calibri" panose="020F0502020204030204" pitchFamily="34" charset="0"/>
                <a:cs typeface="Times New Roman" panose="02020603050405020304" pitchFamily="18" charset="0"/>
              </a:rPr>
              <a:t>And it could look like this</a:t>
            </a:r>
          </a:p>
          <a:p>
            <a:pPr marL="285750" lvl="2" indent="-285750">
              <a:lnSpc>
                <a:spcPct val="107000"/>
              </a:lnSpc>
              <a:buFont typeface="Wingdings" panose="05000000000000000000" pitchFamily="2" charset="2"/>
              <a:buChar char="Ø"/>
            </a:pPr>
            <a:r>
              <a:rPr lang="en-GB" sz="1800" dirty="0">
                <a:latin typeface="Calibri" panose="020F0502020204030204" pitchFamily="34" charset="0"/>
                <a:ea typeface="Calibri" panose="020F0502020204030204" pitchFamily="34" charset="0"/>
                <a:cs typeface="Times New Roman" panose="02020603050405020304" pitchFamily="18" charset="0"/>
              </a:rPr>
              <a:t>Fewer providers means fewer overheads (e.g. offices, office staff, registered managers, Finance and HR functions, advertising, promotion, recruitment)</a:t>
            </a:r>
          </a:p>
          <a:p>
            <a:pPr marL="285750" lvl="2" indent="-285750">
              <a:lnSpc>
                <a:spcPct val="107000"/>
              </a:lnSpc>
              <a:buFont typeface="Wingdings" panose="05000000000000000000" pitchFamily="2" charset="2"/>
              <a:buChar char="Ø"/>
            </a:pPr>
            <a:r>
              <a:rPr lang="en-GB" sz="1800" dirty="0">
                <a:latin typeface="Calibri" panose="020F0502020204030204" pitchFamily="34" charset="0"/>
                <a:ea typeface="Calibri" panose="020F0502020204030204" pitchFamily="34" charset="0"/>
                <a:cs typeface="Times New Roman" panose="02020603050405020304" pitchFamily="18" charset="0"/>
              </a:rPr>
              <a:t>Fewer providers means the ability to jointly shape the market and agree strategically how to deliver care and support in the future</a:t>
            </a:r>
          </a:p>
          <a:p>
            <a:pPr marL="285750" lvl="2" indent="-285750">
              <a:lnSpc>
                <a:spcPct val="107000"/>
              </a:lnSpc>
              <a:buFont typeface="Wingdings" panose="05000000000000000000" pitchFamily="2" charset="2"/>
              <a:buChar char="Ø"/>
            </a:pPr>
            <a:r>
              <a:rPr lang="en-GB" sz="1800" dirty="0">
                <a:latin typeface="Calibri" panose="020F0502020204030204" pitchFamily="34" charset="0"/>
                <a:ea typeface="Calibri" panose="020F0502020204030204" pitchFamily="34" charset="0"/>
                <a:cs typeface="Times New Roman" panose="02020603050405020304" pitchFamily="18" charset="0"/>
              </a:rPr>
              <a:t>One provider would focus on one locality (although they could work in more than one locality) and support with market management and operational provider failure </a:t>
            </a:r>
          </a:p>
          <a:p>
            <a:pPr marL="285750" lvl="2" indent="-285750">
              <a:lnSpc>
                <a:spcPct val="107000"/>
              </a:lnSpc>
              <a:buFont typeface="Wingdings" panose="05000000000000000000" pitchFamily="2" charset="2"/>
              <a:buChar char="Ø"/>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could mean that the smaller number of large providers sub-contract with other, smaller providers </a:t>
            </a:r>
          </a:p>
          <a:p>
            <a:pPr marL="0" lvl="2" indent="0">
              <a:lnSpc>
                <a:spcPct val="107000"/>
              </a:lnSpc>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30" name="Picture 6" descr="image">
            <a:extLst>
              <a:ext uri="{FF2B5EF4-FFF2-40B4-BE49-F238E27FC236}">
                <a16:creationId xmlns:a16="http://schemas.microsoft.com/office/drawing/2014/main" id="{CD2B3445-9984-4EE7-9596-B97E92D602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2947" y="1244337"/>
            <a:ext cx="4137433" cy="20205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ct 4">
            <a:extLst>
              <a:ext uri="{FF2B5EF4-FFF2-40B4-BE49-F238E27FC236}">
                <a16:creationId xmlns:a16="http://schemas.microsoft.com/office/drawing/2014/main" id="{F5673EB3-2C16-445F-933F-1733A8ED5EB6}"/>
              </a:ext>
            </a:extLst>
          </p:cNvPr>
          <p:cNvGraphicFramePr>
            <a:graphicFrameLocks noChangeAspect="1"/>
          </p:cNvGraphicFramePr>
          <p:nvPr>
            <p:extLst>
              <p:ext uri="{D42A27DB-BD31-4B8C-83A1-F6EECF244321}">
                <p14:modId xmlns:p14="http://schemas.microsoft.com/office/powerpoint/2010/main" val="3167449949"/>
              </p:ext>
            </p:extLst>
          </p:nvPr>
        </p:nvGraphicFramePr>
        <p:xfrm>
          <a:off x="7718677" y="4362036"/>
          <a:ext cx="1838325" cy="1304925"/>
        </p:xfrm>
        <a:graphic>
          <a:graphicData uri="http://schemas.openxmlformats.org/presentationml/2006/ole">
            <mc:AlternateContent xmlns:mc="http://schemas.openxmlformats.org/markup-compatibility/2006">
              <mc:Choice xmlns:v="urn:schemas-microsoft-com:vml" Requires="v">
                <p:oleObj name="Worksheet" r:id="rId4" imgW="1838448" imgH="1305034" progId="Excel.Sheet.12">
                  <p:embed/>
                </p:oleObj>
              </mc:Choice>
              <mc:Fallback>
                <p:oleObj name="Worksheet" r:id="rId4" imgW="1838448" imgH="1305034" progId="Excel.Sheet.12">
                  <p:embed/>
                  <p:pic>
                    <p:nvPicPr>
                      <p:cNvPr id="5" name="Object 4">
                        <a:extLst>
                          <a:ext uri="{FF2B5EF4-FFF2-40B4-BE49-F238E27FC236}">
                            <a16:creationId xmlns:a16="http://schemas.microsoft.com/office/drawing/2014/main" id="{F5673EB3-2C16-445F-933F-1733A8ED5EB6}"/>
                          </a:ext>
                        </a:extLst>
                      </p:cNvPr>
                      <p:cNvPicPr/>
                      <p:nvPr/>
                    </p:nvPicPr>
                    <p:blipFill>
                      <a:blip r:embed="rId5"/>
                      <a:stretch>
                        <a:fillRect/>
                      </a:stretch>
                    </p:blipFill>
                    <p:spPr>
                      <a:xfrm>
                        <a:off x="7718677" y="4362036"/>
                        <a:ext cx="1838325" cy="1304925"/>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D8F1AC2E-012C-4F54-8780-9492F633E525}"/>
              </a:ext>
            </a:extLst>
          </p:cNvPr>
          <p:cNvSpPr txBox="1"/>
          <p:nvPr/>
        </p:nvSpPr>
        <p:spPr>
          <a:xfrm>
            <a:off x="7652947" y="833886"/>
            <a:ext cx="4137433" cy="369332"/>
          </a:xfrm>
          <a:prstGeom prst="rect">
            <a:avLst/>
          </a:prstGeom>
          <a:noFill/>
        </p:spPr>
        <p:txBody>
          <a:bodyPr wrap="square" rtlCol="0">
            <a:spAutoFit/>
          </a:bodyPr>
          <a:lstStyle/>
          <a:p>
            <a:r>
              <a:rPr lang="en-GB" b="1"/>
              <a:t>Current provider market in Cornwall</a:t>
            </a:r>
          </a:p>
        </p:txBody>
      </p:sp>
      <p:sp>
        <p:nvSpPr>
          <p:cNvPr id="7" name="TextBox 6">
            <a:extLst>
              <a:ext uri="{FF2B5EF4-FFF2-40B4-BE49-F238E27FC236}">
                <a16:creationId xmlns:a16="http://schemas.microsoft.com/office/drawing/2014/main" id="{E7FC237E-C3F8-4CFB-8C67-06F5907572AA}"/>
              </a:ext>
            </a:extLst>
          </p:cNvPr>
          <p:cNvSpPr txBox="1"/>
          <p:nvPr/>
        </p:nvSpPr>
        <p:spPr>
          <a:xfrm>
            <a:off x="7718677" y="3715705"/>
            <a:ext cx="4071703" cy="646331"/>
          </a:xfrm>
          <a:prstGeom prst="rect">
            <a:avLst/>
          </a:prstGeom>
          <a:noFill/>
        </p:spPr>
        <p:txBody>
          <a:bodyPr wrap="square" rtlCol="0">
            <a:spAutoFit/>
          </a:bodyPr>
          <a:lstStyle/>
          <a:p>
            <a:r>
              <a:rPr lang="en-GB" b="1"/>
              <a:t>Proposed future provider market (per locality)</a:t>
            </a:r>
          </a:p>
        </p:txBody>
      </p:sp>
      <p:cxnSp>
        <p:nvCxnSpPr>
          <p:cNvPr id="9" name="Straight Arrow Connector 8">
            <a:extLst>
              <a:ext uri="{FF2B5EF4-FFF2-40B4-BE49-F238E27FC236}">
                <a16:creationId xmlns:a16="http://schemas.microsoft.com/office/drawing/2014/main" id="{9022B836-5193-44ED-8FE9-EE4E7FC17008}"/>
              </a:ext>
            </a:extLst>
          </p:cNvPr>
          <p:cNvCxnSpPr>
            <a:cxnSpLocks/>
          </p:cNvCxnSpPr>
          <p:nvPr/>
        </p:nvCxnSpPr>
        <p:spPr>
          <a:xfrm>
            <a:off x="5524499" y="2155411"/>
            <a:ext cx="2329980" cy="0"/>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cxnSp>
        <p:nvCxnSpPr>
          <p:cNvPr id="11" name="Straight Arrow Connector 10">
            <a:extLst>
              <a:ext uri="{FF2B5EF4-FFF2-40B4-BE49-F238E27FC236}">
                <a16:creationId xmlns:a16="http://schemas.microsoft.com/office/drawing/2014/main" id="{43A886E1-4F4A-4582-988C-1D73D1A6A821}"/>
              </a:ext>
            </a:extLst>
          </p:cNvPr>
          <p:cNvCxnSpPr>
            <a:cxnSpLocks/>
          </p:cNvCxnSpPr>
          <p:nvPr/>
        </p:nvCxnSpPr>
        <p:spPr>
          <a:xfrm>
            <a:off x="6388823" y="5352416"/>
            <a:ext cx="1329854" cy="0"/>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4065831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A00806-0225-40A4-B3D0-040B04F5667E}"/>
              </a:ext>
            </a:extLst>
          </p:cNvPr>
          <p:cNvSpPr/>
          <p:nvPr/>
        </p:nvSpPr>
        <p:spPr>
          <a:xfrm>
            <a:off x="-28575" y="0"/>
            <a:ext cx="12220575" cy="6858000"/>
          </a:xfrm>
          <a:prstGeom prst="rect">
            <a:avLst/>
          </a:prstGeo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indent="-228600" fontAlgn="base">
              <a:lnSpc>
                <a:spcPct val="90000"/>
              </a:lnSpc>
              <a:spcBef>
                <a:spcPts val="1000"/>
              </a:spcBef>
              <a:buFont typeface="Arial" panose="020B0604020202020204" pitchFamily="34" charset="0"/>
              <a:buChar char="•"/>
            </a:pPr>
            <a:endParaRPr lang="en-GB" sz="2400" b="1">
              <a:solidFill>
                <a:schemeClr val="bg1"/>
              </a:solidFill>
              <a:latin typeface="Calibri" panose="020F0502020204030204" pitchFamily="34" charset="0"/>
            </a:endParaRPr>
          </a:p>
        </p:txBody>
      </p:sp>
      <p:sp>
        <p:nvSpPr>
          <p:cNvPr id="2" name="Title 1">
            <a:extLst>
              <a:ext uri="{FF2B5EF4-FFF2-40B4-BE49-F238E27FC236}">
                <a16:creationId xmlns:a16="http://schemas.microsoft.com/office/drawing/2014/main" id="{AE849FC0-CEB4-4C22-A819-D922B242B52B}"/>
              </a:ext>
            </a:extLst>
          </p:cNvPr>
          <p:cNvSpPr>
            <a:spLocks noGrp="1"/>
          </p:cNvSpPr>
          <p:nvPr>
            <p:ph type="title"/>
          </p:nvPr>
        </p:nvSpPr>
        <p:spPr>
          <a:xfrm>
            <a:off x="114300" y="51358"/>
            <a:ext cx="8739414" cy="1325563"/>
          </a:xfrm>
        </p:spPr>
        <p:txBody>
          <a:bodyPr>
            <a:normAutofit/>
          </a:bodyPr>
          <a:lstStyle/>
          <a:p>
            <a:r>
              <a:rPr lang="en-GB" sz="2800" b="1" dirty="0">
                <a:solidFill>
                  <a:schemeClr val="bg1"/>
                </a:solidFill>
                <a:latin typeface="+mn-lt"/>
              </a:rPr>
              <a:t>Contractual model options </a:t>
            </a:r>
            <a:br>
              <a:rPr lang="en-GB" sz="2800" b="1" dirty="0">
                <a:solidFill>
                  <a:schemeClr val="bg1"/>
                </a:solidFill>
                <a:latin typeface="+mn-lt"/>
              </a:rPr>
            </a:br>
            <a:br>
              <a:rPr lang="en-GB" sz="2800" b="1" dirty="0">
                <a:solidFill>
                  <a:schemeClr val="bg1"/>
                </a:solidFill>
                <a:latin typeface="+mn-lt"/>
              </a:rPr>
            </a:br>
            <a:endParaRPr lang="en-GB" sz="1400" b="1" dirty="0">
              <a:solidFill>
                <a:schemeClr val="bg1"/>
              </a:solidFill>
              <a:latin typeface="+mn-lt"/>
            </a:endParaRPr>
          </a:p>
        </p:txBody>
      </p:sp>
      <p:sp>
        <p:nvSpPr>
          <p:cNvPr id="3" name="Content Placeholder 2">
            <a:extLst>
              <a:ext uri="{FF2B5EF4-FFF2-40B4-BE49-F238E27FC236}">
                <a16:creationId xmlns:a16="http://schemas.microsoft.com/office/drawing/2014/main" id="{67A0C492-286D-4ECF-8615-E54DFAB6585F}"/>
              </a:ext>
            </a:extLst>
          </p:cNvPr>
          <p:cNvSpPr>
            <a:spLocks noGrp="1"/>
          </p:cNvSpPr>
          <p:nvPr>
            <p:ph idx="1"/>
          </p:nvPr>
        </p:nvSpPr>
        <p:spPr>
          <a:xfrm>
            <a:off x="245760" y="991045"/>
            <a:ext cx="11546749" cy="5811837"/>
          </a:xfr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marL="914400" lvl="2" indent="-914400">
              <a:lnSpc>
                <a:spcPct val="150000"/>
              </a:lnSpc>
              <a:buFont typeface="Wingdings" panose="05000000000000000000" pitchFamily="2" charset="2"/>
              <a:buChar char="Ø"/>
            </a:pPr>
            <a:r>
              <a:rPr lang="en-GB" sz="2600" b="1" dirty="0">
                <a:latin typeface="Calibri" panose="020F0502020204030204" pitchFamily="34" charset="0"/>
                <a:cs typeface="Times New Roman" panose="02020603050405020304" pitchFamily="18" charset="0"/>
              </a:rPr>
              <a:t>Lead Provider/Sub-Contractor (per zone) *</a:t>
            </a:r>
            <a:endParaRPr lang="en-GB" sz="2600" dirty="0">
              <a:latin typeface="Calibri" panose="020F0502020204030204" pitchFamily="34" charset="0"/>
              <a:cs typeface="Times New Roman" panose="02020603050405020304" pitchFamily="18" charset="0"/>
            </a:endParaRPr>
          </a:p>
          <a:p>
            <a:pPr marL="914400" lvl="2" indent="-914400">
              <a:lnSpc>
                <a:spcPct val="150000"/>
              </a:lnSpc>
              <a:buFont typeface="Wingdings" panose="05000000000000000000" pitchFamily="2" charset="2"/>
              <a:buChar char="Ø"/>
            </a:pPr>
            <a:r>
              <a:rPr lang="en-GB" sz="1800" dirty="0">
                <a:latin typeface="Calibri" panose="020F0502020204030204" pitchFamily="34" charset="0"/>
                <a:cs typeface="Times New Roman" panose="02020603050405020304" pitchFamily="18" charset="0"/>
              </a:rPr>
              <a:t>Country wide Centralised Dynamic Purchasing System (DPS)</a:t>
            </a:r>
          </a:p>
          <a:p>
            <a:pPr marL="914400" lvl="2" indent="-914400">
              <a:lnSpc>
                <a:spcPct val="150000"/>
              </a:lnSpc>
              <a:buFont typeface="Wingdings" panose="05000000000000000000" pitchFamily="2" charset="2"/>
              <a:buChar char="Ø"/>
            </a:pPr>
            <a:r>
              <a:rPr lang="en-GB" sz="1800" dirty="0">
                <a:latin typeface="Calibri" panose="020F0502020204030204" pitchFamily="34" charset="0"/>
                <a:cs typeface="Times New Roman" panose="02020603050405020304" pitchFamily="18" charset="0"/>
              </a:rPr>
              <a:t>Locality/zone-based model via a DPS</a:t>
            </a:r>
          </a:p>
          <a:p>
            <a:pPr marL="914400" lvl="2" indent="-914400">
              <a:lnSpc>
                <a:spcPct val="150000"/>
              </a:lnSpc>
              <a:buFont typeface="Wingdings" panose="05000000000000000000" pitchFamily="2" charset="2"/>
              <a:buChar char="Ø"/>
            </a:pPr>
            <a:r>
              <a:rPr lang="en-GB" sz="1800" dirty="0">
                <a:latin typeface="Calibri" panose="020F0502020204030204" pitchFamily="34" charset="0"/>
                <a:cs typeface="Times New Roman" panose="02020603050405020304" pitchFamily="18" charset="0"/>
              </a:rPr>
              <a:t>Sole Supplier (county wide)</a:t>
            </a:r>
          </a:p>
          <a:p>
            <a:pPr marL="914400" lvl="2" indent="-914400">
              <a:lnSpc>
                <a:spcPct val="150000"/>
              </a:lnSpc>
              <a:buFont typeface="Wingdings" panose="05000000000000000000" pitchFamily="2" charset="2"/>
              <a:buChar char="Ø"/>
            </a:pPr>
            <a:r>
              <a:rPr lang="en-GB" sz="1800" dirty="0">
                <a:latin typeface="Calibri" panose="020F0502020204030204" pitchFamily="34" charset="0"/>
                <a:cs typeface="Times New Roman" panose="02020603050405020304" pitchFamily="18" charset="0"/>
              </a:rPr>
              <a:t>Sole Supplier (per zone)</a:t>
            </a:r>
          </a:p>
          <a:p>
            <a:pPr marL="914400" lvl="2" indent="-914400">
              <a:lnSpc>
                <a:spcPct val="150000"/>
              </a:lnSpc>
              <a:buFont typeface="Wingdings" panose="05000000000000000000" pitchFamily="2" charset="2"/>
              <a:buChar char="Ø"/>
            </a:pPr>
            <a:r>
              <a:rPr lang="en-GB" sz="1800" dirty="0">
                <a:latin typeface="Calibri" panose="020F0502020204030204" pitchFamily="34" charset="0"/>
                <a:cs typeface="Times New Roman" panose="02020603050405020304" pitchFamily="18" charset="0"/>
              </a:rPr>
              <a:t>Lead Provider/Sub-Contractor (county wide)</a:t>
            </a:r>
          </a:p>
          <a:p>
            <a:pPr marL="914400" lvl="2" indent="-914400">
              <a:lnSpc>
                <a:spcPct val="150000"/>
              </a:lnSpc>
              <a:buFont typeface="Wingdings" panose="05000000000000000000" pitchFamily="2" charset="2"/>
              <a:buChar char="Ø"/>
            </a:pPr>
            <a:r>
              <a:rPr lang="en-GB" sz="1800" dirty="0">
                <a:latin typeface="Calibri" panose="020F0502020204030204" pitchFamily="34" charset="0"/>
                <a:cs typeface="Times New Roman" panose="02020603050405020304" pitchFamily="18" charset="0"/>
              </a:rPr>
              <a:t>IDA to Corserv Care (Sole Supplier (county wide)</a:t>
            </a:r>
          </a:p>
          <a:p>
            <a:pPr marL="914400" lvl="2" indent="-914400">
              <a:lnSpc>
                <a:spcPct val="150000"/>
              </a:lnSpc>
              <a:buFont typeface="Wingdings" panose="05000000000000000000" pitchFamily="2" charset="2"/>
              <a:buChar char="Ø"/>
            </a:pPr>
            <a:r>
              <a:rPr lang="en-GB" sz="1800" dirty="0">
                <a:latin typeface="Calibri" panose="020F0502020204030204" pitchFamily="34" charset="0"/>
                <a:cs typeface="Times New Roman" panose="02020603050405020304" pitchFamily="18" charset="0"/>
              </a:rPr>
              <a:t>IDA to Corserv Care (Lead Provider/Sub- Contractor (county wide)</a:t>
            </a:r>
          </a:p>
          <a:p>
            <a:pPr marL="914400" lvl="2" indent="-914400">
              <a:lnSpc>
                <a:spcPct val="150000"/>
              </a:lnSpc>
              <a:buFont typeface="Wingdings" panose="05000000000000000000" pitchFamily="2" charset="2"/>
              <a:buChar char="Ø"/>
            </a:pPr>
            <a:r>
              <a:rPr lang="en-GB" sz="1800" dirty="0">
                <a:latin typeface="Calibri" panose="020F0502020204030204" pitchFamily="34" charset="0"/>
                <a:cs typeface="Times New Roman" panose="02020603050405020304" pitchFamily="18" charset="0"/>
              </a:rPr>
              <a:t>IDA to Corserv Care (Lead Provider/Sub-Contractor (per zone)</a:t>
            </a:r>
          </a:p>
          <a:p>
            <a:pPr marL="914400" lvl="2" indent="-914400">
              <a:lnSpc>
                <a:spcPct val="150000"/>
              </a:lnSpc>
              <a:buFont typeface="Wingdings" panose="05000000000000000000" pitchFamily="2" charset="2"/>
              <a:buChar char="Ø"/>
            </a:pPr>
            <a:r>
              <a:rPr lang="en-GB" sz="1800" dirty="0">
                <a:latin typeface="Calibri" panose="020F0502020204030204" pitchFamily="34" charset="0"/>
                <a:cs typeface="Times New Roman" panose="02020603050405020304" pitchFamily="18" charset="0"/>
              </a:rPr>
              <a:t>Alliance contracting</a:t>
            </a:r>
          </a:p>
          <a:p>
            <a:pPr marL="0" lvl="2" indent="0">
              <a:lnSpc>
                <a:spcPct val="150000"/>
              </a:lnSpc>
              <a:buNone/>
            </a:pPr>
            <a:r>
              <a:rPr lang="en-GB" sz="1800" b="1" dirty="0">
                <a:latin typeface="Calibri" panose="020F0502020204030204" pitchFamily="34" charset="0"/>
                <a:ea typeface="Calibri" panose="020F0502020204030204" pitchFamily="34" charset="0"/>
                <a:cs typeface="Times New Roman" panose="02020603050405020304" pitchFamily="18" charset="0"/>
              </a:rPr>
              <a:t>* Recommended </a:t>
            </a:r>
            <a:endParaRPr lang="en-GB" sz="1600" b="1" dirty="0">
              <a:latin typeface="Calibri" panose="020F0502020204030204" pitchFamily="34" charset="0"/>
              <a:ea typeface="Calibri" panose="020F0502020204030204" pitchFamily="34" charset="0"/>
              <a:cs typeface="Times New Roman" panose="02020603050405020304" pitchFamily="18" charset="0"/>
            </a:endParaRPr>
          </a:p>
          <a:p>
            <a:pPr marL="914400" lvl="2" indent="-914400">
              <a:lnSpc>
                <a:spcPct val="100000"/>
              </a:lnSpc>
              <a:spcBef>
                <a:spcPts val="0"/>
              </a:spcBef>
              <a:buNone/>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914400" lvl="2" indent="0">
              <a:lnSpc>
                <a:spcPct val="107000"/>
              </a:lnSpc>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914400" lvl="2" indent="0">
              <a:lnSpc>
                <a:spcPct val="107000"/>
              </a:lnSpc>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8152688-F7BA-160B-7F41-415E130A7582}"/>
              </a:ext>
            </a:extLst>
          </p:cNvPr>
          <p:cNvSpPr txBox="1"/>
          <p:nvPr/>
        </p:nvSpPr>
        <p:spPr>
          <a:xfrm>
            <a:off x="7839982" y="1244337"/>
            <a:ext cx="3952527" cy="4524315"/>
          </a:xfrm>
          <a:prstGeom prst="rect">
            <a:avLst/>
          </a:prstGeom>
          <a:solidFill>
            <a:schemeClr val="bg1"/>
          </a:solidFill>
        </p:spPr>
        <p:txBody>
          <a:bodyPr wrap="square" rtlCol="0">
            <a:spAutoFit/>
          </a:bodyPr>
          <a:lstStyle/>
          <a:p>
            <a:pPr marL="0" lvl="2">
              <a:lnSpc>
                <a:spcPct val="100000"/>
              </a:lnSpc>
              <a:spcBef>
                <a:spcPts val="0"/>
              </a:spcBef>
            </a:pPr>
            <a:r>
              <a:rPr lang="en-GB" sz="1800" b="1" dirty="0">
                <a:latin typeface="Calibri" panose="020F0502020204030204" pitchFamily="34" charset="0"/>
                <a:ea typeface="Calibri" panose="020F0502020204030204" pitchFamily="34" charset="0"/>
                <a:cs typeface="Times New Roman" panose="02020603050405020304" pitchFamily="18" charset="0"/>
              </a:rPr>
              <a:t>Additional Recommendations</a:t>
            </a:r>
          </a:p>
          <a:p>
            <a:pPr marL="0" lvl="2">
              <a:lnSpc>
                <a:spcPct val="100000"/>
              </a:lnSpc>
              <a:spcBef>
                <a:spcPts val="0"/>
              </a:spcBef>
            </a:pPr>
            <a:endParaRPr lang="en-GB" sz="1800" b="1" dirty="0">
              <a:latin typeface="Calibri" panose="020F0502020204030204" pitchFamily="34" charset="0"/>
              <a:ea typeface="Calibri" panose="020F0502020204030204" pitchFamily="34" charset="0"/>
              <a:cs typeface="Times New Roman" panose="02020603050405020304" pitchFamily="18" charset="0"/>
            </a:endParaRPr>
          </a:p>
          <a:p>
            <a:pPr marL="363538" lvl="2" indent="-363538">
              <a:lnSpc>
                <a:spcPct val="100000"/>
              </a:lnSpc>
              <a:spcBef>
                <a:spcPts val="0"/>
              </a:spcBef>
              <a:buFont typeface="Wingdings" panose="05000000000000000000" pitchFamily="2" charset="2"/>
              <a:buChar char="ü"/>
            </a:pPr>
            <a:r>
              <a:rPr lang="en-GB" sz="1800" dirty="0">
                <a:latin typeface="Calibri" panose="020F0502020204030204" pitchFamily="34" charset="0"/>
                <a:ea typeface="Calibri" panose="020F0502020204030204" pitchFamily="34" charset="0"/>
                <a:cs typeface="Times New Roman" panose="02020603050405020304" pitchFamily="18" charset="0"/>
              </a:rPr>
              <a:t>Re-design the ‘provider of last resort’ approach and the lead provider serves that function at operational level </a:t>
            </a:r>
          </a:p>
          <a:p>
            <a:pPr marL="363538" lvl="2" indent="-363538">
              <a:lnSpc>
                <a:spcPct val="100000"/>
              </a:lnSpc>
              <a:spcBef>
                <a:spcPts val="0"/>
              </a:spcBef>
              <a:buFont typeface="Wingdings" panose="05000000000000000000" pitchFamily="2" charset="2"/>
              <a:buChar char="ü"/>
            </a:pPr>
            <a:r>
              <a:rPr lang="en-GB" sz="1800" dirty="0">
                <a:latin typeface="Calibri" panose="020F0502020204030204" pitchFamily="34" charset="0"/>
                <a:ea typeface="Calibri" panose="020F0502020204030204" pitchFamily="34" charset="0"/>
                <a:cs typeface="Times New Roman" panose="02020603050405020304" pitchFamily="18" charset="0"/>
              </a:rPr>
              <a:t>Optimising all routes at local level using Artificial Intelligence to ensure more effective route development </a:t>
            </a:r>
          </a:p>
          <a:p>
            <a:pPr marL="363538" lvl="2" indent="-363538">
              <a:lnSpc>
                <a:spcPct val="100000"/>
              </a:lnSpc>
              <a:spcBef>
                <a:spcPts val="0"/>
              </a:spcBef>
              <a:buFont typeface="Wingdings" panose="05000000000000000000" pitchFamily="2" charset="2"/>
              <a:buChar char="ü"/>
            </a:pPr>
            <a:r>
              <a:rPr lang="en-GB" sz="1800" dirty="0">
                <a:latin typeface="Calibri" panose="020F0502020204030204" pitchFamily="34" charset="0"/>
                <a:ea typeface="Calibri" panose="020F0502020204030204" pitchFamily="34" charset="0"/>
                <a:cs typeface="Times New Roman" panose="02020603050405020304" pitchFamily="18" charset="0"/>
              </a:rPr>
              <a:t>Using this to reduce carbon footprint of home care delivery </a:t>
            </a:r>
          </a:p>
          <a:p>
            <a:pPr marL="363538" lvl="2" indent="-363538">
              <a:lnSpc>
                <a:spcPct val="100000"/>
              </a:lnSpc>
              <a:spcBef>
                <a:spcPts val="0"/>
              </a:spcBef>
              <a:buFont typeface="Wingdings" panose="05000000000000000000" pitchFamily="2" charset="2"/>
              <a:buChar char="ü"/>
            </a:pPr>
            <a:r>
              <a:rPr lang="en-GB" sz="1800" dirty="0">
                <a:latin typeface="Calibri" panose="020F0502020204030204" pitchFamily="34" charset="0"/>
                <a:ea typeface="Calibri" panose="020F0502020204030204" pitchFamily="34" charset="0"/>
                <a:cs typeface="Times New Roman" panose="02020603050405020304" pitchFamily="18" charset="0"/>
              </a:rPr>
              <a:t>Develop a vibrant micro provider market at micro/local level where historically care delivery was challenging.</a:t>
            </a:r>
          </a:p>
          <a:p>
            <a:pPr marL="0" lvl="2">
              <a:lnSpc>
                <a:spcPct val="100000"/>
              </a:lnSpc>
              <a:spcBef>
                <a:spcPts val="0"/>
              </a:spcBef>
            </a:pPr>
            <a:r>
              <a:rPr lang="en-GB" sz="1800"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85967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A00806-0225-40A4-B3D0-040B04F5667E}"/>
              </a:ext>
            </a:extLst>
          </p:cNvPr>
          <p:cNvSpPr/>
          <p:nvPr/>
        </p:nvSpPr>
        <p:spPr>
          <a:xfrm>
            <a:off x="0" y="0"/>
            <a:ext cx="12192000" cy="6858000"/>
          </a:xfrm>
          <a:prstGeom prst="rect">
            <a:avLst/>
          </a:prstGeo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indent="-228600" fontAlgn="base">
              <a:lnSpc>
                <a:spcPct val="90000"/>
              </a:lnSpc>
              <a:spcBef>
                <a:spcPts val="1000"/>
              </a:spcBef>
              <a:buFont typeface="Arial" panose="020B0604020202020204" pitchFamily="34" charset="0"/>
              <a:buChar char="•"/>
            </a:pPr>
            <a:endParaRPr lang="en-GB" sz="2400" b="1">
              <a:solidFill>
                <a:schemeClr val="bg1"/>
              </a:solidFill>
              <a:latin typeface="Calibri" panose="020F0502020204030204" pitchFamily="34" charset="0"/>
            </a:endParaRPr>
          </a:p>
        </p:txBody>
      </p:sp>
      <p:sp>
        <p:nvSpPr>
          <p:cNvPr id="2" name="Title 1">
            <a:extLst>
              <a:ext uri="{FF2B5EF4-FFF2-40B4-BE49-F238E27FC236}">
                <a16:creationId xmlns:a16="http://schemas.microsoft.com/office/drawing/2014/main" id="{AE849FC0-CEB4-4C22-A819-D922B242B52B}"/>
              </a:ext>
            </a:extLst>
          </p:cNvPr>
          <p:cNvSpPr>
            <a:spLocks noGrp="1"/>
          </p:cNvSpPr>
          <p:nvPr>
            <p:ph type="title"/>
          </p:nvPr>
        </p:nvSpPr>
        <p:spPr>
          <a:xfrm>
            <a:off x="114300" y="-81226"/>
            <a:ext cx="5410199" cy="1325563"/>
          </a:xfrm>
        </p:spPr>
        <p:txBody>
          <a:bodyPr>
            <a:normAutofit/>
          </a:bodyPr>
          <a:lstStyle/>
          <a:p>
            <a:r>
              <a:rPr lang="en-GB" sz="2800" b="1" dirty="0">
                <a:solidFill>
                  <a:schemeClr val="bg1"/>
                </a:solidFill>
                <a:latin typeface="+mn-lt"/>
              </a:rPr>
              <a:t>Timeline </a:t>
            </a:r>
            <a:br>
              <a:rPr lang="en-GB" sz="2800" b="1" dirty="0">
                <a:solidFill>
                  <a:schemeClr val="bg1"/>
                </a:solidFill>
                <a:latin typeface="+mn-lt"/>
              </a:rPr>
            </a:br>
            <a:r>
              <a:rPr lang="en-GB" sz="2000" b="1" dirty="0">
                <a:solidFill>
                  <a:schemeClr val="bg1"/>
                </a:solidFill>
                <a:latin typeface="+mn-lt"/>
              </a:rPr>
              <a:t>Provisional, subject to change</a:t>
            </a:r>
          </a:p>
        </p:txBody>
      </p:sp>
      <p:grpSp>
        <p:nvGrpSpPr>
          <p:cNvPr id="25" name="Group 24">
            <a:extLst>
              <a:ext uri="{FF2B5EF4-FFF2-40B4-BE49-F238E27FC236}">
                <a16:creationId xmlns:a16="http://schemas.microsoft.com/office/drawing/2014/main" id="{1C9DB4D0-1D10-D3CB-8B66-0E6AEB51ECB3}"/>
              </a:ext>
            </a:extLst>
          </p:cNvPr>
          <p:cNvGrpSpPr/>
          <p:nvPr/>
        </p:nvGrpSpPr>
        <p:grpSpPr>
          <a:xfrm>
            <a:off x="506546" y="1264856"/>
            <a:ext cx="10711756" cy="5365417"/>
            <a:chOff x="506546" y="1264856"/>
            <a:chExt cx="10711756" cy="5365417"/>
          </a:xfrm>
        </p:grpSpPr>
        <p:grpSp>
          <p:nvGrpSpPr>
            <p:cNvPr id="3" name="Group 2">
              <a:extLst>
                <a:ext uri="{FF2B5EF4-FFF2-40B4-BE49-F238E27FC236}">
                  <a16:creationId xmlns:a16="http://schemas.microsoft.com/office/drawing/2014/main" id="{692E6C9B-0955-0B05-F232-E90F73F3C28C}"/>
                </a:ext>
              </a:extLst>
            </p:cNvPr>
            <p:cNvGrpSpPr/>
            <p:nvPr/>
          </p:nvGrpSpPr>
          <p:grpSpPr>
            <a:xfrm>
              <a:off x="506546" y="2462976"/>
              <a:ext cx="10515461" cy="4167297"/>
              <a:chOff x="506546" y="2462976"/>
              <a:chExt cx="10515461" cy="4167297"/>
            </a:xfrm>
          </p:grpSpPr>
          <p:sp>
            <p:nvSpPr>
              <p:cNvPr id="4" name="L-Shape 3">
                <a:extLst>
                  <a:ext uri="{FF2B5EF4-FFF2-40B4-BE49-F238E27FC236}">
                    <a16:creationId xmlns:a16="http://schemas.microsoft.com/office/drawing/2014/main" id="{5F44ADD1-02D4-59D2-18FF-F6C29F60484E}"/>
                  </a:ext>
                </a:extLst>
              </p:cNvPr>
              <p:cNvSpPr/>
              <p:nvPr/>
            </p:nvSpPr>
            <p:spPr>
              <a:xfrm rot="5400000">
                <a:off x="992459" y="3975257"/>
                <a:ext cx="1463642" cy="2435467"/>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Freeform: Shape 6">
                <a:extLst>
                  <a:ext uri="{FF2B5EF4-FFF2-40B4-BE49-F238E27FC236}">
                    <a16:creationId xmlns:a16="http://schemas.microsoft.com/office/drawing/2014/main" id="{BD1FF85C-19BA-A5CF-A8C2-FF662BDBB10E}"/>
                  </a:ext>
                </a:extLst>
              </p:cNvPr>
              <p:cNvSpPr/>
              <p:nvPr/>
            </p:nvSpPr>
            <p:spPr>
              <a:xfrm>
                <a:off x="748141" y="4702937"/>
                <a:ext cx="2198753" cy="1927336"/>
              </a:xfrm>
              <a:custGeom>
                <a:avLst/>
                <a:gdLst>
                  <a:gd name="connsiteX0" fmla="*/ 0 w 2198753"/>
                  <a:gd name="connsiteY0" fmla="*/ 0 h 1927336"/>
                  <a:gd name="connsiteX1" fmla="*/ 2198753 w 2198753"/>
                  <a:gd name="connsiteY1" fmla="*/ 0 h 1927336"/>
                  <a:gd name="connsiteX2" fmla="*/ 2198753 w 2198753"/>
                  <a:gd name="connsiteY2" fmla="*/ 1927336 h 1927336"/>
                  <a:gd name="connsiteX3" fmla="*/ 0 w 2198753"/>
                  <a:gd name="connsiteY3" fmla="*/ 1927336 h 1927336"/>
                  <a:gd name="connsiteX4" fmla="*/ 0 w 2198753"/>
                  <a:gd name="connsiteY4" fmla="*/ 0 h 1927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753" h="1927336">
                    <a:moveTo>
                      <a:pt x="0" y="0"/>
                    </a:moveTo>
                    <a:lnTo>
                      <a:pt x="2198753" y="0"/>
                    </a:lnTo>
                    <a:lnTo>
                      <a:pt x="2198753" y="1927336"/>
                    </a:lnTo>
                    <a:lnTo>
                      <a:pt x="0" y="19273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1" kern="1200">
                    <a:solidFill>
                      <a:schemeClr val="bg1"/>
                    </a:solidFill>
                  </a:rPr>
                  <a:t>Engagement,</a:t>
                </a:r>
                <a:br>
                  <a:rPr lang="en-GB" sz="2400" b="1" kern="1200">
                    <a:solidFill>
                      <a:schemeClr val="bg1"/>
                    </a:solidFill>
                  </a:rPr>
                </a:br>
                <a:r>
                  <a:rPr lang="en-GB" sz="2400" b="1" kern="1200">
                    <a:solidFill>
                      <a:schemeClr val="bg1"/>
                    </a:solidFill>
                  </a:rPr>
                  <a:t>Approve Business Case</a:t>
                </a:r>
              </a:p>
            </p:txBody>
          </p:sp>
          <p:sp>
            <p:nvSpPr>
              <p:cNvPr id="9" name="Isosceles Triangle 8">
                <a:extLst>
                  <a:ext uri="{FF2B5EF4-FFF2-40B4-BE49-F238E27FC236}">
                    <a16:creationId xmlns:a16="http://schemas.microsoft.com/office/drawing/2014/main" id="{8672C692-F351-FB28-E715-FBD66E05C124}"/>
                  </a:ext>
                </a:extLst>
              </p:cNvPr>
              <p:cNvSpPr/>
              <p:nvPr/>
            </p:nvSpPr>
            <p:spPr>
              <a:xfrm>
                <a:off x="2532036" y="3795955"/>
                <a:ext cx="414859" cy="414859"/>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L-Shape 9">
                <a:extLst>
                  <a:ext uri="{FF2B5EF4-FFF2-40B4-BE49-F238E27FC236}">
                    <a16:creationId xmlns:a16="http://schemas.microsoft.com/office/drawing/2014/main" id="{6C40ED9A-3685-FB73-578D-3CEEA157EE25}"/>
                  </a:ext>
                </a:extLst>
              </p:cNvPr>
              <p:cNvSpPr/>
              <p:nvPr/>
            </p:nvSpPr>
            <p:spPr>
              <a:xfrm rot="5400000">
                <a:off x="3684164" y="3309192"/>
                <a:ext cx="1463642" cy="2435467"/>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eform: Shape 10">
                <a:extLst>
                  <a:ext uri="{FF2B5EF4-FFF2-40B4-BE49-F238E27FC236}">
                    <a16:creationId xmlns:a16="http://schemas.microsoft.com/office/drawing/2014/main" id="{0471BDB7-E004-291F-0CF7-4B89CFC7A795}"/>
                  </a:ext>
                </a:extLst>
              </p:cNvPr>
              <p:cNvSpPr/>
              <p:nvPr/>
            </p:nvSpPr>
            <p:spPr>
              <a:xfrm>
                <a:off x="3439846" y="4036872"/>
                <a:ext cx="2198753" cy="1927336"/>
              </a:xfrm>
              <a:custGeom>
                <a:avLst/>
                <a:gdLst>
                  <a:gd name="connsiteX0" fmla="*/ 0 w 2198753"/>
                  <a:gd name="connsiteY0" fmla="*/ 0 h 1927336"/>
                  <a:gd name="connsiteX1" fmla="*/ 2198753 w 2198753"/>
                  <a:gd name="connsiteY1" fmla="*/ 0 h 1927336"/>
                  <a:gd name="connsiteX2" fmla="*/ 2198753 w 2198753"/>
                  <a:gd name="connsiteY2" fmla="*/ 1927336 h 1927336"/>
                  <a:gd name="connsiteX3" fmla="*/ 0 w 2198753"/>
                  <a:gd name="connsiteY3" fmla="*/ 1927336 h 1927336"/>
                  <a:gd name="connsiteX4" fmla="*/ 0 w 2198753"/>
                  <a:gd name="connsiteY4" fmla="*/ 0 h 1927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753" h="1927336">
                    <a:moveTo>
                      <a:pt x="0" y="0"/>
                    </a:moveTo>
                    <a:lnTo>
                      <a:pt x="2198753" y="0"/>
                    </a:lnTo>
                    <a:lnTo>
                      <a:pt x="2198753" y="1927336"/>
                    </a:lnTo>
                    <a:lnTo>
                      <a:pt x="0" y="19273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1" kern="1200">
                    <a:solidFill>
                      <a:schemeClr val="bg1"/>
                    </a:solidFill>
                  </a:rPr>
                  <a:t>Procurement</a:t>
                </a:r>
                <a:br>
                  <a:rPr lang="en-GB" sz="2100" kern="1200">
                    <a:solidFill>
                      <a:schemeClr val="bg1"/>
                    </a:solidFill>
                  </a:rPr>
                </a:br>
                <a:r>
                  <a:rPr lang="en-GB" sz="1800" kern="1200">
                    <a:solidFill>
                      <a:schemeClr val="bg1"/>
                    </a:solidFill>
                  </a:rPr>
                  <a:t>Publish tender</a:t>
                </a:r>
                <a:br>
                  <a:rPr lang="en-GB" sz="1800" kern="1200">
                    <a:solidFill>
                      <a:schemeClr val="bg1"/>
                    </a:solidFill>
                  </a:rPr>
                </a:br>
                <a:r>
                  <a:rPr lang="en-GB" sz="1800" kern="1200">
                    <a:solidFill>
                      <a:schemeClr val="bg1"/>
                    </a:solidFill>
                  </a:rPr>
                  <a:t>Respond to tender</a:t>
                </a:r>
                <a:br>
                  <a:rPr lang="en-GB" sz="1800" kern="1200">
                    <a:solidFill>
                      <a:schemeClr val="bg1"/>
                    </a:solidFill>
                  </a:rPr>
                </a:br>
                <a:r>
                  <a:rPr lang="en-GB" sz="1800" kern="1200">
                    <a:solidFill>
                      <a:schemeClr val="bg1"/>
                    </a:solidFill>
                  </a:rPr>
                  <a:t>Evaluate responses</a:t>
                </a:r>
                <a:br>
                  <a:rPr lang="en-GB" sz="1800" kern="1200">
                    <a:solidFill>
                      <a:schemeClr val="bg1"/>
                    </a:solidFill>
                  </a:rPr>
                </a:br>
                <a:r>
                  <a:rPr lang="en-GB" sz="1800" kern="1200">
                    <a:solidFill>
                      <a:schemeClr val="bg1"/>
                    </a:solidFill>
                  </a:rPr>
                  <a:t>Award contracts</a:t>
                </a:r>
              </a:p>
            </p:txBody>
          </p:sp>
          <p:sp>
            <p:nvSpPr>
              <p:cNvPr id="12" name="Isosceles Triangle 11">
                <a:extLst>
                  <a:ext uri="{FF2B5EF4-FFF2-40B4-BE49-F238E27FC236}">
                    <a16:creationId xmlns:a16="http://schemas.microsoft.com/office/drawing/2014/main" id="{06D0BC2D-2685-294F-E57A-A321328D3C68}"/>
                  </a:ext>
                </a:extLst>
              </p:cNvPr>
              <p:cNvSpPr/>
              <p:nvPr/>
            </p:nvSpPr>
            <p:spPr>
              <a:xfrm>
                <a:off x="5223740" y="3129890"/>
                <a:ext cx="414859" cy="414859"/>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L-Shape 12">
                <a:extLst>
                  <a:ext uri="{FF2B5EF4-FFF2-40B4-BE49-F238E27FC236}">
                    <a16:creationId xmlns:a16="http://schemas.microsoft.com/office/drawing/2014/main" id="{798810DD-5156-89D9-FDE4-208DCD17676B}"/>
                  </a:ext>
                </a:extLst>
              </p:cNvPr>
              <p:cNvSpPr/>
              <p:nvPr/>
            </p:nvSpPr>
            <p:spPr>
              <a:xfrm rot="5400000">
                <a:off x="6375868" y="2643127"/>
                <a:ext cx="1463642" cy="2435467"/>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Shape 13">
                <a:extLst>
                  <a:ext uri="{FF2B5EF4-FFF2-40B4-BE49-F238E27FC236}">
                    <a16:creationId xmlns:a16="http://schemas.microsoft.com/office/drawing/2014/main" id="{8060BD15-B13F-F977-D37B-D43CD420BDF3}"/>
                  </a:ext>
                </a:extLst>
              </p:cNvPr>
              <p:cNvSpPr/>
              <p:nvPr/>
            </p:nvSpPr>
            <p:spPr>
              <a:xfrm>
                <a:off x="6131550" y="3370807"/>
                <a:ext cx="2198753" cy="1927336"/>
              </a:xfrm>
              <a:custGeom>
                <a:avLst/>
                <a:gdLst>
                  <a:gd name="connsiteX0" fmla="*/ 0 w 2198753"/>
                  <a:gd name="connsiteY0" fmla="*/ 0 h 1927336"/>
                  <a:gd name="connsiteX1" fmla="*/ 2198753 w 2198753"/>
                  <a:gd name="connsiteY1" fmla="*/ 0 h 1927336"/>
                  <a:gd name="connsiteX2" fmla="*/ 2198753 w 2198753"/>
                  <a:gd name="connsiteY2" fmla="*/ 1927336 h 1927336"/>
                  <a:gd name="connsiteX3" fmla="*/ 0 w 2198753"/>
                  <a:gd name="connsiteY3" fmla="*/ 1927336 h 1927336"/>
                  <a:gd name="connsiteX4" fmla="*/ 0 w 2198753"/>
                  <a:gd name="connsiteY4" fmla="*/ 0 h 1927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753" h="1927336">
                    <a:moveTo>
                      <a:pt x="0" y="0"/>
                    </a:moveTo>
                    <a:lnTo>
                      <a:pt x="2198753" y="0"/>
                    </a:lnTo>
                    <a:lnTo>
                      <a:pt x="2198753" y="1927336"/>
                    </a:lnTo>
                    <a:lnTo>
                      <a:pt x="0" y="19273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1" kern="1200">
                    <a:solidFill>
                      <a:schemeClr val="bg1"/>
                    </a:solidFill>
                  </a:rPr>
                  <a:t>Prepare for new contracts</a:t>
                </a:r>
              </a:p>
            </p:txBody>
          </p:sp>
          <p:sp>
            <p:nvSpPr>
              <p:cNvPr id="15" name="Isosceles Triangle 14">
                <a:extLst>
                  <a:ext uri="{FF2B5EF4-FFF2-40B4-BE49-F238E27FC236}">
                    <a16:creationId xmlns:a16="http://schemas.microsoft.com/office/drawing/2014/main" id="{21A6B326-DAE3-DF7D-9596-DC972EE40E2A}"/>
                  </a:ext>
                </a:extLst>
              </p:cNvPr>
              <p:cNvSpPr/>
              <p:nvPr/>
            </p:nvSpPr>
            <p:spPr>
              <a:xfrm>
                <a:off x="7915445" y="2463825"/>
                <a:ext cx="414859" cy="414859"/>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L-Shape 20">
                <a:extLst>
                  <a:ext uri="{FF2B5EF4-FFF2-40B4-BE49-F238E27FC236}">
                    <a16:creationId xmlns:a16="http://schemas.microsoft.com/office/drawing/2014/main" id="{C34175BC-5D61-9814-AD0E-7DECB358AF78}"/>
                  </a:ext>
                </a:extLst>
              </p:cNvPr>
              <p:cNvSpPr/>
              <p:nvPr/>
            </p:nvSpPr>
            <p:spPr>
              <a:xfrm rot="5400000">
                <a:off x="9067573" y="1977063"/>
                <a:ext cx="1463642" cy="2435467"/>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Freeform: Shape 21">
                <a:extLst>
                  <a:ext uri="{FF2B5EF4-FFF2-40B4-BE49-F238E27FC236}">
                    <a16:creationId xmlns:a16="http://schemas.microsoft.com/office/drawing/2014/main" id="{FAE94B10-368F-C3CB-00C4-599B90F299C5}"/>
                  </a:ext>
                </a:extLst>
              </p:cNvPr>
              <p:cNvSpPr/>
              <p:nvPr/>
            </p:nvSpPr>
            <p:spPr>
              <a:xfrm>
                <a:off x="8823254" y="2704742"/>
                <a:ext cx="2198753" cy="1927336"/>
              </a:xfrm>
              <a:custGeom>
                <a:avLst/>
                <a:gdLst>
                  <a:gd name="connsiteX0" fmla="*/ 0 w 2198753"/>
                  <a:gd name="connsiteY0" fmla="*/ 0 h 1927336"/>
                  <a:gd name="connsiteX1" fmla="*/ 2198753 w 2198753"/>
                  <a:gd name="connsiteY1" fmla="*/ 0 h 1927336"/>
                  <a:gd name="connsiteX2" fmla="*/ 2198753 w 2198753"/>
                  <a:gd name="connsiteY2" fmla="*/ 1927336 h 1927336"/>
                  <a:gd name="connsiteX3" fmla="*/ 0 w 2198753"/>
                  <a:gd name="connsiteY3" fmla="*/ 1927336 h 1927336"/>
                  <a:gd name="connsiteX4" fmla="*/ 0 w 2198753"/>
                  <a:gd name="connsiteY4" fmla="*/ 0 h 1927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753" h="1927336">
                    <a:moveTo>
                      <a:pt x="0" y="0"/>
                    </a:moveTo>
                    <a:lnTo>
                      <a:pt x="2198753" y="0"/>
                    </a:lnTo>
                    <a:lnTo>
                      <a:pt x="2198753" y="1927336"/>
                    </a:lnTo>
                    <a:lnTo>
                      <a:pt x="0" y="19273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1" kern="1200">
                    <a:solidFill>
                      <a:schemeClr val="bg1"/>
                    </a:solidFill>
                  </a:rPr>
                  <a:t>New contracts go live in stages</a:t>
                </a:r>
              </a:p>
            </p:txBody>
          </p:sp>
        </p:grpSp>
        <p:sp>
          <p:nvSpPr>
            <p:cNvPr id="17" name="TextBox 16">
              <a:extLst>
                <a:ext uri="{FF2B5EF4-FFF2-40B4-BE49-F238E27FC236}">
                  <a16:creationId xmlns:a16="http://schemas.microsoft.com/office/drawing/2014/main" id="{FDD643F3-33D3-74B3-2AA9-7FFDF79E9B27}"/>
                </a:ext>
              </a:extLst>
            </p:cNvPr>
            <p:cNvSpPr txBox="1"/>
            <p:nvPr/>
          </p:nvSpPr>
          <p:spPr>
            <a:xfrm>
              <a:off x="577240" y="1285374"/>
              <a:ext cx="2242159" cy="400110"/>
            </a:xfrm>
            <a:prstGeom prst="rect">
              <a:avLst/>
            </a:prstGeom>
            <a:noFill/>
          </p:spPr>
          <p:txBody>
            <a:bodyPr wrap="square" rtlCol="0">
              <a:spAutoFit/>
            </a:bodyPr>
            <a:lstStyle/>
            <a:p>
              <a:pPr algn="ctr"/>
              <a:r>
                <a:rPr lang="en-GB" sz="2000" b="1">
                  <a:solidFill>
                    <a:schemeClr val="bg1"/>
                  </a:solidFill>
                </a:rPr>
                <a:t>Spring/Summer 23</a:t>
              </a:r>
            </a:p>
          </p:txBody>
        </p:sp>
        <p:sp>
          <p:nvSpPr>
            <p:cNvPr id="18" name="TextBox 17">
              <a:extLst>
                <a:ext uri="{FF2B5EF4-FFF2-40B4-BE49-F238E27FC236}">
                  <a16:creationId xmlns:a16="http://schemas.microsoft.com/office/drawing/2014/main" id="{95A3CB5D-A822-CC45-8DFB-220B003A8D71}"/>
                </a:ext>
              </a:extLst>
            </p:cNvPr>
            <p:cNvSpPr txBox="1"/>
            <p:nvPr/>
          </p:nvSpPr>
          <p:spPr>
            <a:xfrm>
              <a:off x="3282340" y="1275265"/>
              <a:ext cx="2242159" cy="400110"/>
            </a:xfrm>
            <a:prstGeom prst="rect">
              <a:avLst/>
            </a:prstGeom>
            <a:noFill/>
          </p:spPr>
          <p:txBody>
            <a:bodyPr wrap="square" rtlCol="0">
              <a:spAutoFit/>
            </a:bodyPr>
            <a:lstStyle/>
            <a:p>
              <a:pPr algn="ctr"/>
              <a:r>
                <a:rPr lang="en-GB" sz="2000" b="1">
                  <a:solidFill>
                    <a:schemeClr val="bg1"/>
                  </a:solidFill>
                </a:rPr>
                <a:t>Autumn 23</a:t>
              </a:r>
            </a:p>
          </p:txBody>
        </p:sp>
        <p:sp>
          <p:nvSpPr>
            <p:cNvPr id="19" name="TextBox 18">
              <a:extLst>
                <a:ext uri="{FF2B5EF4-FFF2-40B4-BE49-F238E27FC236}">
                  <a16:creationId xmlns:a16="http://schemas.microsoft.com/office/drawing/2014/main" id="{B627720E-FD74-E7EB-A1BC-8E0F2A97E573}"/>
                </a:ext>
              </a:extLst>
            </p:cNvPr>
            <p:cNvSpPr txBox="1"/>
            <p:nvPr/>
          </p:nvSpPr>
          <p:spPr>
            <a:xfrm>
              <a:off x="5987440" y="1275265"/>
              <a:ext cx="2242159" cy="400110"/>
            </a:xfrm>
            <a:prstGeom prst="rect">
              <a:avLst/>
            </a:prstGeom>
            <a:noFill/>
          </p:spPr>
          <p:txBody>
            <a:bodyPr wrap="square" rtlCol="0">
              <a:spAutoFit/>
            </a:bodyPr>
            <a:lstStyle/>
            <a:p>
              <a:pPr algn="ctr"/>
              <a:r>
                <a:rPr lang="en-GB" sz="2000" b="1">
                  <a:solidFill>
                    <a:schemeClr val="bg1"/>
                  </a:solidFill>
                </a:rPr>
                <a:t>Winter 23/24</a:t>
              </a:r>
            </a:p>
          </p:txBody>
        </p:sp>
        <p:sp>
          <p:nvSpPr>
            <p:cNvPr id="20" name="TextBox 19">
              <a:extLst>
                <a:ext uri="{FF2B5EF4-FFF2-40B4-BE49-F238E27FC236}">
                  <a16:creationId xmlns:a16="http://schemas.microsoft.com/office/drawing/2014/main" id="{A1F27BF7-DE93-7574-D11A-FC377D3DFB9E}"/>
                </a:ext>
              </a:extLst>
            </p:cNvPr>
            <p:cNvSpPr txBox="1"/>
            <p:nvPr/>
          </p:nvSpPr>
          <p:spPr>
            <a:xfrm>
              <a:off x="8779919" y="1264856"/>
              <a:ext cx="2242159" cy="400110"/>
            </a:xfrm>
            <a:prstGeom prst="rect">
              <a:avLst/>
            </a:prstGeom>
            <a:noFill/>
          </p:spPr>
          <p:txBody>
            <a:bodyPr wrap="square" rtlCol="0">
              <a:spAutoFit/>
            </a:bodyPr>
            <a:lstStyle/>
            <a:p>
              <a:pPr algn="ctr"/>
              <a:r>
                <a:rPr lang="en-GB" sz="2000" b="1">
                  <a:solidFill>
                    <a:schemeClr val="bg1"/>
                  </a:solidFill>
                </a:rPr>
                <a:t>Spring/Summer 24</a:t>
              </a:r>
            </a:p>
          </p:txBody>
        </p:sp>
        <p:pic>
          <p:nvPicPr>
            <p:cNvPr id="24" name="Graphic 23" descr="Daily calendar with solid fill">
              <a:extLst>
                <a:ext uri="{FF2B5EF4-FFF2-40B4-BE49-F238E27FC236}">
                  <a16:creationId xmlns:a16="http://schemas.microsoft.com/office/drawing/2014/main" id="{80D73225-B3CA-F5DF-AB5D-18F77BA625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19549" y="4400107"/>
              <a:ext cx="2198753" cy="2198753"/>
            </a:xfrm>
            <a:prstGeom prst="rect">
              <a:avLst/>
            </a:prstGeom>
          </p:spPr>
        </p:pic>
      </p:grpSp>
    </p:spTree>
    <p:extLst>
      <p:ext uri="{BB962C8B-B14F-4D97-AF65-F5344CB8AC3E}">
        <p14:creationId xmlns:p14="http://schemas.microsoft.com/office/powerpoint/2010/main" val="723042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4E1D90B-07DA-5193-AFB0-15433B125389}"/>
              </a:ext>
            </a:extLst>
          </p:cNvPr>
          <p:cNvSpPr>
            <a:spLocks noGrp="1"/>
          </p:cNvSpPr>
          <p:nvPr>
            <p:ph type="title"/>
          </p:nvPr>
        </p:nvSpPr>
        <p:spPr>
          <a:xfrm>
            <a:off x="114300" y="-81226"/>
            <a:ext cx="9895974" cy="1325563"/>
          </a:xfrm>
        </p:spPr>
        <p:txBody>
          <a:bodyPr>
            <a:normAutofit/>
          </a:bodyPr>
          <a:lstStyle/>
          <a:p>
            <a:r>
              <a:rPr lang="en-GB" sz="2800" b="1" dirty="0">
                <a:solidFill>
                  <a:srgbClr val="009DA3"/>
                </a:solidFill>
                <a:latin typeface="+mn-lt"/>
              </a:rPr>
              <a:t>Codesign Plan -  Providers</a:t>
            </a:r>
            <a:endParaRPr lang="en-GB" sz="2000" b="1" dirty="0">
              <a:solidFill>
                <a:srgbClr val="009DA3"/>
              </a:solidFill>
              <a:latin typeface="+mn-lt"/>
            </a:endParaRPr>
          </a:p>
        </p:txBody>
      </p:sp>
      <p:sp>
        <p:nvSpPr>
          <p:cNvPr id="8" name="TextBox 7">
            <a:extLst>
              <a:ext uri="{FF2B5EF4-FFF2-40B4-BE49-F238E27FC236}">
                <a16:creationId xmlns:a16="http://schemas.microsoft.com/office/drawing/2014/main" id="{18297CCC-13AD-B011-DBF0-912C2E51D82E}"/>
              </a:ext>
            </a:extLst>
          </p:cNvPr>
          <p:cNvSpPr txBox="1"/>
          <p:nvPr/>
        </p:nvSpPr>
        <p:spPr>
          <a:xfrm>
            <a:off x="403057" y="6289820"/>
            <a:ext cx="7810500" cy="369332"/>
          </a:xfrm>
          <a:prstGeom prst="rect">
            <a:avLst/>
          </a:prstGeom>
          <a:noFill/>
        </p:spPr>
        <p:txBody>
          <a:bodyPr wrap="square" rtlCol="0">
            <a:spAutoFit/>
          </a:bodyPr>
          <a:lstStyle/>
          <a:p>
            <a:r>
              <a:rPr lang="en-GB" dirty="0">
                <a:solidFill>
                  <a:srgbClr val="009DA3"/>
                </a:solidFill>
                <a:hlinkClick r:id="rId2">
                  <a:extLst>
                    <a:ext uri="{A12FA001-AC4F-418D-AE19-62706E023703}">
                      <ahyp:hlinkClr xmlns:ahyp="http://schemas.microsoft.com/office/drawing/2018/hyperlinkcolor" val="tx"/>
                    </a:ext>
                  </a:extLst>
                </a:hlinkClick>
              </a:rPr>
              <a:t>Care and Support at Home Market Engagement - Cornwall Council</a:t>
            </a:r>
            <a:endParaRPr lang="en-GB" dirty="0">
              <a:solidFill>
                <a:srgbClr val="009DA3"/>
              </a:solidFill>
            </a:endParaRPr>
          </a:p>
        </p:txBody>
      </p:sp>
      <p:graphicFrame>
        <p:nvGraphicFramePr>
          <p:cNvPr id="5" name="Diagram 4">
            <a:extLst>
              <a:ext uri="{FF2B5EF4-FFF2-40B4-BE49-F238E27FC236}">
                <a16:creationId xmlns:a16="http://schemas.microsoft.com/office/drawing/2014/main" id="{4BEDBA3D-964B-3254-661F-114A34B9831A}"/>
              </a:ext>
            </a:extLst>
          </p:cNvPr>
          <p:cNvGraphicFramePr/>
          <p:nvPr>
            <p:extLst>
              <p:ext uri="{D42A27DB-BD31-4B8C-83A1-F6EECF244321}">
                <p14:modId xmlns:p14="http://schemas.microsoft.com/office/powerpoint/2010/main" val="376673101"/>
              </p:ext>
            </p:extLst>
          </p:nvPr>
        </p:nvGraphicFramePr>
        <p:xfrm>
          <a:off x="1968064" y="1244337"/>
          <a:ext cx="8227296" cy="4839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3F983264-76AA-5524-7F06-9622A3B18099}"/>
              </a:ext>
            </a:extLst>
          </p:cNvPr>
          <p:cNvPicPr>
            <a:picLocks noChangeAspect="1"/>
          </p:cNvPicPr>
          <p:nvPr/>
        </p:nvPicPr>
        <p:blipFill>
          <a:blip r:embed="rId8"/>
          <a:stretch>
            <a:fillRect/>
          </a:stretch>
        </p:blipFill>
        <p:spPr>
          <a:xfrm>
            <a:off x="5058106" y="2606750"/>
            <a:ext cx="2075787" cy="1994278"/>
          </a:xfrm>
          <a:prstGeom prst="rect">
            <a:avLst/>
          </a:prstGeom>
        </p:spPr>
      </p:pic>
    </p:spTree>
    <p:extLst>
      <p:ext uri="{BB962C8B-B14F-4D97-AF65-F5344CB8AC3E}">
        <p14:creationId xmlns:p14="http://schemas.microsoft.com/office/powerpoint/2010/main" val="153969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B219C1-6172-5F6B-A056-5549CF1B6429}"/>
              </a:ext>
            </a:extLst>
          </p:cNvPr>
          <p:cNvSpPr/>
          <p:nvPr/>
        </p:nvSpPr>
        <p:spPr>
          <a:xfrm>
            <a:off x="-28575" y="0"/>
            <a:ext cx="12220575" cy="6858000"/>
          </a:xfrm>
          <a:prstGeom prst="rect">
            <a:avLst/>
          </a:prstGeo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indent="-228600" fontAlgn="base">
              <a:lnSpc>
                <a:spcPct val="90000"/>
              </a:lnSpc>
              <a:spcBef>
                <a:spcPts val="1000"/>
              </a:spcBef>
              <a:buFont typeface="Arial" panose="020B0604020202020204" pitchFamily="34" charset="0"/>
              <a:buChar char="•"/>
            </a:pPr>
            <a:endParaRPr lang="en-GB" sz="2400" b="1" dirty="0">
              <a:solidFill>
                <a:schemeClr val="bg1"/>
              </a:solidFill>
              <a:latin typeface="Calibri" panose="020F0502020204030204" pitchFamily="34" charset="0"/>
            </a:endParaRPr>
          </a:p>
        </p:txBody>
      </p:sp>
      <p:sp>
        <p:nvSpPr>
          <p:cNvPr id="7" name="Title 1">
            <a:extLst>
              <a:ext uri="{FF2B5EF4-FFF2-40B4-BE49-F238E27FC236}">
                <a16:creationId xmlns:a16="http://schemas.microsoft.com/office/drawing/2014/main" id="{B4E1D90B-07DA-5193-AFB0-15433B125389}"/>
              </a:ext>
            </a:extLst>
          </p:cNvPr>
          <p:cNvSpPr>
            <a:spLocks noGrp="1"/>
          </p:cNvSpPr>
          <p:nvPr>
            <p:ph type="title"/>
          </p:nvPr>
        </p:nvSpPr>
        <p:spPr>
          <a:xfrm>
            <a:off x="114300" y="-81226"/>
            <a:ext cx="9895974" cy="793087"/>
          </a:xfrm>
        </p:spPr>
        <p:txBody>
          <a:bodyPr>
            <a:normAutofit/>
          </a:bodyPr>
          <a:lstStyle/>
          <a:p>
            <a:r>
              <a:rPr lang="en-GB" sz="2800" b="1" dirty="0">
                <a:solidFill>
                  <a:schemeClr val="bg1"/>
                </a:solidFill>
                <a:latin typeface="+mn-lt"/>
              </a:rPr>
              <a:t>Codesign Plan -  Provider Thematic Workshops </a:t>
            </a:r>
            <a:endParaRPr lang="en-GB" sz="2000" b="1" dirty="0">
              <a:solidFill>
                <a:schemeClr val="bg1"/>
              </a:solidFill>
              <a:latin typeface="+mn-lt"/>
            </a:endParaRPr>
          </a:p>
        </p:txBody>
      </p:sp>
      <p:sp>
        <p:nvSpPr>
          <p:cNvPr id="8" name="TextBox 7">
            <a:extLst>
              <a:ext uri="{FF2B5EF4-FFF2-40B4-BE49-F238E27FC236}">
                <a16:creationId xmlns:a16="http://schemas.microsoft.com/office/drawing/2014/main" id="{18297CCC-13AD-B011-DBF0-912C2E51D82E}"/>
              </a:ext>
            </a:extLst>
          </p:cNvPr>
          <p:cNvSpPr txBox="1"/>
          <p:nvPr/>
        </p:nvSpPr>
        <p:spPr>
          <a:xfrm>
            <a:off x="169694" y="6474486"/>
            <a:ext cx="7810500" cy="369332"/>
          </a:xfrm>
          <a:prstGeom prst="rect">
            <a:avLst/>
          </a:prstGeom>
          <a:noFill/>
        </p:spPr>
        <p:txBody>
          <a:bodyPr wrap="square" rtlCol="0">
            <a:spAutoFit/>
          </a:bodyPr>
          <a:lstStyle/>
          <a:p>
            <a:r>
              <a:rPr lang="en-GB" dirty="0">
                <a:solidFill>
                  <a:schemeClr val="bg1"/>
                </a:solidFill>
                <a:hlinkClick r:id="rId2">
                  <a:extLst>
                    <a:ext uri="{A12FA001-AC4F-418D-AE19-62706E023703}">
                      <ahyp:hlinkClr xmlns:ahyp="http://schemas.microsoft.com/office/drawing/2018/hyperlinkcolor" val="tx"/>
                    </a:ext>
                  </a:extLst>
                </a:hlinkClick>
              </a:rPr>
              <a:t>Care and Support at Home Market Engagement - Cornwall Council</a:t>
            </a:r>
            <a:endParaRPr lang="en-GB" dirty="0">
              <a:solidFill>
                <a:schemeClr val="bg1"/>
              </a:solidFill>
            </a:endParaRPr>
          </a:p>
        </p:txBody>
      </p:sp>
      <p:pic>
        <p:nvPicPr>
          <p:cNvPr id="9" name="Picture 8">
            <a:extLst>
              <a:ext uri="{FF2B5EF4-FFF2-40B4-BE49-F238E27FC236}">
                <a16:creationId xmlns:a16="http://schemas.microsoft.com/office/drawing/2014/main" id="{84D03614-98B1-EB30-4FE0-0D3F7CEB4901}"/>
              </a:ext>
            </a:extLst>
          </p:cNvPr>
          <p:cNvPicPr>
            <a:picLocks noChangeAspect="1"/>
          </p:cNvPicPr>
          <p:nvPr/>
        </p:nvPicPr>
        <p:blipFill>
          <a:blip r:embed="rId3"/>
          <a:stretch>
            <a:fillRect/>
          </a:stretch>
        </p:blipFill>
        <p:spPr>
          <a:xfrm>
            <a:off x="9114990" y="2164445"/>
            <a:ext cx="2543043" cy="2529109"/>
          </a:xfrm>
          <a:prstGeom prst="rect">
            <a:avLst/>
          </a:prstGeom>
        </p:spPr>
      </p:pic>
      <p:pic>
        <p:nvPicPr>
          <p:cNvPr id="5" name="Picture 4">
            <a:extLst>
              <a:ext uri="{FF2B5EF4-FFF2-40B4-BE49-F238E27FC236}">
                <a16:creationId xmlns:a16="http://schemas.microsoft.com/office/drawing/2014/main" id="{E993A67C-1049-42FD-8CBD-CE156A38FAEA}"/>
              </a:ext>
            </a:extLst>
          </p:cNvPr>
          <p:cNvPicPr>
            <a:picLocks noChangeAspect="1"/>
          </p:cNvPicPr>
          <p:nvPr/>
        </p:nvPicPr>
        <p:blipFill>
          <a:blip r:embed="rId4"/>
          <a:stretch>
            <a:fillRect/>
          </a:stretch>
        </p:blipFill>
        <p:spPr>
          <a:xfrm>
            <a:off x="169694" y="711861"/>
            <a:ext cx="8277225" cy="5762625"/>
          </a:xfrm>
          <a:prstGeom prst="rect">
            <a:avLst/>
          </a:prstGeom>
        </p:spPr>
      </p:pic>
    </p:spTree>
    <p:extLst>
      <p:ext uri="{BB962C8B-B14F-4D97-AF65-F5344CB8AC3E}">
        <p14:creationId xmlns:p14="http://schemas.microsoft.com/office/powerpoint/2010/main" val="882019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B219C1-6172-5F6B-A056-5549CF1B6429}"/>
              </a:ext>
            </a:extLst>
          </p:cNvPr>
          <p:cNvSpPr/>
          <p:nvPr/>
        </p:nvSpPr>
        <p:spPr>
          <a:xfrm>
            <a:off x="-28575" y="0"/>
            <a:ext cx="12220575" cy="6858000"/>
          </a:xfrm>
          <a:prstGeom prst="rect">
            <a:avLst/>
          </a:prstGeo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indent="-228600" fontAlgn="base">
              <a:lnSpc>
                <a:spcPct val="90000"/>
              </a:lnSpc>
              <a:spcBef>
                <a:spcPts val="1000"/>
              </a:spcBef>
              <a:buFont typeface="Arial" panose="020B0604020202020204" pitchFamily="34" charset="0"/>
              <a:buChar char="•"/>
            </a:pPr>
            <a:endParaRPr lang="en-GB" sz="2400" b="1" dirty="0">
              <a:solidFill>
                <a:schemeClr val="bg1"/>
              </a:solidFill>
              <a:latin typeface="Calibri" panose="020F0502020204030204" pitchFamily="34" charset="0"/>
            </a:endParaRPr>
          </a:p>
        </p:txBody>
      </p:sp>
      <p:sp>
        <p:nvSpPr>
          <p:cNvPr id="7" name="Title 1">
            <a:extLst>
              <a:ext uri="{FF2B5EF4-FFF2-40B4-BE49-F238E27FC236}">
                <a16:creationId xmlns:a16="http://schemas.microsoft.com/office/drawing/2014/main" id="{B4E1D90B-07DA-5193-AFB0-15433B125389}"/>
              </a:ext>
            </a:extLst>
          </p:cNvPr>
          <p:cNvSpPr>
            <a:spLocks noGrp="1"/>
          </p:cNvSpPr>
          <p:nvPr>
            <p:ph type="title"/>
          </p:nvPr>
        </p:nvSpPr>
        <p:spPr>
          <a:xfrm>
            <a:off x="114300" y="-81226"/>
            <a:ext cx="9895974" cy="1325563"/>
          </a:xfrm>
        </p:spPr>
        <p:txBody>
          <a:bodyPr>
            <a:normAutofit/>
          </a:bodyPr>
          <a:lstStyle/>
          <a:p>
            <a:r>
              <a:rPr lang="en-GB" sz="2800" b="1" dirty="0">
                <a:solidFill>
                  <a:schemeClr val="bg1"/>
                </a:solidFill>
                <a:latin typeface="+mn-lt"/>
              </a:rPr>
              <a:t>Codesign Plan -  People who use services and carers</a:t>
            </a:r>
            <a:endParaRPr lang="en-GB" sz="2000" b="1" dirty="0">
              <a:solidFill>
                <a:schemeClr val="bg1"/>
              </a:solidFill>
              <a:latin typeface="+mn-lt"/>
            </a:endParaRPr>
          </a:p>
        </p:txBody>
      </p:sp>
      <p:graphicFrame>
        <p:nvGraphicFramePr>
          <p:cNvPr id="5" name="Diagram 4">
            <a:extLst>
              <a:ext uri="{FF2B5EF4-FFF2-40B4-BE49-F238E27FC236}">
                <a16:creationId xmlns:a16="http://schemas.microsoft.com/office/drawing/2014/main" id="{4BEDBA3D-964B-3254-661F-114A34B9831A}"/>
              </a:ext>
            </a:extLst>
          </p:cNvPr>
          <p:cNvGraphicFramePr/>
          <p:nvPr>
            <p:extLst>
              <p:ext uri="{D42A27DB-BD31-4B8C-83A1-F6EECF244321}">
                <p14:modId xmlns:p14="http://schemas.microsoft.com/office/powerpoint/2010/main" val="505301017"/>
              </p:ext>
            </p:extLst>
          </p:nvPr>
        </p:nvGraphicFramePr>
        <p:xfrm>
          <a:off x="1968064" y="1244337"/>
          <a:ext cx="8227296" cy="4839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a:extLst>
              <a:ext uri="{FF2B5EF4-FFF2-40B4-BE49-F238E27FC236}">
                <a16:creationId xmlns:a16="http://schemas.microsoft.com/office/drawing/2014/main" id="{3F983264-76AA-5524-7F06-9622A3B18099}"/>
              </a:ext>
            </a:extLst>
          </p:cNvPr>
          <p:cNvPicPr>
            <a:picLocks noChangeAspect="1"/>
          </p:cNvPicPr>
          <p:nvPr/>
        </p:nvPicPr>
        <p:blipFill>
          <a:blip r:embed="rId7"/>
          <a:stretch>
            <a:fillRect/>
          </a:stretch>
        </p:blipFill>
        <p:spPr>
          <a:xfrm>
            <a:off x="4824478" y="2488674"/>
            <a:ext cx="2543043" cy="2529109"/>
          </a:xfrm>
          <a:prstGeom prst="rect">
            <a:avLst/>
          </a:prstGeom>
        </p:spPr>
      </p:pic>
    </p:spTree>
    <p:extLst>
      <p:ext uri="{BB962C8B-B14F-4D97-AF65-F5344CB8AC3E}">
        <p14:creationId xmlns:p14="http://schemas.microsoft.com/office/powerpoint/2010/main" val="1134582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BE6D988-06C0-F49B-08ED-6EDA45CF0467}"/>
              </a:ext>
            </a:extLst>
          </p:cNvPr>
          <p:cNvSpPr/>
          <p:nvPr/>
        </p:nvSpPr>
        <p:spPr>
          <a:xfrm>
            <a:off x="0" y="-1062062"/>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indent="-228600" fontAlgn="base">
              <a:lnSpc>
                <a:spcPct val="90000"/>
              </a:lnSpc>
              <a:spcBef>
                <a:spcPts val="1000"/>
              </a:spcBef>
              <a:buFont typeface="Arial" panose="020B0604020202020204" pitchFamily="34" charset="0"/>
              <a:buChar char="•"/>
            </a:pPr>
            <a:endParaRPr lang="en-GB" sz="2400" b="1" dirty="0">
              <a:solidFill>
                <a:schemeClr val="bg1"/>
              </a:solidFill>
              <a:latin typeface="Calibri" panose="020F0502020204030204" pitchFamily="34" charset="0"/>
            </a:endParaRPr>
          </a:p>
        </p:txBody>
      </p:sp>
      <p:sp>
        <p:nvSpPr>
          <p:cNvPr id="6" name="Rectangle 5">
            <a:extLst>
              <a:ext uri="{FF2B5EF4-FFF2-40B4-BE49-F238E27FC236}">
                <a16:creationId xmlns:a16="http://schemas.microsoft.com/office/drawing/2014/main" id="{87A00806-0225-40A4-B3D0-040B04F5667E}"/>
              </a:ext>
            </a:extLst>
          </p:cNvPr>
          <p:cNvSpPr/>
          <p:nvPr/>
        </p:nvSpPr>
        <p:spPr>
          <a:xfrm>
            <a:off x="438150" y="1382803"/>
            <a:ext cx="7343775" cy="5037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fontScale="92500" lnSpcReduction="10000"/>
          </a:bodyPr>
          <a:lstStyle/>
          <a:p>
            <a:pPr fontAlgn="base">
              <a:lnSpc>
                <a:spcPct val="120000"/>
              </a:lnSpc>
              <a:spcBef>
                <a:spcPts val="1000"/>
              </a:spcBef>
            </a:pPr>
            <a:r>
              <a:rPr lang="en-GB" sz="2400" dirty="0">
                <a:solidFill>
                  <a:schemeClr val="tx1"/>
                </a:solidFill>
                <a:latin typeface="Calibri" panose="020F0502020204030204" pitchFamily="34" charset="0"/>
              </a:rPr>
              <a:t>Welcome to the Care and Support at Home Conference 2023.</a:t>
            </a:r>
          </a:p>
          <a:p>
            <a:pPr fontAlgn="base">
              <a:lnSpc>
                <a:spcPct val="120000"/>
              </a:lnSpc>
              <a:spcBef>
                <a:spcPts val="1000"/>
              </a:spcBef>
            </a:pPr>
            <a:r>
              <a:rPr lang="en-GB" sz="2400" dirty="0">
                <a:solidFill>
                  <a:schemeClr val="tx1"/>
                </a:solidFill>
                <a:latin typeface="Calibri" panose="020F0502020204030204" pitchFamily="34" charset="0"/>
              </a:rPr>
              <a:t>These events form part of the engagement programme for Cornwall’s new are and support at home arrangements and includes providers, partner organisations, partnership boards and other stakeholders across the two sessions. </a:t>
            </a:r>
          </a:p>
          <a:p>
            <a:pPr fontAlgn="base">
              <a:lnSpc>
                <a:spcPct val="120000"/>
              </a:lnSpc>
              <a:spcBef>
                <a:spcPts val="1000"/>
              </a:spcBef>
            </a:pPr>
            <a:r>
              <a:rPr lang="en-GB" sz="2400" dirty="0">
                <a:solidFill>
                  <a:schemeClr val="tx1"/>
                </a:solidFill>
                <a:latin typeface="Calibri" panose="020F0502020204030204" pitchFamily="34" charset="0"/>
              </a:rPr>
              <a:t>The programme of events and other planned coproduction opportunities will shape how care and support at home services will be commissioned and provided in the future.</a:t>
            </a:r>
          </a:p>
          <a:p>
            <a:pPr fontAlgn="base">
              <a:lnSpc>
                <a:spcPct val="120000"/>
              </a:lnSpc>
              <a:spcBef>
                <a:spcPts val="1000"/>
              </a:spcBef>
            </a:pPr>
            <a:r>
              <a:rPr lang="en-GB" sz="2400" dirty="0">
                <a:solidFill>
                  <a:schemeClr val="tx1"/>
                </a:solidFill>
                <a:latin typeface="Calibri" panose="020F0502020204030204" pitchFamily="34" charset="0"/>
              </a:rPr>
              <a:t>You views, comments, expertise and involvement throughout the commissioning process will be essential in designing the best possible services and arrangements, benefitting the people and businesses in Cornwall.</a:t>
            </a:r>
          </a:p>
          <a:p>
            <a:pPr fontAlgn="base">
              <a:lnSpc>
                <a:spcPct val="90000"/>
              </a:lnSpc>
              <a:spcBef>
                <a:spcPts val="1000"/>
              </a:spcBef>
            </a:pPr>
            <a:endParaRPr lang="en-GB" sz="2400" b="1" dirty="0">
              <a:solidFill>
                <a:schemeClr val="tx1"/>
              </a:solidFill>
              <a:latin typeface="Calibri" panose="020F0502020204030204" pitchFamily="34" charset="0"/>
            </a:endParaRPr>
          </a:p>
          <a:p>
            <a:pPr fontAlgn="base">
              <a:lnSpc>
                <a:spcPct val="90000"/>
              </a:lnSpc>
              <a:spcBef>
                <a:spcPts val="1000"/>
              </a:spcBef>
            </a:pPr>
            <a:endParaRPr lang="en-GB" sz="2400" b="1" dirty="0">
              <a:solidFill>
                <a:schemeClr val="tx1"/>
              </a:solidFill>
              <a:latin typeface="Calibri" panose="020F0502020204030204" pitchFamily="34" charset="0"/>
            </a:endParaRPr>
          </a:p>
          <a:p>
            <a:pPr indent="-228600" fontAlgn="base">
              <a:lnSpc>
                <a:spcPct val="90000"/>
              </a:lnSpc>
              <a:spcBef>
                <a:spcPts val="1000"/>
              </a:spcBef>
              <a:buFont typeface="Arial" panose="020B0604020202020204" pitchFamily="34" charset="0"/>
              <a:buChar char="•"/>
            </a:pPr>
            <a:endParaRPr lang="en-GB" sz="2400" b="1" dirty="0">
              <a:solidFill>
                <a:schemeClr val="tx1"/>
              </a:solidFill>
              <a:latin typeface="Calibri" panose="020F0502020204030204" pitchFamily="34" charset="0"/>
            </a:endParaRPr>
          </a:p>
        </p:txBody>
      </p:sp>
      <p:sp>
        <p:nvSpPr>
          <p:cNvPr id="5" name="Content Placeholder 4">
            <a:extLst>
              <a:ext uri="{FF2B5EF4-FFF2-40B4-BE49-F238E27FC236}">
                <a16:creationId xmlns:a16="http://schemas.microsoft.com/office/drawing/2014/main" id="{F4F15DDE-BBFD-405B-82F0-D90B99D4471E}"/>
              </a:ext>
            </a:extLst>
          </p:cNvPr>
          <p:cNvSpPr>
            <a:spLocks noGrp="1"/>
          </p:cNvSpPr>
          <p:nvPr>
            <p:ph idx="1"/>
          </p:nvPr>
        </p:nvSpPr>
        <p:spPr>
          <a:xfrm>
            <a:off x="438150" y="437209"/>
            <a:ext cx="10515600" cy="572731"/>
          </a:xfrm>
          <a:solidFill>
            <a:schemeClr val="bg1"/>
          </a:solidFill>
        </p:spPr>
        <p:txBody>
          <a:bodyPr>
            <a:normAutofit/>
          </a:bodyPr>
          <a:lstStyle/>
          <a:p>
            <a:pPr marL="0" indent="0">
              <a:buNone/>
            </a:pPr>
            <a:r>
              <a:rPr lang="en-GB" b="1" dirty="0">
                <a:solidFill>
                  <a:srgbClr val="009DA3"/>
                </a:solidFill>
                <a:latin typeface="Calibri" panose="020F0502020204030204" pitchFamily="34" charset="0"/>
              </a:rPr>
              <a:t>Welcome</a:t>
            </a:r>
          </a:p>
        </p:txBody>
      </p:sp>
      <p:pic>
        <p:nvPicPr>
          <p:cNvPr id="8" name="Picture 7">
            <a:extLst>
              <a:ext uri="{FF2B5EF4-FFF2-40B4-BE49-F238E27FC236}">
                <a16:creationId xmlns:a16="http://schemas.microsoft.com/office/drawing/2014/main" id="{20E5D5B0-B71B-45FB-AC4F-66FB284717F3}"/>
              </a:ext>
            </a:extLst>
          </p:cNvPr>
          <p:cNvPicPr>
            <a:picLocks noChangeAspect="1"/>
          </p:cNvPicPr>
          <p:nvPr/>
        </p:nvPicPr>
        <p:blipFill>
          <a:blip r:embed="rId3"/>
          <a:stretch>
            <a:fillRect/>
          </a:stretch>
        </p:blipFill>
        <p:spPr>
          <a:xfrm>
            <a:off x="7781925" y="1062062"/>
            <a:ext cx="4135802" cy="4113140"/>
          </a:xfrm>
          <a:prstGeom prst="rect">
            <a:avLst/>
          </a:prstGeom>
        </p:spPr>
      </p:pic>
    </p:spTree>
    <p:extLst>
      <p:ext uri="{BB962C8B-B14F-4D97-AF65-F5344CB8AC3E}">
        <p14:creationId xmlns:p14="http://schemas.microsoft.com/office/powerpoint/2010/main" val="1533662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A00806-0225-40A4-B3D0-040B04F5667E}"/>
              </a:ext>
            </a:extLst>
          </p:cNvPr>
          <p:cNvSpPr/>
          <p:nvPr/>
        </p:nvSpPr>
        <p:spPr>
          <a:xfrm>
            <a:off x="0" y="0"/>
            <a:ext cx="7538647" cy="6858000"/>
          </a:xfrm>
          <a:prstGeom prst="rect">
            <a:avLst/>
          </a:prstGeo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indent="-228600" fontAlgn="base">
              <a:lnSpc>
                <a:spcPct val="90000"/>
              </a:lnSpc>
              <a:spcBef>
                <a:spcPts val="1000"/>
              </a:spcBef>
              <a:buFont typeface="Arial" panose="020B0604020202020204" pitchFamily="34" charset="0"/>
              <a:buChar char="•"/>
            </a:pPr>
            <a:endParaRPr lang="en-GB" sz="2400" b="1">
              <a:solidFill>
                <a:schemeClr val="bg1"/>
              </a:solidFill>
              <a:latin typeface="Calibri" panose="020F0502020204030204" pitchFamily="34" charset="0"/>
            </a:endParaRPr>
          </a:p>
        </p:txBody>
      </p:sp>
      <p:sp>
        <p:nvSpPr>
          <p:cNvPr id="2" name="Title 1">
            <a:extLst>
              <a:ext uri="{FF2B5EF4-FFF2-40B4-BE49-F238E27FC236}">
                <a16:creationId xmlns:a16="http://schemas.microsoft.com/office/drawing/2014/main" id="{AE849FC0-CEB4-4C22-A819-D922B242B52B}"/>
              </a:ext>
            </a:extLst>
          </p:cNvPr>
          <p:cNvSpPr>
            <a:spLocks noGrp="1"/>
          </p:cNvSpPr>
          <p:nvPr>
            <p:ph type="title"/>
          </p:nvPr>
        </p:nvSpPr>
        <p:spPr>
          <a:xfrm>
            <a:off x="114300" y="-81226"/>
            <a:ext cx="5410199" cy="1325563"/>
          </a:xfrm>
        </p:spPr>
        <p:txBody>
          <a:bodyPr>
            <a:normAutofit/>
          </a:bodyPr>
          <a:lstStyle/>
          <a:p>
            <a:r>
              <a:rPr lang="en-GB" sz="2800" b="1" dirty="0">
                <a:solidFill>
                  <a:schemeClr val="bg1"/>
                </a:solidFill>
                <a:latin typeface="+mn-lt"/>
              </a:rPr>
              <a:t>Breakout discussions</a:t>
            </a:r>
            <a:br>
              <a:rPr lang="en-GB" sz="2800" b="1" dirty="0">
                <a:solidFill>
                  <a:schemeClr val="bg1"/>
                </a:solidFill>
                <a:latin typeface="+mn-lt"/>
              </a:rPr>
            </a:br>
            <a:br>
              <a:rPr lang="en-GB" sz="2800" b="1" dirty="0">
                <a:solidFill>
                  <a:schemeClr val="bg1"/>
                </a:solidFill>
                <a:latin typeface="+mn-lt"/>
              </a:rPr>
            </a:br>
            <a:endParaRPr lang="en-GB" sz="1400" b="1" dirty="0">
              <a:solidFill>
                <a:schemeClr val="bg1"/>
              </a:solidFill>
              <a:latin typeface="+mn-lt"/>
            </a:endParaRPr>
          </a:p>
        </p:txBody>
      </p:sp>
      <p:sp>
        <p:nvSpPr>
          <p:cNvPr id="3" name="Content Placeholder 2">
            <a:extLst>
              <a:ext uri="{FF2B5EF4-FFF2-40B4-BE49-F238E27FC236}">
                <a16:creationId xmlns:a16="http://schemas.microsoft.com/office/drawing/2014/main" id="{67A0C492-286D-4ECF-8615-E54DFAB6585F}"/>
              </a:ext>
            </a:extLst>
          </p:cNvPr>
          <p:cNvSpPr>
            <a:spLocks noGrp="1"/>
          </p:cNvSpPr>
          <p:nvPr>
            <p:ph idx="1"/>
          </p:nvPr>
        </p:nvSpPr>
        <p:spPr>
          <a:xfrm>
            <a:off x="114300" y="618899"/>
            <a:ext cx="7358617" cy="5737894"/>
          </a:xfr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228600" lvl="2">
              <a:lnSpc>
                <a:spcPct val="100000"/>
              </a:lnSpc>
              <a:buFont typeface="Wingdings" panose="05000000000000000000" pitchFamily="2" charset="2"/>
              <a:buChar char="Ø"/>
            </a:pPr>
            <a:r>
              <a:rPr lang="en-GB" sz="2900" dirty="0">
                <a:latin typeface="Calibri" panose="020F0502020204030204" pitchFamily="34" charset="0"/>
                <a:ea typeface="Calibri" panose="020F0502020204030204" pitchFamily="34" charset="0"/>
                <a:cs typeface="Times New Roman" panose="02020603050405020304" pitchFamily="18" charset="0"/>
              </a:rPr>
              <a:t>What can we do to ensure that we have no unmet demand for people who need care and support at home? What can we do to better optimise the capacity available to us?</a:t>
            </a:r>
          </a:p>
          <a:p>
            <a:pPr marL="0" lvl="2" indent="0">
              <a:lnSpc>
                <a:spcPct val="100000"/>
              </a:lnSpc>
              <a:buNone/>
            </a:pPr>
            <a:endParaRPr lang="en-GB" sz="2900" dirty="0">
              <a:latin typeface="Calibri" panose="020F0502020204030204" pitchFamily="34" charset="0"/>
              <a:ea typeface="Calibri" panose="020F0502020204030204" pitchFamily="34" charset="0"/>
              <a:cs typeface="Times New Roman" panose="02020603050405020304" pitchFamily="18" charset="0"/>
            </a:endParaRPr>
          </a:p>
          <a:p>
            <a:pPr marL="228600" lvl="2">
              <a:lnSpc>
                <a:spcPct val="100000"/>
              </a:lnSpc>
              <a:buFont typeface="Wingdings" panose="05000000000000000000" pitchFamily="2" charset="2"/>
              <a:buChar char="Ø"/>
            </a:pPr>
            <a:r>
              <a:rPr lang="en-GB" sz="2900" dirty="0">
                <a:latin typeface="Calibri" panose="020F0502020204030204" pitchFamily="34" charset="0"/>
                <a:ea typeface="Calibri" panose="020F0502020204030204" pitchFamily="34" charset="0"/>
                <a:cs typeface="Times New Roman" panose="02020603050405020304" pitchFamily="18" charset="0"/>
              </a:rPr>
              <a:t>How would you approach the geographical zones e.g. community network areas, PCN, former districts etc</a:t>
            </a:r>
            <a:r>
              <a:rPr lang="en-GB" sz="2900">
                <a:latin typeface="Calibri" panose="020F0502020204030204" pitchFamily="34" charset="0"/>
                <a:ea typeface="Calibri" panose="020F0502020204030204" pitchFamily="34" charset="0"/>
                <a:cs typeface="Times New Roman" panose="02020603050405020304" pitchFamily="18" charset="0"/>
              </a:rPr>
              <a:t>.?</a:t>
            </a:r>
            <a:r>
              <a:rPr lang="en-GB" sz="2900" dirty="0">
                <a:latin typeface="Calibri" panose="020F0502020204030204" pitchFamily="34" charset="0"/>
                <a:ea typeface="Calibri" panose="020F0502020204030204" pitchFamily="34" charset="0"/>
                <a:cs typeface="Times New Roman" panose="02020603050405020304" pitchFamily="18" charset="0"/>
              </a:rPr>
              <a:t> </a:t>
            </a:r>
          </a:p>
          <a:p>
            <a:pPr marL="0" lvl="2" indent="0">
              <a:lnSpc>
                <a:spcPct val="100000"/>
              </a:lnSpc>
              <a:buNone/>
            </a:pPr>
            <a:endParaRPr lang="en-GB" sz="2900" dirty="0">
              <a:latin typeface="Calibri" panose="020F0502020204030204" pitchFamily="34" charset="0"/>
              <a:ea typeface="Calibri" panose="020F0502020204030204" pitchFamily="34" charset="0"/>
              <a:cs typeface="Times New Roman" panose="02020603050405020304" pitchFamily="18" charset="0"/>
            </a:endParaRPr>
          </a:p>
          <a:p>
            <a:pPr marL="228600" lvl="2">
              <a:lnSpc>
                <a:spcPct val="100000"/>
              </a:lnSpc>
              <a:buFont typeface="Wingdings" panose="05000000000000000000" pitchFamily="2" charset="2"/>
              <a:buChar char="Ø"/>
            </a:pPr>
            <a:r>
              <a:rPr lang="en-GB" sz="2900" dirty="0">
                <a:latin typeface="Calibri" panose="020F0502020204030204" pitchFamily="34" charset="0"/>
                <a:ea typeface="Calibri" panose="020F0502020204030204" pitchFamily="34" charset="0"/>
                <a:cs typeface="Times New Roman" panose="02020603050405020304" pitchFamily="18" charset="0"/>
              </a:rPr>
              <a:t>What do you think the strengths and weaknesses of the lead/sub contracting approach are. What would we need to consider make it successful?</a:t>
            </a:r>
          </a:p>
          <a:p>
            <a:pPr marL="228600" lvl="2">
              <a:lnSpc>
                <a:spcPct val="107000"/>
              </a:lnSpc>
              <a:buFont typeface="Wingdings" panose="05000000000000000000" pitchFamily="2" charset="2"/>
              <a:buChar char="Ø"/>
            </a:pPr>
            <a:endParaRPr lang="en-GB" sz="2900" dirty="0">
              <a:latin typeface="Calibri" panose="020F0502020204030204" pitchFamily="34" charset="0"/>
              <a:ea typeface="Calibri" panose="020F0502020204030204" pitchFamily="34" charset="0"/>
              <a:cs typeface="Times New Roman" panose="02020603050405020304" pitchFamily="18" charset="0"/>
            </a:endParaRPr>
          </a:p>
          <a:p>
            <a:pPr marL="228600" lvl="2">
              <a:lnSpc>
                <a:spcPct val="107000"/>
              </a:lnSpc>
              <a:buFont typeface="Wingdings" panose="05000000000000000000" pitchFamily="2" charset="2"/>
              <a:buChar char="Ø"/>
            </a:pPr>
            <a:endParaRPr lang="en-GB" sz="2900" dirty="0">
              <a:latin typeface="Calibri" panose="020F0502020204030204" pitchFamily="34" charset="0"/>
              <a:ea typeface="Calibri" panose="020F0502020204030204" pitchFamily="34" charset="0"/>
              <a:cs typeface="Times New Roman" panose="02020603050405020304" pitchFamily="18" charset="0"/>
            </a:endParaRPr>
          </a:p>
          <a:p>
            <a:pPr marL="228600" lvl="2">
              <a:lnSpc>
                <a:spcPct val="107000"/>
              </a:lnSpc>
              <a:buFont typeface="Wingdings" panose="05000000000000000000" pitchFamily="2" charset="2"/>
              <a:buChar char="Ø"/>
            </a:pPr>
            <a:endParaRPr lang="en-GB" sz="2900" dirty="0">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buFont typeface="Wingdings" panose="05000000000000000000" pitchFamily="2" charset="2"/>
              <a:buChar char="Ø"/>
            </a:pPr>
            <a:endParaRPr lang="en-GB" sz="29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descr="Two blank speech balloons">
            <a:extLst>
              <a:ext uri="{FF2B5EF4-FFF2-40B4-BE49-F238E27FC236}">
                <a16:creationId xmlns:a16="http://schemas.microsoft.com/office/drawing/2014/main" id="{20F1DDEC-25A3-EF80-4385-69E97A6088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6214" y="839449"/>
            <a:ext cx="4002947" cy="2501842"/>
          </a:xfrm>
          <a:prstGeom prst="rect">
            <a:avLst/>
          </a:prstGeom>
        </p:spPr>
      </p:pic>
      <p:pic>
        <p:nvPicPr>
          <p:cNvPr id="7" name="Graphic 6" descr="Tea with solid fill">
            <a:extLst>
              <a:ext uri="{FF2B5EF4-FFF2-40B4-BE49-F238E27FC236}">
                <a16:creationId xmlns:a16="http://schemas.microsoft.com/office/drawing/2014/main" id="{2811EBBE-2DB8-698A-BFA0-7592B9E7E16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77962" y="5249819"/>
            <a:ext cx="914400" cy="914400"/>
          </a:xfrm>
          <a:prstGeom prst="rect">
            <a:avLst/>
          </a:prstGeom>
        </p:spPr>
      </p:pic>
      <p:pic>
        <p:nvPicPr>
          <p:cNvPr id="8" name="Graphic 7" descr="Latte Cup outline">
            <a:extLst>
              <a:ext uri="{FF2B5EF4-FFF2-40B4-BE49-F238E27FC236}">
                <a16:creationId xmlns:a16="http://schemas.microsoft.com/office/drawing/2014/main" id="{8EA377B0-4817-A6FD-54D6-06DC999317A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761144" y="5249819"/>
            <a:ext cx="914400" cy="914400"/>
          </a:xfrm>
          <a:prstGeom prst="rect">
            <a:avLst/>
          </a:prstGeom>
        </p:spPr>
      </p:pic>
    </p:spTree>
    <p:extLst>
      <p:ext uri="{BB962C8B-B14F-4D97-AF65-F5344CB8AC3E}">
        <p14:creationId xmlns:p14="http://schemas.microsoft.com/office/powerpoint/2010/main" val="1923473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A00806-0225-40A4-B3D0-040B04F5667E}"/>
              </a:ext>
            </a:extLst>
          </p:cNvPr>
          <p:cNvSpPr/>
          <p:nvPr/>
        </p:nvSpPr>
        <p:spPr>
          <a:xfrm>
            <a:off x="0" y="0"/>
            <a:ext cx="7538647" cy="6858000"/>
          </a:xfrm>
          <a:prstGeom prst="rect">
            <a:avLst/>
          </a:prstGeo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fontAlgn="base">
              <a:lnSpc>
                <a:spcPct val="90000"/>
              </a:lnSpc>
              <a:spcBef>
                <a:spcPts val="1000"/>
              </a:spcBef>
            </a:pPr>
            <a:endParaRPr lang="en-GB"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fontAlgn="base">
              <a:lnSpc>
                <a:spcPct val="90000"/>
              </a:lnSpc>
              <a:spcBef>
                <a:spcPts val="1000"/>
              </a:spcBef>
            </a:pPr>
            <a:endParaRPr lang="en-GB" sz="2400" b="1" dirty="0">
              <a:solidFill>
                <a:schemeClr val="bg1"/>
              </a:solidFill>
              <a:latin typeface="Calibri" panose="020F0502020204030204" pitchFamily="34" charset="0"/>
            </a:endParaRPr>
          </a:p>
        </p:txBody>
      </p:sp>
      <p:pic>
        <p:nvPicPr>
          <p:cNvPr id="8" name="Picture 7">
            <a:extLst>
              <a:ext uri="{FF2B5EF4-FFF2-40B4-BE49-F238E27FC236}">
                <a16:creationId xmlns:a16="http://schemas.microsoft.com/office/drawing/2014/main" id="{20E5D5B0-B71B-45FB-AC4F-66FB284717F3}"/>
              </a:ext>
            </a:extLst>
          </p:cNvPr>
          <p:cNvPicPr>
            <a:picLocks noChangeAspect="1"/>
          </p:cNvPicPr>
          <p:nvPr/>
        </p:nvPicPr>
        <p:blipFill>
          <a:blip r:embed="rId3"/>
          <a:stretch>
            <a:fillRect/>
          </a:stretch>
        </p:blipFill>
        <p:spPr>
          <a:xfrm>
            <a:off x="7876168" y="1372430"/>
            <a:ext cx="4135802" cy="4113140"/>
          </a:xfrm>
          <a:prstGeom prst="rect">
            <a:avLst/>
          </a:prstGeom>
        </p:spPr>
      </p:pic>
      <p:sp>
        <p:nvSpPr>
          <p:cNvPr id="9" name="Title 1">
            <a:extLst>
              <a:ext uri="{FF2B5EF4-FFF2-40B4-BE49-F238E27FC236}">
                <a16:creationId xmlns:a16="http://schemas.microsoft.com/office/drawing/2014/main" id="{5C9936B3-275F-15EE-2CC2-41F38F28DC2D}"/>
              </a:ext>
            </a:extLst>
          </p:cNvPr>
          <p:cNvSpPr txBox="1">
            <a:spLocks/>
          </p:cNvSpPr>
          <p:nvPr/>
        </p:nvSpPr>
        <p:spPr>
          <a:xfrm>
            <a:off x="180030" y="464874"/>
            <a:ext cx="7424347"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chemeClr val="bg1"/>
                </a:solidFill>
                <a:latin typeface="+mn-lt"/>
              </a:rPr>
              <a:t>Final Plenary session</a:t>
            </a:r>
          </a:p>
          <a:p>
            <a:r>
              <a:rPr lang="en-GB" sz="2800" b="1" dirty="0">
                <a:solidFill>
                  <a:schemeClr val="bg1"/>
                </a:solidFill>
                <a:latin typeface="+mn-lt"/>
              </a:rPr>
              <a:t>Your thoughts, ideas and questions… </a:t>
            </a:r>
            <a:br>
              <a:rPr lang="en-GB" sz="2800" b="1" dirty="0">
                <a:solidFill>
                  <a:schemeClr val="bg1"/>
                </a:solidFill>
                <a:latin typeface="+mn-lt"/>
              </a:rPr>
            </a:br>
            <a:br>
              <a:rPr lang="en-GB" sz="2800" b="1" dirty="0">
                <a:solidFill>
                  <a:schemeClr val="bg1"/>
                </a:solidFill>
                <a:latin typeface="+mn-lt"/>
              </a:rPr>
            </a:br>
            <a:endParaRPr lang="en-GB" sz="1400" b="1" dirty="0">
              <a:solidFill>
                <a:schemeClr val="bg1"/>
              </a:solidFill>
              <a:latin typeface="+mn-lt"/>
            </a:endParaRPr>
          </a:p>
        </p:txBody>
      </p:sp>
    </p:spTree>
    <p:extLst>
      <p:ext uri="{BB962C8B-B14F-4D97-AF65-F5344CB8AC3E}">
        <p14:creationId xmlns:p14="http://schemas.microsoft.com/office/powerpoint/2010/main" val="491227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A00806-0225-40A4-B3D0-040B04F5667E}"/>
              </a:ext>
            </a:extLst>
          </p:cNvPr>
          <p:cNvSpPr/>
          <p:nvPr/>
        </p:nvSpPr>
        <p:spPr>
          <a:xfrm>
            <a:off x="0" y="14514"/>
            <a:ext cx="12192000" cy="6858000"/>
          </a:xfrm>
          <a:prstGeom prst="rect">
            <a:avLst/>
          </a:prstGeo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fontAlgn="base">
              <a:lnSpc>
                <a:spcPct val="90000"/>
              </a:lnSpc>
              <a:spcBef>
                <a:spcPts val="1000"/>
              </a:spcBef>
            </a:pPr>
            <a:endParaRPr lang="en-GB"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fontAlgn="base">
              <a:lnSpc>
                <a:spcPct val="90000"/>
              </a:lnSpc>
              <a:spcBef>
                <a:spcPts val="1000"/>
              </a:spcBef>
            </a:pPr>
            <a:endParaRPr lang="en-GB" sz="2400" b="1" dirty="0">
              <a:solidFill>
                <a:schemeClr val="bg1"/>
              </a:solidFill>
              <a:latin typeface="Calibri" panose="020F0502020204030204" pitchFamily="34" charset="0"/>
            </a:endParaRPr>
          </a:p>
        </p:txBody>
      </p:sp>
      <p:sp>
        <p:nvSpPr>
          <p:cNvPr id="3" name="Content Placeholder 2">
            <a:extLst>
              <a:ext uri="{FF2B5EF4-FFF2-40B4-BE49-F238E27FC236}">
                <a16:creationId xmlns:a16="http://schemas.microsoft.com/office/drawing/2014/main" id="{67A0C492-286D-4ECF-8615-E54DFAB6585F}"/>
              </a:ext>
            </a:extLst>
          </p:cNvPr>
          <p:cNvSpPr>
            <a:spLocks noGrp="1"/>
          </p:cNvSpPr>
          <p:nvPr>
            <p:ph idx="1"/>
          </p:nvPr>
        </p:nvSpPr>
        <p:spPr>
          <a:xfrm>
            <a:off x="290285" y="924322"/>
            <a:ext cx="11045371" cy="5009355"/>
          </a:xfr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marL="914400" lvl="2" indent="-914400">
              <a:lnSpc>
                <a:spcPct val="107000"/>
              </a:lnSpc>
              <a:buNone/>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898525" lvl="2" indent="-625475">
              <a:lnSpc>
                <a:spcPct val="150000"/>
              </a:lnSpc>
              <a:buFont typeface="Wingdings" panose="05000000000000000000" pitchFamily="2" charset="2"/>
              <a:buChar char="Ø"/>
            </a:pPr>
            <a:r>
              <a:rPr lang="en-GB" sz="1800" dirty="0">
                <a:latin typeface="Calibri" panose="020F0502020204030204" pitchFamily="34" charset="0"/>
                <a:ea typeface="Calibri" panose="020F0502020204030204" pitchFamily="34" charset="0"/>
                <a:cs typeface="Times New Roman" panose="02020603050405020304" pitchFamily="18" charset="0"/>
              </a:rPr>
              <a:t>5</a:t>
            </a:r>
            <a:r>
              <a:rPr lang="en-GB" sz="1800" baseline="30000" dirty="0">
                <a:latin typeface="Calibri" panose="020F0502020204030204" pitchFamily="34" charset="0"/>
                <a:ea typeface="Calibri" panose="020F0502020204030204" pitchFamily="34" charset="0"/>
                <a:cs typeface="Times New Roman" panose="02020603050405020304" pitchFamily="18" charset="0"/>
              </a:rPr>
              <a:t> </a:t>
            </a:r>
            <a:r>
              <a:rPr lang="en-GB" sz="1800" dirty="0">
                <a:latin typeface="Calibri" panose="020F0502020204030204" pitchFamily="34" charset="0"/>
                <a:ea typeface="Calibri" panose="020F0502020204030204" pitchFamily="34" charset="0"/>
                <a:cs typeface="Times New Roman" panose="02020603050405020304" pitchFamily="18" charset="0"/>
              </a:rPr>
              <a:t>and 20</a:t>
            </a:r>
            <a:r>
              <a:rPr lang="en-GB" sz="1800" baseline="30000" dirty="0">
                <a:latin typeface="Calibri" panose="020F0502020204030204" pitchFamily="34" charset="0"/>
                <a:ea typeface="Calibri" panose="020F0502020204030204" pitchFamily="34" charset="0"/>
                <a:cs typeface="Times New Roman" panose="02020603050405020304" pitchFamily="18" charset="0"/>
              </a:rPr>
              <a:t> </a:t>
            </a:r>
            <a:r>
              <a:rPr lang="en-GB" sz="1800" dirty="0">
                <a:latin typeface="Calibri" panose="020F0502020204030204" pitchFamily="34" charset="0"/>
                <a:ea typeface="Calibri" panose="020F0502020204030204" pitchFamily="34" charset="0"/>
                <a:cs typeface="Times New Roman" panose="02020603050405020304" pitchFamily="18" charset="0"/>
              </a:rPr>
              <a:t>April		Stakeholder Conferences</a:t>
            </a:r>
          </a:p>
          <a:p>
            <a:pPr marL="898525" lvl="2" indent="-625475">
              <a:lnSpc>
                <a:spcPct val="150000"/>
              </a:lnSpc>
              <a:buFont typeface="Wingdings" panose="05000000000000000000" pitchFamily="2" charset="2"/>
              <a:buChar char="Ø"/>
            </a:pPr>
            <a:r>
              <a:rPr lang="en-GB"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10 May 			Provider Soft Market Test submissions</a:t>
            </a:r>
          </a:p>
          <a:p>
            <a:pPr marL="898525" lvl="2" indent="-625475">
              <a:lnSpc>
                <a:spcPct val="150000"/>
              </a:lnSpc>
              <a:buFont typeface="Wingdings" panose="05000000000000000000" pitchFamily="2" charset="2"/>
              <a:buChar char="Ø"/>
            </a:pPr>
            <a:r>
              <a:rPr lang="en-GB"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11 April to 15 May 		Provider Thematic Workshops </a:t>
            </a:r>
          </a:p>
          <a:p>
            <a:pPr marL="898525" lvl="2" indent="-625475">
              <a:lnSpc>
                <a:spcPct val="150000"/>
              </a:lnSpc>
              <a:buFont typeface="Wingdings" panose="05000000000000000000" pitchFamily="2" charset="2"/>
              <a:buChar char="Ø"/>
            </a:pPr>
            <a:r>
              <a:rPr lang="en-GB"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11 April to 15 May 		One to one meetings with providers on request </a:t>
            </a:r>
          </a:p>
          <a:p>
            <a:pPr marL="898525" lvl="2" indent="-625475">
              <a:lnSpc>
                <a:spcPct val="150000"/>
              </a:lnSpc>
              <a:buFont typeface="Wingdings" panose="05000000000000000000" pitchFamily="2" charset="2"/>
              <a:buChar char="Ø"/>
            </a:pPr>
            <a:r>
              <a:rPr lang="en-GB"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11 April to 15 May		Lets Talk Cornwall surveys for people who use services, carers and staff </a:t>
            </a:r>
          </a:p>
          <a:p>
            <a:pPr marL="898525" lvl="2" indent="-625475">
              <a:lnSpc>
                <a:spcPct val="150000"/>
              </a:lnSpc>
              <a:buFont typeface="Wingdings" panose="05000000000000000000" pitchFamily="2" charset="2"/>
              <a:buChar char="Ø"/>
            </a:pPr>
            <a:r>
              <a:rPr lang="en-GB"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Throughout 		Advisory Groups for Service Users, Carers, Providers and Stakeholders </a:t>
            </a:r>
          </a:p>
          <a:p>
            <a:pPr marL="898525" lvl="2" indent="-625475">
              <a:lnSpc>
                <a:spcPct val="150000"/>
              </a:lnSpc>
              <a:buFont typeface="Wingdings" panose="05000000000000000000" pitchFamily="2" charset="2"/>
              <a:buChar char="Ø"/>
            </a:pPr>
            <a:r>
              <a:rPr lang="en-GB"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Throughout 		Partnership Board updates</a:t>
            </a:r>
          </a:p>
          <a:p>
            <a:pPr marL="898525" lvl="2" indent="-625475">
              <a:lnSpc>
                <a:spcPct val="107000"/>
              </a:lnSpc>
              <a:buFont typeface="Wingdings" panose="05000000000000000000" pitchFamily="2" charset="2"/>
              <a:buChar char="Ø"/>
            </a:pPr>
            <a:endParaRPr lang="en-GB" sz="1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lvl="2" indent="0">
              <a:lnSpc>
                <a:spcPct val="107000"/>
              </a:lnSpc>
              <a:buNone/>
            </a:pPr>
            <a:endParaRPr lang="en-GB" sz="1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Title 1">
            <a:extLst>
              <a:ext uri="{FF2B5EF4-FFF2-40B4-BE49-F238E27FC236}">
                <a16:creationId xmlns:a16="http://schemas.microsoft.com/office/drawing/2014/main" id="{5C9936B3-275F-15EE-2CC2-41F38F28DC2D}"/>
              </a:ext>
            </a:extLst>
          </p:cNvPr>
          <p:cNvSpPr txBox="1">
            <a:spLocks/>
          </p:cNvSpPr>
          <p:nvPr/>
        </p:nvSpPr>
        <p:spPr>
          <a:xfrm>
            <a:off x="114300" y="-81226"/>
            <a:ext cx="74243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chemeClr val="bg1"/>
                </a:solidFill>
                <a:latin typeface="+mn-lt"/>
              </a:rPr>
              <a:t>What Happens Next - Codesign Activities</a:t>
            </a:r>
            <a:endParaRPr lang="en-GB" sz="1400" b="1" dirty="0">
              <a:solidFill>
                <a:schemeClr val="bg1"/>
              </a:solidFill>
              <a:latin typeface="+mn-lt"/>
            </a:endParaRPr>
          </a:p>
        </p:txBody>
      </p:sp>
    </p:spTree>
    <p:extLst>
      <p:ext uri="{BB962C8B-B14F-4D97-AF65-F5344CB8AC3E}">
        <p14:creationId xmlns:p14="http://schemas.microsoft.com/office/powerpoint/2010/main" val="3803660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A00806-0225-40A4-B3D0-040B04F5667E}"/>
              </a:ext>
            </a:extLst>
          </p:cNvPr>
          <p:cNvSpPr/>
          <p:nvPr/>
        </p:nvSpPr>
        <p:spPr>
          <a:xfrm>
            <a:off x="0" y="12700"/>
            <a:ext cx="7538647" cy="6858000"/>
          </a:xfrm>
          <a:prstGeom prst="rect">
            <a:avLst/>
          </a:prstGeo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indent="-228600" fontAlgn="base">
              <a:lnSpc>
                <a:spcPct val="90000"/>
              </a:lnSpc>
              <a:spcBef>
                <a:spcPts val="1000"/>
              </a:spcBef>
              <a:buFont typeface="Arial" panose="020B0604020202020204" pitchFamily="34" charset="0"/>
              <a:buChar char="•"/>
            </a:pPr>
            <a:endParaRPr lang="en-GB" sz="2400" b="1">
              <a:solidFill>
                <a:schemeClr val="bg1"/>
              </a:solidFill>
              <a:latin typeface="Calibri" panose="020F0502020204030204" pitchFamily="34" charset="0"/>
            </a:endParaRPr>
          </a:p>
        </p:txBody>
      </p:sp>
      <p:sp>
        <p:nvSpPr>
          <p:cNvPr id="2" name="Title 1">
            <a:extLst>
              <a:ext uri="{FF2B5EF4-FFF2-40B4-BE49-F238E27FC236}">
                <a16:creationId xmlns:a16="http://schemas.microsoft.com/office/drawing/2014/main" id="{AE849FC0-CEB4-4C22-A819-D922B242B52B}"/>
              </a:ext>
            </a:extLst>
          </p:cNvPr>
          <p:cNvSpPr>
            <a:spLocks noGrp="1"/>
          </p:cNvSpPr>
          <p:nvPr>
            <p:ph type="title"/>
          </p:nvPr>
        </p:nvSpPr>
        <p:spPr>
          <a:xfrm>
            <a:off x="114300" y="-81225"/>
            <a:ext cx="5410199" cy="845723"/>
          </a:xfrm>
        </p:spPr>
        <p:txBody>
          <a:bodyPr>
            <a:normAutofit/>
          </a:bodyPr>
          <a:lstStyle/>
          <a:p>
            <a:r>
              <a:rPr lang="en-GB" sz="2800" b="1">
                <a:solidFill>
                  <a:schemeClr val="bg1"/>
                </a:solidFill>
                <a:latin typeface="+mn-lt"/>
              </a:rPr>
              <a:t>Final questions/comments?</a:t>
            </a:r>
            <a:endParaRPr lang="en-GB" sz="1400" b="1">
              <a:solidFill>
                <a:schemeClr val="bg1"/>
              </a:solidFill>
              <a:latin typeface="+mn-lt"/>
            </a:endParaRPr>
          </a:p>
        </p:txBody>
      </p:sp>
      <p:sp>
        <p:nvSpPr>
          <p:cNvPr id="3" name="Content Placeholder 2">
            <a:extLst>
              <a:ext uri="{FF2B5EF4-FFF2-40B4-BE49-F238E27FC236}">
                <a16:creationId xmlns:a16="http://schemas.microsoft.com/office/drawing/2014/main" id="{67A0C492-286D-4ECF-8615-E54DFAB6585F}"/>
              </a:ext>
            </a:extLst>
          </p:cNvPr>
          <p:cNvSpPr>
            <a:spLocks noGrp="1"/>
          </p:cNvSpPr>
          <p:nvPr>
            <p:ph idx="1"/>
          </p:nvPr>
        </p:nvSpPr>
        <p:spPr>
          <a:xfrm>
            <a:off x="114300" y="1544892"/>
            <a:ext cx="6658601" cy="3226464"/>
          </a:xfr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fontScale="85000" lnSpcReduction="20000"/>
          </a:bodyPr>
          <a:lstStyle/>
          <a:p>
            <a:pPr marL="0" lvl="2" indent="0">
              <a:lnSpc>
                <a:spcPct val="107000"/>
              </a:lnSpc>
              <a:buNone/>
            </a:pPr>
            <a:r>
              <a:rPr lang="en-GB" sz="2400" dirty="0">
                <a:latin typeface="Calibri" panose="020F0502020204030204" pitchFamily="34" charset="0"/>
                <a:ea typeface="Calibri" panose="020F0502020204030204" pitchFamily="34" charset="0"/>
                <a:cs typeface="Times New Roman" panose="02020603050405020304" pitchFamily="18" charset="0"/>
              </a:rPr>
              <a:t>Thank you for your time, your considered comments and your suggestions.</a:t>
            </a:r>
          </a:p>
          <a:p>
            <a:pPr marL="914400" lvl="2" indent="-914400">
              <a:lnSpc>
                <a:spcPct val="107000"/>
              </a:lnSpc>
              <a:buNone/>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0" lvl="2" indent="0">
              <a:lnSpc>
                <a:spcPct val="107000"/>
              </a:lnSpc>
              <a:buNone/>
            </a:pPr>
            <a:r>
              <a:rPr lang="en-GB" sz="2400" dirty="0">
                <a:latin typeface="Calibri" panose="020F0502020204030204" pitchFamily="34" charset="0"/>
                <a:ea typeface="Calibri" panose="020F0502020204030204" pitchFamily="34" charset="0"/>
                <a:cs typeface="Times New Roman" panose="02020603050405020304" pitchFamily="18" charset="0"/>
              </a:rPr>
              <a:t>Please do not forget to add your views on our Let’s Talk Cornwall pages when they are availble.</a:t>
            </a:r>
          </a:p>
          <a:p>
            <a:pPr marL="0" lvl="2" indent="0">
              <a:lnSpc>
                <a:spcPct val="107000"/>
              </a:lnSpc>
              <a:buNone/>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0" lvl="2" indent="0">
              <a:lnSpc>
                <a:spcPct val="107000"/>
              </a:lnSpc>
              <a:buNone/>
            </a:pPr>
            <a:r>
              <a:rPr lang="en-GB" sz="2400" dirty="0">
                <a:latin typeface="Calibri" panose="020F0502020204030204" pitchFamily="34" charset="0"/>
                <a:ea typeface="Calibri" panose="020F0502020204030204" pitchFamily="34" charset="0"/>
                <a:cs typeface="Times New Roman" panose="02020603050405020304" pitchFamily="18" charset="0"/>
              </a:rPr>
              <a:t>Enjoy your lunch and have a safe journey home.</a:t>
            </a:r>
          </a:p>
          <a:p>
            <a:pPr marL="0" lvl="2" indent="0">
              <a:lnSpc>
                <a:spcPct val="107000"/>
              </a:lnSpc>
              <a:buNone/>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0" lvl="2" indent="0">
              <a:lnSpc>
                <a:spcPct val="107000"/>
              </a:lnSpc>
              <a:buNone/>
            </a:pPr>
            <a:r>
              <a:rPr lang="en-GB" sz="4800" dirty="0">
                <a:latin typeface="Calibri" panose="020F0502020204030204" pitchFamily="34" charset="0"/>
                <a:ea typeface="Calibri" panose="020F0502020204030204" pitchFamily="34" charset="0"/>
                <a:cs typeface="Times New Roman" panose="02020603050405020304" pitchFamily="18" charset="0"/>
              </a:rPr>
              <a:t>Thank you</a:t>
            </a:r>
          </a:p>
        </p:txBody>
      </p:sp>
      <p:pic>
        <p:nvPicPr>
          <p:cNvPr id="4" name="Graphic 3" descr="Clipboard with solid fill">
            <a:extLst>
              <a:ext uri="{FF2B5EF4-FFF2-40B4-BE49-F238E27FC236}">
                <a16:creationId xmlns:a16="http://schemas.microsoft.com/office/drawing/2014/main" id="{D187A2B5-2619-3743-BBC6-C3B031A05E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63879" y="1772392"/>
            <a:ext cx="1746858" cy="1746858"/>
          </a:xfrm>
          <a:prstGeom prst="rect">
            <a:avLst/>
          </a:prstGeom>
        </p:spPr>
      </p:pic>
      <p:pic>
        <p:nvPicPr>
          <p:cNvPr id="7" name="Graphic 6" descr="Comment Like with solid fill">
            <a:extLst>
              <a:ext uri="{FF2B5EF4-FFF2-40B4-BE49-F238E27FC236}">
                <a16:creationId xmlns:a16="http://schemas.microsoft.com/office/drawing/2014/main" id="{5899D180-64D4-EBF9-89D5-EAE76ED8E28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63879" y="4566324"/>
            <a:ext cx="1920025" cy="1920025"/>
          </a:xfrm>
          <a:prstGeom prst="rect">
            <a:avLst/>
          </a:prstGeom>
        </p:spPr>
      </p:pic>
      <p:pic>
        <p:nvPicPr>
          <p:cNvPr id="11" name="Graphic 10" descr="Thought bubble outline">
            <a:extLst>
              <a:ext uri="{FF2B5EF4-FFF2-40B4-BE49-F238E27FC236}">
                <a16:creationId xmlns:a16="http://schemas.microsoft.com/office/drawing/2014/main" id="{A8438847-A85B-3C63-1FA7-756DD21E8F8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02170" y="3158124"/>
            <a:ext cx="2108112" cy="2108112"/>
          </a:xfrm>
          <a:prstGeom prst="rect">
            <a:avLst/>
          </a:prstGeom>
        </p:spPr>
      </p:pic>
      <p:pic>
        <p:nvPicPr>
          <p:cNvPr id="16" name="Picture 15">
            <a:extLst>
              <a:ext uri="{FF2B5EF4-FFF2-40B4-BE49-F238E27FC236}">
                <a16:creationId xmlns:a16="http://schemas.microsoft.com/office/drawing/2014/main" id="{F263847E-C628-BE52-822C-5AA9F487B43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4276" y="5842247"/>
            <a:ext cx="2366987" cy="912366"/>
          </a:xfrm>
          <a:prstGeom prst="rect">
            <a:avLst/>
          </a:prstGeom>
        </p:spPr>
      </p:pic>
      <p:pic>
        <p:nvPicPr>
          <p:cNvPr id="17" name="Graphic 16" descr="Subtitles outline">
            <a:extLst>
              <a:ext uri="{FF2B5EF4-FFF2-40B4-BE49-F238E27FC236}">
                <a16:creationId xmlns:a16="http://schemas.microsoft.com/office/drawing/2014/main" id="{DEF2098F-6A67-7353-D04F-4C01764FE43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802170" y="581555"/>
            <a:ext cx="2064266" cy="2064266"/>
          </a:xfrm>
          <a:prstGeom prst="rect">
            <a:avLst/>
          </a:prstGeom>
        </p:spPr>
      </p:pic>
    </p:spTree>
    <p:extLst>
      <p:ext uri="{BB962C8B-B14F-4D97-AF65-F5344CB8AC3E}">
        <p14:creationId xmlns:p14="http://schemas.microsoft.com/office/powerpoint/2010/main" val="1718719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4F15DDE-BBFD-405B-82F0-D90B99D4471E}"/>
              </a:ext>
            </a:extLst>
          </p:cNvPr>
          <p:cNvSpPr>
            <a:spLocks noGrp="1"/>
          </p:cNvSpPr>
          <p:nvPr>
            <p:ph idx="1"/>
          </p:nvPr>
        </p:nvSpPr>
        <p:spPr>
          <a:xfrm>
            <a:off x="438150" y="437209"/>
            <a:ext cx="10515600" cy="1070749"/>
          </a:xfrm>
          <a:solidFill>
            <a:schemeClr val="bg1"/>
          </a:solidFill>
        </p:spPr>
        <p:txBody>
          <a:bodyPr>
            <a:normAutofit/>
          </a:bodyPr>
          <a:lstStyle/>
          <a:p>
            <a:pPr marL="0" indent="0">
              <a:buNone/>
            </a:pPr>
            <a:r>
              <a:rPr lang="en-GB" b="1" dirty="0">
                <a:solidFill>
                  <a:srgbClr val="009DA3"/>
                </a:solidFill>
                <a:latin typeface="Calibri" panose="020F0502020204030204" pitchFamily="34" charset="0"/>
              </a:rPr>
              <a:t>Care and Support at Home Conference April 2023 </a:t>
            </a:r>
          </a:p>
          <a:p>
            <a:pPr marL="0" indent="0">
              <a:buNone/>
            </a:pPr>
            <a:r>
              <a:rPr lang="en-GB" b="1" dirty="0">
                <a:solidFill>
                  <a:srgbClr val="009DA3"/>
                </a:solidFill>
                <a:latin typeface="Calibri" panose="020F0502020204030204" pitchFamily="34" charset="0"/>
              </a:rPr>
              <a:t>Agenda</a:t>
            </a:r>
          </a:p>
        </p:txBody>
      </p:sp>
      <p:sp>
        <p:nvSpPr>
          <p:cNvPr id="12" name="TextBox 11">
            <a:extLst>
              <a:ext uri="{FF2B5EF4-FFF2-40B4-BE49-F238E27FC236}">
                <a16:creationId xmlns:a16="http://schemas.microsoft.com/office/drawing/2014/main" id="{28ADCC06-9012-6354-8FD0-5021E47664B9}"/>
              </a:ext>
            </a:extLst>
          </p:cNvPr>
          <p:cNvSpPr txBox="1"/>
          <p:nvPr/>
        </p:nvSpPr>
        <p:spPr>
          <a:xfrm>
            <a:off x="438151" y="1636295"/>
            <a:ext cx="9950034" cy="4801314"/>
          </a:xfrm>
          <a:prstGeom prst="rect">
            <a:avLst/>
          </a:prstGeom>
          <a:noFill/>
        </p:spPr>
        <p:txBody>
          <a:bodyPr wrap="square" rtlCol="0">
            <a:spAutoFit/>
          </a:bodyPr>
          <a:lstStyle/>
          <a:p>
            <a:pPr>
              <a:lnSpc>
                <a:spcPct val="150000"/>
              </a:lnSpc>
            </a:pPr>
            <a:r>
              <a:rPr lang="en-GB" sz="2400" dirty="0"/>
              <a:t>10.00		Welcome and Housekeeping</a:t>
            </a:r>
          </a:p>
          <a:p>
            <a:pPr>
              <a:lnSpc>
                <a:spcPct val="150000"/>
              </a:lnSpc>
            </a:pPr>
            <a:r>
              <a:rPr lang="en-GB" sz="2400" dirty="0"/>
              <a:t>10.10		The Strategic Context</a:t>
            </a:r>
          </a:p>
          <a:p>
            <a:pPr>
              <a:lnSpc>
                <a:spcPct val="150000"/>
              </a:lnSpc>
            </a:pPr>
            <a:r>
              <a:rPr lang="en-GB" sz="2400" dirty="0"/>
              <a:t>10.20		The Future of Care and Support at Home in Cornwall</a:t>
            </a:r>
          </a:p>
          <a:p>
            <a:pPr>
              <a:lnSpc>
                <a:spcPct val="150000"/>
              </a:lnSpc>
            </a:pPr>
            <a:r>
              <a:rPr lang="en-GB" sz="2400" dirty="0"/>
              <a:t>10.50		Refreshments</a:t>
            </a:r>
          </a:p>
          <a:p>
            <a:pPr>
              <a:lnSpc>
                <a:spcPct val="150000"/>
              </a:lnSpc>
            </a:pPr>
            <a:r>
              <a:rPr lang="en-GB" sz="2400" dirty="0"/>
              <a:t>11.00		Breakout sessions</a:t>
            </a:r>
          </a:p>
          <a:p>
            <a:pPr>
              <a:lnSpc>
                <a:spcPct val="150000"/>
              </a:lnSpc>
            </a:pPr>
            <a:r>
              <a:rPr lang="en-GB" sz="2400" dirty="0"/>
              <a:t>12.00		Break </a:t>
            </a:r>
          </a:p>
          <a:p>
            <a:pPr>
              <a:lnSpc>
                <a:spcPct val="150000"/>
              </a:lnSpc>
            </a:pPr>
            <a:r>
              <a:rPr lang="en-GB" sz="2400" dirty="0"/>
              <a:t>12.15		Plenary and questions	</a:t>
            </a:r>
          </a:p>
          <a:p>
            <a:pPr>
              <a:lnSpc>
                <a:spcPct val="150000"/>
              </a:lnSpc>
            </a:pPr>
            <a:r>
              <a:rPr lang="en-GB" sz="2400" dirty="0"/>
              <a:t>13.00		Networking Lunch  </a:t>
            </a:r>
          </a:p>
          <a:p>
            <a:pPr marL="342900" indent="-342900">
              <a:buAutoNum type="arabicPeriod"/>
            </a:pPr>
            <a:endParaRPr lang="en-GB" dirty="0"/>
          </a:p>
        </p:txBody>
      </p:sp>
    </p:spTree>
    <p:extLst>
      <p:ext uri="{BB962C8B-B14F-4D97-AF65-F5344CB8AC3E}">
        <p14:creationId xmlns:p14="http://schemas.microsoft.com/office/powerpoint/2010/main" val="3799161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5A1CD6-E2DF-EF1F-0885-18B2D6CF761B}"/>
              </a:ext>
            </a:extLst>
          </p:cNvPr>
          <p:cNvSpPr/>
          <p:nvPr/>
        </p:nvSpPr>
        <p:spPr>
          <a:xfrm>
            <a:off x="0" y="7178"/>
            <a:ext cx="12192000" cy="6858000"/>
          </a:xfrm>
          <a:prstGeom prst="rect">
            <a:avLst/>
          </a:prstGeo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indent="-228600" fontAlgn="base">
              <a:lnSpc>
                <a:spcPct val="90000"/>
              </a:lnSpc>
              <a:spcBef>
                <a:spcPts val="1000"/>
              </a:spcBef>
              <a:buFont typeface="Arial" panose="020B0604020202020204" pitchFamily="34" charset="0"/>
              <a:buChar char="•"/>
            </a:pPr>
            <a:endParaRPr lang="en-GB" sz="2400" b="1" dirty="0">
              <a:solidFill>
                <a:schemeClr val="bg1"/>
              </a:solidFill>
              <a:latin typeface="Calibri" panose="020F0502020204030204" pitchFamily="34" charset="0"/>
            </a:endParaRPr>
          </a:p>
        </p:txBody>
      </p:sp>
      <p:sp>
        <p:nvSpPr>
          <p:cNvPr id="2" name="Title 1">
            <a:extLst>
              <a:ext uri="{FF2B5EF4-FFF2-40B4-BE49-F238E27FC236}">
                <a16:creationId xmlns:a16="http://schemas.microsoft.com/office/drawing/2014/main" id="{E82646A4-9AD9-4248-AB95-C65270B24B7A}"/>
              </a:ext>
            </a:extLst>
          </p:cNvPr>
          <p:cNvSpPr>
            <a:spLocks noGrp="1"/>
          </p:cNvSpPr>
          <p:nvPr>
            <p:ph type="ctrTitle"/>
          </p:nvPr>
        </p:nvSpPr>
        <p:spPr>
          <a:xfrm>
            <a:off x="92486" y="339506"/>
            <a:ext cx="7772400" cy="628734"/>
          </a:xfrm>
        </p:spPr>
        <p:txBody>
          <a:bodyPr>
            <a:normAutofit fontScale="90000"/>
          </a:bodyPr>
          <a:lstStyle/>
          <a:p>
            <a:pPr algn="l"/>
            <a:r>
              <a:rPr lang="en-GB" sz="2800" b="1" dirty="0">
                <a:solidFill>
                  <a:schemeClr val="bg1"/>
                </a:solidFill>
                <a:latin typeface="+mn-lt"/>
              </a:rPr>
              <a:t>The Strategic Context </a:t>
            </a:r>
            <a:br>
              <a:rPr lang="en-GB" sz="2800" b="1" dirty="0">
                <a:solidFill>
                  <a:schemeClr val="bg1"/>
                </a:solidFill>
                <a:latin typeface="+mn-lt"/>
              </a:rPr>
            </a:br>
            <a:r>
              <a:rPr lang="en-GB" sz="2800" b="1" dirty="0">
                <a:solidFill>
                  <a:schemeClr val="bg1"/>
                </a:solidFill>
                <a:latin typeface="+mn-lt"/>
              </a:rPr>
              <a:t>Delivering Better Care</a:t>
            </a:r>
          </a:p>
        </p:txBody>
      </p:sp>
      <p:pic>
        <p:nvPicPr>
          <p:cNvPr id="6" name="Picture 5">
            <a:extLst>
              <a:ext uri="{FF2B5EF4-FFF2-40B4-BE49-F238E27FC236}">
                <a16:creationId xmlns:a16="http://schemas.microsoft.com/office/drawing/2014/main" id="{CCD882CD-2CA0-4705-B260-5DD3B569C01C}"/>
              </a:ext>
            </a:extLst>
          </p:cNvPr>
          <p:cNvPicPr>
            <a:picLocks noChangeAspect="1"/>
          </p:cNvPicPr>
          <p:nvPr/>
        </p:nvPicPr>
        <p:blipFill rotWithShape="1">
          <a:blip r:embed="rId3"/>
          <a:srcRect l="36975" t="20530" r="38084" b="17736"/>
          <a:stretch/>
        </p:blipFill>
        <p:spPr>
          <a:xfrm>
            <a:off x="7713776" y="771392"/>
            <a:ext cx="1791842" cy="2493541"/>
          </a:xfrm>
          <a:prstGeom prst="rect">
            <a:avLst/>
          </a:prstGeom>
          <a:ln>
            <a:solidFill>
              <a:schemeClr val="bg1"/>
            </a:solidFill>
          </a:ln>
        </p:spPr>
      </p:pic>
      <p:pic>
        <p:nvPicPr>
          <p:cNvPr id="8" name="Picture 7">
            <a:extLst>
              <a:ext uri="{FF2B5EF4-FFF2-40B4-BE49-F238E27FC236}">
                <a16:creationId xmlns:a16="http://schemas.microsoft.com/office/drawing/2014/main" id="{07B98C80-BCD5-470D-ABFA-DB251245C514}"/>
              </a:ext>
            </a:extLst>
          </p:cNvPr>
          <p:cNvPicPr>
            <a:picLocks noChangeAspect="1"/>
          </p:cNvPicPr>
          <p:nvPr/>
        </p:nvPicPr>
        <p:blipFill rotWithShape="1">
          <a:blip r:embed="rId4"/>
          <a:srcRect l="35929" t="20530" r="36863" b="11221"/>
          <a:stretch/>
        </p:blipFill>
        <p:spPr>
          <a:xfrm>
            <a:off x="9793726" y="759263"/>
            <a:ext cx="1791841" cy="2505670"/>
          </a:xfrm>
          <a:prstGeom prst="rect">
            <a:avLst/>
          </a:prstGeom>
          <a:ln>
            <a:solidFill>
              <a:schemeClr val="accent1"/>
            </a:solidFill>
          </a:ln>
        </p:spPr>
      </p:pic>
      <p:sp>
        <p:nvSpPr>
          <p:cNvPr id="5" name="TextBox 4">
            <a:extLst>
              <a:ext uri="{FF2B5EF4-FFF2-40B4-BE49-F238E27FC236}">
                <a16:creationId xmlns:a16="http://schemas.microsoft.com/office/drawing/2014/main" id="{C095A01C-0532-49BB-8702-F28EFE91DEE0}"/>
              </a:ext>
            </a:extLst>
          </p:cNvPr>
          <p:cNvSpPr txBox="1"/>
          <p:nvPr/>
        </p:nvSpPr>
        <p:spPr>
          <a:xfrm>
            <a:off x="92486" y="1300568"/>
            <a:ext cx="7333182" cy="4401205"/>
          </a:xfrm>
          <a:prstGeom prst="rect">
            <a:avLst/>
          </a:prstGeom>
          <a:noFill/>
        </p:spPr>
        <p:txBody>
          <a:bodyPr wrap="square" rtlCol="0">
            <a:spAutoFit/>
          </a:bodyPr>
          <a:lstStyle/>
          <a:p>
            <a:r>
              <a:rPr lang="en-GB" sz="2000" dirty="0">
                <a:solidFill>
                  <a:schemeClr val="bg1"/>
                </a:solidFill>
              </a:rPr>
              <a:t>The </a:t>
            </a:r>
            <a:r>
              <a:rPr lang="en-GB" sz="2000" b="1" dirty="0">
                <a:solidFill>
                  <a:schemeClr val="bg1"/>
                </a:solidFill>
              </a:rPr>
              <a:t>Delivering Better Care Commissioning Strategies for Maximising Independence </a:t>
            </a:r>
            <a:r>
              <a:rPr lang="en-GB" sz="2000" dirty="0">
                <a:solidFill>
                  <a:schemeClr val="bg1"/>
                </a:solidFill>
              </a:rPr>
              <a:t>and </a:t>
            </a:r>
            <a:r>
              <a:rPr lang="en-GB" sz="2000" b="1" dirty="0">
                <a:solidFill>
                  <a:schemeClr val="bg1"/>
                </a:solidFill>
              </a:rPr>
              <a:t>Better Lives </a:t>
            </a:r>
            <a:r>
              <a:rPr lang="en-GB" sz="2000" dirty="0">
                <a:solidFill>
                  <a:schemeClr val="bg1"/>
                </a:solidFill>
              </a:rPr>
              <a:t>have been codesigned with our stakeholders and set out the key commissioning intentions for Adult Social Care. This includes transformational commissioning for care and support at home and accommodation with care services. </a:t>
            </a:r>
          </a:p>
          <a:p>
            <a:endParaRPr lang="en-GB" sz="2000" dirty="0">
              <a:solidFill>
                <a:schemeClr val="bg1"/>
              </a:solidFill>
            </a:endParaRPr>
          </a:p>
          <a:p>
            <a:r>
              <a:rPr lang="en-GB" sz="2000" dirty="0">
                <a:solidFill>
                  <a:schemeClr val="bg1"/>
                </a:solidFill>
              </a:rPr>
              <a:t>The strategies include plans for achieving the </a:t>
            </a:r>
            <a:r>
              <a:rPr lang="en-GB" sz="2000" b="1" dirty="0">
                <a:solidFill>
                  <a:schemeClr val="bg1"/>
                </a:solidFill>
              </a:rPr>
              <a:t>right care, in the right place, at the right time</a:t>
            </a:r>
            <a:r>
              <a:rPr lang="en-GB" sz="2000" dirty="0">
                <a:solidFill>
                  <a:schemeClr val="bg1"/>
                </a:solidFill>
              </a:rPr>
              <a:t> through the creation of </a:t>
            </a:r>
            <a:r>
              <a:rPr lang="en-GB" sz="2000" b="1" dirty="0">
                <a:solidFill>
                  <a:schemeClr val="bg1"/>
                </a:solidFill>
              </a:rPr>
              <a:t>vibrant, safe and supportive communities. </a:t>
            </a:r>
          </a:p>
          <a:p>
            <a:endParaRPr lang="en-GB" sz="2000" b="1" dirty="0">
              <a:solidFill>
                <a:schemeClr val="bg1"/>
              </a:solidFill>
            </a:endParaRPr>
          </a:p>
          <a:p>
            <a:r>
              <a:rPr lang="en-GB" sz="2000" dirty="0">
                <a:solidFill>
                  <a:schemeClr val="bg1"/>
                </a:solidFill>
              </a:rPr>
              <a:t>Our </a:t>
            </a:r>
            <a:r>
              <a:rPr lang="en-GB" sz="2000" b="1" dirty="0">
                <a:solidFill>
                  <a:schemeClr val="bg1"/>
                </a:solidFill>
              </a:rPr>
              <a:t>Market Sustainability Plan </a:t>
            </a:r>
            <a:r>
              <a:rPr lang="en-GB" sz="2000" dirty="0">
                <a:solidFill>
                  <a:schemeClr val="bg1"/>
                </a:solidFill>
              </a:rPr>
              <a:t>sets out an assessment of the current market position, the impact of the challenges we face together over the next two years and our local plan for market sustainability.</a:t>
            </a:r>
          </a:p>
          <a:p>
            <a:endParaRPr lang="en-GB" sz="2000" dirty="0">
              <a:solidFill>
                <a:schemeClr val="bg1"/>
              </a:solidFill>
            </a:endParaRPr>
          </a:p>
        </p:txBody>
      </p:sp>
      <p:sp>
        <p:nvSpPr>
          <p:cNvPr id="4" name="TextBox 3">
            <a:extLst>
              <a:ext uri="{FF2B5EF4-FFF2-40B4-BE49-F238E27FC236}">
                <a16:creationId xmlns:a16="http://schemas.microsoft.com/office/drawing/2014/main" id="{3730F66D-5D3C-6AD1-8B2D-C22319610F7F}"/>
              </a:ext>
            </a:extLst>
          </p:cNvPr>
          <p:cNvSpPr txBox="1"/>
          <p:nvPr/>
        </p:nvSpPr>
        <p:spPr>
          <a:xfrm>
            <a:off x="92486" y="5850824"/>
            <a:ext cx="5185367" cy="738664"/>
          </a:xfrm>
          <a:prstGeom prst="rect">
            <a:avLst/>
          </a:prstGeom>
          <a:noFill/>
        </p:spPr>
        <p:txBody>
          <a:bodyPr wrap="square" rtlCol="0">
            <a:spAutoFit/>
          </a:bodyPr>
          <a:lstStyle/>
          <a:p>
            <a:r>
              <a:rPr lang="en-GB" sz="1400" dirty="0">
                <a:solidFill>
                  <a:schemeClr val="bg1"/>
                </a:solidFill>
                <a:hlinkClick r:id="rId5">
                  <a:extLst>
                    <a:ext uri="{A12FA001-AC4F-418D-AE19-62706E023703}">
                      <ahyp:hlinkClr xmlns:ahyp="http://schemas.microsoft.com/office/drawing/2018/hyperlinkcolor" val="tx"/>
                    </a:ext>
                  </a:extLst>
                </a:hlinkClick>
              </a:rPr>
              <a:t>Maximising Independence (cornwall.gov.uk)</a:t>
            </a:r>
            <a:endParaRPr lang="en-GB" sz="1400" dirty="0">
              <a:solidFill>
                <a:schemeClr val="bg1"/>
              </a:solidFill>
            </a:endParaRPr>
          </a:p>
          <a:p>
            <a:r>
              <a:rPr lang="en-GB" sz="1400" dirty="0">
                <a:solidFill>
                  <a:schemeClr val="bg1"/>
                </a:solidFill>
                <a:hlinkClick r:id="rId6">
                  <a:extLst>
                    <a:ext uri="{A12FA001-AC4F-418D-AE19-62706E023703}">
                      <ahyp:hlinkClr xmlns:ahyp="http://schemas.microsoft.com/office/drawing/2018/hyperlinkcolor" val="tx"/>
                    </a:ext>
                  </a:extLst>
                </a:hlinkClick>
              </a:rPr>
              <a:t>Better Lives Strategy (cornwall.gov.uk)</a:t>
            </a:r>
            <a:endParaRPr lang="en-GB" sz="1400" dirty="0">
              <a:solidFill>
                <a:schemeClr val="bg1"/>
              </a:solidFill>
            </a:endParaRPr>
          </a:p>
          <a:p>
            <a:r>
              <a:rPr lang="en-GB" sz="1400" dirty="0">
                <a:solidFill>
                  <a:schemeClr val="bg1"/>
                </a:solidFill>
                <a:hlinkClick r:id="rId7">
                  <a:extLst>
                    <a:ext uri="{A12FA001-AC4F-418D-AE19-62706E023703}">
                      <ahyp:hlinkClr xmlns:ahyp="http://schemas.microsoft.com/office/drawing/2018/hyperlinkcolor" val="tx"/>
                    </a:ext>
                  </a:extLst>
                </a:hlinkClick>
              </a:rPr>
              <a:t>Market Sustainability Plan 2023-25 (cornwall.gov.uk)</a:t>
            </a:r>
            <a:endParaRPr lang="en-GB" sz="1400" dirty="0">
              <a:solidFill>
                <a:schemeClr val="bg1"/>
              </a:solidFill>
            </a:endParaRPr>
          </a:p>
        </p:txBody>
      </p:sp>
      <p:pic>
        <p:nvPicPr>
          <p:cNvPr id="10" name="Picture 9">
            <a:extLst>
              <a:ext uri="{FF2B5EF4-FFF2-40B4-BE49-F238E27FC236}">
                <a16:creationId xmlns:a16="http://schemas.microsoft.com/office/drawing/2014/main" id="{49589B26-97C1-F6A6-1221-F37F4AC80B93}"/>
              </a:ext>
            </a:extLst>
          </p:cNvPr>
          <p:cNvPicPr>
            <a:picLocks noChangeAspect="1"/>
          </p:cNvPicPr>
          <p:nvPr/>
        </p:nvPicPr>
        <p:blipFill rotWithShape="1">
          <a:blip r:embed="rId8"/>
          <a:srcRect l="1672" t="887" r="1131" b="887"/>
          <a:stretch/>
        </p:blipFill>
        <p:spPr>
          <a:xfrm>
            <a:off x="8762033" y="3436178"/>
            <a:ext cx="1743844" cy="2505670"/>
          </a:xfrm>
          <a:prstGeom prst="rect">
            <a:avLst/>
          </a:prstGeom>
          <a:ln>
            <a:solidFill>
              <a:schemeClr val="bg1"/>
            </a:solidFill>
          </a:ln>
        </p:spPr>
      </p:pic>
    </p:spTree>
    <p:extLst>
      <p:ext uri="{BB962C8B-B14F-4D97-AF65-F5344CB8AC3E}">
        <p14:creationId xmlns:p14="http://schemas.microsoft.com/office/powerpoint/2010/main" val="124253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5A1CD6-E2DF-EF1F-0885-18B2D6CF761B}"/>
              </a:ext>
            </a:extLst>
          </p:cNvPr>
          <p:cNvSpPr/>
          <p:nvPr/>
        </p:nvSpPr>
        <p:spPr>
          <a:xfrm>
            <a:off x="0" y="0"/>
            <a:ext cx="12192000" cy="6858000"/>
          </a:xfrm>
          <a:prstGeom prst="rect">
            <a:avLst/>
          </a:prstGeo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indent="-228600" fontAlgn="base">
              <a:lnSpc>
                <a:spcPct val="90000"/>
              </a:lnSpc>
              <a:spcBef>
                <a:spcPts val="1000"/>
              </a:spcBef>
              <a:buFont typeface="Arial" panose="020B0604020202020204" pitchFamily="34" charset="0"/>
              <a:buChar char="•"/>
            </a:pPr>
            <a:endParaRPr lang="en-GB" sz="2400" b="1" dirty="0">
              <a:solidFill>
                <a:schemeClr val="bg1"/>
              </a:solidFill>
              <a:latin typeface="Calibri" panose="020F0502020204030204" pitchFamily="34" charset="0"/>
            </a:endParaRPr>
          </a:p>
        </p:txBody>
      </p:sp>
      <p:sp>
        <p:nvSpPr>
          <p:cNvPr id="2" name="Title 1">
            <a:extLst>
              <a:ext uri="{FF2B5EF4-FFF2-40B4-BE49-F238E27FC236}">
                <a16:creationId xmlns:a16="http://schemas.microsoft.com/office/drawing/2014/main" id="{E82646A4-9AD9-4248-AB95-C65270B24B7A}"/>
              </a:ext>
            </a:extLst>
          </p:cNvPr>
          <p:cNvSpPr>
            <a:spLocks noGrp="1"/>
          </p:cNvSpPr>
          <p:nvPr>
            <p:ph type="ctrTitle"/>
          </p:nvPr>
        </p:nvSpPr>
        <p:spPr>
          <a:xfrm>
            <a:off x="168061" y="112877"/>
            <a:ext cx="7772400" cy="628734"/>
          </a:xfrm>
        </p:spPr>
        <p:txBody>
          <a:bodyPr>
            <a:normAutofit/>
          </a:bodyPr>
          <a:lstStyle/>
          <a:p>
            <a:pPr algn="l"/>
            <a:r>
              <a:rPr lang="en-GB" sz="2800" b="1" dirty="0">
                <a:solidFill>
                  <a:schemeClr val="bg1"/>
                </a:solidFill>
                <a:latin typeface="+mn-lt"/>
              </a:rPr>
              <a:t>Care and Support at Home</a:t>
            </a:r>
          </a:p>
        </p:txBody>
      </p:sp>
      <p:sp>
        <p:nvSpPr>
          <p:cNvPr id="5" name="TextBox 4">
            <a:extLst>
              <a:ext uri="{FF2B5EF4-FFF2-40B4-BE49-F238E27FC236}">
                <a16:creationId xmlns:a16="http://schemas.microsoft.com/office/drawing/2014/main" id="{C095A01C-0532-49BB-8702-F28EFE91DEE0}"/>
              </a:ext>
            </a:extLst>
          </p:cNvPr>
          <p:cNvSpPr txBox="1"/>
          <p:nvPr/>
        </p:nvSpPr>
        <p:spPr>
          <a:xfrm>
            <a:off x="159335" y="983650"/>
            <a:ext cx="5936665" cy="5847755"/>
          </a:xfrm>
          <a:prstGeom prst="rect">
            <a:avLst/>
          </a:prstGeom>
          <a:noFill/>
        </p:spPr>
        <p:txBody>
          <a:bodyPr wrap="square" rtlCol="0">
            <a:spAutoFit/>
          </a:bodyPr>
          <a:lstStyle/>
          <a:p>
            <a:r>
              <a:rPr lang="en-GB" sz="2200" b="1" dirty="0">
                <a:solidFill>
                  <a:schemeClr val="bg1"/>
                </a:solidFill>
              </a:rPr>
              <a:t>Care and Support at Home </a:t>
            </a:r>
            <a:r>
              <a:rPr lang="en-GB" sz="2200" dirty="0">
                <a:solidFill>
                  <a:schemeClr val="bg1"/>
                </a:solidFill>
              </a:rPr>
              <a:t>is a workstream of the Community Based Support transformation commissioning programme. </a:t>
            </a:r>
          </a:p>
          <a:p>
            <a:endParaRPr lang="en-GB" sz="2200" dirty="0">
              <a:solidFill>
                <a:schemeClr val="bg1"/>
              </a:solidFill>
            </a:endParaRPr>
          </a:p>
          <a:p>
            <a:r>
              <a:rPr lang="en-GB" sz="2200" dirty="0">
                <a:solidFill>
                  <a:schemeClr val="bg1"/>
                </a:solidFill>
              </a:rPr>
              <a:t>It will involve the creation of a business case that will set out the future commissioning arrangements for:</a:t>
            </a:r>
          </a:p>
          <a:p>
            <a:endParaRPr lang="en-GB" sz="2200" dirty="0">
              <a:solidFill>
                <a:schemeClr val="bg1"/>
              </a:solidFill>
            </a:endParaRPr>
          </a:p>
          <a:p>
            <a:pPr marL="342900" indent="-342900">
              <a:buFont typeface="Arial" panose="020B0604020202020204" pitchFamily="34" charset="0"/>
              <a:buChar char="•"/>
            </a:pPr>
            <a:r>
              <a:rPr lang="en-GB" sz="2200" dirty="0">
                <a:solidFill>
                  <a:schemeClr val="bg1"/>
                </a:solidFill>
              </a:rPr>
              <a:t>Home Care</a:t>
            </a:r>
          </a:p>
          <a:p>
            <a:pPr marL="342900" indent="-342900">
              <a:buFont typeface="Arial" panose="020B0604020202020204" pitchFamily="34" charset="0"/>
              <a:buChar char="•"/>
            </a:pPr>
            <a:r>
              <a:rPr lang="en-GB" sz="2200" dirty="0">
                <a:solidFill>
                  <a:schemeClr val="bg1"/>
                </a:solidFill>
              </a:rPr>
              <a:t>Extra Care</a:t>
            </a:r>
          </a:p>
          <a:p>
            <a:pPr marL="342900" indent="-342900">
              <a:buFont typeface="Arial" panose="020B0604020202020204" pitchFamily="34" charset="0"/>
              <a:buChar char="•"/>
            </a:pPr>
            <a:r>
              <a:rPr lang="en-GB" sz="2200" dirty="0">
                <a:solidFill>
                  <a:schemeClr val="bg1"/>
                </a:solidFill>
              </a:rPr>
              <a:t>Non regulated support for older people</a:t>
            </a:r>
          </a:p>
          <a:p>
            <a:pPr marL="342900" indent="-342900">
              <a:buFont typeface="Arial" panose="020B0604020202020204" pitchFamily="34" charset="0"/>
              <a:buChar char="•"/>
            </a:pPr>
            <a:r>
              <a:rPr lang="en-GB" sz="2200" dirty="0">
                <a:solidFill>
                  <a:schemeClr val="bg1"/>
                </a:solidFill>
              </a:rPr>
              <a:t>Live in Care</a:t>
            </a:r>
          </a:p>
          <a:p>
            <a:pPr marL="342900" indent="-342900">
              <a:buFont typeface="Arial" panose="020B0604020202020204" pitchFamily="34" charset="0"/>
              <a:buChar char="•"/>
            </a:pPr>
            <a:r>
              <a:rPr lang="en-GB" sz="2200" dirty="0">
                <a:solidFill>
                  <a:schemeClr val="bg1"/>
                </a:solidFill>
              </a:rPr>
              <a:t>Provider of last resort</a:t>
            </a:r>
          </a:p>
          <a:p>
            <a:pPr marL="342900" indent="-342900">
              <a:buFont typeface="Arial" panose="020B0604020202020204" pitchFamily="34" charset="0"/>
              <a:buChar char="•"/>
            </a:pPr>
            <a:endParaRPr lang="en-GB" sz="2200" dirty="0">
              <a:solidFill>
                <a:schemeClr val="bg1"/>
              </a:solidFill>
            </a:endParaRPr>
          </a:p>
          <a:p>
            <a:r>
              <a:rPr lang="en-GB" sz="2200" dirty="0">
                <a:solidFill>
                  <a:schemeClr val="bg1"/>
                </a:solidFill>
              </a:rPr>
              <a:t>Existing contracts will be extended to 2024. A procurement will be completed during 2023 with new contracts live from 1 April 2024.</a:t>
            </a:r>
          </a:p>
        </p:txBody>
      </p:sp>
      <p:pic>
        <p:nvPicPr>
          <p:cNvPr id="1028" name="Picture 4">
            <a:extLst>
              <a:ext uri="{FF2B5EF4-FFF2-40B4-BE49-F238E27FC236}">
                <a16:creationId xmlns:a16="http://schemas.microsoft.com/office/drawing/2014/main" id="{CB349790-ED7E-E3E7-7191-C9B1AE8519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0167" y="1843673"/>
            <a:ext cx="5179970" cy="3453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391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A00806-0225-40A4-B3D0-040B04F5667E}"/>
              </a:ext>
            </a:extLst>
          </p:cNvPr>
          <p:cNvSpPr/>
          <p:nvPr/>
        </p:nvSpPr>
        <p:spPr>
          <a:xfrm>
            <a:off x="1" y="0"/>
            <a:ext cx="7700570" cy="6858000"/>
          </a:xfrm>
          <a:prstGeom prst="rect">
            <a:avLst/>
          </a:prstGeo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indent="-228600" fontAlgn="base">
              <a:lnSpc>
                <a:spcPct val="90000"/>
              </a:lnSpc>
              <a:spcBef>
                <a:spcPts val="1000"/>
              </a:spcBef>
              <a:buFont typeface="Arial" panose="020B0604020202020204" pitchFamily="34" charset="0"/>
              <a:buChar char="•"/>
            </a:pPr>
            <a:endParaRPr lang="en-GB" sz="2400" b="1">
              <a:solidFill>
                <a:schemeClr val="bg1"/>
              </a:solidFill>
              <a:latin typeface="Calibri" panose="020F0502020204030204" pitchFamily="34" charset="0"/>
            </a:endParaRPr>
          </a:p>
        </p:txBody>
      </p:sp>
      <p:sp>
        <p:nvSpPr>
          <p:cNvPr id="2" name="Title 1">
            <a:extLst>
              <a:ext uri="{FF2B5EF4-FFF2-40B4-BE49-F238E27FC236}">
                <a16:creationId xmlns:a16="http://schemas.microsoft.com/office/drawing/2014/main" id="{AE849FC0-CEB4-4C22-A819-D922B242B52B}"/>
              </a:ext>
            </a:extLst>
          </p:cNvPr>
          <p:cNvSpPr>
            <a:spLocks noGrp="1"/>
          </p:cNvSpPr>
          <p:nvPr>
            <p:ph type="title"/>
          </p:nvPr>
        </p:nvSpPr>
        <p:spPr>
          <a:xfrm>
            <a:off x="100158" y="177668"/>
            <a:ext cx="6576786" cy="690826"/>
          </a:xfrm>
        </p:spPr>
        <p:txBody>
          <a:bodyPr/>
          <a:lstStyle/>
          <a:p>
            <a:r>
              <a:rPr lang="en-GB" sz="2800" b="1" dirty="0">
                <a:solidFill>
                  <a:schemeClr val="bg1"/>
                </a:solidFill>
                <a:latin typeface="+mn-lt"/>
              </a:rPr>
              <a:t>Adult Social Care Home Care in Cornwall</a:t>
            </a:r>
          </a:p>
        </p:txBody>
      </p:sp>
      <p:sp>
        <p:nvSpPr>
          <p:cNvPr id="3" name="Content Placeholder 2">
            <a:extLst>
              <a:ext uri="{FF2B5EF4-FFF2-40B4-BE49-F238E27FC236}">
                <a16:creationId xmlns:a16="http://schemas.microsoft.com/office/drawing/2014/main" id="{67A0C492-286D-4ECF-8615-E54DFAB6585F}"/>
              </a:ext>
            </a:extLst>
          </p:cNvPr>
          <p:cNvSpPr>
            <a:spLocks noGrp="1"/>
          </p:cNvSpPr>
          <p:nvPr>
            <p:ph idx="1"/>
          </p:nvPr>
        </p:nvSpPr>
        <p:spPr>
          <a:xfrm>
            <a:off x="143331" y="868494"/>
            <a:ext cx="7441692" cy="5811837"/>
          </a:xfr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fontScale="92500" lnSpcReduction="10000"/>
          </a:bodyPr>
          <a:lstStyle/>
          <a:p>
            <a:pPr marL="0" indent="0">
              <a:spcBef>
                <a:spcPts val="200"/>
              </a:spcBef>
              <a:spcAft>
                <a:spcPts val="200"/>
              </a:spcAft>
              <a:buNone/>
            </a:pPr>
            <a:r>
              <a:rPr lang="en-GB" sz="1800" b="1" dirty="0">
                <a:ea typeface="+mn-lt"/>
                <a:cs typeface="+mn-lt"/>
              </a:rPr>
              <a:t>Demand</a:t>
            </a:r>
          </a:p>
          <a:p>
            <a:pPr marL="285750" indent="-285750">
              <a:spcBef>
                <a:spcPts val="200"/>
              </a:spcBef>
              <a:spcAft>
                <a:spcPts val="200"/>
              </a:spcAft>
              <a:buFont typeface="Arial"/>
              <a:buChar char="•"/>
            </a:pPr>
            <a:r>
              <a:rPr lang="en-GB" sz="1800" dirty="0">
                <a:ea typeface="+mn-lt"/>
                <a:cs typeface="+mn-lt"/>
              </a:rPr>
              <a:t>2,376 people with a home care package 314.18 weekly cost</a:t>
            </a:r>
          </a:p>
          <a:p>
            <a:pPr marL="285750" indent="-285750">
              <a:spcBef>
                <a:spcPts val="200"/>
              </a:spcBef>
              <a:spcAft>
                <a:spcPts val="200"/>
              </a:spcAft>
              <a:buFont typeface="Arial"/>
              <a:buChar char="•"/>
            </a:pPr>
            <a:r>
              <a:rPr lang="en-GB" sz="1800" dirty="0">
                <a:ea typeface="+mn-lt"/>
                <a:cs typeface="+mn-lt"/>
              </a:rPr>
              <a:t>314 people waiting for care. </a:t>
            </a:r>
          </a:p>
          <a:p>
            <a:pPr marL="0" indent="0">
              <a:spcBef>
                <a:spcPts val="200"/>
              </a:spcBef>
              <a:spcAft>
                <a:spcPts val="200"/>
              </a:spcAft>
              <a:buNone/>
            </a:pPr>
            <a:endParaRPr lang="en-GB" sz="1800" dirty="0">
              <a:ea typeface="+mn-lt"/>
              <a:cs typeface="+mn-lt"/>
            </a:endParaRPr>
          </a:p>
          <a:p>
            <a:pPr marL="0" indent="0">
              <a:spcBef>
                <a:spcPts val="200"/>
              </a:spcBef>
              <a:spcAft>
                <a:spcPts val="200"/>
              </a:spcAft>
              <a:buNone/>
            </a:pPr>
            <a:r>
              <a:rPr lang="en-GB" sz="1800" b="1" dirty="0">
                <a:ea typeface="+mn-lt"/>
                <a:cs typeface="+mn-lt"/>
              </a:rPr>
              <a:t>Contracting</a:t>
            </a:r>
          </a:p>
          <a:p>
            <a:pPr marL="285750" indent="-285750">
              <a:spcBef>
                <a:spcPts val="200"/>
              </a:spcBef>
              <a:spcAft>
                <a:spcPts val="200"/>
              </a:spcAft>
              <a:buFont typeface="Arial"/>
              <a:buChar char="•"/>
            </a:pPr>
            <a:r>
              <a:rPr lang="en-GB" sz="1800" dirty="0">
                <a:ea typeface="+mn-lt"/>
                <a:cs typeface="+mn-lt"/>
              </a:rPr>
              <a:t>Current contract for Home Care and Supportive Lifestyles extended until March 2024</a:t>
            </a:r>
          </a:p>
          <a:p>
            <a:pPr marL="285750" indent="-285750">
              <a:spcBef>
                <a:spcPts val="200"/>
              </a:spcBef>
              <a:spcAft>
                <a:spcPts val="200"/>
              </a:spcAft>
              <a:buFont typeface="Arial"/>
              <a:buChar char="•"/>
            </a:pPr>
            <a:r>
              <a:rPr lang="en-GB" sz="1800" dirty="0">
                <a:ea typeface="+mn-lt"/>
                <a:cs typeface="+mn-lt"/>
              </a:rPr>
              <a:t>Home Care from Supportive Lifestyles will be commissioned separately. </a:t>
            </a:r>
          </a:p>
          <a:p>
            <a:pPr marL="0" indent="0">
              <a:spcBef>
                <a:spcPts val="200"/>
              </a:spcBef>
              <a:spcAft>
                <a:spcPts val="200"/>
              </a:spcAft>
              <a:buNone/>
            </a:pPr>
            <a:endParaRPr lang="en-GB" sz="1800" dirty="0">
              <a:ea typeface="+mn-lt"/>
              <a:cs typeface="+mn-lt"/>
            </a:endParaRPr>
          </a:p>
          <a:p>
            <a:pPr marL="0" indent="0">
              <a:spcBef>
                <a:spcPts val="200"/>
              </a:spcBef>
              <a:spcAft>
                <a:spcPts val="200"/>
              </a:spcAft>
              <a:buNone/>
            </a:pPr>
            <a:r>
              <a:rPr lang="en-GB" sz="1800" b="1" dirty="0">
                <a:ea typeface="+mn-lt"/>
                <a:cs typeface="+mn-lt"/>
              </a:rPr>
              <a:t>Purchasing</a:t>
            </a:r>
          </a:p>
          <a:p>
            <a:pPr marL="285750" indent="-285750">
              <a:spcBef>
                <a:spcPts val="200"/>
              </a:spcBef>
              <a:spcAft>
                <a:spcPts val="200"/>
              </a:spcAft>
              <a:buFont typeface="Arial"/>
              <a:buChar char="•"/>
            </a:pPr>
            <a:r>
              <a:rPr lang="en-GB" sz="1800" dirty="0">
                <a:ea typeface="+mn-lt"/>
                <a:cs typeface="+mn-lt"/>
              </a:rPr>
              <a:t>There is a 50:50 split of DPS and non-DPS providers, The Council’s weekly spend 81% DPS, 19% spot purchasing</a:t>
            </a:r>
          </a:p>
          <a:p>
            <a:pPr marL="285750" indent="-285750">
              <a:spcBef>
                <a:spcPts val="200"/>
              </a:spcBef>
              <a:spcAft>
                <a:spcPts val="200"/>
              </a:spcAft>
              <a:buFont typeface="Arial"/>
              <a:buChar char="•"/>
            </a:pPr>
            <a:r>
              <a:rPr lang="en-GB" sz="1800" dirty="0">
                <a:ea typeface="+mn-lt"/>
                <a:cs typeface="+mn-lt"/>
              </a:rPr>
              <a:t>DPS approach is not creating the required competition or capacity - 1.14 bids per package.</a:t>
            </a:r>
          </a:p>
          <a:p>
            <a:pPr marL="0" indent="0">
              <a:spcBef>
                <a:spcPts val="200"/>
              </a:spcBef>
              <a:spcAft>
                <a:spcPts val="200"/>
              </a:spcAft>
              <a:buNone/>
            </a:pPr>
            <a:endParaRPr lang="en-GB" sz="1800" dirty="0">
              <a:ea typeface="+mn-lt"/>
              <a:cs typeface="+mn-lt"/>
            </a:endParaRPr>
          </a:p>
          <a:p>
            <a:pPr marL="0" indent="0">
              <a:spcBef>
                <a:spcPts val="200"/>
              </a:spcBef>
              <a:spcAft>
                <a:spcPts val="200"/>
              </a:spcAft>
              <a:buNone/>
            </a:pPr>
            <a:r>
              <a:rPr lang="en-GB" sz="1800" b="1" dirty="0">
                <a:ea typeface="+mn-lt"/>
                <a:cs typeface="+mn-lt"/>
              </a:rPr>
              <a:t>Market Sustainability</a:t>
            </a:r>
          </a:p>
          <a:p>
            <a:pPr marL="285750" indent="-285750">
              <a:spcBef>
                <a:spcPts val="200"/>
              </a:spcBef>
              <a:spcAft>
                <a:spcPts val="200"/>
              </a:spcAft>
              <a:buFont typeface="Arial"/>
              <a:buChar char="•"/>
            </a:pPr>
            <a:r>
              <a:rPr lang="en-GB" sz="1800" dirty="0">
                <a:ea typeface="+mn-lt"/>
                <a:cs typeface="+mn-lt"/>
              </a:rPr>
              <a:t>Block contracts were awarded during 2018 and 2022 as a strategy for generating more capacity</a:t>
            </a:r>
          </a:p>
          <a:p>
            <a:pPr marL="285750" indent="-285750">
              <a:spcBef>
                <a:spcPts val="200"/>
              </a:spcBef>
              <a:spcAft>
                <a:spcPts val="200"/>
              </a:spcAft>
              <a:buFont typeface="Arial"/>
              <a:buChar char="•"/>
            </a:pPr>
            <a:r>
              <a:rPr lang="en-GB" sz="1800" dirty="0">
                <a:ea typeface="+mn-lt"/>
                <a:cs typeface="+mn-lt"/>
              </a:rPr>
              <a:t>New geographical based ‘bundles’ have significantly reduced priority unmet demand. </a:t>
            </a:r>
          </a:p>
          <a:p>
            <a:pPr marL="285750" indent="-285750">
              <a:spcBef>
                <a:spcPts val="200"/>
              </a:spcBef>
              <a:spcAft>
                <a:spcPts val="200"/>
              </a:spcAft>
              <a:buFont typeface="Arial"/>
              <a:buChar char="•"/>
            </a:pPr>
            <a:r>
              <a:rPr lang="en-GB" sz="1800" dirty="0">
                <a:ea typeface="+mn-lt"/>
                <a:cs typeface="+mn-lt"/>
              </a:rPr>
              <a:t>Hourly rate increase to £23.98 for 2023-24 was applied early in October 2022. NHS Cornwall and Isles of Scilly frequently purchase care at higher hourly rate, leading to cost increases for whole system.</a:t>
            </a:r>
          </a:p>
          <a:p>
            <a:pPr marL="285750" indent="-285750">
              <a:spcBef>
                <a:spcPts val="200"/>
              </a:spcBef>
              <a:spcAft>
                <a:spcPts val="200"/>
              </a:spcAft>
              <a:buFont typeface="Arial"/>
              <a:buChar char="•"/>
            </a:pPr>
            <a:endParaRPr lang="en-GB" sz="1800" dirty="0">
              <a:ea typeface="+mn-lt"/>
              <a:cs typeface="+mn-lt"/>
            </a:endParaRPr>
          </a:p>
          <a:p>
            <a:pPr marL="285750" indent="-285750">
              <a:spcBef>
                <a:spcPts val="200"/>
              </a:spcBef>
              <a:spcAft>
                <a:spcPts val="200"/>
              </a:spcAft>
              <a:buFont typeface="Arial"/>
              <a:buChar char="•"/>
            </a:pPr>
            <a:endParaRPr lang="en-GB" sz="1800" dirty="0">
              <a:ea typeface="+mn-lt"/>
              <a:cs typeface="+mn-lt"/>
            </a:endParaRPr>
          </a:p>
        </p:txBody>
      </p:sp>
      <p:pic>
        <p:nvPicPr>
          <p:cNvPr id="7" name="Picture 6">
            <a:extLst>
              <a:ext uri="{FF2B5EF4-FFF2-40B4-BE49-F238E27FC236}">
                <a16:creationId xmlns:a16="http://schemas.microsoft.com/office/drawing/2014/main" id="{000F5371-C8C5-31F7-51AB-1C37DA378300}"/>
              </a:ext>
            </a:extLst>
          </p:cNvPr>
          <p:cNvPicPr>
            <a:picLocks noChangeAspect="1"/>
          </p:cNvPicPr>
          <p:nvPr/>
        </p:nvPicPr>
        <p:blipFill>
          <a:blip r:embed="rId3"/>
          <a:stretch>
            <a:fillRect/>
          </a:stretch>
        </p:blipFill>
        <p:spPr>
          <a:xfrm>
            <a:off x="7700570" y="1052451"/>
            <a:ext cx="4246499" cy="2899630"/>
          </a:xfrm>
          <a:prstGeom prst="rect">
            <a:avLst/>
          </a:prstGeom>
        </p:spPr>
      </p:pic>
      <p:sp>
        <p:nvSpPr>
          <p:cNvPr id="8" name="TextBox 7">
            <a:extLst>
              <a:ext uri="{FF2B5EF4-FFF2-40B4-BE49-F238E27FC236}">
                <a16:creationId xmlns:a16="http://schemas.microsoft.com/office/drawing/2014/main" id="{9A46B06B-61F1-80B2-7DB0-04BFF7434425}"/>
              </a:ext>
            </a:extLst>
          </p:cNvPr>
          <p:cNvSpPr txBox="1"/>
          <p:nvPr/>
        </p:nvSpPr>
        <p:spPr>
          <a:xfrm>
            <a:off x="8045819" y="4209143"/>
            <a:ext cx="3556000" cy="1723549"/>
          </a:xfrm>
          <a:prstGeom prst="rect">
            <a:avLst/>
          </a:prstGeom>
          <a:noFill/>
        </p:spPr>
        <p:txBody>
          <a:bodyPr wrap="square" rtlCol="0">
            <a:spAutoFit/>
          </a:bodyPr>
          <a:lstStyle/>
          <a:p>
            <a:pPr algn="ctr"/>
            <a:r>
              <a:rPr lang="en-GB" b="1" dirty="0"/>
              <a:t>31,693</a:t>
            </a:r>
            <a:r>
              <a:rPr lang="en-GB" dirty="0"/>
              <a:t> hours commissioned by ASC and provided per week in Cornwall </a:t>
            </a:r>
          </a:p>
          <a:p>
            <a:pPr algn="ctr"/>
            <a:endParaRPr lang="en-GB" dirty="0"/>
          </a:p>
          <a:p>
            <a:pPr algn="ctr"/>
            <a:r>
              <a:rPr lang="en-GB" sz="2600" b="1" dirty="0"/>
              <a:t>1.7m hours of home care provided per year</a:t>
            </a:r>
          </a:p>
        </p:txBody>
      </p:sp>
    </p:spTree>
    <p:extLst>
      <p:ext uri="{BB962C8B-B14F-4D97-AF65-F5344CB8AC3E}">
        <p14:creationId xmlns:p14="http://schemas.microsoft.com/office/powerpoint/2010/main" val="2603409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A00806-0225-40A4-B3D0-040B04F5667E}"/>
              </a:ext>
            </a:extLst>
          </p:cNvPr>
          <p:cNvSpPr/>
          <p:nvPr/>
        </p:nvSpPr>
        <p:spPr>
          <a:xfrm>
            <a:off x="-28575" y="0"/>
            <a:ext cx="12220575" cy="6858000"/>
          </a:xfrm>
          <a:prstGeom prst="rect">
            <a:avLst/>
          </a:prstGeo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indent="-228600" fontAlgn="base">
              <a:lnSpc>
                <a:spcPct val="90000"/>
              </a:lnSpc>
              <a:spcBef>
                <a:spcPts val="1000"/>
              </a:spcBef>
              <a:buFont typeface="Arial" panose="020B0604020202020204" pitchFamily="34" charset="0"/>
              <a:buChar char="•"/>
            </a:pPr>
            <a:endParaRPr lang="en-GB" sz="2400" b="1">
              <a:solidFill>
                <a:schemeClr val="bg1"/>
              </a:solidFill>
              <a:latin typeface="Calibri" panose="020F0502020204030204" pitchFamily="34" charset="0"/>
            </a:endParaRPr>
          </a:p>
        </p:txBody>
      </p:sp>
      <p:sp>
        <p:nvSpPr>
          <p:cNvPr id="2" name="Title 1">
            <a:extLst>
              <a:ext uri="{FF2B5EF4-FFF2-40B4-BE49-F238E27FC236}">
                <a16:creationId xmlns:a16="http://schemas.microsoft.com/office/drawing/2014/main" id="{AE849FC0-CEB4-4C22-A819-D922B242B52B}"/>
              </a:ext>
            </a:extLst>
          </p:cNvPr>
          <p:cNvSpPr>
            <a:spLocks noGrp="1"/>
          </p:cNvSpPr>
          <p:nvPr>
            <p:ph type="title"/>
          </p:nvPr>
        </p:nvSpPr>
        <p:spPr>
          <a:xfrm>
            <a:off x="114300" y="103165"/>
            <a:ext cx="11473097" cy="666092"/>
          </a:xfrm>
        </p:spPr>
        <p:txBody>
          <a:bodyPr/>
          <a:lstStyle/>
          <a:p>
            <a:r>
              <a:rPr lang="en-GB" sz="2800" b="1" dirty="0">
                <a:solidFill>
                  <a:schemeClr val="bg1"/>
                </a:solidFill>
                <a:latin typeface="+mn-lt"/>
              </a:rPr>
              <a:t>Our Challenges: Unmet demand  </a:t>
            </a:r>
            <a:endParaRPr lang="en-GB" sz="1200" b="1" dirty="0">
              <a:solidFill>
                <a:schemeClr val="bg1"/>
              </a:solidFill>
              <a:latin typeface="+mn-lt"/>
            </a:endParaRPr>
          </a:p>
        </p:txBody>
      </p:sp>
      <p:pic>
        <p:nvPicPr>
          <p:cNvPr id="3" name="Picture 2">
            <a:extLst>
              <a:ext uri="{FF2B5EF4-FFF2-40B4-BE49-F238E27FC236}">
                <a16:creationId xmlns:a16="http://schemas.microsoft.com/office/drawing/2014/main" id="{A850797C-9EF0-62D4-EE7F-335E59B970EF}"/>
              </a:ext>
            </a:extLst>
          </p:cNvPr>
          <p:cNvPicPr>
            <a:picLocks noChangeAspect="1"/>
          </p:cNvPicPr>
          <p:nvPr/>
        </p:nvPicPr>
        <p:blipFill>
          <a:blip r:embed="rId3"/>
          <a:stretch>
            <a:fillRect/>
          </a:stretch>
        </p:blipFill>
        <p:spPr>
          <a:xfrm>
            <a:off x="4871805" y="695880"/>
            <a:ext cx="7017896" cy="2005113"/>
          </a:xfrm>
          <a:prstGeom prst="rect">
            <a:avLst/>
          </a:prstGeom>
        </p:spPr>
      </p:pic>
      <p:pic>
        <p:nvPicPr>
          <p:cNvPr id="5" name="Picture 4">
            <a:extLst>
              <a:ext uri="{FF2B5EF4-FFF2-40B4-BE49-F238E27FC236}">
                <a16:creationId xmlns:a16="http://schemas.microsoft.com/office/drawing/2014/main" id="{C7EF6A00-6867-B486-4EFE-397AED11F94D}"/>
              </a:ext>
            </a:extLst>
          </p:cNvPr>
          <p:cNvPicPr>
            <a:picLocks noChangeAspect="1"/>
          </p:cNvPicPr>
          <p:nvPr/>
        </p:nvPicPr>
        <p:blipFill>
          <a:blip r:embed="rId4"/>
          <a:stretch>
            <a:fillRect/>
          </a:stretch>
        </p:blipFill>
        <p:spPr>
          <a:xfrm>
            <a:off x="4871803" y="2807600"/>
            <a:ext cx="7017896" cy="2005113"/>
          </a:xfrm>
          <a:prstGeom prst="rect">
            <a:avLst/>
          </a:prstGeom>
        </p:spPr>
      </p:pic>
      <p:pic>
        <p:nvPicPr>
          <p:cNvPr id="10" name="Picture 9">
            <a:extLst>
              <a:ext uri="{FF2B5EF4-FFF2-40B4-BE49-F238E27FC236}">
                <a16:creationId xmlns:a16="http://schemas.microsoft.com/office/drawing/2014/main" id="{CC9A54B0-0884-EAC5-A9DA-BF85DAE82492}"/>
              </a:ext>
            </a:extLst>
          </p:cNvPr>
          <p:cNvPicPr>
            <a:picLocks noChangeAspect="1"/>
          </p:cNvPicPr>
          <p:nvPr/>
        </p:nvPicPr>
        <p:blipFill>
          <a:blip r:embed="rId5"/>
          <a:stretch>
            <a:fillRect/>
          </a:stretch>
        </p:blipFill>
        <p:spPr>
          <a:xfrm>
            <a:off x="289123" y="1320801"/>
            <a:ext cx="4248174" cy="4573844"/>
          </a:xfrm>
          <a:prstGeom prst="rect">
            <a:avLst/>
          </a:prstGeom>
        </p:spPr>
      </p:pic>
      <p:pic>
        <p:nvPicPr>
          <p:cNvPr id="13" name="Picture 12">
            <a:extLst>
              <a:ext uri="{FF2B5EF4-FFF2-40B4-BE49-F238E27FC236}">
                <a16:creationId xmlns:a16="http://schemas.microsoft.com/office/drawing/2014/main" id="{168C3B70-D1A1-784B-59BC-76D444B892F8}"/>
              </a:ext>
            </a:extLst>
          </p:cNvPr>
          <p:cNvPicPr>
            <a:picLocks noChangeAspect="1"/>
          </p:cNvPicPr>
          <p:nvPr/>
        </p:nvPicPr>
        <p:blipFill>
          <a:blip r:embed="rId6"/>
          <a:stretch>
            <a:fillRect/>
          </a:stretch>
        </p:blipFill>
        <p:spPr>
          <a:xfrm>
            <a:off x="4871802" y="4919320"/>
            <a:ext cx="6985693" cy="1808155"/>
          </a:xfrm>
          <a:prstGeom prst="rect">
            <a:avLst/>
          </a:prstGeom>
        </p:spPr>
      </p:pic>
    </p:spTree>
    <p:extLst>
      <p:ext uri="{BB962C8B-B14F-4D97-AF65-F5344CB8AC3E}">
        <p14:creationId xmlns:p14="http://schemas.microsoft.com/office/powerpoint/2010/main" val="1099586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A00806-0225-40A4-B3D0-040B04F5667E}"/>
              </a:ext>
            </a:extLst>
          </p:cNvPr>
          <p:cNvSpPr/>
          <p:nvPr/>
        </p:nvSpPr>
        <p:spPr>
          <a:xfrm>
            <a:off x="-28575" y="0"/>
            <a:ext cx="12220575" cy="6858000"/>
          </a:xfrm>
          <a:prstGeom prst="rect">
            <a:avLst/>
          </a:prstGeo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indent="-228600" fontAlgn="base">
              <a:lnSpc>
                <a:spcPct val="90000"/>
              </a:lnSpc>
              <a:spcBef>
                <a:spcPts val="1000"/>
              </a:spcBef>
              <a:buFont typeface="Arial" panose="020B0604020202020204" pitchFamily="34" charset="0"/>
              <a:buChar char="•"/>
            </a:pPr>
            <a:endParaRPr lang="en-GB" sz="2400" b="1">
              <a:solidFill>
                <a:schemeClr val="bg1"/>
              </a:solidFill>
              <a:latin typeface="Calibri" panose="020F0502020204030204" pitchFamily="34" charset="0"/>
            </a:endParaRPr>
          </a:p>
        </p:txBody>
      </p:sp>
      <p:sp>
        <p:nvSpPr>
          <p:cNvPr id="2" name="Title 1">
            <a:extLst>
              <a:ext uri="{FF2B5EF4-FFF2-40B4-BE49-F238E27FC236}">
                <a16:creationId xmlns:a16="http://schemas.microsoft.com/office/drawing/2014/main" id="{AE849FC0-CEB4-4C22-A819-D922B242B52B}"/>
              </a:ext>
            </a:extLst>
          </p:cNvPr>
          <p:cNvSpPr>
            <a:spLocks noGrp="1"/>
          </p:cNvSpPr>
          <p:nvPr>
            <p:ph type="title"/>
          </p:nvPr>
        </p:nvSpPr>
        <p:spPr>
          <a:xfrm>
            <a:off x="95030" y="126750"/>
            <a:ext cx="7291435" cy="1147770"/>
          </a:xfrm>
        </p:spPr>
        <p:txBody>
          <a:bodyPr>
            <a:normAutofit/>
          </a:bodyPr>
          <a:lstStyle/>
          <a:p>
            <a:r>
              <a:rPr lang="en-GB" sz="3100" b="1" dirty="0">
                <a:solidFill>
                  <a:schemeClr val="bg1"/>
                </a:solidFill>
                <a:latin typeface="+mn-lt"/>
              </a:rPr>
              <a:t>Our challenges: Workforce </a:t>
            </a:r>
            <a:br>
              <a:rPr lang="en-GB" dirty="0">
                <a:latin typeface="Calibri" panose="020F0502020204030204" pitchFamily="34" charset="0"/>
                <a:ea typeface="Calibri" panose="020F0502020204030204" pitchFamily="34" charset="0"/>
                <a:cs typeface="Times New Roman" panose="02020603050405020304" pitchFamily="18" charset="0"/>
              </a:rPr>
            </a:br>
            <a:endParaRPr lang="en-GB" b="1" dirty="0">
              <a:solidFill>
                <a:schemeClr val="bg1"/>
              </a:solidFill>
              <a:latin typeface="+mn-lt"/>
            </a:endParaRPr>
          </a:p>
        </p:txBody>
      </p:sp>
      <p:sp>
        <p:nvSpPr>
          <p:cNvPr id="3" name="Content Placeholder 2">
            <a:extLst>
              <a:ext uri="{FF2B5EF4-FFF2-40B4-BE49-F238E27FC236}">
                <a16:creationId xmlns:a16="http://schemas.microsoft.com/office/drawing/2014/main" id="{67A0C492-286D-4ECF-8615-E54DFAB6585F}"/>
              </a:ext>
            </a:extLst>
          </p:cNvPr>
          <p:cNvSpPr>
            <a:spLocks noGrp="1"/>
          </p:cNvSpPr>
          <p:nvPr>
            <p:ph idx="1"/>
          </p:nvPr>
        </p:nvSpPr>
        <p:spPr>
          <a:xfrm>
            <a:off x="161923" y="1046163"/>
            <a:ext cx="6658601" cy="5811837"/>
          </a:xfr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marL="914400" lvl="2" indent="0">
              <a:lnSpc>
                <a:spcPct val="107000"/>
              </a:lnSpc>
              <a:buNone/>
            </a:pPr>
            <a:endParaRPr lang="en-GB" sz="1600">
              <a:effectLst/>
              <a:latin typeface="Calibri" panose="020F0502020204030204" pitchFamily="34" charset="0"/>
              <a:ea typeface="Calibri" panose="020F0502020204030204" pitchFamily="34" charset="0"/>
              <a:cs typeface="Times New Roman" panose="02020603050405020304" pitchFamily="18" charset="0"/>
            </a:endParaRPr>
          </a:p>
          <a:p>
            <a:endParaRPr lang="en-GB" sz="1600" b="1">
              <a:ea typeface="+mn-lt"/>
              <a:cs typeface="+mn-lt"/>
            </a:endParaRPr>
          </a:p>
        </p:txBody>
      </p:sp>
      <p:pic>
        <p:nvPicPr>
          <p:cNvPr id="8" name="Picture 7">
            <a:extLst>
              <a:ext uri="{FF2B5EF4-FFF2-40B4-BE49-F238E27FC236}">
                <a16:creationId xmlns:a16="http://schemas.microsoft.com/office/drawing/2014/main" id="{D478D637-9407-4467-93A7-13D13CF67E73}"/>
              </a:ext>
            </a:extLst>
          </p:cNvPr>
          <p:cNvPicPr>
            <a:picLocks noChangeAspect="1"/>
          </p:cNvPicPr>
          <p:nvPr/>
        </p:nvPicPr>
        <p:blipFill>
          <a:blip r:embed="rId3"/>
          <a:stretch>
            <a:fillRect/>
          </a:stretch>
        </p:blipFill>
        <p:spPr>
          <a:xfrm>
            <a:off x="2482382" y="917826"/>
            <a:ext cx="7227235" cy="5558234"/>
          </a:xfrm>
          <a:prstGeom prst="rect">
            <a:avLst/>
          </a:prstGeom>
        </p:spPr>
      </p:pic>
    </p:spTree>
    <p:extLst>
      <p:ext uri="{BB962C8B-B14F-4D97-AF65-F5344CB8AC3E}">
        <p14:creationId xmlns:p14="http://schemas.microsoft.com/office/powerpoint/2010/main" val="1191233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A00806-0225-40A4-B3D0-040B04F5667E}"/>
              </a:ext>
            </a:extLst>
          </p:cNvPr>
          <p:cNvSpPr/>
          <p:nvPr/>
        </p:nvSpPr>
        <p:spPr>
          <a:xfrm>
            <a:off x="-28575" y="0"/>
            <a:ext cx="7538647" cy="6858000"/>
          </a:xfrm>
          <a:prstGeom prst="rect">
            <a:avLst/>
          </a:prstGeo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indent="-228600" fontAlgn="base">
              <a:lnSpc>
                <a:spcPct val="90000"/>
              </a:lnSpc>
              <a:spcBef>
                <a:spcPts val="1000"/>
              </a:spcBef>
              <a:buFont typeface="Arial" panose="020B0604020202020204" pitchFamily="34" charset="0"/>
              <a:buChar char="•"/>
            </a:pPr>
            <a:endParaRPr lang="en-GB" sz="2400" b="1">
              <a:solidFill>
                <a:schemeClr val="bg1"/>
              </a:solidFill>
              <a:latin typeface="Calibri" panose="020F0502020204030204" pitchFamily="34" charset="0"/>
            </a:endParaRPr>
          </a:p>
        </p:txBody>
      </p:sp>
      <p:sp>
        <p:nvSpPr>
          <p:cNvPr id="2" name="Title 1">
            <a:extLst>
              <a:ext uri="{FF2B5EF4-FFF2-40B4-BE49-F238E27FC236}">
                <a16:creationId xmlns:a16="http://schemas.microsoft.com/office/drawing/2014/main" id="{AE849FC0-CEB4-4C22-A819-D922B242B52B}"/>
              </a:ext>
            </a:extLst>
          </p:cNvPr>
          <p:cNvSpPr>
            <a:spLocks noGrp="1"/>
          </p:cNvSpPr>
          <p:nvPr>
            <p:ph type="title"/>
          </p:nvPr>
        </p:nvSpPr>
        <p:spPr>
          <a:xfrm>
            <a:off x="114300" y="-81226"/>
            <a:ext cx="5410199" cy="1325563"/>
          </a:xfrm>
        </p:spPr>
        <p:txBody>
          <a:bodyPr/>
          <a:lstStyle/>
          <a:p>
            <a:r>
              <a:rPr lang="en-GB" sz="2800" b="1" dirty="0">
                <a:solidFill>
                  <a:schemeClr val="bg1"/>
                </a:solidFill>
                <a:latin typeface="+mn-lt"/>
              </a:rPr>
              <a:t>Our opportunities</a:t>
            </a:r>
            <a:br>
              <a:rPr lang="en-GB" sz="2800" b="1" dirty="0">
                <a:solidFill>
                  <a:schemeClr val="bg1"/>
                </a:solidFill>
                <a:latin typeface="+mn-lt"/>
              </a:rPr>
            </a:br>
            <a:endParaRPr lang="en-GB" sz="1400" b="1" dirty="0">
              <a:solidFill>
                <a:schemeClr val="bg1"/>
              </a:solidFill>
              <a:latin typeface="+mn-lt"/>
            </a:endParaRPr>
          </a:p>
        </p:txBody>
      </p:sp>
      <p:sp>
        <p:nvSpPr>
          <p:cNvPr id="3" name="Content Placeholder 2">
            <a:extLst>
              <a:ext uri="{FF2B5EF4-FFF2-40B4-BE49-F238E27FC236}">
                <a16:creationId xmlns:a16="http://schemas.microsoft.com/office/drawing/2014/main" id="{67A0C492-286D-4ECF-8615-E54DFAB6585F}"/>
              </a:ext>
            </a:extLst>
          </p:cNvPr>
          <p:cNvSpPr>
            <a:spLocks noGrp="1"/>
          </p:cNvSpPr>
          <p:nvPr>
            <p:ph idx="1"/>
          </p:nvPr>
        </p:nvSpPr>
        <p:spPr>
          <a:xfrm>
            <a:off x="180029" y="765506"/>
            <a:ext cx="7225111" cy="6092494"/>
          </a:xfr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marL="0" indent="0">
              <a:spcBef>
                <a:spcPts val="200"/>
              </a:spcBef>
              <a:spcAft>
                <a:spcPts val="200"/>
              </a:spcAft>
              <a:buNone/>
            </a:pPr>
            <a:r>
              <a:rPr lang="en-GB" sz="1500" b="1" dirty="0">
                <a:ea typeface="+mn-lt"/>
                <a:cs typeface="+mn-lt"/>
              </a:rPr>
              <a:t>Ensure there is sufficient capacity to meet the demand. This can be achieved though:</a:t>
            </a:r>
            <a:endParaRPr lang="en-GB" sz="1500" dirty="0">
              <a:ea typeface="+mn-lt"/>
              <a:cs typeface="+mn-lt"/>
            </a:endParaRPr>
          </a:p>
          <a:p>
            <a:pPr marL="457200" lvl="1" indent="0">
              <a:spcBef>
                <a:spcPts val="200"/>
              </a:spcBef>
              <a:spcAft>
                <a:spcPts val="200"/>
              </a:spcAft>
              <a:buNone/>
            </a:pPr>
            <a:endParaRPr lang="en-GB" sz="1500" dirty="0">
              <a:ea typeface="+mn-lt"/>
              <a:cs typeface="+mn-lt"/>
            </a:endParaRPr>
          </a:p>
          <a:p>
            <a:pPr>
              <a:spcBef>
                <a:spcPts val="200"/>
              </a:spcBef>
              <a:spcAft>
                <a:spcPts val="200"/>
              </a:spcAft>
              <a:buFont typeface="+mj-lt"/>
              <a:buAutoNum type="arabicPeriod"/>
            </a:pPr>
            <a:r>
              <a:rPr lang="en-GB" sz="1500" b="1" dirty="0">
                <a:ea typeface="+mn-lt"/>
                <a:cs typeface="+mn-lt"/>
              </a:rPr>
              <a:t>Increasing efficiency </a:t>
            </a:r>
          </a:p>
          <a:p>
            <a:pPr lvl="1">
              <a:spcBef>
                <a:spcPts val="200"/>
              </a:spcBef>
              <a:spcAft>
                <a:spcPts val="200"/>
              </a:spcAft>
            </a:pPr>
            <a:r>
              <a:rPr lang="en-GB" sz="1500" dirty="0">
                <a:ea typeface="+mn-lt"/>
                <a:cs typeface="+mn-lt"/>
              </a:rPr>
              <a:t>Optimising runs</a:t>
            </a:r>
          </a:p>
          <a:p>
            <a:pPr lvl="1">
              <a:spcBef>
                <a:spcPts val="200"/>
              </a:spcBef>
              <a:spcAft>
                <a:spcPts val="200"/>
              </a:spcAft>
            </a:pPr>
            <a:r>
              <a:rPr lang="en-GB" sz="1500" dirty="0">
                <a:ea typeface="+mn-lt"/>
                <a:cs typeface="+mn-lt"/>
              </a:rPr>
              <a:t>Creating flexibility in the duration of care visits (where safe and appropriate)</a:t>
            </a:r>
          </a:p>
          <a:p>
            <a:pPr lvl="1">
              <a:spcBef>
                <a:spcPts val="200"/>
              </a:spcBef>
              <a:spcAft>
                <a:spcPts val="200"/>
              </a:spcAft>
            </a:pPr>
            <a:r>
              <a:rPr lang="en-GB" sz="1500" dirty="0">
                <a:ea typeface="+mn-lt"/>
                <a:cs typeface="+mn-lt"/>
              </a:rPr>
              <a:t>Creating flexibility in the time of care visit (e.g. window of flexibility of delivery)</a:t>
            </a:r>
          </a:p>
          <a:p>
            <a:pPr lvl="1">
              <a:spcBef>
                <a:spcPts val="200"/>
              </a:spcBef>
              <a:spcAft>
                <a:spcPts val="200"/>
              </a:spcAft>
            </a:pPr>
            <a:r>
              <a:rPr lang="en-GB" sz="1500" dirty="0">
                <a:ea typeface="+mn-lt"/>
                <a:cs typeface="+mn-lt"/>
              </a:rPr>
              <a:t>Reduce operational overheads to increase the pay for care staff </a:t>
            </a:r>
          </a:p>
          <a:p>
            <a:pPr lvl="1">
              <a:spcBef>
                <a:spcPts val="200"/>
              </a:spcBef>
              <a:spcAft>
                <a:spcPts val="200"/>
              </a:spcAft>
              <a:buFont typeface="+mj-lt"/>
              <a:buAutoNum type="arabicPeriod"/>
            </a:pPr>
            <a:endParaRPr lang="en-GB" sz="1500" dirty="0">
              <a:ea typeface="+mn-lt"/>
              <a:cs typeface="+mn-lt"/>
            </a:endParaRPr>
          </a:p>
          <a:p>
            <a:pPr>
              <a:spcBef>
                <a:spcPts val="200"/>
              </a:spcBef>
              <a:spcAft>
                <a:spcPts val="200"/>
              </a:spcAft>
              <a:buFont typeface="+mj-lt"/>
              <a:buAutoNum type="arabicPeriod"/>
            </a:pPr>
            <a:r>
              <a:rPr lang="en-GB" sz="1500" b="1" dirty="0">
                <a:ea typeface="+mn-lt"/>
                <a:cs typeface="+mn-lt"/>
              </a:rPr>
              <a:t>Strategic partnership working with key providers </a:t>
            </a:r>
          </a:p>
          <a:p>
            <a:pPr lvl="1">
              <a:spcBef>
                <a:spcPts val="200"/>
              </a:spcBef>
              <a:spcAft>
                <a:spcPts val="200"/>
              </a:spcAft>
            </a:pPr>
            <a:r>
              <a:rPr lang="en-GB" sz="1500" dirty="0">
                <a:ea typeface="+mn-lt"/>
                <a:cs typeface="+mn-lt"/>
              </a:rPr>
              <a:t>Locality based approach </a:t>
            </a:r>
          </a:p>
          <a:p>
            <a:pPr lvl="1">
              <a:spcBef>
                <a:spcPts val="200"/>
              </a:spcBef>
              <a:spcAft>
                <a:spcPts val="200"/>
              </a:spcAft>
            </a:pPr>
            <a:r>
              <a:rPr lang="en-GB" sz="1500" dirty="0">
                <a:ea typeface="+mn-lt"/>
                <a:cs typeface="+mn-lt"/>
              </a:rPr>
              <a:t>New contracting models</a:t>
            </a:r>
          </a:p>
          <a:p>
            <a:pPr lvl="1">
              <a:spcBef>
                <a:spcPts val="200"/>
              </a:spcBef>
              <a:spcAft>
                <a:spcPts val="200"/>
              </a:spcAft>
              <a:buFont typeface="+mj-lt"/>
              <a:buAutoNum type="arabicPeriod"/>
            </a:pPr>
            <a:endParaRPr lang="en-GB" sz="1500" dirty="0">
              <a:ea typeface="+mn-lt"/>
              <a:cs typeface="+mn-lt"/>
            </a:endParaRPr>
          </a:p>
          <a:p>
            <a:pPr>
              <a:spcBef>
                <a:spcPts val="200"/>
              </a:spcBef>
              <a:spcAft>
                <a:spcPts val="200"/>
              </a:spcAft>
              <a:buFont typeface="+mj-lt"/>
              <a:buAutoNum type="arabicPeriod"/>
            </a:pPr>
            <a:r>
              <a:rPr lang="en-GB" sz="1500" b="1" dirty="0">
                <a:ea typeface="+mn-lt"/>
                <a:cs typeface="+mn-lt"/>
              </a:rPr>
              <a:t>Explore alternatives to traditional home care, including</a:t>
            </a:r>
          </a:p>
          <a:p>
            <a:pPr lvl="1">
              <a:spcBef>
                <a:spcPts val="200"/>
              </a:spcBef>
              <a:spcAft>
                <a:spcPts val="200"/>
              </a:spcAft>
              <a:buFont typeface="+mj-lt"/>
              <a:buAutoNum type="arabicPeriod"/>
            </a:pPr>
            <a:r>
              <a:rPr lang="en-GB" sz="1500" dirty="0">
                <a:ea typeface="+mn-lt"/>
                <a:cs typeface="+mn-lt"/>
              </a:rPr>
              <a:t>More use of Technology Enabled Care (TEC) and equipment </a:t>
            </a:r>
          </a:p>
          <a:p>
            <a:pPr lvl="1">
              <a:spcBef>
                <a:spcPts val="200"/>
              </a:spcBef>
              <a:spcAft>
                <a:spcPts val="200"/>
              </a:spcAft>
              <a:buFont typeface="+mj-lt"/>
              <a:buAutoNum type="arabicPeriod"/>
            </a:pPr>
            <a:r>
              <a:rPr lang="en-GB" sz="1500" dirty="0">
                <a:ea typeface="+mn-lt"/>
                <a:cs typeface="+mn-lt"/>
              </a:rPr>
              <a:t>Make better use of community based support for non-regulated care and support and the vibrant voluntary and community sector</a:t>
            </a:r>
          </a:p>
          <a:p>
            <a:pPr lvl="1">
              <a:spcBef>
                <a:spcPts val="200"/>
              </a:spcBef>
              <a:spcAft>
                <a:spcPts val="200"/>
              </a:spcAft>
              <a:buFont typeface="+mj-lt"/>
              <a:buAutoNum type="arabicPeriod"/>
            </a:pPr>
            <a:r>
              <a:rPr lang="en-GB" sz="1500" dirty="0">
                <a:ea typeface="+mn-lt"/>
                <a:cs typeface="+mn-lt"/>
              </a:rPr>
              <a:t>Explore opportunities for use of direct payments and a micro-provider market </a:t>
            </a:r>
          </a:p>
          <a:p>
            <a:pPr lvl="1">
              <a:spcBef>
                <a:spcPts val="200"/>
              </a:spcBef>
              <a:spcAft>
                <a:spcPts val="200"/>
              </a:spcAft>
              <a:buFont typeface="+mj-lt"/>
              <a:buAutoNum type="arabicPeriod"/>
            </a:pPr>
            <a:endParaRPr lang="en-GB" sz="1500" dirty="0">
              <a:ea typeface="+mn-lt"/>
              <a:cs typeface="+mn-lt"/>
            </a:endParaRPr>
          </a:p>
          <a:p>
            <a:pPr>
              <a:spcBef>
                <a:spcPts val="200"/>
              </a:spcBef>
              <a:spcAft>
                <a:spcPts val="200"/>
              </a:spcAft>
              <a:buFont typeface="+mj-lt"/>
              <a:buAutoNum type="arabicPeriod"/>
            </a:pPr>
            <a:r>
              <a:rPr lang="en-GB" sz="1500" b="1" dirty="0">
                <a:ea typeface="+mn-lt"/>
                <a:cs typeface="+mn-lt"/>
              </a:rPr>
              <a:t>Improve recruitment and retention</a:t>
            </a:r>
          </a:p>
          <a:p>
            <a:pPr lvl="1">
              <a:spcBef>
                <a:spcPts val="200"/>
              </a:spcBef>
              <a:spcAft>
                <a:spcPts val="200"/>
              </a:spcAft>
              <a:buFont typeface="+mj-lt"/>
              <a:buAutoNum type="arabicPeriod"/>
            </a:pPr>
            <a:r>
              <a:rPr lang="en-GB" sz="1500" dirty="0">
                <a:ea typeface="+mn-lt"/>
                <a:cs typeface="+mn-lt"/>
              </a:rPr>
              <a:t>Reduce travel time for carers</a:t>
            </a:r>
          </a:p>
          <a:p>
            <a:pPr lvl="1">
              <a:spcBef>
                <a:spcPts val="200"/>
              </a:spcBef>
              <a:spcAft>
                <a:spcPts val="200"/>
              </a:spcAft>
              <a:buFont typeface="+mj-lt"/>
              <a:buAutoNum type="arabicPeriod"/>
            </a:pPr>
            <a:r>
              <a:rPr lang="en-GB" sz="1500" dirty="0">
                <a:ea typeface="+mn-lt"/>
                <a:cs typeface="+mn-lt"/>
              </a:rPr>
              <a:t>Review shift arrangements </a:t>
            </a:r>
          </a:p>
          <a:p>
            <a:pPr lvl="1">
              <a:spcBef>
                <a:spcPts val="200"/>
              </a:spcBef>
              <a:spcAft>
                <a:spcPts val="200"/>
              </a:spcAft>
              <a:buFont typeface="+mj-lt"/>
              <a:buAutoNum type="arabicPeriod"/>
            </a:pPr>
            <a:r>
              <a:rPr lang="en-GB" sz="1500" dirty="0">
                <a:ea typeface="+mn-lt"/>
                <a:cs typeface="+mn-lt"/>
              </a:rPr>
              <a:t>Optimise the time that care staff are paid through the day </a:t>
            </a:r>
          </a:p>
          <a:p>
            <a:pPr marL="457200" lvl="1" indent="0">
              <a:spcBef>
                <a:spcPts val="200"/>
              </a:spcBef>
              <a:spcAft>
                <a:spcPts val="200"/>
              </a:spcAft>
              <a:buNone/>
            </a:pPr>
            <a:endParaRPr lang="en-GB" sz="1050" dirty="0">
              <a:ea typeface="+mn-lt"/>
              <a:cs typeface="+mn-lt"/>
            </a:endParaRPr>
          </a:p>
        </p:txBody>
      </p:sp>
      <p:pic>
        <p:nvPicPr>
          <p:cNvPr id="5" name="Picture 4">
            <a:extLst>
              <a:ext uri="{FF2B5EF4-FFF2-40B4-BE49-F238E27FC236}">
                <a16:creationId xmlns:a16="http://schemas.microsoft.com/office/drawing/2014/main" id="{6F006736-692C-4C08-8114-6ECE611970AC}"/>
              </a:ext>
            </a:extLst>
          </p:cNvPr>
          <p:cNvPicPr>
            <a:picLocks noChangeAspect="1"/>
          </p:cNvPicPr>
          <p:nvPr/>
        </p:nvPicPr>
        <p:blipFill>
          <a:blip r:embed="rId3"/>
          <a:stretch>
            <a:fillRect/>
          </a:stretch>
        </p:blipFill>
        <p:spPr>
          <a:xfrm>
            <a:off x="7718676" y="513186"/>
            <a:ext cx="4254521" cy="2915814"/>
          </a:xfrm>
          <a:prstGeom prst="rect">
            <a:avLst/>
          </a:prstGeom>
        </p:spPr>
      </p:pic>
      <p:pic>
        <p:nvPicPr>
          <p:cNvPr id="8" name="Picture 7">
            <a:extLst>
              <a:ext uri="{FF2B5EF4-FFF2-40B4-BE49-F238E27FC236}">
                <a16:creationId xmlns:a16="http://schemas.microsoft.com/office/drawing/2014/main" id="{B5FBCAFC-0F1D-4332-9946-72888CEC394A}"/>
              </a:ext>
            </a:extLst>
          </p:cNvPr>
          <p:cNvPicPr>
            <a:picLocks noChangeAspect="1"/>
          </p:cNvPicPr>
          <p:nvPr/>
        </p:nvPicPr>
        <p:blipFill>
          <a:blip r:embed="rId4"/>
          <a:stretch>
            <a:fillRect/>
          </a:stretch>
        </p:blipFill>
        <p:spPr>
          <a:xfrm>
            <a:off x="7677589" y="4082716"/>
            <a:ext cx="4334382" cy="2048260"/>
          </a:xfrm>
          <a:prstGeom prst="rect">
            <a:avLst/>
          </a:prstGeom>
        </p:spPr>
      </p:pic>
    </p:spTree>
    <p:extLst>
      <p:ext uri="{BB962C8B-B14F-4D97-AF65-F5344CB8AC3E}">
        <p14:creationId xmlns:p14="http://schemas.microsoft.com/office/powerpoint/2010/main" val="32193113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CC0CECFB9E8C4EABA41A30CC8B966B" ma:contentTypeVersion="9" ma:contentTypeDescription="Create a new document." ma:contentTypeScope="" ma:versionID="9c59438d77b0bd94b66f0d376bb4e4dd">
  <xsd:schema xmlns:xsd="http://www.w3.org/2001/XMLSchema" xmlns:xs="http://www.w3.org/2001/XMLSchema" xmlns:p="http://schemas.microsoft.com/office/2006/metadata/properties" xmlns:ns2="8a92a0e2-e096-4dae-8bf5-06a87a610c32" xmlns:ns3="90106763-aedf-4ebb-9643-593742e49263" targetNamespace="http://schemas.microsoft.com/office/2006/metadata/properties" ma:root="true" ma:fieldsID="99d6b8b9a0007f82190aa3a323fb0fdb" ns2:_="" ns3:_="">
    <xsd:import namespace="8a92a0e2-e096-4dae-8bf5-06a87a610c32"/>
    <xsd:import namespace="90106763-aedf-4ebb-9643-593742e4926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92a0e2-e096-4dae-8bf5-06a87a610c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0d6af5e-d018-4566-81cb-bde2c61e1864"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0106763-aedf-4ebb-9643-593742e4926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a92a0e2-e096-4dae-8bf5-06a87a610c32">
      <Terms xmlns="http://schemas.microsoft.com/office/infopath/2007/PartnerControls"/>
    </lcf76f155ced4ddcb4097134ff3c332f>
    <SharedWithUsers xmlns="90106763-aedf-4ebb-9643-593742e49263">
      <UserInfo>
        <DisplayName>Stephen Thomas</DisplayName>
        <AccountId>56</AccountId>
        <AccountType/>
      </UserInfo>
      <UserInfo>
        <DisplayName>Aino Neuvonen</DisplayName>
        <AccountId>68</AccountId>
        <AccountType/>
      </UserInfo>
      <UserInfo>
        <DisplayName>Kate Alcock</DisplayName>
        <AccountId>18</AccountId>
        <AccountType/>
      </UserInfo>
    </SharedWithUsers>
  </documentManagement>
</p:properties>
</file>

<file path=customXml/itemProps1.xml><?xml version="1.0" encoding="utf-8"?>
<ds:datastoreItem xmlns:ds="http://schemas.openxmlformats.org/officeDocument/2006/customXml" ds:itemID="{D3E06CCA-77CE-4352-8859-BBB39B7DE37F}">
  <ds:schemaRefs>
    <ds:schemaRef ds:uri="8a92a0e2-e096-4dae-8bf5-06a87a610c32"/>
    <ds:schemaRef ds:uri="90106763-aedf-4ebb-9643-593742e4926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FB34906-8F23-4CC7-AF35-A4972D561800}">
  <ds:schemaRefs>
    <ds:schemaRef ds:uri="http://schemas.microsoft.com/sharepoint/v3/contenttype/forms"/>
  </ds:schemaRefs>
</ds:datastoreItem>
</file>

<file path=customXml/itemProps3.xml><?xml version="1.0" encoding="utf-8"?>
<ds:datastoreItem xmlns:ds="http://schemas.openxmlformats.org/officeDocument/2006/customXml" ds:itemID="{0968CF96-D04F-42E2-8EED-6D7BD8748F2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a92a0e2-e096-4dae-8bf5-06a87a610c32"/>
    <ds:schemaRef ds:uri="http://purl.org/dc/elements/1.1/"/>
    <ds:schemaRef ds:uri="http://schemas.microsoft.com/office/2006/metadata/properties"/>
    <ds:schemaRef ds:uri="90106763-aedf-4ebb-9643-593742e4926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1210</TotalTime>
  <Words>2155</Words>
  <Application>Microsoft Office PowerPoint</Application>
  <PresentationFormat>Widescreen</PresentationFormat>
  <Paragraphs>244</Paragraphs>
  <Slides>23</Slides>
  <Notes>19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0" baseType="lpstr">
      <vt:lpstr>Arial</vt:lpstr>
      <vt:lpstr>Calibri</vt:lpstr>
      <vt:lpstr>Calibri Light</vt:lpstr>
      <vt:lpstr>Verdana</vt:lpstr>
      <vt:lpstr>Wingdings</vt:lpstr>
      <vt:lpstr>Office Theme</vt:lpstr>
      <vt:lpstr>Worksheet</vt:lpstr>
      <vt:lpstr>PowerPoint Presentation</vt:lpstr>
      <vt:lpstr>PowerPoint Presentation</vt:lpstr>
      <vt:lpstr>PowerPoint Presentation</vt:lpstr>
      <vt:lpstr>The Strategic Context  Delivering Better Care</vt:lpstr>
      <vt:lpstr>Care and Support at Home</vt:lpstr>
      <vt:lpstr>Adult Social Care Home Care in Cornwall</vt:lpstr>
      <vt:lpstr>Our Challenges: Unmet demand  </vt:lpstr>
      <vt:lpstr>Our challenges: Workforce  </vt:lpstr>
      <vt:lpstr>Our opportunities </vt:lpstr>
      <vt:lpstr> Care and Support at Home - Key Lines of Enquiry </vt:lpstr>
      <vt:lpstr>Optimising Capacity   </vt:lpstr>
      <vt:lpstr>PowerPoint Presentation</vt:lpstr>
      <vt:lpstr>Geographical Zones   </vt:lpstr>
      <vt:lpstr>Strategic Partnerships   </vt:lpstr>
      <vt:lpstr>Contractual model options   </vt:lpstr>
      <vt:lpstr>Timeline  Provisional, subject to change</vt:lpstr>
      <vt:lpstr>Codesign Plan -  Providers</vt:lpstr>
      <vt:lpstr>Codesign Plan -  Provider Thematic Workshops </vt:lpstr>
      <vt:lpstr>Codesign Plan -  People who use services and carers</vt:lpstr>
      <vt:lpstr>Breakout discussions  </vt:lpstr>
      <vt:lpstr>PowerPoint Presentation</vt:lpstr>
      <vt:lpstr>PowerPoint Presentation</vt:lpstr>
      <vt:lpstr>Final questions/comments?</vt:lpstr>
    </vt:vector>
  </TitlesOfParts>
  <Company>Cornwall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Cornwall Council and NHS Cornwall and Isles of Scilly</dc:title>
  <dc:creator>Martin Heuter</dc:creator>
  <cp:lastModifiedBy>Celia Penhaligon</cp:lastModifiedBy>
  <cp:revision>15</cp:revision>
  <dcterms:created xsi:type="dcterms:W3CDTF">2023-01-30T15:42:42Z</dcterms:created>
  <dcterms:modified xsi:type="dcterms:W3CDTF">2023-06-01T13:41:14Z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0x0101007ECC0CECFB9E8C4EABA41A30CC8B966B</vt:lpwstr>
  </property>
  <property fmtid="{D5CDD505-2E9C-101B-9397-08002B2CF9AE}" pid="3" name="MediaServiceImageTags">
    <vt:lpwstr/>
  </property>
  <property fmtid="{D5CDD505-2E9C-101B-9397-08002B2CF9AE}" pid="4" name="MSIP_Label_65bade86-969a-4cfc-8d70-99d1f0adeaba_Enabled">
    <vt:lpwstr>true</vt:lpwstr>
  </property>
  <property fmtid="{D5CDD505-2E9C-101B-9397-08002B2CF9AE}" pid="5" name="MSIP_Label_65bade86-969a-4cfc-8d70-99d1f0adeaba_SetDate">
    <vt:lpwstr>2023-03-23T15:57:55Z</vt:lpwstr>
  </property>
  <property fmtid="{D5CDD505-2E9C-101B-9397-08002B2CF9AE}" pid="6" name="MSIP_Label_65bade86-969a-4cfc-8d70-99d1f0adeaba_Method">
    <vt:lpwstr>Privileged</vt:lpwstr>
  </property>
  <property fmtid="{D5CDD505-2E9C-101B-9397-08002B2CF9AE}" pid="7" name="MSIP_Label_65bade86-969a-4cfc-8d70-99d1f0adeaba_Name">
    <vt:lpwstr>65bade86-969a-4cfc-8d70-99d1f0adeaba</vt:lpwstr>
  </property>
  <property fmtid="{D5CDD505-2E9C-101B-9397-08002B2CF9AE}" pid="8" name="MSIP_Label_65bade86-969a-4cfc-8d70-99d1f0adeaba_SiteId">
    <vt:lpwstr>efaa16aa-d1de-4d58-ba2e-2833fdfdd29f</vt:lpwstr>
  </property>
  <property fmtid="{D5CDD505-2E9C-101B-9397-08002B2CF9AE}" pid="9" name="MSIP_Label_65bade86-969a-4cfc-8d70-99d1f0adeaba_ActionId">
    <vt:lpwstr>d7723d1f-9fc6-4637-b5eb-c9f82aef5f31</vt:lpwstr>
  </property>
  <property fmtid="{D5CDD505-2E9C-101B-9397-08002B2CF9AE}" pid="10" name="MSIP_Label_65bade86-969a-4cfc-8d70-99d1f0adeaba_ContentBits">
    <vt:lpwstr>1</vt:lpwstr>
  </property>
</Properties>
</file>