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9" r:id="rId2"/>
    <p:sldId id="257" r:id="rId3"/>
    <p:sldId id="258" r:id="rId4"/>
    <p:sldId id="293" r:id="rId5"/>
    <p:sldId id="292" r:id="rId6"/>
    <p:sldId id="291" r:id="rId7"/>
    <p:sldId id="285" r:id="rId8"/>
    <p:sldId id="283" r:id="rId9"/>
    <p:sldId id="297" r:id="rId10"/>
    <p:sldId id="296" r:id="rId11"/>
    <p:sldId id="317" r:id="rId12"/>
    <p:sldId id="298" r:id="rId13"/>
    <p:sldId id="309" r:id="rId14"/>
    <p:sldId id="318" r:id="rId15"/>
    <p:sldId id="319" r:id="rId16"/>
    <p:sldId id="320" r:id="rId17"/>
    <p:sldId id="314" r:id="rId18"/>
    <p:sldId id="286" r:id="rId19"/>
    <p:sldId id="304" r:id="rId20"/>
    <p:sldId id="305" r:id="rId21"/>
    <p:sldId id="308" r:id="rId22"/>
    <p:sldId id="30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owther, Emma" initials="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B4F2EB"/>
    <a:srgbClr val="003399"/>
    <a:srgbClr val="FFFFFF"/>
    <a:srgbClr val="0033CC"/>
    <a:srgbClr val="6600CC"/>
    <a:srgbClr val="0000CC"/>
    <a:srgbClr val="CBB3E3"/>
    <a:srgbClr val="9900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361" autoAdjust="0"/>
  </p:normalViewPr>
  <p:slideViewPr>
    <p:cSldViewPr snapToGrid="0">
      <p:cViewPr varScale="1">
        <p:scale>
          <a:sx n="89" d="100"/>
          <a:sy n="89" d="100"/>
        </p:scale>
        <p:origin x="235" y="72"/>
      </p:cViewPr>
      <p:guideLst>
        <p:guide orient="horz" pos="2160"/>
        <p:guide pos="3840"/>
      </p:guideLst>
    </p:cSldViewPr>
  </p:slideViewPr>
  <p:notesTextViewPr>
    <p:cViewPr>
      <p:scale>
        <a:sx n="3" d="2"/>
        <a:sy n="3" d="2"/>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ACED4-FF94-48EB-BD2B-BB08FB277F22}"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GB"/>
        </a:p>
      </dgm:t>
    </dgm:pt>
    <dgm:pt modelId="{2D8E7730-0EF1-4763-A9BC-5CCD7D1E27F7}">
      <dgm:prSet/>
      <dgm:spPr/>
      <dgm:t>
        <a:bodyPr/>
        <a:lstStyle/>
        <a:p>
          <a:pPr algn="ctr" rtl="0"/>
          <a:r>
            <a:rPr lang="en-GB" b="1" dirty="0" smtClean="0">
              <a:latin typeface="Arial" panose="020B0604020202020204" pitchFamily="34" charset="0"/>
              <a:cs typeface="Arial" panose="020B0604020202020204" pitchFamily="34" charset="0"/>
            </a:rPr>
            <a:t>Plymouth seven year “Care Journeys” partnership with Barnardo’s  - exploring how the Plymouth system works and what  causes blocks for young people in care and care leavers, including considering new ways of providing stable accommodation</a:t>
          </a:r>
          <a:endParaRPr lang="en-GB" b="1" dirty="0">
            <a:latin typeface="Arial" panose="020B0604020202020204" pitchFamily="34" charset="0"/>
            <a:cs typeface="Arial" panose="020B0604020202020204" pitchFamily="34" charset="0"/>
          </a:endParaRPr>
        </a:p>
      </dgm:t>
    </dgm:pt>
    <dgm:pt modelId="{983EE7C9-DBB8-48F4-8F43-9AB14D9F6F7F}" type="parTrans" cxnId="{6CE8C5C7-27BA-425B-83EF-D2067DFF0106}">
      <dgm:prSet/>
      <dgm:spPr/>
      <dgm:t>
        <a:bodyPr/>
        <a:lstStyle/>
        <a:p>
          <a:endParaRPr lang="en-GB"/>
        </a:p>
      </dgm:t>
    </dgm:pt>
    <dgm:pt modelId="{3466EE07-99F7-4B99-A867-2C12BFF260EA}" type="sibTrans" cxnId="{6CE8C5C7-27BA-425B-83EF-D2067DFF0106}">
      <dgm:prSet/>
      <dgm:spPr/>
      <dgm:t>
        <a:bodyPr/>
        <a:lstStyle/>
        <a:p>
          <a:endParaRPr lang="en-GB"/>
        </a:p>
      </dgm:t>
    </dgm:pt>
    <dgm:pt modelId="{5DB8CB70-3F50-4055-BBAE-349320C19844}">
      <dgm:prSet/>
      <dgm:spPr/>
      <dgm:t>
        <a:bodyPr/>
        <a:lstStyle/>
        <a:p>
          <a:pPr algn="ctr" rtl="0"/>
          <a:r>
            <a:rPr lang="en-GB" b="1" dirty="0" smtClean="0">
              <a:latin typeface="Arial" panose="020B0604020202020204" pitchFamily="34" charset="0"/>
              <a:cs typeface="Arial" panose="020B0604020202020204" pitchFamily="34" charset="0"/>
            </a:rPr>
            <a:t>Plymouth interested in working with Torbay on a replacement for ‘Lot 4’, focusing on provision for our young people in care and complex care leavers.</a:t>
          </a:r>
          <a:endParaRPr lang="en-GB" b="1" dirty="0">
            <a:latin typeface="Arial" panose="020B0604020202020204" pitchFamily="34" charset="0"/>
            <a:cs typeface="Arial" panose="020B0604020202020204" pitchFamily="34" charset="0"/>
          </a:endParaRPr>
        </a:p>
      </dgm:t>
    </dgm:pt>
    <dgm:pt modelId="{1D7B2AA1-1632-400D-A398-18FCBEBB35EC}" type="parTrans" cxnId="{9F5F831A-AF7B-41BA-8CF7-977E1998837C}">
      <dgm:prSet/>
      <dgm:spPr/>
      <dgm:t>
        <a:bodyPr/>
        <a:lstStyle/>
        <a:p>
          <a:endParaRPr lang="en-GB"/>
        </a:p>
      </dgm:t>
    </dgm:pt>
    <dgm:pt modelId="{EF58C78E-C49F-46A2-8CC0-08D7114E850C}" type="sibTrans" cxnId="{9F5F831A-AF7B-41BA-8CF7-977E1998837C}">
      <dgm:prSet/>
      <dgm:spPr/>
      <dgm:t>
        <a:bodyPr/>
        <a:lstStyle/>
        <a:p>
          <a:endParaRPr lang="en-GB"/>
        </a:p>
      </dgm:t>
    </dgm:pt>
    <dgm:pt modelId="{2D94B8F9-1578-40A4-895E-D35122B0D169}">
      <dgm:prSet/>
      <dgm:spPr/>
      <dgm:t>
        <a:bodyPr/>
        <a:lstStyle/>
        <a:p>
          <a:pPr algn="ctr" rtl="0"/>
          <a:r>
            <a:rPr lang="en-GB" b="1" dirty="0" smtClean="0">
              <a:latin typeface="Arial" panose="020B0604020202020204" pitchFamily="34" charset="0"/>
              <a:cs typeface="Arial" panose="020B0604020202020204" pitchFamily="34" charset="0"/>
            </a:rPr>
            <a:t>Torbay  - part of a wider system change around accommodation and support for young people aged 16 who are in care, care leavers and homeless young people aged 16 to 25, driven by numbers of LAC and associated cost pressures, and lack of local sufficiency.</a:t>
          </a:r>
          <a:endParaRPr lang="en-GB" b="1" dirty="0">
            <a:latin typeface="Arial" panose="020B0604020202020204" pitchFamily="34" charset="0"/>
            <a:cs typeface="Arial" panose="020B0604020202020204" pitchFamily="34" charset="0"/>
          </a:endParaRPr>
        </a:p>
      </dgm:t>
    </dgm:pt>
    <dgm:pt modelId="{D4E8914C-123F-4CC2-BB33-F2CF3EF14647}" type="parTrans" cxnId="{41C92666-232B-43DA-B7B2-07FB61CD9ABC}">
      <dgm:prSet/>
      <dgm:spPr/>
      <dgm:t>
        <a:bodyPr/>
        <a:lstStyle/>
        <a:p>
          <a:endParaRPr lang="en-GB"/>
        </a:p>
      </dgm:t>
    </dgm:pt>
    <dgm:pt modelId="{1731E071-928A-469F-8FBC-D128236267BB}" type="sibTrans" cxnId="{41C92666-232B-43DA-B7B2-07FB61CD9ABC}">
      <dgm:prSet/>
      <dgm:spPr/>
      <dgm:t>
        <a:bodyPr/>
        <a:lstStyle/>
        <a:p>
          <a:endParaRPr lang="en-GB"/>
        </a:p>
      </dgm:t>
    </dgm:pt>
    <dgm:pt modelId="{F15D964F-C49A-4028-AD63-7E0A011D5EBD}">
      <dgm:prSet/>
      <dgm:spPr/>
      <dgm:t>
        <a:bodyPr/>
        <a:lstStyle/>
        <a:p>
          <a:pPr algn="ctr" rtl="0"/>
          <a:r>
            <a:rPr lang="en-GB" b="1" dirty="0" smtClean="0">
              <a:latin typeface="Arial" panose="020B0604020202020204" pitchFamily="34" charset="0"/>
              <a:cs typeface="Arial" panose="020B0604020202020204" pitchFamily="34" charset="0"/>
            </a:rPr>
            <a:t>Building on our partnership - we share a Director of Children’s Services and a history of joint working </a:t>
          </a:r>
          <a:endParaRPr lang="en-GB" b="1" dirty="0">
            <a:latin typeface="Arial" panose="020B0604020202020204" pitchFamily="34" charset="0"/>
            <a:cs typeface="Arial" panose="020B0604020202020204" pitchFamily="34" charset="0"/>
          </a:endParaRPr>
        </a:p>
      </dgm:t>
    </dgm:pt>
    <dgm:pt modelId="{72A819F7-67E3-4AD3-92D0-EAC883991F59}" type="parTrans" cxnId="{9A3B7CE6-1A1C-40BE-A087-8FC53E4E1212}">
      <dgm:prSet/>
      <dgm:spPr/>
      <dgm:t>
        <a:bodyPr/>
        <a:lstStyle/>
        <a:p>
          <a:endParaRPr lang="en-GB"/>
        </a:p>
      </dgm:t>
    </dgm:pt>
    <dgm:pt modelId="{EDD54637-79AD-422D-B46E-8C591048DDC2}" type="sibTrans" cxnId="{9A3B7CE6-1A1C-40BE-A087-8FC53E4E1212}">
      <dgm:prSet/>
      <dgm:spPr/>
      <dgm:t>
        <a:bodyPr/>
        <a:lstStyle/>
        <a:p>
          <a:endParaRPr lang="en-GB"/>
        </a:p>
      </dgm:t>
    </dgm:pt>
    <dgm:pt modelId="{A1CFEF4A-0012-482C-BFE1-8B6F3C96457F}" type="pres">
      <dgm:prSet presAssocID="{FCDACED4-FF94-48EB-BD2B-BB08FB277F22}" presName="linear" presStyleCnt="0">
        <dgm:presLayoutVars>
          <dgm:animLvl val="lvl"/>
          <dgm:resizeHandles val="exact"/>
        </dgm:presLayoutVars>
      </dgm:prSet>
      <dgm:spPr/>
      <dgm:t>
        <a:bodyPr/>
        <a:lstStyle/>
        <a:p>
          <a:endParaRPr lang="en-US"/>
        </a:p>
      </dgm:t>
    </dgm:pt>
    <dgm:pt modelId="{65F7A723-D224-48DA-B957-0C9328435C9A}" type="pres">
      <dgm:prSet presAssocID="{2D8E7730-0EF1-4763-A9BC-5CCD7D1E27F7}" presName="parentText" presStyleLbl="node1" presStyleIdx="0" presStyleCnt="4">
        <dgm:presLayoutVars>
          <dgm:chMax val="0"/>
          <dgm:bulletEnabled val="1"/>
        </dgm:presLayoutVars>
      </dgm:prSet>
      <dgm:spPr/>
      <dgm:t>
        <a:bodyPr/>
        <a:lstStyle/>
        <a:p>
          <a:endParaRPr lang="en-US"/>
        </a:p>
      </dgm:t>
    </dgm:pt>
    <dgm:pt modelId="{891CAA26-3FB9-4C71-9A1A-9E562E2586EA}" type="pres">
      <dgm:prSet presAssocID="{3466EE07-99F7-4B99-A867-2C12BFF260EA}" presName="spacer" presStyleCnt="0"/>
      <dgm:spPr/>
    </dgm:pt>
    <dgm:pt modelId="{F71F7A3A-3424-4013-A837-00951B27FF2B}" type="pres">
      <dgm:prSet presAssocID="{5DB8CB70-3F50-4055-BBAE-349320C19844}" presName="parentText" presStyleLbl="node1" presStyleIdx="1" presStyleCnt="4">
        <dgm:presLayoutVars>
          <dgm:chMax val="0"/>
          <dgm:bulletEnabled val="1"/>
        </dgm:presLayoutVars>
      </dgm:prSet>
      <dgm:spPr/>
      <dgm:t>
        <a:bodyPr/>
        <a:lstStyle/>
        <a:p>
          <a:endParaRPr lang="en-US"/>
        </a:p>
      </dgm:t>
    </dgm:pt>
    <dgm:pt modelId="{DC2CFF44-F361-4F5C-A341-E24F98DDCEC9}" type="pres">
      <dgm:prSet presAssocID="{EF58C78E-C49F-46A2-8CC0-08D7114E850C}" presName="spacer" presStyleCnt="0"/>
      <dgm:spPr/>
    </dgm:pt>
    <dgm:pt modelId="{7208ACAF-9D82-4309-ADC4-27F9A7A53DCA}" type="pres">
      <dgm:prSet presAssocID="{2D94B8F9-1578-40A4-895E-D35122B0D169}" presName="parentText" presStyleLbl="node1" presStyleIdx="2" presStyleCnt="4">
        <dgm:presLayoutVars>
          <dgm:chMax val="0"/>
          <dgm:bulletEnabled val="1"/>
        </dgm:presLayoutVars>
      </dgm:prSet>
      <dgm:spPr/>
      <dgm:t>
        <a:bodyPr/>
        <a:lstStyle/>
        <a:p>
          <a:endParaRPr lang="en-GB"/>
        </a:p>
      </dgm:t>
    </dgm:pt>
    <dgm:pt modelId="{472B945D-7886-4849-A734-A0A8DAC282F5}" type="pres">
      <dgm:prSet presAssocID="{1731E071-928A-469F-8FBC-D128236267BB}" presName="spacer" presStyleCnt="0"/>
      <dgm:spPr/>
    </dgm:pt>
    <dgm:pt modelId="{735C0953-7492-43A1-9C3B-A745B20FAB44}" type="pres">
      <dgm:prSet presAssocID="{F15D964F-C49A-4028-AD63-7E0A011D5EBD}" presName="parentText" presStyleLbl="node1" presStyleIdx="3" presStyleCnt="4">
        <dgm:presLayoutVars>
          <dgm:chMax val="0"/>
          <dgm:bulletEnabled val="1"/>
        </dgm:presLayoutVars>
      </dgm:prSet>
      <dgm:spPr/>
      <dgm:t>
        <a:bodyPr/>
        <a:lstStyle/>
        <a:p>
          <a:endParaRPr lang="en-US"/>
        </a:p>
      </dgm:t>
    </dgm:pt>
  </dgm:ptLst>
  <dgm:cxnLst>
    <dgm:cxn modelId="{41C92666-232B-43DA-B7B2-07FB61CD9ABC}" srcId="{FCDACED4-FF94-48EB-BD2B-BB08FB277F22}" destId="{2D94B8F9-1578-40A4-895E-D35122B0D169}" srcOrd="2" destOrd="0" parTransId="{D4E8914C-123F-4CC2-BB33-F2CF3EF14647}" sibTransId="{1731E071-928A-469F-8FBC-D128236267BB}"/>
    <dgm:cxn modelId="{2A6C8B96-81A4-4EA6-A608-3E423CEC593C}" type="presOf" srcId="{F15D964F-C49A-4028-AD63-7E0A011D5EBD}" destId="{735C0953-7492-43A1-9C3B-A745B20FAB44}" srcOrd="0" destOrd="0" presId="urn:microsoft.com/office/officeart/2005/8/layout/vList2"/>
    <dgm:cxn modelId="{439E812D-7D2D-44F2-AF26-ADA3B5BD059D}" type="presOf" srcId="{2D94B8F9-1578-40A4-895E-D35122B0D169}" destId="{7208ACAF-9D82-4309-ADC4-27F9A7A53DCA}" srcOrd="0" destOrd="0" presId="urn:microsoft.com/office/officeart/2005/8/layout/vList2"/>
    <dgm:cxn modelId="{B4B3AEB6-9EC8-464B-86AC-F7D9D0379B02}" type="presOf" srcId="{2D8E7730-0EF1-4763-A9BC-5CCD7D1E27F7}" destId="{65F7A723-D224-48DA-B957-0C9328435C9A}" srcOrd="0" destOrd="0" presId="urn:microsoft.com/office/officeart/2005/8/layout/vList2"/>
    <dgm:cxn modelId="{9A3B7CE6-1A1C-40BE-A087-8FC53E4E1212}" srcId="{FCDACED4-FF94-48EB-BD2B-BB08FB277F22}" destId="{F15D964F-C49A-4028-AD63-7E0A011D5EBD}" srcOrd="3" destOrd="0" parTransId="{72A819F7-67E3-4AD3-92D0-EAC883991F59}" sibTransId="{EDD54637-79AD-422D-B46E-8C591048DDC2}"/>
    <dgm:cxn modelId="{9F5F831A-AF7B-41BA-8CF7-977E1998837C}" srcId="{FCDACED4-FF94-48EB-BD2B-BB08FB277F22}" destId="{5DB8CB70-3F50-4055-BBAE-349320C19844}" srcOrd="1" destOrd="0" parTransId="{1D7B2AA1-1632-400D-A398-18FCBEBB35EC}" sibTransId="{EF58C78E-C49F-46A2-8CC0-08D7114E850C}"/>
    <dgm:cxn modelId="{89BF9F82-F5DC-4983-B62E-324875D07079}" type="presOf" srcId="{FCDACED4-FF94-48EB-BD2B-BB08FB277F22}" destId="{A1CFEF4A-0012-482C-BFE1-8B6F3C96457F}" srcOrd="0" destOrd="0" presId="urn:microsoft.com/office/officeart/2005/8/layout/vList2"/>
    <dgm:cxn modelId="{6CE8C5C7-27BA-425B-83EF-D2067DFF0106}" srcId="{FCDACED4-FF94-48EB-BD2B-BB08FB277F22}" destId="{2D8E7730-0EF1-4763-A9BC-5CCD7D1E27F7}" srcOrd="0" destOrd="0" parTransId="{983EE7C9-DBB8-48F4-8F43-9AB14D9F6F7F}" sibTransId="{3466EE07-99F7-4B99-A867-2C12BFF260EA}"/>
    <dgm:cxn modelId="{D77D344B-F69E-424C-984C-810D008FDA13}" type="presOf" srcId="{5DB8CB70-3F50-4055-BBAE-349320C19844}" destId="{F71F7A3A-3424-4013-A837-00951B27FF2B}" srcOrd="0" destOrd="0" presId="urn:microsoft.com/office/officeart/2005/8/layout/vList2"/>
    <dgm:cxn modelId="{B9EE7857-0CB8-4588-9C32-2D713C4DE982}" type="presParOf" srcId="{A1CFEF4A-0012-482C-BFE1-8B6F3C96457F}" destId="{65F7A723-D224-48DA-B957-0C9328435C9A}" srcOrd="0" destOrd="0" presId="urn:microsoft.com/office/officeart/2005/8/layout/vList2"/>
    <dgm:cxn modelId="{78F8B582-3268-4315-872D-AC1FEDF659EE}" type="presParOf" srcId="{A1CFEF4A-0012-482C-BFE1-8B6F3C96457F}" destId="{891CAA26-3FB9-4C71-9A1A-9E562E2586EA}" srcOrd="1" destOrd="0" presId="urn:microsoft.com/office/officeart/2005/8/layout/vList2"/>
    <dgm:cxn modelId="{8BC7E8CE-0209-47E0-A6A8-D48981B60C59}" type="presParOf" srcId="{A1CFEF4A-0012-482C-BFE1-8B6F3C96457F}" destId="{F71F7A3A-3424-4013-A837-00951B27FF2B}" srcOrd="2" destOrd="0" presId="urn:microsoft.com/office/officeart/2005/8/layout/vList2"/>
    <dgm:cxn modelId="{EE0879C9-0228-479C-A4CC-B8DA59D73F48}" type="presParOf" srcId="{A1CFEF4A-0012-482C-BFE1-8B6F3C96457F}" destId="{DC2CFF44-F361-4F5C-A341-E24F98DDCEC9}" srcOrd="3" destOrd="0" presId="urn:microsoft.com/office/officeart/2005/8/layout/vList2"/>
    <dgm:cxn modelId="{9D50603A-D880-4941-BFF2-5582818AC01C}" type="presParOf" srcId="{A1CFEF4A-0012-482C-BFE1-8B6F3C96457F}" destId="{7208ACAF-9D82-4309-ADC4-27F9A7A53DCA}" srcOrd="4" destOrd="0" presId="urn:microsoft.com/office/officeart/2005/8/layout/vList2"/>
    <dgm:cxn modelId="{7AEA0B60-5280-4977-BD38-9D3DA63AA3F6}" type="presParOf" srcId="{A1CFEF4A-0012-482C-BFE1-8B6F3C96457F}" destId="{472B945D-7886-4849-A734-A0A8DAC282F5}" srcOrd="5" destOrd="0" presId="urn:microsoft.com/office/officeart/2005/8/layout/vList2"/>
    <dgm:cxn modelId="{815A2FFE-7C21-4DEA-8E48-53AC71CE2BC7}" type="presParOf" srcId="{A1CFEF4A-0012-482C-BFE1-8B6F3C96457F}" destId="{735C0953-7492-43A1-9C3B-A745B20FAB4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9ED01D-CABD-40F3-AB7A-32934AD988C7}"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B76C677F-5618-43BF-849A-EB5931B73366}">
      <dgm:prSet/>
      <dgm:spPr>
        <a:solidFill>
          <a:schemeClr val="accent4">
            <a:lumMod val="20000"/>
            <a:lumOff val="80000"/>
          </a:schemeClr>
        </a:solidFill>
      </dgm:spPr>
      <dgm:t>
        <a:bodyPr/>
        <a:lstStyle/>
        <a:p>
          <a:pPr rtl="0"/>
          <a:r>
            <a:rPr lang="en-GB" b="1" dirty="0" smtClean="0">
              <a:solidFill>
                <a:srgbClr val="FF0000"/>
              </a:solidFill>
              <a:latin typeface="Arial" panose="020B0604020202020204" pitchFamily="34" charset="0"/>
              <a:cs typeface="Arial" panose="020B0604020202020204" pitchFamily="34" charset="0"/>
            </a:rPr>
            <a:t>Range of local support and accommodation offers to meet varying needs for homeless YP and care leavers </a:t>
          </a:r>
          <a:endParaRPr lang="en-GB" b="1" dirty="0">
            <a:solidFill>
              <a:srgbClr val="FF0000"/>
            </a:solidFill>
            <a:latin typeface="Arial" panose="020B0604020202020204" pitchFamily="34" charset="0"/>
            <a:cs typeface="Arial" panose="020B0604020202020204" pitchFamily="34" charset="0"/>
          </a:endParaRPr>
        </a:p>
      </dgm:t>
    </dgm:pt>
    <dgm:pt modelId="{74E67558-0026-460A-862A-7D2565D76BAA}" type="parTrans" cxnId="{41CAD192-B099-48A5-A39F-C4FF1A04258A}">
      <dgm:prSet/>
      <dgm:spPr/>
      <dgm:t>
        <a:bodyPr/>
        <a:lstStyle/>
        <a:p>
          <a:endParaRPr lang="en-GB"/>
        </a:p>
      </dgm:t>
    </dgm:pt>
    <dgm:pt modelId="{178439C5-5980-40FB-94BD-AFFE018434BA}" type="sibTrans" cxnId="{41CAD192-B099-48A5-A39F-C4FF1A04258A}">
      <dgm:prSet/>
      <dgm:spPr/>
      <dgm:t>
        <a:bodyPr/>
        <a:lstStyle/>
        <a:p>
          <a:endParaRPr lang="en-GB"/>
        </a:p>
      </dgm:t>
    </dgm:pt>
    <dgm:pt modelId="{CDDB43E5-580F-4E55-B16F-9A3FC5DAE5CE}">
      <dgm:prSet/>
      <dgm:spPr>
        <a:solidFill>
          <a:srgbClr val="CCFF99"/>
        </a:solidFill>
      </dgm:spPr>
      <dgm:t>
        <a:bodyPr/>
        <a:lstStyle/>
        <a:p>
          <a:pPr rtl="0"/>
          <a:r>
            <a:rPr lang="en-GB" b="1" dirty="0" smtClean="0">
              <a:solidFill>
                <a:srgbClr val="000099"/>
              </a:solidFill>
              <a:latin typeface="Arial" panose="020B0604020202020204" pitchFamily="34" charset="0"/>
              <a:cs typeface="Arial" panose="020B0604020202020204" pitchFamily="34" charset="0"/>
            </a:rPr>
            <a:t>Skilled, good quality support that meets YP diverse needs and is able to maintain them and avoid  placement breakdown</a:t>
          </a:r>
          <a:endParaRPr lang="en-GB" b="1" dirty="0">
            <a:solidFill>
              <a:srgbClr val="000099"/>
            </a:solidFill>
            <a:latin typeface="Arial" panose="020B0604020202020204" pitchFamily="34" charset="0"/>
            <a:cs typeface="Arial" panose="020B0604020202020204" pitchFamily="34" charset="0"/>
          </a:endParaRPr>
        </a:p>
      </dgm:t>
    </dgm:pt>
    <dgm:pt modelId="{58B398A1-0893-4EEC-A510-1A820816217C}" type="parTrans" cxnId="{31E50464-AF96-45E3-91BF-48566F4A1165}">
      <dgm:prSet/>
      <dgm:spPr/>
      <dgm:t>
        <a:bodyPr/>
        <a:lstStyle/>
        <a:p>
          <a:endParaRPr lang="en-GB"/>
        </a:p>
      </dgm:t>
    </dgm:pt>
    <dgm:pt modelId="{22A1DAA5-6776-47BD-A8FB-F17EF253F540}" type="sibTrans" cxnId="{31E50464-AF96-45E3-91BF-48566F4A1165}">
      <dgm:prSet/>
      <dgm:spPr/>
      <dgm:t>
        <a:bodyPr/>
        <a:lstStyle/>
        <a:p>
          <a:endParaRPr lang="en-GB"/>
        </a:p>
      </dgm:t>
    </dgm:pt>
    <dgm:pt modelId="{1625A922-6D64-489A-BAC7-98AEB563369E}">
      <dgm:prSet/>
      <dgm:spPr>
        <a:solidFill>
          <a:srgbClr val="FFFF66"/>
        </a:solidFill>
      </dgm:spPr>
      <dgm:t>
        <a:bodyPr/>
        <a:lstStyle/>
        <a:p>
          <a:pPr rtl="0"/>
          <a:r>
            <a:rPr lang="en-GB" b="1" dirty="0" smtClean="0">
              <a:solidFill>
                <a:srgbClr val="9900CC"/>
              </a:solidFill>
              <a:latin typeface="Arial" panose="020B0604020202020204" pitchFamily="34" charset="0"/>
              <a:cs typeface="Arial" panose="020B0604020202020204" pitchFamily="34" charset="0"/>
            </a:rPr>
            <a:t>YP leave services with the skills to live independently  - i.e. able to budget, manage a home and money, daily living skills </a:t>
          </a:r>
          <a:endParaRPr lang="en-GB" b="1" dirty="0">
            <a:solidFill>
              <a:srgbClr val="9900CC"/>
            </a:solidFill>
            <a:latin typeface="Arial" panose="020B0604020202020204" pitchFamily="34" charset="0"/>
            <a:cs typeface="Arial" panose="020B0604020202020204" pitchFamily="34" charset="0"/>
          </a:endParaRPr>
        </a:p>
      </dgm:t>
    </dgm:pt>
    <dgm:pt modelId="{2D02272D-17E9-4967-8A89-0C65F363AEE9}" type="parTrans" cxnId="{DCAE5099-89FA-4F2E-B60F-8D4E1F229803}">
      <dgm:prSet/>
      <dgm:spPr/>
      <dgm:t>
        <a:bodyPr/>
        <a:lstStyle/>
        <a:p>
          <a:endParaRPr lang="en-GB"/>
        </a:p>
      </dgm:t>
    </dgm:pt>
    <dgm:pt modelId="{CC049035-DD71-47E6-B256-0C70F0DC0C5D}" type="sibTrans" cxnId="{DCAE5099-89FA-4F2E-B60F-8D4E1F229803}">
      <dgm:prSet/>
      <dgm:spPr/>
      <dgm:t>
        <a:bodyPr/>
        <a:lstStyle/>
        <a:p>
          <a:endParaRPr lang="en-GB"/>
        </a:p>
      </dgm:t>
    </dgm:pt>
    <dgm:pt modelId="{16C3062C-66D8-4259-B808-916BCD6F0B7D}">
      <dgm:prSet/>
      <dgm:spPr>
        <a:solidFill>
          <a:srgbClr val="96EEC2"/>
        </a:solidFill>
      </dgm:spPr>
      <dgm:t>
        <a:bodyPr/>
        <a:lstStyle/>
        <a:p>
          <a:pPr rtl="0"/>
          <a:r>
            <a:rPr lang="en-GB" b="1" dirty="0" smtClean="0">
              <a:solidFill>
                <a:srgbClr val="000099"/>
              </a:solidFill>
              <a:latin typeface="Arial" panose="020B0604020202020204" pitchFamily="34" charset="0"/>
              <a:cs typeface="Arial" panose="020B0604020202020204" pitchFamily="34" charset="0"/>
            </a:rPr>
            <a:t>YP are engaged in education, training or employment so that they will be able to meet their aspirations </a:t>
          </a:r>
          <a:endParaRPr lang="en-GB" b="1" dirty="0">
            <a:solidFill>
              <a:srgbClr val="000099"/>
            </a:solidFill>
            <a:latin typeface="Arial" panose="020B0604020202020204" pitchFamily="34" charset="0"/>
            <a:cs typeface="Arial" panose="020B0604020202020204" pitchFamily="34" charset="0"/>
          </a:endParaRPr>
        </a:p>
      </dgm:t>
    </dgm:pt>
    <dgm:pt modelId="{CA63AA78-5940-4DBB-8D75-7FCEF9BD9804}" type="parTrans" cxnId="{90883662-4662-4BA4-8029-2256051D702B}">
      <dgm:prSet/>
      <dgm:spPr/>
      <dgm:t>
        <a:bodyPr/>
        <a:lstStyle/>
        <a:p>
          <a:endParaRPr lang="en-GB"/>
        </a:p>
      </dgm:t>
    </dgm:pt>
    <dgm:pt modelId="{7B9C1CDB-6B3D-4F54-9D45-0587868AA993}" type="sibTrans" cxnId="{90883662-4662-4BA4-8029-2256051D702B}">
      <dgm:prSet/>
      <dgm:spPr/>
      <dgm:t>
        <a:bodyPr/>
        <a:lstStyle/>
        <a:p>
          <a:endParaRPr lang="en-GB"/>
        </a:p>
      </dgm:t>
    </dgm:pt>
    <dgm:pt modelId="{D8C19B2D-3553-4B6B-8CC3-665A47801FD8}">
      <dgm:prSet/>
      <dgm:spPr>
        <a:solidFill>
          <a:srgbClr val="B4F2EB"/>
        </a:solidFill>
      </dgm:spPr>
      <dgm:t>
        <a:bodyPr/>
        <a:lstStyle/>
        <a:p>
          <a:pPr rtl="0"/>
          <a:r>
            <a:rPr lang="en-GB" b="1" dirty="0" smtClean="0">
              <a:solidFill>
                <a:srgbClr val="9900CC"/>
              </a:solidFill>
              <a:latin typeface="Arial" panose="020B0604020202020204" pitchFamily="34" charset="0"/>
              <a:cs typeface="Arial" panose="020B0604020202020204" pitchFamily="34" charset="0"/>
            </a:rPr>
            <a:t>Providers that are willing to innovate and work collaboratively to achieve the best outcomes for YP</a:t>
          </a:r>
          <a:endParaRPr lang="en-GB" b="1" dirty="0">
            <a:solidFill>
              <a:srgbClr val="9900CC"/>
            </a:solidFill>
            <a:latin typeface="Arial" panose="020B0604020202020204" pitchFamily="34" charset="0"/>
            <a:cs typeface="Arial" panose="020B0604020202020204" pitchFamily="34" charset="0"/>
          </a:endParaRPr>
        </a:p>
      </dgm:t>
    </dgm:pt>
    <dgm:pt modelId="{7BDCF131-E4AB-43B2-B29A-E6A19AC994B0}" type="parTrans" cxnId="{92F863D4-E75B-4A65-A10A-DC7FD241BD66}">
      <dgm:prSet/>
      <dgm:spPr/>
      <dgm:t>
        <a:bodyPr/>
        <a:lstStyle/>
        <a:p>
          <a:endParaRPr lang="en-GB"/>
        </a:p>
      </dgm:t>
    </dgm:pt>
    <dgm:pt modelId="{146FEBDF-4548-4D0D-B7D3-235D069D6839}" type="sibTrans" cxnId="{92F863D4-E75B-4A65-A10A-DC7FD241BD66}">
      <dgm:prSet/>
      <dgm:spPr/>
      <dgm:t>
        <a:bodyPr/>
        <a:lstStyle/>
        <a:p>
          <a:endParaRPr lang="en-GB"/>
        </a:p>
      </dgm:t>
    </dgm:pt>
    <dgm:pt modelId="{DDF92020-1F98-40AF-8EEB-9718D9B23072}">
      <dgm:prSet/>
      <dgm:spPr>
        <a:solidFill>
          <a:srgbClr val="CBB3E3"/>
        </a:solidFill>
      </dgm:spPr>
      <dgm:t>
        <a:bodyPr/>
        <a:lstStyle/>
        <a:p>
          <a:pPr rtl="0"/>
          <a:r>
            <a:rPr lang="en-GB" b="1" dirty="0" smtClean="0">
              <a:solidFill>
                <a:srgbClr val="0000CC"/>
              </a:solidFill>
              <a:latin typeface="Arial" panose="020B0604020202020204" pitchFamily="34" charset="0"/>
              <a:cs typeface="Arial" panose="020B0604020202020204" pitchFamily="34" charset="0"/>
            </a:rPr>
            <a:t>Value for money</a:t>
          </a:r>
          <a:endParaRPr lang="en-GB" b="1" dirty="0">
            <a:solidFill>
              <a:srgbClr val="0000CC"/>
            </a:solidFill>
            <a:latin typeface="Arial" panose="020B0604020202020204" pitchFamily="34" charset="0"/>
            <a:cs typeface="Arial" panose="020B0604020202020204" pitchFamily="34" charset="0"/>
          </a:endParaRPr>
        </a:p>
      </dgm:t>
    </dgm:pt>
    <dgm:pt modelId="{03B222BE-659D-4890-A394-EB41F027F2BA}" type="parTrans" cxnId="{F453FC70-2BA2-4AB6-AA1C-73280CFAE5EC}">
      <dgm:prSet/>
      <dgm:spPr/>
      <dgm:t>
        <a:bodyPr/>
        <a:lstStyle/>
        <a:p>
          <a:endParaRPr lang="en-GB"/>
        </a:p>
      </dgm:t>
    </dgm:pt>
    <dgm:pt modelId="{04952310-C886-482D-B21E-85680FD627D0}" type="sibTrans" cxnId="{F453FC70-2BA2-4AB6-AA1C-73280CFAE5EC}">
      <dgm:prSet/>
      <dgm:spPr/>
      <dgm:t>
        <a:bodyPr/>
        <a:lstStyle/>
        <a:p>
          <a:endParaRPr lang="en-GB"/>
        </a:p>
      </dgm:t>
    </dgm:pt>
    <dgm:pt modelId="{D59D0C87-8A47-4681-9E06-BB6F4943BE4F}" type="pres">
      <dgm:prSet presAssocID="{8F9ED01D-CABD-40F3-AB7A-32934AD988C7}" presName="diagram" presStyleCnt="0">
        <dgm:presLayoutVars>
          <dgm:dir/>
          <dgm:resizeHandles val="exact"/>
        </dgm:presLayoutVars>
      </dgm:prSet>
      <dgm:spPr/>
      <dgm:t>
        <a:bodyPr/>
        <a:lstStyle/>
        <a:p>
          <a:endParaRPr lang="en-GB"/>
        </a:p>
      </dgm:t>
    </dgm:pt>
    <dgm:pt modelId="{8862B512-6BE5-4093-91C7-AAE3FE7FAF42}" type="pres">
      <dgm:prSet presAssocID="{B76C677F-5618-43BF-849A-EB5931B73366}" presName="node" presStyleLbl="node1" presStyleIdx="0" presStyleCnt="6">
        <dgm:presLayoutVars>
          <dgm:bulletEnabled val="1"/>
        </dgm:presLayoutVars>
      </dgm:prSet>
      <dgm:spPr/>
      <dgm:t>
        <a:bodyPr/>
        <a:lstStyle/>
        <a:p>
          <a:endParaRPr lang="en-GB"/>
        </a:p>
      </dgm:t>
    </dgm:pt>
    <dgm:pt modelId="{0491B86F-9FCB-48B5-ADFC-AC2DB3E61B9C}" type="pres">
      <dgm:prSet presAssocID="{178439C5-5980-40FB-94BD-AFFE018434BA}" presName="sibTrans" presStyleCnt="0"/>
      <dgm:spPr/>
    </dgm:pt>
    <dgm:pt modelId="{06948CC7-CB03-4993-A862-313226A7B154}" type="pres">
      <dgm:prSet presAssocID="{CDDB43E5-580F-4E55-B16F-9A3FC5DAE5CE}" presName="node" presStyleLbl="node1" presStyleIdx="1" presStyleCnt="6">
        <dgm:presLayoutVars>
          <dgm:bulletEnabled val="1"/>
        </dgm:presLayoutVars>
      </dgm:prSet>
      <dgm:spPr/>
      <dgm:t>
        <a:bodyPr/>
        <a:lstStyle/>
        <a:p>
          <a:endParaRPr lang="en-GB"/>
        </a:p>
      </dgm:t>
    </dgm:pt>
    <dgm:pt modelId="{38C69C70-2E55-4B97-87FD-B803F50160DA}" type="pres">
      <dgm:prSet presAssocID="{22A1DAA5-6776-47BD-A8FB-F17EF253F540}" presName="sibTrans" presStyleCnt="0"/>
      <dgm:spPr/>
    </dgm:pt>
    <dgm:pt modelId="{9982073F-746D-4788-9DEA-350A2C1C9139}" type="pres">
      <dgm:prSet presAssocID="{1625A922-6D64-489A-BAC7-98AEB563369E}" presName="node" presStyleLbl="node1" presStyleIdx="2" presStyleCnt="6">
        <dgm:presLayoutVars>
          <dgm:bulletEnabled val="1"/>
        </dgm:presLayoutVars>
      </dgm:prSet>
      <dgm:spPr/>
      <dgm:t>
        <a:bodyPr/>
        <a:lstStyle/>
        <a:p>
          <a:endParaRPr lang="en-GB"/>
        </a:p>
      </dgm:t>
    </dgm:pt>
    <dgm:pt modelId="{C24A4DD3-4149-48C4-91FD-73D811F4A7AA}" type="pres">
      <dgm:prSet presAssocID="{CC049035-DD71-47E6-B256-0C70F0DC0C5D}" presName="sibTrans" presStyleCnt="0"/>
      <dgm:spPr/>
    </dgm:pt>
    <dgm:pt modelId="{C029CBEF-A075-44F1-9E59-2799C087C67D}" type="pres">
      <dgm:prSet presAssocID="{16C3062C-66D8-4259-B808-916BCD6F0B7D}" presName="node" presStyleLbl="node1" presStyleIdx="3" presStyleCnt="6">
        <dgm:presLayoutVars>
          <dgm:bulletEnabled val="1"/>
        </dgm:presLayoutVars>
      </dgm:prSet>
      <dgm:spPr/>
      <dgm:t>
        <a:bodyPr/>
        <a:lstStyle/>
        <a:p>
          <a:endParaRPr lang="en-GB"/>
        </a:p>
      </dgm:t>
    </dgm:pt>
    <dgm:pt modelId="{12A88A25-26F3-43D0-8654-91CE5BBDD604}" type="pres">
      <dgm:prSet presAssocID="{7B9C1CDB-6B3D-4F54-9D45-0587868AA993}" presName="sibTrans" presStyleCnt="0"/>
      <dgm:spPr/>
    </dgm:pt>
    <dgm:pt modelId="{834207CA-A976-46BE-9831-5F751890206C}" type="pres">
      <dgm:prSet presAssocID="{D8C19B2D-3553-4B6B-8CC3-665A47801FD8}" presName="node" presStyleLbl="node1" presStyleIdx="4" presStyleCnt="6">
        <dgm:presLayoutVars>
          <dgm:bulletEnabled val="1"/>
        </dgm:presLayoutVars>
      </dgm:prSet>
      <dgm:spPr/>
      <dgm:t>
        <a:bodyPr/>
        <a:lstStyle/>
        <a:p>
          <a:endParaRPr lang="en-GB"/>
        </a:p>
      </dgm:t>
    </dgm:pt>
    <dgm:pt modelId="{28B55B07-C303-4757-AF2B-2419A7C9A583}" type="pres">
      <dgm:prSet presAssocID="{146FEBDF-4548-4D0D-B7D3-235D069D6839}" presName="sibTrans" presStyleCnt="0"/>
      <dgm:spPr/>
    </dgm:pt>
    <dgm:pt modelId="{069E5DC5-ED36-4BF4-9AD4-FFBF12787A5B}" type="pres">
      <dgm:prSet presAssocID="{DDF92020-1F98-40AF-8EEB-9718D9B23072}" presName="node" presStyleLbl="node1" presStyleIdx="5" presStyleCnt="6" custLinFactNeighborY="-1855">
        <dgm:presLayoutVars>
          <dgm:bulletEnabled val="1"/>
        </dgm:presLayoutVars>
      </dgm:prSet>
      <dgm:spPr/>
      <dgm:t>
        <a:bodyPr/>
        <a:lstStyle/>
        <a:p>
          <a:endParaRPr lang="en-GB"/>
        </a:p>
      </dgm:t>
    </dgm:pt>
  </dgm:ptLst>
  <dgm:cxnLst>
    <dgm:cxn modelId="{E5B543A9-748B-441C-A95F-04000A4D139C}" type="presOf" srcId="{B76C677F-5618-43BF-849A-EB5931B73366}" destId="{8862B512-6BE5-4093-91C7-AAE3FE7FAF42}" srcOrd="0" destOrd="0" presId="urn:microsoft.com/office/officeart/2005/8/layout/default"/>
    <dgm:cxn modelId="{DCAE5099-89FA-4F2E-B60F-8D4E1F229803}" srcId="{8F9ED01D-CABD-40F3-AB7A-32934AD988C7}" destId="{1625A922-6D64-489A-BAC7-98AEB563369E}" srcOrd="2" destOrd="0" parTransId="{2D02272D-17E9-4967-8A89-0C65F363AEE9}" sibTransId="{CC049035-DD71-47E6-B256-0C70F0DC0C5D}"/>
    <dgm:cxn modelId="{00B23500-9246-4DF3-9EC7-86EA8088698D}" type="presOf" srcId="{DDF92020-1F98-40AF-8EEB-9718D9B23072}" destId="{069E5DC5-ED36-4BF4-9AD4-FFBF12787A5B}" srcOrd="0" destOrd="0" presId="urn:microsoft.com/office/officeart/2005/8/layout/default"/>
    <dgm:cxn modelId="{F453FC70-2BA2-4AB6-AA1C-73280CFAE5EC}" srcId="{8F9ED01D-CABD-40F3-AB7A-32934AD988C7}" destId="{DDF92020-1F98-40AF-8EEB-9718D9B23072}" srcOrd="5" destOrd="0" parTransId="{03B222BE-659D-4890-A394-EB41F027F2BA}" sibTransId="{04952310-C886-482D-B21E-85680FD627D0}"/>
    <dgm:cxn modelId="{92F863D4-E75B-4A65-A10A-DC7FD241BD66}" srcId="{8F9ED01D-CABD-40F3-AB7A-32934AD988C7}" destId="{D8C19B2D-3553-4B6B-8CC3-665A47801FD8}" srcOrd="4" destOrd="0" parTransId="{7BDCF131-E4AB-43B2-B29A-E6A19AC994B0}" sibTransId="{146FEBDF-4548-4D0D-B7D3-235D069D6839}"/>
    <dgm:cxn modelId="{31E50464-AF96-45E3-91BF-48566F4A1165}" srcId="{8F9ED01D-CABD-40F3-AB7A-32934AD988C7}" destId="{CDDB43E5-580F-4E55-B16F-9A3FC5DAE5CE}" srcOrd="1" destOrd="0" parTransId="{58B398A1-0893-4EEC-A510-1A820816217C}" sibTransId="{22A1DAA5-6776-47BD-A8FB-F17EF253F540}"/>
    <dgm:cxn modelId="{0D68C231-F803-4DF5-8838-E6408B3CB2B8}" type="presOf" srcId="{1625A922-6D64-489A-BAC7-98AEB563369E}" destId="{9982073F-746D-4788-9DEA-350A2C1C9139}" srcOrd="0" destOrd="0" presId="urn:microsoft.com/office/officeart/2005/8/layout/default"/>
    <dgm:cxn modelId="{41CAD192-B099-48A5-A39F-C4FF1A04258A}" srcId="{8F9ED01D-CABD-40F3-AB7A-32934AD988C7}" destId="{B76C677F-5618-43BF-849A-EB5931B73366}" srcOrd="0" destOrd="0" parTransId="{74E67558-0026-460A-862A-7D2565D76BAA}" sibTransId="{178439C5-5980-40FB-94BD-AFFE018434BA}"/>
    <dgm:cxn modelId="{B02CF065-14D0-4000-83C5-98658ED1A24E}" type="presOf" srcId="{CDDB43E5-580F-4E55-B16F-9A3FC5DAE5CE}" destId="{06948CC7-CB03-4993-A862-313226A7B154}" srcOrd="0" destOrd="0" presId="urn:microsoft.com/office/officeart/2005/8/layout/default"/>
    <dgm:cxn modelId="{75868D3F-10DE-48C4-A266-1032F195B331}" type="presOf" srcId="{16C3062C-66D8-4259-B808-916BCD6F0B7D}" destId="{C029CBEF-A075-44F1-9E59-2799C087C67D}" srcOrd="0" destOrd="0" presId="urn:microsoft.com/office/officeart/2005/8/layout/default"/>
    <dgm:cxn modelId="{90883662-4662-4BA4-8029-2256051D702B}" srcId="{8F9ED01D-CABD-40F3-AB7A-32934AD988C7}" destId="{16C3062C-66D8-4259-B808-916BCD6F0B7D}" srcOrd="3" destOrd="0" parTransId="{CA63AA78-5940-4DBB-8D75-7FCEF9BD9804}" sibTransId="{7B9C1CDB-6B3D-4F54-9D45-0587868AA993}"/>
    <dgm:cxn modelId="{0E93A0E2-D303-417B-958D-E7DBF3339EE8}" type="presOf" srcId="{8F9ED01D-CABD-40F3-AB7A-32934AD988C7}" destId="{D59D0C87-8A47-4681-9E06-BB6F4943BE4F}" srcOrd="0" destOrd="0" presId="urn:microsoft.com/office/officeart/2005/8/layout/default"/>
    <dgm:cxn modelId="{15797021-E382-4DEC-BFE7-2B3F16D0FC89}" type="presOf" srcId="{D8C19B2D-3553-4B6B-8CC3-665A47801FD8}" destId="{834207CA-A976-46BE-9831-5F751890206C}" srcOrd="0" destOrd="0" presId="urn:microsoft.com/office/officeart/2005/8/layout/default"/>
    <dgm:cxn modelId="{87E23814-DC25-4B50-983F-E92F73BE1E8F}" type="presParOf" srcId="{D59D0C87-8A47-4681-9E06-BB6F4943BE4F}" destId="{8862B512-6BE5-4093-91C7-AAE3FE7FAF42}" srcOrd="0" destOrd="0" presId="urn:microsoft.com/office/officeart/2005/8/layout/default"/>
    <dgm:cxn modelId="{138E5CBF-A340-4747-A36D-61B2B9300A7A}" type="presParOf" srcId="{D59D0C87-8A47-4681-9E06-BB6F4943BE4F}" destId="{0491B86F-9FCB-48B5-ADFC-AC2DB3E61B9C}" srcOrd="1" destOrd="0" presId="urn:microsoft.com/office/officeart/2005/8/layout/default"/>
    <dgm:cxn modelId="{2883B49E-ADC4-418F-83F7-84E392E86292}" type="presParOf" srcId="{D59D0C87-8A47-4681-9E06-BB6F4943BE4F}" destId="{06948CC7-CB03-4993-A862-313226A7B154}" srcOrd="2" destOrd="0" presId="urn:microsoft.com/office/officeart/2005/8/layout/default"/>
    <dgm:cxn modelId="{1634DE8C-F0EC-49C5-8A8F-5EBF0BA472A1}" type="presParOf" srcId="{D59D0C87-8A47-4681-9E06-BB6F4943BE4F}" destId="{38C69C70-2E55-4B97-87FD-B803F50160DA}" srcOrd="3" destOrd="0" presId="urn:microsoft.com/office/officeart/2005/8/layout/default"/>
    <dgm:cxn modelId="{CEB119DD-587D-4051-A4E7-C0F99E8993D8}" type="presParOf" srcId="{D59D0C87-8A47-4681-9E06-BB6F4943BE4F}" destId="{9982073F-746D-4788-9DEA-350A2C1C9139}" srcOrd="4" destOrd="0" presId="urn:microsoft.com/office/officeart/2005/8/layout/default"/>
    <dgm:cxn modelId="{09D6E5A4-4517-4FAD-B0AB-0CBBF77DBB41}" type="presParOf" srcId="{D59D0C87-8A47-4681-9E06-BB6F4943BE4F}" destId="{C24A4DD3-4149-48C4-91FD-73D811F4A7AA}" srcOrd="5" destOrd="0" presId="urn:microsoft.com/office/officeart/2005/8/layout/default"/>
    <dgm:cxn modelId="{7CF0D63A-AFD0-4A00-9A59-D6E65D21FD32}" type="presParOf" srcId="{D59D0C87-8A47-4681-9E06-BB6F4943BE4F}" destId="{C029CBEF-A075-44F1-9E59-2799C087C67D}" srcOrd="6" destOrd="0" presId="urn:microsoft.com/office/officeart/2005/8/layout/default"/>
    <dgm:cxn modelId="{7D906863-8DD4-479B-8CBA-8F2E9806C628}" type="presParOf" srcId="{D59D0C87-8A47-4681-9E06-BB6F4943BE4F}" destId="{12A88A25-26F3-43D0-8654-91CE5BBDD604}" srcOrd="7" destOrd="0" presId="urn:microsoft.com/office/officeart/2005/8/layout/default"/>
    <dgm:cxn modelId="{09E9DCAA-13AE-4789-BC22-7954785AFE79}" type="presParOf" srcId="{D59D0C87-8A47-4681-9E06-BB6F4943BE4F}" destId="{834207CA-A976-46BE-9831-5F751890206C}" srcOrd="8" destOrd="0" presId="urn:microsoft.com/office/officeart/2005/8/layout/default"/>
    <dgm:cxn modelId="{05ACC630-C76A-45BE-92D4-58101B107D41}" type="presParOf" srcId="{D59D0C87-8A47-4681-9E06-BB6F4943BE4F}" destId="{28B55B07-C303-4757-AF2B-2419A7C9A583}" srcOrd="9" destOrd="0" presId="urn:microsoft.com/office/officeart/2005/8/layout/default"/>
    <dgm:cxn modelId="{BE9E1D03-3B38-455B-8678-526CE7BECA13}" type="presParOf" srcId="{D59D0C87-8A47-4681-9E06-BB6F4943BE4F}" destId="{069E5DC5-ED36-4BF4-9AD4-FFBF12787A5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A308CC-D9F8-4618-A0F3-B691796D59B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910500FA-870E-4629-AFA9-C35843365649}">
      <dgm:prSet/>
      <dgm:spPr/>
      <dgm:t>
        <a:bodyPr/>
        <a:lstStyle/>
        <a:p>
          <a:pPr rtl="0"/>
          <a:r>
            <a:rPr lang="en-GB" dirty="0" smtClean="0">
              <a:latin typeface="Arial" panose="020B0604020202020204" pitchFamily="34" charset="0"/>
              <a:cs typeface="Arial" panose="020B0604020202020204" pitchFamily="34" charset="0"/>
            </a:rPr>
            <a:t>Providers welcome a provider forum to share information and good practice</a:t>
          </a:r>
          <a:endParaRPr lang="en-GB" dirty="0">
            <a:latin typeface="Arial" panose="020B0604020202020204" pitchFamily="34" charset="0"/>
            <a:cs typeface="Arial" panose="020B0604020202020204" pitchFamily="34" charset="0"/>
          </a:endParaRPr>
        </a:p>
      </dgm:t>
    </dgm:pt>
    <dgm:pt modelId="{B220006D-28E3-4333-AEE3-8A3B21BBF237}" type="parTrans" cxnId="{AB2CFCA9-AF4D-4A49-B9E6-10D82FF6A6EF}">
      <dgm:prSet/>
      <dgm:spPr/>
      <dgm:t>
        <a:bodyPr/>
        <a:lstStyle/>
        <a:p>
          <a:endParaRPr lang="en-GB"/>
        </a:p>
      </dgm:t>
    </dgm:pt>
    <dgm:pt modelId="{1A134134-DAF9-4F92-8229-0E5B91406A6A}" type="sibTrans" cxnId="{AB2CFCA9-AF4D-4A49-B9E6-10D82FF6A6EF}">
      <dgm:prSet/>
      <dgm:spPr/>
      <dgm:t>
        <a:bodyPr/>
        <a:lstStyle/>
        <a:p>
          <a:endParaRPr lang="en-GB"/>
        </a:p>
      </dgm:t>
    </dgm:pt>
    <dgm:pt modelId="{B270A7E7-883D-4FEA-BC6C-EF69E4411A52}">
      <dgm:prSet/>
      <dgm:spPr/>
      <dgm:t>
        <a:bodyPr/>
        <a:lstStyle/>
        <a:p>
          <a:pPr rtl="0"/>
          <a:r>
            <a:rPr lang="en-GB" dirty="0" smtClean="0">
              <a:latin typeface="Arial" panose="020B0604020202020204" pitchFamily="34" charset="0"/>
              <a:cs typeface="Arial" panose="020B0604020202020204" pitchFamily="34" charset="0"/>
            </a:rPr>
            <a:t>Communications between providers and other agencies needs to be improved</a:t>
          </a:r>
          <a:endParaRPr lang="en-GB" dirty="0">
            <a:latin typeface="Arial" panose="020B0604020202020204" pitchFamily="34" charset="0"/>
            <a:cs typeface="Arial" panose="020B0604020202020204" pitchFamily="34" charset="0"/>
          </a:endParaRPr>
        </a:p>
      </dgm:t>
    </dgm:pt>
    <dgm:pt modelId="{82102F4A-BC0D-4856-A6E6-214ED553C73F}" type="parTrans" cxnId="{14E29C99-03D5-4418-B879-4134FF8A0730}">
      <dgm:prSet/>
      <dgm:spPr/>
      <dgm:t>
        <a:bodyPr/>
        <a:lstStyle/>
        <a:p>
          <a:endParaRPr lang="en-GB"/>
        </a:p>
      </dgm:t>
    </dgm:pt>
    <dgm:pt modelId="{42809D4B-3E7B-4808-B706-F954CA92DA84}" type="sibTrans" cxnId="{14E29C99-03D5-4418-B879-4134FF8A0730}">
      <dgm:prSet/>
      <dgm:spPr/>
      <dgm:t>
        <a:bodyPr/>
        <a:lstStyle/>
        <a:p>
          <a:endParaRPr lang="en-GB"/>
        </a:p>
      </dgm:t>
    </dgm:pt>
    <dgm:pt modelId="{9D637C97-8A55-4AA2-8B25-57B0D2B37799}">
      <dgm:prSet/>
      <dgm:spPr/>
      <dgm:t>
        <a:bodyPr/>
        <a:lstStyle/>
        <a:p>
          <a:pPr rtl="0"/>
          <a:r>
            <a:rPr lang="en-GB" dirty="0" smtClean="0">
              <a:latin typeface="Arial" panose="020B0604020202020204" pitchFamily="34" charset="0"/>
              <a:cs typeface="Arial" panose="020B0604020202020204" pitchFamily="34" charset="0"/>
            </a:rPr>
            <a:t>Positive and trusting relationships are needed- between young people and providers, providers and commissioners</a:t>
          </a:r>
          <a:endParaRPr lang="en-GB" dirty="0">
            <a:latin typeface="Arial" panose="020B0604020202020204" pitchFamily="34" charset="0"/>
            <a:cs typeface="Arial" panose="020B0604020202020204" pitchFamily="34" charset="0"/>
          </a:endParaRPr>
        </a:p>
      </dgm:t>
    </dgm:pt>
    <dgm:pt modelId="{57B441B5-07A6-4706-A95E-91FB69B50009}" type="parTrans" cxnId="{E98DCE1C-7DA3-4A66-A22B-297C0F0A101C}">
      <dgm:prSet/>
      <dgm:spPr/>
      <dgm:t>
        <a:bodyPr/>
        <a:lstStyle/>
        <a:p>
          <a:endParaRPr lang="en-GB"/>
        </a:p>
      </dgm:t>
    </dgm:pt>
    <dgm:pt modelId="{730E4A43-B189-4330-91D7-A9377936BA28}" type="sibTrans" cxnId="{E98DCE1C-7DA3-4A66-A22B-297C0F0A101C}">
      <dgm:prSet/>
      <dgm:spPr/>
      <dgm:t>
        <a:bodyPr/>
        <a:lstStyle/>
        <a:p>
          <a:endParaRPr lang="en-GB"/>
        </a:p>
      </dgm:t>
    </dgm:pt>
    <dgm:pt modelId="{44707972-15B2-4439-BB3D-747CC3FEFE57}">
      <dgm:prSet/>
      <dgm:spPr/>
      <dgm:t>
        <a:bodyPr/>
        <a:lstStyle/>
        <a:p>
          <a:pPr rtl="0"/>
          <a:r>
            <a:rPr lang="en-GB" dirty="0" smtClean="0">
              <a:latin typeface="Arial" panose="020B0604020202020204" pitchFamily="34" charset="0"/>
              <a:cs typeface="Arial" panose="020B0604020202020204" pitchFamily="34" charset="0"/>
            </a:rPr>
            <a:t>Develop a training platform for providers </a:t>
          </a:r>
          <a:endParaRPr lang="en-GB" dirty="0">
            <a:latin typeface="Arial" panose="020B0604020202020204" pitchFamily="34" charset="0"/>
            <a:cs typeface="Arial" panose="020B0604020202020204" pitchFamily="34" charset="0"/>
          </a:endParaRPr>
        </a:p>
      </dgm:t>
    </dgm:pt>
    <dgm:pt modelId="{5D4CED9D-B0FC-43F3-A5A7-50E6670527D1}" type="parTrans" cxnId="{75189DAF-740E-42D0-913A-99A11D22367C}">
      <dgm:prSet/>
      <dgm:spPr/>
      <dgm:t>
        <a:bodyPr/>
        <a:lstStyle/>
        <a:p>
          <a:endParaRPr lang="en-GB"/>
        </a:p>
      </dgm:t>
    </dgm:pt>
    <dgm:pt modelId="{E8304041-B8EB-414E-8A00-D1C5198BA414}" type="sibTrans" cxnId="{75189DAF-740E-42D0-913A-99A11D22367C}">
      <dgm:prSet/>
      <dgm:spPr/>
      <dgm:t>
        <a:bodyPr/>
        <a:lstStyle/>
        <a:p>
          <a:endParaRPr lang="en-GB"/>
        </a:p>
      </dgm:t>
    </dgm:pt>
    <dgm:pt modelId="{F037FFD6-7332-4105-9E73-010644935BBE}">
      <dgm:prSet/>
      <dgm:spPr/>
      <dgm:t>
        <a:bodyPr/>
        <a:lstStyle/>
        <a:p>
          <a:pPr rtl="0"/>
          <a:r>
            <a:rPr lang="en-GB" dirty="0" smtClean="0">
              <a:latin typeface="Arial" panose="020B0604020202020204" pitchFamily="34" charset="0"/>
              <a:cs typeface="Arial" panose="020B0604020202020204" pitchFamily="34" charset="0"/>
            </a:rPr>
            <a:t>Providers welcome clarity of roles and responsibilities, especially in areas like medication and GDPR</a:t>
          </a:r>
          <a:endParaRPr lang="en-GB" dirty="0">
            <a:latin typeface="Arial" panose="020B0604020202020204" pitchFamily="34" charset="0"/>
            <a:cs typeface="Arial" panose="020B0604020202020204" pitchFamily="34" charset="0"/>
          </a:endParaRPr>
        </a:p>
      </dgm:t>
    </dgm:pt>
    <dgm:pt modelId="{82192BFB-82AC-4755-B32F-E649780EE516}" type="parTrans" cxnId="{4CE42E4F-761F-432E-9D00-869346602146}">
      <dgm:prSet/>
      <dgm:spPr/>
      <dgm:t>
        <a:bodyPr/>
        <a:lstStyle/>
        <a:p>
          <a:endParaRPr lang="en-GB"/>
        </a:p>
      </dgm:t>
    </dgm:pt>
    <dgm:pt modelId="{9DEADBC9-308F-4528-A047-8AACCA5A6974}" type="sibTrans" cxnId="{4CE42E4F-761F-432E-9D00-869346602146}">
      <dgm:prSet/>
      <dgm:spPr/>
      <dgm:t>
        <a:bodyPr/>
        <a:lstStyle/>
        <a:p>
          <a:endParaRPr lang="en-GB"/>
        </a:p>
      </dgm:t>
    </dgm:pt>
    <dgm:pt modelId="{A408B851-F52A-4153-AD24-3BA2F4FF2036}" type="pres">
      <dgm:prSet presAssocID="{06A308CC-D9F8-4618-A0F3-B691796D59B6}" presName="vert0" presStyleCnt="0">
        <dgm:presLayoutVars>
          <dgm:dir/>
          <dgm:animOne val="branch"/>
          <dgm:animLvl val="lvl"/>
        </dgm:presLayoutVars>
      </dgm:prSet>
      <dgm:spPr/>
      <dgm:t>
        <a:bodyPr/>
        <a:lstStyle/>
        <a:p>
          <a:endParaRPr lang="en-US"/>
        </a:p>
      </dgm:t>
    </dgm:pt>
    <dgm:pt modelId="{E62377B5-5565-4F07-83CD-F56C83A8F933}" type="pres">
      <dgm:prSet presAssocID="{910500FA-870E-4629-AFA9-C35843365649}" presName="thickLine" presStyleLbl="alignNode1" presStyleIdx="0" presStyleCnt="5"/>
      <dgm:spPr/>
    </dgm:pt>
    <dgm:pt modelId="{ED07AA7C-3813-4F19-AB70-FB6511AFAF44}" type="pres">
      <dgm:prSet presAssocID="{910500FA-870E-4629-AFA9-C35843365649}" presName="horz1" presStyleCnt="0"/>
      <dgm:spPr/>
    </dgm:pt>
    <dgm:pt modelId="{A744AC97-36C1-4243-86EA-443A8FE49B1A}" type="pres">
      <dgm:prSet presAssocID="{910500FA-870E-4629-AFA9-C35843365649}" presName="tx1" presStyleLbl="revTx" presStyleIdx="0" presStyleCnt="5"/>
      <dgm:spPr/>
      <dgm:t>
        <a:bodyPr/>
        <a:lstStyle/>
        <a:p>
          <a:endParaRPr lang="en-US"/>
        </a:p>
      </dgm:t>
    </dgm:pt>
    <dgm:pt modelId="{4E390F36-AFA6-4CC4-93FB-865DBA593F9C}" type="pres">
      <dgm:prSet presAssocID="{910500FA-870E-4629-AFA9-C35843365649}" presName="vert1" presStyleCnt="0"/>
      <dgm:spPr/>
    </dgm:pt>
    <dgm:pt modelId="{9CBA7CC1-B19E-41B5-876C-7FD1AD4CC1A6}" type="pres">
      <dgm:prSet presAssocID="{B270A7E7-883D-4FEA-BC6C-EF69E4411A52}" presName="thickLine" presStyleLbl="alignNode1" presStyleIdx="1" presStyleCnt="5"/>
      <dgm:spPr/>
    </dgm:pt>
    <dgm:pt modelId="{B5394636-6FE6-4EA0-8950-58611F6103BC}" type="pres">
      <dgm:prSet presAssocID="{B270A7E7-883D-4FEA-BC6C-EF69E4411A52}" presName="horz1" presStyleCnt="0"/>
      <dgm:spPr/>
    </dgm:pt>
    <dgm:pt modelId="{5C50F78C-1F13-4642-A042-A5F228FB1281}" type="pres">
      <dgm:prSet presAssocID="{B270A7E7-883D-4FEA-BC6C-EF69E4411A52}" presName="tx1" presStyleLbl="revTx" presStyleIdx="1" presStyleCnt="5"/>
      <dgm:spPr/>
      <dgm:t>
        <a:bodyPr/>
        <a:lstStyle/>
        <a:p>
          <a:endParaRPr lang="en-US"/>
        </a:p>
      </dgm:t>
    </dgm:pt>
    <dgm:pt modelId="{BBC9DFDA-63BB-4F5F-8972-DDEB8D84A7AC}" type="pres">
      <dgm:prSet presAssocID="{B270A7E7-883D-4FEA-BC6C-EF69E4411A52}" presName="vert1" presStyleCnt="0"/>
      <dgm:spPr/>
    </dgm:pt>
    <dgm:pt modelId="{439378C7-C597-43A7-A5BE-DB1ABACF0FBA}" type="pres">
      <dgm:prSet presAssocID="{9D637C97-8A55-4AA2-8B25-57B0D2B37799}" presName="thickLine" presStyleLbl="alignNode1" presStyleIdx="2" presStyleCnt="5"/>
      <dgm:spPr/>
    </dgm:pt>
    <dgm:pt modelId="{4E295ECC-E461-4DF6-8D6B-F5666549284E}" type="pres">
      <dgm:prSet presAssocID="{9D637C97-8A55-4AA2-8B25-57B0D2B37799}" presName="horz1" presStyleCnt="0"/>
      <dgm:spPr/>
    </dgm:pt>
    <dgm:pt modelId="{4689E174-C7E6-4F9A-874F-86DD0DD801EE}" type="pres">
      <dgm:prSet presAssocID="{9D637C97-8A55-4AA2-8B25-57B0D2B37799}" presName="tx1" presStyleLbl="revTx" presStyleIdx="2" presStyleCnt="5"/>
      <dgm:spPr/>
      <dgm:t>
        <a:bodyPr/>
        <a:lstStyle/>
        <a:p>
          <a:endParaRPr lang="en-US"/>
        </a:p>
      </dgm:t>
    </dgm:pt>
    <dgm:pt modelId="{C9DB2271-1977-4ABE-83D9-D876E419EAE1}" type="pres">
      <dgm:prSet presAssocID="{9D637C97-8A55-4AA2-8B25-57B0D2B37799}" presName="vert1" presStyleCnt="0"/>
      <dgm:spPr/>
    </dgm:pt>
    <dgm:pt modelId="{A32F2D06-AE03-4BF2-B847-E560AD70C3F3}" type="pres">
      <dgm:prSet presAssocID="{44707972-15B2-4439-BB3D-747CC3FEFE57}" presName="thickLine" presStyleLbl="alignNode1" presStyleIdx="3" presStyleCnt="5"/>
      <dgm:spPr/>
    </dgm:pt>
    <dgm:pt modelId="{BA95BFE9-53FA-4AD3-AB06-4B33E40B7385}" type="pres">
      <dgm:prSet presAssocID="{44707972-15B2-4439-BB3D-747CC3FEFE57}" presName="horz1" presStyleCnt="0"/>
      <dgm:spPr/>
    </dgm:pt>
    <dgm:pt modelId="{A4FEF59F-980B-46E7-BBBD-0F154C98CA56}" type="pres">
      <dgm:prSet presAssocID="{44707972-15B2-4439-BB3D-747CC3FEFE57}" presName="tx1" presStyleLbl="revTx" presStyleIdx="3" presStyleCnt="5"/>
      <dgm:spPr/>
      <dgm:t>
        <a:bodyPr/>
        <a:lstStyle/>
        <a:p>
          <a:endParaRPr lang="en-US"/>
        </a:p>
      </dgm:t>
    </dgm:pt>
    <dgm:pt modelId="{3947A3CC-A929-424D-AB72-1C4F76CD1196}" type="pres">
      <dgm:prSet presAssocID="{44707972-15B2-4439-BB3D-747CC3FEFE57}" presName="vert1" presStyleCnt="0"/>
      <dgm:spPr/>
    </dgm:pt>
    <dgm:pt modelId="{DF86CD33-4831-403A-BF7B-2301313C5036}" type="pres">
      <dgm:prSet presAssocID="{F037FFD6-7332-4105-9E73-010644935BBE}" presName="thickLine" presStyleLbl="alignNode1" presStyleIdx="4" presStyleCnt="5"/>
      <dgm:spPr/>
    </dgm:pt>
    <dgm:pt modelId="{5A424082-5DB8-4B42-AD15-C584F4F47460}" type="pres">
      <dgm:prSet presAssocID="{F037FFD6-7332-4105-9E73-010644935BBE}" presName="horz1" presStyleCnt="0"/>
      <dgm:spPr/>
    </dgm:pt>
    <dgm:pt modelId="{F8F8A709-0D38-40EB-A328-48CD86C07A50}" type="pres">
      <dgm:prSet presAssocID="{F037FFD6-7332-4105-9E73-010644935BBE}" presName="tx1" presStyleLbl="revTx" presStyleIdx="4" presStyleCnt="5"/>
      <dgm:spPr/>
      <dgm:t>
        <a:bodyPr/>
        <a:lstStyle/>
        <a:p>
          <a:endParaRPr lang="en-US"/>
        </a:p>
      </dgm:t>
    </dgm:pt>
    <dgm:pt modelId="{23DE132E-5F87-4C9F-B6A6-029F40BD905F}" type="pres">
      <dgm:prSet presAssocID="{F037FFD6-7332-4105-9E73-010644935BBE}" presName="vert1" presStyleCnt="0"/>
      <dgm:spPr/>
    </dgm:pt>
  </dgm:ptLst>
  <dgm:cxnLst>
    <dgm:cxn modelId="{A9A2061D-1A53-40A8-BF0A-3FB8CC7E7833}" type="presOf" srcId="{06A308CC-D9F8-4618-A0F3-B691796D59B6}" destId="{A408B851-F52A-4153-AD24-3BA2F4FF2036}" srcOrd="0" destOrd="0" presId="urn:microsoft.com/office/officeart/2008/layout/LinedList"/>
    <dgm:cxn modelId="{75189DAF-740E-42D0-913A-99A11D22367C}" srcId="{06A308CC-D9F8-4618-A0F3-B691796D59B6}" destId="{44707972-15B2-4439-BB3D-747CC3FEFE57}" srcOrd="3" destOrd="0" parTransId="{5D4CED9D-B0FC-43F3-A5A7-50E6670527D1}" sibTransId="{E8304041-B8EB-414E-8A00-D1C5198BA414}"/>
    <dgm:cxn modelId="{1A235FE9-D898-43D0-B948-72E344534A9B}" type="presOf" srcId="{9D637C97-8A55-4AA2-8B25-57B0D2B37799}" destId="{4689E174-C7E6-4F9A-874F-86DD0DD801EE}" srcOrd="0" destOrd="0" presId="urn:microsoft.com/office/officeart/2008/layout/LinedList"/>
    <dgm:cxn modelId="{7B593369-6381-4CDE-B86F-CCED5DFB25C7}" type="presOf" srcId="{44707972-15B2-4439-BB3D-747CC3FEFE57}" destId="{A4FEF59F-980B-46E7-BBBD-0F154C98CA56}" srcOrd="0" destOrd="0" presId="urn:microsoft.com/office/officeart/2008/layout/LinedList"/>
    <dgm:cxn modelId="{AB2CFCA9-AF4D-4A49-B9E6-10D82FF6A6EF}" srcId="{06A308CC-D9F8-4618-A0F3-B691796D59B6}" destId="{910500FA-870E-4629-AFA9-C35843365649}" srcOrd="0" destOrd="0" parTransId="{B220006D-28E3-4333-AEE3-8A3B21BBF237}" sibTransId="{1A134134-DAF9-4F92-8229-0E5B91406A6A}"/>
    <dgm:cxn modelId="{E6BE6465-659E-4B5F-B555-B14F59FAF911}" type="presOf" srcId="{F037FFD6-7332-4105-9E73-010644935BBE}" destId="{F8F8A709-0D38-40EB-A328-48CD86C07A50}" srcOrd="0" destOrd="0" presId="urn:microsoft.com/office/officeart/2008/layout/LinedList"/>
    <dgm:cxn modelId="{14E29C99-03D5-4418-B879-4134FF8A0730}" srcId="{06A308CC-D9F8-4618-A0F3-B691796D59B6}" destId="{B270A7E7-883D-4FEA-BC6C-EF69E4411A52}" srcOrd="1" destOrd="0" parTransId="{82102F4A-BC0D-4856-A6E6-214ED553C73F}" sibTransId="{42809D4B-3E7B-4808-B706-F954CA92DA84}"/>
    <dgm:cxn modelId="{CBA2288D-7969-4709-A668-AD2D01784BAD}" type="presOf" srcId="{910500FA-870E-4629-AFA9-C35843365649}" destId="{A744AC97-36C1-4243-86EA-443A8FE49B1A}" srcOrd="0" destOrd="0" presId="urn:microsoft.com/office/officeart/2008/layout/LinedList"/>
    <dgm:cxn modelId="{4CE42E4F-761F-432E-9D00-869346602146}" srcId="{06A308CC-D9F8-4618-A0F3-B691796D59B6}" destId="{F037FFD6-7332-4105-9E73-010644935BBE}" srcOrd="4" destOrd="0" parTransId="{82192BFB-82AC-4755-B32F-E649780EE516}" sibTransId="{9DEADBC9-308F-4528-A047-8AACCA5A6974}"/>
    <dgm:cxn modelId="{DC50CED3-FE7B-4754-A72E-293938771A81}" type="presOf" srcId="{B270A7E7-883D-4FEA-BC6C-EF69E4411A52}" destId="{5C50F78C-1F13-4642-A042-A5F228FB1281}" srcOrd="0" destOrd="0" presId="urn:microsoft.com/office/officeart/2008/layout/LinedList"/>
    <dgm:cxn modelId="{E98DCE1C-7DA3-4A66-A22B-297C0F0A101C}" srcId="{06A308CC-D9F8-4618-A0F3-B691796D59B6}" destId="{9D637C97-8A55-4AA2-8B25-57B0D2B37799}" srcOrd="2" destOrd="0" parTransId="{57B441B5-07A6-4706-A95E-91FB69B50009}" sibTransId="{730E4A43-B189-4330-91D7-A9377936BA28}"/>
    <dgm:cxn modelId="{153C18C4-F091-45C5-95F7-7681A188DEF8}" type="presParOf" srcId="{A408B851-F52A-4153-AD24-3BA2F4FF2036}" destId="{E62377B5-5565-4F07-83CD-F56C83A8F933}" srcOrd="0" destOrd="0" presId="urn:microsoft.com/office/officeart/2008/layout/LinedList"/>
    <dgm:cxn modelId="{48BAA285-FB27-40B2-8E16-D078D2BF9DCC}" type="presParOf" srcId="{A408B851-F52A-4153-AD24-3BA2F4FF2036}" destId="{ED07AA7C-3813-4F19-AB70-FB6511AFAF44}" srcOrd="1" destOrd="0" presId="urn:microsoft.com/office/officeart/2008/layout/LinedList"/>
    <dgm:cxn modelId="{C62D09C2-BCAA-44A4-9C55-B2F71817FA2B}" type="presParOf" srcId="{ED07AA7C-3813-4F19-AB70-FB6511AFAF44}" destId="{A744AC97-36C1-4243-86EA-443A8FE49B1A}" srcOrd="0" destOrd="0" presId="urn:microsoft.com/office/officeart/2008/layout/LinedList"/>
    <dgm:cxn modelId="{27824099-0009-4AF3-967F-F00A767D47BD}" type="presParOf" srcId="{ED07AA7C-3813-4F19-AB70-FB6511AFAF44}" destId="{4E390F36-AFA6-4CC4-93FB-865DBA593F9C}" srcOrd="1" destOrd="0" presId="urn:microsoft.com/office/officeart/2008/layout/LinedList"/>
    <dgm:cxn modelId="{AEED5B59-115E-430F-813F-EB799A13A463}" type="presParOf" srcId="{A408B851-F52A-4153-AD24-3BA2F4FF2036}" destId="{9CBA7CC1-B19E-41B5-876C-7FD1AD4CC1A6}" srcOrd="2" destOrd="0" presId="urn:microsoft.com/office/officeart/2008/layout/LinedList"/>
    <dgm:cxn modelId="{A486199D-6836-4411-83C5-1088658FC84A}" type="presParOf" srcId="{A408B851-F52A-4153-AD24-3BA2F4FF2036}" destId="{B5394636-6FE6-4EA0-8950-58611F6103BC}" srcOrd="3" destOrd="0" presId="urn:microsoft.com/office/officeart/2008/layout/LinedList"/>
    <dgm:cxn modelId="{2D420218-E9C7-4B27-B46B-DDF03FA770AF}" type="presParOf" srcId="{B5394636-6FE6-4EA0-8950-58611F6103BC}" destId="{5C50F78C-1F13-4642-A042-A5F228FB1281}" srcOrd="0" destOrd="0" presId="urn:microsoft.com/office/officeart/2008/layout/LinedList"/>
    <dgm:cxn modelId="{BB587F1B-F403-4F05-A137-A49C38F8474D}" type="presParOf" srcId="{B5394636-6FE6-4EA0-8950-58611F6103BC}" destId="{BBC9DFDA-63BB-4F5F-8972-DDEB8D84A7AC}" srcOrd="1" destOrd="0" presId="urn:microsoft.com/office/officeart/2008/layout/LinedList"/>
    <dgm:cxn modelId="{6FE9C8F1-0330-497C-AAC7-AB5091EB61C9}" type="presParOf" srcId="{A408B851-F52A-4153-AD24-3BA2F4FF2036}" destId="{439378C7-C597-43A7-A5BE-DB1ABACF0FBA}" srcOrd="4" destOrd="0" presId="urn:microsoft.com/office/officeart/2008/layout/LinedList"/>
    <dgm:cxn modelId="{3B7DC34B-6AB2-4706-9226-6B024D38168C}" type="presParOf" srcId="{A408B851-F52A-4153-AD24-3BA2F4FF2036}" destId="{4E295ECC-E461-4DF6-8D6B-F5666549284E}" srcOrd="5" destOrd="0" presId="urn:microsoft.com/office/officeart/2008/layout/LinedList"/>
    <dgm:cxn modelId="{CF65BEFE-76AF-4078-AAC6-28A631496E9E}" type="presParOf" srcId="{4E295ECC-E461-4DF6-8D6B-F5666549284E}" destId="{4689E174-C7E6-4F9A-874F-86DD0DD801EE}" srcOrd="0" destOrd="0" presId="urn:microsoft.com/office/officeart/2008/layout/LinedList"/>
    <dgm:cxn modelId="{8938A284-C52E-44CE-AD84-58075C5E260E}" type="presParOf" srcId="{4E295ECC-E461-4DF6-8D6B-F5666549284E}" destId="{C9DB2271-1977-4ABE-83D9-D876E419EAE1}" srcOrd="1" destOrd="0" presId="urn:microsoft.com/office/officeart/2008/layout/LinedList"/>
    <dgm:cxn modelId="{234A1236-5F39-49F4-8D1D-5994242FF3A0}" type="presParOf" srcId="{A408B851-F52A-4153-AD24-3BA2F4FF2036}" destId="{A32F2D06-AE03-4BF2-B847-E560AD70C3F3}" srcOrd="6" destOrd="0" presId="urn:microsoft.com/office/officeart/2008/layout/LinedList"/>
    <dgm:cxn modelId="{954C0438-0C27-4F57-B036-6165C040BF75}" type="presParOf" srcId="{A408B851-F52A-4153-AD24-3BA2F4FF2036}" destId="{BA95BFE9-53FA-4AD3-AB06-4B33E40B7385}" srcOrd="7" destOrd="0" presId="urn:microsoft.com/office/officeart/2008/layout/LinedList"/>
    <dgm:cxn modelId="{020FC2A1-0B4A-4743-8FAD-7ED468862245}" type="presParOf" srcId="{BA95BFE9-53FA-4AD3-AB06-4B33E40B7385}" destId="{A4FEF59F-980B-46E7-BBBD-0F154C98CA56}" srcOrd="0" destOrd="0" presId="urn:microsoft.com/office/officeart/2008/layout/LinedList"/>
    <dgm:cxn modelId="{6B53FD50-252A-463D-9C0D-3EAF01A0DAC2}" type="presParOf" srcId="{BA95BFE9-53FA-4AD3-AB06-4B33E40B7385}" destId="{3947A3CC-A929-424D-AB72-1C4F76CD1196}" srcOrd="1" destOrd="0" presId="urn:microsoft.com/office/officeart/2008/layout/LinedList"/>
    <dgm:cxn modelId="{22290FFF-4D46-4B2C-BD4B-0EE7B5E47EA7}" type="presParOf" srcId="{A408B851-F52A-4153-AD24-3BA2F4FF2036}" destId="{DF86CD33-4831-403A-BF7B-2301313C5036}" srcOrd="8" destOrd="0" presId="urn:microsoft.com/office/officeart/2008/layout/LinedList"/>
    <dgm:cxn modelId="{02DF0DC9-967F-4775-A1CB-45BA4192224C}" type="presParOf" srcId="{A408B851-F52A-4153-AD24-3BA2F4FF2036}" destId="{5A424082-5DB8-4B42-AD15-C584F4F47460}" srcOrd="9" destOrd="0" presId="urn:microsoft.com/office/officeart/2008/layout/LinedList"/>
    <dgm:cxn modelId="{83D8DC33-376B-443E-9ECF-5C056C12C271}" type="presParOf" srcId="{5A424082-5DB8-4B42-AD15-C584F4F47460}" destId="{F8F8A709-0D38-40EB-A328-48CD86C07A50}" srcOrd="0" destOrd="0" presId="urn:microsoft.com/office/officeart/2008/layout/LinedList"/>
    <dgm:cxn modelId="{5C54FB1E-CE1C-421A-816C-90510E3F1F3F}" type="presParOf" srcId="{5A424082-5DB8-4B42-AD15-C584F4F47460}" destId="{23DE132E-5F87-4C9F-B6A6-029F40BD90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9FEB1C-C550-4696-AC70-159A08B480A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4D0754C8-849B-4F04-AC16-09A1D43A017D}">
      <dgm:prSet custT="1"/>
      <dgm:spPr/>
      <dgm:t>
        <a:bodyPr/>
        <a:lstStyle/>
        <a:p>
          <a:pPr rtl="0"/>
          <a:r>
            <a:rPr lang="en-GB" sz="2500" dirty="0" smtClean="0">
              <a:latin typeface="Arial" panose="020B0604020202020204" pitchFamily="34" charset="0"/>
              <a:cs typeface="Arial" panose="020B0604020202020204" pitchFamily="34" charset="0"/>
            </a:rPr>
            <a:t>Quality and amount of information in referrals must be improved </a:t>
          </a:r>
          <a:endParaRPr lang="en-GB" sz="2500" dirty="0">
            <a:latin typeface="Arial" panose="020B0604020202020204" pitchFamily="34" charset="0"/>
            <a:cs typeface="Arial" panose="020B0604020202020204" pitchFamily="34" charset="0"/>
          </a:endParaRPr>
        </a:p>
      </dgm:t>
    </dgm:pt>
    <dgm:pt modelId="{8A9EE87C-5DCC-4167-9859-91FE1A223F57}" type="parTrans" cxnId="{64358728-C5B4-4DB0-9105-7C27DA7BCA50}">
      <dgm:prSet/>
      <dgm:spPr/>
      <dgm:t>
        <a:bodyPr/>
        <a:lstStyle/>
        <a:p>
          <a:endParaRPr lang="en-GB"/>
        </a:p>
      </dgm:t>
    </dgm:pt>
    <dgm:pt modelId="{8283BA03-5136-403F-9D10-9F921388D287}" type="sibTrans" cxnId="{64358728-C5B4-4DB0-9105-7C27DA7BCA50}">
      <dgm:prSet/>
      <dgm:spPr/>
      <dgm:t>
        <a:bodyPr/>
        <a:lstStyle/>
        <a:p>
          <a:endParaRPr lang="en-GB"/>
        </a:p>
      </dgm:t>
    </dgm:pt>
    <dgm:pt modelId="{181F902C-E45A-473D-A18F-3AC5B50CFEF4}">
      <dgm:prSet custT="1"/>
      <dgm:spPr/>
      <dgm:t>
        <a:bodyPr/>
        <a:lstStyle/>
        <a:p>
          <a:pPr rtl="0"/>
          <a:r>
            <a:rPr lang="en-GB" sz="2500" dirty="0" smtClean="0">
              <a:latin typeface="Arial" panose="020B0604020202020204" pitchFamily="34" charset="0"/>
              <a:cs typeface="Arial" panose="020B0604020202020204" pitchFamily="34" charset="0"/>
            </a:rPr>
            <a:t>Robust placement and permanency planning required </a:t>
          </a:r>
          <a:endParaRPr lang="en-GB" sz="2500" dirty="0">
            <a:latin typeface="Arial" panose="020B0604020202020204" pitchFamily="34" charset="0"/>
            <a:cs typeface="Arial" panose="020B0604020202020204" pitchFamily="34" charset="0"/>
          </a:endParaRPr>
        </a:p>
      </dgm:t>
    </dgm:pt>
    <dgm:pt modelId="{B7EB11C9-C312-4812-B33E-660BA20B4BA9}" type="parTrans" cxnId="{D1DBC5DF-2311-43D2-BA0F-F39EFA567B1F}">
      <dgm:prSet/>
      <dgm:spPr/>
      <dgm:t>
        <a:bodyPr/>
        <a:lstStyle/>
        <a:p>
          <a:endParaRPr lang="en-GB"/>
        </a:p>
      </dgm:t>
    </dgm:pt>
    <dgm:pt modelId="{E7C377DE-5338-425D-A0FE-361B6FE81008}" type="sibTrans" cxnId="{D1DBC5DF-2311-43D2-BA0F-F39EFA567B1F}">
      <dgm:prSet/>
      <dgm:spPr/>
      <dgm:t>
        <a:bodyPr/>
        <a:lstStyle/>
        <a:p>
          <a:endParaRPr lang="en-GB"/>
        </a:p>
      </dgm:t>
    </dgm:pt>
    <dgm:pt modelId="{D9A6EBCD-D194-4859-B853-FCA03F0E7D0A}">
      <dgm:prSet custT="1"/>
      <dgm:spPr/>
      <dgm:t>
        <a:bodyPr/>
        <a:lstStyle/>
        <a:p>
          <a:pPr rtl="0"/>
          <a:r>
            <a:rPr lang="en-GB" sz="2500" dirty="0" smtClean="0">
              <a:latin typeface="Arial" panose="020B0604020202020204" pitchFamily="34" charset="0"/>
              <a:cs typeface="Arial" panose="020B0604020202020204" pitchFamily="34" charset="0"/>
            </a:rPr>
            <a:t>Earlier identification/notification of risk of placement breakdown and speedier, more effective response and communications </a:t>
          </a:r>
          <a:endParaRPr lang="en-GB" sz="2500" dirty="0">
            <a:latin typeface="Arial" panose="020B0604020202020204" pitchFamily="34" charset="0"/>
            <a:cs typeface="Arial" panose="020B0604020202020204" pitchFamily="34" charset="0"/>
          </a:endParaRPr>
        </a:p>
      </dgm:t>
    </dgm:pt>
    <dgm:pt modelId="{8533A157-C1D3-40EC-88EE-AC87056321F5}" type="parTrans" cxnId="{5D0C40C5-34B3-42DF-9199-4D0B2822EB36}">
      <dgm:prSet/>
      <dgm:spPr/>
      <dgm:t>
        <a:bodyPr/>
        <a:lstStyle/>
        <a:p>
          <a:endParaRPr lang="en-GB"/>
        </a:p>
      </dgm:t>
    </dgm:pt>
    <dgm:pt modelId="{3C3B762E-6E70-4973-885C-E2A3B3B4C29B}" type="sibTrans" cxnId="{5D0C40C5-34B3-42DF-9199-4D0B2822EB36}">
      <dgm:prSet/>
      <dgm:spPr/>
      <dgm:t>
        <a:bodyPr/>
        <a:lstStyle/>
        <a:p>
          <a:endParaRPr lang="en-GB"/>
        </a:p>
      </dgm:t>
    </dgm:pt>
    <dgm:pt modelId="{8CDF52EC-F3D5-4FD2-A3C9-0C8CC1B8E0EB}">
      <dgm:prSet custT="1"/>
      <dgm:spPr/>
      <dgm:t>
        <a:bodyPr/>
        <a:lstStyle/>
        <a:p>
          <a:pPr rtl="0"/>
          <a:r>
            <a:rPr lang="en-GB" sz="2500" dirty="0" smtClean="0">
              <a:latin typeface="Arial" panose="020B0604020202020204" pitchFamily="34" charset="0"/>
              <a:cs typeface="Arial" panose="020B0604020202020204" pitchFamily="34" charset="0"/>
            </a:rPr>
            <a:t>Important to tailor/adjust support to the YP rather than moving placement</a:t>
          </a:r>
          <a:endParaRPr lang="en-GB" sz="2500" dirty="0">
            <a:latin typeface="Arial" panose="020B0604020202020204" pitchFamily="34" charset="0"/>
            <a:cs typeface="Arial" panose="020B0604020202020204" pitchFamily="34" charset="0"/>
          </a:endParaRPr>
        </a:p>
      </dgm:t>
    </dgm:pt>
    <dgm:pt modelId="{FA20A5EE-211C-43B5-8D83-35AF58BD7BDE}" type="parTrans" cxnId="{AD46CA6A-3A97-4D81-A79B-362A063D6A31}">
      <dgm:prSet/>
      <dgm:spPr/>
      <dgm:t>
        <a:bodyPr/>
        <a:lstStyle/>
        <a:p>
          <a:endParaRPr lang="en-GB"/>
        </a:p>
      </dgm:t>
    </dgm:pt>
    <dgm:pt modelId="{5F12CC88-3C72-4379-BE93-684F9EE4C755}" type="sibTrans" cxnId="{AD46CA6A-3A97-4D81-A79B-362A063D6A31}">
      <dgm:prSet/>
      <dgm:spPr/>
      <dgm:t>
        <a:bodyPr/>
        <a:lstStyle/>
        <a:p>
          <a:endParaRPr lang="en-GB"/>
        </a:p>
      </dgm:t>
    </dgm:pt>
    <dgm:pt modelId="{0E6BD9FC-2517-4A59-A692-638BFB4629D7}">
      <dgm:prSet custT="1"/>
      <dgm:spPr/>
      <dgm:t>
        <a:bodyPr/>
        <a:lstStyle/>
        <a:p>
          <a:pPr rtl="0"/>
          <a:r>
            <a:rPr lang="en-GB" sz="2500" dirty="0" smtClean="0">
              <a:latin typeface="Arial" panose="020B0604020202020204" pitchFamily="34" charset="0"/>
              <a:cs typeface="Arial" panose="020B0604020202020204" pitchFamily="34" charset="0"/>
            </a:rPr>
            <a:t>Providers want to see benefit of QA/performance monitoring to improve service response, regular reviews welcomed </a:t>
          </a:r>
          <a:endParaRPr lang="en-GB" sz="2500" dirty="0">
            <a:latin typeface="Arial" panose="020B0604020202020204" pitchFamily="34" charset="0"/>
            <a:cs typeface="Arial" panose="020B0604020202020204" pitchFamily="34" charset="0"/>
          </a:endParaRPr>
        </a:p>
      </dgm:t>
    </dgm:pt>
    <dgm:pt modelId="{E891CD13-CC68-4EFD-9E82-7E7AF627B7A3}" type="parTrans" cxnId="{08FA9984-8A32-4F0A-B620-8E45E3FFBAB5}">
      <dgm:prSet/>
      <dgm:spPr/>
      <dgm:t>
        <a:bodyPr/>
        <a:lstStyle/>
        <a:p>
          <a:endParaRPr lang="en-GB"/>
        </a:p>
      </dgm:t>
    </dgm:pt>
    <dgm:pt modelId="{605FEC8A-4612-45D2-9580-615C8F78190E}" type="sibTrans" cxnId="{08FA9984-8A32-4F0A-B620-8E45E3FFBAB5}">
      <dgm:prSet/>
      <dgm:spPr/>
      <dgm:t>
        <a:bodyPr/>
        <a:lstStyle/>
        <a:p>
          <a:endParaRPr lang="en-GB"/>
        </a:p>
      </dgm:t>
    </dgm:pt>
    <dgm:pt modelId="{7583AD0A-0F8E-4DEB-8E02-2E09DA264F47}">
      <dgm:prSet custT="1"/>
      <dgm:spPr/>
      <dgm:t>
        <a:bodyPr/>
        <a:lstStyle/>
        <a:p>
          <a:pPr rtl="0"/>
          <a:r>
            <a:rPr lang="en-GB" sz="2500" dirty="0" smtClean="0">
              <a:latin typeface="Arial" panose="020B0604020202020204" pitchFamily="34" charset="0"/>
              <a:cs typeface="Arial" panose="020B0604020202020204" pitchFamily="34" charset="0"/>
            </a:rPr>
            <a:t>Monitoring needs to relate to journey and distance travelled, not just numbers</a:t>
          </a:r>
          <a:endParaRPr lang="en-GB" sz="2500" dirty="0">
            <a:latin typeface="Arial" panose="020B0604020202020204" pitchFamily="34" charset="0"/>
            <a:cs typeface="Arial" panose="020B0604020202020204" pitchFamily="34" charset="0"/>
          </a:endParaRPr>
        </a:p>
      </dgm:t>
    </dgm:pt>
    <dgm:pt modelId="{4A545D96-6CF2-4013-973C-D18B4A226161}" type="parTrans" cxnId="{828A045D-C6E7-4B8E-9759-49978CCE646B}">
      <dgm:prSet/>
      <dgm:spPr/>
      <dgm:t>
        <a:bodyPr/>
        <a:lstStyle/>
        <a:p>
          <a:endParaRPr lang="en-GB"/>
        </a:p>
      </dgm:t>
    </dgm:pt>
    <dgm:pt modelId="{022B3B18-94EE-41DF-B517-2EECA470B641}" type="sibTrans" cxnId="{828A045D-C6E7-4B8E-9759-49978CCE646B}">
      <dgm:prSet/>
      <dgm:spPr/>
      <dgm:t>
        <a:bodyPr/>
        <a:lstStyle/>
        <a:p>
          <a:endParaRPr lang="en-GB"/>
        </a:p>
      </dgm:t>
    </dgm:pt>
    <dgm:pt modelId="{65044E1A-DEE3-4252-A8E6-37E8A969E5FD}" type="pres">
      <dgm:prSet presAssocID="{549FEB1C-C550-4696-AC70-159A08B480A6}" presName="vert0" presStyleCnt="0">
        <dgm:presLayoutVars>
          <dgm:dir/>
          <dgm:animOne val="branch"/>
          <dgm:animLvl val="lvl"/>
        </dgm:presLayoutVars>
      </dgm:prSet>
      <dgm:spPr/>
      <dgm:t>
        <a:bodyPr/>
        <a:lstStyle/>
        <a:p>
          <a:endParaRPr lang="en-US"/>
        </a:p>
      </dgm:t>
    </dgm:pt>
    <dgm:pt modelId="{588B61AA-DDC3-4962-BA10-764CB4B8C6DF}" type="pres">
      <dgm:prSet presAssocID="{4D0754C8-849B-4F04-AC16-09A1D43A017D}" presName="thickLine" presStyleLbl="alignNode1" presStyleIdx="0" presStyleCnt="6"/>
      <dgm:spPr/>
    </dgm:pt>
    <dgm:pt modelId="{1F8BCA75-0C00-4C54-8A97-877B9E7A1408}" type="pres">
      <dgm:prSet presAssocID="{4D0754C8-849B-4F04-AC16-09A1D43A017D}" presName="horz1" presStyleCnt="0"/>
      <dgm:spPr/>
    </dgm:pt>
    <dgm:pt modelId="{24D89E70-4CDC-467E-8554-11D4722764AC}" type="pres">
      <dgm:prSet presAssocID="{4D0754C8-849B-4F04-AC16-09A1D43A017D}" presName="tx1" presStyleLbl="revTx" presStyleIdx="0" presStyleCnt="6"/>
      <dgm:spPr/>
      <dgm:t>
        <a:bodyPr/>
        <a:lstStyle/>
        <a:p>
          <a:endParaRPr lang="en-US"/>
        </a:p>
      </dgm:t>
    </dgm:pt>
    <dgm:pt modelId="{968471E6-8E67-42C5-99ED-01971B26EA52}" type="pres">
      <dgm:prSet presAssocID="{4D0754C8-849B-4F04-AC16-09A1D43A017D}" presName="vert1" presStyleCnt="0"/>
      <dgm:spPr/>
    </dgm:pt>
    <dgm:pt modelId="{066F0653-C1E9-45E2-A4F3-18CA4359A1E5}" type="pres">
      <dgm:prSet presAssocID="{181F902C-E45A-473D-A18F-3AC5B50CFEF4}" presName="thickLine" presStyleLbl="alignNode1" presStyleIdx="1" presStyleCnt="6"/>
      <dgm:spPr/>
    </dgm:pt>
    <dgm:pt modelId="{86FD93DE-3898-41F1-8916-4F767DA3DC46}" type="pres">
      <dgm:prSet presAssocID="{181F902C-E45A-473D-A18F-3AC5B50CFEF4}" presName="horz1" presStyleCnt="0"/>
      <dgm:spPr/>
    </dgm:pt>
    <dgm:pt modelId="{FD0B9AFC-68EC-4D31-B97C-58058791FCA6}" type="pres">
      <dgm:prSet presAssocID="{181F902C-E45A-473D-A18F-3AC5B50CFEF4}" presName="tx1" presStyleLbl="revTx" presStyleIdx="1" presStyleCnt="6"/>
      <dgm:spPr/>
      <dgm:t>
        <a:bodyPr/>
        <a:lstStyle/>
        <a:p>
          <a:endParaRPr lang="en-US"/>
        </a:p>
      </dgm:t>
    </dgm:pt>
    <dgm:pt modelId="{533FDA48-C829-4E4D-A564-0F39192BFC19}" type="pres">
      <dgm:prSet presAssocID="{181F902C-E45A-473D-A18F-3AC5B50CFEF4}" presName="vert1" presStyleCnt="0"/>
      <dgm:spPr/>
    </dgm:pt>
    <dgm:pt modelId="{C0CCA1A3-66AC-45AA-9E56-61ED46563FB0}" type="pres">
      <dgm:prSet presAssocID="{D9A6EBCD-D194-4859-B853-FCA03F0E7D0A}" presName="thickLine" presStyleLbl="alignNode1" presStyleIdx="2" presStyleCnt="6"/>
      <dgm:spPr/>
    </dgm:pt>
    <dgm:pt modelId="{792211B4-E7B0-47A3-B139-F1C5ECD1DD27}" type="pres">
      <dgm:prSet presAssocID="{D9A6EBCD-D194-4859-B853-FCA03F0E7D0A}" presName="horz1" presStyleCnt="0"/>
      <dgm:spPr/>
    </dgm:pt>
    <dgm:pt modelId="{8720035C-E235-46E0-816F-29D7CA386041}" type="pres">
      <dgm:prSet presAssocID="{D9A6EBCD-D194-4859-B853-FCA03F0E7D0A}" presName="tx1" presStyleLbl="revTx" presStyleIdx="2" presStyleCnt="6"/>
      <dgm:spPr/>
      <dgm:t>
        <a:bodyPr/>
        <a:lstStyle/>
        <a:p>
          <a:endParaRPr lang="en-US"/>
        </a:p>
      </dgm:t>
    </dgm:pt>
    <dgm:pt modelId="{5AF82EB9-8A0D-408A-8498-126844D469DB}" type="pres">
      <dgm:prSet presAssocID="{D9A6EBCD-D194-4859-B853-FCA03F0E7D0A}" presName="vert1" presStyleCnt="0"/>
      <dgm:spPr/>
    </dgm:pt>
    <dgm:pt modelId="{6A4E8F43-1A93-461B-AC6F-01B3618008DC}" type="pres">
      <dgm:prSet presAssocID="{8CDF52EC-F3D5-4FD2-A3C9-0C8CC1B8E0EB}" presName="thickLine" presStyleLbl="alignNode1" presStyleIdx="3" presStyleCnt="6"/>
      <dgm:spPr/>
    </dgm:pt>
    <dgm:pt modelId="{1739D47F-3F0D-4CA9-A37E-04F60F59AAF2}" type="pres">
      <dgm:prSet presAssocID="{8CDF52EC-F3D5-4FD2-A3C9-0C8CC1B8E0EB}" presName="horz1" presStyleCnt="0"/>
      <dgm:spPr/>
    </dgm:pt>
    <dgm:pt modelId="{DC82F763-45AA-46D4-A78C-7B178F1AA3C9}" type="pres">
      <dgm:prSet presAssocID="{8CDF52EC-F3D5-4FD2-A3C9-0C8CC1B8E0EB}" presName="tx1" presStyleLbl="revTx" presStyleIdx="3" presStyleCnt="6"/>
      <dgm:spPr/>
      <dgm:t>
        <a:bodyPr/>
        <a:lstStyle/>
        <a:p>
          <a:endParaRPr lang="en-US"/>
        </a:p>
      </dgm:t>
    </dgm:pt>
    <dgm:pt modelId="{663A8FFD-F035-49BA-A39D-77CC4D56B427}" type="pres">
      <dgm:prSet presAssocID="{8CDF52EC-F3D5-4FD2-A3C9-0C8CC1B8E0EB}" presName="vert1" presStyleCnt="0"/>
      <dgm:spPr/>
    </dgm:pt>
    <dgm:pt modelId="{736990CB-7F4B-433F-8AA7-71269FB1C143}" type="pres">
      <dgm:prSet presAssocID="{0E6BD9FC-2517-4A59-A692-638BFB4629D7}" presName="thickLine" presStyleLbl="alignNode1" presStyleIdx="4" presStyleCnt="6"/>
      <dgm:spPr/>
    </dgm:pt>
    <dgm:pt modelId="{081440A7-148C-4E02-9371-63D82E1EDFD1}" type="pres">
      <dgm:prSet presAssocID="{0E6BD9FC-2517-4A59-A692-638BFB4629D7}" presName="horz1" presStyleCnt="0"/>
      <dgm:spPr/>
    </dgm:pt>
    <dgm:pt modelId="{8AB56AE6-C3D9-47D7-855D-1F2C9B796A59}" type="pres">
      <dgm:prSet presAssocID="{0E6BD9FC-2517-4A59-A692-638BFB4629D7}" presName="tx1" presStyleLbl="revTx" presStyleIdx="4" presStyleCnt="6"/>
      <dgm:spPr/>
      <dgm:t>
        <a:bodyPr/>
        <a:lstStyle/>
        <a:p>
          <a:endParaRPr lang="en-US"/>
        </a:p>
      </dgm:t>
    </dgm:pt>
    <dgm:pt modelId="{8CF39B3A-14DC-48DC-BECC-6BF99C76009A}" type="pres">
      <dgm:prSet presAssocID="{0E6BD9FC-2517-4A59-A692-638BFB4629D7}" presName="vert1" presStyleCnt="0"/>
      <dgm:spPr/>
    </dgm:pt>
    <dgm:pt modelId="{1C984940-B161-4ED5-BBC2-99BCDE0A2B18}" type="pres">
      <dgm:prSet presAssocID="{7583AD0A-0F8E-4DEB-8E02-2E09DA264F47}" presName="thickLine" presStyleLbl="alignNode1" presStyleIdx="5" presStyleCnt="6"/>
      <dgm:spPr/>
    </dgm:pt>
    <dgm:pt modelId="{61BAB31E-BC24-43A5-8FD1-93DAF6D8F8F4}" type="pres">
      <dgm:prSet presAssocID="{7583AD0A-0F8E-4DEB-8E02-2E09DA264F47}" presName="horz1" presStyleCnt="0"/>
      <dgm:spPr/>
    </dgm:pt>
    <dgm:pt modelId="{45E04261-A800-468B-8BEF-977F388FF275}" type="pres">
      <dgm:prSet presAssocID="{7583AD0A-0F8E-4DEB-8E02-2E09DA264F47}" presName="tx1" presStyleLbl="revTx" presStyleIdx="5" presStyleCnt="6"/>
      <dgm:spPr/>
      <dgm:t>
        <a:bodyPr/>
        <a:lstStyle/>
        <a:p>
          <a:endParaRPr lang="en-US"/>
        </a:p>
      </dgm:t>
    </dgm:pt>
    <dgm:pt modelId="{FDAB77F7-45D5-446D-90A0-2A7BAD40CA06}" type="pres">
      <dgm:prSet presAssocID="{7583AD0A-0F8E-4DEB-8E02-2E09DA264F47}" presName="vert1" presStyleCnt="0"/>
      <dgm:spPr/>
    </dgm:pt>
  </dgm:ptLst>
  <dgm:cxnLst>
    <dgm:cxn modelId="{7F6B98A2-AE8D-4AFD-B581-7F17DD1699BA}" type="presOf" srcId="{7583AD0A-0F8E-4DEB-8E02-2E09DA264F47}" destId="{45E04261-A800-468B-8BEF-977F388FF275}" srcOrd="0" destOrd="0" presId="urn:microsoft.com/office/officeart/2008/layout/LinedList"/>
    <dgm:cxn modelId="{FFCF3AD8-1D89-4F54-8231-5729FBC7D1F8}" type="presOf" srcId="{8CDF52EC-F3D5-4FD2-A3C9-0C8CC1B8E0EB}" destId="{DC82F763-45AA-46D4-A78C-7B178F1AA3C9}" srcOrd="0" destOrd="0" presId="urn:microsoft.com/office/officeart/2008/layout/LinedList"/>
    <dgm:cxn modelId="{9D2E0E7A-A829-47A0-903A-065F76305899}" type="presOf" srcId="{4D0754C8-849B-4F04-AC16-09A1D43A017D}" destId="{24D89E70-4CDC-467E-8554-11D4722764AC}" srcOrd="0" destOrd="0" presId="urn:microsoft.com/office/officeart/2008/layout/LinedList"/>
    <dgm:cxn modelId="{AD46CA6A-3A97-4D81-A79B-362A063D6A31}" srcId="{549FEB1C-C550-4696-AC70-159A08B480A6}" destId="{8CDF52EC-F3D5-4FD2-A3C9-0C8CC1B8E0EB}" srcOrd="3" destOrd="0" parTransId="{FA20A5EE-211C-43B5-8D83-35AF58BD7BDE}" sibTransId="{5F12CC88-3C72-4379-BE93-684F9EE4C755}"/>
    <dgm:cxn modelId="{5D0C40C5-34B3-42DF-9199-4D0B2822EB36}" srcId="{549FEB1C-C550-4696-AC70-159A08B480A6}" destId="{D9A6EBCD-D194-4859-B853-FCA03F0E7D0A}" srcOrd="2" destOrd="0" parTransId="{8533A157-C1D3-40EC-88EE-AC87056321F5}" sibTransId="{3C3B762E-6E70-4973-885C-E2A3B3B4C29B}"/>
    <dgm:cxn modelId="{D1DBC5DF-2311-43D2-BA0F-F39EFA567B1F}" srcId="{549FEB1C-C550-4696-AC70-159A08B480A6}" destId="{181F902C-E45A-473D-A18F-3AC5B50CFEF4}" srcOrd="1" destOrd="0" parTransId="{B7EB11C9-C312-4812-B33E-660BA20B4BA9}" sibTransId="{E7C377DE-5338-425D-A0FE-361B6FE81008}"/>
    <dgm:cxn modelId="{828A045D-C6E7-4B8E-9759-49978CCE646B}" srcId="{549FEB1C-C550-4696-AC70-159A08B480A6}" destId="{7583AD0A-0F8E-4DEB-8E02-2E09DA264F47}" srcOrd="5" destOrd="0" parTransId="{4A545D96-6CF2-4013-973C-D18B4A226161}" sibTransId="{022B3B18-94EE-41DF-B517-2EECA470B641}"/>
    <dgm:cxn modelId="{08535261-9D7B-40AF-923A-72B91AFBDC5D}" type="presOf" srcId="{181F902C-E45A-473D-A18F-3AC5B50CFEF4}" destId="{FD0B9AFC-68EC-4D31-B97C-58058791FCA6}" srcOrd="0" destOrd="0" presId="urn:microsoft.com/office/officeart/2008/layout/LinedList"/>
    <dgm:cxn modelId="{8F1EB554-D316-4BAB-93CC-4350F645379E}" type="presOf" srcId="{D9A6EBCD-D194-4859-B853-FCA03F0E7D0A}" destId="{8720035C-E235-46E0-816F-29D7CA386041}" srcOrd="0" destOrd="0" presId="urn:microsoft.com/office/officeart/2008/layout/LinedList"/>
    <dgm:cxn modelId="{08FA9984-8A32-4F0A-B620-8E45E3FFBAB5}" srcId="{549FEB1C-C550-4696-AC70-159A08B480A6}" destId="{0E6BD9FC-2517-4A59-A692-638BFB4629D7}" srcOrd="4" destOrd="0" parTransId="{E891CD13-CC68-4EFD-9E82-7E7AF627B7A3}" sibTransId="{605FEC8A-4612-45D2-9580-615C8F78190E}"/>
    <dgm:cxn modelId="{9834672C-DFC8-4CFB-9FD4-E5DA21C363E4}" type="presOf" srcId="{0E6BD9FC-2517-4A59-A692-638BFB4629D7}" destId="{8AB56AE6-C3D9-47D7-855D-1F2C9B796A59}" srcOrd="0" destOrd="0" presId="urn:microsoft.com/office/officeart/2008/layout/LinedList"/>
    <dgm:cxn modelId="{57445244-C8BC-49C8-A0F2-D9121B2CA3B2}" type="presOf" srcId="{549FEB1C-C550-4696-AC70-159A08B480A6}" destId="{65044E1A-DEE3-4252-A8E6-37E8A969E5FD}" srcOrd="0" destOrd="0" presId="urn:microsoft.com/office/officeart/2008/layout/LinedList"/>
    <dgm:cxn modelId="{64358728-C5B4-4DB0-9105-7C27DA7BCA50}" srcId="{549FEB1C-C550-4696-AC70-159A08B480A6}" destId="{4D0754C8-849B-4F04-AC16-09A1D43A017D}" srcOrd="0" destOrd="0" parTransId="{8A9EE87C-5DCC-4167-9859-91FE1A223F57}" sibTransId="{8283BA03-5136-403F-9D10-9F921388D287}"/>
    <dgm:cxn modelId="{70910C4C-08C0-4D81-9000-E914B4433E22}" type="presParOf" srcId="{65044E1A-DEE3-4252-A8E6-37E8A969E5FD}" destId="{588B61AA-DDC3-4962-BA10-764CB4B8C6DF}" srcOrd="0" destOrd="0" presId="urn:microsoft.com/office/officeart/2008/layout/LinedList"/>
    <dgm:cxn modelId="{9F90CE47-B046-41C5-AC31-A3918FE57D7F}" type="presParOf" srcId="{65044E1A-DEE3-4252-A8E6-37E8A969E5FD}" destId="{1F8BCA75-0C00-4C54-8A97-877B9E7A1408}" srcOrd="1" destOrd="0" presId="urn:microsoft.com/office/officeart/2008/layout/LinedList"/>
    <dgm:cxn modelId="{6115CBF4-99D4-4EC7-840C-E5A710A8377F}" type="presParOf" srcId="{1F8BCA75-0C00-4C54-8A97-877B9E7A1408}" destId="{24D89E70-4CDC-467E-8554-11D4722764AC}" srcOrd="0" destOrd="0" presId="urn:microsoft.com/office/officeart/2008/layout/LinedList"/>
    <dgm:cxn modelId="{BFD3F2C6-B358-4792-A41C-A3EAA3FB155B}" type="presParOf" srcId="{1F8BCA75-0C00-4C54-8A97-877B9E7A1408}" destId="{968471E6-8E67-42C5-99ED-01971B26EA52}" srcOrd="1" destOrd="0" presId="urn:microsoft.com/office/officeart/2008/layout/LinedList"/>
    <dgm:cxn modelId="{CB5B94FD-1EC2-4396-AD7E-1F386758C842}" type="presParOf" srcId="{65044E1A-DEE3-4252-A8E6-37E8A969E5FD}" destId="{066F0653-C1E9-45E2-A4F3-18CA4359A1E5}" srcOrd="2" destOrd="0" presId="urn:microsoft.com/office/officeart/2008/layout/LinedList"/>
    <dgm:cxn modelId="{CD619936-E43A-4465-A6C6-88FD64455454}" type="presParOf" srcId="{65044E1A-DEE3-4252-A8E6-37E8A969E5FD}" destId="{86FD93DE-3898-41F1-8916-4F767DA3DC46}" srcOrd="3" destOrd="0" presId="urn:microsoft.com/office/officeart/2008/layout/LinedList"/>
    <dgm:cxn modelId="{4BF99328-EC33-4421-8223-815151ED7E2A}" type="presParOf" srcId="{86FD93DE-3898-41F1-8916-4F767DA3DC46}" destId="{FD0B9AFC-68EC-4D31-B97C-58058791FCA6}" srcOrd="0" destOrd="0" presId="urn:microsoft.com/office/officeart/2008/layout/LinedList"/>
    <dgm:cxn modelId="{007D26DF-0F25-4922-959B-B91D5B499C99}" type="presParOf" srcId="{86FD93DE-3898-41F1-8916-4F767DA3DC46}" destId="{533FDA48-C829-4E4D-A564-0F39192BFC19}" srcOrd="1" destOrd="0" presId="urn:microsoft.com/office/officeart/2008/layout/LinedList"/>
    <dgm:cxn modelId="{11EF7D1B-7CF9-4E30-B60B-416907BC27EE}" type="presParOf" srcId="{65044E1A-DEE3-4252-A8E6-37E8A969E5FD}" destId="{C0CCA1A3-66AC-45AA-9E56-61ED46563FB0}" srcOrd="4" destOrd="0" presId="urn:microsoft.com/office/officeart/2008/layout/LinedList"/>
    <dgm:cxn modelId="{54A34770-9F17-403E-B145-E2E5154E8130}" type="presParOf" srcId="{65044E1A-DEE3-4252-A8E6-37E8A969E5FD}" destId="{792211B4-E7B0-47A3-B139-F1C5ECD1DD27}" srcOrd="5" destOrd="0" presId="urn:microsoft.com/office/officeart/2008/layout/LinedList"/>
    <dgm:cxn modelId="{FEA80646-B261-4752-A065-EB13D61CE9A3}" type="presParOf" srcId="{792211B4-E7B0-47A3-B139-F1C5ECD1DD27}" destId="{8720035C-E235-46E0-816F-29D7CA386041}" srcOrd="0" destOrd="0" presId="urn:microsoft.com/office/officeart/2008/layout/LinedList"/>
    <dgm:cxn modelId="{9D368AF3-B197-431A-8405-0131342ED607}" type="presParOf" srcId="{792211B4-E7B0-47A3-B139-F1C5ECD1DD27}" destId="{5AF82EB9-8A0D-408A-8498-126844D469DB}" srcOrd="1" destOrd="0" presId="urn:microsoft.com/office/officeart/2008/layout/LinedList"/>
    <dgm:cxn modelId="{9B68BB00-587A-40F6-9317-441C2C6FB10C}" type="presParOf" srcId="{65044E1A-DEE3-4252-A8E6-37E8A969E5FD}" destId="{6A4E8F43-1A93-461B-AC6F-01B3618008DC}" srcOrd="6" destOrd="0" presId="urn:microsoft.com/office/officeart/2008/layout/LinedList"/>
    <dgm:cxn modelId="{257BD8B7-6E33-4036-AEF0-9DA7F074838D}" type="presParOf" srcId="{65044E1A-DEE3-4252-A8E6-37E8A969E5FD}" destId="{1739D47F-3F0D-4CA9-A37E-04F60F59AAF2}" srcOrd="7" destOrd="0" presId="urn:microsoft.com/office/officeart/2008/layout/LinedList"/>
    <dgm:cxn modelId="{82082ED2-897B-4246-94E9-B95DDA93841D}" type="presParOf" srcId="{1739D47F-3F0D-4CA9-A37E-04F60F59AAF2}" destId="{DC82F763-45AA-46D4-A78C-7B178F1AA3C9}" srcOrd="0" destOrd="0" presId="urn:microsoft.com/office/officeart/2008/layout/LinedList"/>
    <dgm:cxn modelId="{9347905F-F00B-4BF1-8A42-A3805BCA3CFE}" type="presParOf" srcId="{1739D47F-3F0D-4CA9-A37E-04F60F59AAF2}" destId="{663A8FFD-F035-49BA-A39D-77CC4D56B427}" srcOrd="1" destOrd="0" presId="urn:microsoft.com/office/officeart/2008/layout/LinedList"/>
    <dgm:cxn modelId="{B43D463E-A0A7-4723-B562-10F07FA13B8A}" type="presParOf" srcId="{65044E1A-DEE3-4252-A8E6-37E8A969E5FD}" destId="{736990CB-7F4B-433F-8AA7-71269FB1C143}" srcOrd="8" destOrd="0" presId="urn:microsoft.com/office/officeart/2008/layout/LinedList"/>
    <dgm:cxn modelId="{DBD125FA-4784-42C5-AF16-9A06F8C87A14}" type="presParOf" srcId="{65044E1A-DEE3-4252-A8E6-37E8A969E5FD}" destId="{081440A7-148C-4E02-9371-63D82E1EDFD1}" srcOrd="9" destOrd="0" presId="urn:microsoft.com/office/officeart/2008/layout/LinedList"/>
    <dgm:cxn modelId="{E65A76FF-C0BB-4431-B025-DE1E268E53CB}" type="presParOf" srcId="{081440A7-148C-4E02-9371-63D82E1EDFD1}" destId="{8AB56AE6-C3D9-47D7-855D-1F2C9B796A59}" srcOrd="0" destOrd="0" presId="urn:microsoft.com/office/officeart/2008/layout/LinedList"/>
    <dgm:cxn modelId="{D997648D-E5E1-4C53-9FDB-E8D93076ABEB}" type="presParOf" srcId="{081440A7-148C-4E02-9371-63D82E1EDFD1}" destId="{8CF39B3A-14DC-48DC-BECC-6BF99C76009A}" srcOrd="1" destOrd="0" presId="urn:microsoft.com/office/officeart/2008/layout/LinedList"/>
    <dgm:cxn modelId="{9400B2EF-F1D7-42CE-81D8-B693AFA1E816}" type="presParOf" srcId="{65044E1A-DEE3-4252-A8E6-37E8A969E5FD}" destId="{1C984940-B161-4ED5-BBC2-99BCDE0A2B18}" srcOrd="10" destOrd="0" presId="urn:microsoft.com/office/officeart/2008/layout/LinedList"/>
    <dgm:cxn modelId="{7BD2F531-4EE8-4FE7-B0C8-9FFC0378352F}" type="presParOf" srcId="{65044E1A-DEE3-4252-A8E6-37E8A969E5FD}" destId="{61BAB31E-BC24-43A5-8FD1-93DAF6D8F8F4}" srcOrd="11" destOrd="0" presId="urn:microsoft.com/office/officeart/2008/layout/LinedList"/>
    <dgm:cxn modelId="{67763CB3-8384-4A67-ADBE-145BB7010F2B}" type="presParOf" srcId="{61BAB31E-BC24-43A5-8FD1-93DAF6D8F8F4}" destId="{45E04261-A800-468B-8BEF-977F388FF275}" srcOrd="0" destOrd="0" presId="urn:microsoft.com/office/officeart/2008/layout/LinedList"/>
    <dgm:cxn modelId="{89DDDCF7-6952-4216-A7D2-5AB16B805E54}" type="presParOf" srcId="{61BAB31E-BC24-43A5-8FD1-93DAF6D8F8F4}" destId="{FDAB77F7-45D5-446D-90A0-2A7BAD40CA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6CE912-FFAF-4D4D-8CE7-F672B06CB7D8}" type="doc">
      <dgm:prSet loTypeId="urn:microsoft.com/office/officeart/2005/8/layout/default" loCatId="list" qsTypeId="urn:microsoft.com/office/officeart/2005/8/quickstyle/simple3" qsCatId="simple" csTypeId="urn:microsoft.com/office/officeart/2005/8/colors/accent6_2" csCatId="accent6" phldr="1"/>
      <dgm:spPr/>
      <dgm:t>
        <a:bodyPr/>
        <a:lstStyle/>
        <a:p>
          <a:endParaRPr lang="en-GB"/>
        </a:p>
      </dgm:t>
    </dgm:pt>
    <dgm:pt modelId="{F48E2FCC-3444-4C80-BCBF-0DDBA5C73913}">
      <dgm:prSet>
        <dgm:style>
          <a:lnRef idx="1">
            <a:schemeClr val="accent4"/>
          </a:lnRef>
          <a:fillRef idx="2">
            <a:schemeClr val="accent4"/>
          </a:fillRef>
          <a:effectRef idx="1">
            <a:schemeClr val="accent4"/>
          </a:effectRef>
          <a:fontRef idx="minor">
            <a:schemeClr val="dk1"/>
          </a:fontRef>
        </dgm:style>
      </dgm:prSet>
      <dgm:spPr/>
      <dgm:t>
        <a:bodyPr/>
        <a:lstStyle/>
        <a:p>
          <a:pPr rtl="0"/>
          <a:r>
            <a:rPr lang="en-GB" b="1" dirty="0" smtClean="0">
              <a:latin typeface="Arial" panose="020B0604020202020204" pitchFamily="34" charset="0"/>
              <a:cs typeface="Arial" panose="020B0604020202020204" pitchFamily="34" charset="0"/>
            </a:rPr>
            <a:t>SW prices benchmark high against other LA areas and other types of supported accommodation</a:t>
          </a:r>
          <a:endParaRPr lang="en-GB" b="1" dirty="0">
            <a:latin typeface="Arial" panose="020B0604020202020204" pitchFamily="34" charset="0"/>
            <a:cs typeface="Arial" panose="020B0604020202020204" pitchFamily="34" charset="0"/>
          </a:endParaRPr>
        </a:p>
      </dgm:t>
    </dgm:pt>
    <dgm:pt modelId="{4066D14B-DAD3-482E-B6D7-279D7230DFAE}" type="parTrans" cxnId="{E39F0441-0C0A-46B7-8BFF-0A1ED7346408}">
      <dgm:prSet/>
      <dgm:spPr/>
      <dgm:t>
        <a:bodyPr/>
        <a:lstStyle/>
        <a:p>
          <a:endParaRPr lang="en-GB"/>
        </a:p>
      </dgm:t>
    </dgm:pt>
    <dgm:pt modelId="{08914C5B-ADA8-46E2-928D-A50FBEB53C62}" type="sibTrans" cxnId="{E39F0441-0C0A-46B7-8BFF-0A1ED7346408}">
      <dgm:prSet/>
      <dgm:spPr/>
      <dgm:t>
        <a:bodyPr/>
        <a:lstStyle/>
        <a:p>
          <a:endParaRPr lang="en-GB"/>
        </a:p>
      </dgm:t>
    </dgm:pt>
    <dgm:pt modelId="{C7555496-54B9-4E18-9F61-23867977967B}">
      <dgm:prSet>
        <dgm:style>
          <a:lnRef idx="1">
            <a:schemeClr val="accent2"/>
          </a:lnRef>
          <a:fillRef idx="2">
            <a:schemeClr val="accent2"/>
          </a:fillRef>
          <a:effectRef idx="1">
            <a:schemeClr val="accent2"/>
          </a:effectRef>
          <a:fontRef idx="minor">
            <a:schemeClr val="dk1"/>
          </a:fontRef>
        </dgm:style>
      </dgm:prSet>
      <dgm:spPr>
        <a:solidFill>
          <a:schemeClr val="accent2">
            <a:lumMod val="40000"/>
            <a:lumOff val="60000"/>
          </a:schemeClr>
        </a:solidFill>
      </dgm:spPr>
      <dgm:t>
        <a:bodyPr/>
        <a:lstStyle/>
        <a:p>
          <a:pPr rtl="0"/>
          <a:r>
            <a:rPr lang="en-GB" b="1" dirty="0" smtClean="0">
              <a:latin typeface="Arial" panose="020B0604020202020204" pitchFamily="34" charset="0"/>
              <a:cs typeface="Arial" panose="020B0604020202020204" pitchFamily="34" charset="0"/>
            </a:rPr>
            <a:t>Flexible pricing needed – not all young people will need 24 hour staffing for the duration of their placement</a:t>
          </a:r>
          <a:endParaRPr lang="en-GB" b="1" dirty="0">
            <a:latin typeface="Arial" panose="020B0604020202020204" pitchFamily="34" charset="0"/>
            <a:cs typeface="Arial" panose="020B0604020202020204" pitchFamily="34" charset="0"/>
          </a:endParaRPr>
        </a:p>
      </dgm:t>
    </dgm:pt>
    <dgm:pt modelId="{ACDFEA2E-C642-42A8-9690-6266179E9A80}" type="parTrans" cxnId="{AD9B7102-E0B1-4DD4-9718-E488C5B259DF}">
      <dgm:prSet/>
      <dgm:spPr/>
      <dgm:t>
        <a:bodyPr/>
        <a:lstStyle/>
        <a:p>
          <a:endParaRPr lang="en-GB"/>
        </a:p>
      </dgm:t>
    </dgm:pt>
    <dgm:pt modelId="{1AA5346F-DA04-488F-A1FE-D374707E84F4}" type="sibTrans" cxnId="{AD9B7102-E0B1-4DD4-9718-E488C5B259DF}">
      <dgm:prSet/>
      <dgm:spPr/>
      <dgm:t>
        <a:bodyPr/>
        <a:lstStyle/>
        <a:p>
          <a:endParaRPr lang="en-GB"/>
        </a:p>
      </dgm:t>
    </dgm:pt>
    <dgm:pt modelId="{E1F95283-00A3-49C1-82DB-D2CCC2C72CEB}">
      <dgm:prSet>
        <dgm:style>
          <a:lnRef idx="1">
            <a:schemeClr val="accent1"/>
          </a:lnRef>
          <a:fillRef idx="2">
            <a:schemeClr val="accent1"/>
          </a:fillRef>
          <a:effectRef idx="1">
            <a:schemeClr val="accent1"/>
          </a:effectRef>
          <a:fontRef idx="minor">
            <a:schemeClr val="dk1"/>
          </a:fontRef>
        </dgm:style>
      </dgm:prSet>
      <dgm:spPr>
        <a:solidFill>
          <a:srgbClr val="B4F2EB"/>
        </a:solidFill>
      </dgm:spPr>
      <dgm:t>
        <a:bodyPr/>
        <a:lstStyle/>
        <a:p>
          <a:pPr rtl="0"/>
          <a:r>
            <a:rPr lang="en-GB" b="1" dirty="0" smtClean="0">
              <a:latin typeface="Arial" panose="020B0604020202020204" pitchFamily="34" charset="0"/>
              <a:cs typeface="Arial" panose="020B0604020202020204" pitchFamily="34" charset="0"/>
            </a:rPr>
            <a:t>Focus on tapering support in preparation for independence </a:t>
          </a:r>
          <a:endParaRPr lang="en-GB" b="1" dirty="0">
            <a:latin typeface="Arial" panose="020B0604020202020204" pitchFamily="34" charset="0"/>
            <a:cs typeface="Arial" panose="020B0604020202020204" pitchFamily="34" charset="0"/>
          </a:endParaRPr>
        </a:p>
      </dgm:t>
    </dgm:pt>
    <dgm:pt modelId="{325B52F7-EE2B-49D0-AAA6-5C1352BD274C}" type="parTrans" cxnId="{005CDC1B-B243-47D3-AA85-82E96AB50EDE}">
      <dgm:prSet/>
      <dgm:spPr/>
      <dgm:t>
        <a:bodyPr/>
        <a:lstStyle/>
        <a:p>
          <a:endParaRPr lang="en-GB"/>
        </a:p>
      </dgm:t>
    </dgm:pt>
    <dgm:pt modelId="{E1F84582-A6E2-4064-B479-CBD5925FA1EE}" type="sibTrans" cxnId="{005CDC1B-B243-47D3-AA85-82E96AB50EDE}">
      <dgm:prSet/>
      <dgm:spPr/>
      <dgm:t>
        <a:bodyPr/>
        <a:lstStyle/>
        <a:p>
          <a:endParaRPr lang="en-GB"/>
        </a:p>
      </dgm:t>
    </dgm:pt>
    <dgm:pt modelId="{276F7401-0414-4E58-A54E-5F3078361299}">
      <dgm:prSet>
        <dgm:style>
          <a:lnRef idx="1">
            <a:schemeClr val="accent6"/>
          </a:lnRef>
          <a:fillRef idx="2">
            <a:schemeClr val="accent6"/>
          </a:fillRef>
          <a:effectRef idx="1">
            <a:schemeClr val="accent6"/>
          </a:effectRef>
          <a:fontRef idx="minor">
            <a:schemeClr val="dk1"/>
          </a:fontRef>
        </dgm:style>
      </dgm:prSet>
      <dgm:spPr>
        <a:solidFill>
          <a:srgbClr val="CCFF99"/>
        </a:solidFill>
        <a:ln/>
      </dgm:spPr>
      <dgm:t>
        <a:bodyPr/>
        <a:lstStyle/>
        <a:p>
          <a:pPr rtl="0"/>
          <a:r>
            <a:rPr lang="en-GB" b="1" dirty="0" smtClean="0">
              <a:latin typeface="Arial" panose="020B0604020202020204" pitchFamily="34" charset="0"/>
              <a:cs typeface="Arial" panose="020B0604020202020204" pitchFamily="34" charset="0"/>
            </a:rPr>
            <a:t>Majority of our young people won’t reach Adult Social Care threshold as Care Leavers</a:t>
          </a:r>
          <a:endParaRPr lang="en-GB" b="1" dirty="0">
            <a:latin typeface="Arial" panose="020B0604020202020204" pitchFamily="34" charset="0"/>
            <a:cs typeface="Arial" panose="020B0604020202020204" pitchFamily="34" charset="0"/>
          </a:endParaRPr>
        </a:p>
      </dgm:t>
    </dgm:pt>
    <dgm:pt modelId="{785F1280-0105-4A65-BFF5-947E187C2ECE}" type="parTrans" cxnId="{6E607A66-A86C-45A0-B4EE-4555DF402E12}">
      <dgm:prSet/>
      <dgm:spPr/>
      <dgm:t>
        <a:bodyPr/>
        <a:lstStyle/>
        <a:p>
          <a:endParaRPr lang="en-GB"/>
        </a:p>
      </dgm:t>
    </dgm:pt>
    <dgm:pt modelId="{60FE8D73-6A5E-4D27-8DED-2A3A42828F9E}" type="sibTrans" cxnId="{6E607A66-A86C-45A0-B4EE-4555DF402E12}">
      <dgm:prSet/>
      <dgm:spPr/>
      <dgm:t>
        <a:bodyPr/>
        <a:lstStyle/>
        <a:p>
          <a:endParaRPr lang="en-GB"/>
        </a:p>
      </dgm:t>
    </dgm:pt>
    <dgm:pt modelId="{0ADDD9CC-D7D5-4B34-8DFF-DFBD2F3B1766}" type="pres">
      <dgm:prSet presAssocID="{6D6CE912-FFAF-4D4D-8CE7-F672B06CB7D8}" presName="diagram" presStyleCnt="0">
        <dgm:presLayoutVars>
          <dgm:dir/>
          <dgm:resizeHandles val="exact"/>
        </dgm:presLayoutVars>
      </dgm:prSet>
      <dgm:spPr/>
      <dgm:t>
        <a:bodyPr/>
        <a:lstStyle/>
        <a:p>
          <a:endParaRPr lang="en-GB"/>
        </a:p>
      </dgm:t>
    </dgm:pt>
    <dgm:pt modelId="{AB8DDDA2-AD87-4518-8935-A83E2A7ECD9A}" type="pres">
      <dgm:prSet presAssocID="{F48E2FCC-3444-4C80-BCBF-0DDBA5C73913}" presName="node" presStyleLbl="node1" presStyleIdx="0" presStyleCnt="4">
        <dgm:presLayoutVars>
          <dgm:bulletEnabled val="1"/>
        </dgm:presLayoutVars>
      </dgm:prSet>
      <dgm:spPr/>
      <dgm:t>
        <a:bodyPr/>
        <a:lstStyle/>
        <a:p>
          <a:endParaRPr lang="en-GB"/>
        </a:p>
      </dgm:t>
    </dgm:pt>
    <dgm:pt modelId="{5BF95F67-B600-40F8-9AEF-C2E23E4D7CC0}" type="pres">
      <dgm:prSet presAssocID="{08914C5B-ADA8-46E2-928D-A50FBEB53C62}" presName="sibTrans" presStyleCnt="0"/>
      <dgm:spPr/>
    </dgm:pt>
    <dgm:pt modelId="{12AD4E76-B077-4B4C-962F-8F34E7DAA0B9}" type="pres">
      <dgm:prSet presAssocID="{C7555496-54B9-4E18-9F61-23867977967B}" presName="node" presStyleLbl="node1" presStyleIdx="1" presStyleCnt="4">
        <dgm:presLayoutVars>
          <dgm:bulletEnabled val="1"/>
        </dgm:presLayoutVars>
      </dgm:prSet>
      <dgm:spPr/>
      <dgm:t>
        <a:bodyPr/>
        <a:lstStyle/>
        <a:p>
          <a:endParaRPr lang="en-GB"/>
        </a:p>
      </dgm:t>
    </dgm:pt>
    <dgm:pt modelId="{46C97FE0-7B4C-4D82-850E-9658D9AB2B1A}" type="pres">
      <dgm:prSet presAssocID="{1AA5346F-DA04-488F-A1FE-D374707E84F4}" presName="sibTrans" presStyleCnt="0"/>
      <dgm:spPr/>
    </dgm:pt>
    <dgm:pt modelId="{EE93AD43-7129-4C19-A524-FAC0718AB32C}" type="pres">
      <dgm:prSet presAssocID="{E1F95283-00A3-49C1-82DB-D2CCC2C72CEB}" presName="node" presStyleLbl="node1" presStyleIdx="2" presStyleCnt="4">
        <dgm:presLayoutVars>
          <dgm:bulletEnabled val="1"/>
        </dgm:presLayoutVars>
      </dgm:prSet>
      <dgm:spPr/>
      <dgm:t>
        <a:bodyPr/>
        <a:lstStyle/>
        <a:p>
          <a:endParaRPr lang="en-GB"/>
        </a:p>
      </dgm:t>
    </dgm:pt>
    <dgm:pt modelId="{B30F7164-1657-46CD-9F62-63912ABD5A18}" type="pres">
      <dgm:prSet presAssocID="{E1F84582-A6E2-4064-B479-CBD5925FA1EE}" presName="sibTrans" presStyleCnt="0"/>
      <dgm:spPr/>
    </dgm:pt>
    <dgm:pt modelId="{9A18FC27-C600-4B76-A46C-9E171A4BB4BC}" type="pres">
      <dgm:prSet presAssocID="{276F7401-0414-4E58-A54E-5F3078361299}" presName="node" presStyleLbl="node1" presStyleIdx="3" presStyleCnt="4">
        <dgm:presLayoutVars>
          <dgm:bulletEnabled val="1"/>
        </dgm:presLayoutVars>
      </dgm:prSet>
      <dgm:spPr/>
      <dgm:t>
        <a:bodyPr/>
        <a:lstStyle/>
        <a:p>
          <a:endParaRPr lang="en-GB"/>
        </a:p>
      </dgm:t>
    </dgm:pt>
  </dgm:ptLst>
  <dgm:cxnLst>
    <dgm:cxn modelId="{CD4AC6CB-03B9-4A69-AFF4-4B3C1540BB19}" type="presOf" srcId="{276F7401-0414-4E58-A54E-5F3078361299}" destId="{9A18FC27-C600-4B76-A46C-9E171A4BB4BC}" srcOrd="0" destOrd="0" presId="urn:microsoft.com/office/officeart/2005/8/layout/default"/>
    <dgm:cxn modelId="{6E607A66-A86C-45A0-B4EE-4555DF402E12}" srcId="{6D6CE912-FFAF-4D4D-8CE7-F672B06CB7D8}" destId="{276F7401-0414-4E58-A54E-5F3078361299}" srcOrd="3" destOrd="0" parTransId="{785F1280-0105-4A65-BFF5-947E187C2ECE}" sibTransId="{60FE8D73-6A5E-4D27-8DED-2A3A42828F9E}"/>
    <dgm:cxn modelId="{E39F0441-0C0A-46B7-8BFF-0A1ED7346408}" srcId="{6D6CE912-FFAF-4D4D-8CE7-F672B06CB7D8}" destId="{F48E2FCC-3444-4C80-BCBF-0DDBA5C73913}" srcOrd="0" destOrd="0" parTransId="{4066D14B-DAD3-482E-B6D7-279D7230DFAE}" sibTransId="{08914C5B-ADA8-46E2-928D-A50FBEB53C62}"/>
    <dgm:cxn modelId="{005CDC1B-B243-47D3-AA85-82E96AB50EDE}" srcId="{6D6CE912-FFAF-4D4D-8CE7-F672B06CB7D8}" destId="{E1F95283-00A3-49C1-82DB-D2CCC2C72CEB}" srcOrd="2" destOrd="0" parTransId="{325B52F7-EE2B-49D0-AAA6-5C1352BD274C}" sibTransId="{E1F84582-A6E2-4064-B479-CBD5925FA1EE}"/>
    <dgm:cxn modelId="{AD9B7102-E0B1-4DD4-9718-E488C5B259DF}" srcId="{6D6CE912-FFAF-4D4D-8CE7-F672B06CB7D8}" destId="{C7555496-54B9-4E18-9F61-23867977967B}" srcOrd="1" destOrd="0" parTransId="{ACDFEA2E-C642-42A8-9690-6266179E9A80}" sibTransId="{1AA5346F-DA04-488F-A1FE-D374707E84F4}"/>
    <dgm:cxn modelId="{3F00E11B-4EAB-4AFE-B84D-6F7EC8D8E515}" type="presOf" srcId="{E1F95283-00A3-49C1-82DB-D2CCC2C72CEB}" destId="{EE93AD43-7129-4C19-A524-FAC0718AB32C}" srcOrd="0" destOrd="0" presId="urn:microsoft.com/office/officeart/2005/8/layout/default"/>
    <dgm:cxn modelId="{009EDDA1-4070-4B56-9236-5D441FF1A799}" type="presOf" srcId="{C7555496-54B9-4E18-9F61-23867977967B}" destId="{12AD4E76-B077-4B4C-962F-8F34E7DAA0B9}" srcOrd="0" destOrd="0" presId="urn:microsoft.com/office/officeart/2005/8/layout/default"/>
    <dgm:cxn modelId="{1481C7E9-BFF0-452F-A2FC-A059107ABC2E}" type="presOf" srcId="{F48E2FCC-3444-4C80-BCBF-0DDBA5C73913}" destId="{AB8DDDA2-AD87-4518-8935-A83E2A7ECD9A}" srcOrd="0" destOrd="0" presId="urn:microsoft.com/office/officeart/2005/8/layout/default"/>
    <dgm:cxn modelId="{1575847F-8673-4021-A652-2129575A48CD}" type="presOf" srcId="{6D6CE912-FFAF-4D4D-8CE7-F672B06CB7D8}" destId="{0ADDD9CC-D7D5-4B34-8DFF-DFBD2F3B1766}" srcOrd="0" destOrd="0" presId="urn:microsoft.com/office/officeart/2005/8/layout/default"/>
    <dgm:cxn modelId="{9EADC28F-48AE-4E1A-BDA1-D0271BF685C1}" type="presParOf" srcId="{0ADDD9CC-D7D5-4B34-8DFF-DFBD2F3B1766}" destId="{AB8DDDA2-AD87-4518-8935-A83E2A7ECD9A}" srcOrd="0" destOrd="0" presId="urn:microsoft.com/office/officeart/2005/8/layout/default"/>
    <dgm:cxn modelId="{FDC28B13-B38B-49D1-A78F-EB20BC8D53ED}" type="presParOf" srcId="{0ADDD9CC-D7D5-4B34-8DFF-DFBD2F3B1766}" destId="{5BF95F67-B600-40F8-9AEF-C2E23E4D7CC0}" srcOrd="1" destOrd="0" presId="urn:microsoft.com/office/officeart/2005/8/layout/default"/>
    <dgm:cxn modelId="{0405EBBC-27B7-46BA-B771-D6FA2671B9F1}" type="presParOf" srcId="{0ADDD9CC-D7D5-4B34-8DFF-DFBD2F3B1766}" destId="{12AD4E76-B077-4B4C-962F-8F34E7DAA0B9}" srcOrd="2" destOrd="0" presId="urn:microsoft.com/office/officeart/2005/8/layout/default"/>
    <dgm:cxn modelId="{D4C1E37F-450B-4F52-8D1B-EC371E186132}" type="presParOf" srcId="{0ADDD9CC-D7D5-4B34-8DFF-DFBD2F3B1766}" destId="{46C97FE0-7B4C-4D82-850E-9658D9AB2B1A}" srcOrd="3" destOrd="0" presId="urn:microsoft.com/office/officeart/2005/8/layout/default"/>
    <dgm:cxn modelId="{91241265-7A25-4227-8FA4-B5579410B461}" type="presParOf" srcId="{0ADDD9CC-D7D5-4B34-8DFF-DFBD2F3B1766}" destId="{EE93AD43-7129-4C19-A524-FAC0718AB32C}" srcOrd="4" destOrd="0" presId="urn:microsoft.com/office/officeart/2005/8/layout/default"/>
    <dgm:cxn modelId="{8533574A-5118-4FA9-B6AC-46BC454FF82F}" type="presParOf" srcId="{0ADDD9CC-D7D5-4B34-8DFF-DFBD2F3B1766}" destId="{B30F7164-1657-46CD-9F62-63912ABD5A18}" srcOrd="5" destOrd="0" presId="urn:microsoft.com/office/officeart/2005/8/layout/default"/>
    <dgm:cxn modelId="{51FE6B9F-9E22-4F01-A7A4-22CF074F87E5}" type="presParOf" srcId="{0ADDD9CC-D7D5-4B34-8DFF-DFBD2F3B1766}" destId="{9A18FC27-C600-4B76-A46C-9E171A4BB4B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39BCB7-93AE-402E-AA2E-B28B871430F6}" type="doc">
      <dgm:prSet loTypeId="urn:microsoft.com/office/officeart/2005/8/layout/chevron1" loCatId="process" qsTypeId="urn:microsoft.com/office/officeart/2005/8/quickstyle/simple1" qsCatId="simple" csTypeId="urn:microsoft.com/office/officeart/2005/8/colors/accent1_2" csCatId="accent1" phldr="1"/>
      <dgm:spPr/>
    </dgm:pt>
    <dgm:pt modelId="{1180AAC2-A4E2-4068-9573-4C4CAF21BC80}">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en-GB" sz="2000" b="1" dirty="0" smtClean="0">
              <a:solidFill>
                <a:schemeClr val="tx1"/>
              </a:solidFill>
              <a:latin typeface="Arial" panose="020B0604020202020204" pitchFamily="34" charset="0"/>
              <a:cs typeface="Arial" panose="020B0604020202020204" pitchFamily="34" charset="0"/>
            </a:rPr>
            <a:t>YP in crisis:</a:t>
          </a:r>
        </a:p>
        <a:p>
          <a:pPr algn="ctr"/>
          <a:r>
            <a:rPr lang="en-GB" sz="2000" b="1" dirty="0" smtClean="0">
              <a:solidFill>
                <a:schemeClr val="tx1"/>
              </a:solidFill>
              <a:latin typeface="Arial" panose="020B0604020202020204" pitchFamily="34" charset="0"/>
              <a:cs typeface="Arial" panose="020B0604020202020204" pitchFamily="34" charset="0"/>
            </a:rPr>
            <a:t>placement or family breakdown</a:t>
          </a:r>
          <a:endParaRPr lang="en-GB" sz="2000" b="1" dirty="0">
            <a:solidFill>
              <a:schemeClr val="tx1"/>
            </a:solidFill>
            <a:latin typeface="Arial" panose="020B0604020202020204" pitchFamily="34" charset="0"/>
            <a:cs typeface="Arial" panose="020B0604020202020204" pitchFamily="34" charset="0"/>
          </a:endParaRPr>
        </a:p>
      </dgm:t>
    </dgm:pt>
    <dgm:pt modelId="{3D1ECF7A-71AB-4E7B-A9BF-37C0E88DB896}" type="parTrans" cxnId="{550E11E7-EA15-49CB-A81D-FD74EE43F09D}">
      <dgm:prSet/>
      <dgm:spPr/>
      <dgm:t>
        <a:bodyPr/>
        <a:lstStyle/>
        <a:p>
          <a:endParaRPr lang="en-GB" sz="2000"/>
        </a:p>
      </dgm:t>
    </dgm:pt>
    <dgm:pt modelId="{3AC25A79-3674-4421-8472-7853406ABF58}" type="sibTrans" cxnId="{550E11E7-EA15-49CB-A81D-FD74EE43F09D}">
      <dgm:prSet/>
      <dgm:spPr/>
      <dgm:t>
        <a:bodyPr/>
        <a:lstStyle/>
        <a:p>
          <a:endParaRPr lang="en-GB" sz="2000"/>
        </a:p>
      </dgm:t>
    </dgm:pt>
    <dgm:pt modelId="{ABC98165-C11F-49D1-8876-23C01C832B96}">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GB" sz="2000" b="1" dirty="0" smtClean="0">
              <a:latin typeface="Arial" panose="020B0604020202020204" pitchFamily="34" charset="0"/>
              <a:cs typeface="Arial" panose="020B0604020202020204" pitchFamily="34" charset="0"/>
            </a:rPr>
            <a:t>Period of  intensive 16+ support to assess and  stabilize </a:t>
          </a:r>
          <a:endParaRPr lang="en-GB" sz="2000" b="1" dirty="0">
            <a:latin typeface="Arial" panose="020B0604020202020204" pitchFamily="34" charset="0"/>
            <a:cs typeface="Arial" panose="020B0604020202020204" pitchFamily="34" charset="0"/>
          </a:endParaRPr>
        </a:p>
      </dgm:t>
    </dgm:pt>
    <dgm:pt modelId="{4D4071A7-9E5F-4221-9265-EB0171F732A4}" type="parTrans" cxnId="{5F766F82-0E55-4769-9872-36F739353506}">
      <dgm:prSet/>
      <dgm:spPr/>
      <dgm:t>
        <a:bodyPr/>
        <a:lstStyle/>
        <a:p>
          <a:endParaRPr lang="en-GB" sz="2000"/>
        </a:p>
      </dgm:t>
    </dgm:pt>
    <dgm:pt modelId="{B3881C34-77A2-40A6-B563-3EAB2627ABC4}" type="sibTrans" cxnId="{5F766F82-0E55-4769-9872-36F739353506}">
      <dgm:prSet/>
      <dgm:spPr/>
      <dgm:t>
        <a:bodyPr/>
        <a:lstStyle/>
        <a:p>
          <a:endParaRPr lang="en-GB" sz="2000"/>
        </a:p>
      </dgm:t>
    </dgm:pt>
    <dgm:pt modelId="{39D87DDC-0287-40C0-805E-F7D431E498A8}">
      <dgm:prSet phldrT="[Text]"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GB" sz="2000" b="1" dirty="0" smtClean="0">
              <a:latin typeface="Arial" panose="020B0604020202020204" pitchFamily="34" charset="0"/>
              <a:cs typeface="Arial" panose="020B0604020202020204" pitchFamily="34" charset="0"/>
            </a:rPr>
            <a:t>Reduce level of support </a:t>
          </a:r>
          <a:endParaRPr lang="en-GB" sz="2000" b="1" dirty="0">
            <a:latin typeface="Arial" panose="020B0604020202020204" pitchFamily="34" charset="0"/>
            <a:cs typeface="Arial" panose="020B0604020202020204" pitchFamily="34" charset="0"/>
          </a:endParaRPr>
        </a:p>
      </dgm:t>
    </dgm:pt>
    <dgm:pt modelId="{BE17DD67-1ABC-413A-B10E-E8E1211349F9}" type="parTrans" cxnId="{CDF2F821-5FEC-4B41-87D1-A0572D515069}">
      <dgm:prSet/>
      <dgm:spPr/>
      <dgm:t>
        <a:bodyPr/>
        <a:lstStyle/>
        <a:p>
          <a:endParaRPr lang="en-GB" sz="2000"/>
        </a:p>
      </dgm:t>
    </dgm:pt>
    <dgm:pt modelId="{908E23B3-E39F-40AA-B35C-E520713E0590}" type="sibTrans" cxnId="{CDF2F821-5FEC-4B41-87D1-A0572D515069}">
      <dgm:prSet/>
      <dgm:spPr/>
      <dgm:t>
        <a:bodyPr/>
        <a:lstStyle/>
        <a:p>
          <a:endParaRPr lang="en-GB" sz="2000"/>
        </a:p>
      </dgm:t>
    </dgm:pt>
    <dgm:pt modelId="{A1956FF9-2BBF-410B-9154-6FCDF154C301}" type="pres">
      <dgm:prSet presAssocID="{9239BCB7-93AE-402E-AA2E-B28B871430F6}" presName="Name0" presStyleCnt="0">
        <dgm:presLayoutVars>
          <dgm:dir/>
          <dgm:animLvl val="lvl"/>
          <dgm:resizeHandles val="exact"/>
        </dgm:presLayoutVars>
      </dgm:prSet>
      <dgm:spPr/>
    </dgm:pt>
    <dgm:pt modelId="{CA325649-78BA-478C-9EF8-1AC725D7FAC9}" type="pres">
      <dgm:prSet presAssocID="{1180AAC2-A4E2-4068-9573-4C4CAF21BC80}" presName="parTxOnly" presStyleLbl="node1" presStyleIdx="0" presStyleCnt="3" custScaleY="147878">
        <dgm:presLayoutVars>
          <dgm:chMax val="0"/>
          <dgm:chPref val="0"/>
          <dgm:bulletEnabled val="1"/>
        </dgm:presLayoutVars>
      </dgm:prSet>
      <dgm:spPr/>
      <dgm:t>
        <a:bodyPr/>
        <a:lstStyle/>
        <a:p>
          <a:endParaRPr lang="en-GB"/>
        </a:p>
      </dgm:t>
    </dgm:pt>
    <dgm:pt modelId="{CD087DC6-FBD7-4F60-90B6-E04142E2FF9D}" type="pres">
      <dgm:prSet presAssocID="{3AC25A79-3674-4421-8472-7853406ABF58}" presName="parTxOnlySpace" presStyleCnt="0"/>
      <dgm:spPr/>
    </dgm:pt>
    <dgm:pt modelId="{137CE66D-B629-459D-8636-E75664E9C253}" type="pres">
      <dgm:prSet presAssocID="{ABC98165-C11F-49D1-8876-23C01C832B96}" presName="parTxOnly" presStyleLbl="node1" presStyleIdx="1" presStyleCnt="3" custScaleY="150036">
        <dgm:presLayoutVars>
          <dgm:chMax val="0"/>
          <dgm:chPref val="0"/>
          <dgm:bulletEnabled val="1"/>
        </dgm:presLayoutVars>
      </dgm:prSet>
      <dgm:spPr/>
      <dgm:t>
        <a:bodyPr/>
        <a:lstStyle/>
        <a:p>
          <a:endParaRPr lang="en-GB"/>
        </a:p>
      </dgm:t>
    </dgm:pt>
    <dgm:pt modelId="{6307C54F-AE49-4CBF-B321-41F45610E6D8}" type="pres">
      <dgm:prSet presAssocID="{B3881C34-77A2-40A6-B563-3EAB2627ABC4}" presName="parTxOnlySpace" presStyleCnt="0"/>
      <dgm:spPr/>
    </dgm:pt>
    <dgm:pt modelId="{7898A8EF-DB65-4C93-A37C-28322D4A27CB}" type="pres">
      <dgm:prSet presAssocID="{39D87DDC-0287-40C0-805E-F7D431E498A8}" presName="parTxOnly" presStyleLbl="node1" presStyleIdx="2" presStyleCnt="3" custScaleY="156513">
        <dgm:presLayoutVars>
          <dgm:chMax val="0"/>
          <dgm:chPref val="0"/>
          <dgm:bulletEnabled val="1"/>
        </dgm:presLayoutVars>
      </dgm:prSet>
      <dgm:spPr/>
      <dgm:t>
        <a:bodyPr/>
        <a:lstStyle/>
        <a:p>
          <a:endParaRPr lang="en-GB"/>
        </a:p>
      </dgm:t>
    </dgm:pt>
  </dgm:ptLst>
  <dgm:cxnLst>
    <dgm:cxn modelId="{27E54EF0-FE2D-4588-84D2-85BE99180FC5}" type="presOf" srcId="{ABC98165-C11F-49D1-8876-23C01C832B96}" destId="{137CE66D-B629-459D-8636-E75664E9C253}" srcOrd="0" destOrd="0" presId="urn:microsoft.com/office/officeart/2005/8/layout/chevron1"/>
    <dgm:cxn modelId="{CDF2F821-5FEC-4B41-87D1-A0572D515069}" srcId="{9239BCB7-93AE-402E-AA2E-B28B871430F6}" destId="{39D87DDC-0287-40C0-805E-F7D431E498A8}" srcOrd="2" destOrd="0" parTransId="{BE17DD67-1ABC-413A-B10E-E8E1211349F9}" sibTransId="{908E23B3-E39F-40AA-B35C-E520713E0590}"/>
    <dgm:cxn modelId="{516EB969-E704-4537-AD1B-E281EF51ABE9}" type="presOf" srcId="{9239BCB7-93AE-402E-AA2E-B28B871430F6}" destId="{A1956FF9-2BBF-410B-9154-6FCDF154C301}" srcOrd="0" destOrd="0" presId="urn:microsoft.com/office/officeart/2005/8/layout/chevron1"/>
    <dgm:cxn modelId="{A903704E-F82C-42AF-91FE-BCFA4A0ED0CC}" type="presOf" srcId="{39D87DDC-0287-40C0-805E-F7D431E498A8}" destId="{7898A8EF-DB65-4C93-A37C-28322D4A27CB}" srcOrd="0" destOrd="0" presId="urn:microsoft.com/office/officeart/2005/8/layout/chevron1"/>
    <dgm:cxn modelId="{5F766F82-0E55-4769-9872-36F739353506}" srcId="{9239BCB7-93AE-402E-AA2E-B28B871430F6}" destId="{ABC98165-C11F-49D1-8876-23C01C832B96}" srcOrd="1" destOrd="0" parTransId="{4D4071A7-9E5F-4221-9265-EB0171F732A4}" sibTransId="{B3881C34-77A2-40A6-B563-3EAB2627ABC4}"/>
    <dgm:cxn modelId="{15116059-27D9-4918-8853-EEA2A5220C50}" type="presOf" srcId="{1180AAC2-A4E2-4068-9573-4C4CAF21BC80}" destId="{CA325649-78BA-478C-9EF8-1AC725D7FAC9}" srcOrd="0" destOrd="0" presId="urn:microsoft.com/office/officeart/2005/8/layout/chevron1"/>
    <dgm:cxn modelId="{550E11E7-EA15-49CB-A81D-FD74EE43F09D}" srcId="{9239BCB7-93AE-402E-AA2E-B28B871430F6}" destId="{1180AAC2-A4E2-4068-9573-4C4CAF21BC80}" srcOrd="0" destOrd="0" parTransId="{3D1ECF7A-71AB-4E7B-A9BF-37C0E88DB896}" sibTransId="{3AC25A79-3674-4421-8472-7853406ABF58}"/>
    <dgm:cxn modelId="{CEC470C4-E3E9-45FE-A351-BE35DEBD77F7}" type="presParOf" srcId="{A1956FF9-2BBF-410B-9154-6FCDF154C301}" destId="{CA325649-78BA-478C-9EF8-1AC725D7FAC9}" srcOrd="0" destOrd="0" presId="urn:microsoft.com/office/officeart/2005/8/layout/chevron1"/>
    <dgm:cxn modelId="{EC06DD4B-2D8A-4222-A12E-1E99E13DF0FF}" type="presParOf" srcId="{A1956FF9-2BBF-410B-9154-6FCDF154C301}" destId="{CD087DC6-FBD7-4F60-90B6-E04142E2FF9D}" srcOrd="1" destOrd="0" presId="urn:microsoft.com/office/officeart/2005/8/layout/chevron1"/>
    <dgm:cxn modelId="{2B452128-55FA-43B8-BAB9-1489D0E962F8}" type="presParOf" srcId="{A1956FF9-2BBF-410B-9154-6FCDF154C301}" destId="{137CE66D-B629-459D-8636-E75664E9C253}" srcOrd="2" destOrd="0" presId="urn:microsoft.com/office/officeart/2005/8/layout/chevron1"/>
    <dgm:cxn modelId="{3261C64E-238E-407A-8277-21240860ACCC}" type="presParOf" srcId="{A1956FF9-2BBF-410B-9154-6FCDF154C301}" destId="{6307C54F-AE49-4CBF-B321-41F45610E6D8}" srcOrd="3" destOrd="0" presId="urn:microsoft.com/office/officeart/2005/8/layout/chevron1"/>
    <dgm:cxn modelId="{CAC0150A-5851-48BD-8697-B6E52DD3666E}" type="presParOf" srcId="{A1956FF9-2BBF-410B-9154-6FCDF154C301}" destId="{7898A8EF-DB65-4C93-A37C-28322D4A27C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39BCB7-93AE-402E-AA2E-B28B871430F6}" type="doc">
      <dgm:prSet loTypeId="urn:microsoft.com/office/officeart/2005/8/layout/chevron1" loCatId="process" qsTypeId="urn:microsoft.com/office/officeart/2005/8/quickstyle/simple1" qsCatId="simple" csTypeId="urn:microsoft.com/office/officeart/2005/8/colors/accent1_2" csCatId="accent1" phldr="1"/>
      <dgm:spPr/>
    </dgm:pt>
    <dgm:pt modelId="{1180AAC2-A4E2-4068-9573-4C4CAF21BC80}">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GB" sz="2000" b="1" dirty="0" smtClean="0">
              <a:solidFill>
                <a:schemeClr val="tx1"/>
              </a:solidFill>
              <a:latin typeface="Arial" panose="020B0604020202020204" pitchFamily="34" charset="0"/>
              <a:cs typeface="Arial" panose="020B0604020202020204" pitchFamily="34" charset="0"/>
            </a:rPr>
            <a:t>YP needs understood and stabilised </a:t>
          </a:r>
          <a:endParaRPr lang="en-GB" sz="2000" b="1" dirty="0">
            <a:solidFill>
              <a:schemeClr val="tx1"/>
            </a:solidFill>
            <a:latin typeface="Arial" panose="020B0604020202020204" pitchFamily="34" charset="0"/>
            <a:cs typeface="Arial" panose="020B0604020202020204" pitchFamily="34" charset="0"/>
          </a:endParaRPr>
        </a:p>
      </dgm:t>
    </dgm:pt>
    <dgm:pt modelId="{3D1ECF7A-71AB-4E7B-A9BF-37C0E88DB896}" type="parTrans" cxnId="{550E11E7-EA15-49CB-A81D-FD74EE43F09D}">
      <dgm:prSet/>
      <dgm:spPr/>
      <dgm:t>
        <a:bodyPr/>
        <a:lstStyle/>
        <a:p>
          <a:endParaRPr lang="en-GB"/>
        </a:p>
      </dgm:t>
    </dgm:pt>
    <dgm:pt modelId="{3AC25A79-3674-4421-8472-7853406ABF58}" type="sibTrans" cxnId="{550E11E7-EA15-49CB-A81D-FD74EE43F09D}">
      <dgm:prSet/>
      <dgm:spPr/>
      <dgm:t>
        <a:bodyPr/>
        <a:lstStyle/>
        <a:p>
          <a:endParaRPr lang="en-GB"/>
        </a:p>
      </dgm:t>
    </dgm:pt>
    <dgm:pt modelId="{ABC98165-C11F-49D1-8876-23C01C832B96}">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GB" sz="2000" b="1" dirty="0" smtClean="0">
              <a:latin typeface="Arial" panose="020B0604020202020204" pitchFamily="34" charset="0"/>
              <a:cs typeface="Arial" panose="020B0604020202020204" pitchFamily="34" charset="0"/>
            </a:rPr>
            <a:t>Support and engagement </a:t>
          </a:r>
          <a:r>
            <a:rPr lang="en-GB" sz="2000" b="1" smtClean="0">
              <a:latin typeface="Arial" panose="020B0604020202020204" pitchFamily="34" charset="0"/>
              <a:cs typeface="Arial" panose="020B0604020202020204" pitchFamily="34" charset="0"/>
            </a:rPr>
            <a:t>with education</a:t>
          </a:r>
          <a:endParaRPr lang="en-GB" sz="2000" b="1" dirty="0" smtClean="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employment and training</a:t>
          </a:r>
          <a:endParaRPr lang="en-GB" sz="2000" b="1" dirty="0">
            <a:latin typeface="Arial" panose="020B0604020202020204" pitchFamily="34" charset="0"/>
            <a:cs typeface="Arial" panose="020B0604020202020204" pitchFamily="34" charset="0"/>
          </a:endParaRPr>
        </a:p>
      </dgm:t>
    </dgm:pt>
    <dgm:pt modelId="{4D4071A7-9E5F-4221-9265-EB0171F732A4}" type="parTrans" cxnId="{5F766F82-0E55-4769-9872-36F739353506}">
      <dgm:prSet/>
      <dgm:spPr/>
      <dgm:t>
        <a:bodyPr/>
        <a:lstStyle/>
        <a:p>
          <a:endParaRPr lang="en-GB"/>
        </a:p>
      </dgm:t>
    </dgm:pt>
    <dgm:pt modelId="{B3881C34-77A2-40A6-B563-3EAB2627ABC4}" type="sibTrans" cxnId="{5F766F82-0E55-4769-9872-36F739353506}">
      <dgm:prSet/>
      <dgm:spPr/>
      <dgm:t>
        <a:bodyPr/>
        <a:lstStyle/>
        <a:p>
          <a:endParaRPr lang="en-GB"/>
        </a:p>
      </dgm:t>
    </dgm:pt>
    <dgm:pt modelId="{39D87DDC-0287-40C0-805E-F7D431E498A8}">
      <dgm:prSet phldrT="[Text]"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GB" sz="2400" b="1" dirty="0" smtClean="0">
              <a:latin typeface="Arial" panose="020B0604020202020204" pitchFamily="34" charset="0"/>
              <a:cs typeface="Arial" panose="020B0604020202020204" pitchFamily="34" charset="0"/>
            </a:rPr>
            <a:t>Reduce  level of support </a:t>
          </a:r>
          <a:endParaRPr lang="en-GB" sz="2400" b="1" dirty="0">
            <a:latin typeface="Arial" panose="020B0604020202020204" pitchFamily="34" charset="0"/>
            <a:cs typeface="Arial" panose="020B0604020202020204" pitchFamily="34" charset="0"/>
          </a:endParaRPr>
        </a:p>
      </dgm:t>
    </dgm:pt>
    <dgm:pt modelId="{BE17DD67-1ABC-413A-B10E-E8E1211349F9}" type="parTrans" cxnId="{CDF2F821-5FEC-4B41-87D1-A0572D515069}">
      <dgm:prSet/>
      <dgm:spPr/>
      <dgm:t>
        <a:bodyPr/>
        <a:lstStyle/>
        <a:p>
          <a:endParaRPr lang="en-GB"/>
        </a:p>
      </dgm:t>
    </dgm:pt>
    <dgm:pt modelId="{908E23B3-E39F-40AA-B35C-E520713E0590}" type="sibTrans" cxnId="{CDF2F821-5FEC-4B41-87D1-A0572D515069}">
      <dgm:prSet/>
      <dgm:spPr/>
      <dgm:t>
        <a:bodyPr/>
        <a:lstStyle/>
        <a:p>
          <a:endParaRPr lang="en-GB"/>
        </a:p>
      </dgm:t>
    </dgm:pt>
    <dgm:pt modelId="{A1956FF9-2BBF-410B-9154-6FCDF154C301}" type="pres">
      <dgm:prSet presAssocID="{9239BCB7-93AE-402E-AA2E-B28B871430F6}" presName="Name0" presStyleCnt="0">
        <dgm:presLayoutVars>
          <dgm:dir/>
          <dgm:animLvl val="lvl"/>
          <dgm:resizeHandles val="exact"/>
        </dgm:presLayoutVars>
      </dgm:prSet>
      <dgm:spPr/>
    </dgm:pt>
    <dgm:pt modelId="{CA325649-78BA-478C-9EF8-1AC725D7FAC9}" type="pres">
      <dgm:prSet presAssocID="{1180AAC2-A4E2-4068-9573-4C4CAF21BC80}" presName="parTxOnly" presStyleLbl="node1" presStyleIdx="0" presStyleCnt="3" custScaleY="147878">
        <dgm:presLayoutVars>
          <dgm:chMax val="0"/>
          <dgm:chPref val="0"/>
          <dgm:bulletEnabled val="1"/>
        </dgm:presLayoutVars>
      </dgm:prSet>
      <dgm:spPr/>
      <dgm:t>
        <a:bodyPr/>
        <a:lstStyle/>
        <a:p>
          <a:endParaRPr lang="en-GB"/>
        </a:p>
      </dgm:t>
    </dgm:pt>
    <dgm:pt modelId="{CD087DC6-FBD7-4F60-90B6-E04142E2FF9D}" type="pres">
      <dgm:prSet presAssocID="{3AC25A79-3674-4421-8472-7853406ABF58}" presName="parTxOnlySpace" presStyleCnt="0"/>
      <dgm:spPr/>
    </dgm:pt>
    <dgm:pt modelId="{137CE66D-B629-459D-8636-E75664E9C253}" type="pres">
      <dgm:prSet presAssocID="{ABC98165-C11F-49D1-8876-23C01C832B96}" presName="parTxOnly" presStyleLbl="node1" presStyleIdx="1" presStyleCnt="3" custScaleY="150036">
        <dgm:presLayoutVars>
          <dgm:chMax val="0"/>
          <dgm:chPref val="0"/>
          <dgm:bulletEnabled val="1"/>
        </dgm:presLayoutVars>
      </dgm:prSet>
      <dgm:spPr/>
      <dgm:t>
        <a:bodyPr/>
        <a:lstStyle/>
        <a:p>
          <a:endParaRPr lang="en-GB"/>
        </a:p>
      </dgm:t>
    </dgm:pt>
    <dgm:pt modelId="{6307C54F-AE49-4CBF-B321-41F45610E6D8}" type="pres">
      <dgm:prSet presAssocID="{B3881C34-77A2-40A6-B563-3EAB2627ABC4}" presName="parTxOnlySpace" presStyleCnt="0"/>
      <dgm:spPr/>
    </dgm:pt>
    <dgm:pt modelId="{7898A8EF-DB65-4C93-A37C-28322D4A27CB}" type="pres">
      <dgm:prSet presAssocID="{39D87DDC-0287-40C0-805E-F7D431E498A8}" presName="parTxOnly" presStyleLbl="node1" presStyleIdx="2" presStyleCnt="3" custScaleY="156513">
        <dgm:presLayoutVars>
          <dgm:chMax val="0"/>
          <dgm:chPref val="0"/>
          <dgm:bulletEnabled val="1"/>
        </dgm:presLayoutVars>
      </dgm:prSet>
      <dgm:spPr/>
      <dgm:t>
        <a:bodyPr/>
        <a:lstStyle/>
        <a:p>
          <a:endParaRPr lang="en-GB"/>
        </a:p>
      </dgm:t>
    </dgm:pt>
  </dgm:ptLst>
  <dgm:cxnLst>
    <dgm:cxn modelId="{3A2EE091-24EC-4958-A450-1A123D39A964}" type="presOf" srcId="{1180AAC2-A4E2-4068-9573-4C4CAF21BC80}" destId="{CA325649-78BA-478C-9EF8-1AC725D7FAC9}" srcOrd="0" destOrd="0" presId="urn:microsoft.com/office/officeart/2005/8/layout/chevron1"/>
    <dgm:cxn modelId="{F4A7303C-17F3-4BCB-B256-7970804BECD4}" type="presOf" srcId="{ABC98165-C11F-49D1-8876-23C01C832B96}" destId="{137CE66D-B629-459D-8636-E75664E9C253}" srcOrd="0" destOrd="0" presId="urn:microsoft.com/office/officeart/2005/8/layout/chevron1"/>
    <dgm:cxn modelId="{21B9A21A-FAD7-4843-AFBE-795DE7EAC379}" type="presOf" srcId="{9239BCB7-93AE-402E-AA2E-B28B871430F6}" destId="{A1956FF9-2BBF-410B-9154-6FCDF154C301}" srcOrd="0" destOrd="0" presId="urn:microsoft.com/office/officeart/2005/8/layout/chevron1"/>
    <dgm:cxn modelId="{CDF2F821-5FEC-4B41-87D1-A0572D515069}" srcId="{9239BCB7-93AE-402E-AA2E-B28B871430F6}" destId="{39D87DDC-0287-40C0-805E-F7D431E498A8}" srcOrd="2" destOrd="0" parTransId="{BE17DD67-1ABC-413A-B10E-E8E1211349F9}" sibTransId="{908E23B3-E39F-40AA-B35C-E520713E0590}"/>
    <dgm:cxn modelId="{5F766F82-0E55-4769-9872-36F739353506}" srcId="{9239BCB7-93AE-402E-AA2E-B28B871430F6}" destId="{ABC98165-C11F-49D1-8876-23C01C832B96}" srcOrd="1" destOrd="0" parTransId="{4D4071A7-9E5F-4221-9265-EB0171F732A4}" sibTransId="{B3881C34-77A2-40A6-B563-3EAB2627ABC4}"/>
    <dgm:cxn modelId="{550E11E7-EA15-49CB-A81D-FD74EE43F09D}" srcId="{9239BCB7-93AE-402E-AA2E-B28B871430F6}" destId="{1180AAC2-A4E2-4068-9573-4C4CAF21BC80}" srcOrd="0" destOrd="0" parTransId="{3D1ECF7A-71AB-4E7B-A9BF-37C0E88DB896}" sibTransId="{3AC25A79-3674-4421-8472-7853406ABF58}"/>
    <dgm:cxn modelId="{4E28833E-C96B-414B-9990-71EF97493664}" type="presOf" srcId="{39D87DDC-0287-40C0-805E-F7D431E498A8}" destId="{7898A8EF-DB65-4C93-A37C-28322D4A27CB}" srcOrd="0" destOrd="0" presId="urn:microsoft.com/office/officeart/2005/8/layout/chevron1"/>
    <dgm:cxn modelId="{555F7D5D-7D8C-46E9-B3E7-A8847C7A9A70}" type="presParOf" srcId="{A1956FF9-2BBF-410B-9154-6FCDF154C301}" destId="{CA325649-78BA-478C-9EF8-1AC725D7FAC9}" srcOrd="0" destOrd="0" presId="urn:microsoft.com/office/officeart/2005/8/layout/chevron1"/>
    <dgm:cxn modelId="{AC41D1E0-EE84-4D47-8E31-AAA7A8BA4DEC}" type="presParOf" srcId="{A1956FF9-2BBF-410B-9154-6FCDF154C301}" destId="{CD087DC6-FBD7-4F60-90B6-E04142E2FF9D}" srcOrd="1" destOrd="0" presId="urn:microsoft.com/office/officeart/2005/8/layout/chevron1"/>
    <dgm:cxn modelId="{9E3BF19A-1C10-4996-A90E-093DCA4E7E60}" type="presParOf" srcId="{A1956FF9-2BBF-410B-9154-6FCDF154C301}" destId="{137CE66D-B629-459D-8636-E75664E9C253}" srcOrd="2" destOrd="0" presId="urn:microsoft.com/office/officeart/2005/8/layout/chevron1"/>
    <dgm:cxn modelId="{69D34D2B-46EF-4DAF-8205-CB355E107A1F}" type="presParOf" srcId="{A1956FF9-2BBF-410B-9154-6FCDF154C301}" destId="{6307C54F-AE49-4CBF-B321-41F45610E6D8}" srcOrd="3" destOrd="0" presId="urn:microsoft.com/office/officeart/2005/8/layout/chevron1"/>
    <dgm:cxn modelId="{CF154C2D-14DE-4C40-A15C-D884144ECE0B}" type="presParOf" srcId="{A1956FF9-2BBF-410B-9154-6FCDF154C301}" destId="{7898A8EF-DB65-4C93-A37C-28322D4A27C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39BCB7-93AE-402E-AA2E-B28B871430F6}" type="doc">
      <dgm:prSet loTypeId="urn:microsoft.com/office/officeart/2005/8/layout/chevron1" loCatId="process" qsTypeId="urn:microsoft.com/office/officeart/2005/8/quickstyle/simple1" qsCatId="simple" csTypeId="urn:microsoft.com/office/officeart/2005/8/colors/accent1_2" csCatId="accent1" phldr="1"/>
      <dgm:spPr/>
    </dgm:pt>
    <dgm:pt modelId="{1180AAC2-A4E2-4068-9573-4C4CAF21BC80}">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GB" sz="1800" b="1" dirty="0" smtClean="0">
              <a:solidFill>
                <a:schemeClr val="tx1"/>
              </a:solidFill>
              <a:latin typeface="Arial" panose="020B0604020202020204" pitchFamily="34" charset="0"/>
              <a:cs typeface="Arial" panose="020B0604020202020204" pitchFamily="34" charset="0"/>
            </a:rPr>
            <a:t>YP suitable for step down/needs low level support to prevent homelessness </a:t>
          </a:r>
          <a:endParaRPr lang="en-GB" sz="1800" b="1" dirty="0">
            <a:solidFill>
              <a:schemeClr val="tx1"/>
            </a:solidFill>
            <a:latin typeface="Arial" panose="020B0604020202020204" pitchFamily="34" charset="0"/>
            <a:cs typeface="Arial" panose="020B0604020202020204" pitchFamily="34" charset="0"/>
          </a:endParaRPr>
        </a:p>
      </dgm:t>
    </dgm:pt>
    <dgm:pt modelId="{3D1ECF7A-71AB-4E7B-A9BF-37C0E88DB896}" type="parTrans" cxnId="{550E11E7-EA15-49CB-A81D-FD74EE43F09D}">
      <dgm:prSet/>
      <dgm:spPr/>
      <dgm:t>
        <a:bodyPr/>
        <a:lstStyle/>
        <a:p>
          <a:endParaRPr lang="en-GB" sz="1800"/>
        </a:p>
      </dgm:t>
    </dgm:pt>
    <dgm:pt modelId="{3AC25A79-3674-4421-8472-7853406ABF58}" type="sibTrans" cxnId="{550E11E7-EA15-49CB-A81D-FD74EE43F09D}">
      <dgm:prSet/>
      <dgm:spPr/>
      <dgm:t>
        <a:bodyPr/>
        <a:lstStyle/>
        <a:p>
          <a:endParaRPr lang="en-GB" sz="1800"/>
        </a:p>
      </dgm:t>
    </dgm:pt>
    <dgm:pt modelId="{ABC98165-C11F-49D1-8876-23C01C832B96}">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GB" sz="1800" b="1" dirty="0" smtClean="0">
              <a:latin typeface="Arial" panose="020B0604020202020204" pitchFamily="34" charset="0"/>
              <a:cs typeface="Arial" panose="020B0604020202020204" pitchFamily="34" charset="0"/>
            </a:rPr>
            <a:t>Lower level 16+ support to test independence skills and prepare for independent living </a:t>
          </a:r>
          <a:endParaRPr lang="en-GB" sz="1800" b="1" dirty="0">
            <a:latin typeface="Arial" panose="020B0604020202020204" pitchFamily="34" charset="0"/>
            <a:cs typeface="Arial" panose="020B0604020202020204" pitchFamily="34" charset="0"/>
          </a:endParaRPr>
        </a:p>
      </dgm:t>
    </dgm:pt>
    <dgm:pt modelId="{4D4071A7-9E5F-4221-9265-EB0171F732A4}" type="parTrans" cxnId="{5F766F82-0E55-4769-9872-36F739353506}">
      <dgm:prSet/>
      <dgm:spPr/>
      <dgm:t>
        <a:bodyPr/>
        <a:lstStyle/>
        <a:p>
          <a:endParaRPr lang="en-GB" sz="1800"/>
        </a:p>
      </dgm:t>
    </dgm:pt>
    <dgm:pt modelId="{B3881C34-77A2-40A6-B563-3EAB2627ABC4}" type="sibTrans" cxnId="{5F766F82-0E55-4769-9872-36F739353506}">
      <dgm:prSet/>
      <dgm:spPr/>
      <dgm:t>
        <a:bodyPr/>
        <a:lstStyle/>
        <a:p>
          <a:endParaRPr lang="en-GB" sz="1800"/>
        </a:p>
      </dgm:t>
    </dgm:pt>
    <dgm:pt modelId="{39D87DDC-0287-40C0-805E-F7D431E498A8}">
      <dgm:prSet phldrT="[Text]"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lang="en-GB" sz="1800" b="1" dirty="0" smtClean="0">
              <a:latin typeface="Arial" panose="020B0604020202020204" pitchFamily="34" charset="0"/>
              <a:cs typeface="Arial" panose="020B0604020202020204" pitchFamily="34" charset="0"/>
            </a:rPr>
            <a:t>Move to independent living with outreach where necessary </a:t>
          </a:r>
          <a:endParaRPr lang="en-GB" sz="1800" b="1" dirty="0">
            <a:latin typeface="Arial" panose="020B0604020202020204" pitchFamily="34" charset="0"/>
            <a:cs typeface="Arial" panose="020B0604020202020204" pitchFamily="34" charset="0"/>
          </a:endParaRPr>
        </a:p>
      </dgm:t>
    </dgm:pt>
    <dgm:pt modelId="{BE17DD67-1ABC-413A-B10E-E8E1211349F9}" type="parTrans" cxnId="{CDF2F821-5FEC-4B41-87D1-A0572D515069}">
      <dgm:prSet/>
      <dgm:spPr/>
      <dgm:t>
        <a:bodyPr/>
        <a:lstStyle/>
        <a:p>
          <a:endParaRPr lang="en-GB" sz="1800"/>
        </a:p>
      </dgm:t>
    </dgm:pt>
    <dgm:pt modelId="{908E23B3-E39F-40AA-B35C-E520713E0590}" type="sibTrans" cxnId="{CDF2F821-5FEC-4B41-87D1-A0572D515069}">
      <dgm:prSet/>
      <dgm:spPr/>
      <dgm:t>
        <a:bodyPr/>
        <a:lstStyle/>
        <a:p>
          <a:endParaRPr lang="en-GB" sz="1800"/>
        </a:p>
      </dgm:t>
    </dgm:pt>
    <dgm:pt modelId="{A1956FF9-2BBF-410B-9154-6FCDF154C301}" type="pres">
      <dgm:prSet presAssocID="{9239BCB7-93AE-402E-AA2E-B28B871430F6}" presName="Name0" presStyleCnt="0">
        <dgm:presLayoutVars>
          <dgm:dir/>
          <dgm:animLvl val="lvl"/>
          <dgm:resizeHandles val="exact"/>
        </dgm:presLayoutVars>
      </dgm:prSet>
      <dgm:spPr/>
    </dgm:pt>
    <dgm:pt modelId="{CA325649-78BA-478C-9EF8-1AC725D7FAC9}" type="pres">
      <dgm:prSet presAssocID="{1180AAC2-A4E2-4068-9573-4C4CAF21BC80}" presName="parTxOnly" presStyleLbl="node1" presStyleIdx="0" presStyleCnt="3" custScaleY="147878">
        <dgm:presLayoutVars>
          <dgm:chMax val="0"/>
          <dgm:chPref val="0"/>
          <dgm:bulletEnabled val="1"/>
        </dgm:presLayoutVars>
      </dgm:prSet>
      <dgm:spPr/>
      <dgm:t>
        <a:bodyPr/>
        <a:lstStyle/>
        <a:p>
          <a:endParaRPr lang="en-GB"/>
        </a:p>
      </dgm:t>
    </dgm:pt>
    <dgm:pt modelId="{CD087DC6-FBD7-4F60-90B6-E04142E2FF9D}" type="pres">
      <dgm:prSet presAssocID="{3AC25A79-3674-4421-8472-7853406ABF58}" presName="parTxOnlySpace" presStyleCnt="0"/>
      <dgm:spPr/>
    </dgm:pt>
    <dgm:pt modelId="{137CE66D-B629-459D-8636-E75664E9C253}" type="pres">
      <dgm:prSet presAssocID="{ABC98165-C11F-49D1-8876-23C01C832B96}" presName="parTxOnly" presStyleLbl="node1" presStyleIdx="1" presStyleCnt="3" custScaleY="150036">
        <dgm:presLayoutVars>
          <dgm:chMax val="0"/>
          <dgm:chPref val="0"/>
          <dgm:bulletEnabled val="1"/>
        </dgm:presLayoutVars>
      </dgm:prSet>
      <dgm:spPr/>
      <dgm:t>
        <a:bodyPr/>
        <a:lstStyle/>
        <a:p>
          <a:endParaRPr lang="en-GB"/>
        </a:p>
      </dgm:t>
    </dgm:pt>
    <dgm:pt modelId="{6307C54F-AE49-4CBF-B321-41F45610E6D8}" type="pres">
      <dgm:prSet presAssocID="{B3881C34-77A2-40A6-B563-3EAB2627ABC4}" presName="parTxOnlySpace" presStyleCnt="0"/>
      <dgm:spPr/>
    </dgm:pt>
    <dgm:pt modelId="{7898A8EF-DB65-4C93-A37C-28322D4A27CB}" type="pres">
      <dgm:prSet presAssocID="{39D87DDC-0287-40C0-805E-F7D431E498A8}" presName="parTxOnly" presStyleLbl="node1" presStyleIdx="2" presStyleCnt="3" custScaleY="156513">
        <dgm:presLayoutVars>
          <dgm:chMax val="0"/>
          <dgm:chPref val="0"/>
          <dgm:bulletEnabled val="1"/>
        </dgm:presLayoutVars>
      </dgm:prSet>
      <dgm:spPr/>
      <dgm:t>
        <a:bodyPr/>
        <a:lstStyle/>
        <a:p>
          <a:endParaRPr lang="en-GB"/>
        </a:p>
      </dgm:t>
    </dgm:pt>
  </dgm:ptLst>
  <dgm:cxnLst>
    <dgm:cxn modelId="{3C091892-8D23-4E35-9A37-2EEFC627B0AA}" type="presOf" srcId="{39D87DDC-0287-40C0-805E-F7D431E498A8}" destId="{7898A8EF-DB65-4C93-A37C-28322D4A27CB}" srcOrd="0" destOrd="0" presId="urn:microsoft.com/office/officeart/2005/8/layout/chevron1"/>
    <dgm:cxn modelId="{CDF2F821-5FEC-4B41-87D1-A0572D515069}" srcId="{9239BCB7-93AE-402E-AA2E-B28B871430F6}" destId="{39D87DDC-0287-40C0-805E-F7D431E498A8}" srcOrd="2" destOrd="0" parTransId="{BE17DD67-1ABC-413A-B10E-E8E1211349F9}" sibTransId="{908E23B3-E39F-40AA-B35C-E520713E0590}"/>
    <dgm:cxn modelId="{5F766F82-0E55-4769-9872-36F739353506}" srcId="{9239BCB7-93AE-402E-AA2E-B28B871430F6}" destId="{ABC98165-C11F-49D1-8876-23C01C832B96}" srcOrd="1" destOrd="0" parTransId="{4D4071A7-9E5F-4221-9265-EB0171F732A4}" sibTransId="{B3881C34-77A2-40A6-B563-3EAB2627ABC4}"/>
    <dgm:cxn modelId="{7F7D8BB5-038D-4718-9896-51555344C330}" type="presOf" srcId="{ABC98165-C11F-49D1-8876-23C01C832B96}" destId="{137CE66D-B629-459D-8636-E75664E9C253}" srcOrd="0" destOrd="0" presId="urn:microsoft.com/office/officeart/2005/8/layout/chevron1"/>
    <dgm:cxn modelId="{03E0D540-2D83-4B64-BC43-C51E6924D6BF}" type="presOf" srcId="{1180AAC2-A4E2-4068-9573-4C4CAF21BC80}" destId="{CA325649-78BA-478C-9EF8-1AC725D7FAC9}" srcOrd="0" destOrd="0" presId="urn:microsoft.com/office/officeart/2005/8/layout/chevron1"/>
    <dgm:cxn modelId="{550E11E7-EA15-49CB-A81D-FD74EE43F09D}" srcId="{9239BCB7-93AE-402E-AA2E-B28B871430F6}" destId="{1180AAC2-A4E2-4068-9573-4C4CAF21BC80}" srcOrd="0" destOrd="0" parTransId="{3D1ECF7A-71AB-4E7B-A9BF-37C0E88DB896}" sibTransId="{3AC25A79-3674-4421-8472-7853406ABF58}"/>
    <dgm:cxn modelId="{71057FDD-A366-4EF1-9BBD-9267DD3611FD}" type="presOf" srcId="{9239BCB7-93AE-402E-AA2E-B28B871430F6}" destId="{A1956FF9-2BBF-410B-9154-6FCDF154C301}" srcOrd="0" destOrd="0" presId="urn:microsoft.com/office/officeart/2005/8/layout/chevron1"/>
    <dgm:cxn modelId="{63BBD5E5-EC73-40DD-958A-D8FA4FF61B31}" type="presParOf" srcId="{A1956FF9-2BBF-410B-9154-6FCDF154C301}" destId="{CA325649-78BA-478C-9EF8-1AC725D7FAC9}" srcOrd="0" destOrd="0" presId="urn:microsoft.com/office/officeart/2005/8/layout/chevron1"/>
    <dgm:cxn modelId="{0DE22E39-C5C2-4027-B77A-9003B7010C0C}" type="presParOf" srcId="{A1956FF9-2BBF-410B-9154-6FCDF154C301}" destId="{CD087DC6-FBD7-4F60-90B6-E04142E2FF9D}" srcOrd="1" destOrd="0" presId="urn:microsoft.com/office/officeart/2005/8/layout/chevron1"/>
    <dgm:cxn modelId="{29137C05-F88F-4D4A-B02F-02AB064FE8AE}" type="presParOf" srcId="{A1956FF9-2BBF-410B-9154-6FCDF154C301}" destId="{137CE66D-B629-459D-8636-E75664E9C253}" srcOrd="2" destOrd="0" presId="urn:microsoft.com/office/officeart/2005/8/layout/chevron1"/>
    <dgm:cxn modelId="{E36D8CA6-CD2C-42BE-9B2F-BD2E71EF4FDD}" type="presParOf" srcId="{A1956FF9-2BBF-410B-9154-6FCDF154C301}" destId="{6307C54F-AE49-4CBF-B321-41F45610E6D8}" srcOrd="3" destOrd="0" presId="urn:microsoft.com/office/officeart/2005/8/layout/chevron1"/>
    <dgm:cxn modelId="{D50B0E31-D41B-4CC0-8FD8-02F02A662971}" type="presParOf" srcId="{A1956FF9-2BBF-410B-9154-6FCDF154C301}" destId="{7898A8EF-DB65-4C93-A37C-28322D4A27C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2AAFF-E2F2-42A2-8656-30B4030F6A29}" type="datetimeFigureOut">
              <a:rPr lang="en-GB" smtClean="0"/>
              <a:t>13/09/2019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97F99-F8FF-492B-8275-D5085E22F0F5}" type="slidenum">
              <a:rPr lang="en-GB" smtClean="0"/>
              <a:t>‹#›</a:t>
            </a:fld>
            <a:endParaRPr lang="en-GB"/>
          </a:p>
        </p:txBody>
      </p:sp>
    </p:spTree>
    <p:extLst>
      <p:ext uri="{BB962C8B-B14F-4D97-AF65-F5344CB8AC3E}">
        <p14:creationId xmlns:p14="http://schemas.microsoft.com/office/powerpoint/2010/main" val="7944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097F99-F8FF-492B-8275-D5085E22F0F5}" type="slidenum">
              <a:rPr lang="en-GB" smtClean="0"/>
              <a:t>1</a:t>
            </a:fld>
            <a:endParaRPr lang="en-GB" dirty="0"/>
          </a:p>
        </p:txBody>
      </p:sp>
    </p:spTree>
    <p:extLst>
      <p:ext uri="{BB962C8B-B14F-4D97-AF65-F5344CB8AC3E}">
        <p14:creationId xmlns:p14="http://schemas.microsoft.com/office/powerpoint/2010/main" val="66692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Michelle Taylor - </a:t>
            </a:r>
            <a:r>
              <a:rPr lang="en-GB" sz="1200" dirty="0" smtClean="0">
                <a:solidFill>
                  <a:schemeClr val="bg1"/>
                </a:solidFill>
                <a:latin typeface="Arial" panose="020B0604020202020204" pitchFamily="34" charset="0"/>
                <a:cs typeface="Arial" panose="020B0604020202020204" pitchFamily="34" charset="0"/>
              </a:rPr>
              <a:t>on behalf of Emma Crowther </a:t>
            </a:r>
            <a:r>
              <a:rPr lang="en-US" sz="1200" dirty="0" smtClean="0">
                <a:solidFill>
                  <a:schemeClr val="tx1"/>
                </a:solidFill>
                <a:latin typeface="+mn-lt"/>
                <a:cs typeface="+mn-cs"/>
              </a:rPr>
              <a:t>–</a:t>
            </a:r>
            <a:r>
              <a:rPr lang="en-US" sz="1200" baseline="0" dirty="0" smtClean="0">
                <a:solidFill>
                  <a:schemeClr val="tx1"/>
                </a:solidFill>
                <a:latin typeface="+mn-lt"/>
                <a:cs typeface="+mn-cs"/>
              </a:rPr>
              <a:t> Plymouth Co-commissioning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cs typeface="+mn-cs"/>
              </a:rPr>
              <a:t>Purpose of the day</a:t>
            </a:r>
            <a:endParaRPr lang="en-GB" sz="1200" dirty="0" smtClean="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8097F99-F8FF-492B-8275-D5085E22F0F5}" type="slidenum">
              <a:rPr lang="en-GB" smtClean="0"/>
              <a:t>2</a:t>
            </a:fld>
            <a:endParaRPr lang="en-GB" dirty="0"/>
          </a:p>
        </p:txBody>
      </p:sp>
    </p:spTree>
    <p:extLst>
      <p:ext uri="{BB962C8B-B14F-4D97-AF65-F5344CB8AC3E}">
        <p14:creationId xmlns:p14="http://schemas.microsoft.com/office/powerpoint/2010/main" val="307994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Peninsula – children’s placements</a:t>
            </a:r>
            <a:r>
              <a:rPr lang="en-GB" baseline="0" dirty="0" smtClean="0"/>
              <a:t> commissioning framework with Devon, Plymouth and Somerset.  LAs had different strategic approaches to 16+ when coming to end so framework not renewed, however frameworks for residential, fostering and special schools continue.</a:t>
            </a:r>
          </a:p>
          <a:p>
            <a:r>
              <a:rPr lang="en-GB" baseline="0" dirty="0" smtClean="0"/>
              <a:t>Interim – published VEAT earlier 2019 indicating intention to contract with existing peninsula providers until we could re-procure </a:t>
            </a:r>
          </a:p>
          <a:p>
            <a:r>
              <a:rPr lang="en-GB" baseline="0" dirty="0" smtClean="0"/>
              <a:t>Lower level supported – all of which is also available  to care leavers </a:t>
            </a:r>
          </a:p>
          <a:p>
            <a:r>
              <a:rPr lang="en-GB" baseline="0" dirty="0" smtClean="0"/>
              <a:t>Plymouth interest in 16+ only/  Torbay’s MCN work is broader and does not include the YP services. </a:t>
            </a:r>
          </a:p>
          <a:p>
            <a:endParaRPr lang="en-GB" dirty="0"/>
          </a:p>
        </p:txBody>
      </p:sp>
      <p:sp>
        <p:nvSpPr>
          <p:cNvPr id="4" name="Slide Number Placeholder 3"/>
          <p:cNvSpPr>
            <a:spLocks noGrp="1"/>
          </p:cNvSpPr>
          <p:nvPr>
            <p:ph type="sldNum" sz="quarter" idx="10"/>
          </p:nvPr>
        </p:nvSpPr>
        <p:spPr/>
        <p:txBody>
          <a:bodyPr/>
          <a:lstStyle/>
          <a:p>
            <a:fld id="{88097F99-F8FF-492B-8275-D5085E22F0F5}" type="slidenum">
              <a:rPr lang="en-GB" smtClean="0"/>
              <a:t>3</a:t>
            </a:fld>
            <a:endParaRPr lang="en-GB" dirty="0"/>
          </a:p>
        </p:txBody>
      </p:sp>
    </p:spTree>
    <p:extLst>
      <p:ext uri="{BB962C8B-B14F-4D97-AF65-F5344CB8AC3E}">
        <p14:creationId xmlns:p14="http://schemas.microsoft.com/office/powerpoint/2010/main" val="119260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Combining access routes to services available to both care leavers and YP who are homeless </a:t>
            </a:r>
          </a:p>
          <a:p>
            <a:r>
              <a:rPr lang="en-GB" baseline="0" dirty="0" smtClean="0"/>
              <a:t>Link in to education and training, ensuring YP leaving services are able to work ready and therefore able to afford the things they aspire to</a:t>
            </a:r>
          </a:p>
          <a:p>
            <a:r>
              <a:rPr lang="en-GB" baseline="0" dirty="0" smtClean="0"/>
              <a:t>Closer links with residential provision to smoothen the step down process – </a:t>
            </a:r>
            <a:r>
              <a:rPr lang="en-GB" baseline="0" dirty="0" err="1" smtClean="0"/>
              <a:t>eg</a:t>
            </a:r>
            <a:r>
              <a:rPr lang="en-GB" baseline="0" dirty="0" smtClean="0"/>
              <a:t> taster weekends in semi independent provision, hub models where move from semi </a:t>
            </a:r>
            <a:r>
              <a:rPr lang="en-GB" baseline="0" dirty="0" err="1" smtClean="0"/>
              <a:t>indep</a:t>
            </a:r>
            <a:r>
              <a:rPr lang="en-GB" baseline="0" dirty="0" smtClean="0"/>
              <a:t> into more independent accommodation </a:t>
            </a:r>
          </a:p>
          <a:p>
            <a:r>
              <a:rPr lang="en-GB" baseline="0" dirty="0" smtClean="0"/>
              <a:t>Tiered/staggered support costs –reducing as independence gained</a:t>
            </a:r>
          </a:p>
          <a:p>
            <a:r>
              <a:rPr lang="en-GB" baseline="0" dirty="0" smtClean="0"/>
              <a:t>Some male only provision specifically for more complex </a:t>
            </a:r>
            <a:r>
              <a:rPr lang="en-GB" baseline="0" dirty="0" err="1" smtClean="0"/>
              <a:t>yng</a:t>
            </a:r>
            <a:r>
              <a:rPr lang="en-GB" baseline="0" dirty="0" smtClean="0"/>
              <a:t> males </a:t>
            </a:r>
          </a:p>
          <a:p>
            <a:r>
              <a:rPr lang="en-GB" baseline="0" dirty="0" smtClean="0"/>
              <a:t>Values and ethos –based on relationships rather than transactional with shared aims – working together to address blockages in the system and test/develop/create innovative solutions , breaching the silos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8097F99-F8FF-492B-8275-D5085E22F0F5}" type="slidenum">
              <a:rPr lang="en-GB" smtClean="0"/>
              <a:t>7</a:t>
            </a:fld>
            <a:endParaRPr lang="en-GB"/>
          </a:p>
        </p:txBody>
      </p:sp>
    </p:spTree>
    <p:extLst>
      <p:ext uri="{BB962C8B-B14F-4D97-AF65-F5344CB8AC3E}">
        <p14:creationId xmlns:p14="http://schemas.microsoft.com/office/powerpoint/2010/main" val="178135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097F99-F8FF-492B-8275-D5085E22F0F5}" type="slidenum">
              <a:rPr lang="en-GB" smtClean="0"/>
              <a:t>8</a:t>
            </a:fld>
            <a:endParaRPr lang="en-GB"/>
          </a:p>
        </p:txBody>
      </p:sp>
    </p:spTree>
    <p:extLst>
      <p:ext uri="{BB962C8B-B14F-4D97-AF65-F5344CB8AC3E}">
        <p14:creationId xmlns:p14="http://schemas.microsoft.com/office/powerpoint/2010/main" val="5932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097F99-F8FF-492B-8275-D5085E22F0F5}" type="slidenum">
              <a:rPr lang="en-GB" smtClean="0"/>
              <a:t>18</a:t>
            </a:fld>
            <a:endParaRPr lang="en-GB"/>
          </a:p>
        </p:txBody>
      </p:sp>
    </p:spTree>
    <p:extLst>
      <p:ext uri="{BB962C8B-B14F-4D97-AF65-F5344CB8AC3E}">
        <p14:creationId xmlns:p14="http://schemas.microsoft.com/office/powerpoint/2010/main" val="2952807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03EA26-7D8D-40C5-A674-9816B5C42479}"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347051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03EA26-7D8D-40C5-A674-9816B5C42479}"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143421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03EA26-7D8D-40C5-A674-9816B5C42479}"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3209326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9" descr="CPA ppoint_FClogo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
          <p:cNvSpPr txBox="1">
            <a:spLocks noChangeArrowheads="1"/>
          </p:cNvSpPr>
          <p:nvPr/>
        </p:nvSpPr>
        <p:spPr bwMode="auto">
          <a:xfrm>
            <a:off x="8401051" y="6086476"/>
            <a:ext cx="316653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GB" altLang="en-US" sz="1800" b="1">
                <a:solidFill>
                  <a:schemeClr val="bg1"/>
                </a:solidFill>
              </a:rPr>
              <a:t>www.torbay.gov.uk</a:t>
            </a:r>
          </a:p>
        </p:txBody>
      </p:sp>
      <p:pic>
        <p:nvPicPr>
          <p:cNvPr id="5" name="Picture 12" descr="corptemplateP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818" y="2276475"/>
            <a:ext cx="1088813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8"/>
          <p:cNvSpPr>
            <a:spLocks noGrp="1" noChangeArrowheads="1"/>
          </p:cNvSpPr>
          <p:nvPr>
            <p:ph type="ctrTitle" sz="quarter"/>
          </p:nvPr>
        </p:nvSpPr>
        <p:spPr>
          <a:xfrm>
            <a:off x="726017" y="620713"/>
            <a:ext cx="10363200" cy="1008062"/>
          </a:xfrm>
        </p:spPr>
        <p:txBody>
          <a:bodyPr anchor="t"/>
          <a:lstStyle>
            <a:lvl1pPr>
              <a:defRPr sz="3600">
                <a:solidFill>
                  <a:schemeClr val="bg1"/>
                </a:solidFill>
              </a:defRPr>
            </a:lvl1pPr>
          </a:lstStyle>
          <a:p>
            <a:pPr lvl="0"/>
            <a:r>
              <a:rPr lang="en-GB" altLang="en-US" noProof="0" smtClean="0"/>
              <a:t>Click to edit Master title style</a:t>
            </a:r>
          </a:p>
        </p:txBody>
      </p:sp>
    </p:spTree>
    <p:extLst>
      <p:ext uri="{BB962C8B-B14F-4D97-AF65-F5344CB8AC3E}">
        <p14:creationId xmlns:p14="http://schemas.microsoft.com/office/powerpoint/2010/main" val="320721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03EA26-7D8D-40C5-A674-9816B5C42479}"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107538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3EA26-7D8D-40C5-A674-9816B5C42479}"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342760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03EA26-7D8D-40C5-A674-9816B5C42479}"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360796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03EA26-7D8D-40C5-A674-9816B5C42479}" type="datetimeFigureOut">
              <a:rPr lang="en-GB" smtClean="0"/>
              <a:t>13/09/2019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164173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03EA26-7D8D-40C5-A674-9816B5C42479}" type="datetimeFigureOut">
              <a:rPr lang="en-GB" smtClean="0"/>
              <a:t>13/09/2019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150257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3EA26-7D8D-40C5-A674-9816B5C42479}" type="datetimeFigureOut">
              <a:rPr lang="en-GB" smtClean="0"/>
              <a:t>13/09/2019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384768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3EA26-7D8D-40C5-A674-9816B5C42479}"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204200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3EA26-7D8D-40C5-A674-9816B5C42479}"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C1896-8B85-42AC-90E2-1F37760360BF}" type="slidenum">
              <a:rPr lang="en-GB" smtClean="0"/>
              <a:t>‹#›</a:t>
            </a:fld>
            <a:endParaRPr lang="en-GB"/>
          </a:p>
        </p:txBody>
      </p:sp>
    </p:spTree>
    <p:extLst>
      <p:ext uri="{BB962C8B-B14F-4D97-AF65-F5344CB8AC3E}">
        <p14:creationId xmlns:p14="http://schemas.microsoft.com/office/powerpoint/2010/main" val="151992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3EA26-7D8D-40C5-A674-9816B5C42479}" type="datetimeFigureOut">
              <a:rPr lang="en-GB" smtClean="0"/>
              <a:t>13/09/2019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1896-8B85-42AC-90E2-1F37760360BF}" type="slidenum">
              <a:rPr lang="en-GB" smtClean="0"/>
              <a:t>‹#›</a:t>
            </a:fld>
            <a:endParaRPr lang="en-GB"/>
          </a:p>
        </p:txBody>
      </p:sp>
    </p:spTree>
    <p:extLst>
      <p:ext uri="{BB962C8B-B14F-4D97-AF65-F5344CB8AC3E}">
        <p14:creationId xmlns:p14="http://schemas.microsoft.com/office/powerpoint/2010/main" val="3287841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68513" y="404813"/>
            <a:ext cx="7772400" cy="1470286"/>
          </a:xfrm>
        </p:spPr>
        <p:txBody>
          <a:bodyPr>
            <a:normAutofit fontScale="90000"/>
          </a:bodyPr>
          <a:lstStyle/>
          <a:p>
            <a:pPr algn="ctr"/>
            <a:r>
              <a:rPr lang="en-GB" b="1" dirty="0" smtClean="0">
                <a:latin typeface="Arial" panose="020B0604020202020204" pitchFamily="34" charset="0"/>
                <a:cs typeface="Arial" panose="020B0604020202020204" pitchFamily="34" charset="0"/>
              </a:rPr>
              <a:t>Commissioning </a:t>
            </a:r>
            <a:r>
              <a:rPr lang="en-GB" b="1" dirty="0">
                <a:latin typeface="Arial" panose="020B0604020202020204" pitchFamily="34" charset="0"/>
                <a:cs typeface="Arial" panose="020B0604020202020204" pitchFamily="34" charset="0"/>
              </a:rPr>
              <a:t>Support and Accommodation for Care Leavers and Young Homeless </a:t>
            </a:r>
            <a:r>
              <a:rPr lang="en-GB" b="1" dirty="0" smtClean="0">
                <a:latin typeface="Arial" panose="020B0604020202020204" pitchFamily="34" charset="0"/>
                <a:cs typeface="Arial" panose="020B0604020202020204" pitchFamily="34" charset="0"/>
              </a:rPr>
              <a:t>People</a:t>
            </a:r>
            <a:endParaRPr lang="en-GB" altLang="en-US" dirty="0" smtClean="0"/>
          </a:p>
        </p:txBody>
      </p:sp>
      <p:pic>
        <p:nvPicPr>
          <p:cNvPr id="2" name="Picture 1"/>
          <p:cNvPicPr>
            <a:picLocks noChangeAspect="1"/>
          </p:cNvPicPr>
          <p:nvPr/>
        </p:nvPicPr>
        <p:blipFill>
          <a:blip r:embed="rId3"/>
          <a:stretch>
            <a:fillRect/>
          </a:stretch>
        </p:blipFill>
        <p:spPr>
          <a:xfrm>
            <a:off x="10012599" y="404813"/>
            <a:ext cx="1871634" cy="1457070"/>
          </a:xfrm>
          <a:prstGeom prst="rect">
            <a:avLst/>
          </a:prstGeom>
        </p:spPr>
      </p:pic>
    </p:spTree>
    <p:extLst>
      <p:ext uri="{BB962C8B-B14F-4D97-AF65-F5344CB8AC3E}">
        <p14:creationId xmlns:p14="http://schemas.microsoft.com/office/powerpoint/2010/main" val="3215511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1973"/>
            <a:ext cx="10515600" cy="1325563"/>
          </a:xfrm>
        </p:spPr>
        <p:txBody>
          <a:bodyPr/>
          <a:lstStyle/>
          <a:p>
            <a:pPr algn="ctr"/>
            <a:r>
              <a:rPr lang="en-GB" b="1" dirty="0">
                <a:solidFill>
                  <a:srgbClr val="003399"/>
                </a:solidFill>
                <a:latin typeface="Arial" panose="020B0604020202020204" pitchFamily="34" charset="0"/>
                <a:cs typeface="Arial" panose="020B0604020202020204" pitchFamily="34" charset="0"/>
              </a:rPr>
              <a:t>What you told us last time…..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5677770"/>
              </p:ext>
            </p:extLst>
          </p:nvPr>
        </p:nvGraphicFramePr>
        <p:xfrm>
          <a:off x="838200" y="1752472"/>
          <a:ext cx="10515600" cy="4672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762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1057"/>
            <a:ext cx="10515600" cy="1325563"/>
          </a:xfrm>
        </p:spPr>
        <p:txBody>
          <a:bodyPr/>
          <a:lstStyle/>
          <a:p>
            <a:pPr algn="ctr"/>
            <a:r>
              <a:rPr lang="en-GB" b="1" dirty="0">
                <a:solidFill>
                  <a:srgbClr val="003399"/>
                </a:solidFill>
                <a:latin typeface="Arial" panose="020B0604020202020204" pitchFamily="34" charset="0"/>
                <a:cs typeface="Arial" panose="020B0604020202020204" pitchFamily="34" charset="0"/>
              </a:rPr>
              <a:t>Consultation with Young People </a:t>
            </a:r>
            <a:endParaRPr lang="en-GB" dirty="0"/>
          </a:p>
        </p:txBody>
      </p:sp>
      <p:sp>
        <p:nvSpPr>
          <p:cNvPr id="3" name="Content Placeholder 2"/>
          <p:cNvSpPr>
            <a:spLocks noGrp="1"/>
          </p:cNvSpPr>
          <p:nvPr>
            <p:ph idx="1"/>
          </p:nvPr>
        </p:nvSpPr>
        <p:spPr>
          <a:xfrm>
            <a:off x="838200" y="1646620"/>
            <a:ext cx="10515600" cy="4809264"/>
          </a:xfrm>
        </p:spPr>
        <p:txBody>
          <a:bodyPr>
            <a:normAutofit/>
          </a:bodyPr>
          <a:lstStyle/>
          <a:p>
            <a:r>
              <a:rPr lang="en-GB" sz="2600" dirty="0">
                <a:latin typeface="Arial" panose="020B0604020202020204" pitchFamily="34" charset="0"/>
                <a:cs typeface="Arial" panose="020B0604020202020204" pitchFamily="34" charset="0"/>
              </a:rPr>
              <a:t>Consultation sessions to be held, beginning this week</a:t>
            </a:r>
          </a:p>
          <a:p>
            <a:r>
              <a:rPr lang="en-GB" sz="2600" dirty="0">
                <a:latin typeface="Arial" panose="020B0604020202020204" pitchFamily="34" charset="0"/>
                <a:cs typeface="Arial" panose="020B0604020202020204" pitchFamily="34" charset="0"/>
              </a:rPr>
              <a:t>Looking to involve groups from commissioned services and wider YP with help from community organisations, e.g. Healthwatch Torbay</a:t>
            </a:r>
          </a:p>
          <a:p>
            <a:r>
              <a:rPr lang="en-GB" sz="2600" dirty="0">
                <a:latin typeface="Arial" panose="020B0604020202020204" pitchFamily="34" charset="0"/>
                <a:cs typeface="Arial" panose="020B0604020202020204" pitchFamily="34" charset="0"/>
              </a:rPr>
              <a:t>Sessions will be focused on a series of primary questions around:</a:t>
            </a:r>
          </a:p>
          <a:p>
            <a:pPr marL="0" indent="0">
              <a:buNone/>
            </a:pPr>
            <a:r>
              <a:rPr lang="en-GB" sz="2600" dirty="0">
                <a:latin typeface="Arial" panose="020B0604020202020204" pitchFamily="34" charset="0"/>
                <a:cs typeface="Arial" panose="020B0604020202020204" pitchFamily="34" charset="0"/>
              </a:rPr>
              <a:t>	- How and where to access information about housing support</a:t>
            </a:r>
          </a:p>
          <a:p>
            <a:pPr marL="0" indent="0">
              <a:buNone/>
            </a:pPr>
            <a:r>
              <a:rPr lang="en-GB" sz="2600" dirty="0">
                <a:latin typeface="Arial" panose="020B0604020202020204" pitchFamily="34" charset="0"/>
                <a:cs typeface="Arial" panose="020B0604020202020204" pitchFamily="34" charset="0"/>
              </a:rPr>
              <a:t>	- Types of desired accommodation</a:t>
            </a:r>
          </a:p>
          <a:p>
            <a:pPr marL="0" indent="0">
              <a:buNone/>
            </a:pPr>
            <a:r>
              <a:rPr lang="en-GB" sz="2600" dirty="0">
                <a:latin typeface="Arial" panose="020B0604020202020204" pitchFamily="34" charset="0"/>
                <a:cs typeface="Arial" panose="020B0604020202020204" pitchFamily="34" charset="0"/>
              </a:rPr>
              <a:t>	- Skills required for independent living</a:t>
            </a:r>
          </a:p>
          <a:p>
            <a:pPr marL="0" indent="0">
              <a:buNone/>
            </a:pPr>
            <a:r>
              <a:rPr lang="en-GB" sz="2600" dirty="0">
                <a:latin typeface="Arial" panose="020B0604020202020204" pitchFamily="34" charset="0"/>
                <a:cs typeface="Arial" panose="020B0604020202020204" pitchFamily="34" charset="0"/>
              </a:rPr>
              <a:t>	- The challenges facing YP today in regards to housing needs</a:t>
            </a:r>
          </a:p>
          <a:p>
            <a:r>
              <a:rPr lang="en-GB" sz="2600" dirty="0">
                <a:latin typeface="Arial" panose="020B0604020202020204" pitchFamily="34" charset="0"/>
                <a:cs typeface="Arial" panose="020B0604020202020204" pitchFamily="34" charset="0"/>
              </a:rPr>
              <a:t>Information gathered will be used to inform service </a:t>
            </a:r>
            <a:r>
              <a:rPr lang="en-GB" sz="2600" dirty="0" smtClean="0">
                <a:latin typeface="Arial" panose="020B0604020202020204" pitchFamily="34" charset="0"/>
                <a:cs typeface="Arial" panose="020B0604020202020204" pitchFamily="34" charset="0"/>
              </a:rPr>
              <a:t>design</a:t>
            </a:r>
          </a:p>
          <a:p>
            <a:r>
              <a:rPr lang="en-GB" sz="2600" dirty="0" smtClean="0">
                <a:latin typeface="Arial" panose="020B0604020202020204" pitchFamily="34" charset="0"/>
                <a:cs typeface="Arial" panose="020B0604020202020204" pitchFamily="34" charset="0"/>
              </a:rPr>
              <a:t>Inviting YP to be involved in tender process and evaluation</a:t>
            </a:r>
            <a:endParaRPr lang="en-GB" sz="26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185409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3399"/>
                </a:solidFill>
                <a:latin typeface="Arial" panose="020B0604020202020204" pitchFamily="34" charset="0"/>
                <a:cs typeface="Arial" panose="020B0604020202020204" pitchFamily="34" charset="0"/>
              </a:rPr>
              <a:t>Pricing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563674"/>
              </p:ext>
            </p:extLst>
          </p:nvPr>
        </p:nvGraphicFramePr>
        <p:xfrm>
          <a:off x="838200" y="1586429"/>
          <a:ext cx="10515600" cy="4590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593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3399"/>
                </a:solidFill>
                <a:latin typeface="Arial" panose="020B0604020202020204" pitchFamily="34" charset="0"/>
                <a:cs typeface="Arial" panose="020B0604020202020204" pitchFamily="34" charset="0"/>
              </a:rPr>
              <a:t>Pricing – our thoughts</a:t>
            </a:r>
            <a:endParaRPr lang="en-GB" b="1" dirty="0">
              <a:solidFill>
                <a:srgbClr val="0033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Tiered/banded </a:t>
            </a:r>
            <a:r>
              <a:rPr lang="en-GB" dirty="0">
                <a:latin typeface="Arial" panose="020B0604020202020204" pitchFamily="34" charset="0"/>
                <a:cs typeface="Arial" panose="020B0604020202020204" pitchFamily="34" charset="0"/>
              </a:rPr>
              <a:t>levels </a:t>
            </a:r>
            <a:r>
              <a:rPr lang="en-GB" dirty="0" smtClean="0">
                <a:latin typeface="Arial" panose="020B0604020202020204" pitchFamily="34" charset="0"/>
                <a:cs typeface="Arial" panose="020B0604020202020204" pitchFamily="34" charset="0"/>
              </a:rPr>
              <a:t>– linked to pathways through provision rather than a flat rate, so pricing changes as young people progress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Core service element to be priced</a:t>
            </a:r>
          </a:p>
          <a:p>
            <a:r>
              <a:rPr lang="en-GB" dirty="0">
                <a:latin typeface="Arial" panose="020B0604020202020204" pitchFamily="34" charset="0"/>
                <a:cs typeface="Arial" panose="020B0604020202020204" pitchFamily="34" charset="0"/>
              </a:rPr>
              <a:t>Additional support hours for more </a:t>
            </a:r>
            <a:r>
              <a:rPr lang="en-GB" dirty="0" smtClean="0">
                <a:latin typeface="Arial" panose="020B0604020202020204" pitchFamily="34" charset="0"/>
                <a:cs typeface="Arial" panose="020B0604020202020204" pitchFamily="34" charset="0"/>
              </a:rPr>
              <a:t>complex YP </a:t>
            </a:r>
            <a:r>
              <a:rPr lang="en-GB" dirty="0">
                <a:latin typeface="Arial" panose="020B0604020202020204" pitchFamily="34" charset="0"/>
                <a:cs typeface="Arial" panose="020B0604020202020204" pitchFamily="34" charset="0"/>
              </a:rPr>
              <a:t>to </a:t>
            </a:r>
            <a:r>
              <a:rPr lang="en-GB" dirty="0" smtClean="0">
                <a:latin typeface="Arial" panose="020B0604020202020204" pitchFamily="34" charset="0"/>
                <a:cs typeface="Arial" panose="020B0604020202020204" pitchFamily="34" charset="0"/>
              </a:rPr>
              <a:t>be </a:t>
            </a:r>
            <a:r>
              <a:rPr lang="en-GB" dirty="0">
                <a:latin typeface="Arial" panose="020B0604020202020204" pitchFamily="34" charset="0"/>
                <a:cs typeface="Arial" panose="020B0604020202020204" pitchFamily="34" charset="0"/>
              </a:rPr>
              <a:t>priced (NOT therapeutic)</a:t>
            </a:r>
          </a:p>
          <a:p>
            <a:r>
              <a:rPr lang="en-GB" dirty="0">
                <a:latin typeface="Arial" panose="020B0604020202020204" pitchFamily="34" charset="0"/>
                <a:cs typeface="Arial" panose="020B0604020202020204" pitchFamily="34" charset="0"/>
              </a:rPr>
              <a:t>Capping/ceiling for administration </a:t>
            </a:r>
            <a:r>
              <a:rPr lang="en-GB" dirty="0" smtClean="0">
                <a:latin typeface="Arial" panose="020B0604020202020204" pitchFamily="34" charset="0"/>
                <a:cs typeface="Arial" panose="020B0604020202020204" pitchFamily="34" charset="0"/>
              </a:rPr>
              <a:t>fees - </a:t>
            </a:r>
            <a:r>
              <a:rPr lang="en-GB" dirty="0">
                <a:latin typeface="Arial" panose="020B0604020202020204" pitchFamily="34" charset="0"/>
                <a:cs typeface="Arial" panose="020B0604020202020204" pitchFamily="34" charset="0"/>
              </a:rPr>
              <a:t>discuss – </a:t>
            </a:r>
            <a:r>
              <a:rPr lang="en-GB" dirty="0" smtClean="0">
                <a:latin typeface="Arial" panose="020B0604020202020204" pitchFamily="34" charset="0"/>
                <a:cs typeface="Arial" panose="020B0604020202020204" pitchFamily="34" charset="0"/>
              </a:rPr>
              <a:t>max </a:t>
            </a:r>
            <a:r>
              <a:rPr lang="en-GB" dirty="0">
                <a:latin typeface="Arial" panose="020B0604020202020204" pitchFamily="34" charset="0"/>
                <a:cs typeface="Arial" panose="020B0604020202020204" pitchFamily="34" charset="0"/>
              </a:rPr>
              <a:t>15%</a:t>
            </a:r>
          </a:p>
          <a:p>
            <a:r>
              <a:rPr lang="en-GB" dirty="0">
                <a:latin typeface="Arial" panose="020B0604020202020204" pitchFamily="34" charset="0"/>
                <a:cs typeface="Arial" panose="020B0604020202020204" pitchFamily="34" charset="0"/>
              </a:rPr>
              <a:t>Annual fee review mechanism </a:t>
            </a:r>
          </a:p>
          <a:p>
            <a:endParaRPr lang="en-GB" dirty="0"/>
          </a:p>
        </p:txBody>
      </p:sp>
    </p:spTree>
    <p:extLst>
      <p:ext uri="{BB962C8B-B14F-4D97-AF65-F5344CB8AC3E}">
        <p14:creationId xmlns:p14="http://schemas.microsoft.com/office/powerpoint/2010/main" val="1166699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3399"/>
                </a:solidFill>
                <a:latin typeface="Arial" panose="020B0604020202020204" pitchFamily="34" charset="0"/>
                <a:cs typeface="Arial" panose="020B0604020202020204" pitchFamily="34" charset="0"/>
              </a:rPr>
              <a:t>Possible pricing pathways – intensive/crisis</a:t>
            </a:r>
            <a:endParaRPr lang="en-GB" dirty="0"/>
          </a:p>
        </p:txBody>
      </p:sp>
      <p:sp>
        <p:nvSpPr>
          <p:cNvPr id="3" name="Content Placeholder 2"/>
          <p:cNvSpPr>
            <a:spLocks noGrp="1"/>
          </p:cNvSpPr>
          <p:nvPr>
            <p:ph idx="1"/>
          </p:nvPr>
        </p:nvSpPr>
        <p:spPr/>
        <p:txBody>
          <a:bodyPr>
            <a:normAutofit/>
          </a:bodyPr>
          <a:lstStyle/>
          <a:p>
            <a:pPr marL="0" indent="0">
              <a:buNone/>
            </a:pPr>
            <a:r>
              <a:rPr lang="en-GB" sz="3200" b="1" dirty="0" smtClean="0">
                <a:latin typeface="Arial" panose="020B0604020202020204" pitchFamily="34" charset="0"/>
                <a:cs typeface="Arial" panose="020B0604020202020204" pitchFamily="34" charset="0"/>
              </a:rPr>
              <a:t>Pathway 1: Crisis and Assessment - breakdown of care placement or relationships with family – for LAC and late entrants to care </a:t>
            </a:r>
          </a:p>
          <a:p>
            <a:endParaRPr lang="en-GB" sz="3200" dirty="0" smtClean="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674600379"/>
              </p:ext>
            </p:extLst>
          </p:nvPr>
        </p:nvGraphicFramePr>
        <p:xfrm>
          <a:off x="515654" y="2604642"/>
          <a:ext cx="11434176" cy="395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105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rgbClr val="003399"/>
                </a:solidFill>
                <a:latin typeface="Arial" panose="020B0604020202020204" pitchFamily="34" charset="0"/>
                <a:cs typeface="Arial" panose="020B0604020202020204" pitchFamily="34" charset="0"/>
              </a:rPr>
              <a:t>Possible pricing pathways – </a:t>
            </a:r>
            <a:r>
              <a:rPr lang="en-GB" b="1" dirty="0" smtClean="0">
                <a:solidFill>
                  <a:srgbClr val="003399"/>
                </a:solidFill>
                <a:latin typeface="Arial" panose="020B0604020202020204" pitchFamily="34" charset="0"/>
                <a:cs typeface="Arial" panose="020B0604020202020204" pitchFamily="34" charset="0"/>
              </a:rPr>
              <a:t>Ongoing   </a:t>
            </a:r>
            <a:r>
              <a:rPr lang="en-GB" b="1" dirty="0">
                <a:solidFill>
                  <a:srgbClr val="003399"/>
                </a:solidFill>
                <a:latin typeface="Arial" panose="020B0604020202020204" pitchFamily="34" charset="0"/>
                <a:cs typeface="Arial" panose="020B0604020202020204" pitchFamily="34" charset="0"/>
              </a:rPr>
              <a:t>support</a:t>
            </a:r>
          </a:p>
        </p:txBody>
      </p:sp>
      <p:sp>
        <p:nvSpPr>
          <p:cNvPr id="3" name="Content Placeholder 2"/>
          <p:cNvSpPr>
            <a:spLocks noGrp="1"/>
          </p:cNvSpPr>
          <p:nvPr>
            <p:ph idx="1"/>
          </p:nvPr>
        </p:nvSpPr>
        <p:spPr/>
        <p:txBody>
          <a:bodyPr>
            <a:normAutofit/>
          </a:bodyPr>
          <a:lstStyle/>
          <a:p>
            <a:pPr marL="0" indent="0">
              <a:buNone/>
            </a:pPr>
            <a:r>
              <a:rPr lang="en-GB" sz="3200" b="1" dirty="0" smtClean="0">
                <a:latin typeface="Arial" panose="020B0604020202020204" pitchFamily="34" charset="0"/>
                <a:cs typeface="Arial" panose="020B0604020202020204" pitchFamily="34" charset="0"/>
              </a:rPr>
              <a:t>Pathway 2: Support including outreach for LAC, care leavers and Section 20/complex homeless YP </a:t>
            </a:r>
          </a:p>
          <a:p>
            <a:pPr marL="0" indent="0" algn="ctr">
              <a:buNone/>
            </a:pPr>
            <a:endParaRPr lang="en-GB" sz="3200" b="1"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612607331"/>
              </p:ext>
            </p:extLst>
          </p:nvPr>
        </p:nvGraphicFramePr>
        <p:xfrm>
          <a:off x="513567" y="2818356"/>
          <a:ext cx="11523945" cy="3169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885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4684"/>
            <a:ext cx="10515600" cy="1325563"/>
          </a:xfrm>
        </p:spPr>
        <p:txBody>
          <a:bodyPr/>
          <a:lstStyle/>
          <a:p>
            <a:pPr algn="ctr"/>
            <a:r>
              <a:rPr lang="en-GB" b="1" dirty="0">
                <a:solidFill>
                  <a:srgbClr val="003399"/>
                </a:solidFill>
                <a:latin typeface="Arial" panose="020B0604020202020204" pitchFamily="34" charset="0"/>
                <a:cs typeface="Arial" panose="020B0604020202020204" pitchFamily="34" charset="0"/>
              </a:rPr>
              <a:t>Possible pricing pathways – transition to independence</a:t>
            </a:r>
            <a:endParaRPr lang="en-GB" dirty="0"/>
          </a:p>
        </p:txBody>
      </p:sp>
      <p:sp>
        <p:nvSpPr>
          <p:cNvPr id="5" name="Content Placeholder 4"/>
          <p:cNvSpPr>
            <a:spLocks noGrp="1"/>
          </p:cNvSpPr>
          <p:nvPr>
            <p:ph idx="1"/>
          </p:nvPr>
        </p:nvSpPr>
        <p:spPr/>
        <p:txBody>
          <a:bodyPr/>
          <a:lstStyle/>
          <a:p>
            <a:pPr marL="0" indent="0">
              <a:buNone/>
            </a:pPr>
            <a:r>
              <a:rPr lang="en-GB" b="1" dirty="0" smtClean="0">
                <a:latin typeface="Arial" panose="020B0604020202020204" pitchFamily="34" charset="0"/>
                <a:cs typeface="Arial" panose="020B0604020202020204" pitchFamily="34" charset="0"/>
              </a:rPr>
              <a:t>Pathway 3: Transition to Independence/Prevention – low level support, outreach and move on accommodation for LAC, care leavers and homeless YP</a:t>
            </a:r>
            <a:endParaRPr lang="en-GB" b="1" dirty="0">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383593867"/>
              </p:ext>
            </p:extLst>
          </p:nvPr>
        </p:nvGraphicFramePr>
        <p:xfrm>
          <a:off x="526093" y="3033256"/>
          <a:ext cx="11523945" cy="3169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668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3399"/>
                </a:solidFill>
                <a:latin typeface="Arial" panose="020B0604020202020204" pitchFamily="34" charset="0"/>
                <a:cs typeface="Arial" panose="020B0604020202020204" pitchFamily="34" charset="0"/>
              </a:rPr>
              <a:t>On tables</a:t>
            </a:r>
            <a:endParaRPr lang="en-GB" b="1" dirty="0">
              <a:solidFill>
                <a:srgbClr val="0033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dirty="0" smtClean="0">
                <a:latin typeface="Arial" panose="020B0604020202020204" pitchFamily="34" charset="0"/>
                <a:cs typeface="Arial" panose="020B0604020202020204" pitchFamily="34" charset="0"/>
              </a:rPr>
              <a:t>Could we price through a pathway approach?</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What would be the challenges?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How could we overcome them?</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What would you need to have or be able to do differently to work in this way?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099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3399"/>
                </a:solidFill>
                <a:latin typeface="Arial" panose="020B0604020202020204" pitchFamily="34" charset="0"/>
                <a:cs typeface="Arial" panose="020B0604020202020204" pitchFamily="34" charset="0"/>
              </a:rPr>
              <a:t>Refreshment</a:t>
            </a:r>
            <a:r>
              <a:rPr lang="en-GB" b="1" dirty="0" smtClean="0">
                <a:solidFill>
                  <a:schemeClr val="accent5">
                    <a:lumMod val="75000"/>
                  </a:schemeClr>
                </a:solidFill>
                <a:latin typeface="Arial" panose="020B0604020202020204" pitchFamily="34" charset="0"/>
                <a:cs typeface="Arial" panose="020B0604020202020204" pitchFamily="34" charset="0"/>
              </a:rPr>
              <a:t> </a:t>
            </a:r>
            <a:r>
              <a:rPr lang="en-GB" b="1" dirty="0">
                <a:solidFill>
                  <a:srgbClr val="003399"/>
                </a:solidFill>
                <a:latin typeface="Arial" panose="020B0604020202020204" pitchFamily="34" charset="0"/>
                <a:cs typeface="Arial" panose="020B0604020202020204" pitchFamily="34" charset="0"/>
              </a:rPr>
              <a:t>B</a:t>
            </a:r>
            <a:r>
              <a:rPr lang="en-GB" b="1" dirty="0" smtClean="0">
                <a:solidFill>
                  <a:srgbClr val="003399"/>
                </a:solidFill>
                <a:latin typeface="Arial" panose="020B0604020202020204" pitchFamily="34" charset="0"/>
                <a:cs typeface="Arial" panose="020B0604020202020204" pitchFamily="34" charset="0"/>
              </a:rPr>
              <a:t>reak</a:t>
            </a:r>
            <a:r>
              <a:rPr lang="en-GB" b="1" dirty="0" smtClean="0">
                <a:solidFill>
                  <a:schemeClr val="accent5">
                    <a:lumMod val="75000"/>
                  </a:schemeClr>
                </a:solidFill>
                <a:latin typeface="Arial" panose="020B0604020202020204" pitchFamily="34" charset="0"/>
                <a:cs typeface="Arial" panose="020B0604020202020204" pitchFamily="34" charset="0"/>
              </a:rPr>
              <a:t> </a:t>
            </a:r>
            <a:endParaRPr lang="en-GB"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631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kern="0" dirty="0">
                <a:solidFill>
                  <a:srgbClr val="333399"/>
                </a:solidFill>
                <a:latin typeface="Arial" panose="020B0604020202020204" pitchFamily="34" charset="0"/>
                <a:cs typeface="Arial" panose="020B0604020202020204" pitchFamily="34" charset="0"/>
              </a:rPr>
              <a:t>Developing the Monitoring and Quality Assurance Process </a:t>
            </a:r>
            <a:endParaRPr lang="en-GB" sz="3200" dirty="0"/>
          </a:p>
        </p:txBody>
      </p:sp>
      <p:sp>
        <p:nvSpPr>
          <p:cNvPr id="3" name="Content Placeholder 2"/>
          <p:cNvSpPr>
            <a:spLocks noGrp="1"/>
          </p:cNvSpPr>
          <p:nvPr>
            <p:ph idx="1"/>
          </p:nvPr>
        </p:nvSpPr>
        <p:spPr/>
        <p:txBody>
          <a:bodyPr>
            <a:normAutofit lnSpcReduction="10000"/>
          </a:bodyPr>
          <a:lstStyle/>
          <a:p>
            <a:pPr marL="0" lvl="0" indent="0" eaLnBrk="0" fontAlgn="base" hangingPunct="0">
              <a:lnSpc>
                <a:spcPct val="100000"/>
              </a:lnSpc>
              <a:spcBef>
                <a:spcPct val="20000"/>
              </a:spcBef>
              <a:spcAft>
                <a:spcPct val="0"/>
              </a:spcAft>
              <a:buClr>
                <a:srgbClr val="333399"/>
              </a:buClr>
              <a:buNone/>
            </a:pPr>
            <a:r>
              <a:rPr lang="en-GB" kern="0" dirty="0">
                <a:solidFill>
                  <a:srgbClr val="000000"/>
                </a:solidFill>
                <a:latin typeface="Arial"/>
              </a:rPr>
              <a:t>Key principles:</a:t>
            </a:r>
          </a:p>
          <a:p>
            <a:pPr marL="342900" lvl="0" indent="-342900" eaLnBrk="0" fontAlgn="base" hangingPunct="0">
              <a:lnSpc>
                <a:spcPct val="100000"/>
              </a:lnSpc>
              <a:spcBef>
                <a:spcPct val="20000"/>
              </a:spcBef>
              <a:spcAft>
                <a:spcPct val="0"/>
              </a:spcAft>
              <a:buClr>
                <a:srgbClr val="333399"/>
              </a:buClr>
              <a:buFont typeface="Wingdings" panose="05000000000000000000" pitchFamily="2" charset="2"/>
              <a:buChar char="ü"/>
            </a:pPr>
            <a:r>
              <a:rPr lang="en-GB" kern="0" dirty="0">
                <a:solidFill>
                  <a:srgbClr val="000000"/>
                </a:solidFill>
                <a:latin typeface="Arial"/>
              </a:rPr>
              <a:t>Proportionate and consistent </a:t>
            </a:r>
          </a:p>
          <a:p>
            <a:pPr marL="342900" lvl="0" indent="-342900" eaLnBrk="0" fontAlgn="base" hangingPunct="0">
              <a:lnSpc>
                <a:spcPct val="100000"/>
              </a:lnSpc>
              <a:spcBef>
                <a:spcPct val="20000"/>
              </a:spcBef>
              <a:spcAft>
                <a:spcPct val="0"/>
              </a:spcAft>
              <a:buClr>
                <a:srgbClr val="333399"/>
              </a:buClr>
              <a:buFont typeface="Wingdings" panose="05000000000000000000" pitchFamily="2" charset="2"/>
              <a:buChar char="ü"/>
            </a:pPr>
            <a:r>
              <a:rPr lang="en-GB" kern="0" dirty="0">
                <a:solidFill>
                  <a:srgbClr val="000000"/>
                </a:solidFill>
                <a:latin typeface="Arial"/>
              </a:rPr>
              <a:t>Ensures safety and stability of young people and management of risk</a:t>
            </a:r>
          </a:p>
          <a:p>
            <a:pPr marL="342900" lvl="0" indent="-342900" eaLnBrk="0" fontAlgn="base" hangingPunct="0">
              <a:lnSpc>
                <a:spcPct val="100000"/>
              </a:lnSpc>
              <a:spcBef>
                <a:spcPct val="20000"/>
              </a:spcBef>
              <a:spcAft>
                <a:spcPct val="0"/>
              </a:spcAft>
              <a:buClr>
                <a:srgbClr val="333399"/>
              </a:buClr>
              <a:buFont typeface="Wingdings" panose="05000000000000000000" pitchFamily="2" charset="2"/>
              <a:buChar char="ü"/>
            </a:pPr>
            <a:r>
              <a:rPr lang="en-GB" kern="0" dirty="0">
                <a:solidFill>
                  <a:srgbClr val="000000"/>
                </a:solidFill>
                <a:latin typeface="Arial"/>
              </a:rPr>
              <a:t>Provides assurance of quality and meeting contract requirements</a:t>
            </a:r>
          </a:p>
          <a:p>
            <a:pPr marL="342900" lvl="0" indent="-342900" eaLnBrk="0" fontAlgn="base" hangingPunct="0">
              <a:lnSpc>
                <a:spcPct val="100000"/>
              </a:lnSpc>
              <a:spcBef>
                <a:spcPct val="20000"/>
              </a:spcBef>
              <a:spcAft>
                <a:spcPct val="0"/>
              </a:spcAft>
              <a:buClr>
                <a:srgbClr val="333399"/>
              </a:buClr>
              <a:buFont typeface="Wingdings" panose="05000000000000000000" pitchFamily="2" charset="2"/>
              <a:buChar char="ü"/>
            </a:pPr>
            <a:r>
              <a:rPr lang="en-GB" kern="0" dirty="0">
                <a:solidFill>
                  <a:srgbClr val="000000"/>
                </a:solidFill>
                <a:latin typeface="Arial"/>
              </a:rPr>
              <a:t>Provides real outcomes and impacts information in terms of journey travelled</a:t>
            </a:r>
          </a:p>
          <a:p>
            <a:pPr marL="342900" lvl="0" indent="-342900" eaLnBrk="0" fontAlgn="base" hangingPunct="0">
              <a:lnSpc>
                <a:spcPct val="100000"/>
              </a:lnSpc>
              <a:spcBef>
                <a:spcPct val="20000"/>
              </a:spcBef>
              <a:spcAft>
                <a:spcPct val="0"/>
              </a:spcAft>
              <a:buClr>
                <a:srgbClr val="333399"/>
              </a:buClr>
              <a:buFont typeface="Wingdings" panose="05000000000000000000" pitchFamily="2" charset="2"/>
              <a:buChar char="ü"/>
            </a:pPr>
            <a:r>
              <a:rPr lang="en-GB" kern="0" dirty="0">
                <a:solidFill>
                  <a:srgbClr val="000000"/>
                </a:solidFill>
                <a:latin typeface="Arial"/>
              </a:rPr>
              <a:t>Is undertaken collaboratively with Commissioners</a:t>
            </a:r>
          </a:p>
          <a:p>
            <a:endParaRPr lang="en-GB" dirty="0"/>
          </a:p>
        </p:txBody>
      </p:sp>
    </p:spTree>
    <p:extLst>
      <p:ext uri="{BB962C8B-B14F-4D97-AF65-F5344CB8AC3E}">
        <p14:creationId xmlns:p14="http://schemas.microsoft.com/office/powerpoint/2010/main" val="3056610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bg1"/>
                </a:solidFill>
                <a:latin typeface="Arial" panose="020B0604020202020204" pitchFamily="34" charset="0"/>
                <a:cs typeface="Arial" panose="020B0604020202020204" pitchFamily="34" charset="0"/>
              </a:rPr>
              <a:t>Welcome and Introductions</a:t>
            </a:r>
            <a:endParaRPr lang="en-GB"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4431325"/>
            <a:ext cx="10515600" cy="2673210"/>
          </a:xfrm>
        </p:spPr>
        <p:txBody>
          <a:bodyPr>
            <a:normAutofit/>
          </a:bodyPr>
          <a:lstStyle/>
          <a:p>
            <a:pPr marL="0" indent="0" algn="ctr">
              <a:buNone/>
            </a:pPr>
            <a:r>
              <a:rPr lang="en-GB" sz="2400" dirty="0" smtClean="0">
                <a:solidFill>
                  <a:schemeClr val="bg1"/>
                </a:solidFill>
                <a:latin typeface="Arial" panose="020B0604020202020204" pitchFamily="34" charset="0"/>
                <a:cs typeface="Arial" panose="020B0604020202020204" pitchFamily="34" charset="0"/>
              </a:rPr>
              <a:t>Jude Pinder – Strategic Commissioning Manager, Torbay Children’s Services</a:t>
            </a:r>
          </a:p>
          <a:p>
            <a:pPr marL="0" indent="0" algn="ctr">
              <a:buNone/>
            </a:pPr>
            <a:r>
              <a:rPr lang="en-GB" sz="2400" dirty="0" smtClean="0">
                <a:solidFill>
                  <a:schemeClr val="bg1"/>
                </a:solidFill>
                <a:latin typeface="Arial" panose="020B0604020202020204" pitchFamily="34" charset="0"/>
                <a:cs typeface="Arial" panose="020B0604020202020204" pitchFamily="34" charset="0"/>
              </a:rPr>
              <a:t>Emma Crowther – Strategic Commissioning Manager, </a:t>
            </a:r>
            <a:r>
              <a:rPr lang="en-GB" sz="2400" dirty="0">
                <a:solidFill>
                  <a:schemeClr val="bg1"/>
                </a:solidFill>
                <a:latin typeface="Arial" panose="020B0604020202020204" pitchFamily="34" charset="0"/>
                <a:cs typeface="Arial" panose="020B0604020202020204" pitchFamily="34" charset="0"/>
              </a:rPr>
              <a:t>Plymouth City Council</a:t>
            </a:r>
          </a:p>
          <a:p>
            <a:pPr marL="0" indent="0" algn="ctr">
              <a:buNone/>
            </a:pPr>
            <a:r>
              <a:rPr lang="en-GB" sz="2400" dirty="0" smtClean="0">
                <a:solidFill>
                  <a:schemeClr val="bg1"/>
                </a:solidFill>
                <a:latin typeface="Arial" panose="020B0604020202020204" pitchFamily="34" charset="0"/>
                <a:cs typeface="Arial" panose="020B0604020202020204" pitchFamily="34" charset="0"/>
              </a:rPr>
              <a:t>Shirley Beauchamp and Ian McDonald - Strategic Commissioning Officers, Torbay Council</a:t>
            </a:r>
          </a:p>
        </p:txBody>
      </p:sp>
    </p:spTree>
    <p:extLst>
      <p:ext uri="{BB962C8B-B14F-4D97-AF65-F5344CB8AC3E}">
        <p14:creationId xmlns:p14="http://schemas.microsoft.com/office/powerpoint/2010/main" val="4132622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b="1" kern="0" dirty="0">
                <a:solidFill>
                  <a:srgbClr val="333399"/>
                </a:solidFill>
                <a:latin typeface="Arial"/>
              </a:rPr>
              <a:t>Options Menu for Monitoring and Quality Assurance </a:t>
            </a:r>
            <a:br>
              <a:rPr lang="en-GB" sz="2800" b="1" kern="0" dirty="0">
                <a:solidFill>
                  <a:srgbClr val="333399"/>
                </a:solidFill>
                <a:latin typeface="Arial"/>
              </a:rPr>
            </a:br>
            <a:r>
              <a:rPr lang="en-GB" sz="2800" b="1" kern="0" dirty="0">
                <a:solidFill>
                  <a:srgbClr val="333399"/>
                </a:solidFill>
                <a:latin typeface="Arial"/>
              </a:rPr>
              <a:t>In groups - choose from list below (can be more than one):</a:t>
            </a:r>
            <a:br>
              <a:rPr lang="en-GB" sz="2800" b="1" kern="0" dirty="0">
                <a:solidFill>
                  <a:srgbClr val="333399"/>
                </a:solidFill>
                <a:latin typeface="Arial"/>
              </a:rPr>
            </a:br>
            <a:endParaRPr lang="en-GB" sz="2800" dirty="0"/>
          </a:p>
        </p:txBody>
      </p:sp>
      <p:pic>
        <p:nvPicPr>
          <p:cNvPr id="5" name="Content Placeholder 4"/>
          <p:cNvPicPr>
            <a:picLocks noGrp="1" noChangeAspect="1"/>
          </p:cNvPicPr>
          <p:nvPr>
            <p:ph idx="1"/>
          </p:nvPr>
        </p:nvPicPr>
        <p:blipFill>
          <a:blip r:embed="rId2"/>
          <a:stretch>
            <a:fillRect/>
          </a:stretch>
        </p:blipFill>
        <p:spPr>
          <a:xfrm>
            <a:off x="838200" y="1861376"/>
            <a:ext cx="10515600" cy="4434331"/>
          </a:xfrm>
          <a:prstGeom prst="rect">
            <a:avLst/>
          </a:prstGeom>
        </p:spPr>
      </p:pic>
    </p:spTree>
    <p:extLst>
      <p:ext uri="{BB962C8B-B14F-4D97-AF65-F5344CB8AC3E}">
        <p14:creationId xmlns:p14="http://schemas.microsoft.com/office/powerpoint/2010/main" val="355392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b="1" kern="0" dirty="0">
                <a:solidFill>
                  <a:srgbClr val="333399"/>
                </a:solidFill>
                <a:latin typeface="Arial"/>
              </a:rPr>
              <a:t>In your groups develop a proposed monitoring and QA package:</a:t>
            </a:r>
            <a:r>
              <a:rPr lang="en-GB" sz="3200" b="1" kern="0" dirty="0">
                <a:solidFill>
                  <a:srgbClr val="000000"/>
                </a:solidFill>
                <a:latin typeface="Arial"/>
              </a:rPr>
              <a:t/>
            </a:r>
            <a:br>
              <a:rPr lang="en-GB" sz="3200" b="1" kern="0" dirty="0">
                <a:solidFill>
                  <a:srgbClr val="000000"/>
                </a:solidFill>
                <a:latin typeface="Arial"/>
              </a:rPr>
            </a:br>
            <a:endParaRPr lang="en-GB" sz="3200" dirty="0"/>
          </a:p>
        </p:txBody>
      </p:sp>
      <p:sp>
        <p:nvSpPr>
          <p:cNvPr id="3" name="Content Placeholder 2"/>
          <p:cNvSpPr>
            <a:spLocks noGrp="1"/>
          </p:cNvSpPr>
          <p:nvPr>
            <p:ph sz="half" idx="1"/>
          </p:nvPr>
        </p:nvSpPr>
        <p:spPr/>
        <p:txBody>
          <a:bodyPr/>
          <a:lstStyle/>
          <a:p>
            <a:pPr marL="0" lvl="0" indent="0" eaLnBrk="0" fontAlgn="base" hangingPunct="0">
              <a:lnSpc>
                <a:spcPct val="100000"/>
              </a:lnSpc>
              <a:spcBef>
                <a:spcPct val="20000"/>
              </a:spcBef>
              <a:spcAft>
                <a:spcPct val="0"/>
              </a:spcAft>
              <a:buClr>
                <a:srgbClr val="333399"/>
              </a:buClr>
              <a:buNone/>
            </a:pPr>
            <a:r>
              <a:rPr lang="en-GB" kern="0" dirty="0">
                <a:latin typeface="Arial"/>
              </a:rPr>
              <a:t>What are the advantages of the chosen options</a:t>
            </a:r>
            <a:r>
              <a:rPr lang="en-GB" kern="0" dirty="0" smtClean="0">
                <a:latin typeface="Arial"/>
              </a:rPr>
              <a:t>?</a:t>
            </a:r>
          </a:p>
          <a:p>
            <a:pPr marL="0" lvl="0" indent="0" eaLnBrk="0" fontAlgn="base" hangingPunct="0">
              <a:lnSpc>
                <a:spcPct val="100000"/>
              </a:lnSpc>
              <a:spcBef>
                <a:spcPct val="20000"/>
              </a:spcBef>
              <a:spcAft>
                <a:spcPct val="0"/>
              </a:spcAft>
              <a:buClr>
                <a:srgbClr val="333399"/>
              </a:buClr>
              <a:buNone/>
            </a:pPr>
            <a:endParaRPr lang="en-GB" kern="0" dirty="0">
              <a:latin typeface="Arial"/>
            </a:endParaRPr>
          </a:p>
          <a:p>
            <a:pPr marL="0" lvl="0" indent="0" eaLnBrk="0" fontAlgn="base" hangingPunct="0">
              <a:lnSpc>
                <a:spcPct val="100000"/>
              </a:lnSpc>
              <a:spcBef>
                <a:spcPct val="20000"/>
              </a:spcBef>
              <a:spcAft>
                <a:spcPct val="0"/>
              </a:spcAft>
              <a:buClr>
                <a:srgbClr val="333399"/>
              </a:buClr>
              <a:buNone/>
            </a:pPr>
            <a:r>
              <a:rPr lang="en-GB" kern="0" dirty="0">
                <a:latin typeface="Arial"/>
              </a:rPr>
              <a:t>What are the disadvantages of the chosen options</a:t>
            </a:r>
            <a:r>
              <a:rPr lang="en-GB" kern="0" dirty="0" smtClean="0">
                <a:latin typeface="Arial"/>
              </a:rPr>
              <a:t>?</a:t>
            </a:r>
          </a:p>
          <a:p>
            <a:pPr marL="0" lvl="0" indent="0" eaLnBrk="0" fontAlgn="base" hangingPunct="0">
              <a:lnSpc>
                <a:spcPct val="100000"/>
              </a:lnSpc>
              <a:spcBef>
                <a:spcPct val="20000"/>
              </a:spcBef>
              <a:spcAft>
                <a:spcPct val="0"/>
              </a:spcAft>
              <a:buClr>
                <a:srgbClr val="333399"/>
              </a:buClr>
              <a:buNone/>
            </a:pPr>
            <a:endParaRPr lang="en-GB" kern="0" dirty="0">
              <a:latin typeface="Arial"/>
            </a:endParaRPr>
          </a:p>
          <a:p>
            <a:pPr marL="0" lvl="0" indent="0" eaLnBrk="0" fontAlgn="base" hangingPunct="0">
              <a:lnSpc>
                <a:spcPct val="100000"/>
              </a:lnSpc>
              <a:spcBef>
                <a:spcPct val="20000"/>
              </a:spcBef>
              <a:spcAft>
                <a:spcPct val="0"/>
              </a:spcAft>
              <a:buClr>
                <a:srgbClr val="333399"/>
              </a:buClr>
              <a:buNone/>
            </a:pPr>
            <a:r>
              <a:rPr lang="en-GB" kern="0" dirty="0">
                <a:latin typeface="Arial"/>
              </a:rPr>
              <a:t>Provide some detail about your chosen package of options: </a:t>
            </a:r>
          </a:p>
          <a:p>
            <a:pPr marL="0" indent="0">
              <a:buNone/>
            </a:pPr>
            <a:endParaRPr lang="en-GB" dirty="0"/>
          </a:p>
        </p:txBody>
      </p:sp>
      <p:sp>
        <p:nvSpPr>
          <p:cNvPr id="4" name="Content Placeholder 3"/>
          <p:cNvSpPr>
            <a:spLocks noGrp="1"/>
          </p:cNvSpPr>
          <p:nvPr>
            <p:ph sz="half" idx="2"/>
          </p:nvPr>
        </p:nvSpPr>
        <p:spPr/>
        <p:txBody>
          <a:bodyPr/>
          <a:lstStyle/>
          <a:p>
            <a:pPr marL="342900" lvl="0" indent="-342900" eaLnBrk="0" fontAlgn="base" hangingPunct="0">
              <a:lnSpc>
                <a:spcPct val="100000"/>
              </a:lnSpc>
              <a:spcBef>
                <a:spcPct val="20000"/>
              </a:spcBef>
              <a:spcAft>
                <a:spcPct val="0"/>
              </a:spcAft>
              <a:buClr>
                <a:srgbClr val="333399"/>
              </a:buClr>
              <a:buFont typeface="Wingdings" panose="05000000000000000000" pitchFamily="2" charset="2"/>
              <a:buChar char="q"/>
            </a:pPr>
            <a:r>
              <a:rPr lang="en-GB" sz="2400" kern="0" dirty="0">
                <a:solidFill>
                  <a:srgbClr val="0033CC"/>
                </a:solidFill>
                <a:latin typeface="Arial"/>
              </a:rPr>
              <a:t>What information would you collect and how?</a:t>
            </a:r>
          </a:p>
          <a:p>
            <a:pPr marL="342900" lvl="0" indent="-342900" eaLnBrk="0" fontAlgn="base" hangingPunct="0">
              <a:lnSpc>
                <a:spcPct val="150000"/>
              </a:lnSpc>
              <a:spcBef>
                <a:spcPct val="20000"/>
              </a:spcBef>
              <a:spcAft>
                <a:spcPct val="0"/>
              </a:spcAft>
              <a:buClr>
                <a:srgbClr val="333399"/>
              </a:buClr>
              <a:buFont typeface="Wingdings" panose="05000000000000000000" pitchFamily="2" charset="2"/>
              <a:buChar char="q"/>
            </a:pPr>
            <a:r>
              <a:rPr lang="en-GB" sz="2400" kern="0" dirty="0">
                <a:solidFill>
                  <a:srgbClr val="0033CC"/>
                </a:solidFill>
                <a:latin typeface="Arial"/>
              </a:rPr>
              <a:t>How it would demonstrate the principles outlined earlier?</a:t>
            </a:r>
          </a:p>
          <a:p>
            <a:pPr marL="342900" lvl="0" indent="-342900" eaLnBrk="0" fontAlgn="base" hangingPunct="0">
              <a:lnSpc>
                <a:spcPct val="100000"/>
              </a:lnSpc>
              <a:spcBef>
                <a:spcPct val="20000"/>
              </a:spcBef>
              <a:spcAft>
                <a:spcPct val="0"/>
              </a:spcAft>
              <a:buClr>
                <a:srgbClr val="333399"/>
              </a:buClr>
              <a:buFont typeface="Wingdings" panose="05000000000000000000" pitchFamily="2" charset="2"/>
              <a:buChar char="q"/>
            </a:pPr>
            <a:r>
              <a:rPr lang="en-GB" sz="2400" kern="0" dirty="0">
                <a:solidFill>
                  <a:srgbClr val="0033CC"/>
                </a:solidFill>
                <a:latin typeface="Arial"/>
              </a:rPr>
              <a:t>What would a Commissioner be able to learn about your service from the information provided?</a:t>
            </a:r>
          </a:p>
          <a:p>
            <a:pPr marL="342900" lvl="0" indent="-342900" eaLnBrk="0" fontAlgn="base" hangingPunct="0">
              <a:lnSpc>
                <a:spcPct val="100000"/>
              </a:lnSpc>
              <a:spcBef>
                <a:spcPct val="20000"/>
              </a:spcBef>
              <a:spcAft>
                <a:spcPct val="0"/>
              </a:spcAft>
              <a:buClr>
                <a:srgbClr val="333399"/>
              </a:buClr>
              <a:buFont typeface="Wingdings" panose="05000000000000000000" pitchFamily="2" charset="2"/>
              <a:buChar char="q"/>
            </a:pPr>
            <a:r>
              <a:rPr lang="en-GB" sz="2400" kern="0" dirty="0">
                <a:solidFill>
                  <a:srgbClr val="0033CC"/>
                </a:solidFill>
                <a:latin typeface="Arial"/>
              </a:rPr>
              <a:t>How would this support service improvement? </a:t>
            </a:r>
          </a:p>
          <a:p>
            <a:pPr marL="342900" lvl="0" indent="-342900" eaLnBrk="0" fontAlgn="base" hangingPunct="0">
              <a:lnSpc>
                <a:spcPct val="100000"/>
              </a:lnSpc>
              <a:spcBef>
                <a:spcPct val="20000"/>
              </a:spcBef>
              <a:spcAft>
                <a:spcPct val="0"/>
              </a:spcAft>
              <a:buClr>
                <a:srgbClr val="333399"/>
              </a:buClr>
              <a:buFont typeface="ZapfDingbats" pitchFamily="82" charset="2"/>
              <a:buChar char="l"/>
            </a:pPr>
            <a:endParaRPr lang="en-GB" sz="2400" kern="0" dirty="0">
              <a:solidFill>
                <a:srgbClr val="000000"/>
              </a:solidFill>
              <a:latin typeface="Arial"/>
            </a:endParaRPr>
          </a:p>
          <a:p>
            <a:endParaRPr lang="en-GB" dirty="0"/>
          </a:p>
        </p:txBody>
      </p:sp>
    </p:spTree>
    <p:extLst>
      <p:ext uri="{BB962C8B-B14F-4D97-AF65-F5344CB8AC3E}">
        <p14:creationId xmlns:p14="http://schemas.microsoft.com/office/powerpoint/2010/main" val="4028658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pPr algn="ctr"/>
            <a:r>
              <a:rPr lang="en-US" altLang="en-US" b="1" kern="0" dirty="0">
                <a:solidFill>
                  <a:srgbClr val="003399"/>
                </a:solidFill>
                <a:latin typeface="Arial"/>
              </a:rPr>
              <a:t>Summary and Close </a:t>
            </a:r>
            <a:endParaRPr lang="en-GB" sz="2800" dirty="0">
              <a:solidFill>
                <a:srgbClr val="003399"/>
              </a:solidFill>
            </a:endParaRPr>
          </a:p>
        </p:txBody>
      </p:sp>
      <p:sp>
        <p:nvSpPr>
          <p:cNvPr id="3" name="Content Placeholder 2"/>
          <p:cNvSpPr>
            <a:spLocks noGrp="1"/>
          </p:cNvSpPr>
          <p:nvPr>
            <p:ph idx="1"/>
          </p:nvPr>
        </p:nvSpPr>
        <p:spPr>
          <a:xfrm>
            <a:off x="838200" y="1732851"/>
            <a:ext cx="10515600" cy="4351338"/>
          </a:xfrm>
          <a:solidFill>
            <a:schemeClr val="bg1"/>
          </a:solidFill>
        </p:spPr>
        <p:txBody>
          <a:bodyPr>
            <a:normAutofit/>
          </a:bodyPr>
          <a:lstStyle/>
          <a:p>
            <a:pPr lvl="0" eaLnBrk="0" fontAlgn="base" hangingPunct="0">
              <a:lnSpc>
                <a:spcPct val="100000"/>
              </a:lnSpc>
              <a:spcBef>
                <a:spcPct val="20000"/>
              </a:spcBef>
              <a:spcAft>
                <a:spcPct val="0"/>
              </a:spcAft>
              <a:buClr>
                <a:srgbClr val="333399"/>
              </a:buClr>
            </a:pPr>
            <a:r>
              <a:rPr lang="en-GB" sz="2600" kern="0" dirty="0">
                <a:latin typeface="Arial" panose="020B0604020202020204" pitchFamily="34" charset="0"/>
                <a:cs typeface="Arial" panose="020B0604020202020204" pitchFamily="34" charset="0"/>
              </a:rPr>
              <a:t>Feedback and presentation will be circulated</a:t>
            </a:r>
          </a:p>
          <a:p>
            <a:pPr lvl="0" eaLnBrk="0" fontAlgn="base" hangingPunct="0">
              <a:lnSpc>
                <a:spcPct val="100000"/>
              </a:lnSpc>
              <a:spcBef>
                <a:spcPct val="20000"/>
              </a:spcBef>
              <a:spcAft>
                <a:spcPct val="0"/>
              </a:spcAft>
              <a:buClr>
                <a:srgbClr val="333399"/>
              </a:buClr>
            </a:pPr>
            <a:r>
              <a:rPr lang="en-GB" sz="2600" kern="0" dirty="0">
                <a:latin typeface="Arial" panose="020B0604020202020204" pitchFamily="34" charset="0"/>
                <a:cs typeface="Arial" panose="020B0604020202020204" pitchFamily="34" charset="0"/>
              </a:rPr>
              <a:t>YP and Stakeholder consultation is informing specification development   </a:t>
            </a:r>
          </a:p>
          <a:p>
            <a:pPr lvl="0" eaLnBrk="0" fontAlgn="base" hangingPunct="0">
              <a:lnSpc>
                <a:spcPct val="100000"/>
              </a:lnSpc>
              <a:spcBef>
                <a:spcPct val="20000"/>
              </a:spcBef>
              <a:spcAft>
                <a:spcPct val="0"/>
              </a:spcAft>
              <a:buClr>
                <a:srgbClr val="333399"/>
              </a:buClr>
            </a:pPr>
            <a:r>
              <a:rPr lang="en-GB" sz="2600" kern="0" dirty="0">
                <a:latin typeface="Arial" panose="020B0604020202020204" pitchFamily="34" charset="0"/>
                <a:cs typeface="Arial" panose="020B0604020202020204" pitchFamily="34" charset="0"/>
              </a:rPr>
              <a:t>Timetable has moved due to internal governance processes and budget setting </a:t>
            </a:r>
          </a:p>
          <a:p>
            <a:pPr lvl="0" eaLnBrk="0" fontAlgn="base" hangingPunct="0">
              <a:lnSpc>
                <a:spcPct val="100000"/>
              </a:lnSpc>
              <a:spcBef>
                <a:spcPct val="20000"/>
              </a:spcBef>
              <a:spcAft>
                <a:spcPct val="0"/>
              </a:spcAft>
              <a:buClr>
                <a:srgbClr val="333399"/>
              </a:buClr>
            </a:pPr>
            <a:r>
              <a:rPr lang="en-GB" sz="2600" kern="0" dirty="0" smtClean="0">
                <a:latin typeface="Arial" panose="020B0604020202020204" pitchFamily="34" charset="0"/>
                <a:cs typeface="Arial" panose="020B0604020202020204" pitchFamily="34" charset="0"/>
              </a:rPr>
              <a:t>Framework </a:t>
            </a:r>
            <a:r>
              <a:rPr lang="en-GB" sz="2600" kern="0" dirty="0">
                <a:latin typeface="Arial" panose="020B0604020202020204" pitchFamily="34" charset="0"/>
                <a:cs typeface="Arial" panose="020B0604020202020204" pitchFamily="34" charset="0"/>
              </a:rPr>
              <a:t>Tender issue </a:t>
            </a:r>
            <a:r>
              <a:rPr lang="en-GB" sz="2600" kern="0" dirty="0" smtClean="0">
                <a:latin typeface="Arial" panose="020B0604020202020204" pitchFamily="34" charset="0"/>
                <a:cs typeface="Arial" panose="020B0604020202020204" pitchFamily="34" charset="0"/>
              </a:rPr>
              <a:t>provisionally early November </a:t>
            </a:r>
          </a:p>
          <a:p>
            <a:pPr lvl="0" eaLnBrk="0" fontAlgn="base" hangingPunct="0">
              <a:lnSpc>
                <a:spcPct val="100000"/>
              </a:lnSpc>
              <a:spcBef>
                <a:spcPct val="20000"/>
              </a:spcBef>
              <a:spcAft>
                <a:spcPct val="0"/>
              </a:spcAft>
              <a:buClr>
                <a:srgbClr val="333399"/>
              </a:buClr>
            </a:pPr>
            <a:r>
              <a:rPr lang="en-GB" sz="2600" kern="0" dirty="0">
                <a:latin typeface="Arial" panose="020B0604020202020204" pitchFamily="34" charset="0"/>
                <a:cs typeface="Arial" panose="020B0604020202020204" pitchFamily="34" charset="0"/>
              </a:rPr>
              <a:t>Tender launch event provisionally early November </a:t>
            </a:r>
          </a:p>
          <a:p>
            <a:pPr lvl="0" eaLnBrk="0" fontAlgn="base" hangingPunct="0">
              <a:lnSpc>
                <a:spcPct val="100000"/>
              </a:lnSpc>
              <a:spcBef>
                <a:spcPct val="20000"/>
              </a:spcBef>
              <a:spcAft>
                <a:spcPct val="0"/>
              </a:spcAft>
              <a:buClr>
                <a:srgbClr val="333399"/>
              </a:buClr>
            </a:pPr>
            <a:r>
              <a:rPr lang="en-GB" sz="2600" kern="0" dirty="0" smtClean="0">
                <a:latin typeface="Arial" panose="020B0604020202020204" pitchFamily="34" charset="0"/>
                <a:cs typeface="Arial" panose="020B0604020202020204" pitchFamily="34" charset="0"/>
              </a:rPr>
              <a:t>Provisional </a:t>
            </a:r>
            <a:r>
              <a:rPr lang="en-GB" sz="2600" kern="0" dirty="0">
                <a:latin typeface="Arial" panose="020B0604020202020204" pitchFamily="34" charset="0"/>
                <a:cs typeface="Arial" panose="020B0604020202020204" pitchFamily="34" charset="0"/>
              </a:rPr>
              <a:t>Framework start early April 2020</a:t>
            </a:r>
          </a:p>
          <a:p>
            <a:pPr lvl="0" eaLnBrk="0" fontAlgn="base" hangingPunct="0">
              <a:lnSpc>
                <a:spcPct val="100000"/>
              </a:lnSpc>
              <a:spcBef>
                <a:spcPct val="20000"/>
              </a:spcBef>
              <a:spcAft>
                <a:spcPct val="0"/>
              </a:spcAft>
              <a:buClr>
                <a:srgbClr val="333399"/>
              </a:buClr>
            </a:pPr>
            <a:r>
              <a:rPr lang="en-GB" sz="2600" kern="0" dirty="0">
                <a:latin typeface="Arial" panose="020B0604020202020204" pitchFamily="34" charset="0"/>
                <a:cs typeface="Arial" panose="020B0604020202020204" pitchFamily="34" charset="0"/>
              </a:rPr>
              <a:t>Call off block contracts June </a:t>
            </a:r>
            <a:r>
              <a:rPr lang="en-GB" sz="2600" kern="0" dirty="0" smtClean="0">
                <a:latin typeface="Arial" panose="020B0604020202020204" pitchFamily="34" charset="0"/>
                <a:cs typeface="Arial" panose="020B0604020202020204" pitchFamily="34" charset="0"/>
              </a:rPr>
              <a:t>2020 </a:t>
            </a:r>
            <a:endParaRPr lang="en-US" altLang="en-US" sz="2600" kern="0" dirty="0">
              <a:latin typeface="Arial"/>
            </a:endParaRPr>
          </a:p>
          <a:p>
            <a:endParaRPr lang="en-GB" dirty="0"/>
          </a:p>
        </p:txBody>
      </p:sp>
      <p:pic>
        <p:nvPicPr>
          <p:cNvPr id="4" name="Picture 3"/>
          <p:cNvPicPr>
            <a:picLocks noChangeAspect="1"/>
          </p:cNvPicPr>
          <p:nvPr/>
        </p:nvPicPr>
        <p:blipFill>
          <a:blip r:embed="rId2"/>
          <a:stretch>
            <a:fillRect/>
          </a:stretch>
        </p:blipFill>
        <p:spPr>
          <a:xfrm>
            <a:off x="10082784" y="4985893"/>
            <a:ext cx="1795272" cy="1367726"/>
          </a:xfrm>
          <a:prstGeom prst="rect">
            <a:avLst/>
          </a:prstGeom>
        </p:spPr>
      </p:pic>
      <p:pic>
        <p:nvPicPr>
          <p:cNvPr id="6" name="Picture 5"/>
          <p:cNvPicPr>
            <a:picLocks noChangeAspect="1"/>
          </p:cNvPicPr>
          <p:nvPr/>
        </p:nvPicPr>
        <p:blipFill>
          <a:blip r:embed="rId3"/>
          <a:stretch>
            <a:fillRect/>
          </a:stretch>
        </p:blipFill>
        <p:spPr>
          <a:xfrm>
            <a:off x="1237411" y="724132"/>
            <a:ext cx="1767993" cy="658425"/>
          </a:xfrm>
          <a:prstGeom prst="rect">
            <a:avLst/>
          </a:prstGeom>
        </p:spPr>
      </p:pic>
    </p:spTree>
    <p:extLst>
      <p:ext uri="{BB962C8B-B14F-4D97-AF65-F5344CB8AC3E}">
        <p14:creationId xmlns:p14="http://schemas.microsoft.com/office/powerpoint/2010/main" val="4107293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3399"/>
                </a:solidFill>
                <a:latin typeface="Arial" panose="020B0604020202020204" pitchFamily="34" charset="0"/>
                <a:cs typeface="Arial" panose="020B0604020202020204" pitchFamily="34" charset="0"/>
              </a:rPr>
              <a:t>Summary from Previous Event </a:t>
            </a:r>
            <a:endParaRPr lang="en-GB" b="1" dirty="0">
              <a:solidFill>
                <a:srgbClr val="0033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00000"/>
              </a:lnSpc>
            </a:pPr>
            <a:r>
              <a:rPr lang="en-GB" sz="2600" dirty="0" smtClean="0">
                <a:latin typeface="Arial" panose="020B0604020202020204" pitchFamily="34" charset="0"/>
                <a:cs typeface="Arial" panose="020B0604020202020204" pitchFamily="34" charset="0"/>
              </a:rPr>
              <a:t>Current provision – 16+/Lot 4 of the old Peninsula Framework </a:t>
            </a:r>
          </a:p>
          <a:p>
            <a:pPr>
              <a:lnSpc>
                <a:spcPct val="100000"/>
              </a:lnSpc>
            </a:pPr>
            <a:r>
              <a:rPr lang="en-GB" sz="2600" dirty="0" smtClean="0">
                <a:latin typeface="Arial" panose="020B0604020202020204" pitchFamily="34" charset="0"/>
                <a:cs typeface="Arial" panose="020B0604020202020204" pitchFamily="34" charset="0"/>
              </a:rPr>
              <a:t>Torbay &amp; Plymouth interim framework issued April 2019 pending new commissioning and procurement </a:t>
            </a:r>
          </a:p>
          <a:p>
            <a:pPr>
              <a:lnSpc>
                <a:spcPct val="100000"/>
              </a:lnSpc>
            </a:pPr>
            <a:r>
              <a:rPr lang="en-GB" sz="2600" dirty="0" smtClean="0">
                <a:latin typeface="Arial" panose="020B0604020202020204" pitchFamily="34" charset="0"/>
                <a:cs typeface="Arial" panose="020B0604020202020204" pitchFamily="34" charset="0"/>
              </a:rPr>
              <a:t>Torbay – limited supply of lower level supported accommodation for young homeless people aged 16 to 25</a:t>
            </a:r>
          </a:p>
          <a:p>
            <a:pPr>
              <a:lnSpc>
                <a:spcPct val="100000"/>
              </a:lnSpc>
            </a:pPr>
            <a:r>
              <a:rPr lang="en-GB" sz="2600" dirty="0" smtClean="0">
                <a:latin typeface="Arial" panose="020B0604020202020204" pitchFamily="34" charset="0"/>
                <a:cs typeface="Arial" panose="020B0604020202020204" pitchFamily="34" charset="0"/>
              </a:rPr>
              <a:t>Plymouth youth homelessness provision </a:t>
            </a:r>
            <a:r>
              <a:rPr lang="en-GB" sz="2600" b="1" dirty="0" smtClean="0">
                <a:latin typeface="Arial" panose="020B0604020202020204" pitchFamily="34" charset="0"/>
                <a:cs typeface="Arial" panose="020B0604020202020204" pitchFamily="34" charset="0"/>
              </a:rPr>
              <a:t>not </a:t>
            </a:r>
            <a:r>
              <a:rPr lang="en-GB" sz="2600" dirty="0" smtClean="0">
                <a:latin typeface="Arial" panose="020B0604020202020204" pitchFamily="34" charset="0"/>
                <a:cs typeface="Arial" panose="020B0604020202020204" pitchFamily="34" charset="0"/>
              </a:rPr>
              <a:t>included in this commissioning as already part of Plymouth Complex Needs Alliance</a:t>
            </a:r>
          </a:p>
          <a:p>
            <a:pPr>
              <a:lnSpc>
                <a:spcPct val="100000"/>
              </a:lnSpc>
            </a:pPr>
            <a:r>
              <a:rPr lang="en-GB" sz="2600" dirty="0" smtClean="0">
                <a:latin typeface="Arial" panose="020B0604020202020204" pitchFamily="34" charset="0"/>
                <a:cs typeface="Arial" panose="020B0604020202020204" pitchFamily="34" charset="0"/>
              </a:rPr>
              <a:t>Torbay and Plymouth are seeking to work together on a    replacement for Lot 4 </a:t>
            </a:r>
          </a:p>
          <a:p>
            <a:pPr marL="0" indent="0">
              <a:buNone/>
            </a:pPr>
            <a:endParaRPr lang="en-GB" dirty="0"/>
          </a:p>
        </p:txBody>
      </p:sp>
    </p:spTree>
    <p:extLst>
      <p:ext uri="{BB962C8B-B14F-4D97-AF65-F5344CB8AC3E}">
        <p14:creationId xmlns:p14="http://schemas.microsoft.com/office/powerpoint/2010/main" val="3237716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3399"/>
                </a:solidFill>
                <a:latin typeface="Arial" panose="020B0604020202020204" pitchFamily="34" charset="0"/>
                <a:cs typeface="Arial" panose="020B0604020202020204" pitchFamily="34" charset="0"/>
              </a:rPr>
              <a:t>Current 16+ Provision </a:t>
            </a:r>
            <a:endParaRPr lang="en-GB" b="1" dirty="0">
              <a:solidFill>
                <a:srgbClr val="003399"/>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solidFill>
            <a:srgbClr val="E8F0FE"/>
          </a:solidFill>
          <a:ln w="15875">
            <a:solidFill>
              <a:srgbClr val="0000FF"/>
            </a:solidFill>
          </a:ln>
        </p:spPr>
        <p:txBody>
          <a:bodyPr>
            <a:normAutofit fontScale="40000" lnSpcReduction="20000"/>
          </a:bodyPr>
          <a:lstStyle/>
          <a:p>
            <a:pPr marL="0" indent="0">
              <a:buNone/>
            </a:pPr>
            <a:r>
              <a:rPr lang="en-GB" sz="5900" b="1" dirty="0" smtClean="0">
                <a:latin typeface="Arial" panose="020B0604020202020204" pitchFamily="34" charset="0"/>
                <a:cs typeface="Arial" panose="020B0604020202020204" pitchFamily="34" charset="0"/>
              </a:rPr>
              <a:t>Torbay</a:t>
            </a:r>
          </a:p>
          <a:p>
            <a:r>
              <a:rPr lang="en-GB" sz="6000" dirty="0" smtClean="0">
                <a:latin typeface="Arial" panose="020B0604020202020204" pitchFamily="34" charset="0"/>
                <a:cs typeface="Arial" panose="020B0604020202020204" pitchFamily="34" charset="0"/>
              </a:rPr>
              <a:t>Supported lodgings</a:t>
            </a:r>
          </a:p>
          <a:p>
            <a:r>
              <a:rPr lang="en-GB" sz="6000" dirty="0" smtClean="0">
                <a:latin typeface="Arial" panose="020B0604020202020204" pitchFamily="34" charset="0"/>
                <a:cs typeface="Arial" panose="020B0604020202020204" pitchFamily="34" charset="0"/>
              </a:rPr>
              <a:t>Enhanced supported lodgings</a:t>
            </a:r>
          </a:p>
          <a:p>
            <a:r>
              <a:rPr lang="en-GB" sz="6000" dirty="0" smtClean="0">
                <a:latin typeface="Arial" panose="020B0604020202020204" pitchFamily="34" charset="0"/>
                <a:cs typeface="Arial" panose="020B0604020202020204" pitchFamily="34" charset="0"/>
              </a:rPr>
              <a:t>Torbay Foyer</a:t>
            </a:r>
          </a:p>
          <a:p>
            <a:r>
              <a:rPr lang="en-GB" sz="6000" dirty="0" smtClean="0">
                <a:latin typeface="Arial" panose="020B0604020202020204" pitchFamily="34" charset="0"/>
                <a:cs typeface="Arial" panose="020B0604020202020204" pitchFamily="34" charset="0"/>
              </a:rPr>
              <a:t>Torbay &amp; Plymouth Semi independent “16+” provision (former “Lot 4” Peninsula Framework)</a:t>
            </a:r>
          </a:p>
          <a:p>
            <a:r>
              <a:rPr lang="en-GB" sz="6000" dirty="0" smtClean="0">
                <a:latin typeface="Arial" panose="020B0604020202020204" pitchFamily="34" charset="0"/>
                <a:cs typeface="Arial" panose="020B0604020202020204" pitchFamily="34" charset="0"/>
              </a:rPr>
              <a:t>Young parents supported accommodation service </a:t>
            </a:r>
            <a:r>
              <a:rPr lang="en-GB" sz="5000" dirty="0" smtClean="0">
                <a:latin typeface="Arial" panose="020B0604020202020204" pitchFamily="34" charset="0"/>
                <a:cs typeface="Arial" panose="020B0604020202020204" pitchFamily="34" charset="0"/>
              </a:rPr>
              <a:t>(to be commissioned separately) </a:t>
            </a:r>
            <a:endParaRPr lang="en-GB" sz="5000" dirty="0">
              <a:latin typeface="Arial" panose="020B0604020202020204" pitchFamily="34" charset="0"/>
              <a:cs typeface="Arial" panose="020B0604020202020204" pitchFamily="34" charset="0"/>
            </a:endParaRPr>
          </a:p>
          <a:p>
            <a:endParaRPr lang="en-GB" sz="5000" b="1" dirty="0">
              <a:solidFill>
                <a:srgbClr val="0000CC"/>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solidFill>
            <a:srgbClr val="ECF5E7"/>
          </a:solidFill>
          <a:ln w="15875">
            <a:solidFill>
              <a:srgbClr val="008000"/>
            </a:solidFill>
          </a:ln>
        </p:spPr>
        <p:txBody>
          <a:bodyPr>
            <a:normAutofit fontScale="40000" lnSpcReduction="20000"/>
          </a:bodyPr>
          <a:lstStyle/>
          <a:p>
            <a:pPr marL="0" indent="0">
              <a:buNone/>
            </a:pPr>
            <a:r>
              <a:rPr lang="en-GB" sz="5900" b="1" dirty="0" smtClean="0">
                <a:latin typeface="Arial" panose="020B0604020202020204" pitchFamily="34" charset="0"/>
                <a:cs typeface="Arial" panose="020B0604020202020204" pitchFamily="34" charset="0"/>
              </a:rPr>
              <a:t>Plymouth </a:t>
            </a:r>
          </a:p>
          <a:p>
            <a:r>
              <a:rPr lang="en-GB" sz="6000" dirty="0">
                <a:latin typeface="Arial" panose="020B0604020202020204" pitchFamily="34" charset="0"/>
                <a:cs typeface="Arial" panose="020B0604020202020204" pitchFamily="34" charset="0"/>
              </a:rPr>
              <a:t>Complex Needs Alliance</a:t>
            </a:r>
            <a:r>
              <a:rPr lang="en-GB" sz="5100" dirty="0" smtClean="0">
                <a:latin typeface="Arial" panose="020B0604020202020204" pitchFamily="34" charset="0"/>
                <a:cs typeface="Arial" panose="020B0604020202020204" pitchFamily="34" charset="0"/>
              </a:rPr>
              <a:t>:</a:t>
            </a:r>
            <a:r>
              <a:rPr lang="en-GB" sz="4400" dirty="0" smtClean="0">
                <a:latin typeface="Arial" panose="020B0604020202020204" pitchFamily="34" charset="0"/>
                <a:cs typeface="Arial" panose="020B0604020202020204" pitchFamily="34" charset="0"/>
              </a:rPr>
              <a:t> </a:t>
            </a:r>
            <a:r>
              <a:rPr lang="en-GB" sz="5000" dirty="0" smtClean="0">
                <a:latin typeface="Arial" panose="020B0604020202020204" pitchFamily="34" charset="0"/>
                <a:cs typeface="Arial" panose="020B0604020202020204" pitchFamily="34" charset="0"/>
              </a:rPr>
              <a:t>includes </a:t>
            </a:r>
            <a:r>
              <a:rPr lang="en-GB" sz="5000" dirty="0">
                <a:latin typeface="Arial" panose="020B0604020202020204" pitchFamily="34" charset="0"/>
                <a:cs typeface="Arial" panose="020B0604020202020204" pitchFamily="34" charset="0"/>
              </a:rPr>
              <a:t>supported lodgings, Foyer, New Start, homelessness provision, some mental health and substance misuse provision</a:t>
            </a:r>
          </a:p>
          <a:p>
            <a:r>
              <a:rPr lang="en-GB" sz="6000" dirty="0">
                <a:latin typeface="Arial" panose="020B0604020202020204" pitchFamily="34" charset="0"/>
                <a:cs typeface="Arial" panose="020B0604020202020204" pitchFamily="34" charset="0"/>
              </a:rPr>
              <a:t>Torbay/Plymouth Semi independent “16+” provision (former “Lot 4” Peninsula Framework</a:t>
            </a:r>
            <a:r>
              <a:rPr lang="en-GB" sz="5100" dirty="0" smtClean="0">
                <a:latin typeface="Arial" panose="020B0604020202020204" pitchFamily="34" charset="0"/>
                <a:cs typeface="Arial" panose="020B0604020202020204" pitchFamily="34" charset="0"/>
              </a:rPr>
              <a:t>) – in city and across Devon and Somerset </a:t>
            </a:r>
            <a:endParaRPr lang="en-GB" sz="5100" dirty="0">
              <a:latin typeface="Arial" panose="020B0604020202020204" pitchFamily="34" charset="0"/>
              <a:cs typeface="Arial" panose="020B0604020202020204" pitchFamily="34" charset="0"/>
            </a:endParaRPr>
          </a:p>
          <a:p>
            <a:r>
              <a:rPr lang="en-GB" sz="6000" dirty="0" smtClean="0">
                <a:latin typeface="Arial" panose="020B0604020202020204" pitchFamily="34" charset="0"/>
                <a:cs typeface="Arial" panose="020B0604020202020204" pitchFamily="34" charset="0"/>
              </a:rPr>
              <a:t>Young </a:t>
            </a:r>
            <a:r>
              <a:rPr lang="en-GB" sz="6000" dirty="0">
                <a:latin typeface="Arial" panose="020B0604020202020204" pitchFamily="34" charset="0"/>
                <a:cs typeface="Arial" panose="020B0604020202020204" pitchFamily="34" charset="0"/>
              </a:rPr>
              <a:t>parents supported accommodation service</a:t>
            </a:r>
          </a:p>
          <a:p>
            <a:r>
              <a:rPr lang="en-GB" sz="6000" dirty="0" smtClean="0">
                <a:latin typeface="Arial" panose="020B0604020202020204" pitchFamily="34" charset="0"/>
                <a:cs typeface="Arial" panose="020B0604020202020204" pitchFamily="34" charset="0"/>
              </a:rPr>
              <a:t>Responsive </a:t>
            </a:r>
            <a:r>
              <a:rPr lang="en-GB" sz="6000" dirty="0">
                <a:latin typeface="Arial" panose="020B0604020202020204" pitchFamily="34" charset="0"/>
                <a:cs typeface="Arial" panose="020B0604020202020204" pitchFamily="34" charset="0"/>
              </a:rPr>
              <a:t>crisis provision for young people aged 16</a:t>
            </a:r>
            <a:r>
              <a:rPr lang="en-GB" sz="6000" dirty="0" smtClean="0">
                <a:latin typeface="Arial" panose="020B0604020202020204" pitchFamily="34" charset="0"/>
                <a:cs typeface="Arial" panose="020B0604020202020204" pitchFamily="34" charset="0"/>
              </a:rPr>
              <a:t>+ </a:t>
            </a:r>
            <a:r>
              <a:rPr lang="en-GB" sz="5100" dirty="0" smtClean="0">
                <a:latin typeface="Arial" panose="020B0604020202020204" pitchFamily="34" charset="0"/>
                <a:cs typeface="Arial" panose="020B0604020202020204" pitchFamily="34" charset="0"/>
              </a:rPr>
              <a:t>(Currently </a:t>
            </a:r>
            <a:r>
              <a:rPr lang="en-GB" sz="5100" dirty="0">
                <a:latin typeface="Arial" panose="020B0604020202020204" pitchFamily="34" charset="0"/>
                <a:cs typeface="Arial" panose="020B0604020202020204" pitchFamily="34" charset="0"/>
              </a:rPr>
              <a:t>waiting tender </a:t>
            </a:r>
            <a:r>
              <a:rPr lang="en-GB" sz="5100" dirty="0" smtClean="0">
                <a:latin typeface="Arial" panose="020B0604020202020204" pitchFamily="34" charset="0"/>
                <a:cs typeface="Arial" panose="020B0604020202020204" pitchFamily="34" charset="0"/>
              </a:rPr>
              <a:t>outcome)</a:t>
            </a:r>
            <a:endParaRPr lang="en-GB" sz="5100" dirty="0">
              <a:latin typeface="Arial" panose="020B0604020202020204" pitchFamily="34" charset="0"/>
              <a:cs typeface="Arial" panose="020B0604020202020204" pitchFamily="34" charset="0"/>
            </a:endParaRPr>
          </a:p>
          <a:p>
            <a:endParaRPr lang="en-GB" b="1" dirty="0">
              <a:solidFill>
                <a:srgbClr val="00B050"/>
              </a:solidFill>
            </a:endParaRPr>
          </a:p>
        </p:txBody>
      </p:sp>
    </p:spTree>
    <p:extLst>
      <p:ext uri="{BB962C8B-B14F-4D97-AF65-F5344CB8AC3E}">
        <p14:creationId xmlns:p14="http://schemas.microsoft.com/office/powerpoint/2010/main" val="1096599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3399"/>
                </a:solidFill>
                <a:latin typeface="Arial" panose="020B0604020202020204" pitchFamily="34" charset="0"/>
                <a:cs typeface="Arial" panose="020B0604020202020204" pitchFamily="34" charset="0"/>
              </a:rPr>
              <a:t>Issues and Challenges </a:t>
            </a:r>
            <a:endParaRPr lang="en-GB" dirty="0"/>
          </a:p>
        </p:txBody>
      </p:sp>
      <p:sp>
        <p:nvSpPr>
          <p:cNvPr id="3" name="Content Placeholder 2"/>
          <p:cNvSpPr>
            <a:spLocks noGrp="1"/>
          </p:cNvSpPr>
          <p:nvPr>
            <p:ph sz="half" idx="1"/>
          </p:nvPr>
        </p:nvSpPr>
        <p:spPr>
          <a:solidFill>
            <a:srgbClr val="FFFFCC"/>
          </a:solidFill>
          <a:ln w="19050">
            <a:solidFill>
              <a:srgbClr val="000099"/>
            </a:solidFill>
          </a:ln>
        </p:spPr>
        <p:txBody>
          <a:bodyPr>
            <a:normAutofit fontScale="55000" lnSpcReduction="20000"/>
          </a:bodyPr>
          <a:lstStyle/>
          <a:p>
            <a:endParaRPr lang="en-GB" sz="3800" dirty="0" smtClean="0">
              <a:latin typeface="Arial" panose="020B0604020202020204" pitchFamily="34" charset="0"/>
              <a:cs typeface="Arial" panose="020B0604020202020204" pitchFamily="34" charset="0"/>
            </a:endParaRPr>
          </a:p>
          <a:p>
            <a:r>
              <a:rPr lang="en-GB" sz="4400" dirty="0" smtClean="0">
                <a:latin typeface="Arial" panose="020B0604020202020204" pitchFamily="34" charset="0"/>
                <a:cs typeface="Arial" panose="020B0604020202020204" pitchFamily="34" charset="0"/>
              </a:rPr>
              <a:t>Semi-independent </a:t>
            </a:r>
            <a:r>
              <a:rPr lang="en-GB" sz="4400" dirty="0">
                <a:latin typeface="Arial" panose="020B0604020202020204" pitchFamily="34" charset="0"/>
                <a:cs typeface="Arial" panose="020B0604020202020204" pitchFamily="34" charset="0"/>
              </a:rPr>
              <a:t>provision growing with limited strategic direction from </a:t>
            </a:r>
            <a:r>
              <a:rPr lang="en-GB" sz="4400" dirty="0" smtClean="0">
                <a:latin typeface="Arial" panose="020B0604020202020204" pitchFamily="34" charset="0"/>
                <a:cs typeface="Arial" panose="020B0604020202020204" pitchFamily="34" charset="0"/>
              </a:rPr>
              <a:t>commissioners</a:t>
            </a:r>
          </a:p>
          <a:p>
            <a:r>
              <a:rPr lang="en-GB" sz="4400" dirty="0">
                <a:latin typeface="Arial" panose="020B0604020202020204" pitchFamily="34" charset="0"/>
                <a:cs typeface="Arial" panose="020B0604020202020204" pitchFamily="34" charset="0"/>
              </a:rPr>
              <a:t>Provision operating very close to becoming illegal children’s homes</a:t>
            </a:r>
          </a:p>
          <a:p>
            <a:r>
              <a:rPr lang="en-GB" sz="4400" dirty="0">
                <a:latin typeface="Arial" panose="020B0604020202020204" pitchFamily="34" charset="0"/>
                <a:cs typeface="Arial" panose="020B0604020202020204" pitchFamily="34" charset="0"/>
              </a:rPr>
              <a:t>Cost of provision, especially in larger houses, does not compare at all with equivalent model in housing</a:t>
            </a:r>
          </a:p>
          <a:p>
            <a:r>
              <a:rPr lang="en-GB" sz="4400" dirty="0" smtClean="0">
                <a:latin typeface="Arial" panose="020B0604020202020204" pitchFamily="34" charset="0"/>
                <a:cs typeface="Arial" panose="020B0604020202020204" pitchFamily="34" charset="0"/>
              </a:rPr>
              <a:t>Lack </a:t>
            </a:r>
            <a:r>
              <a:rPr lang="en-GB" sz="4400" dirty="0">
                <a:latin typeface="Arial" panose="020B0604020202020204" pitchFamily="34" charset="0"/>
                <a:cs typeface="Arial" panose="020B0604020202020204" pitchFamily="34" charset="0"/>
              </a:rPr>
              <a:t>of robust quality assurance and monitoring leading to safeguarding or practice concerns </a:t>
            </a:r>
          </a:p>
          <a:p>
            <a:endParaRPr lang="en-GB" dirty="0"/>
          </a:p>
        </p:txBody>
      </p:sp>
      <p:sp>
        <p:nvSpPr>
          <p:cNvPr id="4" name="Content Placeholder 3"/>
          <p:cNvSpPr>
            <a:spLocks noGrp="1"/>
          </p:cNvSpPr>
          <p:nvPr>
            <p:ph sz="half" idx="2"/>
          </p:nvPr>
        </p:nvSpPr>
        <p:spPr>
          <a:solidFill>
            <a:schemeClr val="accent6">
              <a:lumMod val="20000"/>
              <a:lumOff val="80000"/>
            </a:schemeClr>
          </a:solidFill>
          <a:ln w="19050">
            <a:solidFill>
              <a:srgbClr val="000099"/>
            </a:solidFill>
          </a:ln>
        </p:spPr>
        <p:txBody>
          <a:bodyPr>
            <a:normAutofit fontScale="55000" lnSpcReduction="20000"/>
          </a:bodyPr>
          <a:lstStyle/>
          <a:p>
            <a:endParaRPr lang="en-GB" dirty="0" smtClean="0"/>
          </a:p>
          <a:p>
            <a:r>
              <a:rPr lang="en-GB" sz="4400" dirty="0" smtClean="0">
                <a:latin typeface="Arial" panose="020B0604020202020204" pitchFamily="34" charset="0"/>
                <a:cs typeface="Arial" panose="020B0604020202020204" pitchFamily="34" charset="0"/>
              </a:rPr>
              <a:t>Preparation </a:t>
            </a:r>
            <a:r>
              <a:rPr lang="en-GB" sz="4400" dirty="0">
                <a:latin typeface="Arial" panose="020B0604020202020204" pitchFamily="34" charset="0"/>
                <a:cs typeface="Arial" panose="020B0604020202020204" pitchFamily="34" charset="0"/>
              </a:rPr>
              <a:t>for step-down and independence – </a:t>
            </a:r>
            <a:r>
              <a:rPr lang="en-GB" sz="4400" dirty="0" smtClean="0">
                <a:latin typeface="Arial" panose="020B0604020202020204" pitchFamily="34" charset="0"/>
                <a:cs typeface="Arial" panose="020B0604020202020204" pitchFamily="34" charset="0"/>
              </a:rPr>
              <a:t>working with residential </a:t>
            </a:r>
            <a:r>
              <a:rPr lang="en-GB" sz="4400" dirty="0">
                <a:latin typeface="Arial" panose="020B0604020202020204" pitchFamily="34" charset="0"/>
                <a:cs typeface="Arial" panose="020B0604020202020204" pitchFamily="34" charset="0"/>
              </a:rPr>
              <a:t>providers </a:t>
            </a:r>
            <a:endParaRPr lang="en-GB" sz="4400" dirty="0" smtClean="0">
              <a:latin typeface="Arial" panose="020B0604020202020204" pitchFamily="34" charset="0"/>
              <a:cs typeface="Arial" panose="020B0604020202020204" pitchFamily="34" charset="0"/>
            </a:endParaRPr>
          </a:p>
          <a:p>
            <a:r>
              <a:rPr lang="en-GB" sz="4400" dirty="0" smtClean="0">
                <a:latin typeface="Arial" panose="020B0604020202020204" pitchFamily="34" charset="0"/>
                <a:cs typeface="Arial" panose="020B0604020202020204" pitchFamily="34" charset="0"/>
              </a:rPr>
              <a:t>Ability </a:t>
            </a:r>
            <a:r>
              <a:rPr lang="en-GB" sz="4400" dirty="0">
                <a:latin typeface="Arial" panose="020B0604020202020204" pitchFamily="34" charset="0"/>
                <a:cs typeface="Arial" panose="020B0604020202020204" pitchFamily="34" charset="0"/>
              </a:rPr>
              <a:t>to respond quickly in a </a:t>
            </a:r>
            <a:r>
              <a:rPr lang="en-GB" sz="4400" dirty="0" smtClean="0">
                <a:latin typeface="Arial" panose="020B0604020202020204" pitchFamily="34" charset="0"/>
                <a:cs typeface="Arial" panose="020B0604020202020204" pitchFamily="34" charset="0"/>
              </a:rPr>
              <a:t>crisis</a:t>
            </a:r>
          </a:p>
          <a:p>
            <a:r>
              <a:rPr lang="en-GB" sz="4400" dirty="0" smtClean="0">
                <a:latin typeface="Arial" panose="020B0604020202020204" pitchFamily="34" charset="0"/>
                <a:cs typeface="Arial" panose="020B0604020202020204" pitchFamily="34" charset="0"/>
              </a:rPr>
              <a:t>Skills to match </a:t>
            </a:r>
            <a:r>
              <a:rPr lang="en-GB" sz="4400" dirty="0">
                <a:latin typeface="Arial" panose="020B0604020202020204" pitchFamily="34" charset="0"/>
                <a:cs typeface="Arial" panose="020B0604020202020204" pitchFamily="34" charset="0"/>
              </a:rPr>
              <a:t>to other young </a:t>
            </a:r>
            <a:r>
              <a:rPr lang="en-GB" sz="4400" dirty="0" smtClean="0">
                <a:latin typeface="Arial" panose="020B0604020202020204" pitchFamily="34" charset="0"/>
                <a:cs typeface="Arial" panose="020B0604020202020204" pitchFamily="34" charset="0"/>
              </a:rPr>
              <a:t>people and manage </a:t>
            </a:r>
            <a:r>
              <a:rPr lang="en-GB" sz="4400" dirty="0">
                <a:latin typeface="Arial" panose="020B0604020202020204" pitchFamily="34" charset="0"/>
                <a:cs typeface="Arial" panose="020B0604020202020204" pitchFamily="34" charset="0"/>
              </a:rPr>
              <a:t>very complex behaviours</a:t>
            </a:r>
          </a:p>
          <a:p>
            <a:r>
              <a:rPr lang="en-GB" sz="4400" dirty="0" smtClean="0">
                <a:latin typeface="Arial" panose="020B0604020202020204" pitchFamily="34" charset="0"/>
                <a:cs typeface="Arial" panose="020B0604020202020204" pitchFamily="34" charset="0"/>
              </a:rPr>
              <a:t>Local sufficiency </a:t>
            </a:r>
          </a:p>
          <a:p>
            <a:r>
              <a:rPr lang="en-GB" sz="4400" dirty="0" smtClean="0">
                <a:latin typeface="Arial" panose="020B0604020202020204" pitchFamily="34" charset="0"/>
                <a:cs typeface="Arial" panose="020B0604020202020204" pitchFamily="34" charset="0"/>
              </a:rPr>
              <a:t>Consistent </a:t>
            </a:r>
            <a:r>
              <a:rPr lang="en-GB" sz="4400" dirty="0">
                <a:latin typeface="Arial" panose="020B0604020202020204" pitchFamily="34" charset="0"/>
                <a:cs typeface="Arial" panose="020B0604020202020204" pitchFamily="34" charset="0"/>
              </a:rPr>
              <a:t>or co-ordinated measurement of outcomes and success for YP and benchmarking</a:t>
            </a:r>
          </a:p>
          <a:p>
            <a:r>
              <a:rPr lang="en-GB" sz="4400" dirty="0" smtClean="0">
                <a:latin typeface="Arial" panose="020B0604020202020204" pitchFamily="34" charset="0"/>
                <a:cs typeface="Arial" panose="020B0604020202020204" pitchFamily="34" charset="0"/>
              </a:rPr>
              <a:t>More </a:t>
            </a:r>
            <a:r>
              <a:rPr lang="en-GB" sz="4400" dirty="0">
                <a:latin typeface="Arial" panose="020B0604020202020204" pitchFamily="34" charset="0"/>
                <a:cs typeface="Arial" panose="020B0604020202020204" pitchFamily="34" charset="0"/>
              </a:rPr>
              <a:t>innovation in service delivery</a:t>
            </a:r>
          </a:p>
        </p:txBody>
      </p:sp>
    </p:spTree>
    <p:extLst>
      <p:ext uri="{BB962C8B-B14F-4D97-AF65-F5344CB8AC3E}">
        <p14:creationId xmlns:p14="http://schemas.microsoft.com/office/powerpoint/2010/main" val="3322814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3399"/>
                </a:solidFill>
                <a:latin typeface="Arial" panose="020B0604020202020204" pitchFamily="34" charset="0"/>
                <a:cs typeface="Arial" panose="020B0604020202020204" pitchFamily="34" charset="0"/>
              </a:rPr>
              <a:t>Strategic Direction – why a joint framework?  </a:t>
            </a:r>
            <a:endParaRPr lang="en-GB" b="1" dirty="0">
              <a:solidFill>
                <a:srgbClr val="003399"/>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25191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059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549"/>
            <a:ext cx="10515600" cy="1325563"/>
          </a:xfrm>
        </p:spPr>
        <p:txBody>
          <a:bodyPr/>
          <a:lstStyle/>
          <a:p>
            <a:pPr algn="ctr"/>
            <a:r>
              <a:rPr lang="en-GB" b="1" dirty="0" smtClean="0">
                <a:solidFill>
                  <a:srgbClr val="000099"/>
                </a:solidFill>
                <a:latin typeface="Arial" panose="020B0604020202020204" pitchFamily="34" charset="0"/>
                <a:cs typeface="Arial" panose="020B0604020202020204" pitchFamily="34" charset="0"/>
              </a:rPr>
              <a:t>Support and Accommodation Vision </a:t>
            </a:r>
            <a:endParaRPr lang="en-GB" dirty="0">
              <a:solidFill>
                <a:srgbClr val="000099"/>
              </a:solidFill>
            </a:endParaRPr>
          </a:p>
        </p:txBody>
      </p:sp>
      <p:sp>
        <p:nvSpPr>
          <p:cNvPr id="3" name="Content Placeholder 2"/>
          <p:cNvSpPr>
            <a:spLocks noGrp="1"/>
          </p:cNvSpPr>
          <p:nvPr>
            <p:ph idx="1"/>
          </p:nvPr>
        </p:nvSpPr>
        <p:spPr>
          <a:xfrm>
            <a:off x="838200" y="1567005"/>
            <a:ext cx="10515600" cy="5032375"/>
          </a:xfrm>
        </p:spPr>
        <p:txBody>
          <a:bodyPr>
            <a:normAutofit fontScale="70000" lnSpcReduction="20000"/>
          </a:bodyPr>
          <a:lstStyle/>
          <a:p>
            <a:pPr marL="0" indent="0">
              <a:lnSpc>
                <a:spcPct val="120000"/>
              </a:lnSpc>
              <a:buNone/>
            </a:pPr>
            <a:r>
              <a:rPr lang="en-GB" sz="3500" dirty="0" smtClean="0">
                <a:latin typeface="Arial" panose="020B0604020202020204" pitchFamily="34" charset="0"/>
                <a:cs typeface="Arial" panose="020B0604020202020204" pitchFamily="34" charset="0"/>
              </a:rPr>
              <a:t>A range of accommodation and support options that will:</a:t>
            </a:r>
          </a:p>
          <a:p>
            <a:pPr lvl="1">
              <a:lnSpc>
                <a:spcPct val="120000"/>
              </a:lnSpc>
              <a:buBlip>
                <a:blip r:embed="rId3"/>
              </a:buBlip>
            </a:pPr>
            <a:r>
              <a:rPr lang="en-GB" sz="3000" dirty="0" smtClean="0">
                <a:latin typeface="Arial" panose="020B0604020202020204" pitchFamily="34" charset="0"/>
                <a:cs typeface="Arial" panose="020B0604020202020204" pitchFamily="34" charset="0"/>
              </a:rPr>
              <a:t>Work closely with residential providers to facilitate smooth step down from care</a:t>
            </a:r>
          </a:p>
          <a:p>
            <a:pPr lvl="1">
              <a:lnSpc>
                <a:spcPct val="120000"/>
              </a:lnSpc>
              <a:buBlip>
                <a:blip r:embed="rId3"/>
              </a:buBlip>
            </a:pPr>
            <a:r>
              <a:rPr lang="en-GB" sz="3000" dirty="0" smtClean="0">
                <a:latin typeface="Arial" panose="020B0604020202020204" pitchFamily="34" charset="0"/>
                <a:cs typeface="Arial" panose="020B0604020202020204" pitchFamily="34" charset="0"/>
              </a:rPr>
              <a:t>Employ skilled, trained staff with experience of working with complexity of needs and vulnerabilities, and who can </a:t>
            </a:r>
            <a:r>
              <a:rPr lang="en-GB" sz="3000" dirty="0">
                <a:latin typeface="Arial" panose="020B0604020202020204" pitchFamily="34" charset="0"/>
                <a:cs typeface="Arial" panose="020B0604020202020204" pitchFamily="34" charset="0"/>
              </a:rPr>
              <a:t>d</a:t>
            </a:r>
            <a:r>
              <a:rPr lang="en-GB" sz="3000" dirty="0" smtClean="0">
                <a:latin typeface="Arial" panose="020B0604020202020204" pitchFamily="34" charset="0"/>
                <a:cs typeface="Arial" panose="020B0604020202020204" pitchFamily="34" charset="0"/>
              </a:rPr>
              <a:t>eliver safe services and manage fluctuating risk </a:t>
            </a:r>
          </a:p>
          <a:p>
            <a:pPr lvl="1">
              <a:lnSpc>
                <a:spcPct val="120000"/>
              </a:lnSpc>
              <a:buBlip>
                <a:blip r:embed="rId3"/>
              </a:buBlip>
            </a:pPr>
            <a:r>
              <a:rPr lang="en-GB" sz="3000" dirty="0" smtClean="0">
                <a:latin typeface="Arial" panose="020B0604020202020204" pitchFamily="34" charset="0"/>
                <a:cs typeface="Arial" panose="020B0604020202020204" pitchFamily="34" charset="0"/>
              </a:rPr>
              <a:t>Build links with education and training establishments to facilitate access to learning opportunities</a:t>
            </a:r>
          </a:p>
          <a:p>
            <a:pPr lvl="1">
              <a:lnSpc>
                <a:spcPct val="120000"/>
              </a:lnSpc>
              <a:buBlip>
                <a:blip r:embed="rId3"/>
              </a:buBlip>
            </a:pPr>
            <a:r>
              <a:rPr lang="en-GB" sz="3000" dirty="0" smtClean="0">
                <a:latin typeface="Arial" panose="020B0604020202020204" pitchFamily="34" charset="0"/>
                <a:cs typeface="Arial" panose="020B0604020202020204" pitchFamily="34" charset="0"/>
              </a:rPr>
              <a:t>Ensure young people learn the practical, independent living skills and knowledge they need to be able to manage their own home </a:t>
            </a:r>
          </a:p>
          <a:p>
            <a:pPr lvl="1">
              <a:lnSpc>
                <a:spcPct val="120000"/>
              </a:lnSpc>
              <a:buBlip>
                <a:blip r:embed="rId3"/>
              </a:buBlip>
            </a:pPr>
            <a:r>
              <a:rPr lang="en-GB" sz="3000" dirty="0" smtClean="0">
                <a:latin typeface="Arial" panose="020B0604020202020204" pitchFamily="34" charset="0"/>
                <a:cs typeface="Arial" panose="020B0604020202020204" pitchFamily="34" charset="0"/>
              </a:rPr>
              <a:t>Deliver different offers - for example supported lodgings, taster/training flats, outreach support, semi independent, move on, male only</a:t>
            </a:r>
          </a:p>
          <a:p>
            <a:pPr lvl="1">
              <a:lnSpc>
                <a:spcPct val="120000"/>
              </a:lnSpc>
              <a:buBlip>
                <a:blip r:embed="rId3"/>
              </a:buBlip>
            </a:pPr>
            <a:r>
              <a:rPr lang="en-GB" sz="3000" dirty="0">
                <a:latin typeface="Arial" panose="020B0604020202020204" pitchFamily="34" charset="0"/>
                <a:cs typeface="Arial" panose="020B0604020202020204" pitchFamily="34" charset="0"/>
              </a:rPr>
              <a:t>W</a:t>
            </a:r>
            <a:r>
              <a:rPr lang="en-GB" sz="3000" dirty="0" smtClean="0">
                <a:latin typeface="Arial" panose="020B0604020202020204" pitchFamily="34" charset="0"/>
                <a:cs typeface="Arial" panose="020B0604020202020204" pitchFamily="34" charset="0"/>
              </a:rPr>
              <a:t>ork transparently and collaboratively with commissioners, housing and other providers to innovate to achieve outcomes </a:t>
            </a:r>
          </a:p>
          <a:p>
            <a:pPr lvl="1"/>
            <a:endParaRPr lang="en-GB" dirty="0" smtClean="0">
              <a:latin typeface="Arial" panose="020B0604020202020204" pitchFamily="34" charset="0"/>
              <a:cs typeface="Arial" panose="020B0604020202020204" pitchFamily="34" charset="0"/>
            </a:endParaRPr>
          </a:p>
          <a:p>
            <a:pPr lvl="1"/>
            <a:endParaRPr lang="en-GB" dirty="0" smtClean="0">
              <a:latin typeface="Arial" panose="020B0604020202020204" pitchFamily="34" charset="0"/>
              <a:cs typeface="Arial" panose="020B0604020202020204" pitchFamily="34" charset="0"/>
            </a:endParaRPr>
          </a:p>
          <a:p>
            <a:pPr lvl="1"/>
            <a:endParaRPr lang="en-GB" dirty="0" smtClean="0">
              <a:latin typeface="Arial" panose="020B0604020202020204" pitchFamily="34" charset="0"/>
              <a:cs typeface="Arial" panose="020B0604020202020204" pitchFamily="34" charset="0"/>
            </a:endParaRPr>
          </a:p>
          <a:p>
            <a:pPr lvl="1"/>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5190" y="5560088"/>
            <a:ext cx="1801632" cy="1200769"/>
          </a:xfrm>
          <a:prstGeom prst="ellipse">
            <a:avLst/>
          </a:prstGeom>
          <a:ln>
            <a:noFill/>
          </a:ln>
          <a:effectLst>
            <a:softEdge rad="112500"/>
          </a:effectLst>
        </p:spPr>
      </p:pic>
    </p:spTree>
    <p:extLst>
      <p:ext uri="{BB962C8B-B14F-4D97-AF65-F5344CB8AC3E}">
        <p14:creationId xmlns:p14="http://schemas.microsoft.com/office/powerpoint/2010/main" val="447501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3399"/>
                </a:solidFill>
                <a:latin typeface="Arial" panose="020B0604020202020204" pitchFamily="34" charset="0"/>
                <a:cs typeface="Arial" panose="020B0604020202020204" pitchFamily="34" charset="0"/>
              </a:rPr>
              <a:t>Desired Outcomes </a:t>
            </a:r>
            <a:endParaRPr lang="en-GB" b="1" dirty="0">
              <a:solidFill>
                <a:srgbClr val="003399"/>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46446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0214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3399"/>
                </a:solidFill>
                <a:latin typeface="Arial" panose="020B0604020202020204" pitchFamily="34" charset="0"/>
                <a:cs typeface="Arial" panose="020B0604020202020204" pitchFamily="34" charset="0"/>
              </a:rPr>
              <a:t>What you told us last time…..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70507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4335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1619</Words>
  <Application>Microsoft Office PowerPoint</Application>
  <PresentationFormat>Widescreen</PresentationFormat>
  <Paragraphs>165</Paragraphs>
  <Slides>22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Wingdings</vt:lpstr>
      <vt:lpstr>ZapfDingbats</vt:lpstr>
      <vt:lpstr>Office Theme</vt:lpstr>
      <vt:lpstr>Commissioning Support and Accommodation for Care Leavers and Young Homeless People</vt:lpstr>
      <vt:lpstr>Welcome and Introductions</vt:lpstr>
      <vt:lpstr>Summary from Previous Event </vt:lpstr>
      <vt:lpstr>Current 16+ Provision </vt:lpstr>
      <vt:lpstr>Issues and Challenges </vt:lpstr>
      <vt:lpstr>Strategic Direction – why a joint framework?  </vt:lpstr>
      <vt:lpstr>Support and Accommodation Vision </vt:lpstr>
      <vt:lpstr>Desired Outcomes </vt:lpstr>
      <vt:lpstr>What you told us last time….. </vt:lpstr>
      <vt:lpstr>What you told us last time….. </vt:lpstr>
      <vt:lpstr>Consultation with Young People </vt:lpstr>
      <vt:lpstr>Pricing </vt:lpstr>
      <vt:lpstr>Pricing – our thoughts</vt:lpstr>
      <vt:lpstr>Possible pricing pathways – intensive/crisis</vt:lpstr>
      <vt:lpstr>Possible pricing pathways – Ongoing   support</vt:lpstr>
      <vt:lpstr>Possible pricing pathways – transition to independence</vt:lpstr>
      <vt:lpstr>On tables</vt:lpstr>
      <vt:lpstr>Refreshment Break </vt:lpstr>
      <vt:lpstr>Developing the Monitoring and Quality Assurance Process </vt:lpstr>
      <vt:lpstr>Options Menu for Monitoring and Quality Assurance  In groups - choose from list below (can be more than one): </vt:lpstr>
      <vt:lpstr>In your groups develop a proposed monitoring and QA package: </vt:lpstr>
      <vt:lpstr>Summary and Close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Commissioning Support and Accommodation for Care Leavers and Young Homeless People</dc:title>
  <dc:creator>Beauchamp, Shirley</dc:creator>
  <cp:lastModifiedBy>Beauchamp, Shirley</cp:lastModifiedBy>
  <cp:revision>169</cp:revision>
  <dcterms:created xsi:type="dcterms:W3CDTF">2019-07-03T10:15:04Z</dcterms:created>
  <dcterms:modified xsi:type="dcterms:W3CDTF">2019-09-13T16:30:21Z</dcterms:modified>
</cp:coreProperties>
</file>