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9"/>
  </p:notesMasterIdLst>
  <p:sldIdLst>
    <p:sldId id="694" r:id="rId2"/>
    <p:sldId id="978" r:id="rId3"/>
    <p:sldId id="892" r:id="rId4"/>
    <p:sldId id="1074" r:id="rId5"/>
    <p:sldId id="1075" r:id="rId6"/>
    <p:sldId id="1071" r:id="rId7"/>
    <p:sldId id="1076" r:id="rId8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4472C4"/>
    <a:srgbClr val="FF5050"/>
    <a:srgbClr val="FF9933"/>
    <a:srgbClr val="FF66CC"/>
    <a:srgbClr val="FF2121"/>
    <a:srgbClr val="A8007C"/>
    <a:srgbClr val="CC0097"/>
    <a:srgbClr val="E200A7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22" autoAdjust="0"/>
    <p:restoredTop sz="95380" autoAdjust="0"/>
  </p:normalViewPr>
  <p:slideViewPr>
    <p:cSldViewPr snapToGrid="0">
      <p:cViewPr varScale="1">
        <p:scale>
          <a:sx n="68" d="100"/>
          <a:sy n="68" d="100"/>
        </p:scale>
        <p:origin x="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497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93ABC-28BF-4AFF-83C5-CFDEB2E54F75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32169-47EB-4DEB-B472-0C53DE6445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84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432169-47EB-4DEB-B472-0C53DE6445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27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4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74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731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3EA4D0C-31E2-4872-A71E-F9E5CAC2FF25}"/>
              </a:ext>
            </a:extLst>
          </p:cNvPr>
          <p:cNvSpPr/>
          <p:nvPr userDrawn="1"/>
        </p:nvSpPr>
        <p:spPr>
          <a:xfrm>
            <a:off x="0" y="6504908"/>
            <a:ext cx="12192000" cy="36512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KCC_Logo_New_2012_Framed">
            <a:extLst>
              <a:ext uri="{FF2B5EF4-FFF2-40B4-BE49-F238E27FC236}">
                <a16:creationId xmlns:a16="http://schemas.microsoft.com/office/drawing/2014/main" id="{2CC2266E-E2D7-4BB5-BFE4-5A86511C9203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558132" y="120260"/>
            <a:ext cx="1515807" cy="88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5E51B08-EBD9-4749-A8DD-3315DF0B914D}"/>
              </a:ext>
            </a:extLst>
          </p:cNvPr>
          <p:cNvCxnSpPr>
            <a:cxnSpLocks/>
          </p:cNvCxnSpPr>
          <p:nvPr userDrawn="1"/>
        </p:nvCxnSpPr>
        <p:spPr>
          <a:xfrm>
            <a:off x="0" y="724823"/>
            <a:ext cx="10451805" cy="0"/>
          </a:xfrm>
          <a:prstGeom prst="line">
            <a:avLst/>
          </a:prstGeom>
          <a:ln w="57150">
            <a:solidFill>
              <a:srgbClr val="FF0000">
                <a:alpha val="89804"/>
              </a:srgb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Footer Placeholder 28">
            <a:extLst>
              <a:ext uri="{FF2B5EF4-FFF2-40B4-BE49-F238E27FC236}">
                <a16:creationId xmlns:a16="http://schemas.microsoft.com/office/drawing/2014/main" id="{68947577-FDCA-424A-A2D1-F64C8DC5611E}"/>
              </a:ext>
            </a:extLst>
          </p:cNvPr>
          <p:cNvSpPr txBox="1">
            <a:spLocks/>
          </p:cNvSpPr>
          <p:nvPr userDrawn="1"/>
        </p:nvSpPr>
        <p:spPr>
          <a:xfrm>
            <a:off x="22304" y="6510504"/>
            <a:ext cx="21295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>
                <a:solidFill>
                  <a:schemeClr val="bg1"/>
                </a:solidFill>
                <a:latin typeface="Arial Nova" panose="020B0504020202020204" pitchFamily="34" charset="0"/>
              </a:rPr>
              <a:t>Strategic Commissioning</a:t>
            </a:r>
          </a:p>
        </p:txBody>
      </p:sp>
    </p:spTree>
    <p:extLst>
      <p:ext uri="{BB962C8B-B14F-4D97-AF65-F5344CB8AC3E}">
        <p14:creationId xmlns:p14="http://schemas.microsoft.com/office/powerpoint/2010/main" val="341237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115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65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903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28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1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3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7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61CD8-EBD5-4B7A-9938-0965000195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702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CC_Logo_New_2012_Framed">
            <a:extLst>
              <a:ext uri="{FF2B5EF4-FFF2-40B4-BE49-F238E27FC236}">
                <a16:creationId xmlns:a16="http://schemas.microsoft.com/office/drawing/2014/main" id="{5D2BD82C-CFD2-453A-BF50-A35C7E914A7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58132" y="120260"/>
            <a:ext cx="1515807" cy="88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F3A6CD-EC6A-4E3D-B3C5-E2D4F8A42AE9}"/>
              </a:ext>
            </a:extLst>
          </p:cNvPr>
          <p:cNvCxnSpPr>
            <a:cxnSpLocks/>
          </p:cNvCxnSpPr>
          <p:nvPr/>
        </p:nvCxnSpPr>
        <p:spPr>
          <a:xfrm>
            <a:off x="2190307" y="1860698"/>
            <a:ext cx="0" cy="31086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9C874084-76AC-4FF0-A717-858DF24257D3}"/>
              </a:ext>
            </a:extLst>
          </p:cNvPr>
          <p:cNvSpPr txBox="1"/>
          <p:nvPr/>
        </p:nvSpPr>
        <p:spPr>
          <a:xfrm>
            <a:off x="2489058" y="1860698"/>
            <a:ext cx="500793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Arial Nova" panose="020B0504020202020204" pitchFamily="34" charset="0"/>
                <a:cs typeface="Arial" panose="020B0604020202020204" pitchFamily="34" charset="0"/>
              </a:rPr>
              <a:t>Community Based Wellbeing Services</a:t>
            </a:r>
          </a:p>
          <a:p>
            <a:endParaRPr lang="en-GB" sz="2800" dirty="0"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 Nova" panose="020B0504020202020204" pitchFamily="34" charset="0"/>
                <a:cs typeface="Arial" panose="020B0604020202020204" pitchFamily="34" charset="0"/>
              </a:rPr>
              <a:t>Procurement Approach</a:t>
            </a:r>
          </a:p>
          <a:p>
            <a:r>
              <a:rPr lang="en-GB" sz="2800" dirty="0">
                <a:latin typeface="Arial Nova" panose="020B0504020202020204" pitchFamily="34" charset="0"/>
                <a:cs typeface="Arial" panose="020B0604020202020204" pitchFamily="34" charset="0"/>
              </a:rPr>
              <a:t>Workshop 3</a:t>
            </a:r>
          </a:p>
          <a:p>
            <a:endParaRPr lang="en-GB" sz="2000" dirty="0"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 Nova" panose="020B0504020202020204" pitchFamily="34" charset="0"/>
                <a:cs typeface="Arial" panose="020B0604020202020204" pitchFamily="34" charset="0"/>
              </a:rPr>
              <a:t>January 2020</a:t>
            </a:r>
          </a:p>
        </p:txBody>
      </p:sp>
    </p:spTree>
    <p:extLst>
      <p:ext uri="{BB962C8B-B14F-4D97-AF65-F5344CB8AC3E}">
        <p14:creationId xmlns:p14="http://schemas.microsoft.com/office/powerpoint/2010/main" val="22591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4427A0A-1977-4DCC-A847-1539A814CCCA}"/>
              </a:ext>
            </a:extLst>
          </p:cNvPr>
          <p:cNvSpPr txBox="1"/>
          <p:nvPr/>
        </p:nvSpPr>
        <p:spPr>
          <a:xfrm>
            <a:off x="108928" y="198604"/>
            <a:ext cx="2445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ova" panose="020B0504020202020204" pitchFamily="34" charset="0"/>
              </a:rPr>
              <a:t>Contents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5029F4-4E5D-4D24-AE35-5AD1D371D380}"/>
              </a:ext>
            </a:extLst>
          </p:cNvPr>
          <p:cNvSpPr/>
          <p:nvPr/>
        </p:nvSpPr>
        <p:spPr>
          <a:xfrm>
            <a:off x="1912658" y="2461109"/>
            <a:ext cx="47446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 Nova" panose="020B0504020202020204" pitchFamily="34" charset="0"/>
              </a:rPr>
              <a:t>Section 2 – Contract values</a:t>
            </a:r>
            <a:endParaRPr lang="en-GB" sz="1600" dirty="0">
              <a:latin typeface="Arial Nova" panose="020B05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58414A-56C9-4AD0-B7CF-11D94033B07F}"/>
              </a:ext>
            </a:extLst>
          </p:cNvPr>
          <p:cNvSpPr txBox="1"/>
          <p:nvPr/>
        </p:nvSpPr>
        <p:spPr>
          <a:xfrm>
            <a:off x="11877963" y="6567815"/>
            <a:ext cx="3143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 Nova" panose="020B0504020202020204" pitchFamily="34" charset="0"/>
              </a:rPr>
              <a:t>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FC794C-0E8F-47CF-AAA0-5EC238AFC595}"/>
              </a:ext>
            </a:extLst>
          </p:cNvPr>
          <p:cNvSpPr/>
          <p:nvPr/>
        </p:nvSpPr>
        <p:spPr>
          <a:xfrm>
            <a:off x="1912658" y="1912885"/>
            <a:ext cx="46554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 Nova" panose="020B0504020202020204" pitchFamily="34" charset="0"/>
              </a:rPr>
              <a:t>Section 1 – Specification Feedback</a:t>
            </a:r>
            <a:endParaRPr lang="en-GB" sz="1600" dirty="0">
              <a:latin typeface="Arial Nova" panose="020B05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DD81C9-368C-41DC-B2F1-207155F27760}"/>
              </a:ext>
            </a:extLst>
          </p:cNvPr>
          <p:cNvSpPr/>
          <p:nvPr/>
        </p:nvSpPr>
        <p:spPr>
          <a:xfrm>
            <a:off x="1912658" y="3009333"/>
            <a:ext cx="47446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>
                <a:latin typeface="Arial Nova" panose="020B0504020202020204" pitchFamily="34" charset="0"/>
              </a:rPr>
              <a:t>Section 3 – Procurement Process</a:t>
            </a:r>
            <a:endParaRPr lang="en-GB" sz="1600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0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191219 Revised Model">
            <a:extLst>
              <a:ext uri="{FF2B5EF4-FFF2-40B4-BE49-F238E27FC236}">
                <a16:creationId xmlns:a16="http://schemas.microsoft.com/office/drawing/2014/main" id="{C8D22CDE-079E-45A6-8C7F-1A70CD04B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74" y="926427"/>
            <a:ext cx="7858111" cy="5556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27DC1A-BC3F-47F9-98EB-F888F99C8B0F}"/>
              </a:ext>
            </a:extLst>
          </p:cNvPr>
          <p:cNvSpPr txBox="1"/>
          <p:nvPr/>
        </p:nvSpPr>
        <p:spPr>
          <a:xfrm>
            <a:off x="289875" y="926427"/>
            <a:ext cx="10140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ova" panose="020B0504020202020204" pitchFamily="34" charset="0"/>
              </a:rPr>
              <a:t>The model for service delivery has been slightly amended following engagement: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CD852D-4F68-48B0-B746-CF8C1965100D}"/>
              </a:ext>
            </a:extLst>
          </p:cNvPr>
          <p:cNvSpPr txBox="1"/>
          <p:nvPr/>
        </p:nvSpPr>
        <p:spPr>
          <a:xfrm>
            <a:off x="11830051" y="6567815"/>
            <a:ext cx="36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 Nova" panose="020B0504020202020204" pitchFamily="34" charset="0"/>
              </a:rPr>
              <a:t>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AF8B41-8E17-43E6-8A7E-3187BA70174F}"/>
              </a:ext>
            </a:extLst>
          </p:cNvPr>
          <p:cNvSpPr txBox="1"/>
          <p:nvPr/>
        </p:nvSpPr>
        <p:spPr>
          <a:xfrm>
            <a:off x="117345" y="196377"/>
            <a:ext cx="5978655" cy="35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latin typeface="Arial Nova" panose="020B0504020202020204" pitchFamily="34" charset="0"/>
                <a:ea typeface="+mj-ea"/>
                <a:cs typeface="+mj-cs"/>
              </a:rPr>
              <a:t>Specification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127EAE-94A1-40E9-BED7-2ABB631C166E}"/>
              </a:ext>
            </a:extLst>
          </p:cNvPr>
          <p:cNvSpPr txBox="1"/>
          <p:nvPr/>
        </p:nvSpPr>
        <p:spPr>
          <a:xfrm>
            <a:off x="7888853" y="3797309"/>
            <a:ext cx="394119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ova" panose="020B0504020202020204" pitchFamily="34" charset="0"/>
              </a:rPr>
              <a:t>The changes are to the Specialist Dementia contracts.</a:t>
            </a:r>
          </a:p>
          <a:p>
            <a:endParaRPr lang="en-GB" dirty="0">
              <a:latin typeface="Arial Nova" panose="020B0504020202020204" pitchFamily="34" charset="0"/>
            </a:endParaRPr>
          </a:p>
          <a:p>
            <a:r>
              <a:rPr lang="en-GB" dirty="0">
                <a:latin typeface="Arial Nova" panose="020B0504020202020204" pitchFamily="34" charset="0"/>
              </a:rPr>
              <a:t>Instead of 5 separate contracts, smaller contracts have been combined to create more attractive contracts for delivery across 3 areas.</a:t>
            </a:r>
          </a:p>
        </p:txBody>
      </p:sp>
    </p:spTree>
    <p:extLst>
      <p:ext uri="{BB962C8B-B14F-4D97-AF65-F5344CB8AC3E}">
        <p14:creationId xmlns:p14="http://schemas.microsoft.com/office/powerpoint/2010/main" val="212777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27DC1A-BC3F-47F9-98EB-F888F99C8B0F}"/>
              </a:ext>
            </a:extLst>
          </p:cNvPr>
          <p:cNvSpPr txBox="1"/>
          <p:nvPr/>
        </p:nvSpPr>
        <p:spPr>
          <a:xfrm>
            <a:off x="529025" y="1756421"/>
            <a:ext cx="101402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Nova" panose="020B0504020202020204" pitchFamily="34" charset="0"/>
              </a:rPr>
              <a:t>Specification Sections:</a:t>
            </a:r>
          </a:p>
          <a:p>
            <a:endParaRPr lang="en-GB" dirty="0">
              <a:latin typeface="Arial Nova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Nova" panose="020B0504020202020204" pitchFamily="34" charset="0"/>
              </a:rPr>
              <a:t>Introduction / Strategic Context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Arial Nova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Nova" panose="020B0504020202020204" pitchFamily="34" charset="0"/>
              </a:rPr>
              <a:t>The Service – Aims and Objectives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Arial Nova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Nova" panose="020B0504020202020204" pitchFamily="34" charset="0"/>
              </a:rPr>
              <a:t>The Outcomes – Personal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Arial Nova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Nova" panose="020B0504020202020204" pitchFamily="34" charset="0"/>
              </a:rPr>
              <a:t>The Outcomes –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Arial Nova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 Nova" panose="020B0504020202020204" pitchFamily="34" charset="0"/>
              </a:rPr>
              <a:t>Social Value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Arial Nova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Arial Nova" panose="020B05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Arial Nova" panose="020B0504020202020204" pitchFamily="34" charset="0"/>
            </a:endParaRPr>
          </a:p>
          <a:p>
            <a:endParaRPr lang="en-GB" dirty="0">
              <a:latin typeface="Arial Nova" panose="020B05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CD852D-4F68-48B0-B746-CF8C1965100D}"/>
              </a:ext>
            </a:extLst>
          </p:cNvPr>
          <p:cNvSpPr txBox="1"/>
          <p:nvPr/>
        </p:nvSpPr>
        <p:spPr>
          <a:xfrm>
            <a:off x="11830051" y="6567815"/>
            <a:ext cx="36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 Nova" panose="020B0504020202020204" pitchFamily="34" charset="0"/>
              </a:rPr>
              <a:t>12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AF8B41-8E17-43E6-8A7E-3187BA70174F}"/>
              </a:ext>
            </a:extLst>
          </p:cNvPr>
          <p:cNvSpPr txBox="1"/>
          <p:nvPr/>
        </p:nvSpPr>
        <p:spPr>
          <a:xfrm>
            <a:off x="117345" y="196377"/>
            <a:ext cx="5978655" cy="35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latin typeface="Arial Nova" panose="020B0504020202020204" pitchFamily="34" charset="0"/>
                <a:ea typeface="+mj-ea"/>
                <a:cs typeface="+mj-cs"/>
              </a:rPr>
              <a:t>Specification</a:t>
            </a:r>
          </a:p>
        </p:txBody>
      </p:sp>
    </p:spTree>
    <p:extLst>
      <p:ext uri="{BB962C8B-B14F-4D97-AF65-F5344CB8AC3E}">
        <p14:creationId xmlns:p14="http://schemas.microsoft.com/office/powerpoint/2010/main" val="1300821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CD852D-4F68-48B0-B746-CF8C1965100D}"/>
              </a:ext>
            </a:extLst>
          </p:cNvPr>
          <p:cNvSpPr txBox="1"/>
          <p:nvPr/>
        </p:nvSpPr>
        <p:spPr>
          <a:xfrm>
            <a:off x="11830051" y="6567815"/>
            <a:ext cx="3622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>
                <a:solidFill>
                  <a:schemeClr val="bg1"/>
                </a:solidFill>
                <a:latin typeface="Arial Nova" panose="020B0504020202020204" pitchFamily="34" charset="0"/>
              </a:rPr>
              <a:t>12</a:t>
            </a:r>
            <a:endParaRPr lang="en-GB" sz="1100" dirty="0">
              <a:solidFill>
                <a:schemeClr val="bg1"/>
              </a:solidFill>
              <a:latin typeface="Arial Nova" panose="020B05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AF8B41-8E17-43E6-8A7E-3187BA70174F}"/>
              </a:ext>
            </a:extLst>
          </p:cNvPr>
          <p:cNvSpPr txBox="1"/>
          <p:nvPr/>
        </p:nvSpPr>
        <p:spPr>
          <a:xfrm>
            <a:off x="117345" y="196377"/>
            <a:ext cx="5978655" cy="358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>
                <a:latin typeface="Arial Nova" panose="020B0504020202020204" pitchFamily="34" charset="0"/>
                <a:ea typeface="+mj-ea"/>
                <a:cs typeface="+mj-cs"/>
              </a:rPr>
              <a:t>Contract Values</a:t>
            </a:r>
            <a:endParaRPr lang="en-US" dirty="0">
              <a:latin typeface="Arial Nova" panose="020B0504020202020204" pitchFamily="34" charset="0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31EEEE-1AD3-4444-AA1B-EBCC580AB0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13687"/>
              </p:ext>
            </p:extLst>
          </p:nvPr>
        </p:nvGraphicFramePr>
        <p:xfrm>
          <a:off x="117344" y="1100667"/>
          <a:ext cx="11160255" cy="4851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777">
                  <a:extLst>
                    <a:ext uri="{9D8B030D-6E8A-4147-A177-3AD203B41FA5}">
                      <a16:colId xmlns:a16="http://schemas.microsoft.com/office/drawing/2014/main" val="1107579782"/>
                    </a:ext>
                  </a:extLst>
                </a:gridCol>
                <a:gridCol w="2152150">
                  <a:extLst>
                    <a:ext uri="{9D8B030D-6E8A-4147-A177-3AD203B41FA5}">
                      <a16:colId xmlns:a16="http://schemas.microsoft.com/office/drawing/2014/main" val="3127723315"/>
                    </a:ext>
                  </a:extLst>
                </a:gridCol>
                <a:gridCol w="1288713">
                  <a:extLst>
                    <a:ext uri="{9D8B030D-6E8A-4147-A177-3AD203B41FA5}">
                      <a16:colId xmlns:a16="http://schemas.microsoft.com/office/drawing/2014/main" val="2102394396"/>
                    </a:ext>
                  </a:extLst>
                </a:gridCol>
                <a:gridCol w="1378923">
                  <a:extLst>
                    <a:ext uri="{9D8B030D-6E8A-4147-A177-3AD203B41FA5}">
                      <a16:colId xmlns:a16="http://schemas.microsoft.com/office/drawing/2014/main" val="1808622603"/>
                    </a:ext>
                  </a:extLst>
                </a:gridCol>
                <a:gridCol w="1378923">
                  <a:extLst>
                    <a:ext uri="{9D8B030D-6E8A-4147-A177-3AD203B41FA5}">
                      <a16:colId xmlns:a16="http://schemas.microsoft.com/office/drawing/2014/main" val="3653018339"/>
                    </a:ext>
                  </a:extLst>
                </a:gridCol>
                <a:gridCol w="1378923">
                  <a:extLst>
                    <a:ext uri="{9D8B030D-6E8A-4147-A177-3AD203B41FA5}">
                      <a16:colId xmlns:a16="http://schemas.microsoft.com/office/drawing/2014/main" val="2456571260"/>
                    </a:ext>
                  </a:extLst>
                </a:gridCol>
                <a:gridCol w="1378923">
                  <a:extLst>
                    <a:ext uri="{9D8B030D-6E8A-4147-A177-3AD203B41FA5}">
                      <a16:colId xmlns:a16="http://schemas.microsoft.com/office/drawing/2014/main" val="1189991433"/>
                    </a:ext>
                  </a:extLst>
                </a:gridCol>
                <a:gridCol w="1378923">
                  <a:extLst>
                    <a:ext uri="{9D8B030D-6E8A-4147-A177-3AD203B41FA5}">
                      <a16:colId xmlns:a16="http://schemas.microsoft.com/office/drawing/2014/main" val="191525117"/>
                    </a:ext>
                  </a:extLst>
                </a:gridCol>
              </a:tblGrid>
              <a:tr h="236882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GB" sz="20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Contract Values</a:t>
                      </a:r>
                      <a:endParaRPr lang="en-GB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GB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18231"/>
                  </a:ext>
                </a:extLst>
              </a:tr>
              <a:tr h="23688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854728"/>
                  </a:ext>
                </a:extLst>
              </a:tr>
              <a:tr h="236882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2020/21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2021/22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2022/23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2023/24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2024/25</a:t>
                      </a:r>
                      <a:endParaRPr lang="en-GB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526495"/>
                  </a:ext>
                </a:extLst>
              </a:tr>
              <a:tr h="3764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PHASE 1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GW: TSKC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1,231,840.75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1,235,000.00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1,240,000.00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1,245,000.00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1,250,000.00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6,201,840.75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443834"/>
                  </a:ext>
                </a:extLst>
              </a:tr>
              <a:tr h="3764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GW: WK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975,866.17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980,000.00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990,000.00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1,000,000.00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1,015,000.00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4,960,866.17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332040"/>
                  </a:ext>
                </a:extLst>
              </a:tr>
              <a:tr h="3764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S: SI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1,089,532.96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1,074,000.00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1,058,000.00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1,030,000.00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1,000,000.00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5,251,532.96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817416"/>
                  </a:ext>
                </a:extLst>
              </a:tr>
              <a:tr h="37642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PHASE 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GW: DGS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734,460.80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700,000.00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  660,000.00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  630,000.00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  600,000.00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3,324,460.80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14922"/>
                  </a:ext>
                </a:extLst>
              </a:tr>
              <a:tr h="3764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DEM: 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164,750.90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192,000.00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250,000.00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  300,000.00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  345,000.00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1,251,750.90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26535"/>
                  </a:ext>
                </a:extLst>
              </a:tr>
              <a:tr h="3764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DEM: W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286,395.54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300,000.00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320,000.00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350,000.00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  375,000.00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1,631,395.54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75567"/>
                  </a:ext>
                </a:extLst>
              </a:tr>
              <a:tr h="3764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DEM: DGSS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263,499.72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265,000.00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270,000.00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280,000.00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300,000.00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1,378,499.72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700798"/>
                  </a:ext>
                </a:extLst>
              </a:tr>
              <a:tr h="3764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S: PD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148,616.20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>
                          <a:effectLst/>
                        </a:rPr>
                        <a:t> £        148,616.20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155,000.00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160,000.00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165,000.00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777,232.40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425180"/>
                  </a:ext>
                </a:extLst>
              </a:tr>
              <a:tr h="3764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PHASE 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GW: ACC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639,885.84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640,000.00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650,000.00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660,000.00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670,000.00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3,259,885.84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764459"/>
                  </a:ext>
                </a:extLst>
              </a:tr>
              <a:tr h="3764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GW: 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 £      357,464.84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 £        358,000.00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 £        325,000.00 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 £        300,000.00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 £        275,000.00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1,615,464.84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073869"/>
                  </a:ext>
                </a:extLst>
              </a:tr>
              <a:tr h="37642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Carers SB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>
                          <a:effectLst/>
                        </a:rPr>
                        <a:t> 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effectLst/>
                        </a:rPr>
                        <a:t> 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>
                          <a:effectLst/>
                        </a:rPr>
                        <a:t> £                          -   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0285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709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5888536-6CE3-4F1D-BB50-25C8276472E4}"/>
              </a:ext>
            </a:extLst>
          </p:cNvPr>
          <p:cNvSpPr/>
          <p:nvPr/>
        </p:nvSpPr>
        <p:spPr>
          <a:xfrm>
            <a:off x="191313" y="907595"/>
            <a:ext cx="10257379" cy="1020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phased procurement approach is set out below, also indicating the length of grant extensions required for those organisations that are currently funded, up until their area has completed procurement: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02831A-9810-4572-BD17-6E537B5B6731}"/>
              </a:ext>
            </a:extLst>
          </p:cNvPr>
          <p:cNvSpPr/>
          <p:nvPr/>
        </p:nvSpPr>
        <p:spPr>
          <a:xfrm>
            <a:off x="111234" y="181358"/>
            <a:ext cx="680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 Nova" panose="020B0504020202020204" pitchFamily="34" charset="0"/>
              </a:rPr>
              <a:t>Procurement Process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03D4F1-7D9D-4234-9831-64319EC5D285}"/>
              </a:ext>
            </a:extLst>
          </p:cNvPr>
          <p:cNvSpPr txBox="1"/>
          <p:nvPr/>
        </p:nvSpPr>
        <p:spPr>
          <a:xfrm>
            <a:off x="11820525" y="6567815"/>
            <a:ext cx="371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 Nova" panose="020B0504020202020204" pitchFamily="34" charset="0"/>
              </a:rPr>
              <a:t>13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60CF31-7B8A-4705-85A0-7AC789218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134510"/>
              </p:ext>
            </p:extLst>
          </p:nvPr>
        </p:nvGraphicFramePr>
        <p:xfrm>
          <a:off x="1059365" y="1966422"/>
          <a:ext cx="9578898" cy="3986268"/>
        </p:xfrm>
        <a:graphic>
          <a:graphicData uri="http://schemas.openxmlformats.org/drawingml/2006/table">
            <a:tbl>
              <a:tblPr firstRow="1" bandRow="1">
                <a:solidFill>
                  <a:srgbClr val="9999FF"/>
                </a:solidFill>
                <a:tableStyleId>{5C22544A-7EE6-4342-B048-85BDC9FD1C3A}</a:tableStyleId>
              </a:tblPr>
              <a:tblGrid>
                <a:gridCol w="3192966">
                  <a:extLst>
                    <a:ext uri="{9D8B030D-6E8A-4147-A177-3AD203B41FA5}">
                      <a16:colId xmlns:a16="http://schemas.microsoft.com/office/drawing/2014/main" val="2942511805"/>
                    </a:ext>
                  </a:extLst>
                </a:gridCol>
                <a:gridCol w="3192966">
                  <a:extLst>
                    <a:ext uri="{9D8B030D-6E8A-4147-A177-3AD203B41FA5}">
                      <a16:colId xmlns:a16="http://schemas.microsoft.com/office/drawing/2014/main" val="2152746708"/>
                    </a:ext>
                  </a:extLst>
                </a:gridCol>
                <a:gridCol w="3192966">
                  <a:extLst>
                    <a:ext uri="{9D8B030D-6E8A-4147-A177-3AD203B41FA5}">
                      <a16:colId xmlns:a16="http://schemas.microsoft.com/office/drawing/2014/main" val="1680281391"/>
                    </a:ext>
                  </a:extLst>
                </a:gridCol>
              </a:tblGrid>
              <a:tr h="364183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Phase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Phase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Phase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845554"/>
                  </a:ext>
                </a:extLst>
              </a:tr>
              <a:tr h="43332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January - March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April – June 2020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October – December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320468"/>
                  </a:ext>
                </a:extLst>
              </a:tr>
              <a:tr h="79679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Sensory Impairment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Physical Disability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Carers Short Breaks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041763"/>
                  </a:ext>
                </a:extLst>
              </a:tr>
              <a:tr h="79679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Wellbeing: Thanet / SKC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Wellbeing: DGS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Wellbeing: Ashford / Canterbury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520554"/>
                  </a:ext>
                </a:extLst>
              </a:tr>
              <a:tr h="79679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Wellbeing: West Kent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Specialist Dementia (all)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Wellbeing: Swale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203507"/>
                  </a:ext>
                </a:extLst>
              </a:tr>
              <a:tr h="796797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Grant Extension to:</a:t>
                      </a:r>
                    </a:p>
                    <a:p>
                      <a:pPr algn="ctr"/>
                      <a:r>
                        <a:rPr lang="en-GB" dirty="0"/>
                        <a:t>End June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Grant Extension to:</a:t>
                      </a:r>
                    </a:p>
                    <a:p>
                      <a:pPr algn="ctr"/>
                      <a:r>
                        <a:rPr lang="en-GB" dirty="0"/>
                        <a:t>End September 2020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Grant Extension to:</a:t>
                      </a:r>
                    </a:p>
                    <a:p>
                      <a:pPr algn="ctr"/>
                      <a:r>
                        <a:rPr lang="en-GB" dirty="0"/>
                        <a:t>End March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694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606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5888536-6CE3-4F1D-BB50-25C8276472E4}"/>
              </a:ext>
            </a:extLst>
          </p:cNvPr>
          <p:cNvSpPr/>
          <p:nvPr/>
        </p:nvSpPr>
        <p:spPr>
          <a:xfrm>
            <a:off x="191313" y="907595"/>
            <a:ext cx="10257379" cy="38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latin typeface="Arial Nova" panose="020B05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procurement timetable is set out below.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02831A-9810-4572-BD17-6E537B5B6731}"/>
              </a:ext>
            </a:extLst>
          </p:cNvPr>
          <p:cNvSpPr/>
          <p:nvPr/>
        </p:nvSpPr>
        <p:spPr>
          <a:xfrm>
            <a:off x="111234" y="181358"/>
            <a:ext cx="6806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 Nova" panose="020B0504020202020204" pitchFamily="34" charset="0"/>
              </a:rPr>
              <a:t>Procurement Process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03D4F1-7D9D-4234-9831-64319EC5D285}"/>
              </a:ext>
            </a:extLst>
          </p:cNvPr>
          <p:cNvSpPr txBox="1"/>
          <p:nvPr/>
        </p:nvSpPr>
        <p:spPr>
          <a:xfrm>
            <a:off x="11820525" y="6567815"/>
            <a:ext cx="371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Arial Nova" panose="020B0504020202020204" pitchFamily="34" charset="0"/>
              </a:rPr>
              <a:t>13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F4CD009-E952-47A7-90C8-DEF655695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582821"/>
              </p:ext>
            </p:extLst>
          </p:nvPr>
        </p:nvGraphicFramePr>
        <p:xfrm>
          <a:off x="548640" y="1290970"/>
          <a:ext cx="10705514" cy="51301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0455">
                  <a:extLst>
                    <a:ext uri="{9D8B030D-6E8A-4147-A177-3AD203B41FA5}">
                      <a16:colId xmlns:a16="http://schemas.microsoft.com/office/drawing/2014/main" val="1630405326"/>
                    </a:ext>
                  </a:extLst>
                </a:gridCol>
                <a:gridCol w="3545059">
                  <a:extLst>
                    <a:ext uri="{9D8B030D-6E8A-4147-A177-3AD203B41FA5}">
                      <a16:colId xmlns:a16="http://schemas.microsoft.com/office/drawing/2014/main" val="3516204682"/>
                    </a:ext>
                  </a:extLst>
                </a:gridCol>
              </a:tblGrid>
              <a:tr h="287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Stage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Anticipated Date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3344362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SQQ issued to Providers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Monday 3</a:t>
                      </a:r>
                      <a:r>
                        <a:rPr lang="en-GB" sz="1800" baseline="30000">
                          <a:effectLst/>
                        </a:rPr>
                        <a:t>rd</a:t>
                      </a:r>
                      <a:r>
                        <a:rPr lang="en-GB" sz="1800">
                          <a:effectLst/>
                        </a:rPr>
                        <a:t> February 2020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6885438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Deadline for Providers’ questions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Monday 10</a:t>
                      </a:r>
                      <a:r>
                        <a:rPr lang="en-GB" sz="1800" baseline="30000">
                          <a:effectLst/>
                        </a:rPr>
                        <a:t>th</a:t>
                      </a:r>
                      <a:r>
                        <a:rPr lang="en-GB" sz="1800">
                          <a:effectLst/>
                        </a:rPr>
                        <a:t> February 2020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8689190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KCC response to Providers’ questions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Wednesday 12</a:t>
                      </a:r>
                      <a:r>
                        <a:rPr lang="en-GB" sz="1800" baseline="30000">
                          <a:effectLst/>
                        </a:rPr>
                        <a:t>th</a:t>
                      </a:r>
                      <a:r>
                        <a:rPr lang="en-GB" sz="1800">
                          <a:effectLst/>
                        </a:rPr>
                        <a:t> February 2020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0219713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SQQ returned by Providers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12:00 Monday 17</a:t>
                      </a:r>
                      <a:r>
                        <a:rPr lang="en-GB" sz="1800" baseline="30000">
                          <a:effectLst/>
                        </a:rPr>
                        <a:t>th</a:t>
                      </a:r>
                      <a:r>
                        <a:rPr lang="en-GB" sz="1800">
                          <a:effectLst/>
                        </a:rPr>
                        <a:t> February 2020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8022825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Evaluation and shortlisting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17</a:t>
                      </a:r>
                      <a:r>
                        <a:rPr lang="en-GB" sz="1800" baseline="30000" dirty="0">
                          <a:effectLst/>
                        </a:rPr>
                        <a:t>th  </a:t>
                      </a:r>
                      <a:r>
                        <a:rPr lang="en-GB" sz="1800" dirty="0">
                          <a:effectLst/>
                        </a:rPr>
                        <a:t>– 28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February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905778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Invitation to Tender (ITT) dispatch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2</a:t>
                      </a:r>
                      <a:r>
                        <a:rPr lang="en-GB" sz="1800" baseline="30000">
                          <a:effectLst/>
                        </a:rPr>
                        <a:t>nd</a:t>
                      </a:r>
                      <a:r>
                        <a:rPr lang="en-GB" sz="1800">
                          <a:effectLst/>
                        </a:rPr>
                        <a:t> March 2020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9738257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Tender return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16</a:t>
                      </a:r>
                      <a:r>
                        <a:rPr lang="en-GB" sz="1800" baseline="30000">
                          <a:effectLst/>
                        </a:rPr>
                        <a:t>th</a:t>
                      </a:r>
                      <a:r>
                        <a:rPr lang="en-GB" sz="1800">
                          <a:effectLst/>
                        </a:rPr>
                        <a:t> March 2020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6338592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Tender evaluation and clarification, </a:t>
                      </a:r>
                      <a:r>
                        <a:rPr lang="en-GB" sz="1800" dirty="0" err="1">
                          <a:effectLst/>
                        </a:rPr>
                        <a:t>inc</a:t>
                      </a:r>
                      <a:r>
                        <a:rPr lang="en-GB" sz="1800" dirty="0">
                          <a:effectLst/>
                        </a:rPr>
                        <a:t> potential negotiation meetings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17</a:t>
                      </a:r>
                      <a:r>
                        <a:rPr lang="en-GB" sz="1800" baseline="30000" dirty="0">
                          <a:effectLst/>
                        </a:rPr>
                        <a:t>th </a:t>
                      </a:r>
                      <a:r>
                        <a:rPr lang="en-GB" sz="1800" dirty="0">
                          <a:effectLst/>
                        </a:rPr>
                        <a:t>– 25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March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021199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Potential issue of Invitation to submit Final Tender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30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March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288243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Final tender return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15</a:t>
                      </a:r>
                      <a:r>
                        <a:rPr lang="en-GB" sz="1800" baseline="30000">
                          <a:effectLst/>
                        </a:rPr>
                        <a:t>th</a:t>
                      </a:r>
                      <a:r>
                        <a:rPr lang="en-GB" sz="1800">
                          <a:effectLst/>
                        </a:rPr>
                        <a:t> </a:t>
                      </a:r>
                      <a:r>
                        <a:rPr lang="en-GB" sz="1800" dirty="0">
                          <a:effectLst/>
                        </a:rPr>
                        <a:t>April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2949705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Issue award letters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r>
                        <a:rPr lang="en-GB" sz="1800" baseline="30000" dirty="0">
                          <a:effectLst/>
                        </a:rPr>
                        <a:t>st</a:t>
                      </a:r>
                      <a:r>
                        <a:rPr lang="en-GB" sz="1800" dirty="0">
                          <a:effectLst/>
                        </a:rPr>
                        <a:t> May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076563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Standstill period complete 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11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May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104879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Contract award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12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May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317884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Mobilisation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12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May – 30</a:t>
                      </a:r>
                      <a:r>
                        <a:rPr lang="en-GB" sz="1800" baseline="30000" dirty="0">
                          <a:effectLst/>
                        </a:rPr>
                        <a:t>th</a:t>
                      </a:r>
                      <a:r>
                        <a:rPr lang="en-GB" sz="1800" dirty="0">
                          <a:effectLst/>
                        </a:rPr>
                        <a:t> June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4934419"/>
                  </a:ext>
                </a:extLst>
              </a:tr>
              <a:tr h="3228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Service Commencement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r>
                        <a:rPr lang="en-GB" sz="1800" baseline="30000" dirty="0">
                          <a:effectLst/>
                        </a:rPr>
                        <a:t>st</a:t>
                      </a:r>
                      <a:r>
                        <a:rPr lang="en-GB" sz="1800" dirty="0">
                          <a:effectLst/>
                        </a:rPr>
                        <a:t> July 2020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3384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63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575</Words>
  <Application>Microsoft Office PowerPoint</Application>
  <PresentationFormat>Widescreen</PresentationFormat>
  <Paragraphs>192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Nova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Megan - ST SC</dc:creator>
  <cp:lastModifiedBy>Clark, Katherine - ST SC</cp:lastModifiedBy>
  <cp:revision>65</cp:revision>
  <cp:lastPrinted>2019-06-24T15:38:46Z</cp:lastPrinted>
  <dcterms:created xsi:type="dcterms:W3CDTF">2019-06-24T10:43:12Z</dcterms:created>
  <dcterms:modified xsi:type="dcterms:W3CDTF">2020-01-20T20:24:03Z</dcterms:modified>
</cp:coreProperties>
</file>