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6" r:id="rId2"/>
    <p:sldId id="273" r:id="rId3"/>
    <p:sldId id="303" r:id="rId4"/>
    <p:sldId id="275" r:id="rId5"/>
    <p:sldId id="293" r:id="rId6"/>
    <p:sldId id="299" r:id="rId7"/>
    <p:sldId id="295" r:id="rId8"/>
    <p:sldId id="296" r:id="rId9"/>
    <p:sldId id="298" r:id="rId10"/>
    <p:sldId id="274" r:id="rId11"/>
    <p:sldId id="292" r:id="rId12"/>
    <p:sldId id="289" r:id="rId13"/>
    <p:sldId id="290" r:id="rId14"/>
    <p:sldId id="294" r:id="rId15"/>
    <p:sldId id="281" r:id="rId16"/>
    <p:sldId id="276" r:id="rId17"/>
    <p:sldId id="280" r:id="rId18"/>
    <p:sldId id="300" r:id="rId19"/>
    <p:sldId id="302" r:id="rId20"/>
    <p:sldId id="286" r:id="rId21"/>
    <p:sldId id="278" r:id="rId22"/>
    <p:sldId id="288" r:id="rId23"/>
    <p:sldId id="287" r:id="rId24"/>
    <p:sldId id="279" r:id="rId25"/>
    <p:sldId id="258" r:id="rId26"/>
    <p:sldId id="284" r:id="rId27"/>
    <p:sldId id="285" r:id="rId28"/>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opher Dorain" initials="CD" lastIdx="8" clrIdx="0"/>
  <p:cmAuthor id="1" name="Andrew Simkin" initials="A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51" autoAdjust="0"/>
    <p:restoredTop sz="94280" autoAdjust="0"/>
  </p:normalViewPr>
  <p:slideViewPr>
    <p:cSldViewPr>
      <p:cViewPr varScale="1">
        <p:scale>
          <a:sx n="101" d="100"/>
          <a:sy n="101" d="100"/>
        </p:scale>
        <p:origin x="56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6411"/>
          </a:xfrm>
          <a:prstGeom prst="rect">
            <a:avLst/>
          </a:prstGeom>
        </p:spPr>
        <p:txBody>
          <a:bodyPr vert="horz" lIns="91440" tIns="45720" rIns="91440" bIns="45720" rtlCol="0"/>
          <a:lstStyle>
            <a:lvl1pPr algn="r">
              <a:defRPr sz="1200"/>
            </a:lvl1pPr>
          </a:lstStyle>
          <a:p>
            <a:fld id="{2BDDEB20-5F5D-4E8C-99D1-961D9383527B}" type="datetimeFigureOut">
              <a:rPr lang="en-GB" smtClean="0"/>
              <a:t>14/03/2018</a:t>
            </a:fld>
            <a:endParaRPr lang="en-GB"/>
          </a:p>
        </p:txBody>
      </p:sp>
      <p:sp>
        <p:nvSpPr>
          <p:cNvPr id="4" name="Footer Placeholder 3"/>
          <p:cNvSpPr>
            <a:spLocks noGrp="1"/>
          </p:cNvSpPr>
          <p:nvPr>
            <p:ph type="ftr" sz="quarter" idx="2"/>
          </p:nvPr>
        </p:nvSpPr>
        <p:spPr>
          <a:xfrm>
            <a:off x="1" y="9430092"/>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30092"/>
            <a:ext cx="2945659" cy="496411"/>
          </a:xfrm>
          <a:prstGeom prst="rect">
            <a:avLst/>
          </a:prstGeom>
        </p:spPr>
        <p:txBody>
          <a:bodyPr vert="horz" lIns="91440" tIns="45720" rIns="91440" bIns="45720" rtlCol="0" anchor="b"/>
          <a:lstStyle>
            <a:lvl1pPr algn="r">
              <a:defRPr sz="1200"/>
            </a:lvl1pPr>
          </a:lstStyle>
          <a:p>
            <a:fld id="{9DC13874-3CE9-4C58-871C-CDA021BCB270}" type="slidenum">
              <a:rPr lang="en-GB" smtClean="0"/>
              <a:t>‹#›</a:t>
            </a:fld>
            <a:endParaRPr lang="en-GB"/>
          </a:p>
        </p:txBody>
      </p:sp>
    </p:spTree>
    <p:extLst>
      <p:ext uri="{BB962C8B-B14F-4D97-AF65-F5344CB8AC3E}">
        <p14:creationId xmlns:p14="http://schemas.microsoft.com/office/powerpoint/2010/main" val="2256804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058" cy="49617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530" y="1"/>
            <a:ext cx="2946058" cy="496179"/>
          </a:xfrm>
          <a:prstGeom prst="rect">
            <a:avLst/>
          </a:prstGeom>
        </p:spPr>
        <p:txBody>
          <a:bodyPr vert="horz" lIns="91440" tIns="45720" rIns="91440" bIns="45720" rtlCol="0"/>
          <a:lstStyle>
            <a:lvl1pPr algn="r">
              <a:defRPr sz="1200"/>
            </a:lvl1pPr>
          </a:lstStyle>
          <a:p>
            <a:fld id="{DF4F31F9-C981-41AF-9378-EB8BBA0B8C8D}" type="datetimeFigureOut">
              <a:rPr lang="en-GB" smtClean="0"/>
              <a:t>14/03/2018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42" y="4716024"/>
            <a:ext cx="5438792" cy="44679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28"/>
            <a:ext cx="2946058" cy="49617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530" y="9429728"/>
            <a:ext cx="2946058" cy="496179"/>
          </a:xfrm>
          <a:prstGeom prst="rect">
            <a:avLst/>
          </a:prstGeom>
        </p:spPr>
        <p:txBody>
          <a:bodyPr vert="horz" lIns="91440" tIns="45720" rIns="91440" bIns="45720" rtlCol="0" anchor="b"/>
          <a:lstStyle>
            <a:lvl1pPr algn="r">
              <a:defRPr sz="1200"/>
            </a:lvl1pPr>
          </a:lstStyle>
          <a:p>
            <a:fld id="{9FC66512-F8C4-4B5F-8A7D-4E1DDCB01940}" type="slidenum">
              <a:rPr lang="en-GB" smtClean="0"/>
              <a:t>‹#›</a:t>
            </a:fld>
            <a:endParaRPr lang="en-GB"/>
          </a:p>
        </p:txBody>
      </p:sp>
    </p:spTree>
    <p:extLst>
      <p:ext uri="{BB962C8B-B14F-4D97-AF65-F5344CB8AC3E}">
        <p14:creationId xmlns:p14="http://schemas.microsoft.com/office/powerpoint/2010/main" val="4146055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Welcome and Introductions</a:t>
            </a:r>
          </a:p>
        </p:txBody>
      </p:sp>
      <p:sp>
        <p:nvSpPr>
          <p:cNvPr id="4" name="Slide Number Placeholder 3"/>
          <p:cNvSpPr>
            <a:spLocks noGrp="1"/>
          </p:cNvSpPr>
          <p:nvPr>
            <p:ph type="sldNum" sz="quarter" idx="10"/>
          </p:nvPr>
        </p:nvSpPr>
        <p:spPr/>
        <p:txBody>
          <a:bodyPr/>
          <a:lstStyle/>
          <a:p>
            <a:fld id="{9FC66512-F8C4-4B5F-8A7D-4E1DDCB01940}" type="slidenum">
              <a:rPr lang="en-GB" smtClean="0"/>
              <a:t>1</a:t>
            </a:fld>
            <a:endParaRPr lang="en-GB"/>
          </a:p>
        </p:txBody>
      </p:sp>
    </p:spTree>
    <p:extLst>
      <p:ext uri="{BB962C8B-B14F-4D97-AF65-F5344CB8AC3E}">
        <p14:creationId xmlns:p14="http://schemas.microsoft.com/office/powerpoint/2010/main" val="740263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C66512-F8C4-4B5F-8A7D-4E1DDCB01940}" type="slidenum">
              <a:rPr lang="en-GB" smtClean="0"/>
              <a:t>9</a:t>
            </a:fld>
            <a:endParaRPr lang="en-GB"/>
          </a:p>
        </p:txBody>
      </p:sp>
    </p:spTree>
    <p:extLst>
      <p:ext uri="{BB962C8B-B14F-4D97-AF65-F5344CB8AC3E}">
        <p14:creationId xmlns:p14="http://schemas.microsoft.com/office/powerpoint/2010/main" val="1676151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FC66512-F8C4-4B5F-8A7D-4E1DDCB01940}" type="slidenum">
              <a:rPr lang="en-GB" smtClean="0"/>
              <a:t>25</a:t>
            </a:fld>
            <a:endParaRPr lang="en-GB"/>
          </a:p>
        </p:txBody>
      </p:sp>
    </p:spTree>
    <p:extLst>
      <p:ext uri="{BB962C8B-B14F-4D97-AF65-F5344CB8AC3E}">
        <p14:creationId xmlns:p14="http://schemas.microsoft.com/office/powerpoint/2010/main" val="1302869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E292BD1B-8163-47D0-BA5C-53B0B622F012}" type="datetimeFigureOut">
              <a:rPr lang="en-GB" smtClean="0"/>
              <a:t>14/03/2018</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143E009-00C1-4FBF-A647-4836AAC93BEB}" type="slidenum">
              <a:rPr lang="en-GB" smtClean="0"/>
              <a:t>‹#›</a:t>
            </a:fld>
            <a:endParaRPr lang="en-GB"/>
          </a:p>
        </p:txBody>
      </p:sp>
    </p:spTree>
    <p:extLst>
      <p:ext uri="{BB962C8B-B14F-4D97-AF65-F5344CB8AC3E}">
        <p14:creationId xmlns:p14="http://schemas.microsoft.com/office/powerpoint/2010/main" val="1736019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E292BD1B-8163-47D0-BA5C-53B0B622F012}" type="datetimeFigureOut">
              <a:rPr lang="en-GB" smtClean="0"/>
              <a:t>14/03/2018</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143E009-00C1-4FBF-A647-4836AAC93BEB}" type="slidenum">
              <a:rPr lang="en-GB" smtClean="0"/>
              <a:t>‹#›</a:t>
            </a:fld>
            <a:endParaRPr lang="en-GB"/>
          </a:p>
        </p:txBody>
      </p:sp>
    </p:spTree>
    <p:extLst>
      <p:ext uri="{BB962C8B-B14F-4D97-AF65-F5344CB8AC3E}">
        <p14:creationId xmlns:p14="http://schemas.microsoft.com/office/powerpoint/2010/main" val="2196242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E292BD1B-8163-47D0-BA5C-53B0B622F012}" type="datetimeFigureOut">
              <a:rPr lang="en-GB" smtClean="0"/>
              <a:t>14/03/2018</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143E009-00C1-4FBF-A647-4836AAC93BEB}" type="slidenum">
              <a:rPr lang="en-GB" smtClean="0"/>
              <a:t>‹#›</a:t>
            </a:fld>
            <a:endParaRPr lang="en-GB"/>
          </a:p>
        </p:txBody>
      </p:sp>
    </p:spTree>
    <p:extLst>
      <p:ext uri="{BB962C8B-B14F-4D97-AF65-F5344CB8AC3E}">
        <p14:creationId xmlns:p14="http://schemas.microsoft.com/office/powerpoint/2010/main" val="744533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E292BD1B-8163-47D0-BA5C-53B0B622F012}" type="datetimeFigureOut">
              <a:rPr lang="en-GB" smtClean="0"/>
              <a:t>14/03/2018</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143E009-00C1-4FBF-A647-4836AAC93BEB}" type="slidenum">
              <a:rPr lang="en-GB" smtClean="0"/>
              <a:t>‹#›</a:t>
            </a:fld>
            <a:endParaRPr lang="en-GB"/>
          </a:p>
        </p:txBody>
      </p:sp>
    </p:spTree>
    <p:extLst>
      <p:ext uri="{BB962C8B-B14F-4D97-AF65-F5344CB8AC3E}">
        <p14:creationId xmlns:p14="http://schemas.microsoft.com/office/powerpoint/2010/main" val="2058250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E292BD1B-8163-47D0-BA5C-53B0B622F012}" type="datetimeFigureOut">
              <a:rPr lang="en-GB" smtClean="0"/>
              <a:t>14/03/2018</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143E009-00C1-4FBF-A647-4836AAC93BEB}" type="slidenum">
              <a:rPr lang="en-GB" smtClean="0"/>
              <a:t>‹#›</a:t>
            </a:fld>
            <a:endParaRPr lang="en-GB"/>
          </a:p>
        </p:txBody>
      </p:sp>
    </p:spTree>
    <p:extLst>
      <p:ext uri="{BB962C8B-B14F-4D97-AF65-F5344CB8AC3E}">
        <p14:creationId xmlns:p14="http://schemas.microsoft.com/office/powerpoint/2010/main" val="364568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fld id="{E292BD1B-8163-47D0-BA5C-53B0B622F012}" type="datetimeFigureOut">
              <a:rPr lang="en-GB" smtClean="0"/>
              <a:t>14/03/2018</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143E009-00C1-4FBF-A647-4836AAC93BEB}" type="slidenum">
              <a:rPr lang="en-GB" smtClean="0"/>
              <a:t>‹#›</a:t>
            </a:fld>
            <a:endParaRPr lang="en-GB"/>
          </a:p>
        </p:txBody>
      </p:sp>
    </p:spTree>
    <p:extLst>
      <p:ext uri="{BB962C8B-B14F-4D97-AF65-F5344CB8AC3E}">
        <p14:creationId xmlns:p14="http://schemas.microsoft.com/office/powerpoint/2010/main" val="378711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fld id="{E292BD1B-8163-47D0-BA5C-53B0B622F012}" type="datetimeFigureOut">
              <a:rPr lang="en-GB" smtClean="0"/>
              <a:t>14/03/2018</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5143E009-00C1-4FBF-A647-4836AAC93BEB}" type="slidenum">
              <a:rPr lang="en-GB" smtClean="0"/>
              <a:t>‹#›</a:t>
            </a:fld>
            <a:endParaRPr lang="en-GB"/>
          </a:p>
        </p:txBody>
      </p:sp>
    </p:spTree>
    <p:extLst>
      <p:ext uri="{BB962C8B-B14F-4D97-AF65-F5344CB8AC3E}">
        <p14:creationId xmlns:p14="http://schemas.microsoft.com/office/powerpoint/2010/main" val="2408424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E292BD1B-8163-47D0-BA5C-53B0B622F012}" type="datetimeFigureOut">
              <a:rPr lang="en-GB" smtClean="0"/>
              <a:t>14/03/2018</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5143E009-00C1-4FBF-A647-4836AAC93BEB}" type="slidenum">
              <a:rPr lang="en-GB" smtClean="0"/>
              <a:t>‹#›</a:t>
            </a:fld>
            <a:endParaRPr lang="en-GB"/>
          </a:p>
        </p:txBody>
      </p:sp>
    </p:spTree>
    <p:extLst>
      <p:ext uri="{BB962C8B-B14F-4D97-AF65-F5344CB8AC3E}">
        <p14:creationId xmlns:p14="http://schemas.microsoft.com/office/powerpoint/2010/main" val="1855476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292BD1B-8163-47D0-BA5C-53B0B622F012}" type="datetimeFigureOut">
              <a:rPr lang="en-GB" smtClean="0"/>
              <a:t>14/03/2018</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143E009-00C1-4FBF-A647-4836AAC93BEB}" type="slidenum">
              <a:rPr lang="en-GB" smtClean="0"/>
              <a:t>‹#›</a:t>
            </a:fld>
            <a:endParaRPr lang="en-GB"/>
          </a:p>
        </p:txBody>
      </p:sp>
    </p:spTree>
    <p:extLst>
      <p:ext uri="{BB962C8B-B14F-4D97-AF65-F5344CB8AC3E}">
        <p14:creationId xmlns:p14="http://schemas.microsoft.com/office/powerpoint/2010/main" val="1727986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292BD1B-8163-47D0-BA5C-53B0B622F012}" type="datetimeFigureOut">
              <a:rPr lang="en-GB" smtClean="0"/>
              <a:t>14/03/2018</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143E009-00C1-4FBF-A647-4836AAC93BEB}" type="slidenum">
              <a:rPr lang="en-GB" smtClean="0"/>
              <a:t>‹#›</a:t>
            </a:fld>
            <a:endParaRPr lang="en-GB"/>
          </a:p>
        </p:txBody>
      </p:sp>
    </p:spTree>
    <p:extLst>
      <p:ext uri="{BB962C8B-B14F-4D97-AF65-F5344CB8AC3E}">
        <p14:creationId xmlns:p14="http://schemas.microsoft.com/office/powerpoint/2010/main" val="2029588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292BD1B-8163-47D0-BA5C-53B0B622F012}" type="datetimeFigureOut">
              <a:rPr lang="en-GB" smtClean="0"/>
              <a:t>14/03/2018</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143E009-00C1-4FBF-A647-4836AAC93BEB}" type="slidenum">
              <a:rPr lang="en-GB" smtClean="0"/>
              <a:t>‹#›</a:t>
            </a:fld>
            <a:endParaRPr lang="en-GB"/>
          </a:p>
        </p:txBody>
      </p:sp>
    </p:spTree>
    <p:extLst>
      <p:ext uri="{BB962C8B-B14F-4D97-AF65-F5344CB8AC3E}">
        <p14:creationId xmlns:p14="http://schemas.microsoft.com/office/powerpoint/2010/main" val="1458115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E292BD1B-8163-47D0-BA5C-53B0B622F012}" type="datetimeFigureOut">
              <a:rPr lang="en-GB" smtClean="0"/>
              <a:t>14/03/2018</a:t>
            </a:fld>
            <a:endParaRPr lang="en-GB"/>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143E009-00C1-4FBF-A647-4836AAC93BEB}"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swsupport@due-north.com" TargetMode="External"/><Relationship Id="rId2" Type="http://schemas.openxmlformats.org/officeDocument/2006/relationships/hyperlink" Target="http://www.supplyingthesoutwest.org.uk/"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tel:-" TargetMode="External"/><Relationship Id="rId2" Type="http://schemas.openxmlformats.org/officeDocument/2006/relationships/hyperlink" Target="mailto:Andrew.Simkin@devon.gov.uk"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780928"/>
            <a:ext cx="7772400" cy="3024336"/>
          </a:xfrm>
        </p:spPr>
        <p:txBody>
          <a:bodyPr/>
          <a:lstStyle/>
          <a:p>
            <a:pPr algn="l"/>
            <a:r>
              <a:rPr lang="en-GB" b="1" dirty="0">
                <a:latin typeface="Calibri" panose="020F0502020204030204" pitchFamily="34" charset="0"/>
                <a:cs typeface="Calibri" panose="020F0502020204030204" pitchFamily="34" charset="0"/>
              </a:rPr>
              <a:t>Provider Event</a:t>
            </a:r>
            <a:br>
              <a:rPr lang="en-GB" b="1" dirty="0">
                <a:latin typeface="Calibri" panose="020F0502020204030204" pitchFamily="34" charset="0"/>
                <a:cs typeface="Calibri" panose="020F0502020204030204" pitchFamily="34" charset="0"/>
              </a:rPr>
            </a:br>
            <a:r>
              <a:rPr lang="en-GB" b="1" dirty="0">
                <a:latin typeface="Calibri" panose="020F0502020204030204" pitchFamily="34" charset="0"/>
                <a:cs typeface="Calibri" panose="020F0502020204030204" pitchFamily="34" charset="0"/>
              </a:rPr>
              <a:t>Residential Short Breaks </a:t>
            </a:r>
            <a:br>
              <a:rPr lang="en-GB" b="1" dirty="0">
                <a:latin typeface="Calibri" panose="020F0502020204030204" pitchFamily="34" charset="0"/>
                <a:cs typeface="Calibri" panose="020F0502020204030204" pitchFamily="34" charset="0"/>
              </a:rPr>
            </a:br>
            <a:br>
              <a:rPr lang="en-GB" b="1" dirty="0">
                <a:latin typeface="Calibri" panose="020F0502020204030204" pitchFamily="34" charset="0"/>
                <a:cs typeface="Calibri" panose="020F0502020204030204" pitchFamily="34" charset="0"/>
              </a:rPr>
            </a:br>
            <a:r>
              <a:rPr lang="en-GB" sz="2400" b="1" dirty="0">
                <a:latin typeface="Calibri" panose="020F0502020204030204" pitchFamily="34" charset="0"/>
                <a:cs typeface="Calibri" panose="020F0502020204030204" pitchFamily="34" charset="0"/>
              </a:rPr>
              <a:t>Tuesday 20</a:t>
            </a:r>
            <a:r>
              <a:rPr lang="en-GB" sz="2400" b="1" baseline="30000" dirty="0">
                <a:latin typeface="Calibri" panose="020F0502020204030204" pitchFamily="34" charset="0"/>
                <a:cs typeface="Calibri" panose="020F0502020204030204" pitchFamily="34" charset="0"/>
              </a:rPr>
              <a:t>th</a:t>
            </a:r>
            <a:r>
              <a:rPr lang="en-GB" sz="2400" b="1" dirty="0">
                <a:latin typeface="Calibri" panose="020F0502020204030204" pitchFamily="34" charset="0"/>
                <a:cs typeface="Calibri" panose="020F0502020204030204" pitchFamily="34" charset="0"/>
              </a:rPr>
              <a:t> March 2018</a:t>
            </a:r>
            <a:br>
              <a:rPr lang="en-GB" dirty="0"/>
            </a:br>
            <a:endParaRPr lang="en-GB" dirty="0"/>
          </a:p>
        </p:txBody>
      </p:sp>
      <p:pic>
        <p:nvPicPr>
          <p:cNvPr id="3" name="Picture 2">
            <a:extLst>
              <a:ext uri="{FF2B5EF4-FFF2-40B4-BE49-F238E27FC236}">
                <a16:creationId xmlns:a16="http://schemas.microsoft.com/office/drawing/2014/main" id="{486CBCED-EE38-4BD8-8661-6B81B0EC56B3}"/>
              </a:ext>
            </a:extLst>
          </p:cNvPr>
          <p:cNvPicPr/>
          <p:nvPr/>
        </p:nvPicPr>
        <p:blipFill rotWithShape="1">
          <a:blip r:embed="rId3">
            <a:extLst>
              <a:ext uri="{28A0092B-C50C-407E-A947-70E740481C1C}">
                <a14:useLocalDpi xmlns:a14="http://schemas.microsoft.com/office/drawing/2010/main" val="0"/>
              </a:ext>
            </a:extLst>
          </a:blip>
          <a:srcRect l="52832"/>
          <a:stretch/>
        </p:blipFill>
        <p:spPr bwMode="auto">
          <a:xfrm>
            <a:off x="179512" y="16895"/>
            <a:ext cx="5976664" cy="1152128"/>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C3472A52-59C2-46F5-B3DC-FE04199FE796}"/>
              </a:ext>
            </a:extLst>
          </p:cNvPr>
          <p:cNvPicPr/>
          <p:nvPr/>
        </p:nvPicPr>
        <p:blipFill rotWithShape="1">
          <a:blip r:embed="rId4" cstate="print">
            <a:extLst>
              <a:ext uri="{28A0092B-C50C-407E-A947-70E740481C1C}">
                <a14:useLocalDpi xmlns:a14="http://schemas.microsoft.com/office/drawing/2010/main" val="0"/>
              </a:ext>
            </a:extLst>
          </a:blip>
          <a:srcRect l="10835" t="12134" r="59547" b="29994"/>
          <a:stretch/>
        </p:blipFill>
        <p:spPr bwMode="auto">
          <a:xfrm>
            <a:off x="5220072" y="4213954"/>
            <a:ext cx="2952328" cy="21673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26171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68FB-D2D4-41A0-88C9-6FB745B5CC8F}"/>
              </a:ext>
            </a:extLst>
          </p:cNvPr>
          <p:cNvSpPr>
            <a:spLocks noGrp="1"/>
          </p:cNvSpPr>
          <p:nvPr>
            <p:ph type="title"/>
          </p:nvPr>
        </p:nvSpPr>
        <p:spPr>
          <a:xfrm>
            <a:off x="1115616" y="1169023"/>
            <a:ext cx="6131024" cy="432048"/>
          </a:xfrm>
        </p:spPr>
        <p:txBody>
          <a:bodyPr/>
          <a:lstStyle/>
          <a:p>
            <a:r>
              <a:rPr lang="en-GB" sz="2800" b="1" dirty="0"/>
              <a:t>Services to </a:t>
            </a:r>
            <a:r>
              <a:rPr lang="en-GB" sz="2800" b="1"/>
              <a:t>be Tendered</a:t>
            </a:r>
            <a:endParaRPr lang="en-GB" sz="2800" b="1" dirty="0"/>
          </a:p>
        </p:txBody>
      </p:sp>
      <p:sp>
        <p:nvSpPr>
          <p:cNvPr id="3" name="Content Placeholder 2">
            <a:extLst>
              <a:ext uri="{FF2B5EF4-FFF2-40B4-BE49-F238E27FC236}">
                <a16:creationId xmlns:a16="http://schemas.microsoft.com/office/drawing/2014/main" id="{5F80A999-D705-4A1C-B5DA-5253A41930C1}"/>
              </a:ext>
            </a:extLst>
          </p:cNvPr>
          <p:cNvSpPr>
            <a:spLocks noGrp="1"/>
          </p:cNvSpPr>
          <p:nvPr>
            <p:ph idx="1"/>
          </p:nvPr>
        </p:nvSpPr>
        <p:spPr>
          <a:xfrm>
            <a:off x="179512" y="1601071"/>
            <a:ext cx="8784976" cy="4708249"/>
          </a:xfrm>
        </p:spPr>
        <p:txBody>
          <a:bodyPr/>
          <a:lstStyle/>
          <a:p>
            <a:pPr marL="0" indent="0">
              <a:buNone/>
            </a:pPr>
            <a:r>
              <a:rPr lang="en-GB" sz="1800" i="1" dirty="0"/>
              <a:t>Some of the  residential short breaks service are currently provided by Virgin Care Limited as part of Devon Integrated Children’s Services. This contract ends on 31</a:t>
            </a:r>
            <a:r>
              <a:rPr lang="en-GB" sz="1800" i="1" baseline="30000" dirty="0"/>
              <a:t>st</a:t>
            </a:r>
            <a:r>
              <a:rPr lang="en-GB" sz="1800" i="1" dirty="0"/>
              <a:t> March 2019. </a:t>
            </a:r>
          </a:p>
          <a:p>
            <a:pPr marL="0" indent="0">
              <a:buNone/>
            </a:pPr>
            <a:endParaRPr lang="en-GB" sz="1800" i="1" dirty="0"/>
          </a:p>
          <a:p>
            <a:pPr marL="0" indent="0">
              <a:buNone/>
            </a:pPr>
            <a:r>
              <a:rPr lang="en-GB" sz="1800" i="1" dirty="0"/>
              <a:t>We do commission other short breaks services these are </a:t>
            </a:r>
            <a:r>
              <a:rPr lang="en-GB" sz="1800" i="1" u="sng" dirty="0"/>
              <a:t>not</a:t>
            </a:r>
            <a:r>
              <a:rPr lang="en-GB" sz="1800" i="1" dirty="0"/>
              <a:t> included in this tender. </a:t>
            </a:r>
          </a:p>
          <a:p>
            <a:pPr marL="0" indent="0">
              <a:buNone/>
            </a:pPr>
            <a:endParaRPr lang="en-GB" sz="1800" i="1" dirty="0"/>
          </a:p>
          <a:p>
            <a:pPr marL="0" indent="0">
              <a:buNone/>
            </a:pPr>
            <a:r>
              <a:rPr lang="en-GB" sz="1800" i="1" dirty="0"/>
              <a:t>The service to be tendered is delivered from 4 Children’s Homes located across Devon. </a:t>
            </a:r>
          </a:p>
          <a:p>
            <a:pPr marL="0" indent="0">
              <a:buNone/>
            </a:pPr>
            <a:endParaRPr lang="en-GB" sz="1800" i="1" dirty="0"/>
          </a:p>
          <a:p>
            <a:pPr marL="0" indent="0">
              <a:buNone/>
            </a:pPr>
            <a:r>
              <a:rPr lang="en-GB" sz="1800" i="1" dirty="0"/>
              <a:t>Since the start of the contract the demand for this residential short breaks service has reduced and continues to decrease year on year. </a:t>
            </a:r>
          </a:p>
          <a:p>
            <a:pPr marL="0" indent="0">
              <a:buNone/>
            </a:pPr>
            <a:endParaRPr lang="en-GB" sz="1800" i="1" dirty="0"/>
          </a:p>
          <a:p>
            <a:pPr marL="0" indent="0">
              <a:buNone/>
            </a:pPr>
            <a:r>
              <a:rPr lang="en-GB" sz="1800" i="1" dirty="0"/>
              <a:t>In 2018/19 there are 62 Devon children and young people accessing the service. </a:t>
            </a:r>
          </a:p>
          <a:p>
            <a:pPr marL="0" indent="0">
              <a:buNone/>
            </a:pPr>
            <a:endParaRPr lang="en-GB" sz="1800" i="1" dirty="0"/>
          </a:p>
          <a:p>
            <a:pPr marL="0" indent="0">
              <a:buNone/>
            </a:pPr>
            <a:r>
              <a:rPr lang="en-GB" sz="1800" i="1" dirty="0"/>
              <a:t>From April 2019 it is likely there will be 43 children and young people accessing the service plus any new referrals made to service for 2019/20</a:t>
            </a:r>
          </a:p>
          <a:p>
            <a:pPr marL="0" indent="0">
              <a:buNone/>
            </a:pPr>
            <a:endParaRPr lang="en-GB" i="1" dirty="0">
              <a:solidFill>
                <a:srgbClr val="FF0000"/>
              </a:solidFill>
            </a:endParaRPr>
          </a:p>
        </p:txBody>
      </p:sp>
      <p:pic>
        <p:nvPicPr>
          <p:cNvPr id="4" name="Picture 3">
            <a:extLst>
              <a:ext uri="{FF2B5EF4-FFF2-40B4-BE49-F238E27FC236}">
                <a16:creationId xmlns:a16="http://schemas.microsoft.com/office/drawing/2014/main" id="{2D0B6DA7-2579-49A5-BAA2-DD8C0C9698A4}"/>
              </a:ext>
            </a:extLst>
          </p:cNvPr>
          <p:cNvPicPr/>
          <p:nvPr/>
        </p:nvPicPr>
        <p:blipFill rotWithShape="1">
          <a:blip r:embed="rId2">
            <a:extLst>
              <a:ext uri="{28A0092B-C50C-407E-A947-70E740481C1C}">
                <a14:useLocalDpi xmlns:a14="http://schemas.microsoft.com/office/drawing/2010/main" val="0"/>
              </a:ext>
            </a:extLst>
          </a:blip>
          <a:srcRect l="52832"/>
          <a:stretch/>
        </p:blipFill>
        <p:spPr bwMode="auto">
          <a:xfrm>
            <a:off x="179512" y="16895"/>
            <a:ext cx="5976664" cy="11521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7583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68FB-D2D4-41A0-88C9-6FB745B5CC8F}"/>
              </a:ext>
            </a:extLst>
          </p:cNvPr>
          <p:cNvSpPr>
            <a:spLocks noGrp="1"/>
          </p:cNvSpPr>
          <p:nvPr>
            <p:ph type="title"/>
          </p:nvPr>
        </p:nvSpPr>
        <p:spPr>
          <a:xfrm>
            <a:off x="0" y="1169023"/>
            <a:ext cx="9036496" cy="459777"/>
          </a:xfrm>
        </p:spPr>
        <p:txBody>
          <a:bodyPr/>
          <a:lstStyle/>
          <a:p>
            <a:r>
              <a:rPr lang="en-GB" sz="2400" b="1" dirty="0"/>
              <a:t>Services to be Tendered:- Overview of the Children’s Homes</a:t>
            </a:r>
          </a:p>
        </p:txBody>
      </p:sp>
      <p:sp>
        <p:nvSpPr>
          <p:cNvPr id="3" name="Content Placeholder 2">
            <a:extLst>
              <a:ext uri="{FF2B5EF4-FFF2-40B4-BE49-F238E27FC236}">
                <a16:creationId xmlns:a16="http://schemas.microsoft.com/office/drawing/2014/main" id="{5F80A999-D705-4A1C-B5DA-5253A41930C1}"/>
              </a:ext>
            </a:extLst>
          </p:cNvPr>
          <p:cNvSpPr>
            <a:spLocks noGrp="1"/>
          </p:cNvSpPr>
          <p:nvPr>
            <p:ph idx="1"/>
          </p:nvPr>
        </p:nvSpPr>
        <p:spPr>
          <a:xfrm>
            <a:off x="179512" y="1772816"/>
            <a:ext cx="8964488" cy="5229200"/>
          </a:xfrm>
        </p:spPr>
        <p:txBody>
          <a:bodyPr/>
          <a:lstStyle/>
          <a:p>
            <a:pPr marL="457200" indent="-457200">
              <a:buFont typeface="+mj-lt"/>
              <a:buAutoNum type="arabicPeriod"/>
            </a:pPr>
            <a:r>
              <a:rPr lang="en-GB" sz="2100" b="1" i="1" dirty="0"/>
              <a:t>Meadowpark</a:t>
            </a:r>
            <a:r>
              <a:rPr lang="en-GB" sz="2100" i="1" dirty="0"/>
              <a:t>:- Located in Exeter, 5 bed capacity, currently provides breaks for those with complex physical needs and health needs and learning disabilities. </a:t>
            </a:r>
          </a:p>
          <a:p>
            <a:pPr marL="457200" indent="-457200">
              <a:buFont typeface="+mj-lt"/>
              <a:buAutoNum type="arabicPeriod"/>
            </a:pPr>
            <a:endParaRPr lang="en-GB" sz="2100" i="1" dirty="0"/>
          </a:p>
          <a:p>
            <a:pPr marL="457200" indent="-457200">
              <a:buFont typeface="+mj-lt"/>
              <a:buAutoNum type="arabicPeriod"/>
            </a:pPr>
            <a:r>
              <a:rPr lang="en-GB" sz="2100" b="1" i="1" dirty="0"/>
              <a:t>Barnes:-  </a:t>
            </a:r>
            <a:r>
              <a:rPr lang="en-GB" sz="2100" i="1" dirty="0"/>
              <a:t>Located in Tiverton, 5 bed capacity, currently provides breaks for those with complex  behavioural need.</a:t>
            </a:r>
          </a:p>
          <a:p>
            <a:pPr marL="457200" indent="-457200">
              <a:buFont typeface="+mj-lt"/>
              <a:buAutoNum type="arabicPeriod"/>
            </a:pPr>
            <a:endParaRPr lang="en-GB" sz="2100" i="1" dirty="0"/>
          </a:p>
          <a:p>
            <a:pPr marL="457200" indent="-457200">
              <a:buFont typeface="+mj-lt"/>
              <a:buAutoNum type="arabicPeriod"/>
            </a:pPr>
            <a:r>
              <a:rPr lang="en-GB" sz="2100" b="1" i="1" dirty="0"/>
              <a:t>Welland:- </a:t>
            </a:r>
            <a:r>
              <a:rPr lang="en-GB" sz="2100" i="1" dirty="0"/>
              <a:t>Located in Barnstaple, 7 bed capacity, currently provides breaks for those with complex physical disabilities and learning disabilities.</a:t>
            </a:r>
          </a:p>
          <a:p>
            <a:pPr marL="457200" indent="-457200">
              <a:buFont typeface="+mj-lt"/>
              <a:buAutoNum type="arabicPeriod"/>
            </a:pPr>
            <a:endParaRPr lang="en-GB" sz="2100" i="1" dirty="0"/>
          </a:p>
          <a:p>
            <a:pPr marL="457200" indent="-457200">
              <a:buFont typeface="+mj-lt"/>
              <a:buAutoNum type="arabicPeriod"/>
            </a:pPr>
            <a:r>
              <a:rPr lang="en-GB" sz="2100" b="1" i="1" dirty="0"/>
              <a:t>Hillcrest:- </a:t>
            </a:r>
            <a:r>
              <a:rPr lang="en-GB" sz="2100" i="1" dirty="0"/>
              <a:t>Located in Honiton, 3 bed capacity, currently provides breaks those with complex behavioural needs and learning disabilities.  </a:t>
            </a:r>
          </a:p>
        </p:txBody>
      </p:sp>
      <p:pic>
        <p:nvPicPr>
          <p:cNvPr id="4" name="Picture 3">
            <a:extLst>
              <a:ext uri="{FF2B5EF4-FFF2-40B4-BE49-F238E27FC236}">
                <a16:creationId xmlns:a16="http://schemas.microsoft.com/office/drawing/2014/main" id="{2D0B6DA7-2579-49A5-BAA2-DD8C0C9698A4}"/>
              </a:ext>
            </a:extLst>
          </p:cNvPr>
          <p:cNvPicPr/>
          <p:nvPr/>
        </p:nvPicPr>
        <p:blipFill rotWithShape="1">
          <a:blip r:embed="rId2">
            <a:extLst>
              <a:ext uri="{28A0092B-C50C-407E-A947-70E740481C1C}">
                <a14:useLocalDpi xmlns:a14="http://schemas.microsoft.com/office/drawing/2010/main" val="0"/>
              </a:ext>
            </a:extLst>
          </a:blip>
          <a:srcRect l="52832"/>
          <a:stretch/>
        </p:blipFill>
        <p:spPr bwMode="auto">
          <a:xfrm>
            <a:off x="179512" y="16895"/>
            <a:ext cx="5976664" cy="11521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75799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68FB-D2D4-41A0-88C9-6FB745B5CC8F}"/>
              </a:ext>
            </a:extLst>
          </p:cNvPr>
          <p:cNvSpPr>
            <a:spLocks noGrp="1"/>
          </p:cNvSpPr>
          <p:nvPr>
            <p:ph type="title"/>
          </p:nvPr>
        </p:nvSpPr>
        <p:spPr>
          <a:xfrm>
            <a:off x="179512" y="1210742"/>
            <a:ext cx="8712968" cy="778098"/>
          </a:xfrm>
        </p:spPr>
        <p:txBody>
          <a:bodyPr/>
          <a:lstStyle/>
          <a:p>
            <a:r>
              <a:rPr lang="en-GB" sz="4000" b="1" dirty="0"/>
              <a:t>Proposed Contracting Approach</a:t>
            </a:r>
          </a:p>
        </p:txBody>
      </p:sp>
      <p:sp>
        <p:nvSpPr>
          <p:cNvPr id="3" name="Content Placeholder 2">
            <a:extLst>
              <a:ext uri="{FF2B5EF4-FFF2-40B4-BE49-F238E27FC236}">
                <a16:creationId xmlns:a16="http://schemas.microsoft.com/office/drawing/2014/main" id="{5F80A999-D705-4A1C-B5DA-5253A41930C1}"/>
              </a:ext>
            </a:extLst>
          </p:cNvPr>
          <p:cNvSpPr>
            <a:spLocks noGrp="1"/>
          </p:cNvSpPr>
          <p:nvPr>
            <p:ph idx="1"/>
          </p:nvPr>
        </p:nvSpPr>
        <p:spPr>
          <a:xfrm>
            <a:off x="457200" y="1988840"/>
            <a:ext cx="8229600" cy="4525963"/>
          </a:xfrm>
        </p:spPr>
        <p:txBody>
          <a:bodyPr/>
          <a:lstStyle/>
          <a:p>
            <a:r>
              <a:rPr lang="en-GB" dirty="0"/>
              <a:t>It is envisaged there will be a single contract covering residents in the Local Authority area of Devon County Council.</a:t>
            </a:r>
          </a:p>
          <a:p>
            <a:pPr marL="0" indent="0">
              <a:buNone/>
            </a:pPr>
            <a:endParaRPr lang="en-GB" sz="1400" dirty="0"/>
          </a:p>
          <a:p>
            <a:r>
              <a:rPr lang="en-GB" dirty="0"/>
              <a:t>This will be based around the existing establishments delivering the service now.</a:t>
            </a:r>
          </a:p>
          <a:p>
            <a:pPr marL="0" indent="0">
              <a:buNone/>
            </a:pPr>
            <a:endParaRPr lang="en-GB" sz="1400" dirty="0"/>
          </a:p>
          <a:p>
            <a:r>
              <a:rPr lang="en-GB" dirty="0"/>
              <a:t>The service will be commissioned in partnership with Health commissioners.</a:t>
            </a:r>
          </a:p>
        </p:txBody>
      </p:sp>
      <p:pic>
        <p:nvPicPr>
          <p:cNvPr id="4" name="Picture 3">
            <a:extLst>
              <a:ext uri="{FF2B5EF4-FFF2-40B4-BE49-F238E27FC236}">
                <a16:creationId xmlns:a16="http://schemas.microsoft.com/office/drawing/2014/main" id="{F3828EED-08E6-4C3E-B856-A357EA6A46CD}"/>
              </a:ext>
            </a:extLst>
          </p:cNvPr>
          <p:cNvPicPr/>
          <p:nvPr/>
        </p:nvPicPr>
        <p:blipFill rotWithShape="1">
          <a:blip r:embed="rId2">
            <a:extLst>
              <a:ext uri="{28A0092B-C50C-407E-A947-70E740481C1C}">
                <a14:useLocalDpi xmlns:a14="http://schemas.microsoft.com/office/drawing/2010/main" val="0"/>
              </a:ext>
            </a:extLst>
          </a:blip>
          <a:srcRect l="52832"/>
          <a:stretch/>
        </p:blipFill>
        <p:spPr bwMode="auto">
          <a:xfrm>
            <a:off x="179512" y="16895"/>
            <a:ext cx="5976664" cy="11521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9464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68FB-D2D4-41A0-88C9-6FB745B5CC8F}"/>
              </a:ext>
            </a:extLst>
          </p:cNvPr>
          <p:cNvSpPr>
            <a:spLocks noGrp="1"/>
          </p:cNvSpPr>
          <p:nvPr>
            <p:ph type="title"/>
          </p:nvPr>
        </p:nvSpPr>
        <p:spPr>
          <a:xfrm>
            <a:off x="611560" y="1176114"/>
            <a:ext cx="8280920" cy="812725"/>
          </a:xfrm>
        </p:spPr>
        <p:txBody>
          <a:bodyPr/>
          <a:lstStyle/>
          <a:p>
            <a:r>
              <a:rPr lang="en-GB" sz="4000" b="1" dirty="0"/>
              <a:t>Proposed Contracting Approach</a:t>
            </a:r>
          </a:p>
        </p:txBody>
      </p:sp>
      <p:sp>
        <p:nvSpPr>
          <p:cNvPr id="3" name="Content Placeholder 2">
            <a:extLst>
              <a:ext uri="{FF2B5EF4-FFF2-40B4-BE49-F238E27FC236}">
                <a16:creationId xmlns:a16="http://schemas.microsoft.com/office/drawing/2014/main" id="{5F80A999-D705-4A1C-B5DA-5253A41930C1}"/>
              </a:ext>
            </a:extLst>
          </p:cNvPr>
          <p:cNvSpPr>
            <a:spLocks noGrp="1"/>
          </p:cNvSpPr>
          <p:nvPr>
            <p:ph idx="1"/>
          </p:nvPr>
        </p:nvSpPr>
        <p:spPr>
          <a:xfrm>
            <a:off x="429022" y="1988840"/>
            <a:ext cx="8229600" cy="4525963"/>
          </a:xfrm>
        </p:spPr>
        <p:txBody>
          <a:bodyPr/>
          <a:lstStyle/>
          <a:p>
            <a:r>
              <a:rPr lang="en-GB" sz="2800" dirty="0"/>
              <a:t>The contract could be based on an element of a small block contract with demand above the block element being delivered through a cost and volume approach.</a:t>
            </a:r>
          </a:p>
          <a:p>
            <a:pPr marL="0" indent="0">
              <a:buNone/>
            </a:pPr>
            <a:endParaRPr lang="en-GB" sz="2800" dirty="0"/>
          </a:p>
          <a:p>
            <a:r>
              <a:rPr lang="en-GB" sz="2800" dirty="0"/>
              <a:t>What are your views on an appropriate contract term given the reducing demand over life of the contract? </a:t>
            </a:r>
          </a:p>
          <a:p>
            <a:endParaRPr lang="en-GB" dirty="0">
              <a:solidFill>
                <a:srgbClr val="FF0000"/>
              </a:solidFill>
            </a:endParaRPr>
          </a:p>
        </p:txBody>
      </p:sp>
      <p:pic>
        <p:nvPicPr>
          <p:cNvPr id="4" name="Picture 3">
            <a:extLst>
              <a:ext uri="{FF2B5EF4-FFF2-40B4-BE49-F238E27FC236}">
                <a16:creationId xmlns:a16="http://schemas.microsoft.com/office/drawing/2014/main" id="{439CACA4-13A6-4507-BA3B-1F43D1D0A5DF}"/>
              </a:ext>
            </a:extLst>
          </p:cNvPr>
          <p:cNvPicPr/>
          <p:nvPr/>
        </p:nvPicPr>
        <p:blipFill rotWithShape="1">
          <a:blip r:embed="rId2">
            <a:extLst>
              <a:ext uri="{28A0092B-C50C-407E-A947-70E740481C1C}">
                <a14:useLocalDpi xmlns:a14="http://schemas.microsoft.com/office/drawing/2010/main" val="0"/>
              </a:ext>
            </a:extLst>
          </a:blip>
          <a:srcRect l="52832"/>
          <a:stretch/>
        </p:blipFill>
        <p:spPr bwMode="auto">
          <a:xfrm>
            <a:off x="179512" y="16895"/>
            <a:ext cx="5976664" cy="11521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91822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68FB-D2D4-41A0-88C9-6FB745B5CC8F}"/>
              </a:ext>
            </a:extLst>
          </p:cNvPr>
          <p:cNvSpPr>
            <a:spLocks noGrp="1"/>
          </p:cNvSpPr>
          <p:nvPr>
            <p:ph type="title"/>
          </p:nvPr>
        </p:nvSpPr>
        <p:spPr>
          <a:xfrm>
            <a:off x="611560" y="1176115"/>
            <a:ext cx="8208912" cy="826596"/>
          </a:xfrm>
        </p:spPr>
        <p:txBody>
          <a:bodyPr/>
          <a:lstStyle/>
          <a:p>
            <a:r>
              <a:rPr lang="en-GB" sz="3600" b="1" dirty="0"/>
              <a:t>Proposed Contracting Approach</a:t>
            </a:r>
          </a:p>
        </p:txBody>
      </p:sp>
      <p:pic>
        <p:nvPicPr>
          <p:cNvPr id="4" name="Picture 3">
            <a:extLst>
              <a:ext uri="{FF2B5EF4-FFF2-40B4-BE49-F238E27FC236}">
                <a16:creationId xmlns:a16="http://schemas.microsoft.com/office/drawing/2014/main" id="{439CACA4-13A6-4507-BA3B-1F43D1D0A5DF}"/>
              </a:ext>
            </a:extLst>
          </p:cNvPr>
          <p:cNvPicPr/>
          <p:nvPr/>
        </p:nvPicPr>
        <p:blipFill rotWithShape="1">
          <a:blip r:embed="rId2">
            <a:extLst>
              <a:ext uri="{28A0092B-C50C-407E-A947-70E740481C1C}">
                <a14:useLocalDpi xmlns:a14="http://schemas.microsoft.com/office/drawing/2010/main" val="0"/>
              </a:ext>
            </a:extLst>
          </a:blip>
          <a:srcRect l="52832"/>
          <a:stretch/>
        </p:blipFill>
        <p:spPr bwMode="auto">
          <a:xfrm>
            <a:off x="179512" y="16895"/>
            <a:ext cx="5976664" cy="1152128"/>
          </a:xfrm>
          <a:prstGeom prst="rect">
            <a:avLst/>
          </a:prstGeom>
          <a:noFill/>
          <a:ln>
            <a:noFill/>
          </a:ln>
          <a:extLst>
            <a:ext uri="{53640926-AAD7-44D8-BBD7-CCE9431645EC}">
              <a14:shadowObscured xmlns:a14="http://schemas.microsoft.com/office/drawing/2010/main"/>
            </a:ext>
          </a:extLst>
        </p:spPr>
      </p:pic>
      <p:sp>
        <p:nvSpPr>
          <p:cNvPr id="5" name="Rectangle: Rounded Corners 4">
            <a:extLst>
              <a:ext uri="{FF2B5EF4-FFF2-40B4-BE49-F238E27FC236}">
                <a16:creationId xmlns:a16="http://schemas.microsoft.com/office/drawing/2014/main" id="{6A9E4896-5C43-472E-A6AD-D652B27F2172}"/>
              </a:ext>
            </a:extLst>
          </p:cNvPr>
          <p:cNvSpPr/>
          <p:nvPr/>
        </p:nvSpPr>
        <p:spPr>
          <a:xfrm>
            <a:off x="887013" y="4906540"/>
            <a:ext cx="7272808" cy="1011410"/>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Core Block Contract   </a:t>
            </a:r>
          </a:p>
        </p:txBody>
      </p:sp>
      <p:cxnSp>
        <p:nvCxnSpPr>
          <p:cNvPr id="7" name="Straight Arrow Connector 6">
            <a:extLst>
              <a:ext uri="{FF2B5EF4-FFF2-40B4-BE49-F238E27FC236}">
                <a16:creationId xmlns:a16="http://schemas.microsoft.com/office/drawing/2014/main" id="{67903827-E044-4F47-B107-C05C725DCB80}"/>
              </a:ext>
            </a:extLst>
          </p:cNvPr>
          <p:cNvCxnSpPr>
            <a:cxnSpLocks/>
          </p:cNvCxnSpPr>
          <p:nvPr/>
        </p:nvCxnSpPr>
        <p:spPr>
          <a:xfrm>
            <a:off x="1115616" y="6165304"/>
            <a:ext cx="712879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D66B9BE-F20F-493A-B2C0-AA19AA019CEE}"/>
              </a:ext>
            </a:extLst>
          </p:cNvPr>
          <p:cNvSpPr txBox="1"/>
          <p:nvPr/>
        </p:nvSpPr>
        <p:spPr>
          <a:xfrm>
            <a:off x="3167844" y="6309320"/>
            <a:ext cx="4644516" cy="369332"/>
          </a:xfrm>
          <a:prstGeom prst="rect">
            <a:avLst/>
          </a:prstGeom>
          <a:noFill/>
        </p:spPr>
        <p:txBody>
          <a:bodyPr wrap="square" rtlCol="0">
            <a:spAutoFit/>
          </a:bodyPr>
          <a:lstStyle/>
          <a:p>
            <a:r>
              <a:rPr lang="en-GB" dirty="0"/>
              <a:t>Life of the contract</a:t>
            </a:r>
          </a:p>
        </p:txBody>
      </p:sp>
      <p:sp>
        <p:nvSpPr>
          <p:cNvPr id="10" name="Rectangle: Rounded Corners 9">
            <a:extLst>
              <a:ext uri="{FF2B5EF4-FFF2-40B4-BE49-F238E27FC236}">
                <a16:creationId xmlns:a16="http://schemas.microsoft.com/office/drawing/2014/main" id="{7E601C32-5C4E-4FD7-8B7D-8ACFDF7091B2}"/>
              </a:ext>
            </a:extLst>
          </p:cNvPr>
          <p:cNvSpPr/>
          <p:nvPr/>
        </p:nvSpPr>
        <p:spPr>
          <a:xfrm>
            <a:off x="904093" y="2242996"/>
            <a:ext cx="2160240" cy="261187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Overnight short breaks to be purchased via cost/volume arrangement</a:t>
            </a:r>
          </a:p>
        </p:txBody>
      </p:sp>
      <p:sp>
        <p:nvSpPr>
          <p:cNvPr id="11" name="Rectangle: Rounded Corners 10">
            <a:extLst>
              <a:ext uri="{FF2B5EF4-FFF2-40B4-BE49-F238E27FC236}">
                <a16:creationId xmlns:a16="http://schemas.microsoft.com/office/drawing/2014/main" id="{F19523BE-EEDD-4201-8644-F5A5851B1E0B}"/>
              </a:ext>
            </a:extLst>
          </p:cNvPr>
          <p:cNvSpPr/>
          <p:nvPr/>
        </p:nvSpPr>
        <p:spPr>
          <a:xfrm>
            <a:off x="3140380" y="3285150"/>
            <a:ext cx="2151239" cy="154954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Overnight short breaks to be purchased via cost/volume arrangement</a:t>
            </a:r>
          </a:p>
        </p:txBody>
      </p:sp>
      <p:cxnSp>
        <p:nvCxnSpPr>
          <p:cNvPr id="13" name="Straight Connector 12">
            <a:extLst>
              <a:ext uri="{FF2B5EF4-FFF2-40B4-BE49-F238E27FC236}">
                <a16:creationId xmlns:a16="http://schemas.microsoft.com/office/drawing/2014/main" id="{6E5C78B4-DED3-4CB4-B831-DA6CBBD89B8E}"/>
              </a:ext>
            </a:extLst>
          </p:cNvPr>
          <p:cNvCxnSpPr>
            <a:cxnSpLocks/>
          </p:cNvCxnSpPr>
          <p:nvPr/>
        </p:nvCxnSpPr>
        <p:spPr>
          <a:xfrm>
            <a:off x="3047253" y="3212976"/>
            <a:ext cx="2398645"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5C30A47B-4EA6-41F4-A26A-83F0FA164D48}"/>
              </a:ext>
            </a:extLst>
          </p:cNvPr>
          <p:cNvSpPr/>
          <p:nvPr/>
        </p:nvSpPr>
        <p:spPr>
          <a:xfrm>
            <a:off x="3140841" y="2199255"/>
            <a:ext cx="2196244" cy="962052"/>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Delivery of alternative offer</a:t>
            </a:r>
          </a:p>
        </p:txBody>
      </p:sp>
      <p:sp>
        <p:nvSpPr>
          <p:cNvPr id="15" name="Rectangle: Rounded Corners 14">
            <a:extLst>
              <a:ext uri="{FF2B5EF4-FFF2-40B4-BE49-F238E27FC236}">
                <a16:creationId xmlns:a16="http://schemas.microsoft.com/office/drawing/2014/main" id="{A2D15D89-3015-4094-87C5-6B395B7F1135}"/>
              </a:ext>
            </a:extLst>
          </p:cNvPr>
          <p:cNvSpPr/>
          <p:nvPr/>
        </p:nvSpPr>
        <p:spPr>
          <a:xfrm>
            <a:off x="5445898" y="2146726"/>
            <a:ext cx="2196244" cy="1870969"/>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Delivery of alternative offer</a:t>
            </a:r>
          </a:p>
        </p:txBody>
      </p:sp>
      <p:cxnSp>
        <p:nvCxnSpPr>
          <p:cNvPr id="17" name="Straight Connector 16">
            <a:extLst>
              <a:ext uri="{FF2B5EF4-FFF2-40B4-BE49-F238E27FC236}">
                <a16:creationId xmlns:a16="http://schemas.microsoft.com/office/drawing/2014/main" id="{33D7E807-3FB1-4AE6-8A45-B888D4040422}"/>
              </a:ext>
            </a:extLst>
          </p:cNvPr>
          <p:cNvCxnSpPr>
            <a:cxnSpLocks/>
          </p:cNvCxnSpPr>
          <p:nvPr/>
        </p:nvCxnSpPr>
        <p:spPr>
          <a:xfrm>
            <a:off x="5369511" y="4085800"/>
            <a:ext cx="2442849"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B2738FF3-C3BE-4510-91A9-A307722A85CF}"/>
              </a:ext>
            </a:extLst>
          </p:cNvPr>
          <p:cNvSpPr/>
          <p:nvPr/>
        </p:nvSpPr>
        <p:spPr>
          <a:xfrm>
            <a:off x="5368588" y="4154281"/>
            <a:ext cx="2565961" cy="693836"/>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Overnight short breaks to be purchased via cost/volume arrangement</a:t>
            </a:r>
          </a:p>
        </p:txBody>
      </p:sp>
    </p:spTree>
    <p:extLst>
      <p:ext uri="{BB962C8B-B14F-4D97-AF65-F5344CB8AC3E}">
        <p14:creationId xmlns:p14="http://schemas.microsoft.com/office/powerpoint/2010/main" val="1932995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68FB-D2D4-41A0-88C9-6FB745B5CC8F}"/>
              </a:ext>
            </a:extLst>
          </p:cNvPr>
          <p:cNvSpPr>
            <a:spLocks noGrp="1"/>
          </p:cNvSpPr>
          <p:nvPr>
            <p:ph type="title"/>
          </p:nvPr>
        </p:nvSpPr>
        <p:spPr>
          <a:xfrm>
            <a:off x="1331640" y="2924944"/>
            <a:ext cx="6131024" cy="778098"/>
          </a:xfrm>
        </p:spPr>
        <p:txBody>
          <a:bodyPr/>
          <a:lstStyle/>
          <a:p>
            <a:r>
              <a:rPr lang="en-GB" b="1" dirty="0"/>
              <a:t>Questions? </a:t>
            </a:r>
          </a:p>
        </p:txBody>
      </p:sp>
      <p:pic>
        <p:nvPicPr>
          <p:cNvPr id="4" name="Picture 3">
            <a:extLst>
              <a:ext uri="{FF2B5EF4-FFF2-40B4-BE49-F238E27FC236}">
                <a16:creationId xmlns:a16="http://schemas.microsoft.com/office/drawing/2014/main" id="{8EA26A7D-8B6A-48F5-BAD1-74DF677B87BD}"/>
              </a:ext>
            </a:extLst>
          </p:cNvPr>
          <p:cNvPicPr/>
          <p:nvPr/>
        </p:nvPicPr>
        <p:blipFill rotWithShape="1">
          <a:blip r:embed="rId2">
            <a:extLst>
              <a:ext uri="{28A0092B-C50C-407E-A947-70E740481C1C}">
                <a14:useLocalDpi xmlns:a14="http://schemas.microsoft.com/office/drawing/2010/main" val="0"/>
              </a:ext>
            </a:extLst>
          </a:blip>
          <a:srcRect l="52832"/>
          <a:stretch/>
        </p:blipFill>
        <p:spPr bwMode="auto">
          <a:xfrm>
            <a:off x="179512" y="16895"/>
            <a:ext cx="5976664" cy="11521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2424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80A999-D705-4A1C-B5DA-5253A41930C1}"/>
              </a:ext>
            </a:extLst>
          </p:cNvPr>
          <p:cNvSpPr>
            <a:spLocks noGrp="1"/>
          </p:cNvSpPr>
          <p:nvPr>
            <p:ph idx="1"/>
          </p:nvPr>
        </p:nvSpPr>
        <p:spPr/>
        <p:txBody>
          <a:bodyPr/>
          <a:lstStyle/>
          <a:p>
            <a:pPr marL="0" indent="0">
              <a:buNone/>
            </a:pPr>
            <a:endParaRPr lang="en-GB" dirty="0"/>
          </a:p>
          <a:p>
            <a:pPr marL="0" indent="0">
              <a:buNone/>
            </a:pPr>
            <a:endParaRPr lang="en-GB" dirty="0"/>
          </a:p>
          <a:p>
            <a:pPr marL="0" indent="0" algn="ctr">
              <a:buNone/>
            </a:pPr>
            <a:r>
              <a:rPr lang="en-GB" sz="4800" b="1" dirty="0">
                <a:latin typeface="+mj-lt"/>
              </a:rPr>
              <a:t>The Draft Specification</a:t>
            </a:r>
          </a:p>
          <a:p>
            <a:pPr marL="0" indent="0" algn="ctr">
              <a:buNone/>
            </a:pPr>
            <a:endParaRPr lang="en-GB" sz="3600" b="1" dirty="0">
              <a:latin typeface="+mj-lt"/>
            </a:endParaRPr>
          </a:p>
          <a:p>
            <a:pPr marL="0" lvl="0" indent="0" algn="ctr" eaLnBrk="0" hangingPunct="0">
              <a:buNone/>
              <a:defRPr/>
            </a:pPr>
            <a:r>
              <a:rPr lang="en-GB" altLang="en-US" sz="2800" b="1" dirty="0">
                <a:latin typeface="+mj-lt"/>
              </a:rPr>
              <a:t>NOT FINAL – YOUR FEEDBACK IS WELCOME!</a:t>
            </a:r>
          </a:p>
          <a:p>
            <a:pPr marL="0" indent="0" algn="ctr">
              <a:buNone/>
            </a:pPr>
            <a:endParaRPr lang="en-GB" sz="3600" b="1" dirty="0">
              <a:latin typeface="+mj-lt"/>
            </a:endParaRPr>
          </a:p>
        </p:txBody>
      </p:sp>
      <p:pic>
        <p:nvPicPr>
          <p:cNvPr id="4" name="Picture 3">
            <a:extLst>
              <a:ext uri="{FF2B5EF4-FFF2-40B4-BE49-F238E27FC236}">
                <a16:creationId xmlns:a16="http://schemas.microsoft.com/office/drawing/2014/main" id="{F5A04F8F-B862-4A80-901D-CFE1E86086C5}"/>
              </a:ext>
            </a:extLst>
          </p:cNvPr>
          <p:cNvPicPr/>
          <p:nvPr/>
        </p:nvPicPr>
        <p:blipFill rotWithShape="1">
          <a:blip r:embed="rId2">
            <a:extLst>
              <a:ext uri="{28A0092B-C50C-407E-A947-70E740481C1C}">
                <a14:useLocalDpi xmlns:a14="http://schemas.microsoft.com/office/drawing/2010/main" val="0"/>
              </a:ext>
            </a:extLst>
          </a:blip>
          <a:srcRect l="52832"/>
          <a:stretch/>
        </p:blipFill>
        <p:spPr bwMode="auto">
          <a:xfrm>
            <a:off x="179512" y="16895"/>
            <a:ext cx="5976664" cy="11521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44775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68FB-D2D4-41A0-88C9-6FB745B5CC8F}"/>
              </a:ext>
            </a:extLst>
          </p:cNvPr>
          <p:cNvSpPr>
            <a:spLocks noGrp="1"/>
          </p:cNvSpPr>
          <p:nvPr>
            <p:ph type="title"/>
          </p:nvPr>
        </p:nvSpPr>
        <p:spPr>
          <a:xfrm>
            <a:off x="107504" y="744549"/>
            <a:ext cx="2592288" cy="447500"/>
          </a:xfrm>
        </p:spPr>
        <p:txBody>
          <a:bodyPr/>
          <a:lstStyle/>
          <a:p>
            <a:r>
              <a:rPr lang="en-GB" sz="2800" b="1" dirty="0"/>
              <a:t>Key sections</a:t>
            </a:r>
          </a:p>
        </p:txBody>
      </p:sp>
      <p:sp>
        <p:nvSpPr>
          <p:cNvPr id="3" name="Content Placeholder 2">
            <a:extLst>
              <a:ext uri="{FF2B5EF4-FFF2-40B4-BE49-F238E27FC236}">
                <a16:creationId xmlns:a16="http://schemas.microsoft.com/office/drawing/2014/main" id="{5F80A999-D705-4A1C-B5DA-5253A41930C1}"/>
              </a:ext>
            </a:extLst>
          </p:cNvPr>
          <p:cNvSpPr>
            <a:spLocks noGrp="1"/>
          </p:cNvSpPr>
          <p:nvPr>
            <p:ph idx="1"/>
          </p:nvPr>
        </p:nvSpPr>
        <p:spPr>
          <a:xfrm>
            <a:off x="215516" y="1184459"/>
            <a:ext cx="8712968" cy="5318448"/>
          </a:xfrm>
        </p:spPr>
        <p:txBody>
          <a:bodyPr/>
          <a:lstStyle/>
          <a:p>
            <a:pPr marL="0" lvl="0" indent="0">
              <a:buNone/>
            </a:pPr>
            <a:r>
              <a:rPr lang="en-GB" sz="1600" b="1" i="1" dirty="0"/>
              <a:t>Part 1 Section 3 :- Service description &amp; Service Development</a:t>
            </a:r>
          </a:p>
          <a:p>
            <a:pPr marL="0" indent="0">
              <a:buNone/>
            </a:pPr>
            <a:r>
              <a:rPr lang="en-GB" sz="1600" i="1" dirty="0"/>
              <a:t>The service provider will be required from year 1 and over the life of the contract to work with commissioners to facilitate in achieving Devon’s vision and priorities  for disabled children as evidenced in the SEND strategy.</a:t>
            </a:r>
          </a:p>
          <a:p>
            <a:pPr marL="0" indent="0">
              <a:buNone/>
            </a:pPr>
            <a:endParaRPr lang="en-GB" sz="1600" i="1" dirty="0"/>
          </a:p>
          <a:p>
            <a:pPr marL="0" indent="0">
              <a:buNone/>
            </a:pPr>
            <a:r>
              <a:rPr lang="en-GB" sz="1600" i="1" dirty="0"/>
              <a:t>To work with commissioners to develop a flexible model of service delivery focused upon:-a)Continued delivery of some residential short breaks services for identified children, young people and their families living in Devon meeting demand; </a:t>
            </a:r>
          </a:p>
          <a:p>
            <a:pPr marL="0" indent="0">
              <a:buNone/>
            </a:pPr>
            <a:endParaRPr lang="en-GB" sz="1600" i="1" dirty="0"/>
          </a:p>
          <a:p>
            <a:pPr marL="0" indent="0">
              <a:buNone/>
            </a:pPr>
            <a:r>
              <a:rPr lang="en-GB" sz="1600" i="1" dirty="0"/>
              <a:t>Combined with</a:t>
            </a:r>
          </a:p>
          <a:p>
            <a:pPr marL="0" indent="0">
              <a:buNone/>
            </a:pPr>
            <a:r>
              <a:rPr lang="en-GB" sz="1600" i="1" dirty="0"/>
              <a:t>b) Flexibility to deliver a range of personalised services using the four homes as a base or community based services to support children with additional needs and disabilities.  This could include but is not limited to community offers such as enabling services, sibling activities, parental support, behavioural support. </a:t>
            </a:r>
          </a:p>
          <a:p>
            <a:pPr marL="0" indent="0">
              <a:buNone/>
            </a:pPr>
            <a:endParaRPr lang="en-GB" sz="1600" i="1" dirty="0"/>
          </a:p>
          <a:p>
            <a:pPr marL="0" indent="0">
              <a:buNone/>
            </a:pPr>
            <a:r>
              <a:rPr lang="en-GB" sz="1600" i="1" dirty="0"/>
              <a:t>c) Flexibility to offer 52-week provision or shared care for Children in Need or Children Looked After in Devon. </a:t>
            </a:r>
          </a:p>
          <a:p>
            <a:pPr marL="0" indent="0">
              <a:buNone/>
            </a:pPr>
            <a:endParaRPr lang="en-GB" sz="1600" i="1" dirty="0"/>
          </a:p>
          <a:p>
            <a:pPr>
              <a:buAutoNum type="alphaLcParenR" startAt="2"/>
            </a:pPr>
            <a:r>
              <a:rPr lang="en-GB" sz="1600" i="1" dirty="0"/>
              <a:t>Flexibility for young people in transition.</a:t>
            </a:r>
          </a:p>
          <a:p>
            <a:pPr marL="0" indent="0">
              <a:buNone/>
            </a:pPr>
            <a:endParaRPr lang="en-GB" sz="2000" i="1" dirty="0"/>
          </a:p>
        </p:txBody>
      </p:sp>
      <p:pic>
        <p:nvPicPr>
          <p:cNvPr id="4" name="Picture 3">
            <a:extLst>
              <a:ext uri="{FF2B5EF4-FFF2-40B4-BE49-F238E27FC236}">
                <a16:creationId xmlns:a16="http://schemas.microsoft.com/office/drawing/2014/main" id="{E960F0D1-DA05-4EB0-AC78-905C5C8B2632}"/>
              </a:ext>
            </a:extLst>
          </p:cNvPr>
          <p:cNvPicPr/>
          <p:nvPr/>
        </p:nvPicPr>
        <p:blipFill rotWithShape="1">
          <a:blip r:embed="rId2">
            <a:extLst>
              <a:ext uri="{28A0092B-C50C-407E-A947-70E740481C1C}">
                <a14:useLocalDpi xmlns:a14="http://schemas.microsoft.com/office/drawing/2010/main" val="0"/>
              </a:ext>
            </a:extLst>
          </a:blip>
          <a:srcRect l="52832"/>
          <a:stretch/>
        </p:blipFill>
        <p:spPr bwMode="auto">
          <a:xfrm>
            <a:off x="467544" y="1563"/>
            <a:ext cx="5976664" cy="96673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24497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68FB-D2D4-41A0-88C9-6FB745B5CC8F}"/>
              </a:ext>
            </a:extLst>
          </p:cNvPr>
          <p:cNvSpPr>
            <a:spLocks noGrp="1"/>
          </p:cNvSpPr>
          <p:nvPr>
            <p:ph type="title"/>
          </p:nvPr>
        </p:nvSpPr>
        <p:spPr>
          <a:xfrm>
            <a:off x="1331640" y="1109292"/>
            <a:ext cx="5976664" cy="505643"/>
          </a:xfrm>
        </p:spPr>
        <p:txBody>
          <a:bodyPr/>
          <a:lstStyle/>
          <a:p>
            <a:r>
              <a:rPr lang="en-GB" sz="3600" b="1" dirty="0"/>
              <a:t>Key sections</a:t>
            </a:r>
          </a:p>
        </p:txBody>
      </p:sp>
      <p:sp>
        <p:nvSpPr>
          <p:cNvPr id="3" name="Content Placeholder 2">
            <a:extLst>
              <a:ext uri="{FF2B5EF4-FFF2-40B4-BE49-F238E27FC236}">
                <a16:creationId xmlns:a16="http://schemas.microsoft.com/office/drawing/2014/main" id="{5F80A999-D705-4A1C-B5DA-5253A41930C1}"/>
              </a:ext>
            </a:extLst>
          </p:cNvPr>
          <p:cNvSpPr>
            <a:spLocks noGrp="1"/>
          </p:cNvSpPr>
          <p:nvPr>
            <p:ph idx="1"/>
          </p:nvPr>
        </p:nvSpPr>
        <p:spPr>
          <a:xfrm>
            <a:off x="423714" y="1556792"/>
            <a:ext cx="8540774" cy="5030020"/>
          </a:xfrm>
        </p:spPr>
        <p:txBody>
          <a:bodyPr/>
          <a:lstStyle/>
          <a:p>
            <a:pPr marL="0" indent="0">
              <a:buNone/>
            </a:pPr>
            <a:r>
              <a:rPr lang="en-GB" sz="1800" b="1" i="1" dirty="0"/>
              <a:t>Section 3 :- Service description &amp; Service development </a:t>
            </a:r>
          </a:p>
          <a:p>
            <a:r>
              <a:rPr lang="en-GB" sz="1800" i="1" dirty="0"/>
              <a:t>Hearing the voice of children and young people  to ensure personalisation of services and to shape and improve service over time.</a:t>
            </a:r>
          </a:p>
          <a:p>
            <a:pPr marL="0" indent="0">
              <a:buNone/>
            </a:pPr>
            <a:endParaRPr lang="en-GB" sz="1800" i="1" dirty="0"/>
          </a:p>
          <a:p>
            <a:r>
              <a:rPr lang="en-GB" sz="1800" i="1" dirty="0"/>
              <a:t>Preparing children and young people for adulthood and transition.</a:t>
            </a:r>
          </a:p>
          <a:p>
            <a:pPr marL="0" indent="0">
              <a:buNone/>
            </a:pPr>
            <a:endParaRPr lang="en-GB" sz="1800" i="1" dirty="0"/>
          </a:p>
          <a:p>
            <a:r>
              <a:rPr lang="en-GB" sz="1800" i="1" dirty="0"/>
              <a:t>During the life of the contract there is a need to work with commissioners to agree delivery of services from 0-25 years as per the requirements of the SEND Code of Practice: -0-25 years (2014).</a:t>
            </a:r>
          </a:p>
          <a:p>
            <a:pPr marL="0" indent="0">
              <a:buNone/>
            </a:pPr>
            <a:endParaRPr lang="en-GB" sz="1800" b="1" i="1" dirty="0"/>
          </a:p>
          <a:p>
            <a:pPr marL="0" indent="0">
              <a:buNone/>
            </a:pPr>
            <a:r>
              <a:rPr lang="en-GB" sz="1800" b="1" i="1" dirty="0"/>
              <a:t>Appendix 1 :- Quality Assurance Framework</a:t>
            </a:r>
          </a:p>
          <a:p>
            <a:r>
              <a:rPr lang="en-GB" sz="1800" i="1" dirty="0"/>
              <a:t>Emphasis on quality requirements and monitoring.</a:t>
            </a:r>
          </a:p>
          <a:p>
            <a:pPr marL="0" indent="0">
              <a:buNone/>
            </a:pPr>
            <a:endParaRPr lang="en-GB" sz="1800" i="1" dirty="0"/>
          </a:p>
          <a:p>
            <a:pPr marL="0" indent="0">
              <a:buNone/>
            </a:pPr>
            <a:r>
              <a:rPr lang="en-GB" sz="1800" b="1" i="1" dirty="0"/>
              <a:t>Part 2:-National Residential Contract for the placement of Children in Children’s Homes (2012)  Schedule 1. </a:t>
            </a:r>
          </a:p>
          <a:p>
            <a:pPr marL="0" indent="0">
              <a:buNone/>
            </a:pPr>
            <a:endParaRPr lang="en-GB" sz="2400" i="1" dirty="0"/>
          </a:p>
        </p:txBody>
      </p:sp>
      <p:pic>
        <p:nvPicPr>
          <p:cNvPr id="4" name="Picture 3">
            <a:extLst>
              <a:ext uri="{FF2B5EF4-FFF2-40B4-BE49-F238E27FC236}">
                <a16:creationId xmlns:a16="http://schemas.microsoft.com/office/drawing/2014/main" id="{E960F0D1-DA05-4EB0-AC78-905C5C8B2632}"/>
              </a:ext>
            </a:extLst>
          </p:cNvPr>
          <p:cNvPicPr/>
          <p:nvPr/>
        </p:nvPicPr>
        <p:blipFill rotWithShape="1">
          <a:blip r:embed="rId2">
            <a:extLst>
              <a:ext uri="{28A0092B-C50C-407E-A947-70E740481C1C}">
                <a14:useLocalDpi xmlns:a14="http://schemas.microsoft.com/office/drawing/2010/main" val="0"/>
              </a:ext>
            </a:extLst>
          </a:blip>
          <a:srcRect l="52832"/>
          <a:stretch/>
        </p:blipFill>
        <p:spPr bwMode="auto">
          <a:xfrm>
            <a:off x="179512" y="16895"/>
            <a:ext cx="5976664" cy="11521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5809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68FB-D2D4-41A0-88C9-6FB745B5CC8F}"/>
              </a:ext>
            </a:extLst>
          </p:cNvPr>
          <p:cNvSpPr>
            <a:spLocks noGrp="1"/>
          </p:cNvSpPr>
          <p:nvPr>
            <p:ph type="title"/>
          </p:nvPr>
        </p:nvSpPr>
        <p:spPr>
          <a:xfrm>
            <a:off x="1323628" y="1137896"/>
            <a:ext cx="6131024" cy="411684"/>
          </a:xfrm>
        </p:spPr>
        <p:txBody>
          <a:bodyPr/>
          <a:lstStyle/>
          <a:p>
            <a:r>
              <a:rPr lang="en-GB" sz="3200" b="1" dirty="0"/>
              <a:t>Summary </a:t>
            </a:r>
          </a:p>
        </p:txBody>
      </p:sp>
      <p:pic>
        <p:nvPicPr>
          <p:cNvPr id="4" name="Picture 3">
            <a:extLst>
              <a:ext uri="{FF2B5EF4-FFF2-40B4-BE49-F238E27FC236}">
                <a16:creationId xmlns:a16="http://schemas.microsoft.com/office/drawing/2014/main" id="{439CACA4-13A6-4507-BA3B-1F43D1D0A5DF}"/>
              </a:ext>
            </a:extLst>
          </p:cNvPr>
          <p:cNvPicPr/>
          <p:nvPr/>
        </p:nvPicPr>
        <p:blipFill rotWithShape="1">
          <a:blip r:embed="rId2">
            <a:extLst>
              <a:ext uri="{28A0092B-C50C-407E-A947-70E740481C1C}">
                <a14:useLocalDpi xmlns:a14="http://schemas.microsoft.com/office/drawing/2010/main" val="0"/>
              </a:ext>
            </a:extLst>
          </a:blip>
          <a:srcRect l="52832"/>
          <a:stretch/>
        </p:blipFill>
        <p:spPr bwMode="auto">
          <a:xfrm>
            <a:off x="179512" y="16895"/>
            <a:ext cx="5976664" cy="1152128"/>
          </a:xfrm>
          <a:prstGeom prst="rect">
            <a:avLst/>
          </a:prstGeom>
          <a:noFill/>
          <a:ln>
            <a:noFill/>
          </a:ln>
          <a:extLst>
            <a:ext uri="{53640926-AAD7-44D8-BBD7-CCE9431645EC}">
              <a14:shadowObscured xmlns:a14="http://schemas.microsoft.com/office/drawing/2010/main"/>
            </a:ext>
          </a:extLst>
        </p:spPr>
      </p:pic>
      <p:sp>
        <p:nvSpPr>
          <p:cNvPr id="19" name="TextBox 18">
            <a:extLst>
              <a:ext uri="{FF2B5EF4-FFF2-40B4-BE49-F238E27FC236}">
                <a16:creationId xmlns:a16="http://schemas.microsoft.com/office/drawing/2014/main" id="{63B1628F-26D2-44EB-BF4B-25BB6C1B8832}"/>
              </a:ext>
            </a:extLst>
          </p:cNvPr>
          <p:cNvSpPr txBox="1"/>
          <p:nvPr/>
        </p:nvSpPr>
        <p:spPr>
          <a:xfrm>
            <a:off x="179512" y="4755917"/>
            <a:ext cx="9144000" cy="1661993"/>
          </a:xfrm>
          <a:prstGeom prst="rect">
            <a:avLst/>
          </a:prstGeom>
          <a:noFill/>
        </p:spPr>
        <p:txBody>
          <a:bodyPr wrap="square" rtlCol="0">
            <a:spAutoFit/>
          </a:bodyPr>
          <a:lstStyle/>
          <a:p>
            <a:pPr marL="285750" indent="-285750">
              <a:buFont typeface="Arial" panose="020B0604020202020204" pitchFamily="34" charset="0"/>
              <a:buChar char="•"/>
            </a:pPr>
            <a:r>
              <a:rPr lang="en-GB" sz="1700" i="1" dirty="0"/>
              <a:t>Flexible model of delivery:- residential short breaks (Small Block and Cost &amp; Volume arrangement) plus delivery of alternative offers</a:t>
            </a:r>
          </a:p>
          <a:p>
            <a:pPr marL="285750" indent="-285750">
              <a:buFont typeface="Arial" panose="020B0604020202020204" pitchFamily="34" charset="0"/>
              <a:buChar char="•"/>
            </a:pPr>
            <a:r>
              <a:rPr lang="en-GB" sz="1700" i="1" dirty="0"/>
              <a:t>2019/20:- Estimated 43 children and young people who are currently accessing 2260 overnight stays plus any new referrals </a:t>
            </a:r>
          </a:p>
          <a:p>
            <a:pPr marL="285750" indent="-285750">
              <a:buFont typeface="Arial" panose="020B0604020202020204" pitchFamily="34" charset="0"/>
              <a:buChar char="•"/>
            </a:pPr>
            <a:r>
              <a:rPr lang="en-GB" sz="1700" i="1" dirty="0"/>
              <a:t>Commissioning in partnership </a:t>
            </a:r>
          </a:p>
          <a:p>
            <a:pPr marL="285750" indent="-285750">
              <a:buFont typeface="Arial" panose="020B0604020202020204" pitchFamily="34" charset="0"/>
              <a:buChar char="•"/>
            </a:pPr>
            <a:r>
              <a:rPr lang="en-GB" sz="1700" i="1" dirty="0"/>
              <a:t>Services to be delivered from 4 existing Children’s Homes </a:t>
            </a:r>
          </a:p>
        </p:txBody>
      </p:sp>
      <p:pic>
        <p:nvPicPr>
          <p:cNvPr id="7" name="Picture 6">
            <a:extLst>
              <a:ext uri="{FF2B5EF4-FFF2-40B4-BE49-F238E27FC236}">
                <a16:creationId xmlns:a16="http://schemas.microsoft.com/office/drawing/2014/main" id="{3F2D6BC1-F9E7-449C-9F76-A96A0B0D8FF0}"/>
              </a:ext>
            </a:extLst>
          </p:cNvPr>
          <p:cNvPicPr/>
          <p:nvPr/>
        </p:nvPicPr>
        <p:blipFill rotWithShape="1">
          <a:blip r:embed="rId3"/>
          <a:srcRect l="61221" t="29402" r="6634" b="12726"/>
          <a:stretch/>
        </p:blipFill>
        <p:spPr bwMode="auto">
          <a:xfrm>
            <a:off x="1763688" y="1549580"/>
            <a:ext cx="5400600" cy="30499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0839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68FB-D2D4-41A0-88C9-6FB745B5CC8F}"/>
              </a:ext>
            </a:extLst>
          </p:cNvPr>
          <p:cNvSpPr>
            <a:spLocks noGrp="1"/>
          </p:cNvSpPr>
          <p:nvPr>
            <p:ph type="title"/>
          </p:nvPr>
        </p:nvSpPr>
        <p:spPr>
          <a:xfrm>
            <a:off x="827584" y="1124744"/>
            <a:ext cx="6264696" cy="576064"/>
          </a:xfrm>
        </p:spPr>
        <p:txBody>
          <a:bodyPr/>
          <a:lstStyle/>
          <a:p>
            <a:r>
              <a:rPr lang="en-GB" sz="4000" b="1" dirty="0"/>
              <a:t>Today’s Agenda</a:t>
            </a:r>
          </a:p>
        </p:txBody>
      </p:sp>
      <p:sp>
        <p:nvSpPr>
          <p:cNvPr id="3" name="Content Placeholder 2">
            <a:extLst>
              <a:ext uri="{FF2B5EF4-FFF2-40B4-BE49-F238E27FC236}">
                <a16:creationId xmlns:a16="http://schemas.microsoft.com/office/drawing/2014/main" id="{5F80A999-D705-4A1C-B5DA-5253A41930C1}"/>
              </a:ext>
            </a:extLst>
          </p:cNvPr>
          <p:cNvSpPr>
            <a:spLocks noGrp="1"/>
          </p:cNvSpPr>
          <p:nvPr>
            <p:ph idx="1"/>
          </p:nvPr>
        </p:nvSpPr>
        <p:spPr>
          <a:xfrm>
            <a:off x="179512" y="1700808"/>
            <a:ext cx="8568952" cy="5040560"/>
          </a:xfrm>
        </p:spPr>
        <p:txBody>
          <a:bodyPr/>
          <a:lstStyle/>
          <a:p>
            <a:pPr marL="0" indent="0">
              <a:buNone/>
            </a:pPr>
            <a:r>
              <a:rPr lang="en-GB" sz="1600" b="1" dirty="0"/>
              <a:t>09.30-13.00	Provider Event Residential Short Breaks </a:t>
            </a:r>
          </a:p>
          <a:p>
            <a:pPr marL="0" indent="0">
              <a:buNone/>
            </a:pPr>
            <a:endParaRPr lang="en-GB" sz="1400" dirty="0"/>
          </a:p>
          <a:p>
            <a:pPr marL="0" indent="0">
              <a:buNone/>
            </a:pPr>
            <a:r>
              <a:rPr lang="en-GB" sz="1600" dirty="0"/>
              <a:t>9.00-09.30	Refreshments, Networking  Opportunity &amp; House Keeping.</a:t>
            </a:r>
          </a:p>
          <a:p>
            <a:pPr marL="0" indent="0">
              <a:buNone/>
            </a:pPr>
            <a:r>
              <a:rPr lang="en-GB" sz="1600" dirty="0"/>
              <a:t>9.30 - 09.40	Welcome </a:t>
            </a:r>
          </a:p>
          <a:p>
            <a:pPr marL="0" indent="0">
              <a:buNone/>
            </a:pPr>
            <a:r>
              <a:rPr lang="en-GB" sz="1600" dirty="0"/>
              <a:t>9.40-10.05	Direction of Travel, Trends and Needs &amp; Services to be Tendered</a:t>
            </a:r>
          </a:p>
          <a:p>
            <a:pPr marL="0" indent="0">
              <a:buNone/>
            </a:pPr>
            <a:r>
              <a:rPr lang="en-GB" sz="1600" dirty="0"/>
              <a:t>10.05-10.45</a:t>
            </a:r>
            <a:r>
              <a:rPr lang="en-GB" sz="1600"/>
              <a:t>	Proposed Contracting </a:t>
            </a:r>
            <a:r>
              <a:rPr lang="en-GB" sz="1600" dirty="0"/>
              <a:t>Approach </a:t>
            </a:r>
          </a:p>
          <a:p>
            <a:pPr marL="0" indent="0">
              <a:buNone/>
            </a:pPr>
            <a:endParaRPr lang="en-GB" sz="1600" dirty="0"/>
          </a:p>
          <a:p>
            <a:pPr marL="0" indent="0">
              <a:buNone/>
            </a:pPr>
            <a:r>
              <a:rPr lang="en-GB" sz="1600" dirty="0"/>
              <a:t>10.45-11.00	Refreshments &amp; Comfort break</a:t>
            </a:r>
          </a:p>
          <a:p>
            <a:pPr marL="0" indent="0">
              <a:buNone/>
            </a:pPr>
            <a:endParaRPr lang="en-GB" sz="1600" dirty="0"/>
          </a:p>
          <a:p>
            <a:pPr marL="0" indent="0">
              <a:buNone/>
            </a:pPr>
            <a:r>
              <a:rPr lang="en-GB" sz="1600" dirty="0"/>
              <a:t>11.00-11.10	Draft Service Specification  and Summary </a:t>
            </a:r>
          </a:p>
          <a:p>
            <a:pPr marL="0" indent="0">
              <a:buNone/>
            </a:pPr>
            <a:r>
              <a:rPr lang="en-GB" sz="1600" dirty="0"/>
              <a:t>11.10- 12.40 	Key Questions:-  Sessions to Aid Design</a:t>
            </a:r>
          </a:p>
          <a:p>
            <a:pPr marL="0" indent="0">
              <a:buNone/>
            </a:pPr>
            <a:r>
              <a:rPr lang="en-GB" sz="1600" dirty="0"/>
              <a:t>12.40- 12.45	Indicative Timeline and Next Steps for Market</a:t>
            </a:r>
          </a:p>
          <a:p>
            <a:pPr marL="0" indent="0">
              <a:buNone/>
            </a:pPr>
            <a:r>
              <a:rPr lang="en-GB" sz="1600" dirty="0"/>
              <a:t>12.45-12.55	Questions &amp; Answers/ share Feedback </a:t>
            </a:r>
          </a:p>
          <a:p>
            <a:pPr marL="0" indent="0">
              <a:buNone/>
            </a:pPr>
            <a:r>
              <a:rPr lang="en-GB" sz="1600" dirty="0"/>
              <a:t>12.55-13.00	Event Close </a:t>
            </a:r>
          </a:p>
          <a:p>
            <a:pPr marL="0" indent="0">
              <a:buNone/>
            </a:pPr>
            <a:endParaRPr lang="en-GB" sz="1400" dirty="0"/>
          </a:p>
          <a:p>
            <a:pPr marL="0" indent="0">
              <a:buNone/>
            </a:pPr>
            <a:r>
              <a:rPr lang="en-GB" sz="1400" b="1" i="1" dirty="0"/>
              <a:t>All information from this event will be posted on the ‘Supplying the South West’ electronic  tendering portal asap after the event. Your feedback will be anonymised and published in the tendering portal. </a:t>
            </a:r>
          </a:p>
          <a:p>
            <a:pPr marL="0" indent="0">
              <a:buNone/>
            </a:pPr>
            <a:endParaRPr lang="en-GB" sz="1600" dirty="0"/>
          </a:p>
        </p:txBody>
      </p:sp>
      <p:pic>
        <p:nvPicPr>
          <p:cNvPr id="4" name="Picture 3">
            <a:extLst>
              <a:ext uri="{FF2B5EF4-FFF2-40B4-BE49-F238E27FC236}">
                <a16:creationId xmlns:a16="http://schemas.microsoft.com/office/drawing/2014/main" id="{8854FE88-D4ED-499B-8B2B-D339BCB2BE01}"/>
              </a:ext>
            </a:extLst>
          </p:cNvPr>
          <p:cNvPicPr/>
          <p:nvPr/>
        </p:nvPicPr>
        <p:blipFill rotWithShape="1">
          <a:blip r:embed="rId2">
            <a:extLst>
              <a:ext uri="{28A0092B-C50C-407E-A947-70E740481C1C}">
                <a14:useLocalDpi xmlns:a14="http://schemas.microsoft.com/office/drawing/2010/main" val="0"/>
              </a:ext>
            </a:extLst>
          </a:blip>
          <a:srcRect l="52832"/>
          <a:stretch/>
        </p:blipFill>
        <p:spPr bwMode="auto">
          <a:xfrm>
            <a:off x="179512" y="16895"/>
            <a:ext cx="5976664" cy="11521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3346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68FB-D2D4-41A0-88C9-6FB745B5CC8F}"/>
              </a:ext>
            </a:extLst>
          </p:cNvPr>
          <p:cNvSpPr>
            <a:spLocks noGrp="1"/>
          </p:cNvSpPr>
          <p:nvPr>
            <p:ph type="title"/>
          </p:nvPr>
        </p:nvSpPr>
        <p:spPr>
          <a:xfrm>
            <a:off x="1050990" y="1116959"/>
            <a:ext cx="6185305" cy="511841"/>
          </a:xfrm>
        </p:spPr>
        <p:txBody>
          <a:bodyPr/>
          <a:lstStyle/>
          <a:p>
            <a:r>
              <a:rPr lang="en-GB" sz="3200" b="1" dirty="0"/>
              <a:t>Key Question 1</a:t>
            </a:r>
          </a:p>
        </p:txBody>
      </p:sp>
      <p:sp>
        <p:nvSpPr>
          <p:cNvPr id="3" name="Content Placeholder 2">
            <a:extLst>
              <a:ext uri="{FF2B5EF4-FFF2-40B4-BE49-F238E27FC236}">
                <a16:creationId xmlns:a16="http://schemas.microsoft.com/office/drawing/2014/main" id="{5F80A999-D705-4A1C-B5DA-5253A41930C1}"/>
              </a:ext>
            </a:extLst>
          </p:cNvPr>
          <p:cNvSpPr>
            <a:spLocks noGrp="1"/>
          </p:cNvSpPr>
          <p:nvPr>
            <p:ph idx="1"/>
          </p:nvPr>
        </p:nvSpPr>
        <p:spPr>
          <a:xfrm>
            <a:off x="361839" y="1581200"/>
            <a:ext cx="6586425" cy="4525963"/>
          </a:xfrm>
        </p:spPr>
        <p:txBody>
          <a:bodyPr/>
          <a:lstStyle/>
          <a:p>
            <a:pPr marL="0" indent="0">
              <a:buNone/>
            </a:pPr>
            <a:r>
              <a:rPr lang="en-GB" sz="2000" i="1" dirty="0"/>
              <a:t>The contract will allow flexible use and tapering of services during its lifetime. </a:t>
            </a:r>
          </a:p>
          <a:p>
            <a:endParaRPr lang="en-GB" sz="2000" i="1" dirty="0"/>
          </a:p>
          <a:p>
            <a:r>
              <a:rPr lang="en-GB" sz="2000" i="1" dirty="0"/>
              <a:t>In light of reducing demand for overnight short breaks what are the options for making best use of the 4 children’s home available? </a:t>
            </a:r>
          </a:p>
          <a:p>
            <a:endParaRPr lang="en-GB" sz="2000" i="1" dirty="0"/>
          </a:p>
          <a:p>
            <a:r>
              <a:rPr lang="en-GB" sz="2000" i="1" dirty="0"/>
              <a:t>How and what might you develop to deliver alongside this residential short breaks service? </a:t>
            </a:r>
          </a:p>
          <a:p>
            <a:pPr marL="0" indent="0">
              <a:buNone/>
            </a:pPr>
            <a:endParaRPr lang="en-GB" sz="2000" i="1" dirty="0"/>
          </a:p>
          <a:p>
            <a:r>
              <a:rPr lang="en-GB" sz="2000" i="1" dirty="0"/>
              <a:t>How would you work with us to engage parents and children in these changes? </a:t>
            </a:r>
          </a:p>
        </p:txBody>
      </p:sp>
      <p:pic>
        <p:nvPicPr>
          <p:cNvPr id="4" name="Picture 3">
            <a:extLst>
              <a:ext uri="{FF2B5EF4-FFF2-40B4-BE49-F238E27FC236}">
                <a16:creationId xmlns:a16="http://schemas.microsoft.com/office/drawing/2014/main" id="{426AE73B-43FB-4EAE-849E-51C429387B3B}"/>
              </a:ext>
            </a:extLst>
          </p:cNvPr>
          <p:cNvPicPr/>
          <p:nvPr/>
        </p:nvPicPr>
        <p:blipFill rotWithShape="1">
          <a:blip r:embed="rId2">
            <a:extLst>
              <a:ext uri="{28A0092B-C50C-407E-A947-70E740481C1C}">
                <a14:useLocalDpi xmlns:a14="http://schemas.microsoft.com/office/drawing/2010/main" val="0"/>
              </a:ext>
            </a:extLst>
          </a:blip>
          <a:srcRect l="52832"/>
          <a:stretch/>
        </p:blipFill>
        <p:spPr bwMode="auto">
          <a:xfrm>
            <a:off x="179512" y="16895"/>
            <a:ext cx="5976664" cy="1152128"/>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A331005A-6703-4B48-B1C7-40A88076C25E}"/>
              </a:ext>
            </a:extLst>
          </p:cNvPr>
          <p:cNvPicPr/>
          <p:nvPr/>
        </p:nvPicPr>
        <p:blipFill rotWithShape="1">
          <a:blip r:embed="rId3" cstate="print">
            <a:extLst>
              <a:ext uri="{28A0092B-C50C-407E-A947-70E740481C1C}">
                <a14:useLocalDpi xmlns:a14="http://schemas.microsoft.com/office/drawing/2010/main" val="0"/>
              </a:ext>
            </a:extLst>
          </a:blip>
          <a:srcRect l="10835" t="12134" r="59547" b="29994"/>
          <a:stretch/>
        </p:blipFill>
        <p:spPr bwMode="auto">
          <a:xfrm>
            <a:off x="7020272" y="4775247"/>
            <a:ext cx="2015505" cy="18003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26093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68FB-D2D4-41A0-88C9-6FB745B5CC8F}"/>
              </a:ext>
            </a:extLst>
          </p:cNvPr>
          <p:cNvSpPr>
            <a:spLocks noGrp="1"/>
          </p:cNvSpPr>
          <p:nvPr>
            <p:ph type="title"/>
          </p:nvPr>
        </p:nvSpPr>
        <p:spPr>
          <a:xfrm>
            <a:off x="539552" y="1196752"/>
            <a:ext cx="6131024" cy="778098"/>
          </a:xfrm>
        </p:spPr>
        <p:txBody>
          <a:bodyPr/>
          <a:lstStyle/>
          <a:p>
            <a:r>
              <a:rPr lang="en-GB" sz="3200" b="1" dirty="0"/>
              <a:t>Key Question 2</a:t>
            </a:r>
          </a:p>
        </p:txBody>
      </p:sp>
      <p:sp>
        <p:nvSpPr>
          <p:cNvPr id="3" name="Content Placeholder 2">
            <a:extLst>
              <a:ext uri="{FF2B5EF4-FFF2-40B4-BE49-F238E27FC236}">
                <a16:creationId xmlns:a16="http://schemas.microsoft.com/office/drawing/2014/main" id="{5F80A999-D705-4A1C-B5DA-5253A41930C1}"/>
              </a:ext>
            </a:extLst>
          </p:cNvPr>
          <p:cNvSpPr>
            <a:spLocks noGrp="1"/>
          </p:cNvSpPr>
          <p:nvPr>
            <p:ph idx="1"/>
          </p:nvPr>
        </p:nvSpPr>
        <p:spPr>
          <a:xfrm>
            <a:off x="323528" y="2060848"/>
            <a:ext cx="6696744" cy="4525963"/>
          </a:xfrm>
        </p:spPr>
        <p:txBody>
          <a:bodyPr/>
          <a:lstStyle/>
          <a:p>
            <a:r>
              <a:rPr lang="en-GB" sz="2400" i="1" dirty="0"/>
              <a:t>As a provider how will you make this model of core block and cost and volume arrangement work for this service? </a:t>
            </a:r>
          </a:p>
          <a:p>
            <a:pPr marL="0" indent="0">
              <a:buNone/>
            </a:pPr>
            <a:endParaRPr lang="en-GB" sz="2400" i="1" dirty="0"/>
          </a:p>
          <a:p>
            <a:r>
              <a:rPr lang="en-GB" sz="2400" i="1" dirty="0"/>
              <a:t>What are your views on an appropriate contract term given the reducing demand over life of the contract? </a:t>
            </a:r>
          </a:p>
          <a:p>
            <a:endParaRPr lang="en-GB" sz="2400" i="1" dirty="0"/>
          </a:p>
          <a:p>
            <a:pPr marL="0" indent="0">
              <a:buNone/>
            </a:pPr>
            <a:endParaRPr lang="en-GB" sz="2400" i="1" dirty="0"/>
          </a:p>
          <a:p>
            <a:r>
              <a:rPr lang="en-GB" sz="2400" i="1" dirty="0"/>
              <a:t>In order for the above to work what points would we need to consider ? </a:t>
            </a:r>
          </a:p>
        </p:txBody>
      </p:sp>
      <p:pic>
        <p:nvPicPr>
          <p:cNvPr id="4" name="Picture 3">
            <a:extLst>
              <a:ext uri="{FF2B5EF4-FFF2-40B4-BE49-F238E27FC236}">
                <a16:creationId xmlns:a16="http://schemas.microsoft.com/office/drawing/2014/main" id="{BCFA5080-8E68-45DF-8385-68EF826DF005}"/>
              </a:ext>
            </a:extLst>
          </p:cNvPr>
          <p:cNvPicPr/>
          <p:nvPr/>
        </p:nvPicPr>
        <p:blipFill rotWithShape="1">
          <a:blip r:embed="rId2">
            <a:extLst>
              <a:ext uri="{28A0092B-C50C-407E-A947-70E740481C1C}">
                <a14:useLocalDpi xmlns:a14="http://schemas.microsoft.com/office/drawing/2010/main" val="0"/>
              </a:ext>
            </a:extLst>
          </a:blip>
          <a:srcRect l="52832"/>
          <a:stretch/>
        </p:blipFill>
        <p:spPr bwMode="auto">
          <a:xfrm>
            <a:off x="179512" y="16895"/>
            <a:ext cx="5976664" cy="1152128"/>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4F32D62F-F83A-41C7-AB80-B046F4107461}"/>
              </a:ext>
            </a:extLst>
          </p:cNvPr>
          <p:cNvPicPr/>
          <p:nvPr/>
        </p:nvPicPr>
        <p:blipFill rotWithShape="1">
          <a:blip r:embed="rId3" cstate="print">
            <a:extLst>
              <a:ext uri="{28A0092B-C50C-407E-A947-70E740481C1C}">
                <a14:useLocalDpi xmlns:a14="http://schemas.microsoft.com/office/drawing/2010/main" val="0"/>
              </a:ext>
            </a:extLst>
          </a:blip>
          <a:srcRect l="13545" t="14934" r="62075" b="31394"/>
          <a:stretch/>
        </p:blipFill>
        <p:spPr bwMode="auto">
          <a:xfrm>
            <a:off x="6804248" y="3735810"/>
            <a:ext cx="1933897" cy="2068360"/>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18A74C64-337E-4FFB-A2F8-5613A80CE4F4}"/>
              </a:ext>
            </a:extLst>
          </p:cNvPr>
          <p:cNvPicPr/>
          <p:nvPr/>
        </p:nvPicPr>
        <p:blipFill rotWithShape="1">
          <a:blip r:embed="rId4" cstate="print">
            <a:extLst>
              <a:ext uri="{28A0092B-C50C-407E-A947-70E740481C1C}">
                <a14:useLocalDpi xmlns:a14="http://schemas.microsoft.com/office/drawing/2010/main" val="0"/>
              </a:ext>
            </a:extLst>
          </a:blip>
          <a:srcRect l="13003" t="21002" r="62075" b="60877"/>
          <a:stretch/>
        </p:blipFill>
        <p:spPr bwMode="auto">
          <a:xfrm>
            <a:off x="6804247" y="5813323"/>
            <a:ext cx="1933898" cy="7399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1164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68FB-D2D4-41A0-88C9-6FB745B5CC8F}"/>
              </a:ext>
            </a:extLst>
          </p:cNvPr>
          <p:cNvSpPr>
            <a:spLocks noGrp="1"/>
          </p:cNvSpPr>
          <p:nvPr>
            <p:ph type="title"/>
          </p:nvPr>
        </p:nvSpPr>
        <p:spPr>
          <a:xfrm>
            <a:off x="539552" y="1210742"/>
            <a:ext cx="6131024" cy="778098"/>
          </a:xfrm>
        </p:spPr>
        <p:txBody>
          <a:bodyPr/>
          <a:lstStyle/>
          <a:p>
            <a:r>
              <a:rPr lang="en-GB" sz="3200" b="1" dirty="0"/>
              <a:t>Key Question 3</a:t>
            </a:r>
          </a:p>
        </p:txBody>
      </p:sp>
      <p:sp>
        <p:nvSpPr>
          <p:cNvPr id="3" name="Content Placeholder 2">
            <a:extLst>
              <a:ext uri="{FF2B5EF4-FFF2-40B4-BE49-F238E27FC236}">
                <a16:creationId xmlns:a16="http://schemas.microsoft.com/office/drawing/2014/main" id="{5F80A999-D705-4A1C-B5DA-5253A41930C1}"/>
              </a:ext>
            </a:extLst>
          </p:cNvPr>
          <p:cNvSpPr>
            <a:spLocks noGrp="1"/>
          </p:cNvSpPr>
          <p:nvPr>
            <p:ph idx="1"/>
          </p:nvPr>
        </p:nvSpPr>
        <p:spPr>
          <a:xfrm>
            <a:off x="323528" y="1988840"/>
            <a:ext cx="8229600" cy="4525963"/>
          </a:xfrm>
        </p:spPr>
        <p:txBody>
          <a:bodyPr/>
          <a:lstStyle/>
          <a:p>
            <a:pPr marL="0" indent="0">
              <a:buNone/>
            </a:pPr>
            <a:r>
              <a:rPr lang="en-GB" i="1" dirty="0"/>
              <a:t>The service model will need to be flexible in providing a crisis response for children and young people. </a:t>
            </a:r>
          </a:p>
          <a:p>
            <a:pPr marL="0" indent="0">
              <a:buNone/>
            </a:pPr>
            <a:endParaRPr lang="en-GB" i="1" dirty="0"/>
          </a:p>
          <a:p>
            <a:r>
              <a:rPr lang="en-GB" i="1" dirty="0"/>
              <a:t>How can this be achieved? </a:t>
            </a:r>
          </a:p>
        </p:txBody>
      </p:sp>
      <p:pic>
        <p:nvPicPr>
          <p:cNvPr id="4" name="Picture 3">
            <a:extLst>
              <a:ext uri="{FF2B5EF4-FFF2-40B4-BE49-F238E27FC236}">
                <a16:creationId xmlns:a16="http://schemas.microsoft.com/office/drawing/2014/main" id="{9750745B-BD64-442E-B571-1088584FEBBC}"/>
              </a:ext>
            </a:extLst>
          </p:cNvPr>
          <p:cNvPicPr/>
          <p:nvPr/>
        </p:nvPicPr>
        <p:blipFill rotWithShape="1">
          <a:blip r:embed="rId2">
            <a:extLst>
              <a:ext uri="{28A0092B-C50C-407E-A947-70E740481C1C}">
                <a14:useLocalDpi xmlns:a14="http://schemas.microsoft.com/office/drawing/2010/main" val="0"/>
              </a:ext>
            </a:extLst>
          </a:blip>
          <a:srcRect l="52832"/>
          <a:stretch/>
        </p:blipFill>
        <p:spPr bwMode="auto">
          <a:xfrm>
            <a:off x="179512" y="16895"/>
            <a:ext cx="5976664" cy="1152128"/>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D6EA1416-636D-4B03-91CD-7AA88F2A900C}"/>
              </a:ext>
            </a:extLst>
          </p:cNvPr>
          <p:cNvPicPr/>
          <p:nvPr/>
        </p:nvPicPr>
        <p:blipFill rotWithShape="1">
          <a:blip r:embed="rId3" cstate="print">
            <a:extLst>
              <a:ext uri="{28A0092B-C50C-407E-A947-70E740481C1C}">
                <a14:useLocalDpi xmlns:a14="http://schemas.microsoft.com/office/drawing/2010/main" val="0"/>
              </a:ext>
            </a:extLst>
          </a:blip>
          <a:srcRect l="10835" t="12134" r="59547" b="29994"/>
          <a:stretch/>
        </p:blipFill>
        <p:spPr bwMode="auto">
          <a:xfrm>
            <a:off x="6228184" y="4280371"/>
            <a:ext cx="2530996" cy="20162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7853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68FB-D2D4-41A0-88C9-6FB745B5CC8F}"/>
              </a:ext>
            </a:extLst>
          </p:cNvPr>
          <p:cNvSpPr>
            <a:spLocks noGrp="1"/>
          </p:cNvSpPr>
          <p:nvPr>
            <p:ph type="title"/>
          </p:nvPr>
        </p:nvSpPr>
        <p:spPr>
          <a:xfrm>
            <a:off x="539552" y="1142207"/>
            <a:ext cx="6131024" cy="778098"/>
          </a:xfrm>
        </p:spPr>
        <p:txBody>
          <a:bodyPr/>
          <a:lstStyle/>
          <a:p>
            <a:r>
              <a:rPr lang="en-GB" sz="3200" b="1" dirty="0"/>
              <a:t>Key Question 4</a:t>
            </a:r>
          </a:p>
        </p:txBody>
      </p:sp>
      <p:sp>
        <p:nvSpPr>
          <p:cNvPr id="3" name="Content Placeholder 2">
            <a:extLst>
              <a:ext uri="{FF2B5EF4-FFF2-40B4-BE49-F238E27FC236}">
                <a16:creationId xmlns:a16="http://schemas.microsoft.com/office/drawing/2014/main" id="{5F80A999-D705-4A1C-B5DA-5253A41930C1}"/>
              </a:ext>
            </a:extLst>
          </p:cNvPr>
          <p:cNvSpPr>
            <a:spLocks noGrp="1"/>
          </p:cNvSpPr>
          <p:nvPr>
            <p:ph idx="1"/>
          </p:nvPr>
        </p:nvSpPr>
        <p:spPr>
          <a:xfrm>
            <a:off x="323528" y="1916832"/>
            <a:ext cx="6768752" cy="4525963"/>
          </a:xfrm>
        </p:spPr>
        <p:txBody>
          <a:bodyPr/>
          <a:lstStyle/>
          <a:p>
            <a:pPr marL="0" indent="0">
              <a:buNone/>
            </a:pPr>
            <a:r>
              <a:rPr lang="en-GB" sz="2000" i="1" dirty="0"/>
              <a:t>The service model will need to promote independence and inclusion.</a:t>
            </a:r>
          </a:p>
          <a:p>
            <a:pPr marL="0" indent="0">
              <a:buNone/>
            </a:pPr>
            <a:endParaRPr lang="en-GB" sz="2000" i="1" dirty="0"/>
          </a:p>
          <a:p>
            <a:r>
              <a:rPr lang="en-GB" sz="2000" i="1" dirty="0"/>
              <a:t> How could this be achieved? </a:t>
            </a:r>
          </a:p>
          <a:p>
            <a:pPr marL="0" indent="0">
              <a:buNone/>
            </a:pPr>
            <a:endParaRPr lang="en-GB" sz="2000" i="1" dirty="0"/>
          </a:p>
          <a:p>
            <a:r>
              <a:rPr lang="en-GB" sz="2000" i="1" dirty="0"/>
              <a:t>How could we ensure the service prepares children and young people for adulthood?</a:t>
            </a:r>
          </a:p>
          <a:p>
            <a:pPr marL="0" indent="0">
              <a:buNone/>
            </a:pPr>
            <a:endParaRPr lang="en-GB" sz="2000" i="1" dirty="0"/>
          </a:p>
          <a:p>
            <a:r>
              <a:rPr lang="en-GB" sz="2000" i="1" dirty="0"/>
              <a:t>Who will you need to work with to make that possible? </a:t>
            </a:r>
          </a:p>
          <a:p>
            <a:pPr marL="0" indent="0">
              <a:buNone/>
            </a:pPr>
            <a:endParaRPr lang="en-GB" sz="2000" i="1" dirty="0"/>
          </a:p>
          <a:p>
            <a:r>
              <a:rPr lang="en-GB" sz="2000" i="1" dirty="0"/>
              <a:t>What would we need to do to enable integrated &amp; partnership working? </a:t>
            </a:r>
          </a:p>
        </p:txBody>
      </p:sp>
      <p:pic>
        <p:nvPicPr>
          <p:cNvPr id="4" name="Picture 3">
            <a:extLst>
              <a:ext uri="{FF2B5EF4-FFF2-40B4-BE49-F238E27FC236}">
                <a16:creationId xmlns:a16="http://schemas.microsoft.com/office/drawing/2014/main" id="{8377CD47-A782-467D-A5F3-E877B5BBA7AE}"/>
              </a:ext>
            </a:extLst>
          </p:cNvPr>
          <p:cNvPicPr/>
          <p:nvPr/>
        </p:nvPicPr>
        <p:blipFill rotWithShape="1">
          <a:blip r:embed="rId2">
            <a:extLst>
              <a:ext uri="{28A0092B-C50C-407E-A947-70E740481C1C}">
                <a14:useLocalDpi xmlns:a14="http://schemas.microsoft.com/office/drawing/2010/main" val="0"/>
              </a:ext>
            </a:extLst>
          </a:blip>
          <a:srcRect l="52832"/>
          <a:stretch/>
        </p:blipFill>
        <p:spPr bwMode="auto">
          <a:xfrm>
            <a:off x="179512" y="16895"/>
            <a:ext cx="5976664" cy="1152128"/>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8CF582AD-41B3-497E-8F87-6B52B5681C00}"/>
              </a:ext>
            </a:extLst>
          </p:cNvPr>
          <p:cNvPicPr/>
          <p:nvPr/>
        </p:nvPicPr>
        <p:blipFill rotWithShape="1">
          <a:blip r:embed="rId3" cstate="print">
            <a:extLst>
              <a:ext uri="{28A0092B-C50C-407E-A947-70E740481C1C}">
                <a14:useLocalDpi xmlns:a14="http://schemas.microsoft.com/office/drawing/2010/main" val="0"/>
              </a:ext>
            </a:extLst>
          </a:blip>
          <a:srcRect l="13545" t="14934" r="62075" b="31394"/>
          <a:stretch/>
        </p:blipFill>
        <p:spPr bwMode="auto">
          <a:xfrm>
            <a:off x="6948264" y="3655418"/>
            <a:ext cx="1933897" cy="2068360"/>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ABF1D171-700F-42C0-AADE-A5C2A5DC0990}"/>
              </a:ext>
            </a:extLst>
          </p:cNvPr>
          <p:cNvPicPr/>
          <p:nvPr/>
        </p:nvPicPr>
        <p:blipFill rotWithShape="1">
          <a:blip r:embed="rId4" cstate="print">
            <a:extLst>
              <a:ext uri="{28A0092B-C50C-407E-A947-70E740481C1C}">
                <a14:useLocalDpi xmlns:a14="http://schemas.microsoft.com/office/drawing/2010/main" val="0"/>
              </a:ext>
            </a:extLst>
          </a:blip>
          <a:srcRect l="13003" t="21002" r="62075" b="60877"/>
          <a:stretch/>
        </p:blipFill>
        <p:spPr bwMode="auto">
          <a:xfrm>
            <a:off x="6948263" y="5732931"/>
            <a:ext cx="1933898" cy="7399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76259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68FB-D2D4-41A0-88C9-6FB745B5CC8F}"/>
              </a:ext>
            </a:extLst>
          </p:cNvPr>
          <p:cNvSpPr>
            <a:spLocks noGrp="1"/>
          </p:cNvSpPr>
          <p:nvPr>
            <p:ph type="title"/>
          </p:nvPr>
        </p:nvSpPr>
        <p:spPr>
          <a:xfrm>
            <a:off x="179512" y="1211151"/>
            <a:ext cx="8640960" cy="778098"/>
          </a:xfrm>
        </p:spPr>
        <p:txBody>
          <a:bodyPr/>
          <a:lstStyle/>
          <a:p>
            <a:r>
              <a:rPr lang="en-GB" altLang="en-US" sz="3200" b="1" dirty="0"/>
              <a:t>Key Question 5:- Draft Specification &amp; QAF</a:t>
            </a:r>
            <a:endParaRPr lang="en-GB" sz="3200" b="1" dirty="0"/>
          </a:p>
        </p:txBody>
      </p:sp>
      <p:pic>
        <p:nvPicPr>
          <p:cNvPr id="4" name="Picture 3">
            <a:extLst>
              <a:ext uri="{FF2B5EF4-FFF2-40B4-BE49-F238E27FC236}">
                <a16:creationId xmlns:a16="http://schemas.microsoft.com/office/drawing/2014/main" id="{DC0ECF16-5EDF-4857-83EE-B0A11C2F785C}"/>
              </a:ext>
            </a:extLst>
          </p:cNvPr>
          <p:cNvPicPr/>
          <p:nvPr/>
        </p:nvPicPr>
        <p:blipFill rotWithShape="1">
          <a:blip r:embed="rId2">
            <a:extLst>
              <a:ext uri="{28A0092B-C50C-407E-A947-70E740481C1C}">
                <a14:useLocalDpi xmlns:a14="http://schemas.microsoft.com/office/drawing/2010/main" val="0"/>
              </a:ext>
            </a:extLst>
          </a:blip>
          <a:srcRect l="52832"/>
          <a:stretch/>
        </p:blipFill>
        <p:spPr bwMode="auto">
          <a:xfrm>
            <a:off x="179512" y="16895"/>
            <a:ext cx="5976664" cy="1152128"/>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98B863A6-888D-4046-9DEF-690540031520}"/>
              </a:ext>
            </a:extLst>
          </p:cNvPr>
          <p:cNvSpPr txBox="1"/>
          <p:nvPr/>
        </p:nvSpPr>
        <p:spPr>
          <a:xfrm>
            <a:off x="395536" y="2204864"/>
            <a:ext cx="8280920" cy="1631216"/>
          </a:xfrm>
          <a:prstGeom prst="rect">
            <a:avLst/>
          </a:prstGeom>
          <a:noFill/>
        </p:spPr>
        <p:txBody>
          <a:bodyPr wrap="square" rtlCol="0">
            <a:spAutoFit/>
          </a:bodyPr>
          <a:lstStyle/>
          <a:p>
            <a:pPr marL="285750" indent="-285750">
              <a:buFont typeface="Arial" panose="020B0604020202020204" pitchFamily="34" charset="0"/>
              <a:buChar char="•"/>
            </a:pPr>
            <a:r>
              <a:rPr lang="en-GB" sz="2000" dirty="0"/>
              <a:t>What are your thoughts on this? </a:t>
            </a:r>
          </a:p>
          <a:p>
            <a:endParaRPr lang="en-GB" sz="2000" dirty="0"/>
          </a:p>
          <a:p>
            <a:pPr marL="285750" indent="-285750">
              <a:buFont typeface="Arial" panose="020B0604020202020204" pitchFamily="34" charset="0"/>
              <a:buChar char="•"/>
            </a:pPr>
            <a:r>
              <a:rPr lang="en-GB" sz="2000" dirty="0"/>
              <a:t>Have we missed anything? </a:t>
            </a:r>
          </a:p>
          <a:p>
            <a:endParaRPr lang="en-GB" sz="2000" dirty="0"/>
          </a:p>
          <a:p>
            <a:pPr marL="285750" indent="-285750">
              <a:buFont typeface="Arial" panose="020B0604020202020204" pitchFamily="34" charset="0"/>
              <a:buChar char="•"/>
            </a:pPr>
            <a:r>
              <a:rPr lang="en-GB" sz="2000" dirty="0"/>
              <a:t>What are your thoughts on the Quality Assurance Framework? </a:t>
            </a:r>
          </a:p>
        </p:txBody>
      </p:sp>
      <p:pic>
        <p:nvPicPr>
          <p:cNvPr id="6" name="Picture 5">
            <a:extLst>
              <a:ext uri="{FF2B5EF4-FFF2-40B4-BE49-F238E27FC236}">
                <a16:creationId xmlns:a16="http://schemas.microsoft.com/office/drawing/2014/main" id="{0C419F92-3991-410D-8E8F-BD1F3D2097DE}"/>
              </a:ext>
            </a:extLst>
          </p:cNvPr>
          <p:cNvPicPr/>
          <p:nvPr/>
        </p:nvPicPr>
        <p:blipFill rotWithShape="1">
          <a:blip r:embed="rId3" cstate="print">
            <a:extLst>
              <a:ext uri="{28A0092B-C50C-407E-A947-70E740481C1C}">
                <a14:useLocalDpi xmlns:a14="http://schemas.microsoft.com/office/drawing/2010/main" val="0"/>
              </a:ext>
            </a:extLst>
          </a:blip>
          <a:srcRect l="10835" t="12134" r="59547" b="29994"/>
          <a:stretch/>
        </p:blipFill>
        <p:spPr bwMode="auto">
          <a:xfrm>
            <a:off x="5508104" y="4149080"/>
            <a:ext cx="2880320" cy="21602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5733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980728"/>
            <a:ext cx="6203032" cy="1066130"/>
          </a:xfrm>
        </p:spPr>
        <p:txBody>
          <a:bodyPr/>
          <a:lstStyle/>
          <a:p>
            <a:r>
              <a:rPr lang="en-GB" dirty="0"/>
              <a:t>Indicative Timetable</a:t>
            </a:r>
          </a:p>
        </p:txBody>
      </p:sp>
      <p:graphicFrame>
        <p:nvGraphicFramePr>
          <p:cNvPr id="4" name="Table 3"/>
          <p:cNvGraphicFramePr>
            <a:graphicFrameLocks noGrp="1"/>
          </p:cNvGraphicFramePr>
          <p:nvPr>
            <p:extLst>
              <p:ext uri="{D42A27DB-BD31-4B8C-83A1-F6EECF244321}">
                <p14:modId xmlns:p14="http://schemas.microsoft.com/office/powerpoint/2010/main" val="4206209458"/>
              </p:ext>
            </p:extLst>
          </p:nvPr>
        </p:nvGraphicFramePr>
        <p:xfrm>
          <a:off x="539552" y="1916832"/>
          <a:ext cx="7992888" cy="4686085"/>
        </p:xfrm>
        <a:graphic>
          <a:graphicData uri="http://schemas.openxmlformats.org/drawingml/2006/table">
            <a:tbl>
              <a:tblPr firstRow="1" bandRow="1">
                <a:tableStyleId>{5C22544A-7EE6-4342-B048-85BDC9FD1C3A}</a:tableStyleId>
              </a:tblPr>
              <a:tblGrid>
                <a:gridCol w="4235547">
                  <a:extLst>
                    <a:ext uri="{9D8B030D-6E8A-4147-A177-3AD203B41FA5}">
                      <a16:colId xmlns:a16="http://schemas.microsoft.com/office/drawing/2014/main" val="20000"/>
                    </a:ext>
                  </a:extLst>
                </a:gridCol>
                <a:gridCol w="3757341">
                  <a:extLst>
                    <a:ext uri="{9D8B030D-6E8A-4147-A177-3AD203B41FA5}">
                      <a16:colId xmlns:a16="http://schemas.microsoft.com/office/drawing/2014/main" val="20001"/>
                    </a:ext>
                  </a:extLst>
                </a:gridCol>
              </a:tblGrid>
              <a:tr h="419124">
                <a:tc>
                  <a:txBody>
                    <a:bodyPr/>
                    <a:lstStyle/>
                    <a:p>
                      <a:r>
                        <a:rPr lang="en-GB" sz="1800" dirty="0"/>
                        <a:t>Key Event</a:t>
                      </a:r>
                    </a:p>
                  </a:txBody>
                  <a:tcPr/>
                </a:tc>
                <a:tc>
                  <a:txBody>
                    <a:bodyPr/>
                    <a:lstStyle/>
                    <a:p>
                      <a:r>
                        <a:rPr lang="en-GB" sz="1800" dirty="0"/>
                        <a:t>Date</a:t>
                      </a:r>
                    </a:p>
                  </a:txBody>
                  <a:tcPr/>
                </a:tc>
                <a:extLst>
                  <a:ext uri="{0D108BD9-81ED-4DB2-BD59-A6C34878D82A}">
                    <a16:rowId xmlns:a16="http://schemas.microsoft.com/office/drawing/2014/main" val="10000"/>
                  </a:ext>
                </a:extLst>
              </a:tr>
              <a:tr h="615473">
                <a:tc>
                  <a:txBody>
                    <a:bodyPr/>
                    <a:lstStyle/>
                    <a:p>
                      <a:r>
                        <a:rPr lang="en-GB" sz="1800" dirty="0"/>
                        <a:t>Drafting</a:t>
                      </a:r>
                      <a:r>
                        <a:rPr lang="en-GB" sz="1800" baseline="0" dirty="0"/>
                        <a:t> of Specification and Tender Pack</a:t>
                      </a:r>
                      <a:endParaRPr lang="en-GB" sz="1800" dirty="0"/>
                    </a:p>
                  </a:txBody>
                  <a:tcPr/>
                </a:tc>
                <a:tc>
                  <a:txBody>
                    <a:bodyPr/>
                    <a:lstStyle/>
                    <a:p>
                      <a:r>
                        <a:rPr lang="en-GB" sz="1800" dirty="0">
                          <a:solidFill>
                            <a:schemeClr val="tx1"/>
                          </a:solidFill>
                        </a:rPr>
                        <a:t>March and April 2018</a:t>
                      </a:r>
                    </a:p>
                  </a:txBody>
                  <a:tcPr/>
                </a:tc>
                <a:extLst>
                  <a:ext uri="{0D108BD9-81ED-4DB2-BD59-A6C34878D82A}">
                    <a16:rowId xmlns:a16="http://schemas.microsoft.com/office/drawing/2014/main" val="10001"/>
                  </a:ext>
                </a:extLst>
              </a:tr>
              <a:tr h="419124">
                <a:tc>
                  <a:txBody>
                    <a:bodyPr/>
                    <a:lstStyle/>
                    <a:p>
                      <a:r>
                        <a:rPr lang="en-GB" sz="1800" dirty="0">
                          <a:solidFill>
                            <a:schemeClr val="tx1"/>
                          </a:solidFill>
                        </a:rPr>
                        <a:t>Potential Future Provider Event</a:t>
                      </a:r>
                    </a:p>
                  </a:txBody>
                  <a:tcPr/>
                </a:tc>
                <a:tc>
                  <a:txBody>
                    <a:bodyPr/>
                    <a:lstStyle/>
                    <a:p>
                      <a:r>
                        <a:rPr lang="en-GB" sz="1800" dirty="0">
                          <a:solidFill>
                            <a:schemeClr val="tx1"/>
                          </a:solidFill>
                        </a:rPr>
                        <a:t>April 2018</a:t>
                      </a:r>
                    </a:p>
                  </a:txBody>
                  <a:tcPr/>
                </a:tc>
                <a:extLst>
                  <a:ext uri="{0D108BD9-81ED-4DB2-BD59-A6C34878D82A}">
                    <a16:rowId xmlns:a16="http://schemas.microsoft.com/office/drawing/2014/main" val="186915142"/>
                  </a:ext>
                </a:extLst>
              </a:tr>
              <a:tr h="419124">
                <a:tc>
                  <a:txBody>
                    <a:bodyPr/>
                    <a:lstStyle/>
                    <a:p>
                      <a:r>
                        <a:rPr lang="en-GB" sz="1800" dirty="0"/>
                        <a:t>Publication in OJEU</a:t>
                      </a:r>
                    </a:p>
                  </a:txBody>
                  <a:tcPr/>
                </a:tc>
                <a:tc>
                  <a:txBody>
                    <a:bodyPr/>
                    <a:lstStyle/>
                    <a:p>
                      <a:r>
                        <a:rPr lang="en-GB" sz="1800" baseline="0" dirty="0">
                          <a:solidFill>
                            <a:schemeClr val="tx1"/>
                          </a:solidFill>
                        </a:rPr>
                        <a:t>May </a:t>
                      </a:r>
                      <a:r>
                        <a:rPr lang="en-GB" sz="1800" dirty="0">
                          <a:solidFill>
                            <a:schemeClr val="tx1"/>
                          </a:solidFill>
                        </a:rPr>
                        <a:t>2018</a:t>
                      </a:r>
                    </a:p>
                  </a:txBody>
                  <a:tcPr/>
                </a:tc>
                <a:extLst>
                  <a:ext uri="{0D108BD9-81ED-4DB2-BD59-A6C34878D82A}">
                    <a16:rowId xmlns:a16="http://schemas.microsoft.com/office/drawing/2014/main" val="10002"/>
                  </a:ext>
                </a:extLst>
              </a:tr>
              <a:tr h="419124">
                <a:tc>
                  <a:txBody>
                    <a:bodyPr/>
                    <a:lstStyle/>
                    <a:p>
                      <a:r>
                        <a:rPr lang="en-GB" sz="1800" dirty="0"/>
                        <a:t>Publish Tender</a:t>
                      </a:r>
                      <a:r>
                        <a:rPr lang="en-GB" sz="1800" baseline="0" dirty="0"/>
                        <a:t> (ProContract)</a:t>
                      </a:r>
                      <a:endParaRPr lang="en-GB" sz="1800" dirty="0"/>
                    </a:p>
                  </a:txBody>
                  <a:tcPr/>
                </a:tc>
                <a:tc>
                  <a:txBody>
                    <a:bodyPr/>
                    <a:lstStyle/>
                    <a:p>
                      <a:r>
                        <a:rPr lang="en-GB" sz="1800" dirty="0">
                          <a:solidFill>
                            <a:schemeClr val="tx1"/>
                          </a:solidFill>
                        </a:rPr>
                        <a:t>May 2018</a:t>
                      </a:r>
                    </a:p>
                  </a:txBody>
                  <a:tcPr/>
                </a:tc>
                <a:extLst>
                  <a:ext uri="{0D108BD9-81ED-4DB2-BD59-A6C34878D82A}">
                    <a16:rowId xmlns:a16="http://schemas.microsoft.com/office/drawing/2014/main" val="10003"/>
                  </a:ext>
                </a:extLst>
              </a:tr>
              <a:tr h="694211">
                <a:tc>
                  <a:txBody>
                    <a:bodyPr/>
                    <a:lstStyle/>
                    <a:p>
                      <a:r>
                        <a:rPr lang="en-GB" sz="1800" dirty="0"/>
                        <a:t>Deadline for Tender Submissions</a:t>
                      </a:r>
                    </a:p>
                  </a:txBody>
                  <a:tcPr anchor="ctr"/>
                </a:tc>
                <a:tc>
                  <a:txBody>
                    <a:bodyPr/>
                    <a:lstStyle/>
                    <a:p>
                      <a:r>
                        <a:rPr lang="en-GB" sz="1800" dirty="0">
                          <a:solidFill>
                            <a:schemeClr val="tx1"/>
                          </a:solidFill>
                        </a:rPr>
                        <a:t>June 2018</a:t>
                      </a:r>
                    </a:p>
                  </a:txBody>
                  <a:tcPr anchor="ctr"/>
                </a:tc>
                <a:extLst>
                  <a:ext uri="{0D108BD9-81ED-4DB2-BD59-A6C34878D82A}">
                    <a16:rowId xmlns:a16="http://schemas.microsoft.com/office/drawing/2014/main" val="10004"/>
                  </a:ext>
                </a:extLst>
              </a:tr>
              <a:tr h="419124">
                <a:tc>
                  <a:txBody>
                    <a:bodyPr/>
                    <a:lstStyle/>
                    <a:p>
                      <a:r>
                        <a:rPr lang="en-GB" sz="1800" dirty="0"/>
                        <a:t>Evaluations &amp; Approval</a:t>
                      </a:r>
                    </a:p>
                  </a:txBody>
                  <a:tcPr/>
                </a:tc>
                <a:tc>
                  <a:txBody>
                    <a:bodyPr/>
                    <a:lstStyle/>
                    <a:p>
                      <a:r>
                        <a:rPr lang="en-GB" sz="1800" dirty="0">
                          <a:solidFill>
                            <a:schemeClr val="tx1"/>
                          </a:solidFill>
                        </a:rPr>
                        <a:t>July and August 2018</a:t>
                      </a:r>
                    </a:p>
                  </a:txBody>
                  <a:tcPr/>
                </a:tc>
                <a:extLst>
                  <a:ext uri="{0D108BD9-81ED-4DB2-BD59-A6C34878D82A}">
                    <a16:rowId xmlns:a16="http://schemas.microsoft.com/office/drawing/2014/main" val="10005"/>
                  </a:ext>
                </a:extLst>
              </a:tr>
              <a:tr h="419124">
                <a:tc>
                  <a:txBody>
                    <a:bodyPr/>
                    <a:lstStyle/>
                    <a:p>
                      <a:r>
                        <a:rPr lang="en-GB" sz="1800" dirty="0"/>
                        <a:t>Contract Award</a:t>
                      </a:r>
                    </a:p>
                  </a:txBody>
                  <a:tcPr/>
                </a:tc>
                <a:tc>
                  <a:txBody>
                    <a:bodyPr/>
                    <a:lstStyle/>
                    <a:p>
                      <a:r>
                        <a:rPr lang="en-GB" sz="1800" dirty="0">
                          <a:solidFill>
                            <a:schemeClr val="tx1"/>
                          </a:solidFill>
                        </a:rPr>
                        <a:t>October 2018</a:t>
                      </a:r>
                    </a:p>
                  </a:txBody>
                  <a:tcPr/>
                </a:tc>
                <a:extLst>
                  <a:ext uri="{0D108BD9-81ED-4DB2-BD59-A6C34878D82A}">
                    <a16:rowId xmlns:a16="http://schemas.microsoft.com/office/drawing/2014/main" val="10007"/>
                  </a:ext>
                </a:extLst>
              </a:tr>
              <a:tr h="417926">
                <a:tc>
                  <a:txBody>
                    <a:bodyPr/>
                    <a:lstStyle/>
                    <a:p>
                      <a:r>
                        <a:rPr lang="en-GB" sz="1800" dirty="0"/>
                        <a:t>Mobilisation</a:t>
                      </a:r>
                    </a:p>
                  </a:txBody>
                  <a:tcPr/>
                </a:tc>
                <a:tc>
                  <a:txBody>
                    <a:bodyPr/>
                    <a:lstStyle/>
                    <a:p>
                      <a:r>
                        <a:rPr lang="en-GB" sz="1800" dirty="0">
                          <a:solidFill>
                            <a:schemeClr val="tx1"/>
                          </a:solidFill>
                        </a:rPr>
                        <a:t>October 2018 to March 2019</a:t>
                      </a:r>
                    </a:p>
                  </a:txBody>
                  <a:tcPr/>
                </a:tc>
                <a:extLst>
                  <a:ext uri="{0D108BD9-81ED-4DB2-BD59-A6C34878D82A}">
                    <a16:rowId xmlns:a16="http://schemas.microsoft.com/office/drawing/2014/main" val="10008"/>
                  </a:ext>
                </a:extLst>
              </a:tr>
              <a:tr h="419124">
                <a:tc>
                  <a:txBody>
                    <a:bodyPr/>
                    <a:lstStyle/>
                    <a:p>
                      <a:r>
                        <a:rPr lang="en-GB" sz="1800" dirty="0"/>
                        <a:t>Contract Go Live</a:t>
                      </a:r>
                    </a:p>
                  </a:txBody>
                  <a:tcPr/>
                </a:tc>
                <a:tc>
                  <a:txBody>
                    <a:bodyPr/>
                    <a:lstStyle/>
                    <a:p>
                      <a:r>
                        <a:rPr lang="en-GB" sz="1800" dirty="0">
                          <a:solidFill>
                            <a:schemeClr val="tx1"/>
                          </a:solidFill>
                        </a:rPr>
                        <a:t>1</a:t>
                      </a:r>
                      <a:r>
                        <a:rPr lang="en-GB" sz="1800" baseline="30000" dirty="0">
                          <a:solidFill>
                            <a:schemeClr val="tx1"/>
                          </a:solidFill>
                        </a:rPr>
                        <a:t>st</a:t>
                      </a:r>
                      <a:r>
                        <a:rPr lang="en-GB" sz="1800" baseline="0" dirty="0">
                          <a:solidFill>
                            <a:schemeClr val="tx1"/>
                          </a:solidFill>
                        </a:rPr>
                        <a:t> April </a:t>
                      </a:r>
                      <a:r>
                        <a:rPr lang="en-GB" sz="1800" dirty="0">
                          <a:solidFill>
                            <a:schemeClr val="tx1"/>
                          </a:solidFill>
                        </a:rPr>
                        <a:t>2019</a:t>
                      </a:r>
                    </a:p>
                  </a:txBody>
                  <a:tcPr/>
                </a:tc>
                <a:extLst>
                  <a:ext uri="{0D108BD9-81ED-4DB2-BD59-A6C34878D82A}">
                    <a16:rowId xmlns:a16="http://schemas.microsoft.com/office/drawing/2014/main" val="10009"/>
                  </a:ext>
                </a:extLst>
              </a:tr>
            </a:tbl>
          </a:graphicData>
        </a:graphic>
      </p:graphicFrame>
      <p:pic>
        <p:nvPicPr>
          <p:cNvPr id="5" name="Picture 4">
            <a:extLst>
              <a:ext uri="{FF2B5EF4-FFF2-40B4-BE49-F238E27FC236}">
                <a16:creationId xmlns:a16="http://schemas.microsoft.com/office/drawing/2014/main" id="{C6E147FA-B304-4D53-B99B-4BDF62E83309}"/>
              </a:ext>
            </a:extLst>
          </p:cNvPr>
          <p:cNvPicPr/>
          <p:nvPr/>
        </p:nvPicPr>
        <p:blipFill rotWithShape="1">
          <a:blip r:embed="rId3">
            <a:extLst>
              <a:ext uri="{28A0092B-C50C-407E-A947-70E740481C1C}">
                <a14:useLocalDpi xmlns:a14="http://schemas.microsoft.com/office/drawing/2010/main" val="0"/>
              </a:ext>
            </a:extLst>
          </a:blip>
          <a:srcRect l="52832"/>
          <a:stretch/>
        </p:blipFill>
        <p:spPr bwMode="auto">
          <a:xfrm>
            <a:off x="179512" y="16895"/>
            <a:ext cx="5976664" cy="11521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4829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68FB-D2D4-41A0-88C9-6FB745B5CC8F}"/>
              </a:ext>
            </a:extLst>
          </p:cNvPr>
          <p:cNvSpPr>
            <a:spLocks noGrp="1"/>
          </p:cNvSpPr>
          <p:nvPr>
            <p:ph type="title"/>
          </p:nvPr>
        </p:nvSpPr>
        <p:spPr>
          <a:xfrm>
            <a:off x="323528" y="1124744"/>
            <a:ext cx="8208912" cy="778098"/>
          </a:xfrm>
        </p:spPr>
        <p:txBody>
          <a:bodyPr/>
          <a:lstStyle/>
          <a:p>
            <a:r>
              <a:rPr lang="en-GB" altLang="en-US" sz="3200" b="1" dirty="0"/>
              <a:t>What You Need To Do In The Interim</a:t>
            </a:r>
            <a:endParaRPr lang="en-GB" sz="3200" b="1" dirty="0"/>
          </a:p>
        </p:txBody>
      </p:sp>
      <p:sp>
        <p:nvSpPr>
          <p:cNvPr id="3" name="Content Placeholder 2">
            <a:extLst>
              <a:ext uri="{FF2B5EF4-FFF2-40B4-BE49-F238E27FC236}">
                <a16:creationId xmlns:a16="http://schemas.microsoft.com/office/drawing/2014/main" id="{5F80A999-D705-4A1C-B5DA-5253A41930C1}"/>
              </a:ext>
            </a:extLst>
          </p:cNvPr>
          <p:cNvSpPr>
            <a:spLocks noGrp="1"/>
          </p:cNvSpPr>
          <p:nvPr>
            <p:ph idx="1"/>
          </p:nvPr>
        </p:nvSpPr>
        <p:spPr>
          <a:xfrm>
            <a:off x="395536" y="2060848"/>
            <a:ext cx="8229600" cy="4525963"/>
          </a:xfrm>
        </p:spPr>
        <p:txBody>
          <a:bodyPr/>
          <a:lstStyle/>
          <a:p>
            <a:pPr marL="0" lvl="0" indent="0" eaLnBrk="0" hangingPunct="0">
              <a:buNone/>
              <a:defRPr/>
            </a:pPr>
            <a:r>
              <a:rPr lang="en-GB" sz="2800" kern="1200" dirty="0">
                <a:solidFill>
                  <a:prstClr val="black"/>
                </a:solidFill>
                <a:latin typeface="Arial" panose="020B0604020202020204" pitchFamily="34" charset="0"/>
                <a:ea typeface="MS PGothic" pitchFamily="34" charset="-128"/>
                <a:cs typeface="Arial" panose="020B0604020202020204" pitchFamily="34" charset="0"/>
              </a:rPr>
              <a:t>Register on </a:t>
            </a:r>
            <a:r>
              <a:rPr lang="en-GB" sz="2800" kern="1200" dirty="0">
                <a:solidFill>
                  <a:prstClr val="black">
                    <a:tint val="75000"/>
                  </a:prstClr>
                </a:solidFill>
                <a:latin typeface="Arial" panose="020B0604020202020204" pitchFamily="34" charset="0"/>
                <a:ea typeface="MS PGothic" pitchFamily="34" charset="-128"/>
                <a:cs typeface="Arial" panose="020B0604020202020204" pitchFamily="34" charset="0"/>
                <a:hlinkClick r:id="rId2"/>
              </a:rPr>
              <a:t>www.supplyingthesouthwest.org.uk</a:t>
            </a:r>
            <a:endParaRPr lang="en-GB" sz="2800" kern="1200" dirty="0">
              <a:solidFill>
                <a:prstClr val="black">
                  <a:tint val="75000"/>
                </a:prstClr>
              </a:solidFill>
              <a:latin typeface="Arial" panose="020B0604020202020204" pitchFamily="34" charset="0"/>
              <a:ea typeface="MS PGothic" pitchFamily="34" charset="-128"/>
              <a:cs typeface="Arial" panose="020B0604020202020204" pitchFamily="34" charset="0"/>
            </a:endParaRPr>
          </a:p>
          <a:p>
            <a:pPr marL="0" lvl="0" indent="0" eaLnBrk="0" hangingPunct="0">
              <a:buNone/>
              <a:defRPr/>
            </a:pPr>
            <a:endParaRPr lang="en-GB" sz="2800" kern="1200" dirty="0">
              <a:solidFill>
                <a:prstClr val="black"/>
              </a:solidFill>
              <a:latin typeface="Arial" panose="020B0604020202020204" pitchFamily="34" charset="0"/>
              <a:ea typeface="MS PGothic" pitchFamily="34" charset="-128"/>
              <a:cs typeface="Arial" panose="020B0604020202020204" pitchFamily="34" charset="0"/>
            </a:endParaRPr>
          </a:p>
          <a:p>
            <a:pPr marL="0" lvl="0" indent="0" eaLnBrk="0" hangingPunct="0">
              <a:buNone/>
              <a:defRPr/>
            </a:pPr>
            <a:r>
              <a:rPr lang="en-GB" sz="2800" kern="1200" dirty="0">
                <a:solidFill>
                  <a:prstClr val="black"/>
                </a:solidFill>
                <a:latin typeface="Arial" panose="020B0604020202020204" pitchFamily="34" charset="0"/>
                <a:ea typeface="MS PGothic" pitchFamily="34" charset="-128"/>
                <a:cs typeface="Arial" panose="020B0604020202020204" pitchFamily="34" charset="0"/>
              </a:rPr>
              <a:t>Register against category code </a:t>
            </a:r>
            <a:r>
              <a:rPr lang="en-GB" sz="2800" b="1" kern="1200" dirty="0">
                <a:solidFill>
                  <a:prstClr val="black"/>
                </a:solidFill>
                <a:latin typeface="Arial" panose="020B0604020202020204" pitchFamily="34" charset="0"/>
                <a:ea typeface="MS PGothic" pitchFamily="34" charset="-128"/>
                <a:cs typeface="Arial" panose="020B0604020202020204" pitchFamily="34" charset="0"/>
              </a:rPr>
              <a:t>85000000 -                  </a:t>
            </a:r>
            <a:r>
              <a:rPr lang="en-GB" sz="2800" i="1" kern="1200" dirty="0">
                <a:solidFill>
                  <a:prstClr val="black"/>
                </a:solidFill>
                <a:latin typeface="Arial" panose="020B0604020202020204" pitchFamily="34" charset="0"/>
                <a:ea typeface="MS PGothic" pitchFamily="34" charset="-128"/>
                <a:cs typeface="Arial" panose="020B0604020202020204" pitchFamily="34" charset="0"/>
              </a:rPr>
              <a:t>If Registered Already</a:t>
            </a:r>
          </a:p>
          <a:p>
            <a:pPr marL="0" lvl="0" indent="0" eaLnBrk="0" hangingPunct="0">
              <a:buNone/>
              <a:defRPr/>
            </a:pPr>
            <a:endParaRPr lang="en-GB" sz="2800" u="sng" kern="1200" dirty="0">
              <a:solidFill>
                <a:prstClr val="black"/>
              </a:solidFill>
              <a:latin typeface="Arial" panose="020B0604020202020204" pitchFamily="34" charset="0"/>
              <a:ea typeface="MS PGothic" pitchFamily="34" charset="-128"/>
              <a:cs typeface="Arial" panose="020B0604020202020204" pitchFamily="34" charset="0"/>
            </a:endParaRPr>
          </a:p>
          <a:p>
            <a:pPr marL="0" lvl="0" indent="0" algn="ctr" eaLnBrk="0" hangingPunct="0">
              <a:buNone/>
              <a:defRPr/>
            </a:pPr>
            <a:r>
              <a:rPr lang="en-GB" sz="2800" u="sng" kern="1200" dirty="0">
                <a:solidFill>
                  <a:prstClr val="black"/>
                </a:solidFill>
                <a:latin typeface="Arial" panose="020B0604020202020204" pitchFamily="34" charset="0"/>
                <a:ea typeface="MS PGothic" pitchFamily="34" charset="-128"/>
                <a:cs typeface="Arial" panose="020B0604020202020204" pitchFamily="34" charset="0"/>
              </a:rPr>
              <a:t>Ensure your details are up to date</a:t>
            </a:r>
          </a:p>
          <a:p>
            <a:pPr marL="0" lvl="0" indent="0" eaLnBrk="0" hangingPunct="0">
              <a:buNone/>
              <a:defRPr/>
            </a:pPr>
            <a:endParaRPr lang="en-GB" sz="2800" kern="1200" dirty="0">
              <a:solidFill>
                <a:prstClr val="black">
                  <a:tint val="75000"/>
                </a:prstClr>
              </a:solidFill>
              <a:latin typeface="Arial" panose="020B0604020202020204" pitchFamily="34" charset="0"/>
              <a:ea typeface="MS PGothic" pitchFamily="34" charset="-128"/>
              <a:cs typeface="Arial" panose="020B0604020202020204" pitchFamily="34" charset="0"/>
            </a:endParaRPr>
          </a:p>
          <a:p>
            <a:pPr marL="0" lvl="0" indent="0" eaLnBrk="0" hangingPunct="0">
              <a:buNone/>
              <a:defRPr/>
            </a:pPr>
            <a:r>
              <a:rPr lang="en-GB" sz="2800" kern="1200" dirty="0">
                <a:solidFill>
                  <a:prstClr val="black"/>
                </a:solidFill>
                <a:latin typeface="Arial" panose="020B0604020202020204" pitchFamily="34" charset="0"/>
                <a:ea typeface="MS PGothic" pitchFamily="34" charset="-128"/>
                <a:cs typeface="Arial" panose="020B0604020202020204" pitchFamily="34" charset="0"/>
              </a:rPr>
              <a:t>Pro Contract Support Team: </a:t>
            </a:r>
          </a:p>
          <a:p>
            <a:pPr marL="0" lvl="0" indent="0" eaLnBrk="0" hangingPunct="0">
              <a:buNone/>
              <a:defRPr/>
            </a:pPr>
            <a:r>
              <a:rPr lang="en-GB" sz="2800" kern="1200" dirty="0">
                <a:solidFill>
                  <a:prstClr val="black">
                    <a:tint val="75000"/>
                  </a:prstClr>
                </a:solidFill>
                <a:latin typeface="Arial" panose="020B0604020202020204" pitchFamily="34" charset="0"/>
                <a:ea typeface="MS PGothic" pitchFamily="34" charset="-128"/>
                <a:cs typeface="Arial" panose="020B0604020202020204" pitchFamily="34" charset="0"/>
                <a:hlinkClick r:id="rId3"/>
              </a:rPr>
              <a:t>swsupport@due-north.com</a:t>
            </a:r>
            <a:r>
              <a:rPr lang="en-GB" sz="2800" kern="1200" dirty="0">
                <a:solidFill>
                  <a:prstClr val="black">
                    <a:tint val="75000"/>
                  </a:prstClr>
                </a:solidFill>
                <a:latin typeface="Arial" panose="020B0604020202020204" pitchFamily="34" charset="0"/>
                <a:ea typeface="MS PGothic" pitchFamily="34" charset="-128"/>
                <a:cs typeface="Arial" panose="020B0604020202020204" pitchFamily="34" charset="0"/>
              </a:rPr>
              <a:t> </a:t>
            </a:r>
            <a:r>
              <a:rPr lang="en-GB" sz="2800" kern="1200" dirty="0">
                <a:solidFill>
                  <a:prstClr val="black"/>
                </a:solidFill>
                <a:latin typeface="Arial" panose="020B0604020202020204" pitchFamily="34" charset="0"/>
                <a:ea typeface="MS PGothic" pitchFamily="34" charset="-128"/>
                <a:cs typeface="Arial" panose="020B0604020202020204" pitchFamily="34" charset="0"/>
              </a:rPr>
              <a:t>or 0844 334 5204 </a:t>
            </a:r>
          </a:p>
          <a:p>
            <a:pPr marL="0" indent="0">
              <a:buNone/>
            </a:pPr>
            <a:endParaRPr lang="en-GB" dirty="0"/>
          </a:p>
        </p:txBody>
      </p:sp>
      <p:pic>
        <p:nvPicPr>
          <p:cNvPr id="4" name="Picture 3">
            <a:extLst>
              <a:ext uri="{FF2B5EF4-FFF2-40B4-BE49-F238E27FC236}">
                <a16:creationId xmlns:a16="http://schemas.microsoft.com/office/drawing/2014/main" id="{62686193-EDB3-47A4-812B-56B5D772B51E}"/>
              </a:ext>
            </a:extLst>
          </p:cNvPr>
          <p:cNvPicPr/>
          <p:nvPr/>
        </p:nvPicPr>
        <p:blipFill rotWithShape="1">
          <a:blip r:embed="rId4">
            <a:extLst>
              <a:ext uri="{28A0092B-C50C-407E-A947-70E740481C1C}">
                <a14:useLocalDpi xmlns:a14="http://schemas.microsoft.com/office/drawing/2010/main" val="0"/>
              </a:ext>
            </a:extLst>
          </a:blip>
          <a:srcRect l="52832"/>
          <a:stretch/>
        </p:blipFill>
        <p:spPr bwMode="auto">
          <a:xfrm>
            <a:off x="179512" y="16895"/>
            <a:ext cx="5976664" cy="11521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8588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68FB-D2D4-41A0-88C9-6FB745B5CC8F}"/>
              </a:ext>
            </a:extLst>
          </p:cNvPr>
          <p:cNvSpPr>
            <a:spLocks noGrp="1"/>
          </p:cNvSpPr>
          <p:nvPr>
            <p:ph type="title"/>
          </p:nvPr>
        </p:nvSpPr>
        <p:spPr>
          <a:xfrm>
            <a:off x="395536" y="1196752"/>
            <a:ext cx="6480720" cy="778098"/>
          </a:xfrm>
        </p:spPr>
        <p:txBody>
          <a:bodyPr anchor="t"/>
          <a:lstStyle/>
          <a:p>
            <a:r>
              <a:rPr lang="en-GB" altLang="en-US" sz="3200" b="1" dirty="0"/>
              <a:t>Questions / Feedback</a:t>
            </a:r>
            <a:r>
              <a:rPr lang="en-GB" altLang="en-US" b="1" dirty="0">
                <a:solidFill>
                  <a:srgbClr val="0D0D0D"/>
                </a:solidFill>
                <a:latin typeface="Arial" panose="020B0604020202020204" pitchFamily="34" charset="0"/>
                <a:cs typeface="Arial" panose="020B0604020202020204" pitchFamily="34" charset="0"/>
              </a:rPr>
              <a:t>…</a:t>
            </a:r>
            <a:endParaRPr lang="en-GB" b="1" dirty="0"/>
          </a:p>
        </p:txBody>
      </p:sp>
      <p:sp>
        <p:nvSpPr>
          <p:cNvPr id="3" name="Content Placeholder 2">
            <a:extLst>
              <a:ext uri="{FF2B5EF4-FFF2-40B4-BE49-F238E27FC236}">
                <a16:creationId xmlns:a16="http://schemas.microsoft.com/office/drawing/2014/main" id="{5F80A999-D705-4A1C-B5DA-5253A41930C1}"/>
              </a:ext>
            </a:extLst>
          </p:cNvPr>
          <p:cNvSpPr>
            <a:spLocks noGrp="1"/>
          </p:cNvSpPr>
          <p:nvPr>
            <p:ph idx="1"/>
          </p:nvPr>
        </p:nvSpPr>
        <p:spPr>
          <a:xfrm>
            <a:off x="251520" y="2060848"/>
            <a:ext cx="8229600" cy="4525963"/>
          </a:xfrm>
        </p:spPr>
        <p:txBody>
          <a:bodyPr/>
          <a:lstStyle/>
          <a:p>
            <a:pPr marL="0" indent="0">
              <a:buNone/>
            </a:pPr>
            <a:r>
              <a:rPr lang="en-GB" sz="2400" i="1" dirty="0"/>
              <a:t>If you have any further questions or feedback on the event please contact:-</a:t>
            </a:r>
          </a:p>
          <a:p>
            <a:pPr marL="0" indent="0">
              <a:buNone/>
            </a:pPr>
            <a:endParaRPr lang="en-GB" sz="2400" i="1" dirty="0"/>
          </a:p>
          <a:p>
            <a:pPr marL="0" indent="0">
              <a:buNone/>
            </a:pPr>
            <a:r>
              <a:rPr lang="en-GB" sz="2400" b="1" i="1" dirty="0"/>
              <a:t>Andy Simkin </a:t>
            </a:r>
          </a:p>
          <a:p>
            <a:pPr marL="0" indent="0">
              <a:buNone/>
            </a:pPr>
            <a:r>
              <a:rPr lang="en-GB" sz="2400" i="1" dirty="0"/>
              <a:t>Procurement Category Manager (People)</a:t>
            </a:r>
          </a:p>
          <a:p>
            <a:pPr marL="0" indent="0">
              <a:buNone/>
            </a:pPr>
            <a:r>
              <a:rPr lang="en-GB" sz="2400" i="1" dirty="0"/>
              <a:t>Devon People Procurement Team </a:t>
            </a:r>
          </a:p>
          <a:p>
            <a:pPr marL="0" indent="0">
              <a:buNone/>
            </a:pPr>
            <a:r>
              <a:rPr lang="en-GB" sz="2400" i="1" dirty="0"/>
              <a:t>Devon County Council </a:t>
            </a:r>
          </a:p>
          <a:p>
            <a:pPr marL="0" indent="0">
              <a:buNone/>
            </a:pPr>
            <a:endParaRPr lang="en-GB" sz="2400" i="1" dirty="0"/>
          </a:p>
          <a:p>
            <a:pPr marL="0" indent="0">
              <a:buNone/>
            </a:pPr>
            <a:r>
              <a:rPr lang="en-GB" sz="2400" i="1" dirty="0">
                <a:hlinkClick r:id="rId2"/>
              </a:rPr>
              <a:t>Andrew.Simkin@devon.gov.uk</a:t>
            </a:r>
            <a:r>
              <a:rPr lang="en-GB" sz="2400" i="1" dirty="0"/>
              <a:t> </a:t>
            </a:r>
          </a:p>
          <a:p>
            <a:pPr marL="0" indent="0">
              <a:buNone/>
            </a:pPr>
            <a:r>
              <a:rPr lang="en-GB" sz="2400" i="1" dirty="0">
                <a:hlinkClick r:id="rId3"/>
              </a:rPr>
              <a:t>Tel:-</a:t>
            </a:r>
            <a:r>
              <a:rPr lang="en-GB" sz="2400" i="1" dirty="0"/>
              <a:t> 01392 383000</a:t>
            </a:r>
          </a:p>
          <a:p>
            <a:pPr marL="0" indent="0">
              <a:buNone/>
            </a:pPr>
            <a:endParaRPr lang="en-GB" sz="2400" i="1" dirty="0"/>
          </a:p>
          <a:p>
            <a:pPr marL="0" indent="0">
              <a:buNone/>
            </a:pPr>
            <a:endParaRPr lang="en-GB" sz="2400" i="1" dirty="0">
              <a:solidFill>
                <a:srgbClr val="FF0000"/>
              </a:solidFill>
            </a:endParaRPr>
          </a:p>
        </p:txBody>
      </p:sp>
      <p:pic>
        <p:nvPicPr>
          <p:cNvPr id="4" name="Picture 3">
            <a:extLst>
              <a:ext uri="{FF2B5EF4-FFF2-40B4-BE49-F238E27FC236}">
                <a16:creationId xmlns:a16="http://schemas.microsoft.com/office/drawing/2014/main" id="{B7FE6053-A4B7-416E-8022-0D72300610F8}"/>
              </a:ext>
            </a:extLst>
          </p:cNvPr>
          <p:cNvPicPr/>
          <p:nvPr/>
        </p:nvPicPr>
        <p:blipFill rotWithShape="1">
          <a:blip r:embed="rId4">
            <a:extLst>
              <a:ext uri="{28A0092B-C50C-407E-A947-70E740481C1C}">
                <a14:useLocalDpi xmlns:a14="http://schemas.microsoft.com/office/drawing/2010/main" val="0"/>
              </a:ext>
            </a:extLst>
          </a:blip>
          <a:srcRect l="52832"/>
          <a:stretch/>
        </p:blipFill>
        <p:spPr bwMode="auto">
          <a:xfrm>
            <a:off x="179512" y="16895"/>
            <a:ext cx="5976664" cy="1152128"/>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2BB786CD-56D6-4411-B37F-88895F3C60E7}"/>
              </a:ext>
            </a:extLst>
          </p:cNvPr>
          <p:cNvPicPr/>
          <p:nvPr/>
        </p:nvPicPr>
        <p:blipFill rotWithShape="1">
          <a:blip r:embed="rId5" cstate="print">
            <a:extLst>
              <a:ext uri="{28A0092B-C50C-407E-A947-70E740481C1C}">
                <a14:useLocalDpi xmlns:a14="http://schemas.microsoft.com/office/drawing/2010/main" val="0"/>
              </a:ext>
            </a:extLst>
          </a:blip>
          <a:srcRect l="10835" t="12134" r="59547" b="29994"/>
          <a:stretch/>
        </p:blipFill>
        <p:spPr bwMode="auto">
          <a:xfrm>
            <a:off x="5940152" y="4323829"/>
            <a:ext cx="2880320" cy="21602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2697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80A999-D705-4A1C-B5DA-5253A41930C1}"/>
              </a:ext>
            </a:extLst>
          </p:cNvPr>
          <p:cNvSpPr>
            <a:spLocks noGrp="1"/>
          </p:cNvSpPr>
          <p:nvPr>
            <p:ph idx="1"/>
          </p:nvPr>
        </p:nvSpPr>
        <p:spPr/>
        <p:txBody>
          <a:bodyPr/>
          <a:lstStyle/>
          <a:p>
            <a:pPr marL="0" indent="0">
              <a:buNone/>
            </a:pPr>
            <a:endParaRPr lang="en-GB" dirty="0"/>
          </a:p>
          <a:p>
            <a:pPr marL="0" indent="0">
              <a:buNone/>
            </a:pPr>
            <a:endParaRPr lang="en-GB" dirty="0"/>
          </a:p>
          <a:p>
            <a:pPr marL="0" indent="0" algn="ctr">
              <a:buNone/>
            </a:pPr>
            <a:r>
              <a:rPr lang="en-GB" sz="3600" b="1" dirty="0">
                <a:latin typeface="+mj-lt"/>
              </a:rPr>
              <a:t>Direction of Travel, Future Trends and Needs  </a:t>
            </a:r>
          </a:p>
          <a:p>
            <a:pPr marL="0" indent="0" algn="ctr">
              <a:buNone/>
            </a:pPr>
            <a:endParaRPr lang="en-GB" sz="3600" b="1" dirty="0">
              <a:latin typeface="+mj-lt"/>
            </a:endParaRPr>
          </a:p>
        </p:txBody>
      </p:sp>
      <p:pic>
        <p:nvPicPr>
          <p:cNvPr id="4" name="Picture 3">
            <a:extLst>
              <a:ext uri="{FF2B5EF4-FFF2-40B4-BE49-F238E27FC236}">
                <a16:creationId xmlns:a16="http://schemas.microsoft.com/office/drawing/2014/main" id="{F5A04F8F-B862-4A80-901D-CFE1E86086C5}"/>
              </a:ext>
            </a:extLst>
          </p:cNvPr>
          <p:cNvPicPr/>
          <p:nvPr/>
        </p:nvPicPr>
        <p:blipFill rotWithShape="1">
          <a:blip r:embed="rId2">
            <a:extLst>
              <a:ext uri="{28A0092B-C50C-407E-A947-70E740481C1C}">
                <a14:useLocalDpi xmlns:a14="http://schemas.microsoft.com/office/drawing/2010/main" val="0"/>
              </a:ext>
            </a:extLst>
          </a:blip>
          <a:srcRect l="52832"/>
          <a:stretch/>
        </p:blipFill>
        <p:spPr bwMode="auto">
          <a:xfrm>
            <a:off x="179512" y="16895"/>
            <a:ext cx="5976664" cy="11521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244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80A999-D705-4A1C-B5DA-5253A41930C1}"/>
              </a:ext>
            </a:extLst>
          </p:cNvPr>
          <p:cNvSpPr>
            <a:spLocks noGrp="1"/>
          </p:cNvSpPr>
          <p:nvPr>
            <p:ph idx="1"/>
          </p:nvPr>
        </p:nvSpPr>
        <p:spPr>
          <a:xfrm>
            <a:off x="179512" y="1340768"/>
            <a:ext cx="8712968" cy="4752528"/>
          </a:xfrm>
        </p:spPr>
        <p:txBody>
          <a:bodyPr/>
          <a:lstStyle/>
          <a:p>
            <a:pPr marL="0" indent="0">
              <a:buNone/>
            </a:pPr>
            <a:r>
              <a:rPr lang="en-GB" sz="2800" b="1" i="1" dirty="0"/>
              <a:t>Reduction in demand for residential short breaks over life of next contract</a:t>
            </a:r>
          </a:p>
          <a:p>
            <a:pPr marL="0" indent="0">
              <a:buNone/>
            </a:pPr>
            <a:endParaRPr lang="en-GB" sz="2800" b="1" i="1" dirty="0"/>
          </a:p>
          <a:p>
            <a:r>
              <a:rPr lang="en-GB" sz="1800" b="1" i="1" dirty="0"/>
              <a:t>30% </a:t>
            </a:r>
            <a:r>
              <a:rPr lang="en-GB" sz="1800" i="1" dirty="0"/>
              <a:t>of children currently using the service will be 18 in the next year and </a:t>
            </a:r>
            <a:r>
              <a:rPr lang="en-GB" sz="1800" b="1" i="1" dirty="0"/>
              <a:t> 56% </a:t>
            </a:r>
            <a:r>
              <a:rPr lang="en-GB" sz="1800" i="1" dirty="0"/>
              <a:t>will transition within the next three years .</a:t>
            </a:r>
          </a:p>
          <a:p>
            <a:pPr marL="0" indent="0">
              <a:buNone/>
            </a:pPr>
            <a:endParaRPr lang="en-GB" sz="1800" i="1" dirty="0"/>
          </a:p>
          <a:p>
            <a:r>
              <a:rPr lang="en-GB" sz="1800" i="1" dirty="0"/>
              <a:t>Over last two years there have been 2-3 new referrals to the service each year.</a:t>
            </a:r>
          </a:p>
          <a:p>
            <a:pPr marL="0" indent="0">
              <a:buNone/>
            </a:pPr>
            <a:endParaRPr lang="en-GB" sz="1800" i="1" dirty="0"/>
          </a:p>
          <a:p>
            <a:r>
              <a:rPr lang="en-GB" sz="1800" i="1" dirty="0"/>
              <a:t>Continuity of care for children is of upmost importance. </a:t>
            </a:r>
          </a:p>
          <a:p>
            <a:pPr marL="0" indent="0">
              <a:buNone/>
            </a:pPr>
            <a:endParaRPr lang="en-GB" sz="1800" i="1" dirty="0"/>
          </a:p>
          <a:p>
            <a:pPr marL="0" indent="0">
              <a:buNone/>
            </a:pPr>
            <a:endParaRPr lang="en-GB" sz="2400" i="1" dirty="0">
              <a:solidFill>
                <a:srgbClr val="FF0000"/>
              </a:solidFill>
            </a:endParaRPr>
          </a:p>
          <a:p>
            <a:pPr marL="0" indent="0">
              <a:buNone/>
            </a:pPr>
            <a:endParaRPr lang="en-GB" sz="2400" i="1" dirty="0">
              <a:solidFill>
                <a:srgbClr val="FF0000"/>
              </a:solidFill>
            </a:endParaRPr>
          </a:p>
          <a:p>
            <a:pPr marL="0" indent="0">
              <a:buNone/>
            </a:pPr>
            <a:endParaRPr lang="en-GB" sz="2400" i="1" dirty="0">
              <a:solidFill>
                <a:srgbClr val="FF0000"/>
              </a:solidFill>
            </a:endParaRPr>
          </a:p>
          <a:p>
            <a:pPr marL="0" indent="0">
              <a:buNone/>
            </a:pPr>
            <a:endParaRPr lang="en-GB" i="1" dirty="0">
              <a:solidFill>
                <a:srgbClr val="FF0000"/>
              </a:solidFill>
            </a:endParaRPr>
          </a:p>
        </p:txBody>
      </p:sp>
      <p:pic>
        <p:nvPicPr>
          <p:cNvPr id="4" name="Picture 3">
            <a:extLst>
              <a:ext uri="{FF2B5EF4-FFF2-40B4-BE49-F238E27FC236}">
                <a16:creationId xmlns:a16="http://schemas.microsoft.com/office/drawing/2014/main" id="{F4184F1C-3A3D-407A-A110-AC3A7A21484C}"/>
              </a:ext>
            </a:extLst>
          </p:cNvPr>
          <p:cNvPicPr/>
          <p:nvPr/>
        </p:nvPicPr>
        <p:blipFill rotWithShape="1">
          <a:blip r:embed="rId2">
            <a:extLst>
              <a:ext uri="{28A0092B-C50C-407E-A947-70E740481C1C}">
                <a14:useLocalDpi xmlns:a14="http://schemas.microsoft.com/office/drawing/2010/main" val="0"/>
              </a:ext>
            </a:extLst>
          </a:blip>
          <a:srcRect l="52832"/>
          <a:stretch/>
        </p:blipFill>
        <p:spPr bwMode="auto">
          <a:xfrm>
            <a:off x="179512" y="16895"/>
            <a:ext cx="5976664" cy="1152128"/>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72A52E85-07FE-479C-9F15-53C63EE89658}"/>
              </a:ext>
            </a:extLst>
          </p:cNvPr>
          <p:cNvPicPr/>
          <p:nvPr/>
        </p:nvPicPr>
        <p:blipFill rotWithShape="1">
          <a:blip r:embed="rId3" cstate="print">
            <a:extLst>
              <a:ext uri="{28A0092B-C50C-407E-A947-70E740481C1C}">
                <a14:useLocalDpi xmlns:a14="http://schemas.microsoft.com/office/drawing/2010/main" val="0"/>
              </a:ext>
            </a:extLst>
          </a:blip>
          <a:srcRect l="10835" t="12134" r="59547" b="29994"/>
          <a:stretch/>
        </p:blipFill>
        <p:spPr bwMode="auto">
          <a:xfrm>
            <a:off x="6444208" y="4221088"/>
            <a:ext cx="2016224" cy="1512168"/>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3C8AE927-19CE-4876-A612-3182A7435C8A}"/>
              </a:ext>
            </a:extLst>
          </p:cNvPr>
          <p:cNvSpPr txBox="1"/>
          <p:nvPr/>
        </p:nvSpPr>
        <p:spPr>
          <a:xfrm flipH="1">
            <a:off x="467544" y="5104040"/>
            <a:ext cx="5688632" cy="830997"/>
          </a:xfrm>
          <a:prstGeom prst="rect">
            <a:avLst/>
          </a:prstGeom>
          <a:noFill/>
        </p:spPr>
        <p:txBody>
          <a:bodyPr wrap="square" rtlCol="0">
            <a:spAutoFit/>
          </a:bodyPr>
          <a:lstStyle/>
          <a:p>
            <a:r>
              <a:rPr lang="en-GB" sz="2400" i="1" dirty="0"/>
              <a:t>Model of  delivery and service offer needs to change to cater for  this. </a:t>
            </a:r>
          </a:p>
        </p:txBody>
      </p:sp>
    </p:spTree>
    <p:extLst>
      <p:ext uri="{BB962C8B-B14F-4D97-AF65-F5344CB8AC3E}">
        <p14:creationId xmlns:p14="http://schemas.microsoft.com/office/powerpoint/2010/main" val="3076363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80A999-D705-4A1C-B5DA-5253A41930C1}"/>
              </a:ext>
            </a:extLst>
          </p:cNvPr>
          <p:cNvSpPr>
            <a:spLocks noGrp="1"/>
          </p:cNvSpPr>
          <p:nvPr>
            <p:ph idx="1"/>
          </p:nvPr>
        </p:nvSpPr>
        <p:spPr>
          <a:xfrm>
            <a:off x="342181" y="2664110"/>
            <a:ext cx="7656462" cy="2952328"/>
          </a:xfrm>
        </p:spPr>
        <p:txBody>
          <a:bodyPr/>
          <a:lstStyle/>
          <a:p>
            <a:r>
              <a:rPr lang="en-GB" sz="2000" i="1" dirty="0"/>
              <a:t>Informed by Devon parents and carers views , opinions and experiences. </a:t>
            </a:r>
          </a:p>
          <a:p>
            <a:pPr marL="0" indent="0">
              <a:buNone/>
            </a:pPr>
            <a:endParaRPr lang="en-GB" sz="2000" i="1" dirty="0"/>
          </a:p>
          <a:p>
            <a:r>
              <a:rPr lang="en-GB" sz="2000" i="1" dirty="0"/>
              <a:t>Devon parents and carers co-produced the vision.</a:t>
            </a:r>
            <a:endParaRPr lang="en-GB" sz="2800" i="1" dirty="0">
              <a:solidFill>
                <a:srgbClr val="FF0000"/>
              </a:solidFill>
            </a:endParaRPr>
          </a:p>
        </p:txBody>
      </p:sp>
      <p:pic>
        <p:nvPicPr>
          <p:cNvPr id="4" name="Picture 3">
            <a:extLst>
              <a:ext uri="{FF2B5EF4-FFF2-40B4-BE49-F238E27FC236}">
                <a16:creationId xmlns:a16="http://schemas.microsoft.com/office/drawing/2014/main" id="{F4184F1C-3A3D-407A-A110-AC3A7A21484C}"/>
              </a:ext>
            </a:extLst>
          </p:cNvPr>
          <p:cNvPicPr/>
          <p:nvPr/>
        </p:nvPicPr>
        <p:blipFill rotWithShape="1">
          <a:blip r:embed="rId2">
            <a:extLst>
              <a:ext uri="{28A0092B-C50C-407E-A947-70E740481C1C}">
                <a14:useLocalDpi xmlns:a14="http://schemas.microsoft.com/office/drawing/2010/main" val="0"/>
              </a:ext>
            </a:extLst>
          </a:blip>
          <a:srcRect l="52832"/>
          <a:stretch/>
        </p:blipFill>
        <p:spPr bwMode="auto">
          <a:xfrm>
            <a:off x="179512" y="16895"/>
            <a:ext cx="5976664" cy="1152128"/>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C1374783-776E-4FAF-B642-41178CD3CFB2}"/>
              </a:ext>
            </a:extLst>
          </p:cNvPr>
          <p:cNvPicPr/>
          <p:nvPr/>
        </p:nvPicPr>
        <p:blipFill rotWithShape="1">
          <a:blip r:embed="rId3" cstate="print">
            <a:extLst>
              <a:ext uri="{28A0092B-C50C-407E-A947-70E740481C1C}">
                <a14:useLocalDpi xmlns:a14="http://schemas.microsoft.com/office/drawing/2010/main" val="0"/>
              </a:ext>
            </a:extLst>
          </a:blip>
          <a:srcRect l="10835" t="12134" r="59547" b="29994"/>
          <a:stretch/>
        </p:blipFill>
        <p:spPr bwMode="auto">
          <a:xfrm>
            <a:off x="6116488" y="4437112"/>
            <a:ext cx="2436640" cy="2016224"/>
          </a:xfrm>
          <a:prstGeom prst="rect">
            <a:avLst/>
          </a:prstGeom>
          <a:ln>
            <a:noFill/>
          </a:ln>
          <a:extLst>
            <a:ext uri="{53640926-AAD7-44D8-BBD7-CCE9431645EC}">
              <a14:shadowObscured xmlns:a14="http://schemas.microsoft.com/office/drawing/2010/main"/>
            </a:ext>
          </a:extLst>
        </p:spPr>
      </p:pic>
      <p:sp>
        <p:nvSpPr>
          <p:cNvPr id="7" name="Title 6">
            <a:extLst>
              <a:ext uri="{FF2B5EF4-FFF2-40B4-BE49-F238E27FC236}">
                <a16:creationId xmlns:a16="http://schemas.microsoft.com/office/drawing/2014/main" id="{D98018F2-CF6D-43C0-A706-6BDE36ACE670}"/>
              </a:ext>
            </a:extLst>
          </p:cNvPr>
          <p:cNvSpPr>
            <a:spLocks noGrp="1"/>
          </p:cNvSpPr>
          <p:nvPr>
            <p:ph type="title"/>
          </p:nvPr>
        </p:nvSpPr>
        <p:spPr>
          <a:xfrm>
            <a:off x="323528" y="1186957"/>
            <a:ext cx="8229600" cy="1143000"/>
          </a:xfrm>
        </p:spPr>
        <p:txBody>
          <a:bodyPr/>
          <a:lstStyle/>
          <a:p>
            <a:br>
              <a:rPr lang="en-GB" sz="3200" dirty="0"/>
            </a:br>
            <a:r>
              <a:rPr lang="en-GB" sz="2800" b="1" dirty="0"/>
              <a:t>Devon Multi-Agency Strategy for Children and Young People with SEND  2017-2020</a:t>
            </a:r>
            <a:br>
              <a:rPr lang="en-GB" dirty="0"/>
            </a:br>
            <a:endParaRPr lang="en-GB" dirty="0"/>
          </a:p>
        </p:txBody>
      </p:sp>
    </p:spTree>
    <p:extLst>
      <p:ext uri="{BB962C8B-B14F-4D97-AF65-F5344CB8AC3E}">
        <p14:creationId xmlns:p14="http://schemas.microsoft.com/office/powerpoint/2010/main" val="2248729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68FB-D2D4-41A0-88C9-6FB745B5CC8F}"/>
              </a:ext>
            </a:extLst>
          </p:cNvPr>
          <p:cNvSpPr>
            <a:spLocks noGrp="1"/>
          </p:cNvSpPr>
          <p:nvPr>
            <p:ph type="title"/>
          </p:nvPr>
        </p:nvSpPr>
        <p:spPr>
          <a:xfrm>
            <a:off x="179512" y="1169023"/>
            <a:ext cx="9036496" cy="236805"/>
          </a:xfrm>
        </p:spPr>
        <p:txBody>
          <a:bodyPr/>
          <a:lstStyle/>
          <a:p>
            <a:br>
              <a:rPr lang="en-GB" sz="1600" b="1" dirty="0"/>
            </a:br>
            <a:r>
              <a:rPr lang="en-GB" sz="1600" b="1" dirty="0"/>
              <a:t>Devon Multi-Agency Strategy for Children and Young people with SEND  2017-2020</a:t>
            </a:r>
            <a:br>
              <a:rPr lang="en-GB" sz="2400" b="1" dirty="0"/>
            </a:br>
            <a:endParaRPr lang="en-GB" sz="2400" b="1" dirty="0"/>
          </a:p>
        </p:txBody>
      </p:sp>
      <p:pic>
        <p:nvPicPr>
          <p:cNvPr id="4" name="Picture 3">
            <a:extLst>
              <a:ext uri="{FF2B5EF4-FFF2-40B4-BE49-F238E27FC236}">
                <a16:creationId xmlns:a16="http://schemas.microsoft.com/office/drawing/2014/main" id="{F4184F1C-3A3D-407A-A110-AC3A7A21484C}"/>
              </a:ext>
            </a:extLst>
          </p:cNvPr>
          <p:cNvPicPr/>
          <p:nvPr/>
        </p:nvPicPr>
        <p:blipFill rotWithShape="1">
          <a:blip r:embed="rId2">
            <a:extLst>
              <a:ext uri="{28A0092B-C50C-407E-A947-70E740481C1C}">
                <a14:useLocalDpi xmlns:a14="http://schemas.microsoft.com/office/drawing/2010/main" val="0"/>
              </a:ext>
            </a:extLst>
          </a:blip>
          <a:srcRect l="52832"/>
          <a:stretch/>
        </p:blipFill>
        <p:spPr bwMode="auto">
          <a:xfrm>
            <a:off x="179512" y="16895"/>
            <a:ext cx="5976664" cy="1152128"/>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03A5C404-2FA4-4B87-A8D1-82CB00D3EB52}"/>
              </a:ext>
            </a:extLst>
          </p:cNvPr>
          <p:cNvPicPr/>
          <p:nvPr/>
        </p:nvPicPr>
        <p:blipFill rotWithShape="1">
          <a:blip r:embed="rId3">
            <a:extLst>
              <a:ext uri="{28A0092B-C50C-407E-A947-70E740481C1C}">
                <a14:useLocalDpi xmlns:a14="http://schemas.microsoft.com/office/drawing/2010/main" val="0"/>
              </a:ext>
            </a:extLst>
          </a:blip>
          <a:srcRect l="13545" t="14934" r="62075" b="31394"/>
          <a:stretch/>
        </p:blipFill>
        <p:spPr bwMode="auto">
          <a:xfrm>
            <a:off x="2051720" y="1405828"/>
            <a:ext cx="5112568" cy="3772144"/>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A90A5E56-A72D-4B62-8CC8-36EC18492488}"/>
              </a:ext>
            </a:extLst>
          </p:cNvPr>
          <p:cNvPicPr/>
          <p:nvPr/>
        </p:nvPicPr>
        <p:blipFill rotWithShape="1">
          <a:blip r:embed="rId4">
            <a:extLst>
              <a:ext uri="{28A0092B-C50C-407E-A947-70E740481C1C}">
                <a14:useLocalDpi xmlns:a14="http://schemas.microsoft.com/office/drawing/2010/main" val="0"/>
              </a:ext>
            </a:extLst>
          </a:blip>
          <a:srcRect l="13003" t="21002" r="62075" b="60877"/>
          <a:stretch/>
        </p:blipFill>
        <p:spPr bwMode="auto">
          <a:xfrm>
            <a:off x="2051720" y="5146321"/>
            <a:ext cx="5112568" cy="15633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59424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68FB-D2D4-41A0-88C9-6FB745B5CC8F}"/>
              </a:ext>
            </a:extLst>
          </p:cNvPr>
          <p:cNvSpPr>
            <a:spLocks noGrp="1"/>
          </p:cNvSpPr>
          <p:nvPr>
            <p:ph type="title"/>
          </p:nvPr>
        </p:nvSpPr>
        <p:spPr>
          <a:xfrm>
            <a:off x="186011" y="1441628"/>
            <a:ext cx="9036496" cy="422513"/>
          </a:xfrm>
        </p:spPr>
        <p:txBody>
          <a:bodyPr/>
          <a:lstStyle/>
          <a:p>
            <a:r>
              <a:rPr lang="en-GB" sz="2400" b="1" dirty="0"/>
              <a:t>Devon Multi-Agency Strategy for Children and Young people with SEND  2017-2020</a:t>
            </a:r>
            <a:br>
              <a:rPr lang="en-GB" sz="2400" b="1" dirty="0"/>
            </a:br>
            <a:endParaRPr lang="en-GB" sz="2400" b="1" dirty="0"/>
          </a:p>
        </p:txBody>
      </p:sp>
      <p:pic>
        <p:nvPicPr>
          <p:cNvPr id="4" name="Picture 3">
            <a:extLst>
              <a:ext uri="{FF2B5EF4-FFF2-40B4-BE49-F238E27FC236}">
                <a16:creationId xmlns:a16="http://schemas.microsoft.com/office/drawing/2014/main" id="{F4184F1C-3A3D-407A-A110-AC3A7A21484C}"/>
              </a:ext>
            </a:extLst>
          </p:cNvPr>
          <p:cNvPicPr/>
          <p:nvPr/>
        </p:nvPicPr>
        <p:blipFill rotWithShape="1">
          <a:blip r:embed="rId2">
            <a:extLst>
              <a:ext uri="{28A0092B-C50C-407E-A947-70E740481C1C}">
                <a14:useLocalDpi xmlns:a14="http://schemas.microsoft.com/office/drawing/2010/main" val="0"/>
              </a:ext>
            </a:extLst>
          </a:blip>
          <a:srcRect l="52832"/>
          <a:stretch/>
        </p:blipFill>
        <p:spPr bwMode="auto">
          <a:xfrm>
            <a:off x="179512" y="16895"/>
            <a:ext cx="5976664" cy="1152128"/>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1B9017FD-DD1E-4336-8829-6F8E6836C247}"/>
              </a:ext>
            </a:extLst>
          </p:cNvPr>
          <p:cNvSpPr txBox="1"/>
          <p:nvPr/>
        </p:nvSpPr>
        <p:spPr>
          <a:xfrm>
            <a:off x="186011" y="2383353"/>
            <a:ext cx="4104456" cy="1923604"/>
          </a:xfrm>
          <a:prstGeom prst="rect">
            <a:avLst/>
          </a:prstGeom>
          <a:noFill/>
        </p:spPr>
        <p:txBody>
          <a:bodyPr wrap="square" rtlCol="0">
            <a:spAutoFit/>
          </a:bodyPr>
          <a:lstStyle/>
          <a:p>
            <a:pPr marL="285750" lvl="0" indent="-285750" fontAlgn="base">
              <a:buFont typeface="Arial" panose="020B0604020202020204" pitchFamily="34" charset="0"/>
              <a:buChar char="•"/>
            </a:pPr>
            <a:r>
              <a:rPr lang="en-GB" sz="1700" i="1" dirty="0"/>
              <a:t>Be independent </a:t>
            </a:r>
            <a:endParaRPr lang="en-GB" sz="1700" dirty="0"/>
          </a:p>
          <a:p>
            <a:pPr marL="285750" lvl="0" indent="-285750" fontAlgn="base">
              <a:buFont typeface="Arial" panose="020B0604020202020204" pitchFamily="34" charset="0"/>
              <a:buChar char="•"/>
            </a:pPr>
            <a:r>
              <a:rPr lang="en-GB" sz="1700" i="1" dirty="0"/>
              <a:t>Live where they choose</a:t>
            </a:r>
            <a:endParaRPr lang="en-GB" sz="1700" dirty="0"/>
          </a:p>
          <a:p>
            <a:pPr marL="285750" lvl="0" indent="-285750" fontAlgn="base">
              <a:buFont typeface="Arial" panose="020B0604020202020204" pitchFamily="34" charset="0"/>
              <a:buChar char="•"/>
            </a:pPr>
            <a:r>
              <a:rPr lang="en-GB" sz="1700" i="1" dirty="0"/>
              <a:t>Have meaningful &amp; worthwhile work </a:t>
            </a:r>
            <a:endParaRPr lang="en-GB" sz="1700" dirty="0"/>
          </a:p>
          <a:p>
            <a:pPr marL="285750" lvl="0" indent="-285750" fontAlgn="base">
              <a:buFont typeface="Arial" panose="020B0604020202020204" pitchFamily="34" charset="0"/>
              <a:buChar char="•"/>
            </a:pPr>
            <a:r>
              <a:rPr lang="en-GB" sz="1700" i="1" dirty="0"/>
              <a:t>Enhance their life skills </a:t>
            </a:r>
            <a:endParaRPr lang="en-GB" sz="1700" dirty="0"/>
          </a:p>
          <a:p>
            <a:pPr marL="285750" lvl="0" indent="-285750" fontAlgn="base">
              <a:buFont typeface="Arial" panose="020B0604020202020204" pitchFamily="34" charset="0"/>
              <a:buChar char="•"/>
            </a:pPr>
            <a:r>
              <a:rPr lang="en-GB" sz="1700" i="1" dirty="0"/>
              <a:t>Opportunity to learn </a:t>
            </a:r>
            <a:endParaRPr lang="en-GB" sz="1700" dirty="0"/>
          </a:p>
          <a:p>
            <a:pPr marL="285750" lvl="0" indent="-285750" fontAlgn="base">
              <a:buFont typeface="Arial" panose="020B0604020202020204" pitchFamily="34" charset="0"/>
              <a:buChar char="•"/>
            </a:pPr>
            <a:r>
              <a:rPr lang="en-GB" sz="1700" i="1" dirty="0"/>
              <a:t>Manage the many transitions in their lives</a:t>
            </a:r>
            <a:endParaRPr lang="en-GB" sz="1700" dirty="0"/>
          </a:p>
        </p:txBody>
      </p:sp>
      <p:sp>
        <p:nvSpPr>
          <p:cNvPr id="7" name="TextBox 6">
            <a:extLst>
              <a:ext uri="{FF2B5EF4-FFF2-40B4-BE49-F238E27FC236}">
                <a16:creationId xmlns:a16="http://schemas.microsoft.com/office/drawing/2014/main" id="{6528F6D6-3CDE-44DA-ACBC-79A5BF11CC8D}"/>
              </a:ext>
            </a:extLst>
          </p:cNvPr>
          <p:cNvSpPr txBox="1"/>
          <p:nvPr/>
        </p:nvSpPr>
        <p:spPr>
          <a:xfrm>
            <a:off x="4355976" y="2152673"/>
            <a:ext cx="4529398" cy="1923604"/>
          </a:xfrm>
          <a:prstGeom prst="rect">
            <a:avLst/>
          </a:prstGeom>
          <a:noFill/>
        </p:spPr>
        <p:txBody>
          <a:bodyPr wrap="square" rtlCol="0">
            <a:spAutoFit/>
          </a:bodyPr>
          <a:lstStyle/>
          <a:p>
            <a:pPr marL="285750" lvl="0" indent="-285750" fontAlgn="base">
              <a:buFont typeface="Arial" panose="020B0604020202020204" pitchFamily="34" charset="0"/>
              <a:buChar char="•"/>
            </a:pPr>
            <a:r>
              <a:rPr lang="en-GB" sz="1700" i="1" dirty="0"/>
              <a:t>Be and feel safe </a:t>
            </a:r>
            <a:endParaRPr lang="en-GB" sz="1700" dirty="0"/>
          </a:p>
          <a:p>
            <a:pPr marL="285750" lvl="0" indent="-285750" fontAlgn="base">
              <a:buFont typeface="Arial" panose="020B0604020202020204" pitchFamily="34" charset="0"/>
              <a:buChar char="•"/>
            </a:pPr>
            <a:r>
              <a:rPr lang="en-GB" sz="1700" i="1" dirty="0"/>
              <a:t>Have a strong voice </a:t>
            </a:r>
            <a:endParaRPr lang="en-GB" sz="1700" dirty="0"/>
          </a:p>
          <a:p>
            <a:pPr marL="285750" lvl="0" indent="-285750" fontAlgn="base">
              <a:buFont typeface="Arial" panose="020B0604020202020204" pitchFamily="34" charset="0"/>
              <a:buChar char="•"/>
            </a:pPr>
            <a:r>
              <a:rPr lang="en-GB" sz="1700" i="1" dirty="0"/>
              <a:t>Meaningful friendships and relationships </a:t>
            </a:r>
            <a:endParaRPr lang="en-GB" sz="1700" dirty="0"/>
          </a:p>
          <a:p>
            <a:pPr marL="285750" lvl="0" indent="-285750" fontAlgn="base">
              <a:buFont typeface="Arial" panose="020B0604020202020204" pitchFamily="34" charset="0"/>
              <a:buChar char="•"/>
            </a:pPr>
            <a:r>
              <a:rPr lang="en-GB" sz="1700" i="1" dirty="0"/>
              <a:t>Respected &amp; celebrated for who they are</a:t>
            </a:r>
            <a:endParaRPr lang="en-GB" sz="1700" dirty="0"/>
          </a:p>
          <a:p>
            <a:pPr marL="285750" lvl="0" indent="-285750" fontAlgn="base">
              <a:buFont typeface="Arial" panose="020B0604020202020204" pitchFamily="34" charset="0"/>
              <a:buChar char="•"/>
            </a:pPr>
            <a:r>
              <a:rPr lang="en-GB" sz="1700" i="1" dirty="0"/>
              <a:t>Be and stay healthy </a:t>
            </a:r>
            <a:endParaRPr lang="en-GB" sz="1700" dirty="0"/>
          </a:p>
          <a:p>
            <a:pPr marL="285750" lvl="0" indent="-285750" fontAlgn="base">
              <a:buFont typeface="Arial" panose="020B0604020202020204" pitchFamily="34" charset="0"/>
              <a:buChar char="•"/>
            </a:pPr>
            <a:r>
              <a:rPr lang="en-GB" sz="1700" i="1" dirty="0"/>
              <a:t>Stable &amp; resilient families </a:t>
            </a:r>
          </a:p>
          <a:p>
            <a:pPr marL="285750" lvl="0" indent="-285750" fontAlgn="base">
              <a:buFont typeface="Arial" panose="020B0604020202020204" pitchFamily="34" charset="0"/>
              <a:buChar char="•"/>
            </a:pPr>
            <a:r>
              <a:rPr lang="en-GB" sz="1700" i="1" dirty="0"/>
              <a:t>Have information and support</a:t>
            </a:r>
            <a:endParaRPr lang="en-GB" sz="1700" dirty="0"/>
          </a:p>
        </p:txBody>
      </p:sp>
      <p:sp>
        <p:nvSpPr>
          <p:cNvPr id="8" name="Rectangle 7">
            <a:extLst>
              <a:ext uri="{FF2B5EF4-FFF2-40B4-BE49-F238E27FC236}">
                <a16:creationId xmlns:a16="http://schemas.microsoft.com/office/drawing/2014/main" id="{BD217E6D-3F20-4103-B2E6-D2843746E0E0}"/>
              </a:ext>
            </a:extLst>
          </p:cNvPr>
          <p:cNvSpPr/>
          <p:nvPr/>
        </p:nvSpPr>
        <p:spPr>
          <a:xfrm>
            <a:off x="186011" y="1815179"/>
            <a:ext cx="2510303" cy="646331"/>
          </a:xfrm>
          <a:prstGeom prst="rect">
            <a:avLst/>
          </a:prstGeom>
          <a:noFill/>
        </p:spPr>
        <p:txBody>
          <a:bodyPr wrap="none" lIns="91440" tIns="45720" rIns="91440" bIns="45720">
            <a:spAutoFit/>
          </a:bodyPr>
          <a:lstStyle/>
          <a:p>
            <a:pPr algn="ct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Vision</a:t>
            </a:r>
          </a:p>
        </p:txBody>
      </p:sp>
      <p:sp>
        <p:nvSpPr>
          <p:cNvPr id="9" name="Rectangle 8">
            <a:extLst>
              <a:ext uri="{FF2B5EF4-FFF2-40B4-BE49-F238E27FC236}">
                <a16:creationId xmlns:a16="http://schemas.microsoft.com/office/drawing/2014/main" id="{F95F19C8-631F-49B3-B2B8-4800F9CB5FEA}"/>
              </a:ext>
            </a:extLst>
          </p:cNvPr>
          <p:cNvSpPr/>
          <p:nvPr/>
        </p:nvSpPr>
        <p:spPr>
          <a:xfrm>
            <a:off x="292697" y="4424197"/>
            <a:ext cx="5750293" cy="646331"/>
          </a:xfrm>
          <a:prstGeom prst="rect">
            <a:avLst/>
          </a:prstGeom>
          <a:noFill/>
        </p:spPr>
        <p:txBody>
          <a:bodyPr wrap="none" lIns="91440" tIns="45720" rIns="91440" bIns="45720">
            <a:spAutoFit/>
          </a:bodyPr>
          <a:lstStyle/>
          <a:p>
            <a:pPr algn="ct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Our 6 Strategic Priorities </a:t>
            </a:r>
          </a:p>
        </p:txBody>
      </p:sp>
      <p:sp>
        <p:nvSpPr>
          <p:cNvPr id="12" name="TextBox 11">
            <a:extLst>
              <a:ext uri="{FF2B5EF4-FFF2-40B4-BE49-F238E27FC236}">
                <a16:creationId xmlns:a16="http://schemas.microsoft.com/office/drawing/2014/main" id="{A219C542-3297-4975-B483-386F74CB297D}"/>
              </a:ext>
            </a:extLst>
          </p:cNvPr>
          <p:cNvSpPr txBox="1"/>
          <p:nvPr/>
        </p:nvSpPr>
        <p:spPr>
          <a:xfrm>
            <a:off x="132097" y="5048258"/>
            <a:ext cx="3719823" cy="1015663"/>
          </a:xfrm>
          <a:prstGeom prst="rect">
            <a:avLst/>
          </a:prstGeom>
          <a:noFill/>
        </p:spPr>
        <p:txBody>
          <a:bodyPr wrap="square" rtlCol="0">
            <a:spAutoFit/>
          </a:bodyPr>
          <a:lstStyle/>
          <a:p>
            <a:pPr marL="342900" lvl="0" indent="-342900" fontAlgn="base">
              <a:buAutoNum type="arabicPeriod"/>
            </a:pPr>
            <a:r>
              <a:rPr lang="en-GB" sz="2000" dirty="0"/>
              <a:t>Working Together </a:t>
            </a:r>
          </a:p>
          <a:p>
            <a:pPr marL="342900" lvl="0" indent="-342900" fontAlgn="base">
              <a:buAutoNum type="arabicPeriod"/>
            </a:pPr>
            <a:r>
              <a:rPr lang="en-GB" sz="2000" dirty="0"/>
              <a:t>Inclusive Education </a:t>
            </a:r>
          </a:p>
          <a:p>
            <a:pPr marL="342900" lvl="0" indent="-342900" fontAlgn="base">
              <a:buAutoNum type="arabicPeriod"/>
            </a:pPr>
            <a:r>
              <a:rPr lang="en-GB" sz="2000" dirty="0"/>
              <a:t>Preparation for Adulthood </a:t>
            </a:r>
          </a:p>
        </p:txBody>
      </p:sp>
      <p:sp>
        <p:nvSpPr>
          <p:cNvPr id="13" name="TextBox 12">
            <a:extLst>
              <a:ext uri="{FF2B5EF4-FFF2-40B4-BE49-F238E27FC236}">
                <a16:creationId xmlns:a16="http://schemas.microsoft.com/office/drawing/2014/main" id="{E1E559A6-BC21-49E7-BE96-43800D5B22BE}"/>
              </a:ext>
            </a:extLst>
          </p:cNvPr>
          <p:cNvSpPr txBox="1"/>
          <p:nvPr/>
        </p:nvSpPr>
        <p:spPr>
          <a:xfrm>
            <a:off x="3851920" y="5070241"/>
            <a:ext cx="3719823" cy="1015663"/>
          </a:xfrm>
          <a:prstGeom prst="rect">
            <a:avLst/>
          </a:prstGeom>
          <a:noFill/>
        </p:spPr>
        <p:txBody>
          <a:bodyPr wrap="square" rtlCol="0">
            <a:spAutoFit/>
          </a:bodyPr>
          <a:lstStyle/>
          <a:p>
            <a:pPr lvl="0" fontAlgn="base"/>
            <a:r>
              <a:rPr lang="en-GB" sz="2000" dirty="0"/>
              <a:t>4. Choice and Control </a:t>
            </a:r>
          </a:p>
          <a:p>
            <a:pPr lvl="0" fontAlgn="base"/>
            <a:r>
              <a:rPr lang="en-GB" sz="2000" dirty="0"/>
              <a:t>5. Engagement</a:t>
            </a:r>
          </a:p>
          <a:p>
            <a:pPr lvl="0" fontAlgn="base"/>
            <a:r>
              <a:rPr lang="en-GB" sz="2000" dirty="0"/>
              <a:t>6. Health &amp; Wellbeing</a:t>
            </a:r>
          </a:p>
        </p:txBody>
      </p:sp>
      <p:pic>
        <p:nvPicPr>
          <p:cNvPr id="15" name="Picture 14">
            <a:extLst>
              <a:ext uri="{FF2B5EF4-FFF2-40B4-BE49-F238E27FC236}">
                <a16:creationId xmlns:a16="http://schemas.microsoft.com/office/drawing/2014/main" id="{B077D366-801B-46A9-A41B-AB6D50D833E9}"/>
              </a:ext>
            </a:extLst>
          </p:cNvPr>
          <p:cNvPicPr/>
          <p:nvPr/>
        </p:nvPicPr>
        <p:blipFill rotWithShape="1">
          <a:blip r:embed="rId3" cstate="print">
            <a:extLst>
              <a:ext uri="{28A0092B-C50C-407E-A947-70E740481C1C}">
                <a14:useLocalDpi xmlns:a14="http://schemas.microsoft.com/office/drawing/2010/main" val="0"/>
              </a:ext>
            </a:extLst>
          </a:blip>
          <a:srcRect l="10835" t="12134" r="59547" b="29994"/>
          <a:stretch/>
        </p:blipFill>
        <p:spPr bwMode="auto">
          <a:xfrm>
            <a:off x="6516216" y="4364808"/>
            <a:ext cx="2369158" cy="18004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4709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68FB-D2D4-41A0-88C9-6FB745B5CC8F}"/>
              </a:ext>
            </a:extLst>
          </p:cNvPr>
          <p:cNvSpPr>
            <a:spLocks noGrp="1"/>
          </p:cNvSpPr>
          <p:nvPr>
            <p:ph type="title"/>
          </p:nvPr>
        </p:nvSpPr>
        <p:spPr>
          <a:xfrm>
            <a:off x="127652" y="1134279"/>
            <a:ext cx="9036496" cy="566529"/>
          </a:xfrm>
        </p:spPr>
        <p:txBody>
          <a:bodyPr/>
          <a:lstStyle/>
          <a:p>
            <a:r>
              <a:rPr lang="en-GB" sz="3200" b="1" dirty="0"/>
              <a:t>More Choice </a:t>
            </a:r>
          </a:p>
        </p:txBody>
      </p:sp>
      <p:sp>
        <p:nvSpPr>
          <p:cNvPr id="3" name="Content Placeholder 2">
            <a:extLst>
              <a:ext uri="{FF2B5EF4-FFF2-40B4-BE49-F238E27FC236}">
                <a16:creationId xmlns:a16="http://schemas.microsoft.com/office/drawing/2014/main" id="{5F80A999-D705-4A1C-B5DA-5253A41930C1}"/>
              </a:ext>
            </a:extLst>
          </p:cNvPr>
          <p:cNvSpPr>
            <a:spLocks noGrp="1"/>
          </p:cNvSpPr>
          <p:nvPr>
            <p:ph idx="1"/>
          </p:nvPr>
        </p:nvSpPr>
        <p:spPr>
          <a:xfrm>
            <a:off x="179512" y="1700809"/>
            <a:ext cx="8712968" cy="4752528"/>
          </a:xfrm>
        </p:spPr>
        <p:txBody>
          <a:bodyPr/>
          <a:lstStyle/>
          <a:p>
            <a:pPr marL="0" indent="0">
              <a:buNone/>
            </a:pPr>
            <a:r>
              <a:rPr lang="en-GB" sz="2400" i="1" dirty="0"/>
              <a:t>Families are being offered and are taking up more community service offers for their children and young people. </a:t>
            </a:r>
          </a:p>
          <a:p>
            <a:pPr marL="0" indent="0">
              <a:buNone/>
            </a:pPr>
            <a:endParaRPr lang="en-GB" sz="2400" i="1" dirty="0"/>
          </a:p>
          <a:p>
            <a:pPr marL="0" indent="0">
              <a:buNone/>
            </a:pPr>
            <a:r>
              <a:rPr lang="en-GB" sz="2400" i="1" dirty="0"/>
              <a:t>What is available?</a:t>
            </a:r>
          </a:p>
          <a:p>
            <a:r>
              <a:rPr lang="en-GB" sz="2400" i="1" dirty="0"/>
              <a:t>Enabling </a:t>
            </a:r>
          </a:p>
          <a:p>
            <a:r>
              <a:rPr lang="en-GB" sz="2400" i="1" dirty="0"/>
              <a:t>After School Clubs</a:t>
            </a:r>
          </a:p>
          <a:p>
            <a:r>
              <a:rPr lang="en-GB" sz="2400" i="1" dirty="0"/>
              <a:t>Saturday Club</a:t>
            </a:r>
          </a:p>
          <a:p>
            <a:r>
              <a:rPr lang="en-GB" sz="2400" i="1" dirty="0"/>
              <a:t>Holiday Club </a:t>
            </a:r>
          </a:p>
          <a:p>
            <a:r>
              <a:rPr lang="en-GB" sz="2400" i="1" dirty="0"/>
              <a:t>Support Worker in Home </a:t>
            </a:r>
          </a:p>
          <a:p>
            <a:r>
              <a:rPr lang="en-GB" sz="2400" i="1" dirty="0"/>
              <a:t>Overnight Short Break in a children’s home or with a foster carer </a:t>
            </a:r>
          </a:p>
          <a:p>
            <a:endParaRPr lang="en-GB" sz="2400" i="1" dirty="0"/>
          </a:p>
          <a:p>
            <a:pPr marL="0" indent="0">
              <a:buNone/>
            </a:pPr>
            <a:endParaRPr lang="en-GB" sz="2400" i="1" dirty="0"/>
          </a:p>
          <a:p>
            <a:pPr marL="0" indent="0">
              <a:buNone/>
            </a:pPr>
            <a:endParaRPr lang="en-GB" i="1" dirty="0">
              <a:solidFill>
                <a:srgbClr val="FF0000"/>
              </a:solidFill>
            </a:endParaRPr>
          </a:p>
        </p:txBody>
      </p:sp>
      <p:pic>
        <p:nvPicPr>
          <p:cNvPr id="4" name="Picture 3">
            <a:extLst>
              <a:ext uri="{FF2B5EF4-FFF2-40B4-BE49-F238E27FC236}">
                <a16:creationId xmlns:a16="http://schemas.microsoft.com/office/drawing/2014/main" id="{F4184F1C-3A3D-407A-A110-AC3A7A21484C}"/>
              </a:ext>
            </a:extLst>
          </p:cNvPr>
          <p:cNvPicPr/>
          <p:nvPr/>
        </p:nvPicPr>
        <p:blipFill rotWithShape="1">
          <a:blip r:embed="rId2">
            <a:extLst>
              <a:ext uri="{28A0092B-C50C-407E-A947-70E740481C1C}">
                <a14:useLocalDpi xmlns:a14="http://schemas.microsoft.com/office/drawing/2010/main" val="0"/>
              </a:ext>
            </a:extLst>
          </a:blip>
          <a:srcRect l="52832"/>
          <a:stretch/>
        </p:blipFill>
        <p:spPr bwMode="auto">
          <a:xfrm>
            <a:off x="179512" y="16895"/>
            <a:ext cx="5976664" cy="1152128"/>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B87F55B2-5E05-475F-92A1-BFC4336489B8}"/>
              </a:ext>
            </a:extLst>
          </p:cNvPr>
          <p:cNvPicPr/>
          <p:nvPr/>
        </p:nvPicPr>
        <p:blipFill rotWithShape="1">
          <a:blip r:embed="rId3" cstate="print">
            <a:extLst>
              <a:ext uri="{28A0092B-C50C-407E-A947-70E740481C1C}">
                <a14:useLocalDpi xmlns:a14="http://schemas.microsoft.com/office/drawing/2010/main" val="0"/>
              </a:ext>
            </a:extLst>
          </a:blip>
          <a:srcRect l="13545" t="14934" r="62075" b="31394"/>
          <a:stretch/>
        </p:blipFill>
        <p:spPr bwMode="auto">
          <a:xfrm>
            <a:off x="5868144" y="2636912"/>
            <a:ext cx="1933897" cy="2068360"/>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5930D760-EF0B-4A9F-8BF2-759F3EB5768C}"/>
              </a:ext>
            </a:extLst>
          </p:cNvPr>
          <p:cNvPicPr/>
          <p:nvPr/>
        </p:nvPicPr>
        <p:blipFill rotWithShape="1">
          <a:blip r:embed="rId4" cstate="print">
            <a:extLst>
              <a:ext uri="{28A0092B-C50C-407E-A947-70E740481C1C}">
                <a14:useLocalDpi xmlns:a14="http://schemas.microsoft.com/office/drawing/2010/main" val="0"/>
              </a:ext>
            </a:extLst>
          </a:blip>
          <a:srcRect l="13003" t="21002" r="62075" b="60877"/>
          <a:stretch/>
        </p:blipFill>
        <p:spPr bwMode="auto">
          <a:xfrm>
            <a:off x="5868143" y="4714425"/>
            <a:ext cx="1933898" cy="7399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1649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68FB-D2D4-41A0-88C9-6FB745B5CC8F}"/>
              </a:ext>
            </a:extLst>
          </p:cNvPr>
          <p:cNvSpPr>
            <a:spLocks noGrp="1"/>
          </p:cNvSpPr>
          <p:nvPr>
            <p:ph type="title"/>
          </p:nvPr>
        </p:nvSpPr>
        <p:spPr>
          <a:xfrm>
            <a:off x="27037" y="1052736"/>
            <a:ext cx="9036496" cy="494521"/>
          </a:xfrm>
        </p:spPr>
        <p:txBody>
          <a:bodyPr/>
          <a:lstStyle/>
          <a:p>
            <a:r>
              <a:rPr lang="en-GB" sz="2800" b="1" dirty="0"/>
              <a:t>Long Term and Shared Care </a:t>
            </a:r>
          </a:p>
        </p:txBody>
      </p:sp>
      <p:sp>
        <p:nvSpPr>
          <p:cNvPr id="3" name="Content Placeholder 2">
            <a:extLst>
              <a:ext uri="{FF2B5EF4-FFF2-40B4-BE49-F238E27FC236}">
                <a16:creationId xmlns:a16="http://schemas.microsoft.com/office/drawing/2014/main" id="{5F80A999-D705-4A1C-B5DA-5253A41930C1}"/>
              </a:ext>
            </a:extLst>
          </p:cNvPr>
          <p:cNvSpPr>
            <a:spLocks noGrp="1"/>
          </p:cNvSpPr>
          <p:nvPr>
            <p:ph idx="1"/>
          </p:nvPr>
        </p:nvSpPr>
        <p:spPr>
          <a:xfrm>
            <a:off x="179512" y="1700809"/>
            <a:ext cx="8712968" cy="4752528"/>
          </a:xfrm>
        </p:spPr>
        <p:txBody>
          <a:bodyPr/>
          <a:lstStyle/>
          <a:p>
            <a:r>
              <a:rPr lang="en-GB" sz="2000" i="1" dirty="0"/>
              <a:t>Sufficiency of placements for Devon Children and Young People and Devon Children and Young People who are disabled </a:t>
            </a:r>
          </a:p>
          <a:p>
            <a:pPr marL="0" indent="0">
              <a:buNone/>
            </a:pPr>
            <a:endParaRPr lang="en-GB" sz="2000" i="1" dirty="0"/>
          </a:p>
          <a:p>
            <a:r>
              <a:rPr lang="en-GB" sz="2000" i="1" dirty="0"/>
              <a:t>Placements which can meet increasing complexity of needs and challenging behaviour  </a:t>
            </a:r>
          </a:p>
          <a:p>
            <a:pPr marL="0" indent="0">
              <a:buNone/>
            </a:pPr>
            <a:endParaRPr lang="en-GB" sz="2000" i="1" dirty="0"/>
          </a:p>
          <a:p>
            <a:r>
              <a:rPr lang="en-GB" sz="2000" i="1" dirty="0"/>
              <a:t>Returning children to the local area from out of area</a:t>
            </a:r>
          </a:p>
          <a:p>
            <a:pPr marL="0" indent="0">
              <a:buNone/>
            </a:pPr>
            <a:r>
              <a:rPr lang="en-GB" sz="2000" i="1" dirty="0"/>
              <a:t> </a:t>
            </a:r>
          </a:p>
          <a:p>
            <a:r>
              <a:rPr lang="en-GB" sz="2000" i="1" dirty="0"/>
              <a:t> Preventing children being placed outside the area </a:t>
            </a:r>
          </a:p>
          <a:p>
            <a:pPr marL="0" indent="0">
              <a:buNone/>
            </a:pPr>
            <a:endParaRPr lang="en-GB" sz="2000" i="1" dirty="0"/>
          </a:p>
          <a:p>
            <a:r>
              <a:rPr lang="en-GB" sz="2000" i="1" dirty="0"/>
              <a:t>Links to Transforming Care Partnership Plan </a:t>
            </a:r>
            <a:endParaRPr lang="en-GB" sz="2000" dirty="0"/>
          </a:p>
          <a:p>
            <a:endParaRPr lang="en-GB" sz="2400" i="1" dirty="0"/>
          </a:p>
          <a:p>
            <a:pPr marL="0" indent="0">
              <a:buNone/>
            </a:pPr>
            <a:endParaRPr lang="en-GB" i="1" dirty="0">
              <a:solidFill>
                <a:srgbClr val="FF0000"/>
              </a:solidFill>
            </a:endParaRPr>
          </a:p>
        </p:txBody>
      </p:sp>
      <p:pic>
        <p:nvPicPr>
          <p:cNvPr id="4" name="Picture 3">
            <a:extLst>
              <a:ext uri="{FF2B5EF4-FFF2-40B4-BE49-F238E27FC236}">
                <a16:creationId xmlns:a16="http://schemas.microsoft.com/office/drawing/2014/main" id="{F4184F1C-3A3D-407A-A110-AC3A7A21484C}"/>
              </a:ext>
            </a:extLst>
          </p:cNvPr>
          <p:cNvPicPr/>
          <p:nvPr/>
        </p:nvPicPr>
        <p:blipFill rotWithShape="1">
          <a:blip r:embed="rId3">
            <a:extLst>
              <a:ext uri="{28A0092B-C50C-407E-A947-70E740481C1C}">
                <a14:useLocalDpi xmlns:a14="http://schemas.microsoft.com/office/drawing/2010/main" val="0"/>
              </a:ext>
            </a:extLst>
          </a:blip>
          <a:srcRect l="52832"/>
          <a:stretch/>
        </p:blipFill>
        <p:spPr bwMode="auto">
          <a:xfrm>
            <a:off x="179512" y="-17849"/>
            <a:ext cx="5976664" cy="1152128"/>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1958883F-D86B-4139-B5A3-37AE95762211}"/>
              </a:ext>
            </a:extLst>
          </p:cNvPr>
          <p:cNvPicPr/>
          <p:nvPr/>
        </p:nvPicPr>
        <p:blipFill rotWithShape="1">
          <a:blip r:embed="rId4" cstate="print">
            <a:extLst>
              <a:ext uri="{28A0092B-C50C-407E-A947-70E740481C1C}">
                <a14:useLocalDpi xmlns:a14="http://schemas.microsoft.com/office/drawing/2010/main" val="0"/>
              </a:ext>
            </a:extLst>
          </a:blip>
          <a:srcRect l="10835" t="12134" r="59547" b="29994"/>
          <a:stretch/>
        </p:blipFill>
        <p:spPr bwMode="auto">
          <a:xfrm>
            <a:off x="6811354" y="4581128"/>
            <a:ext cx="2081126" cy="15844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61967186"/>
      </p:ext>
    </p:extLst>
  </p:cSld>
  <p:clrMapOvr>
    <a:masterClrMapping/>
  </p:clrMapOvr>
</p:sld>
</file>

<file path=ppt/theme/theme1.xml><?xml version="1.0" encoding="utf-8"?>
<a:theme xmlns:a="http://schemas.openxmlformats.org/drawingml/2006/main" name="corporatepowerpointtemplate">
  <a:themeElements>
    <a:clrScheme name="corporatepowerpoin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rporatepowerpoint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rporatepowerpoin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poratepowerpoin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poratepowerpoin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poratepowerpoin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poratepowerpoin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poratepowerpoin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poratepowerpoin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poratepowerpoin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poratepowerpoin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poratepowerpoin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poratepowerpoin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poratepowerpoin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corporatepowerpointtemplate</Template>
  <TotalTime>1563</TotalTime>
  <Words>1429</Words>
  <Application>Microsoft Office PowerPoint</Application>
  <PresentationFormat>On-screen Show (4:3)</PresentationFormat>
  <Paragraphs>232</Paragraphs>
  <Slides>27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MS PGothic</vt:lpstr>
      <vt:lpstr>Arial</vt:lpstr>
      <vt:lpstr>Calibri</vt:lpstr>
      <vt:lpstr>corporatepowerpointtemplate</vt:lpstr>
      <vt:lpstr>Provider Event Residential Short Breaks   Tuesday 20th March 2018 </vt:lpstr>
      <vt:lpstr>Today’s Agenda</vt:lpstr>
      <vt:lpstr>PowerPoint Presentation</vt:lpstr>
      <vt:lpstr>PowerPoint Presentation</vt:lpstr>
      <vt:lpstr> Devon Multi-Agency Strategy for Children and Young People with SEND  2017-2020 </vt:lpstr>
      <vt:lpstr> Devon Multi-Agency Strategy for Children and Young people with SEND  2017-2020 </vt:lpstr>
      <vt:lpstr>Devon Multi-Agency Strategy for Children and Young people with SEND  2017-2020 </vt:lpstr>
      <vt:lpstr>More Choice </vt:lpstr>
      <vt:lpstr>Long Term and Shared Care </vt:lpstr>
      <vt:lpstr>Services to be Tendered</vt:lpstr>
      <vt:lpstr>Services to be Tendered:- Overview of the Children’s Homes</vt:lpstr>
      <vt:lpstr>Proposed Contracting Approach</vt:lpstr>
      <vt:lpstr>Proposed Contracting Approach</vt:lpstr>
      <vt:lpstr>Proposed Contracting Approach</vt:lpstr>
      <vt:lpstr>Questions? </vt:lpstr>
      <vt:lpstr>PowerPoint Presentation</vt:lpstr>
      <vt:lpstr>Key sections</vt:lpstr>
      <vt:lpstr>Key sections</vt:lpstr>
      <vt:lpstr>Summary </vt:lpstr>
      <vt:lpstr>Key Question 1</vt:lpstr>
      <vt:lpstr>Key Question 2</vt:lpstr>
      <vt:lpstr>Key Question 3</vt:lpstr>
      <vt:lpstr>Key Question 4</vt:lpstr>
      <vt:lpstr>Key Question 5:- Draft Specification &amp; QAF</vt:lpstr>
      <vt:lpstr>Indicative Timetable</vt:lpstr>
      <vt:lpstr>What You Need To Do In The Interim</vt:lpstr>
      <vt:lpstr>Questions / Feedback…</vt:lpstr>
    </vt:vector>
  </TitlesOfParts>
  <Company>Devon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Procurement Process</dc:title>
  <dc:creator>Ben Jones - Procurement</dc:creator>
  <cp:lastModifiedBy>Jade Torr</cp:lastModifiedBy>
  <cp:revision>150</cp:revision>
  <cp:lastPrinted>2018-03-14T10:39:27Z</cp:lastPrinted>
  <dcterms:created xsi:type="dcterms:W3CDTF">2017-02-28T09:34:33Z</dcterms:created>
  <dcterms:modified xsi:type="dcterms:W3CDTF">2018-03-14T15:41:48Z</dcterms:modified>
</cp:coreProperties>
</file>