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96" r:id="rId7"/>
    <p:sldMasterId id="2147483708" r:id="rId8"/>
  </p:sldMasterIdLst>
  <p:notesMasterIdLst>
    <p:notesMasterId r:id="rId53"/>
  </p:notesMasterIdLst>
  <p:handoutMasterIdLst>
    <p:handoutMasterId r:id="rId54"/>
  </p:handoutMasterIdLst>
  <p:sldIdLst>
    <p:sldId id="336" r:id="rId9"/>
    <p:sldId id="494" r:id="rId10"/>
    <p:sldId id="493" r:id="rId11"/>
    <p:sldId id="445" r:id="rId12"/>
    <p:sldId id="337" r:id="rId13"/>
    <p:sldId id="455" r:id="rId14"/>
    <p:sldId id="456" r:id="rId15"/>
    <p:sldId id="451" r:id="rId16"/>
    <p:sldId id="491" r:id="rId17"/>
    <p:sldId id="458" r:id="rId18"/>
    <p:sldId id="459" r:id="rId19"/>
    <p:sldId id="460" r:id="rId20"/>
    <p:sldId id="461" r:id="rId21"/>
    <p:sldId id="463" r:id="rId22"/>
    <p:sldId id="462" r:id="rId23"/>
    <p:sldId id="464" r:id="rId24"/>
    <p:sldId id="465" r:id="rId25"/>
    <p:sldId id="466" r:id="rId26"/>
    <p:sldId id="467" r:id="rId27"/>
    <p:sldId id="471" r:id="rId28"/>
    <p:sldId id="472" r:id="rId29"/>
    <p:sldId id="473" r:id="rId30"/>
    <p:sldId id="474" r:id="rId31"/>
    <p:sldId id="453" r:id="rId32"/>
    <p:sldId id="492" r:id="rId33"/>
    <p:sldId id="476" r:id="rId34"/>
    <p:sldId id="477" r:id="rId35"/>
    <p:sldId id="478" r:id="rId36"/>
    <p:sldId id="479" r:id="rId37"/>
    <p:sldId id="454" r:id="rId38"/>
    <p:sldId id="480" r:id="rId39"/>
    <p:sldId id="481" r:id="rId40"/>
    <p:sldId id="482" r:id="rId41"/>
    <p:sldId id="483" r:id="rId42"/>
    <p:sldId id="484" r:id="rId43"/>
    <p:sldId id="485" r:id="rId44"/>
    <p:sldId id="486" r:id="rId45"/>
    <p:sldId id="487" r:id="rId46"/>
    <p:sldId id="488" r:id="rId47"/>
    <p:sldId id="489" r:id="rId48"/>
    <p:sldId id="490" r:id="rId49"/>
    <p:sldId id="469" r:id="rId50"/>
    <p:sldId id="470" r:id="rId51"/>
    <p:sldId id="444"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2D1FE1"/>
    <a:srgbClr val="BBBF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5" autoAdjust="0"/>
    <p:restoredTop sz="76190" autoAdjust="0"/>
  </p:normalViewPr>
  <p:slideViewPr>
    <p:cSldViewPr>
      <p:cViewPr varScale="1">
        <p:scale>
          <a:sx n="46" d="100"/>
          <a:sy n="46" d="100"/>
        </p:scale>
        <p:origin x="180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1122"/>
    </p:cViewPr>
  </p:sorterViewPr>
  <p:notesViewPr>
    <p:cSldViewPr>
      <p:cViewPr varScale="1">
        <p:scale>
          <a:sx n="49" d="100"/>
          <a:sy n="49" d="100"/>
        </p:scale>
        <p:origin x="-188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4BDC3997-45F2-4F8C-A895-B66B18F3B5B6}" type="datetimeFigureOut">
              <a:rPr lang="en-GB" smtClean="0"/>
              <a:t>10/12/2019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0BC0B1C-6129-45F9-86A4-4288FFFE5282}" type="slidenum">
              <a:rPr lang="en-GB" smtClean="0"/>
              <a:t>‹#›</a:t>
            </a:fld>
            <a:endParaRPr lang="en-GB"/>
          </a:p>
        </p:txBody>
      </p:sp>
    </p:spTree>
    <p:extLst>
      <p:ext uri="{BB962C8B-B14F-4D97-AF65-F5344CB8AC3E}">
        <p14:creationId xmlns:p14="http://schemas.microsoft.com/office/powerpoint/2010/main" val="562191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53FD59-9757-4FC2-A0F4-92CD15F3AE97}" type="datetimeFigureOut">
              <a:rPr lang="en-GB" smtClean="0"/>
              <a:t>10/12/2019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0CBA6D5-0B23-4168-BD0A-E2F4B3956292}" type="slidenum">
              <a:rPr lang="en-GB" smtClean="0"/>
              <a:t>‹#›</a:t>
            </a:fld>
            <a:endParaRPr lang="en-GB" dirty="0"/>
          </a:p>
        </p:txBody>
      </p:sp>
    </p:spTree>
    <p:extLst>
      <p:ext uri="{BB962C8B-B14F-4D97-AF65-F5344CB8AC3E}">
        <p14:creationId xmlns:p14="http://schemas.microsoft.com/office/powerpoint/2010/main" val="553586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altLang="en-US" dirty="0">
              <a:latin typeface="Arial" charset="0"/>
            </a:endParaRPr>
          </a:p>
        </p:txBody>
      </p:sp>
      <p:sp>
        <p:nvSpPr>
          <p:cNvPr id="27652" name="Slide Number Placeholder 3"/>
          <p:cNvSpPr>
            <a:spLocks noGrp="1"/>
          </p:cNvSpPr>
          <p:nvPr>
            <p:ph type="sldNum" sz="quarter" idx="5"/>
          </p:nvPr>
        </p:nvSpPr>
        <p:spPr>
          <a:noFill/>
        </p:spPr>
        <p:txBody>
          <a:bodyPr/>
          <a:lstStyle>
            <a:lvl1pPr defTabSz="930275" eaLnBrk="0" hangingPunct="0">
              <a:spcBef>
                <a:spcPct val="30000"/>
              </a:spcBef>
              <a:defRPr sz="1200">
                <a:solidFill>
                  <a:schemeClr val="tx1"/>
                </a:solidFill>
                <a:latin typeface="Arial" charset="0"/>
              </a:defRPr>
            </a:lvl1pPr>
            <a:lvl2pPr marL="742950" indent="-285750" defTabSz="930275" eaLnBrk="0" hangingPunct="0">
              <a:spcBef>
                <a:spcPct val="30000"/>
              </a:spcBef>
              <a:defRPr sz="1200">
                <a:solidFill>
                  <a:schemeClr val="tx1"/>
                </a:solidFill>
                <a:latin typeface="Arial" charset="0"/>
              </a:defRPr>
            </a:lvl2pPr>
            <a:lvl3pPr marL="1143000" indent="-228600" defTabSz="930275" eaLnBrk="0" hangingPunct="0">
              <a:spcBef>
                <a:spcPct val="30000"/>
              </a:spcBef>
              <a:defRPr sz="1200">
                <a:solidFill>
                  <a:schemeClr val="tx1"/>
                </a:solidFill>
                <a:latin typeface="Arial" charset="0"/>
              </a:defRPr>
            </a:lvl3pPr>
            <a:lvl4pPr marL="1600200" indent="-228600" defTabSz="930275" eaLnBrk="0" hangingPunct="0">
              <a:spcBef>
                <a:spcPct val="30000"/>
              </a:spcBef>
              <a:defRPr sz="1200">
                <a:solidFill>
                  <a:schemeClr val="tx1"/>
                </a:solidFill>
                <a:latin typeface="Arial" charset="0"/>
              </a:defRPr>
            </a:lvl4pPr>
            <a:lvl5pPr marL="2057400" indent="-228600" defTabSz="930275" eaLnBrk="0" hangingPunct="0">
              <a:spcBef>
                <a:spcPct val="30000"/>
              </a:spcBef>
              <a:defRPr sz="1200">
                <a:solidFill>
                  <a:schemeClr val="tx1"/>
                </a:solidFill>
                <a:latin typeface="Arial" charset="0"/>
              </a:defRPr>
            </a:lvl5pPr>
            <a:lvl6pPr marL="2514600" indent="-228600" defTabSz="930275" eaLnBrk="0" fontAlgn="base" hangingPunct="0">
              <a:spcBef>
                <a:spcPct val="30000"/>
              </a:spcBef>
              <a:spcAft>
                <a:spcPct val="0"/>
              </a:spcAft>
              <a:defRPr sz="1200">
                <a:solidFill>
                  <a:schemeClr val="tx1"/>
                </a:solidFill>
                <a:latin typeface="Arial" charset="0"/>
              </a:defRPr>
            </a:lvl6pPr>
            <a:lvl7pPr marL="2971800" indent="-228600" defTabSz="930275" eaLnBrk="0" fontAlgn="base" hangingPunct="0">
              <a:spcBef>
                <a:spcPct val="30000"/>
              </a:spcBef>
              <a:spcAft>
                <a:spcPct val="0"/>
              </a:spcAft>
              <a:defRPr sz="1200">
                <a:solidFill>
                  <a:schemeClr val="tx1"/>
                </a:solidFill>
                <a:latin typeface="Arial" charset="0"/>
              </a:defRPr>
            </a:lvl7pPr>
            <a:lvl8pPr marL="3429000" indent="-228600" defTabSz="930275" eaLnBrk="0" fontAlgn="base" hangingPunct="0">
              <a:spcBef>
                <a:spcPct val="30000"/>
              </a:spcBef>
              <a:spcAft>
                <a:spcPct val="0"/>
              </a:spcAft>
              <a:defRPr sz="1200">
                <a:solidFill>
                  <a:schemeClr val="tx1"/>
                </a:solidFill>
                <a:latin typeface="Arial" charset="0"/>
              </a:defRPr>
            </a:lvl8pPr>
            <a:lvl9pPr marL="3886200" indent="-228600" defTabSz="9302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2376D1-6956-4811-8B7A-D5B740B3351E}" type="slidenum">
              <a:rPr lang="en-GB" altLang="en-US" smtClean="0"/>
              <a:pPr eaLnBrk="1" hangingPunct="1">
                <a:spcBef>
                  <a:spcPct val="0"/>
                </a:spcBef>
              </a:pPr>
              <a:t>1</a:t>
            </a:fld>
            <a:endParaRPr lang="en-GB"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 Company Name and Address</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12</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4 – </a:t>
            </a:r>
            <a:r>
              <a:rPr lang="en-GB" sz="1200" kern="1200" dirty="0">
                <a:solidFill>
                  <a:schemeClr val="tx1"/>
                </a:solidFill>
                <a:effectLst/>
                <a:latin typeface="+mn-lt"/>
                <a:ea typeface="+mn-ea"/>
                <a:cs typeface="+mn-cs"/>
              </a:rPr>
              <a:t>The description helps promote your company to potential buyers, while the keywords can improve the ‘</a:t>
            </a:r>
            <a:r>
              <a:rPr lang="en-GB" sz="1200" kern="1200" dirty="0" err="1">
                <a:solidFill>
                  <a:schemeClr val="tx1"/>
                </a:solidFill>
                <a:effectLst/>
                <a:latin typeface="+mn-lt"/>
                <a:ea typeface="+mn-ea"/>
                <a:cs typeface="+mn-cs"/>
              </a:rPr>
              <a:t>searchability</a:t>
            </a:r>
            <a:r>
              <a:rPr lang="en-GB" sz="1200" kern="1200" dirty="0">
                <a:solidFill>
                  <a:schemeClr val="tx1"/>
                </a:solidFill>
                <a:effectLst/>
                <a:latin typeface="+mn-lt"/>
                <a:ea typeface="+mn-ea"/>
                <a:cs typeface="+mn-cs"/>
              </a:rPr>
              <a:t>’ of your company.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important that you complete this information as the procuring organisations can search for a company based on the description or keywords specified.</a:t>
            </a: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13</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4 – </a:t>
            </a:r>
            <a:r>
              <a:rPr lang="en-GB" sz="1200" kern="1200" dirty="0">
                <a:solidFill>
                  <a:schemeClr val="tx1"/>
                </a:solidFill>
                <a:effectLst/>
                <a:latin typeface="+mn-lt"/>
                <a:ea typeface="+mn-ea"/>
                <a:cs typeface="+mn-cs"/>
              </a:rPr>
              <a:t>This is where the supplier can highlight the classifications that the company belongs to (which is used for reporting purposes only). You can tick as many that apply to your organisation.</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14</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5 – </a:t>
            </a:r>
            <a:r>
              <a:rPr lang="en-GB" sz="1200" kern="1200" dirty="0">
                <a:solidFill>
                  <a:schemeClr val="tx1"/>
                </a:solidFill>
                <a:effectLst/>
                <a:latin typeface="+mn-lt"/>
                <a:ea typeface="+mn-ea"/>
                <a:cs typeface="+mn-cs"/>
              </a:rPr>
              <a:t>receive automatic e-mail notifications of new opportunities that have been published that may be of interest to your company</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15</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5 – Select the region that you want to supply to – this will limit the </a:t>
            </a:r>
            <a:r>
              <a:rPr lang="en-GB" sz="1200" kern="1200" dirty="0">
                <a:solidFill>
                  <a:schemeClr val="tx1"/>
                </a:solidFill>
                <a:effectLst/>
                <a:latin typeface="+mn-lt"/>
                <a:ea typeface="+mn-ea"/>
                <a:cs typeface="+mn-cs"/>
              </a:rPr>
              <a:t>opportunities that you are emailed to only regions that you have selected.</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16</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6 – </a:t>
            </a:r>
            <a:r>
              <a:rPr lang="en-GB" sz="1200" kern="1200" dirty="0">
                <a:solidFill>
                  <a:schemeClr val="tx1"/>
                </a:solidFill>
                <a:effectLst/>
                <a:latin typeface="+mn-lt"/>
                <a:ea typeface="+mn-ea"/>
                <a:cs typeface="+mn-cs"/>
              </a:rPr>
              <a:t>Terms and Conditions of using the system, and also the privacy policy as laid out by Due North.</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17</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7 – </a:t>
            </a:r>
            <a:r>
              <a:rPr lang="en-GB" sz="1200" kern="1200" dirty="0">
                <a:solidFill>
                  <a:schemeClr val="tx1"/>
                </a:solidFill>
                <a:effectLst/>
                <a:latin typeface="+mn-lt"/>
                <a:ea typeface="+mn-ea"/>
                <a:cs typeface="+mn-cs"/>
              </a:rPr>
              <a:t>summary of the details that have already been entered into the system, to be checked before completion of registration.   </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18</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When the registration is accepted then you will receive an email containing a reminder of your username and the link to access the opportunity portal. Takes about an hour</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19</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After you have logged in you will be taken to</a:t>
            </a:r>
            <a:r>
              <a:rPr lang="en-GB" baseline="0" dirty="0"/>
              <a:t> your Home page.</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20</a:t>
            </a:fld>
            <a:endParaRPr lang="en-GB" dirty="0"/>
          </a:p>
        </p:txBody>
      </p:sp>
    </p:spTree>
    <p:extLst>
      <p:ext uri="{BB962C8B-B14F-4D97-AF65-F5344CB8AC3E}">
        <p14:creationId xmlns:p14="http://schemas.microsoft.com/office/powerpoint/2010/main" val="1121162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the </a:t>
            </a:r>
            <a:r>
              <a:rPr lang="en-US" sz="1200" b="1" kern="1200" dirty="0">
                <a:solidFill>
                  <a:schemeClr val="tx1"/>
                </a:solidFill>
                <a:effectLst/>
                <a:latin typeface="+mn-lt"/>
                <a:ea typeface="+mn-ea"/>
                <a:cs typeface="+mn-cs"/>
              </a:rPr>
              <a:t>Narrow your results</a:t>
            </a:r>
            <a:r>
              <a:rPr lang="en-GB" sz="1200" kern="1200" dirty="0">
                <a:solidFill>
                  <a:schemeClr val="tx1"/>
                </a:solidFill>
                <a:effectLst/>
                <a:latin typeface="+mn-lt"/>
                <a:ea typeface="+mn-ea"/>
                <a:cs typeface="+mn-cs"/>
              </a:rPr>
              <a:t> panel at the left. Select </a:t>
            </a:r>
            <a:r>
              <a:rPr lang="en-US" sz="1200" b="1" u="sng" kern="1200" dirty="0">
                <a:solidFill>
                  <a:schemeClr val="tx1"/>
                </a:solidFill>
                <a:effectLst/>
                <a:latin typeface="+mn-lt"/>
                <a:ea typeface="+mn-ea"/>
                <a:cs typeface="+mn-cs"/>
              </a:rPr>
              <a:t>Cornwall Council</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from the list.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21</a:t>
            </a:fld>
            <a:endParaRPr lang="en-GB" dirty="0"/>
          </a:p>
        </p:txBody>
      </p:sp>
    </p:spTree>
    <p:extLst>
      <p:ext uri="{BB962C8B-B14F-4D97-AF65-F5344CB8AC3E}">
        <p14:creationId xmlns:p14="http://schemas.microsoft.com/office/powerpoint/2010/main" val="112116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Introduction to Commercial Services, then David to give a brief overview of what will be covered in the session.</a:t>
            </a:r>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a:t>
            </a:fld>
            <a:endParaRPr lang="en-GB" dirty="0"/>
          </a:p>
        </p:txBody>
      </p:sp>
    </p:spTree>
    <p:extLst>
      <p:ext uri="{BB962C8B-B14F-4D97-AF65-F5344CB8AC3E}">
        <p14:creationId xmlns:p14="http://schemas.microsoft.com/office/powerpoint/2010/main" val="1566966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Opportunities for Cornwall Council.</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22</a:t>
            </a:fld>
            <a:endParaRPr lang="en-GB" dirty="0"/>
          </a:p>
        </p:txBody>
      </p:sp>
    </p:spTree>
    <p:extLst>
      <p:ext uri="{BB962C8B-B14F-4D97-AF65-F5344CB8AC3E}">
        <p14:creationId xmlns:p14="http://schemas.microsoft.com/office/powerpoint/2010/main" val="1121162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Click Register interest in this opportunity button.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Registering an interest is necessary to enable the supplier access to the tender documents.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supplier will then be required to respond to the tender it is interested in. </a:t>
            </a: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0CBA6D5-0B23-4168-BD0A-E2F4B3956292}" type="slidenum">
              <a:rPr lang="en-GB" smtClean="0"/>
              <a:t>23</a:t>
            </a:fld>
            <a:endParaRPr lang="en-GB" dirty="0"/>
          </a:p>
        </p:txBody>
      </p:sp>
    </p:spTree>
    <p:extLst>
      <p:ext uri="{BB962C8B-B14F-4D97-AF65-F5344CB8AC3E}">
        <p14:creationId xmlns:p14="http://schemas.microsoft.com/office/powerpoint/2010/main" val="1121162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to log out and then log back in to get to My Activities</a:t>
            </a:r>
          </a:p>
        </p:txBody>
      </p:sp>
      <p:sp>
        <p:nvSpPr>
          <p:cNvPr id="4" name="Slide Number Placeholder 3"/>
          <p:cNvSpPr>
            <a:spLocks noGrp="1"/>
          </p:cNvSpPr>
          <p:nvPr>
            <p:ph type="sldNum" sz="quarter" idx="10"/>
          </p:nvPr>
        </p:nvSpPr>
        <p:spPr/>
        <p:txBody>
          <a:bodyPr/>
          <a:lstStyle/>
          <a:p>
            <a:fld id="{A0CBA6D5-0B23-4168-BD0A-E2F4B3956292}" type="slidenum">
              <a:rPr lang="en-GB" smtClean="0"/>
              <a:t>24</a:t>
            </a:fld>
            <a:endParaRPr lang="en-GB" dirty="0"/>
          </a:p>
        </p:txBody>
      </p:sp>
    </p:spTree>
    <p:extLst>
      <p:ext uri="{BB962C8B-B14F-4D97-AF65-F5344CB8AC3E}">
        <p14:creationId xmlns:p14="http://schemas.microsoft.com/office/powerpoint/2010/main" val="2707183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on the tender link</a:t>
            </a:r>
          </a:p>
        </p:txBody>
      </p:sp>
      <p:sp>
        <p:nvSpPr>
          <p:cNvPr id="4" name="Slide Number Placeholder 3"/>
          <p:cNvSpPr>
            <a:spLocks noGrp="1"/>
          </p:cNvSpPr>
          <p:nvPr>
            <p:ph type="sldNum" sz="quarter" idx="10"/>
          </p:nvPr>
        </p:nvSpPr>
        <p:spPr/>
        <p:txBody>
          <a:bodyPr/>
          <a:lstStyle/>
          <a:p>
            <a:fld id="{A0CBA6D5-0B23-4168-BD0A-E2F4B3956292}" type="slidenum">
              <a:rPr lang="en-GB" smtClean="0"/>
              <a:t>27</a:t>
            </a:fld>
            <a:endParaRPr lang="en-GB" dirty="0"/>
          </a:p>
        </p:txBody>
      </p:sp>
    </p:spTree>
    <p:extLst>
      <p:ext uri="{BB962C8B-B14F-4D97-AF65-F5344CB8AC3E}">
        <p14:creationId xmlns:p14="http://schemas.microsoft.com/office/powerpoint/2010/main" val="1238649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the Start link</a:t>
            </a:r>
          </a:p>
        </p:txBody>
      </p:sp>
      <p:sp>
        <p:nvSpPr>
          <p:cNvPr id="4" name="Slide Number Placeholder 3"/>
          <p:cNvSpPr>
            <a:spLocks noGrp="1"/>
          </p:cNvSpPr>
          <p:nvPr>
            <p:ph type="sldNum" sz="quarter" idx="10"/>
          </p:nvPr>
        </p:nvSpPr>
        <p:spPr/>
        <p:txBody>
          <a:bodyPr/>
          <a:lstStyle/>
          <a:p>
            <a:fld id="{A0CBA6D5-0B23-4168-BD0A-E2F4B3956292}" type="slidenum">
              <a:rPr lang="en-GB" smtClean="0"/>
              <a:t>28</a:t>
            </a:fld>
            <a:endParaRPr lang="en-GB" dirty="0"/>
          </a:p>
        </p:txBody>
      </p:sp>
    </p:spTree>
    <p:extLst>
      <p:ext uri="{BB962C8B-B14F-4D97-AF65-F5344CB8AC3E}">
        <p14:creationId xmlns:p14="http://schemas.microsoft.com/office/powerpoint/2010/main" val="3005197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effectively the supplier home screen</a:t>
            </a:r>
            <a:br>
              <a:rPr lang="en-GB" baseline="0" dirty="0"/>
            </a:br>
            <a:r>
              <a:rPr lang="en-GB" baseline="0" dirty="0"/>
              <a:t>Countdown</a:t>
            </a:r>
            <a:br>
              <a:rPr lang="en-GB" baseline="0" dirty="0"/>
            </a:br>
            <a:r>
              <a:rPr lang="en-GB" baseline="0" dirty="0"/>
              <a:t>Messaging system (important)</a:t>
            </a:r>
            <a:br>
              <a:rPr lang="en-GB" baseline="0" dirty="0"/>
            </a:br>
            <a:r>
              <a:rPr lang="en-GB" baseline="0" dirty="0"/>
              <a:t>TCs</a:t>
            </a:r>
            <a:br>
              <a:rPr lang="en-GB" baseline="0" dirty="0"/>
            </a:br>
            <a:r>
              <a:rPr lang="en-GB" baseline="0" dirty="0"/>
              <a:t>ITT</a:t>
            </a:r>
            <a:br>
              <a:rPr lang="en-GB" baseline="0" dirty="0"/>
            </a:br>
            <a:r>
              <a:rPr lang="en-GB" baseline="0" dirty="0"/>
              <a:t>Spec</a:t>
            </a:r>
          </a:p>
          <a:p>
            <a:endParaRPr lang="en-GB" baseline="0" dirty="0"/>
          </a:p>
          <a:p>
            <a:r>
              <a:rPr lang="en-GB" dirty="0"/>
              <a:t>Click Start my</a:t>
            </a:r>
            <a:r>
              <a:rPr lang="en-GB" baseline="0" dirty="0"/>
              <a:t> response to access the tender (not sure if you can access the docs on the links on the left)</a:t>
            </a:r>
            <a:br>
              <a:rPr lang="en-GB" baseline="0" dirty="0"/>
            </a:br>
            <a:br>
              <a:rPr lang="en-GB" baseline="0" dirty="0"/>
            </a:br>
            <a:br>
              <a:rPr lang="en-GB" baseline="0" dirty="0"/>
            </a:b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29</a:t>
            </a:fld>
            <a:endParaRPr lang="en-GB" dirty="0"/>
          </a:p>
        </p:txBody>
      </p:sp>
    </p:spTree>
    <p:extLst>
      <p:ext uri="{BB962C8B-B14F-4D97-AF65-F5344CB8AC3E}">
        <p14:creationId xmlns:p14="http://schemas.microsoft.com/office/powerpoint/2010/main" val="1399858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Response</a:t>
            </a:r>
            <a:r>
              <a:rPr lang="en-GB" baseline="0" dirty="0"/>
              <a:t> wizard will help you through</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30</a:t>
            </a:fld>
            <a:endParaRPr lang="en-GB" dirty="0"/>
          </a:p>
        </p:txBody>
      </p:sp>
    </p:spTree>
    <p:extLst>
      <p:ext uri="{BB962C8B-B14F-4D97-AF65-F5344CB8AC3E}">
        <p14:creationId xmlns:p14="http://schemas.microsoft.com/office/powerpoint/2010/main" val="617058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a:t>
            </a:r>
            <a:r>
              <a:rPr lang="en-GB" baseline="0" dirty="0"/>
              <a:t> on how to step though your response</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31</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Details</a:t>
            </a:r>
            <a:r>
              <a:rPr lang="en-GB" baseline="0" dirty="0"/>
              <a:t> on how to step though your response</a:t>
            </a:r>
            <a:br>
              <a:rPr lang="en-GB" baseline="0" dirty="0"/>
            </a:br>
            <a:r>
              <a:rPr lang="en-GB" baseline="0" dirty="0"/>
              <a:t>Anything optional – you don’t need to do</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32</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Edit response</a:t>
            </a:r>
          </a:p>
        </p:txBody>
      </p:sp>
      <p:sp>
        <p:nvSpPr>
          <p:cNvPr id="4" name="Slide Number Placeholder 3"/>
          <p:cNvSpPr>
            <a:spLocks noGrp="1"/>
          </p:cNvSpPr>
          <p:nvPr>
            <p:ph type="sldNum" sz="quarter" idx="10"/>
          </p:nvPr>
        </p:nvSpPr>
        <p:spPr/>
        <p:txBody>
          <a:bodyPr/>
          <a:lstStyle/>
          <a:p>
            <a:fld id="{A0CBA6D5-0B23-4168-BD0A-E2F4B3956292}" type="slidenum">
              <a:rPr lang="en-GB" smtClean="0"/>
              <a:t>33</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a:t>
            </a:fld>
            <a:endParaRPr lang="en-GB" dirty="0"/>
          </a:p>
        </p:txBody>
      </p:sp>
    </p:spTree>
    <p:extLst>
      <p:ext uri="{BB962C8B-B14F-4D97-AF65-F5344CB8AC3E}">
        <p14:creationId xmlns:p14="http://schemas.microsoft.com/office/powerpoint/2010/main" val="7742971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t>
            </a:r>
            <a:br>
              <a:rPr lang="en-GB" dirty="0"/>
            </a:br>
            <a:r>
              <a:rPr lang="en-GB" dirty="0"/>
              <a:t>Traffic light</a:t>
            </a:r>
            <a:r>
              <a:rPr lang="en-GB" baseline="0" dirty="0"/>
              <a:t> system – got to turn them all green</a:t>
            </a:r>
            <a:br>
              <a:rPr lang="en-GB" baseline="0" dirty="0"/>
            </a:br>
            <a:r>
              <a:rPr lang="en-GB" baseline="0" dirty="0"/>
              <a:t>If you’ve done a bid before most sections will already be green</a:t>
            </a:r>
            <a:br>
              <a:rPr lang="en-GB" baseline="0" dirty="0"/>
            </a:b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34</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Enter your response in the Answer</a:t>
            </a:r>
            <a:r>
              <a:rPr lang="en-GB" baseline="0" dirty="0"/>
              <a:t> box, then click either save and close or save and next to page through the questions.</a:t>
            </a:r>
            <a:br>
              <a:rPr lang="en-GB" baseline="0" dirty="0"/>
            </a:br>
            <a:br>
              <a:rPr lang="en-GB" baseline="0" dirty="0"/>
            </a:br>
            <a:r>
              <a:rPr lang="en-GB" baseline="0" dirty="0"/>
              <a:t>Most questions are straight forward yes no declarations</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35</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a:t>
            </a:r>
            <a:r>
              <a:rPr lang="en-GB" baseline="0" dirty="0"/>
              <a:t> the traffic light on that question is now green. Answer all the questions until they are all green.</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36</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a:t>
            </a:r>
            <a:r>
              <a:rPr lang="en-GB" baseline="0" dirty="0"/>
              <a:t> your progress bar is fully green. Click continue.</a:t>
            </a:r>
            <a:br>
              <a:rPr lang="en-GB" baseline="0" dirty="0"/>
            </a:br>
            <a:r>
              <a:rPr lang="en-GB" baseline="0" dirty="0"/>
              <a:t>Until it is completely green you wont be able to submit your tender</a:t>
            </a:r>
            <a:br>
              <a:rPr lang="en-GB" baseline="0" dirty="0"/>
            </a:br>
            <a:r>
              <a:rPr lang="en-GB" baseline="0" dirty="0"/>
              <a:t>There is a save and continue button</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37</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t>
            </a:r>
            <a:r>
              <a:rPr lang="en-GB" baseline="0" dirty="0"/>
              <a:t> we are able to attach pricing documents/schedules.</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38</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you are able to attach documents and also accept the Terms</a:t>
            </a:r>
            <a:r>
              <a:rPr lang="en-GB" baseline="0" dirty="0"/>
              <a:t> and Conditions of the Tender.</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39</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a:t>
            </a:r>
            <a:r>
              <a:rPr lang="en-GB" baseline="0" dirty="0"/>
              <a:t> the Submit Response button.</a:t>
            </a:r>
            <a:br>
              <a:rPr lang="en-GB" baseline="0" dirty="0"/>
            </a:br>
            <a:br>
              <a:rPr lang="en-GB" baseline="0" dirty="0"/>
            </a:br>
            <a:r>
              <a:rPr lang="en-GB" baseline="0" dirty="0"/>
              <a:t>When you have completed the evaluation, read the TCs and added attachments where required everything will be green and you can submit</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40</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a:t>
            </a:r>
            <a:r>
              <a:rPr lang="en-GB" baseline="0" dirty="0"/>
              <a:t> the Submit Response button.</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41</a:t>
            </a:fld>
            <a:endParaRPr lang="en-GB" dirty="0"/>
          </a:p>
        </p:txBody>
      </p:sp>
    </p:spTree>
    <p:extLst>
      <p:ext uri="{BB962C8B-B14F-4D97-AF65-F5344CB8AC3E}">
        <p14:creationId xmlns:p14="http://schemas.microsoft.com/office/powerpoint/2010/main" val="7061091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42</a:t>
            </a:fld>
            <a:endParaRPr lang="en-GB" dirty="0"/>
          </a:p>
        </p:txBody>
      </p:sp>
    </p:spTree>
    <p:extLst>
      <p:ext uri="{BB962C8B-B14F-4D97-AF65-F5344CB8AC3E}">
        <p14:creationId xmlns:p14="http://schemas.microsoft.com/office/powerpoint/2010/main" val="22404155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Expand for step by step guides</a:t>
            </a:r>
          </a:p>
        </p:txBody>
      </p:sp>
      <p:sp>
        <p:nvSpPr>
          <p:cNvPr id="4" name="Slide Number Placeholder 3"/>
          <p:cNvSpPr>
            <a:spLocks noGrp="1"/>
          </p:cNvSpPr>
          <p:nvPr>
            <p:ph type="sldNum" sz="quarter" idx="10"/>
          </p:nvPr>
        </p:nvSpPr>
        <p:spPr/>
        <p:txBody>
          <a:bodyPr/>
          <a:lstStyle/>
          <a:p>
            <a:fld id="{A0CBA6D5-0B23-4168-BD0A-E2F4B3956292}" type="slidenum">
              <a:rPr lang="en-GB" smtClean="0"/>
              <a:t>43</a:t>
            </a:fld>
            <a:endParaRPr lang="en-GB" dirty="0"/>
          </a:p>
        </p:txBody>
      </p:sp>
    </p:spTree>
    <p:extLst>
      <p:ext uri="{BB962C8B-B14F-4D97-AF65-F5344CB8AC3E}">
        <p14:creationId xmlns:p14="http://schemas.microsoft.com/office/powerpoint/2010/main" val="2240415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Most of the other South West Authorities use </a:t>
            </a:r>
            <a:r>
              <a:rPr lang="en-GB" baseline="0" dirty="0" err="1"/>
              <a:t>DueNorth</a:t>
            </a:r>
            <a:r>
              <a:rPr lang="en-GB" baseline="0" dirty="0"/>
              <a:t> </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5</a:t>
            </a:fld>
            <a:endParaRPr lang="en-GB" dirty="0"/>
          </a:p>
        </p:txBody>
      </p:sp>
    </p:spTree>
    <p:extLst>
      <p:ext uri="{BB962C8B-B14F-4D97-AF65-F5344CB8AC3E}">
        <p14:creationId xmlns:p14="http://schemas.microsoft.com/office/powerpoint/2010/main" val="1566966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Or contact me direct</a:t>
            </a:r>
          </a:p>
        </p:txBody>
      </p:sp>
      <p:sp>
        <p:nvSpPr>
          <p:cNvPr id="4" name="Slide Number Placeholder 3"/>
          <p:cNvSpPr>
            <a:spLocks noGrp="1"/>
          </p:cNvSpPr>
          <p:nvPr>
            <p:ph type="sldNum" sz="quarter" idx="10"/>
          </p:nvPr>
        </p:nvSpPr>
        <p:spPr/>
        <p:txBody>
          <a:bodyPr/>
          <a:lstStyle/>
          <a:p>
            <a:fld id="{A0CBA6D5-0B23-4168-BD0A-E2F4B3956292}" type="slidenum">
              <a:rPr lang="en-GB" smtClean="0"/>
              <a:t>44</a:t>
            </a:fld>
            <a:endParaRPr lang="en-GB" dirty="0"/>
          </a:p>
        </p:txBody>
      </p:sp>
    </p:spTree>
    <p:extLst>
      <p:ext uri="{BB962C8B-B14F-4D97-AF65-F5344CB8AC3E}">
        <p14:creationId xmlns:p14="http://schemas.microsoft.com/office/powerpoint/2010/main" val="193291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6</a:t>
            </a:fld>
            <a:endParaRPr lang="en-GB" dirty="0"/>
          </a:p>
        </p:txBody>
      </p:sp>
    </p:spTree>
    <p:extLst>
      <p:ext uri="{BB962C8B-B14F-4D97-AF65-F5344CB8AC3E}">
        <p14:creationId xmlns:p14="http://schemas.microsoft.com/office/powerpoint/2010/main" val="596936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the register now button</a:t>
            </a:r>
          </a:p>
        </p:txBody>
      </p:sp>
      <p:sp>
        <p:nvSpPr>
          <p:cNvPr id="4" name="Slide Number Placeholder 3"/>
          <p:cNvSpPr>
            <a:spLocks noGrp="1"/>
          </p:cNvSpPr>
          <p:nvPr>
            <p:ph type="sldNum" sz="quarter" idx="10"/>
          </p:nvPr>
        </p:nvSpPr>
        <p:spPr/>
        <p:txBody>
          <a:bodyPr/>
          <a:lstStyle/>
          <a:p>
            <a:fld id="{A0CBA6D5-0B23-4168-BD0A-E2F4B3956292}" type="slidenum">
              <a:rPr lang="en-GB" smtClean="0"/>
              <a:t>7</a:t>
            </a:fld>
            <a:endParaRPr lang="en-GB" dirty="0"/>
          </a:p>
        </p:txBody>
      </p:sp>
    </p:spTree>
    <p:extLst>
      <p:ext uri="{BB962C8B-B14F-4D97-AF65-F5344CB8AC3E}">
        <p14:creationId xmlns:p14="http://schemas.microsoft.com/office/powerpoint/2010/main" val="59693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New to Portal - Click the Register button</a:t>
            </a:r>
            <a:r>
              <a:rPr lang="en-GB" baseline="0" dirty="0"/>
              <a:t> and follow the instructions.</a:t>
            </a:r>
            <a:endParaRPr lang="en-GB" dirty="0"/>
          </a:p>
          <a:p>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8</a:t>
            </a:fld>
            <a:endParaRPr lang="en-GB" dirty="0"/>
          </a:p>
        </p:txBody>
      </p:sp>
    </p:spTree>
    <p:extLst>
      <p:ext uri="{BB962C8B-B14F-4D97-AF65-F5344CB8AC3E}">
        <p14:creationId xmlns:p14="http://schemas.microsoft.com/office/powerpoint/2010/main" val="3784315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 the wizard -</a:t>
            </a:r>
            <a:r>
              <a:rPr lang="en-GB" baseline="0" dirty="0"/>
              <a:t> in 7 steps. This is step 1.</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10</a:t>
            </a:fld>
            <a:endParaRPr lang="en-GB" dirty="0"/>
          </a:p>
        </p:txBody>
      </p:sp>
    </p:spTree>
    <p:extLst>
      <p:ext uri="{BB962C8B-B14F-4D97-AF65-F5344CB8AC3E}">
        <p14:creationId xmlns:p14="http://schemas.microsoft.com/office/powerpoint/2010/main" val="366235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a:t>
            </a:r>
            <a:r>
              <a:rPr lang="en-GB" baseline="0" dirty="0"/>
              <a:t> 2 – Enter your own </a:t>
            </a:r>
            <a:r>
              <a:rPr lang="en-GB" sz="1200" kern="1200" dirty="0">
                <a:solidFill>
                  <a:schemeClr val="tx1"/>
                </a:solidFill>
                <a:effectLst/>
                <a:latin typeface="+mn-lt"/>
                <a:ea typeface="+mn-ea"/>
                <a:cs typeface="+mn-cs"/>
              </a:rPr>
              <a:t>contact details, a username, a password, and a memorable word/hint. </a:t>
            </a:r>
            <a:endParaRPr lang="en-GB" dirty="0"/>
          </a:p>
        </p:txBody>
      </p:sp>
      <p:sp>
        <p:nvSpPr>
          <p:cNvPr id="4" name="Slide Number Placeholder 3"/>
          <p:cNvSpPr>
            <a:spLocks noGrp="1"/>
          </p:cNvSpPr>
          <p:nvPr>
            <p:ph type="sldNum" sz="quarter" idx="10"/>
          </p:nvPr>
        </p:nvSpPr>
        <p:spPr/>
        <p:txBody>
          <a:bodyPr/>
          <a:lstStyle/>
          <a:p>
            <a:fld id="{A0CBA6D5-0B23-4168-BD0A-E2F4B3956292}" type="slidenum">
              <a:rPr lang="en-GB" smtClean="0"/>
              <a:t>11</a:t>
            </a:fld>
            <a:endParaRPr lang="en-GB" dirty="0"/>
          </a:p>
        </p:txBody>
      </p:sp>
    </p:spTree>
    <p:extLst>
      <p:ext uri="{BB962C8B-B14F-4D97-AF65-F5344CB8AC3E}">
        <p14:creationId xmlns:p14="http://schemas.microsoft.com/office/powerpoint/2010/main" val="3662351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
        <p:nvSpPr>
          <p:cNvPr id="7" name="Freeform 24"/>
          <p:cNvSpPr>
            <a:spLocks/>
          </p:cNvSpPr>
          <p:nvPr userDrawn="1"/>
        </p:nvSpPr>
        <p:spPr bwMode="auto">
          <a:xfrm>
            <a:off x="5586413" y="-2295525"/>
            <a:ext cx="7115175" cy="770413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428B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 name="Freeform 25"/>
          <p:cNvSpPr>
            <a:spLocks/>
          </p:cNvSpPr>
          <p:nvPr userDrawn="1"/>
        </p:nvSpPr>
        <p:spPr bwMode="auto">
          <a:xfrm>
            <a:off x="5672138" y="-349250"/>
            <a:ext cx="4000500" cy="433228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51AB45">
              <a:alpha val="6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 name="Freeform 26"/>
          <p:cNvSpPr>
            <a:spLocks/>
          </p:cNvSpPr>
          <p:nvPr userDrawn="1"/>
        </p:nvSpPr>
        <p:spPr bwMode="auto">
          <a:xfrm>
            <a:off x="5749925" y="-328613"/>
            <a:ext cx="3751263" cy="405923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pic>
        <p:nvPicPr>
          <p:cNvPr id="10" name="Picture 27" descr="cc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35713" y="436563"/>
            <a:ext cx="22828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18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119119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61357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168590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8833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76370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5157788"/>
            <a:ext cx="2155825" cy="139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47975" y="5157788"/>
            <a:ext cx="2155825" cy="1397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6175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25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12082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600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0303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
        <p:nvSpPr>
          <p:cNvPr id="7" name="Freeform 8"/>
          <p:cNvSpPr>
            <a:spLocks/>
          </p:cNvSpPr>
          <p:nvPr userDrawn="1"/>
        </p:nvSpPr>
        <p:spPr bwMode="auto">
          <a:xfrm>
            <a:off x="0" y="5624513"/>
            <a:ext cx="9144000" cy="1260475"/>
          </a:xfrm>
          <a:custGeom>
            <a:avLst/>
            <a:gdLst>
              <a:gd name="T0" fmla="*/ 2147483647 w 2907"/>
              <a:gd name="T1" fmla="*/ 2147483647 h 349"/>
              <a:gd name="T2" fmla="*/ 0 w 2907"/>
              <a:gd name="T3" fmla="*/ 2147483647 h 349"/>
              <a:gd name="T4" fmla="*/ 0 w 2907"/>
              <a:gd name="T5" fmla="*/ 2147483647 h 349"/>
              <a:gd name="T6" fmla="*/ 2147483647 w 2907"/>
              <a:gd name="T7" fmla="*/ 2147483647 h 349"/>
              <a:gd name="T8" fmla="*/ 2147483647 w 2907"/>
              <a:gd name="T9" fmla="*/ 0 h 349"/>
              <a:gd name="T10" fmla="*/ 2147483647 w 2907"/>
              <a:gd name="T11" fmla="*/ 2147483647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428B3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 name="Text Box 9"/>
          <p:cNvSpPr txBox="1">
            <a:spLocks noChangeArrowheads="1"/>
          </p:cNvSpPr>
          <p:nvPr userDrawn="1"/>
        </p:nvSpPr>
        <p:spPr bwMode="auto">
          <a:xfrm>
            <a:off x="7056438"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rebuchet MS" pitchFamily="34" charset="0"/>
              </a:defRPr>
            </a:lvl1pPr>
            <a:lvl2pPr marL="742950" indent="-285750" eaLnBrk="0" hangingPunct="0">
              <a:defRPr sz="2000">
                <a:solidFill>
                  <a:schemeClr val="tx1"/>
                </a:solidFill>
                <a:latin typeface="Trebuchet MS" pitchFamily="34" charset="0"/>
              </a:defRPr>
            </a:lvl2pPr>
            <a:lvl3pPr marL="1143000" indent="-228600" eaLnBrk="0" hangingPunct="0">
              <a:defRPr sz="2000">
                <a:solidFill>
                  <a:schemeClr val="tx1"/>
                </a:solidFill>
                <a:latin typeface="Trebuchet MS" pitchFamily="34" charset="0"/>
              </a:defRPr>
            </a:lvl3pPr>
            <a:lvl4pPr marL="1600200" indent="-228600" eaLnBrk="0" hangingPunct="0">
              <a:defRPr sz="2000">
                <a:solidFill>
                  <a:schemeClr val="tx1"/>
                </a:solidFill>
                <a:latin typeface="Trebuchet MS" pitchFamily="34" charset="0"/>
              </a:defRPr>
            </a:lvl4pPr>
            <a:lvl5pPr marL="2057400" indent="-228600" eaLnBrk="0" hangingPunct="0">
              <a:defRPr sz="2000">
                <a:solidFill>
                  <a:schemeClr val="tx1"/>
                </a:solidFill>
                <a:latin typeface="Trebuchet MS" pitchFamily="34" charset="0"/>
              </a:defRPr>
            </a:lvl5pPr>
            <a:lvl6pPr marL="2514600" indent="-228600" eaLnBrk="0" fontAlgn="base" hangingPunct="0">
              <a:spcBef>
                <a:spcPct val="0"/>
              </a:spcBef>
              <a:spcAft>
                <a:spcPct val="0"/>
              </a:spcAft>
              <a:defRPr sz="2000">
                <a:solidFill>
                  <a:schemeClr val="tx1"/>
                </a:solidFill>
                <a:latin typeface="Trebuchet MS" pitchFamily="34" charset="0"/>
              </a:defRPr>
            </a:lvl6pPr>
            <a:lvl7pPr marL="2971800" indent="-228600" eaLnBrk="0" fontAlgn="base" hangingPunct="0">
              <a:spcBef>
                <a:spcPct val="0"/>
              </a:spcBef>
              <a:spcAft>
                <a:spcPct val="0"/>
              </a:spcAft>
              <a:defRPr sz="2000">
                <a:solidFill>
                  <a:schemeClr val="tx1"/>
                </a:solidFill>
                <a:latin typeface="Trebuchet MS" pitchFamily="34" charset="0"/>
              </a:defRPr>
            </a:lvl7pPr>
            <a:lvl8pPr marL="3429000" indent="-228600" eaLnBrk="0" fontAlgn="base" hangingPunct="0">
              <a:spcBef>
                <a:spcPct val="0"/>
              </a:spcBef>
              <a:spcAft>
                <a:spcPct val="0"/>
              </a:spcAft>
              <a:defRPr sz="2000">
                <a:solidFill>
                  <a:schemeClr val="tx1"/>
                </a:solidFill>
                <a:latin typeface="Trebuchet MS" pitchFamily="34" charset="0"/>
              </a:defRPr>
            </a:lvl8pPr>
            <a:lvl9pPr marL="3886200" indent="-228600" eaLnBrk="0" fontAlgn="base" hangingPunct="0">
              <a:spcBef>
                <a:spcPct val="0"/>
              </a:spcBef>
              <a:spcAft>
                <a:spcPct val="0"/>
              </a:spcAft>
              <a:defRPr sz="2000">
                <a:solidFill>
                  <a:schemeClr val="tx1"/>
                </a:solidFill>
                <a:latin typeface="Trebuchet MS" pitchFamily="34" charset="0"/>
              </a:defRPr>
            </a:lvl9pPr>
          </a:lstStyle>
          <a:p>
            <a:pPr eaLnBrk="1" hangingPunct="1">
              <a:spcBef>
                <a:spcPct val="50000"/>
              </a:spcBef>
              <a:defRPr/>
            </a:pPr>
            <a:r>
              <a:rPr lang="en-GB" altLang="en-US" sz="1400" dirty="0">
                <a:solidFill>
                  <a:schemeClr val="bg1"/>
                </a:solidFill>
                <a:latin typeface="Arial" charset="0"/>
              </a:rPr>
              <a:t>www.cornwall.gov.uk</a:t>
            </a:r>
          </a:p>
        </p:txBody>
      </p:sp>
    </p:spTree>
    <p:extLst>
      <p:ext uri="{BB962C8B-B14F-4D97-AF65-F5344CB8AC3E}">
        <p14:creationId xmlns:p14="http://schemas.microsoft.com/office/powerpoint/2010/main" val="2510912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15885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781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70325" y="2420938"/>
            <a:ext cx="1133475" cy="4133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2420938"/>
            <a:ext cx="3249612" cy="4133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5771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C8EEB83-E37B-4C4A-8EAF-6AAA99985747}" type="datetimeFigureOut">
              <a:rPr lang="en-GB" altLang="en-US">
                <a:solidFill>
                  <a:srgbClr val="000000"/>
                </a:solidFill>
              </a:rPr>
              <a:pPr>
                <a:defRPr/>
              </a:pPr>
              <a:t>10/12/2019</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DBCC75-6713-4443-9A2D-B03B9A71BC9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33712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E5B634C-54E7-4D07-B5E2-20CD17152E81}" type="datetimeFigureOut">
              <a:rPr lang="en-GB" altLang="en-US">
                <a:solidFill>
                  <a:srgbClr val="000000"/>
                </a:solidFill>
              </a:rPr>
              <a:pPr>
                <a:defRPr/>
              </a:pPr>
              <a:t>10/12/2019</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2FD2A7-7DEE-4129-9C20-04D8F73383E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620318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4AC49E7-C1B0-475F-9405-61E88E561207}" type="datetimeFigureOut">
              <a:rPr lang="en-GB" altLang="en-US">
                <a:solidFill>
                  <a:srgbClr val="000000"/>
                </a:solidFill>
              </a:rPr>
              <a:pPr>
                <a:defRPr/>
              </a:pPr>
              <a:t>10/12/2019</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532E5-A09C-409E-B59A-4B15A74587B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3541228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74838"/>
            <a:ext cx="3349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959225" y="1874838"/>
            <a:ext cx="3349625"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555B509-0CDE-4A91-BD72-7DE799260E73}" type="datetimeFigureOut">
              <a:rPr lang="en-GB" altLang="en-US">
                <a:solidFill>
                  <a:srgbClr val="000000"/>
                </a:solidFill>
              </a:rPr>
              <a:pPr>
                <a:defRPr/>
              </a:pPr>
              <a:t>10/12/2019</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000D96-AC83-4954-A3B9-31FDED8AF6D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125105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AB20C57-49A9-4FD7-9217-C42692B63D6A}" type="datetimeFigureOut">
              <a:rPr lang="en-GB" altLang="en-US">
                <a:solidFill>
                  <a:srgbClr val="000000"/>
                </a:solidFill>
              </a:rPr>
              <a:pPr>
                <a:defRPr/>
              </a:pPr>
              <a:t>10/12/2019</a:t>
            </a:fld>
            <a:endParaRPr lang="en-GB"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70E68B0-6DDE-4418-BB8F-F5BA7A3A7B2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6075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07BC78E-78D5-4772-870F-AE6300C5EFF1}" type="datetimeFigureOut">
              <a:rPr lang="en-GB" altLang="en-US">
                <a:solidFill>
                  <a:srgbClr val="000000"/>
                </a:solidFill>
              </a:rPr>
              <a:pPr>
                <a:defRPr/>
              </a:pPr>
              <a:t>10/12/2019</a:t>
            </a:fld>
            <a:endParaRPr lang="en-GB"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91C99B0-6CE9-4E7A-89BB-446AA3ED5315}"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071903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F7C8760-2E6E-48FA-9422-2D540FE75FF2}" type="datetimeFigureOut">
              <a:rPr lang="en-GB" altLang="en-US">
                <a:solidFill>
                  <a:srgbClr val="000000"/>
                </a:solidFill>
              </a:rPr>
              <a:pPr>
                <a:defRPr/>
              </a:pPr>
              <a:t>10/12/2019</a:t>
            </a:fld>
            <a:endParaRPr lang="en-GB"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8CB7CEA-E6FA-4C99-8707-73DA7A9305DF}"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9196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165893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038B9F5-66C5-4C10-9455-2E60CEF8DC6B}" type="datetimeFigureOut">
              <a:rPr lang="en-GB" altLang="en-US">
                <a:solidFill>
                  <a:srgbClr val="000000"/>
                </a:solidFill>
              </a:rPr>
              <a:pPr>
                <a:defRPr/>
              </a:pPr>
              <a:t>10/12/2019</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369546-F6F6-4B2E-B244-0E62EC38597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638915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5AA7FAE-F64E-4DD7-85E7-1503A573966C}" type="datetimeFigureOut">
              <a:rPr lang="en-GB" altLang="en-US">
                <a:solidFill>
                  <a:srgbClr val="000000"/>
                </a:solidFill>
              </a:rPr>
              <a:pPr>
                <a:defRPr/>
              </a:pPr>
              <a:t>10/12/2019</a:t>
            </a:fld>
            <a:endParaRPr lang="en-GB"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B6DE041-D959-4DA0-8859-FBC5935C2B06}"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477468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3CF4693-CAC2-498C-B438-D593E4215738}" type="datetimeFigureOut">
              <a:rPr lang="en-GB" altLang="en-US">
                <a:solidFill>
                  <a:srgbClr val="000000"/>
                </a:solidFill>
              </a:rPr>
              <a:pPr>
                <a:defRPr/>
              </a:pPr>
              <a:t>10/12/2019</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476B88-9972-46EA-A809-B85FAF4E242E}"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1857927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49275"/>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49275"/>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6BB16DD-AEDB-43C5-87BB-2BA1C0B8C39E}" type="datetimeFigureOut">
              <a:rPr lang="en-GB" altLang="en-US">
                <a:solidFill>
                  <a:srgbClr val="000000"/>
                </a:solidFill>
              </a:rPr>
              <a:pPr>
                <a:defRPr/>
              </a:pPr>
              <a:t>10/12/2019</a:t>
            </a:fld>
            <a:endParaRPr lang="en-GB"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DCA45D-36FB-4EC3-9626-49B8C3827602}"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40687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517807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48627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3739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5768975"/>
            <a:ext cx="2155825" cy="785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847975" y="5768975"/>
            <a:ext cx="2155825" cy="7858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9438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402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4214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5201226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078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3836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5225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63224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45088" y="3752850"/>
            <a:ext cx="1558925" cy="28019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8313" y="3752850"/>
            <a:ext cx="4524375" cy="2801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55269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AC2FE04-1454-4A7B-B25A-0C0B1395A0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474989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22C7A181-60CD-4F49-8E11-28C2C509788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114682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9BF0079-114F-4825-A8F1-8604B416B10B}"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9953836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615B98F9-B905-4A78-83CF-104C68947FD9}"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651033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3A47787E-0584-4FC3-B609-37693D7463FD}"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971263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32813944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BA1F00D0-2AB3-4DF4-9DC7-76BC7A080C1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28959847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62975D-1662-4EFF-B357-A7C8ACC8BC18}"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37565176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69A2E7A-6A62-465B-8CB0-5757D4B39EE1}"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5839525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9FE0403-70E1-4B2E-AFCC-8136AFFF9447}"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4751364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A245416-E7BA-4376-BAAB-F2CCF1C080E4}"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64157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0F38DF88-5801-4FC6-A4F8-00FF9D9C5C5C}" type="slidenum">
              <a:rPr lang="en-GB" altLang="en-US">
                <a:solidFill>
                  <a:srgbClr val="000000"/>
                </a:solidFill>
              </a:rPr>
              <a:pPr>
                <a:defRPr/>
              </a:pPr>
              <a:t>‹#›</a:t>
            </a:fld>
            <a:endParaRPr lang="en-GB" altLang="en-US">
              <a:solidFill>
                <a:srgbClr val="000000"/>
              </a:solidFill>
            </a:endParaRPr>
          </a:p>
        </p:txBody>
      </p:sp>
    </p:spTree>
    <p:extLst>
      <p:ext uri="{BB962C8B-B14F-4D97-AF65-F5344CB8AC3E}">
        <p14:creationId xmlns:p14="http://schemas.microsoft.com/office/powerpoint/2010/main" val="9006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228459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72880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18732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7CCDE-99D6-4EA7-8E8C-EDC9312FB994}" type="datetimeFigureOut">
              <a:rPr lang="en-GB" smtClean="0"/>
              <a:t>10/12/2019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B2D20F2-AD89-40B2-B604-09E4348BC840}" type="slidenum">
              <a:rPr lang="en-GB" smtClean="0"/>
              <a:t>‹#›</a:t>
            </a:fld>
            <a:endParaRPr lang="en-GB" dirty="0"/>
          </a:p>
        </p:txBody>
      </p:sp>
    </p:spTree>
    <p:extLst>
      <p:ext uri="{BB962C8B-B14F-4D97-AF65-F5344CB8AC3E}">
        <p14:creationId xmlns:p14="http://schemas.microsoft.com/office/powerpoint/2010/main" val="40188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A7CCDE-99D6-4EA7-8E8C-EDC9312FB994}" type="datetimeFigureOut">
              <a:rPr lang="en-GB" smtClean="0"/>
              <a:t>10/12/2019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D20F2-AD89-40B2-B604-09E4348BC840}" type="slidenum">
              <a:rPr lang="en-GB" smtClean="0"/>
              <a:t>‹#›</a:t>
            </a:fld>
            <a:endParaRPr lang="en-GB" dirty="0"/>
          </a:p>
        </p:txBody>
      </p:sp>
      <p:sp>
        <p:nvSpPr>
          <p:cNvPr id="7" name="MSIPCMContentMarking" descr="{&quot;HashCode&quot;:-2130211288,&quot;Placement&quot;:&quot;Header&quot;}">
            <a:extLst>
              <a:ext uri="{FF2B5EF4-FFF2-40B4-BE49-F238E27FC236}">
                <a16:creationId xmlns:a16="http://schemas.microsoft.com/office/drawing/2014/main" id="{D7282630-36B8-4938-9954-F64BF5826779}"/>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368784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3"/>
          <p:cNvSpPr>
            <a:spLocks noChangeArrowheads="1"/>
          </p:cNvSpPr>
          <p:nvPr userDrawn="1"/>
        </p:nvSpPr>
        <p:spPr bwMode="auto">
          <a:xfrm>
            <a:off x="0" y="0"/>
            <a:ext cx="9324975" cy="7048500"/>
          </a:xfrm>
          <a:prstGeom prst="rect">
            <a:avLst/>
          </a:prstGeom>
          <a:solidFill>
            <a:srgbClr val="FCB316"/>
          </a:solid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rebuchet MS" pitchFamily="34" charset="0"/>
              </a:defRPr>
            </a:lvl1pPr>
            <a:lvl2pPr marL="742950" indent="-285750" eaLnBrk="0" hangingPunct="0">
              <a:defRPr sz="2000">
                <a:solidFill>
                  <a:schemeClr val="tx1"/>
                </a:solidFill>
                <a:latin typeface="Trebuchet MS" pitchFamily="34" charset="0"/>
              </a:defRPr>
            </a:lvl2pPr>
            <a:lvl3pPr marL="1143000" indent="-228600" eaLnBrk="0" hangingPunct="0">
              <a:defRPr sz="2000">
                <a:solidFill>
                  <a:schemeClr val="tx1"/>
                </a:solidFill>
                <a:latin typeface="Trebuchet MS" pitchFamily="34" charset="0"/>
              </a:defRPr>
            </a:lvl3pPr>
            <a:lvl4pPr marL="1600200" indent="-228600" eaLnBrk="0" hangingPunct="0">
              <a:defRPr sz="2000">
                <a:solidFill>
                  <a:schemeClr val="tx1"/>
                </a:solidFill>
                <a:latin typeface="Trebuchet MS" pitchFamily="34" charset="0"/>
              </a:defRPr>
            </a:lvl4pPr>
            <a:lvl5pPr marL="2057400" indent="-228600" eaLnBrk="0" hangingPunct="0">
              <a:defRPr sz="2000">
                <a:solidFill>
                  <a:schemeClr val="tx1"/>
                </a:solidFill>
                <a:latin typeface="Trebuchet MS" pitchFamily="34" charset="0"/>
              </a:defRPr>
            </a:lvl5pPr>
            <a:lvl6pPr marL="2514600" indent="-228600" eaLnBrk="0" fontAlgn="base" hangingPunct="0">
              <a:spcBef>
                <a:spcPct val="0"/>
              </a:spcBef>
              <a:spcAft>
                <a:spcPct val="0"/>
              </a:spcAft>
              <a:defRPr sz="2000">
                <a:solidFill>
                  <a:schemeClr val="tx1"/>
                </a:solidFill>
                <a:latin typeface="Trebuchet MS" pitchFamily="34" charset="0"/>
              </a:defRPr>
            </a:lvl6pPr>
            <a:lvl7pPr marL="2971800" indent="-228600" eaLnBrk="0" fontAlgn="base" hangingPunct="0">
              <a:spcBef>
                <a:spcPct val="0"/>
              </a:spcBef>
              <a:spcAft>
                <a:spcPct val="0"/>
              </a:spcAft>
              <a:defRPr sz="2000">
                <a:solidFill>
                  <a:schemeClr val="tx1"/>
                </a:solidFill>
                <a:latin typeface="Trebuchet MS" pitchFamily="34" charset="0"/>
              </a:defRPr>
            </a:lvl7pPr>
            <a:lvl8pPr marL="3429000" indent="-228600" eaLnBrk="0" fontAlgn="base" hangingPunct="0">
              <a:spcBef>
                <a:spcPct val="0"/>
              </a:spcBef>
              <a:spcAft>
                <a:spcPct val="0"/>
              </a:spcAft>
              <a:defRPr sz="2000">
                <a:solidFill>
                  <a:schemeClr val="tx1"/>
                </a:solidFill>
                <a:latin typeface="Trebuchet MS" pitchFamily="34" charset="0"/>
              </a:defRPr>
            </a:lvl8pPr>
            <a:lvl9pPr marL="3886200" indent="-228600" eaLnBrk="0" fontAlgn="base" hangingPunct="0">
              <a:spcBef>
                <a:spcPct val="0"/>
              </a:spcBef>
              <a:spcAft>
                <a:spcPct val="0"/>
              </a:spcAft>
              <a:defRPr sz="2000">
                <a:solidFill>
                  <a:schemeClr val="tx1"/>
                </a:solidFill>
                <a:latin typeface="Trebuchet MS"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1027" name="Freeform 24"/>
          <p:cNvSpPr>
            <a:spLocks/>
          </p:cNvSpPr>
          <p:nvPr userDrawn="1"/>
        </p:nvSpPr>
        <p:spPr bwMode="auto">
          <a:xfrm>
            <a:off x="4581525" y="-3267075"/>
            <a:ext cx="8991600" cy="9734550"/>
          </a:xfrm>
          <a:custGeom>
            <a:avLst/>
            <a:gdLst>
              <a:gd name="T0" fmla="*/ 8976576 w 1197"/>
              <a:gd name="T1" fmla="*/ 0 h 1296"/>
              <a:gd name="T2" fmla="*/ 8976576 w 1197"/>
              <a:gd name="T3" fmla="*/ 1186774 h 1296"/>
              <a:gd name="T4" fmla="*/ 8991600 w 1197"/>
              <a:gd name="T5" fmla="*/ 1186774 h 1296"/>
              <a:gd name="T6" fmla="*/ 8991600 w 1197"/>
              <a:gd name="T7" fmla="*/ 4078596 h 1296"/>
              <a:gd name="T8" fmla="*/ 8323052 w 1197"/>
              <a:gd name="T9" fmla="*/ 6632413 h 1296"/>
              <a:gd name="T10" fmla="*/ 5010357 w 1197"/>
              <a:gd name="T11" fmla="*/ 9554281 h 1296"/>
              <a:gd name="T12" fmla="*/ 4454485 w 1197"/>
              <a:gd name="T13" fmla="*/ 9734550 h 1296"/>
              <a:gd name="T14" fmla="*/ 3447907 w 1197"/>
              <a:gd name="T15" fmla="*/ 9261343 h 1296"/>
              <a:gd name="T16" fmla="*/ 15024 w 1197"/>
              <a:gd name="T17" fmla="*/ 4318955 h 1296"/>
              <a:gd name="T18" fmla="*/ 0 w 1197"/>
              <a:gd name="T19" fmla="*/ 1329487 h 1296"/>
              <a:gd name="T20" fmla="*/ 0 w 1197"/>
              <a:gd name="T21" fmla="*/ 0 h 1296"/>
              <a:gd name="T22" fmla="*/ 8976576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EA62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sp>
        <p:nvSpPr>
          <p:cNvPr id="1028" name="Freeform 25"/>
          <p:cNvSpPr>
            <a:spLocks/>
          </p:cNvSpPr>
          <p:nvPr userDrawn="1"/>
        </p:nvSpPr>
        <p:spPr bwMode="auto">
          <a:xfrm>
            <a:off x="4767263" y="-360363"/>
            <a:ext cx="5056187" cy="5473701"/>
          </a:xfrm>
          <a:custGeom>
            <a:avLst/>
            <a:gdLst>
              <a:gd name="T0" fmla="*/ 5047739 w 1197"/>
              <a:gd name="T1" fmla="*/ 0 h 1296"/>
              <a:gd name="T2" fmla="*/ 5047739 w 1197"/>
              <a:gd name="T3" fmla="*/ 667318 h 1296"/>
              <a:gd name="T4" fmla="*/ 5056187 w 1197"/>
              <a:gd name="T5" fmla="*/ 667318 h 1296"/>
              <a:gd name="T6" fmla="*/ 5056187 w 1197"/>
              <a:gd name="T7" fmla="*/ 2293379 h 1296"/>
              <a:gd name="T8" fmla="*/ 4680247 w 1197"/>
              <a:gd name="T9" fmla="*/ 3729381 h 1296"/>
              <a:gd name="T10" fmla="*/ 2817441 w 1197"/>
              <a:gd name="T11" fmla="*/ 5372336 h 1296"/>
              <a:gd name="T12" fmla="*/ 2504861 w 1197"/>
              <a:gd name="T13" fmla="*/ 5473701 h 1296"/>
              <a:gd name="T14" fmla="*/ 1938839 w 1197"/>
              <a:gd name="T15" fmla="*/ 5207618 h 1296"/>
              <a:gd name="T16" fmla="*/ 8448 w 1197"/>
              <a:gd name="T17" fmla="*/ 2428532 h 1296"/>
              <a:gd name="T18" fmla="*/ 0 w 1197"/>
              <a:gd name="T19" fmla="*/ 747566 h 1296"/>
              <a:gd name="T20" fmla="*/ 0 w 1197"/>
              <a:gd name="T21" fmla="*/ 0 h 1296"/>
              <a:gd name="T22" fmla="*/ 5047739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FCB316">
              <a:alpha val="6784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sp>
        <p:nvSpPr>
          <p:cNvPr id="1029" name="Freeform 26"/>
          <p:cNvSpPr>
            <a:spLocks/>
          </p:cNvSpPr>
          <p:nvPr userDrawn="1"/>
        </p:nvSpPr>
        <p:spPr bwMode="auto">
          <a:xfrm>
            <a:off x="4835525" y="-330200"/>
            <a:ext cx="4740275" cy="5129213"/>
          </a:xfrm>
          <a:custGeom>
            <a:avLst/>
            <a:gdLst>
              <a:gd name="T0" fmla="*/ 4732355 w 1197"/>
              <a:gd name="T1" fmla="*/ 0 h 1296"/>
              <a:gd name="T2" fmla="*/ 4732355 w 1197"/>
              <a:gd name="T3" fmla="*/ 625321 h 1296"/>
              <a:gd name="T4" fmla="*/ 4740275 w 1197"/>
              <a:gd name="T5" fmla="*/ 625321 h 1296"/>
              <a:gd name="T6" fmla="*/ 4740275 w 1197"/>
              <a:gd name="T7" fmla="*/ 2149045 h 1296"/>
              <a:gd name="T8" fmla="*/ 4387823 w 1197"/>
              <a:gd name="T9" fmla="*/ 3494672 h 1296"/>
              <a:gd name="T10" fmla="*/ 2641406 w 1197"/>
              <a:gd name="T11" fmla="*/ 5034228 h 1296"/>
              <a:gd name="T12" fmla="*/ 2348357 w 1197"/>
              <a:gd name="T13" fmla="*/ 5129213 h 1296"/>
              <a:gd name="T14" fmla="*/ 1817699 w 1197"/>
              <a:gd name="T15" fmla="*/ 4879876 h 1296"/>
              <a:gd name="T16" fmla="*/ 7920 w 1197"/>
              <a:gd name="T17" fmla="*/ 2275692 h 1296"/>
              <a:gd name="T18" fmla="*/ 0 w 1197"/>
              <a:gd name="T19" fmla="*/ 700518 h 1296"/>
              <a:gd name="T20" fmla="*/ 0 w 1197"/>
              <a:gd name="T21" fmla="*/ 0 h 1296"/>
              <a:gd name="T22" fmla="*/ 4732355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pic>
        <p:nvPicPr>
          <p:cNvPr id="1030" name="Picture 27" descr="cc 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626100" y="660400"/>
            <a:ext cx="2884488"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29"/>
          <p:cNvSpPr>
            <a:spLocks noGrp="1" noChangeArrowheads="1"/>
          </p:cNvSpPr>
          <p:nvPr>
            <p:ph type="title"/>
          </p:nvPr>
        </p:nvSpPr>
        <p:spPr bwMode="auto">
          <a:xfrm>
            <a:off x="468313" y="2420938"/>
            <a:ext cx="4391025" cy="230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32" name="Rectangle 30"/>
          <p:cNvSpPr>
            <a:spLocks noGrp="1" noChangeArrowheads="1"/>
          </p:cNvSpPr>
          <p:nvPr>
            <p:ph type="body" idx="1"/>
          </p:nvPr>
        </p:nvSpPr>
        <p:spPr bwMode="auto">
          <a:xfrm>
            <a:off x="539750" y="5157788"/>
            <a:ext cx="446405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MSIPCMContentMarking" descr="{&quot;HashCode&quot;:-2130211288,&quot;Placement&quot;:&quot;Header&quot;}">
            <a:extLst>
              <a:ext uri="{FF2B5EF4-FFF2-40B4-BE49-F238E27FC236}">
                <a16:creationId xmlns:a16="http://schemas.microsoft.com/office/drawing/2014/main" id="{A2C3EA04-1C85-484C-A608-C8E68AD2FD6C}"/>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521266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Verdana" pitchFamily="34" charset="0"/>
        </a:defRPr>
      </a:lvl2pPr>
      <a:lvl3pPr algn="l" rtl="0" eaLnBrk="0" fontAlgn="base" hangingPunct="0">
        <a:spcBef>
          <a:spcPct val="0"/>
        </a:spcBef>
        <a:spcAft>
          <a:spcPct val="0"/>
        </a:spcAft>
        <a:defRPr sz="3200" b="1">
          <a:solidFill>
            <a:schemeClr val="tx2"/>
          </a:solidFill>
          <a:latin typeface="Verdana" pitchFamily="34" charset="0"/>
        </a:defRPr>
      </a:lvl3pPr>
      <a:lvl4pPr algn="l" rtl="0" eaLnBrk="0" fontAlgn="base" hangingPunct="0">
        <a:spcBef>
          <a:spcPct val="0"/>
        </a:spcBef>
        <a:spcAft>
          <a:spcPct val="0"/>
        </a:spcAft>
        <a:defRPr sz="3200" b="1">
          <a:solidFill>
            <a:schemeClr val="tx2"/>
          </a:solidFill>
          <a:latin typeface="Verdana" pitchFamily="34" charset="0"/>
        </a:defRPr>
      </a:lvl4pPr>
      <a:lvl5pPr algn="l" rtl="0" eaLnBrk="0" fontAlgn="base" hangingPunct="0">
        <a:spcBef>
          <a:spcPct val="0"/>
        </a:spcBef>
        <a:spcAft>
          <a:spcPct val="0"/>
        </a:spcAft>
        <a:defRPr sz="3200" b="1">
          <a:solidFill>
            <a:schemeClr val="tx2"/>
          </a:solidFill>
          <a:latin typeface="Verdana" pitchFamily="34" charset="0"/>
        </a:defRPr>
      </a:lvl5pPr>
      <a:lvl6pPr marL="457200" algn="l" rtl="0" eaLnBrk="0" fontAlgn="base" hangingPunct="0">
        <a:spcBef>
          <a:spcPct val="0"/>
        </a:spcBef>
        <a:spcAft>
          <a:spcPct val="0"/>
        </a:spcAft>
        <a:defRPr sz="3200" b="1">
          <a:solidFill>
            <a:schemeClr val="tx2"/>
          </a:solidFill>
          <a:latin typeface="Verdana" pitchFamily="34" charset="0"/>
        </a:defRPr>
      </a:lvl6pPr>
      <a:lvl7pPr marL="914400" algn="l" rtl="0" eaLnBrk="0" fontAlgn="base" hangingPunct="0">
        <a:spcBef>
          <a:spcPct val="0"/>
        </a:spcBef>
        <a:spcAft>
          <a:spcPct val="0"/>
        </a:spcAft>
        <a:defRPr sz="3200" b="1">
          <a:solidFill>
            <a:schemeClr val="tx2"/>
          </a:solidFill>
          <a:latin typeface="Verdana" pitchFamily="34" charset="0"/>
        </a:defRPr>
      </a:lvl7pPr>
      <a:lvl8pPr marL="1371600" algn="l" rtl="0" eaLnBrk="0" fontAlgn="base" hangingPunct="0">
        <a:spcBef>
          <a:spcPct val="0"/>
        </a:spcBef>
        <a:spcAft>
          <a:spcPct val="0"/>
        </a:spcAft>
        <a:defRPr sz="3200" b="1">
          <a:solidFill>
            <a:schemeClr val="tx2"/>
          </a:solidFill>
          <a:latin typeface="Verdana" pitchFamily="34" charset="0"/>
        </a:defRPr>
      </a:lvl8pPr>
      <a:lvl9pPr marL="1828800" algn="l" rtl="0" eaLnBrk="0" fontAlgn="base" hangingPunct="0">
        <a:spcBef>
          <a:spcPct val="0"/>
        </a:spcBef>
        <a:spcAft>
          <a:spcPct val="0"/>
        </a:spcAft>
        <a:defRPr sz="3200" b="1">
          <a:solidFill>
            <a:schemeClr val="tx2"/>
          </a:solidFill>
          <a:latin typeface="Verdana" pitchFamily="34" charset="0"/>
        </a:defRPr>
      </a:lvl9pPr>
    </p:titleStyle>
    <p:bodyStyle>
      <a:lvl1pPr algn="l" rtl="0" eaLnBrk="0" fontAlgn="base" hangingPunct="0">
        <a:spcBef>
          <a:spcPct val="20000"/>
        </a:spcBef>
        <a:spcAft>
          <a:spcPct val="0"/>
        </a:spcAft>
        <a:defRPr sz="1600" b="1">
          <a:solidFill>
            <a:schemeClr val="tx1"/>
          </a:solidFill>
          <a:latin typeface="+mn-lt"/>
          <a:ea typeface="+mn-ea"/>
          <a:cs typeface="+mn-cs"/>
        </a:defRPr>
      </a:lvl1pPr>
      <a:lvl2pPr marL="179388" algn="l" rtl="0" eaLnBrk="0" fontAlgn="base" hangingPunct="0">
        <a:spcBef>
          <a:spcPct val="20000"/>
        </a:spcBef>
        <a:spcAft>
          <a:spcPct val="0"/>
        </a:spcAft>
        <a:defRPr sz="1600" b="1">
          <a:solidFill>
            <a:schemeClr val="tx1"/>
          </a:solidFill>
          <a:latin typeface="+mn-lt"/>
        </a:defRPr>
      </a:lvl2pPr>
      <a:lvl3pPr marL="1231900" indent="-228600" algn="l" rtl="0" eaLnBrk="0" fontAlgn="base" hangingPunct="0">
        <a:spcBef>
          <a:spcPct val="20000"/>
        </a:spcBef>
        <a:spcAft>
          <a:spcPct val="0"/>
        </a:spcAft>
        <a:buChar char="•"/>
        <a:defRPr sz="2400">
          <a:solidFill>
            <a:schemeClr val="tx1"/>
          </a:solidFill>
          <a:latin typeface="+mn-lt"/>
        </a:defRPr>
      </a:lvl3pPr>
      <a:lvl4pPr marL="1639888"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5492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874838"/>
            <a:ext cx="6851650"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p:txBody>
      </p:sp>
      <p:sp>
        <p:nvSpPr>
          <p:cNvPr id="3696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400" smtClean="0">
                <a:latin typeface="Arial" charset="0"/>
              </a:defRPr>
            </a:lvl1pPr>
          </a:lstStyle>
          <a:p>
            <a:pPr fontAlgn="base">
              <a:spcBef>
                <a:spcPct val="0"/>
              </a:spcBef>
              <a:spcAft>
                <a:spcPct val="0"/>
              </a:spcAft>
              <a:defRPr/>
            </a:pPr>
            <a:fld id="{D9579DB3-E2E0-4420-A0CA-B5880045B274}" type="datetimeFigureOut">
              <a:rPr lang="en-GB" altLang="en-US">
                <a:solidFill>
                  <a:srgbClr val="000000"/>
                </a:solidFill>
              </a:rPr>
              <a:pPr fontAlgn="base">
                <a:spcBef>
                  <a:spcPct val="0"/>
                </a:spcBef>
                <a:spcAft>
                  <a:spcPct val="0"/>
                </a:spcAft>
                <a:defRPr/>
              </a:pPr>
              <a:t>10/12/2019</a:t>
            </a:fld>
            <a:endParaRPr lang="en-GB" altLang="en-US">
              <a:solidFill>
                <a:srgbClr val="000000"/>
              </a:solidFill>
            </a:endParaRPr>
          </a:p>
        </p:txBody>
      </p:sp>
      <p:sp>
        <p:nvSpPr>
          <p:cNvPr id="3696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400" smtClean="0">
                <a:latin typeface="Arial" charset="0"/>
              </a:defRPr>
            </a:lvl1pPr>
          </a:lstStyle>
          <a:p>
            <a:pPr fontAlgn="base">
              <a:spcBef>
                <a:spcPct val="0"/>
              </a:spcBef>
              <a:spcAft>
                <a:spcPct val="0"/>
              </a:spcAft>
              <a:defRPr/>
            </a:pPr>
            <a:endParaRPr lang="en-GB" altLang="en-US">
              <a:solidFill>
                <a:srgbClr val="000000"/>
              </a:solidFill>
            </a:endParaRPr>
          </a:p>
        </p:txBody>
      </p:sp>
      <p:sp>
        <p:nvSpPr>
          <p:cNvPr id="3696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smtClean="0">
                <a:latin typeface="Arial" charset="0"/>
              </a:defRPr>
            </a:lvl1pPr>
          </a:lstStyle>
          <a:p>
            <a:pPr fontAlgn="base">
              <a:spcBef>
                <a:spcPct val="0"/>
              </a:spcBef>
              <a:spcAft>
                <a:spcPct val="0"/>
              </a:spcAft>
              <a:defRPr/>
            </a:pPr>
            <a:fld id="{50962F02-21A5-4054-9F61-5BE233738F45}"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pic>
        <p:nvPicPr>
          <p:cNvPr id="2055" name="Picture 14"/>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8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SIPCMContentMarking" descr="{&quot;HashCode&quot;:-2130211288,&quot;Placement&quot;:&quot;Header&quot;}">
            <a:extLst>
              <a:ext uri="{FF2B5EF4-FFF2-40B4-BE49-F238E27FC236}">
                <a16:creationId xmlns:a16="http://schemas.microsoft.com/office/drawing/2014/main" id="{4F512F0D-E7CB-4C38-880C-469A5E3D5369}"/>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6221158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b="1">
          <a:solidFill>
            <a:srgbClr val="660066"/>
          </a:solidFill>
          <a:latin typeface="+mj-lt"/>
          <a:ea typeface="+mj-ea"/>
          <a:cs typeface="+mj-cs"/>
        </a:defRPr>
      </a:lvl1pPr>
      <a:lvl2pPr algn="l" rtl="0" eaLnBrk="0" fontAlgn="base" hangingPunct="0">
        <a:spcBef>
          <a:spcPct val="0"/>
        </a:spcBef>
        <a:spcAft>
          <a:spcPct val="0"/>
        </a:spcAft>
        <a:defRPr sz="3200" b="1">
          <a:solidFill>
            <a:srgbClr val="660066"/>
          </a:solidFill>
          <a:latin typeface="Verdana" pitchFamily="34" charset="0"/>
        </a:defRPr>
      </a:lvl2pPr>
      <a:lvl3pPr algn="l" rtl="0" eaLnBrk="0" fontAlgn="base" hangingPunct="0">
        <a:spcBef>
          <a:spcPct val="0"/>
        </a:spcBef>
        <a:spcAft>
          <a:spcPct val="0"/>
        </a:spcAft>
        <a:defRPr sz="3200" b="1">
          <a:solidFill>
            <a:srgbClr val="660066"/>
          </a:solidFill>
          <a:latin typeface="Verdana" pitchFamily="34" charset="0"/>
        </a:defRPr>
      </a:lvl3pPr>
      <a:lvl4pPr algn="l" rtl="0" eaLnBrk="0" fontAlgn="base" hangingPunct="0">
        <a:spcBef>
          <a:spcPct val="0"/>
        </a:spcBef>
        <a:spcAft>
          <a:spcPct val="0"/>
        </a:spcAft>
        <a:defRPr sz="3200" b="1">
          <a:solidFill>
            <a:srgbClr val="660066"/>
          </a:solidFill>
          <a:latin typeface="Verdana" pitchFamily="34" charset="0"/>
        </a:defRPr>
      </a:lvl4pPr>
      <a:lvl5pPr algn="l" rtl="0" eaLnBrk="0" fontAlgn="base" hangingPunct="0">
        <a:spcBef>
          <a:spcPct val="0"/>
        </a:spcBef>
        <a:spcAft>
          <a:spcPct val="0"/>
        </a:spcAft>
        <a:defRPr sz="3200" b="1">
          <a:solidFill>
            <a:srgbClr val="660066"/>
          </a:solidFill>
          <a:latin typeface="Verdana" pitchFamily="34" charset="0"/>
        </a:defRPr>
      </a:lvl5pPr>
      <a:lvl6pPr marL="457200" algn="l" rtl="0" fontAlgn="base">
        <a:spcBef>
          <a:spcPct val="0"/>
        </a:spcBef>
        <a:spcAft>
          <a:spcPct val="0"/>
        </a:spcAft>
        <a:defRPr sz="3200" b="1">
          <a:solidFill>
            <a:srgbClr val="660066"/>
          </a:solidFill>
          <a:latin typeface="Verdana" pitchFamily="34" charset="0"/>
        </a:defRPr>
      </a:lvl6pPr>
      <a:lvl7pPr marL="914400" algn="l" rtl="0" fontAlgn="base">
        <a:spcBef>
          <a:spcPct val="0"/>
        </a:spcBef>
        <a:spcAft>
          <a:spcPct val="0"/>
        </a:spcAft>
        <a:defRPr sz="3200" b="1">
          <a:solidFill>
            <a:srgbClr val="660066"/>
          </a:solidFill>
          <a:latin typeface="Verdana" pitchFamily="34" charset="0"/>
        </a:defRPr>
      </a:lvl7pPr>
      <a:lvl8pPr marL="1371600" algn="l" rtl="0" fontAlgn="base">
        <a:spcBef>
          <a:spcPct val="0"/>
        </a:spcBef>
        <a:spcAft>
          <a:spcPct val="0"/>
        </a:spcAft>
        <a:defRPr sz="3200" b="1">
          <a:solidFill>
            <a:srgbClr val="660066"/>
          </a:solidFill>
          <a:latin typeface="Verdana" pitchFamily="34" charset="0"/>
        </a:defRPr>
      </a:lvl8pPr>
      <a:lvl9pPr marL="1828800" algn="l" rtl="0" fontAlgn="base">
        <a:spcBef>
          <a:spcPct val="0"/>
        </a:spcBef>
        <a:spcAft>
          <a:spcPct val="0"/>
        </a:spcAft>
        <a:defRPr sz="3200" b="1">
          <a:solidFill>
            <a:srgbClr val="660066"/>
          </a:solidFill>
          <a:latin typeface="Verdana" pitchFamily="34" charset="0"/>
        </a:defRPr>
      </a:lvl9pPr>
    </p:titleStyle>
    <p:bodyStyle>
      <a:lvl1pPr marL="342900" indent="-342900" algn="l" rtl="0" eaLnBrk="0" fontAlgn="base" hangingPunct="0">
        <a:spcBef>
          <a:spcPct val="20000"/>
        </a:spcBef>
        <a:spcAft>
          <a:spcPct val="0"/>
        </a:spcAft>
        <a:buClr>
          <a:srgbClr val="660066"/>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defRPr sz="22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Freeform 24"/>
          <p:cNvSpPr>
            <a:spLocks/>
          </p:cNvSpPr>
          <p:nvPr/>
        </p:nvSpPr>
        <p:spPr bwMode="auto">
          <a:xfrm>
            <a:off x="5586413" y="-2295525"/>
            <a:ext cx="7115175" cy="770413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rgbClr val="002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sp>
        <p:nvSpPr>
          <p:cNvPr id="1027" name="Freeform 25"/>
          <p:cNvSpPr>
            <a:spLocks/>
          </p:cNvSpPr>
          <p:nvPr/>
        </p:nvSpPr>
        <p:spPr bwMode="auto">
          <a:xfrm>
            <a:off x="5672138" y="-349250"/>
            <a:ext cx="4000500" cy="433228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accent2">
              <a:alpha val="67842"/>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sp>
        <p:nvSpPr>
          <p:cNvPr id="1028" name="Freeform 26"/>
          <p:cNvSpPr>
            <a:spLocks/>
          </p:cNvSpPr>
          <p:nvPr/>
        </p:nvSpPr>
        <p:spPr bwMode="auto">
          <a:xfrm>
            <a:off x="5749925" y="-328613"/>
            <a:ext cx="3751263" cy="4059238"/>
          </a:xfrm>
          <a:custGeom>
            <a:avLst/>
            <a:gdLst>
              <a:gd name="T0" fmla="*/ 2147483647 w 1197"/>
              <a:gd name="T1" fmla="*/ 0 h 1296"/>
              <a:gd name="T2" fmla="*/ 2147483647 w 1197"/>
              <a:gd name="T3" fmla="*/ 2147483647 h 1296"/>
              <a:gd name="T4" fmla="*/ 2147483647 w 1197"/>
              <a:gd name="T5" fmla="*/ 2147483647 h 1296"/>
              <a:gd name="T6" fmla="*/ 2147483647 w 1197"/>
              <a:gd name="T7" fmla="*/ 2147483647 h 1296"/>
              <a:gd name="T8" fmla="*/ 2147483647 w 1197"/>
              <a:gd name="T9" fmla="*/ 2147483647 h 1296"/>
              <a:gd name="T10" fmla="*/ 2147483647 w 1197"/>
              <a:gd name="T11" fmla="*/ 2147483647 h 1296"/>
              <a:gd name="T12" fmla="*/ 2147483647 w 1197"/>
              <a:gd name="T13" fmla="*/ 2147483647 h 1296"/>
              <a:gd name="T14" fmla="*/ 2147483647 w 1197"/>
              <a:gd name="T15" fmla="*/ 2147483647 h 1296"/>
              <a:gd name="T16" fmla="*/ 2147483647 w 1197"/>
              <a:gd name="T17" fmla="*/ 2147483647 h 1296"/>
              <a:gd name="T18" fmla="*/ 0 w 1197"/>
              <a:gd name="T19" fmla="*/ 2147483647 h 1296"/>
              <a:gd name="T20" fmla="*/ 0 w 1197"/>
              <a:gd name="T21" fmla="*/ 0 h 1296"/>
              <a:gd name="T22" fmla="*/ 2147483647 w 1197"/>
              <a:gd name="T23" fmla="*/ 0 h 1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97" h="1296">
                <a:moveTo>
                  <a:pt x="1195" y="0"/>
                </a:moveTo>
                <a:cubicBezTo>
                  <a:pt x="1196" y="22"/>
                  <a:pt x="1196" y="112"/>
                  <a:pt x="1195" y="158"/>
                </a:cubicBezTo>
                <a:cubicBezTo>
                  <a:pt x="1197" y="158"/>
                  <a:pt x="1197" y="158"/>
                  <a:pt x="1197" y="158"/>
                </a:cubicBezTo>
                <a:cubicBezTo>
                  <a:pt x="1197" y="543"/>
                  <a:pt x="1197" y="543"/>
                  <a:pt x="1197" y="543"/>
                </a:cubicBezTo>
                <a:cubicBezTo>
                  <a:pt x="1196" y="668"/>
                  <a:pt x="1163" y="780"/>
                  <a:pt x="1108" y="883"/>
                </a:cubicBezTo>
                <a:cubicBezTo>
                  <a:pt x="1020" y="1056"/>
                  <a:pt x="838" y="1192"/>
                  <a:pt x="667" y="1272"/>
                </a:cubicBezTo>
                <a:cubicBezTo>
                  <a:pt x="643" y="1281"/>
                  <a:pt x="620" y="1294"/>
                  <a:pt x="593" y="1296"/>
                </a:cubicBezTo>
                <a:cubicBezTo>
                  <a:pt x="547" y="1277"/>
                  <a:pt x="502" y="1257"/>
                  <a:pt x="459" y="1233"/>
                </a:cubicBezTo>
                <a:cubicBezTo>
                  <a:pt x="204" y="1106"/>
                  <a:pt x="17" y="854"/>
                  <a:pt x="2" y="575"/>
                </a:cubicBezTo>
                <a:cubicBezTo>
                  <a:pt x="0" y="177"/>
                  <a:pt x="0" y="177"/>
                  <a:pt x="0" y="177"/>
                </a:cubicBezTo>
                <a:cubicBezTo>
                  <a:pt x="0" y="0"/>
                  <a:pt x="0" y="0"/>
                  <a:pt x="0" y="0"/>
                </a:cubicBezTo>
                <a:lnTo>
                  <a:pt x="119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pic>
        <p:nvPicPr>
          <p:cNvPr id="1029" name="Picture 27" descr="cc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5713" y="436563"/>
            <a:ext cx="22828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9"/>
          <p:cNvSpPr>
            <a:spLocks noGrp="1" noChangeArrowheads="1"/>
          </p:cNvSpPr>
          <p:nvPr>
            <p:ph type="title"/>
          </p:nvPr>
        </p:nvSpPr>
        <p:spPr bwMode="auto">
          <a:xfrm>
            <a:off x="468313" y="3752850"/>
            <a:ext cx="623570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31" name="Rectangle 30"/>
          <p:cNvSpPr>
            <a:spLocks noGrp="1" noChangeArrowheads="1"/>
          </p:cNvSpPr>
          <p:nvPr>
            <p:ph type="body" idx="1"/>
          </p:nvPr>
        </p:nvSpPr>
        <p:spPr bwMode="auto">
          <a:xfrm>
            <a:off x="539750" y="5768975"/>
            <a:ext cx="4464050"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 name="MSIPCMContentMarking" descr="{&quot;HashCode&quot;:-2130211288,&quot;Placement&quot;:&quot;Header&quot;}">
            <a:extLst>
              <a:ext uri="{FF2B5EF4-FFF2-40B4-BE49-F238E27FC236}">
                <a16:creationId xmlns:a16="http://schemas.microsoft.com/office/drawing/2014/main" id="{2385E832-4A37-432B-98A6-A60CB9CEE8D3}"/>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4825914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3200" b="1">
          <a:solidFill>
            <a:srgbClr val="0061AA"/>
          </a:solidFill>
          <a:latin typeface="+mj-lt"/>
          <a:ea typeface="+mj-ea"/>
          <a:cs typeface="+mj-cs"/>
        </a:defRPr>
      </a:lvl1pPr>
      <a:lvl2pPr algn="l" rtl="0" eaLnBrk="0" fontAlgn="base" hangingPunct="0">
        <a:spcBef>
          <a:spcPct val="0"/>
        </a:spcBef>
        <a:spcAft>
          <a:spcPct val="0"/>
        </a:spcAft>
        <a:defRPr sz="3200" b="1">
          <a:solidFill>
            <a:srgbClr val="0061AA"/>
          </a:solidFill>
          <a:latin typeface="Verdana" pitchFamily="34" charset="0"/>
        </a:defRPr>
      </a:lvl2pPr>
      <a:lvl3pPr algn="l" rtl="0" eaLnBrk="0" fontAlgn="base" hangingPunct="0">
        <a:spcBef>
          <a:spcPct val="0"/>
        </a:spcBef>
        <a:spcAft>
          <a:spcPct val="0"/>
        </a:spcAft>
        <a:defRPr sz="3200" b="1">
          <a:solidFill>
            <a:srgbClr val="0061AA"/>
          </a:solidFill>
          <a:latin typeface="Verdana" pitchFamily="34" charset="0"/>
        </a:defRPr>
      </a:lvl3pPr>
      <a:lvl4pPr algn="l" rtl="0" eaLnBrk="0" fontAlgn="base" hangingPunct="0">
        <a:spcBef>
          <a:spcPct val="0"/>
        </a:spcBef>
        <a:spcAft>
          <a:spcPct val="0"/>
        </a:spcAft>
        <a:defRPr sz="3200" b="1">
          <a:solidFill>
            <a:srgbClr val="0061AA"/>
          </a:solidFill>
          <a:latin typeface="Verdana" pitchFamily="34" charset="0"/>
        </a:defRPr>
      </a:lvl4pPr>
      <a:lvl5pPr algn="l" rtl="0" eaLnBrk="0" fontAlgn="base" hangingPunct="0">
        <a:spcBef>
          <a:spcPct val="0"/>
        </a:spcBef>
        <a:spcAft>
          <a:spcPct val="0"/>
        </a:spcAft>
        <a:defRPr sz="3200" b="1">
          <a:solidFill>
            <a:srgbClr val="0061AA"/>
          </a:solidFill>
          <a:latin typeface="Verdana" pitchFamily="34" charset="0"/>
        </a:defRPr>
      </a:lvl5pPr>
      <a:lvl6pPr marL="457200" algn="l" rtl="0" eaLnBrk="0" fontAlgn="base" hangingPunct="0">
        <a:spcBef>
          <a:spcPct val="0"/>
        </a:spcBef>
        <a:spcAft>
          <a:spcPct val="0"/>
        </a:spcAft>
        <a:defRPr sz="3200" b="1">
          <a:solidFill>
            <a:srgbClr val="0061AA"/>
          </a:solidFill>
          <a:latin typeface="Verdana" pitchFamily="34" charset="0"/>
        </a:defRPr>
      </a:lvl6pPr>
      <a:lvl7pPr marL="914400" algn="l" rtl="0" eaLnBrk="0" fontAlgn="base" hangingPunct="0">
        <a:spcBef>
          <a:spcPct val="0"/>
        </a:spcBef>
        <a:spcAft>
          <a:spcPct val="0"/>
        </a:spcAft>
        <a:defRPr sz="3200" b="1">
          <a:solidFill>
            <a:srgbClr val="0061AA"/>
          </a:solidFill>
          <a:latin typeface="Verdana" pitchFamily="34" charset="0"/>
        </a:defRPr>
      </a:lvl7pPr>
      <a:lvl8pPr marL="1371600" algn="l" rtl="0" eaLnBrk="0" fontAlgn="base" hangingPunct="0">
        <a:spcBef>
          <a:spcPct val="0"/>
        </a:spcBef>
        <a:spcAft>
          <a:spcPct val="0"/>
        </a:spcAft>
        <a:defRPr sz="3200" b="1">
          <a:solidFill>
            <a:srgbClr val="0061AA"/>
          </a:solidFill>
          <a:latin typeface="Verdana" pitchFamily="34" charset="0"/>
        </a:defRPr>
      </a:lvl8pPr>
      <a:lvl9pPr marL="1828800" algn="l" rtl="0" eaLnBrk="0" fontAlgn="base" hangingPunct="0">
        <a:spcBef>
          <a:spcPct val="0"/>
        </a:spcBef>
        <a:spcAft>
          <a:spcPct val="0"/>
        </a:spcAft>
        <a:defRPr sz="3200" b="1">
          <a:solidFill>
            <a:srgbClr val="0061AA"/>
          </a:solidFill>
          <a:latin typeface="Verdana" pitchFamily="34" charset="0"/>
        </a:defRPr>
      </a:lvl9pPr>
    </p:titleStyle>
    <p:bodyStyle>
      <a:lvl1pPr algn="l" rtl="0" eaLnBrk="0" fontAlgn="base" hangingPunct="0">
        <a:spcBef>
          <a:spcPct val="20000"/>
        </a:spcBef>
        <a:spcAft>
          <a:spcPct val="0"/>
        </a:spcAft>
        <a:defRPr sz="1600">
          <a:solidFill>
            <a:srgbClr val="000066"/>
          </a:solidFill>
          <a:latin typeface="+mn-lt"/>
          <a:ea typeface="+mn-ea"/>
          <a:cs typeface="+mn-cs"/>
        </a:defRPr>
      </a:lvl1pPr>
      <a:lvl2pPr marL="179388" algn="l" rtl="0" eaLnBrk="0" fontAlgn="base" hangingPunct="0">
        <a:spcBef>
          <a:spcPct val="20000"/>
        </a:spcBef>
        <a:spcAft>
          <a:spcPct val="0"/>
        </a:spcAft>
        <a:defRPr sz="1600" b="1">
          <a:solidFill>
            <a:schemeClr val="tx1"/>
          </a:solidFill>
          <a:latin typeface="+mn-lt"/>
        </a:defRPr>
      </a:lvl2pPr>
      <a:lvl3pPr marL="1231900" indent="-228600" algn="l" rtl="0" eaLnBrk="0" fontAlgn="base" hangingPunct="0">
        <a:spcBef>
          <a:spcPct val="20000"/>
        </a:spcBef>
        <a:spcAft>
          <a:spcPct val="0"/>
        </a:spcAft>
        <a:buChar char="•"/>
        <a:defRPr sz="2400">
          <a:solidFill>
            <a:schemeClr val="tx1"/>
          </a:solidFill>
          <a:latin typeface="+mn-lt"/>
        </a:defRPr>
      </a:lvl3pPr>
      <a:lvl4pPr marL="1639888"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4567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400">
                <a:latin typeface="Arial" charset="0"/>
              </a:defRPr>
            </a:lvl1pPr>
          </a:lstStyle>
          <a:p>
            <a:pPr fontAlgn="base">
              <a:spcBef>
                <a:spcPct val="0"/>
              </a:spcBef>
              <a:spcAft>
                <a:spcPct val="0"/>
              </a:spcAft>
              <a:defRPr/>
            </a:pPr>
            <a:fld id="{55F4AE4B-58C3-47D3-9438-8BB8E56168AC}" type="slidenum">
              <a:rPr lang="en-GB" altLang="en-US">
                <a:solidFill>
                  <a:srgbClr val="000000"/>
                </a:solidFill>
              </a:rPr>
              <a:pPr fontAlgn="base">
                <a:spcBef>
                  <a:spcPct val="0"/>
                </a:spcBef>
                <a:spcAft>
                  <a:spcPct val="0"/>
                </a:spcAft>
                <a:defRPr/>
              </a:pPr>
              <a:t>‹#›</a:t>
            </a:fld>
            <a:endParaRPr lang="en-GB" altLang="en-US">
              <a:solidFill>
                <a:srgbClr val="000000"/>
              </a:solidFill>
            </a:endParaRPr>
          </a:p>
        </p:txBody>
      </p:sp>
      <p:sp>
        <p:nvSpPr>
          <p:cNvPr id="2052" name="Freeform 7"/>
          <p:cNvSpPr>
            <a:spLocks/>
          </p:cNvSpPr>
          <p:nvPr userDrawn="1"/>
        </p:nvSpPr>
        <p:spPr bwMode="auto">
          <a:xfrm>
            <a:off x="0" y="5481638"/>
            <a:ext cx="9144000" cy="1376362"/>
          </a:xfrm>
          <a:custGeom>
            <a:avLst/>
            <a:gdLst>
              <a:gd name="T0" fmla="*/ 2147483647 w 2907"/>
              <a:gd name="T1" fmla="*/ 2147483647 h 349"/>
              <a:gd name="T2" fmla="*/ 0 w 2907"/>
              <a:gd name="T3" fmla="*/ 2147483647 h 349"/>
              <a:gd name="T4" fmla="*/ 0 w 2907"/>
              <a:gd name="T5" fmla="*/ 2147483647 h 349"/>
              <a:gd name="T6" fmla="*/ 2147483647 w 2907"/>
              <a:gd name="T7" fmla="*/ 2147483647 h 349"/>
              <a:gd name="T8" fmla="*/ 2147483647 w 2907"/>
              <a:gd name="T9" fmla="*/ 0 h 349"/>
              <a:gd name="T10" fmla="*/ 2147483647 w 2907"/>
              <a:gd name="T11" fmla="*/ 2147483647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61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sp>
        <p:nvSpPr>
          <p:cNvPr id="2053" name="Freeform 8"/>
          <p:cNvSpPr>
            <a:spLocks/>
          </p:cNvSpPr>
          <p:nvPr userDrawn="1"/>
        </p:nvSpPr>
        <p:spPr bwMode="auto">
          <a:xfrm>
            <a:off x="0" y="5624513"/>
            <a:ext cx="9144000" cy="1260475"/>
          </a:xfrm>
          <a:custGeom>
            <a:avLst/>
            <a:gdLst>
              <a:gd name="T0" fmla="*/ 2147483647 w 2907"/>
              <a:gd name="T1" fmla="*/ 2147483647 h 349"/>
              <a:gd name="T2" fmla="*/ 0 w 2907"/>
              <a:gd name="T3" fmla="*/ 2147483647 h 349"/>
              <a:gd name="T4" fmla="*/ 0 w 2907"/>
              <a:gd name="T5" fmla="*/ 2147483647 h 349"/>
              <a:gd name="T6" fmla="*/ 2147483647 w 2907"/>
              <a:gd name="T7" fmla="*/ 2147483647 h 349"/>
              <a:gd name="T8" fmla="*/ 2147483647 w 2907"/>
              <a:gd name="T9" fmla="*/ 0 h 349"/>
              <a:gd name="T10" fmla="*/ 2147483647 w 2907"/>
              <a:gd name="T11" fmla="*/ 2147483647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07" h="349">
                <a:moveTo>
                  <a:pt x="1406" y="220"/>
                </a:moveTo>
                <a:cubicBezTo>
                  <a:pt x="864" y="252"/>
                  <a:pt x="369" y="240"/>
                  <a:pt x="0" y="195"/>
                </a:cubicBezTo>
                <a:cubicBezTo>
                  <a:pt x="0" y="349"/>
                  <a:pt x="0" y="349"/>
                  <a:pt x="0" y="349"/>
                </a:cubicBezTo>
                <a:cubicBezTo>
                  <a:pt x="2907" y="349"/>
                  <a:pt x="2907" y="349"/>
                  <a:pt x="2907" y="349"/>
                </a:cubicBezTo>
                <a:cubicBezTo>
                  <a:pt x="2907" y="0"/>
                  <a:pt x="2907" y="0"/>
                  <a:pt x="2907" y="0"/>
                </a:cubicBezTo>
                <a:cubicBezTo>
                  <a:pt x="2539" y="102"/>
                  <a:pt x="2004" y="184"/>
                  <a:pt x="1406" y="220"/>
                </a:cubicBezTo>
                <a:close/>
              </a:path>
            </a:pathLst>
          </a:custGeom>
          <a:solidFill>
            <a:srgbClr val="00245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2000">
              <a:solidFill>
                <a:srgbClr val="000000"/>
              </a:solidFill>
              <a:latin typeface="Trebuchet MS" pitchFamily="34" charset="0"/>
            </a:endParaRPr>
          </a:p>
        </p:txBody>
      </p:sp>
      <p:sp>
        <p:nvSpPr>
          <p:cNvPr id="2054" name="Text Box 9"/>
          <p:cNvSpPr txBox="1">
            <a:spLocks noChangeArrowheads="1"/>
          </p:cNvSpPr>
          <p:nvPr userDrawn="1"/>
        </p:nvSpPr>
        <p:spPr bwMode="auto">
          <a:xfrm>
            <a:off x="7056438" y="6308725"/>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rebuchet MS" pitchFamily="34" charset="0"/>
              </a:defRPr>
            </a:lvl1pPr>
            <a:lvl2pPr marL="742950" indent="-285750" eaLnBrk="0" hangingPunct="0">
              <a:defRPr sz="2000">
                <a:solidFill>
                  <a:schemeClr val="tx1"/>
                </a:solidFill>
                <a:latin typeface="Trebuchet MS" pitchFamily="34" charset="0"/>
              </a:defRPr>
            </a:lvl2pPr>
            <a:lvl3pPr marL="1143000" indent="-228600" eaLnBrk="0" hangingPunct="0">
              <a:defRPr sz="2000">
                <a:solidFill>
                  <a:schemeClr val="tx1"/>
                </a:solidFill>
                <a:latin typeface="Trebuchet MS" pitchFamily="34" charset="0"/>
              </a:defRPr>
            </a:lvl3pPr>
            <a:lvl4pPr marL="1600200" indent="-228600" eaLnBrk="0" hangingPunct="0">
              <a:defRPr sz="2000">
                <a:solidFill>
                  <a:schemeClr val="tx1"/>
                </a:solidFill>
                <a:latin typeface="Trebuchet MS" pitchFamily="34" charset="0"/>
              </a:defRPr>
            </a:lvl4pPr>
            <a:lvl5pPr marL="2057400" indent="-228600" eaLnBrk="0" hangingPunct="0">
              <a:defRPr sz="2000">
                <a:solidFill>
                  <a:schemeClr val="tx1"/>
                </a:solidFill>
                <a:latin typeface="Trebuchet MS" pitchFamily="34" charset="0"/>
              </a:defRPr>
            </a:lvl5pPr>
            <a:lvl6pPr marL="2514600" indent="-228600" eaLnBrk="0" fontAlgn="base" hangingPunct="0">
              <a:spcBef>
                <a:spcPct val="0"/>
              </a:spcBef>
              <a:spcAft>
                <a:spcPct val="0"/>
              </a:spcAft>
              <a:defRPr sz="2000">
                <a:solidFill>
                  <a:schemeClr val="tx1"/>
                </a:solidFill>
                <a:latin typeface="Trebuchet MS" pitchFamily="34" charset="0"/>
              </a:defRPr>
            </a:lvl6pPr>
            <a:lvl7pPr marL="2971800" indent="-228600" eaLnBrk="0" fontAlgn="base" hangingPunct="0">
              <a:spcBef>
                <a:spcPct val="0"/>
              </a:spcBef>
              <a:spcAft>
                <a:spcPct val="0"/>
              </a:spcAft>
              <a:defRPr sz="2000">
                <a:solidFill>
                  <a:schemeClr val="tx1"/>
                </a:solidFill>
                <a:latin typeface="Trebuchet MS" pitchFamily="34" charset="0"/>
              </a:defRPr>
            </a:lvl7pPr>
            <a:lvl8pPr marL="3429000" indent="-228600" eaLnBrk="0" fontAlgn="base" hangingPunct="0">
              <a:spcBef>
                <a:spcPct val="0"/>
              </a:spcBef>
              <a:spcAft>
                <a:spcPct val="0"/>
              </a:spcAft>
              <a:defRPr sz="2000">
                <a:solidFill>
                  <a:schemeClr val="tx1"/>
                </a:solidFill>
                <a:latin typeface="Trebuchet MS" pitchFamily="34" charset="0"/>
              </a:defRPr>
            </a:lvl8pPr>
            <a:lvl9pPr marL="3886200" indent="-228600" eaLnBrk="0" fontAlgn="base" hangingPunct="0">
              <a:spcBef>
                <a:spcPct val="0"/>
              </a:spcBef>
              <a:spcAft>
                <a:spcPct val="0"/>
              </a:spcAft>
              <a:defRPr sz="2000">
                <a:solidFill>
                  <a:schemeClr val="tx1"/>
                </a:solidFill>
                <a:latin typeface="Trebuchet MS" pitchFamily="34" charset="0"/>
              </a:defRPr>
            </a:lvl9pPr>
          </a:lstStyle>
          <a:p>
            <a:pPr eaLnBrk="1" fontAlgn="base" hangingPunct="1">
              <a:spcBef>
                <a:spcPct val="50000"/>
              </a:spcBef>
              <a:spcAft>
                <a:spcPct val="0"/>
              </a:spcAft>
              <a:defRPr/>
            </a:pPr>
            <a:r>
              <a:rPr lang="en-GB" altLang="en-US" sz="1400">
                <a:solidFill>
                  <a:srgbClr val="FFFFFF"/>
                </a:solidFill>
                <a:latin typeface="Arial" charset="0"/>
              </a:rPr>
              <a:t>www.cornwall.gov.uk</a:t>
            </a:r>
          </a:p>
        </p:txBody>
      </p:sp>
      <p:sp>
        <p:nvSpPr>
          <p:cNvPr id="205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MSIPCMContentMarking" descr="{&quot;HashCode&quot;:-2130211288,&quot;Placement&quot;:&quot;Header&quot;}">
            <a:extLst>
              <a:ext uri="{FF2B5EF4-FFF2-40B4-BE49-F238E27FC236}">
                <a16:creationId xmlns:a16="http://schemas.microsoft.com/office/drawing/2014/main" id="{B9F61E07-453E-4B08-A808-3B0604CAF3C7}"/>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ts val="0"/>
              </a:spcBef>
              <a:spcAft>
                <a:spcPts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34047280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2800" b="1">
          <a:solidFill>
            <a:srgbClr val="0061AA"/>
          </a:solidFill>
          <a:latin typeface="+mj-lt"/>
          <a:ea typeface="+mj-ea"/>
          <a:cs typeface="+mj-cs"/>
        </a:defRPr>
      </a:lvl1pPr>
      <a:lvl2pPr algn="l" rtl="0" eaLnBrk="0" fontAlgn="base" hangingPunct="0">
        <a:spcBef>
          <a:spcPct val="0"/>
        </a:spcBef>
        <a:spcAft>
          <a:spcPct val="0"/>
        </a:spcAft>
        <a:defRPr sz="2800" b="1">
          <a:solidFill>
            <a:srgbClr val="0061AA"/>
          </a:solidFill>
          <a:latin typeface="Verdana" pitchFamily="34" charset="0"/>
        </a:defRPr>
      </a:lvl2pPr>
      <a:lvl3pPr algn="l" rtl="0" eaLnBrk="0" fontAlgn="base" hangingPunct="0">
        <a:spcBef>
          <a:spcPct val="0"/>
        </a:spcBef>
        <a:spcAft>
          <a:spcPct val="0"/>
        </a:spcAft>
        <a:defRPr sz="2800" b="1">
          <a:solidFill>
            <a:srgbClr val="0061AA"/>
          </a:solidFill>
          <a:latin typeface="Verdana" pitchFamily="34" charset="0"/>
        </a:defRPr>
      </a:lvl3pPr>
      <a:lvl4pPr algn="l" rtl="0" eaLnBrk="0" fontAlgn="base" hangingPunct="0">
        <a:spcBef>
          <a:spcPct val="0"/>
        </a:spcBef>
        <a:spcAft>
          <a:spcPct val="0"/>
        </a:spcAft>
        <a:defRPr sz="2800" b="1">
          <a:solidFill>
            <a:srgbClr val="0061AA"/>
          </a:solidFill>
          <a:latin typeface="Verdana" pitchFamily="34" charset="0"/>
        </a:defRPr>
      </a:lvl4pPr>
      <a:lvl5pPr algn="l" rtl="0" eaLnBrk="0" fontAlgn="base" hangingPunct="0">
        <a:spcBef>
          <a:spcPct val="0"/>
        </a:spcBef>
        <a:spcAft>
          <a:spcPct val="0"/>
        </a:spcAft>
        <a:defRPr sz="2800" b="1">
          <a:solidFill>
            <a:srgbClr val="0061AA"/>
          </a:solidFill>
          <a:latin typeface="Verdana" pitchFamily="34" charset="0"/>
        </a:defRPr>
      </a:lvl5pPr>
      <a:lvl6pPr marL="457200" algn="l" rtl="0" fontAlgn="base">
        <a:spcBef>
          <a:spcPct val="0"/>
        </a:spcBef>
        <a:spcAft>
          <a:spcPct val="0"/>
        </a:spcAft>
        <a:defRPr sz="2800" b="1">
          <a:solidFill>
            <a:srgbClr val="0061AA"/>
          </a:solidFill>
          <a:latin typeface="Verdana" pitchFamily="34" charset="0"/>
        </a:defRPr>
      </a:lvl6pPr>
      <a:lvl7pPr marL="914400" algn="l" rtl="0" fontAlgn="base">
        <a:spcBef>
          <a:spcPct val="0"/>
        </a:spcBef>
        <a:spcAft>
          <a:spcPct val="0"/>
        </a:spcAft>
        <a:defRPr sz="2800" b="1">
          <a:solidFill>
            <a:srgbClr val="0061AA"/>
          </a:solidFill>
          <a:latin typeface="Verdana" pitchFamily="34" charset="0"/>
        </a:defRPr>
      </a:lvl7pPr>
      <a:lvl8pPr marL="1371600" algn="l" rtl="0" fontAlgn="base">
        <a:spcBef>
          <a:spcPct val="0"/>
        </a:spcBef>
        <a:spcAft>
          <a:spcPct val="0"/>
        </a:spcAft>
        <a:defRPr sz="2800" b="1">
          <a:solidFill>
            <a:srgbClr val="0061AA"/>
          </a:solidFill>
          <a:latin typeface="Verdana" pitchFamily="34" charset="0"/>
        </a:defRPr>
      </a:lvl8pPr>
      <a:lvl9pPr marL="1828800" algn="l" rtl="0" fontAlgn="base">
        <a:spcBef>
          <a:spcPct val="0"/>
        </a:spcBef>
        <a:spcAft>
          <a:spcPct val="0"/>
        </a:spcAft>
        <a:defRPr sz="2800" b="1">
          <a:solidFill>
            <a:srgbClr val="0061AA"/>
          </a:solidFill>
          <a:latin typeface="Verdana" pitchFamily="34" charset="0"/>
        </a:defRPr>
      </a:lvl9pPr>
    </p:titleStyle>
    <p:bodyStyle>
      <a:lvl1pPr marL="342900" indent="-342900" algn="l" rtl="0" eaLnBrk="0" fontAlgn="base" hangingPunct="0">
        <a:spcBef>
          <a:spcPct val="20000"/>
        </a:spcBef>
        <a:spcAft>
          <a:spcPct val="0"/>
        </a:spcAft>
        <a:buClr>
          <a:srgbClr val="0061AA"/>
        </a:buClr>
        <a:buChar char="•"/>
        <a:defRPr sz="2400">
          <a:solidFill>
            <a:srgbClr val="002457"/>
          </a:solidFill>
          <a:latin typeface="+mn-lt"/>
          <a:ea typeface="+mn-ea"/>
          <a:cs typeface="+mn-cs"/>
        </a:defRPr>
      </a:lvl1pPr>
      <a:lvl2pPr marL="742950" indent="-285750" algn="l" rtl="0" eaLnBrk="0" fontAlgn="base" hangingPunct="0">
        <a:spcBef>
          <a:spcPct val="20000"/>
        </a:spcBef>
        <a:spcAft>
          <a:spcPct val="0"/>
        </a:spcAft>
        <a:buClr>
          <a:srgbClr val="0061AA"/>
        </a:buClr>
        <a:buChar char="•"/>
        <a:defRPr sz="2000">
          <a:solidFill>
            <a:srgbClr val="002457"/>
          </a:solidFill>
          <a:latin typeface="+mn-lt"/>
        </a:defRPr>
      </a:lvl2pPr>
      <a:lvl3pPr marL="1143000" indent="-228600" algn="l" rtl="0" eaLnBrk="0" fontAlgn="base" hangingPunct="0">
        <a:spcBef>
          <a:spcPct val="20000"/>
        </a:spcBef>
        <a:spcAft>
          <a:spcPct val="0"/>
        </a:spcAft>
        <a:buClr>
          <a:srgbClr val="0061AA"/>
        </a:buClr>
        <a:buChar char="•"/>
        <a:defRPr sz="2000">
          <a:solidFill>
            <a:srgbClr val="002457"/>
          </a:solidFill>
          <a:latin typeface="+mn-lt"/>
        </a:defRPr>
      </a:lvl3pPr>
      <a:lvl4pPr marL="1600200" indent="-228600" algn="l" rtl="0" eaLnBrk="0" fontAlgn="base" hangingPunct="0">
        <a:spcBef>
          <a:spcPct val="20000"/>
        </a:spcBef>
        <a:spcAft>
          <a:spcPct val="0"/>
        </a:spcAft>
        <a:buClr>
          <a:srgbClr val="0061AA"/>
        </a:buClr>
        <a:buChar char="•"/>
        <a:defRPr sz="2000">
          <a:solidFill>
            <a:srgbClr val="002457"/>
          </a:solidFill>
          <a:latin typeface="+mn-lt"/>
        </a:defRPr>
      </a:lvl4pPr>
      <a:lvl5pPr marL="2057400" indent="-228600" algn="l" rtl="0" eaLnBrk="0" fontAlgn="base" hangingPunct="0">
        <a:spcBef>
          <a:spcPct val="20000"/>
        </a:spcBef>
        <a:spcAft>
          <a:spcPct val="0"/>
        </a:spcAft>
        <a:buClr>
          <a:srgbClr val="0061AA"/>
        </a:buClr>
        <a:buChar char="•"/>
        <a:defRPr sz="2000">
          <a:solidFill>
            <a:srgbClr val="002457"/>
          </a:solidFill>
          <a:latin typeface="+mn-lt"/>
        </a:defRPr>
      </a:lvl5pPr>
      <a:lvl6pPr marL="2514600" indent="-228600" algn="l" rtl="0" fontAlgn="base">
        <a:spcBef>
          <a:spcPct val="20000"/>
        </a:spcBef>
        <a:spcAft>
          <a:spcPct val="0"/>
        </a:spcAft>
        <a:buClr>
          <a:srgbClr val="0061AA"/>
        </a:buClr>
        <a:buChar char="•"/>
        <a:defRPr sz="2000">
          <a:solidFill>
            <a:srgbClr val="002457"/>
          </a:solidFill>
          <a:latin typeface="+mn-lt"/>
        </a:defRPr>
      </a:lvl6pPr>
      <a:lvl7pPr marL="2971800" indent="-228600" algn="l" rtl="0" fontAlgn="base">
        <a:spcBef>
          <a:spcPct val="20000"/>
        </a:spcBef>
        <a:spcAft>
          <a:spcPct val="0"/>
        </a:spcAft>
        <a:buClr>
          <a:srgbClr val="0061AA"/>
        </a:buClr>
        <a:buChar char="•"/>
        <a:defRPr sz="2000">
          <a:solidFill>
            <a:srgbClr val="002457"/>
          </a:solidFill>
          <a:latin typeface="+mn-lt"/>
        </a:defRPr>
      </a:lvl7pPr>
      <a:lvl8pPr marL="3429000" indent="-228600" algn="l" rtl="0" fontAlgn="base">
        <a:spcBef>
          <a:spcPct val="20000"/>
        </a:spcBef>
        <a:spcAft>
          <a:spcPct val="0"/>
        </a:spcAft>
        <a:buClr>
          <a:srgbClr val="0061AA"/>
        </a:buClr>
        <a:buChar char="•"/>
        <a:defRPr sz="2000">
          <a:solidFill>
            <a:srgbClr val="002457"/>
          </a:solidFill>
          <a:latin typeface="+mn-lt"/>
        </a:defRPr>
      </a:lvl8pPr>
      <a:lvl9pPr marL="3886200" indent="-228600" algn="l" rtl="0" fontAlgn="base">
        <a:spcBef>
          <a:spcPct val="20000"/>
        </a:spcBef>
        <a:spcAft>
          <a:spcPct val="0"/>
        </a:spcAft>
        <a:buClr>
          <a:srgbClr val="0061AA"/>
        </a:buClr>
        <a:buChar char="•"/>
        <a:defRPr sz="2000">
          <a:solidFill>
            <a:srgbClr val="00245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cid:image001.png@01D4CD14.5C161CA0" TargetMode="Externa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s://procontract.due-north.com/RfxResponse?rfxId=01470865-6bba-e811-80ee-005056b64545"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6" y="2780928"/>
            <a:ext cx="7772400" cy="2736304"/>
          </a:xfrm>
          <a:noFill/>
        </p:spPr>
        <p:txBody>
          <a:bodyPr>
            <a:normAutofit/>
          </a:bodyPr>
          <a:lstStyle/>
          <a:p>
            <a:pPr algn="l"/>
            <a: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t>E-tendering and contract</a:t>
            </a:r>
            <a:b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t>management system – Due</a:t>
            </a:r>
            <a:b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br>
            <a: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t>North</a:t>
            </a:r>
            <a:b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br>
            <a:br>
              <a:rPr lang="en-GB" altLang="en-US" sz="2800" b="1" dirty="0">
                <a:solidFill>
                  <a:srgbClr val="008000"/>
                </a:solidFill>
                <a:latin typeface="Verdana" panose="020B0604030504040204" pitchFamily="34" charset="0"/>
                <a:ea typeface="Verdana" panose="020B0604030504040204" pitchFamily="34" charset="0"/>
                <a:cs typeface="Verdana" panose="020B0604030504040204" pitchFamily="34" charset="0"/>
              </a:rPr>
            </a:br>
            <a:br>
              <a:rPr lang="en-GB" altLang="en-US" sz="2000" b="1" dirty="0">
                <a:solidFill>
                  <a:srgbClr val="008000"/>
                </a:solidFill>
                <a:latin typeface="Verdana" panose="020B0604030504040204" pitchFamily="34" charset="0"/>
                <a:ea typeface="Verdana" panose="020B0604030504040204" pitchFamily="34" charset="0"/>
                <a:cs typeface="Verdana" panose="020B0604030504040204" pitchFamily="34" charset="0"/>
              </a:rPr>
            </a:br>
            <a:endParaRPr lang="en-GB" altLang="en-US" sz="2000" dirty="0">
              <a:solidFill>
                <a:srgbClr val="008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91713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6480720" cy="648072"/>
          </a:xfrm>
        </p:spPr>
        <p:txBody>
          <a:bodyPr>
            <a:normAutofit fontScale="90000"/>
          </a:bodyPr>
          <a:lstStyle/>
          <a:p>
            <a:r>
              <a:rPr lang="en-GB" sz="3200" dirty="0">
                <a:latin typeface="Verdana" panose="020B0604030504040204" pitchFamily="34" charset="0"/>
                <a:ea typeface="Verdana" panose="020B0604030504040204" pitchFamily="34" charset="0"/>
                <a:cs typeface="Verdana" panose="020B0604030504040204" pitchFamily="34" charset="0"/>
              </a:rPr>
              <a:t>Supplier set up (Requirements)</a:t>
            </a:r>
          </a:p>
        </p:txBody>
      </p:sp>
      <p:pic>
        <p:nvPicPr>
          <p:cNvPr id="4" name="Content Placeholder 3" descr="https://supplierhelp.due-north.com/lib/NewItem160.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2060848"/>
            <a:ext cx="8784976" cy="2736304"/>
          </a:xfrm>
          <a:prstGeom prst="rect">
            <a:avLst/>
          </a:prstGeom>
          <a:noFill/>
          <a:ln>
            <a:noFill/>
          </a:ln>
        </p:spPr>
      </p:pic>
      <p:sp>
        <p:nvSpPr>
          <p:cNvPr id="6" name="Rectangle 5"/>
          <p:cNvSpPr/>
          <p:nvPr/>
        </p:nvSpPr>
        <p:spPr>
          <a:xfrm>
            <a:off x="179512" y="2422923"/>
            <a:ext cx="1296144"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2069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632848" cy="526380"/>
          </a:xfrm>
        </p:spPr>
        <p:txBody>
          <a:bodyPr>
            <a:noAutofit/>
          </a:bodyPr>
          <a:lstStyle/>
          <a:p>
            <a:pPr algn="ctr"/>
            <a:r>
              <a:rPr lang="en-GB" sz="2800" b="0" dirty="0">
                <a:latin typeface="Verdana" panose="020B0604030504040204" pitchFamily="34" charset="0"/>
                <a:ea typeface="Verdana" panose="020B0604030504040204" pitchFamily="34" charset="0"/>
                <a:cs typeface="Verdana" panose="020B0604030504040204" pitchFamily="34" charset="0"/>
              </a:rPr>
              <a:t>Supplier set up (Contact information)</a:t>
            </a:r>
          </a:p>
        </p:txBody>
      </p:sp>
      <p:sp>
        <p:nvSpPr>
          <p:cNvPr id="8" name="Text Placeholder 7"/>
          <p:cNvSpPr>
            <a:spLocks noGrp="1"/>
          </p:cNvSpPr>
          <p:nvPr>
            <p:ph type="body" sz="half" idx="2"/>
          </p:nvPr>
        </p:nvSpPr>
        <p:spPr>
          <a:xfrm>
            <a:off x="277028" y="2276872"/>
            <a:ext cx="7427168" cy="4202614"/>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Contact details</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User name</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Password</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Memorable data</a:t>
            </a:r>
          </a:p>
        </p:txBody>
      </p:sp>
      <p:pic>
        <p:nvPicPr>
          <p:cNvPr id="9" name="Picture 8" descr="https://supplierhelp.due-north.com/lib/NewItem161.png"/>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8928992" cy="2952328"/>
          </a:xfrm>
          <a:prstGeom prst="rect">
            <a:avLst/>
          </a:prstGeom>
          <a:noFill/>
          <a:ln>
            <a:noFill/>
          </a:ln>
        </p:spPr>
      </p:pic>
      <p:sp>
        <p:nvSpPr>
          <p:cNvPr id="12" name="Rectangle 11"/>
          <p:cNvSpPr/>
          <p:nvPr/>
        </p:nvSpPr>
        <p:spPr>
          <a:xfrm>
            <a:off x="1547664" y="1484784"/>
            <a:ext cx="1224136" cy="407531"/>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50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(company info)</a:t>
            </a:r>
          </a:p>
        </p:txBody>
      </p:sp>
      <p:pic>
        <p:nvPicPr>
          <p:cNvPr id="7" name="Picture 6" descr="https://supplierhelp.due-north.com/lib/NewItem164.png"/>
          <p:cNvPicPr/>
          <p:nvPr/>
        </p:nvPicPr>
        <p:blipFill>
          <a:blip r:embed="rId3">
            <a:extLst>
              <a:ext uri="{28A0092B-C50C-407E-A947-70E740481C1C}">
                <a14:useLocalDpi xmlns:a14="http://schemas.microsoft.com/office/drawing/2010/main" val="0"/>
              </a:ext>
            </a:extLst>
          </a:blip>
          <a:srcRect/>
          <a:stretch>
            <a:fillRect/>
          </a:stretch>
        </p:blipFill>
        <p:spPr bwMode="auto">
          <a:xfrm>
            <a:off x="107504" y="692696"/>
            <a:ext cx="8568952" cy="4896544"/>
          </a:xfrm>
          <a:prstGeom prst="rect">
            <a:avLst/>
          </a:prstGeom>
          <a:noFill/>
          <a:ln>
            <a:noFill/>
          </a:ln>
        </p:spPr>
      </p:pic>
      <p:sp>
        <p:nvSpPr>
          <p:cNvPr id="11" name="Rectangle 10"/>
          <p:cNvSpPr/>
          <p:nvPr/>
        </p:nvSpPr>
        <p:spPr>
          <a:xfrm>
            <a:off x="2627784" y="704422"/>
            <a:ext cx="1368152"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p:cNvSpPr>
            <a:spLocks noGrp="1"/>
          </p:cNvSpPr>
          <p:nvPr>
            <p:ph type="body" sz="half" idx="2"/>
          </p:nvPr>
        </p:nvSpPr>
        <p:spPr>
          <a:xfrm>
            <a:off x="5220072" y="4365104"/>
            <a:ext cx="3132348" cy="1124744"/>
          </a:xfrm>
        </p:spPr>
        <p:txBody>
          <a:bodyPr>
            <a:normAutofit/>
          </a:bodyPr>
          <a:lstStyle/>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Company Name</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Address</a:t>
            </a:r>
          </a:p>
        </p:txBody>
      </p:sp>
    </p:spTree>
    <p:extLst>
      <p:ext uri="{BB962C8B-B14F-4D97-AF65-F5344CB8AC3E}">
        <p14:creationId xmlns:p14="http://schemas.microsoft.com/office/powerpoint/2010/main" val="426080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60"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(Description)</a:t>
            </a:r>
          </a:p>
        </p:txBody>
      </p:sp>
      <p:pic>
        <p:nvPicPr>
          <p:cNvPr id="6" name="Picture 5" descr="https://supplierhelp.due-north.com/lib/NewItem168.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732120"/>
            <a:ext cx="8784976" cy="4713103"/>
          </a:xfrm>
          <a:prstGeom prst="rect">
            <a:avLst/>
          </a:prstGeom>
          <a:noFill/>
          <a:ln>
            <a:noFill/>
          </a:ln>
        </p:spPr>
      </p:pic>
      <p:sp>
        <p:nvSpPr>
          <p:cNvPr id="9" name="Rectangle 8"/>
          <p:cNvSpPr/>
          <p:nvPr/>
        </p:nvSpPr>
        <p:spPr>
          <a:xfrm>
            <a:off x="3923928" y="732120"/>
            <a:ext cx="1224136"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p:cNvSpPr>
            <a:spLocks noGrp="1"/>
          </p:cNvSpPr>
          <p:nvPr>
            <p:ph type="body" sz="half" idx="2"/>
          </p:nvPr>
        </p:nvSpPr>
        <p:spPr>
          <a:xfrm>
            <a:off x="4572000" y="4285129"/>
            <a:ext cx="3970784" cy="1160094"/>
          </a:xfrm>
        </p:spPr>
        <p:txBody>
          <a:bodyPr>
            <a:normAutofit/>
          </a:bodyPr>
          <a:lstStyle/>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Company Description</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Keywords</a:t>
            </a:r>
          </a:p>
        </p:txBody>
      </p:sp>
    </p:spTree>
    <p:extLst>
      <p:ext uri="{BB962C8B-B14F-4D97-AF65-F5344CB8AC3E}">
        <p14:creationId xmlns:p14="http://schemas.microsoft.com/office/powerpoint/2010/main" val="295621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60"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(Description)</a:t>
            </a:r>
          </a:p>
        </p:txBody>
      </p:sp>
      <p:sp>
        <p:nvSpPr>
          <p:cNvPr id="8" name="Text Placeholder 7"/>
          <p:cNvSpPr>
            <a:spLocks noGrp="1"/>
          </p:cNvSpPr>
          <p:nvPr>
            <p:ph type="body" sz="half" idx="2"/>
          </p:nvPr>
        </p:nvSpPr>
        <p:spPr>
          <a:xfrm>
            <a:off x="395536" y="1916832"/>
            <a:ext cx="7427168" cy="4941168"/>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marL="285750" indent="-285750">
              <a:buFont typeface="Arial" panose="020B0604020202020204" pitchFamily="34" charset="0"/>
              <a:buChar char="•"/>
            </a:pPr>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800" dirty="0">
                <a:latin typeface="Verdana" panose="020B0604030504040204" pitchFamily="34" charset="0"/>
                <a:ea typeface="Verdana" panose="020B0604030504040204" pitchFamily="34" charset="0"/>
                <a:cs typeface="Verdana" panose="020B0604030504040204" pitchFamily="34" charset="0"/>
              </a:rPr>
              <a:t>Classify your company</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614507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4707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60"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(Opportunities)</a:t>
            </a:r>
          </a:p>
        </p:txBody>
      </p:sp>
      <p:sp>
        <p:nvSpPr>
          <p:cNvPr id="8" name="Text Placeholder 7"/>
          <p:cNvSpPr>
            <a:spLocks noGrp="1"/>
          </p:cNvSpPr>
          <p:nvPr>
            <p:ph type="body" sz="half" idx="2"/>
          </p:nvPr>
        </p:nvSpPr>
        <p:spPr>
          <a:xfrm>
            <a:off x="395536" y="1916832"/>
            <a:ext cx="7200800" cy="4680520"/>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Select categories of interest</a:t>
            </a:r>
          </a:p>
          <a:p>
            <a:pPr marL="285750" indent="-285750">
              <a:buFont typeface="Arial" panose="020B0604020202020204" pitchFamily="34" charset="0"/>
              <a:buChar char="•"/>
            </a:pPr>
            <a:r>
              <a:rPr lang="en-GB" sz="2400" dirty="0">
                <a:latin typeface="Verdana" panose="020B0604030504040204" pitchFamily="34" charset="0"/>
                <a:ea typeface="Verdana" panose="020B0604030504040204" pitchFamily="34" charset="0"/>
                <a:cs typeface="Verdana" panose="020B0604030504040204" pitchFamily="34" charset="0"/>
              </a:rPr>
              <a:t>Receive automatic e-mail notifications</a:t>
            </a:r>
          </a:p>
        </p:txBody>
      </p:sp>
      <p:pic>
        <p:nvPicPr>
          <p:cNvPr id="9" name="Picture 8" descr="https://supplierhelp.due-north.com/lib/NewItem173.png"/>
          <p:cNvPicPr/>
          <p:nvPr/>
        </p:nvPicPr>
        <p:blipFill>
          <a:blip r:embed="rId3">
            <a:extLst>
              <a:ext uri="{28A0092B-C50C-407E-A947-70E740481C1C}">
                <a14:useLocalDpi xmlns:a14="http://schemas.microsoft.com/office/drawing/2010/main" val="0"/>
              </a:ext>
            </a:extLst>
          </a:blip>
          <a:srcRect/>
          <a:stretch>
            <a:fillRect/>
          </a:stretch>
        </p:blipFill>
        <p:spPr bwMode="auto">
          <a:xfrm>
            <a:off x="392784" y="1832495"/>
            <a:ext cx="7992888" cy="3456384"/>
          </a:xfrm>
          <a:prstGeom prst="rect">
            <a:avLst/>
          </a:prstGeom>
          <a:noFill/>
          <a:ln>
            <a:noFill/>
          </a:ln>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784" y="1039704"/>
            <a:ext cx="7992888" cy="792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076056" y="1027346"/>
            <a:ext cx="1224136"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8928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60"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(Opportunities)</a:t>
            </a:r>
          </a:p>
        </p:txBody>
      </p:sp>
      <p:sp>
        <p:nvSpPr>
          <p:cNvPr id="8" name="Text Placeholder 7"/>
          <p:cNvSpPr>
            <a:spLocks noGrp="1"/>
          </p:cNvSpPr>
          <p:nvPr>
            <p:ph type="body" sz="half" idx="2"/>
          </p:nvPr>
        </p:nvSpPr>
        <p:spPr>
          <a:xfrm>
            <a:off x="395536" y="1916832"/>
            <a:ext cx="7427168" cy="4941168"/>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br>
              <a:rPr lang="en-GB" dirty="0"/>
            </a:br>
            <a:endParaRPr lang="en-GB" sz="2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sz="2200" dirty="0">
                <a:latin typeface="Verdana" panose="020B0604030504040204" pitchFamily="34" charset="0"/>
                <a:ea typeface="Verdana" panose="020B0604030504040204" pitchFamily="34" charset="0"/>
                <a:cs typeface="Verdana" panose="020B0604030504040204" pitchFamily="34" charset="0"/>
              </a:rPr>
              <a:t>Select categories of interest</a:t>
            </a:r>
          </a:p>
          <a:p>
            <a:pPr marL="285750" indent="-285750">
              <a:buFont typeface="Arial" panose="020B0604020202020204" pitchFamily="34" charset="0"/>
              <a:buChar char="•"/>
            </a:pPr>
            <a:r>
              <a:rPr lang="en-GB" sz="2200" dirty="0">
                <a:latin typeface="Verdana" panose="020B0604030504040204" pitchFamily="34" charset="0"/>
                <a:ea typeface="Verdana" panose="020B0604030504040204" pitchFamily="34" charset="0"/>
                <a:cs typeface="Verdana" panose="020B0604030504040204" pitchFamily="34" charset="0"/>
              </a:rPr>
              <a:t>Receive automatic e-mail notifications</a:t>
            </a:r>
          </a:p>
        </p:txBody>
      </p:sp>
      <p:pic>
        <p:nvPicPr>
          <p:cNvPr id="7" name="Picture 6" descr="https://supplierhelp.due-north.com/lib/NewItem169.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908720"/>
            <a:ext cx="7200799" cy="4392488"/>
          </a:xfrm>
          <a:prstGeom prst="rect">
            <a:avLst/>
          </a:prstGeom>
          <a:noFill/>
          <a:ln>
            <a:noFill/>
          </a:ln>
        </p:spPr>
      </p:pic>
    </p:spTree>
    <p:extLst>
      <p:ext uri="{BB962C8B-B14F-4D97-AF65-F5344CB8AC3E}">
        <p14:creationId xmlns:p14="http://schemas.microsoft.com/office/powerpoint/2010/main" val="311414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60"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(T&amp;Cs)</a:t>
            </a:r>
          </a:p>
        </p:txBody>
      </p:sp>
      <p:sp>
        <p:nvSpPr>
          <p:cNvPr id="8" name="Text Placeholder 7"/>
          <p:cNvSpPr>
            <a:spLocks noGrp="1"/>
          </p:cNvSpPr>
          <p:nvPr>
            <p:ph type="body" sz="half" idx="2"/>
          </p:nvPr>
        </p:nvSpPr>
        <p:spPr>
          <a:xfrm>
            <a:off x="395536" y="1916832"/>
            <a:ext cx="7427168" cy="4941168"/>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https://supplierhelp.due-north.com/lib/NewItem175.png"/>
          <p:cNvPicPr/>
          <p:nvPr/>
        </p:nvPicPr>
        <p:blipFill>
          <a:blip r:embed="rId3">
            <a:extLst>
              <a:ext uri="{28A0092B-C50C-407E-A947-70E740481C1C}">
                <a14:useLocalDpi xmlns:a14="http://schemas.microsoft.com/office/drawing/2010/main" val="0"/>
              </a:ext>
            </a:extLst>
          </a:blip>
          <a:srcRect/>
          <a:stretch>
            <a:fillRect/>
          </a:stretch>
        </p:blipFill>
        <p:spPr bwMode="auto">
          <a:xfrm>
            <a:off x="827584" y="692696"/>
            <a:ext cx="7200800" cy="5040560"/>
          </a:xfrm>
          <a:prstGeom prst="rect">
            <a:avLst/>
          </a:prstGeom>
          <a:noFill/>
          <a:ln>
            <a:noFill/>
          </a:ln>
        </p:spPr>
      </p:pic>
      <p:sp>
        <p:nvSpPr>
          <p:cNvPr id="6" name="Rectangle 5"/>
          <p:cNvSpPr/>
          <p:nvPr/>
        </p:nvSpPr>
        <p:spPr>
          <a:xfrm>
            <a:off x="6084168" y="816732"/>
            <a:ext cx="720080"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35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060" y="116632"/>
            <a:ext cx="616185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(Confirmation)</a:t>
            </a:r>
          </a:p>
        </p:txBody>
      </p:sp>
      <p:sp>
        <p:nvSpPr>
          <p:cNvPr id="8" name="Text Placeholder 7"/>
          <p:cNvSpPr>
            <a:spLocks noGrp="1"/>
          </p:cNvSpPr>
          <p:nvPr>
            <p:ph type="body" sz="half" idx="2"/>
          </p:nvPr>
        </p:nvSpPr>
        <p:spPr>
          <a:xfrm>
            <a:off x="395536" y="1916832"/>
            <a:ext cx="7427168" cy="4941168"/>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https://supplierhelp.due-north.com/lib/NewItem178.png"/>
          <p:cNvPicPr/>
          <p:nvPr/>
        </p:nvPicPr>
        <p:blipFill rotWithShape="1">
          <a:blip r:embed="rId3">
            <a:extLst>
              <a:ext uri="{28A0092B-C50C-407E-A947-70E740481C1C}">
                <a14:useLocalDpi xmlns:a14="http://schemas.microsoft.com/office/drawing/2010/main" val="0"/>
              </a:ext>
            </a:extLst>
          </a:blip>
          <a:srcRect b="18072"/>
          <a:stretch/>
        </p:blipFill>
        <p:spPr bwMode="auto">
          <a:xfrm>
            <a:off x="107504" y="620688"/>
            <a:ext cx="8424936" cy="4837577"/>
          </a:xfrm>
          <a:prstGeom prst="rect">
            <a:avLst/>
          </a:prstGeom>
          <a:noFill/>
          <a:ln>
            <a:noFill/>
          </a:ln>
        </p:spPr>
      </p:pic>
      <p:sp>
        <p:nvSpPr>
          <p:cNvPr id="6" name="Rectangle 5"/>
          <p:cNvSpPr/>
          <p:nvPr/>
        </p:nvSpPr>
        <p:spPr>
          <a:xfrm>
            <a:off x="7020272" y="824160"/>
            <a:ext cx="1368152"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82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372" y="332656"/>
            <a:ext cx="5518536" cy="526380"/>
          </a:xfrm>
        </p:spPr>
        <p:txBody>
          <a:bodyPr>
            <a:noAutofit/>
          </a:bodyPr>
          <a:lstStyle/>
          <a:p>
            <a:r>
              <a:rPr lang="en-GB" sz="2800" b="0" dirty="0">
                <a:latin typeface="Verdana" panose="020B0604030504040204" pitchFamily="34" charset="0"/>
                <a:ea typeface="Verdana" panose="020B0604030504040204" pitchFamily="34" charset="0"/>
                <a:cs typeface="Verdana" panose="020B0604030504040204" pitchFamily="34" charset="0"/>
              </a:rPr>
              <a:t>Supplier set up (Submission)</a:t>
            </a:r>
          </a:p>
        </p:txBody>
      </p:sp>
      <p:sp>
        <p:nvSpPr>
          <p:cNvPr id="8" name="Text Placeholder 7"/>
          <p:cNvSpPr>
            <a:spLocks noGrp="1"/>
          </p:cNvSpPr>
          <p:nvPr>
            <p:ph type="body" sz="half" idx="2"/>
          </p:nvPr>
        </p:nvSpPr>
        <p:spPr>
          <a:xfrm>
            <a:off x="395536" y="1916832"/>
            <a:ext cx="6120680" cy="504055"/>
          </a:xfrm>
        </p:spPr>
        <p:txBody>
          <a:bodyPr>
            <a:norm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sz="2400" dirty="0">
              <a:latin typeface="Verdana" panose="020B0604030504040204" pitchFamily="34" charset="0"/>
              <a:ea typeface="Verdana" panose="020B0604030504040204" pitchFamily="34" charset="0"/>
              <a:cs typeface="Verdana" panose="020B0604030504040204"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77994"/>
            <a:ext cx="3384376" cy="61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https://supplierhelp.due-north.com/lib/NewItem176.png"/>
          <p:cNvPicPr/>
          <p:nvPr/>
        </p:nvPicPr>
        <p:blipFill>
          <a:blip r:embed="rId4">
            <a:extLst>
              <a:ext uri="{28A0092B-C50C-407E-A947-70E740481C1C}">
                <a14:useLocalDpi xmlns:a14="http://schemas.microsoft.com/office/drawing/2010/main" val="0"/>
              </a:ext>
            </a:extLst>
          </a:blip>
          <a:srcRect/>
          <a:stretch>
            <a:fillRect/>
          </a:stretch>
        </p:blipFill>
        <p:spPr bwMode="auto">
          <a:xfrm>
            <a:off x="1529764" y="4077072"/>
            <a:ext cx="7074684" cy="1080120"/>
          </a:xfrm>
          <a:prstGeom prst="rect">
            <a:avLst/>
          </a:prstGeom>
          <a:noFill/>
          <a:ln>
            <a:noFill/>
          </a:ln>
        </p:spPr>
      </p:pic>
      <p:sp>
        <p:nvSpPr>
          <p:cNvPr id="6" name="Rectangle 5"/>
          <p:cNvSpPr/>
          <p:nvPr/>
        </p:nvSpPr>
        <p:spPr>
          <a:xfrm>
            <a:off x="1529764" y="2277994"/>
            <a:ext cx="2016717" cy="613276"/>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007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F7F42-525C-4A72-91AB-434FB659B868}"/>
              </a:ext>
            </a:extLst>
          </p:cNvPr>
          <p:cNvSpPr>
            <a:spLocks noGrp="1"/>
          </p:cNvSpPr>
          <p:nvPr>
            <p:ph type="title"/>
          </p:nvPr>
        </p:nvSpPr>
        <p:spPr/>
        <p:txBody>
          <a:bodyPr/>
          <a:lstStyle/>
          <a:p>
            <a:r>
              <a:rPr lang="en-GB" dirty="0"/>
              <a:t>WELCOME</a:t>
            </a:r>
          </a:p>
        </p:txBody>
      </p:sp>
      <p:sp>
        <p:nvSpPr>
          <p:cNvPr id="3" name="Content Placeholder 2">
            <a:extLst>
              <a:ext uri="{FF2B5EF4-FFF2-40B4-BE49-F238E27FC236}">
                <a16:creationId xmlns:a16="http://schemas.microsoft.com/office/drawing/2014/main" id="{D336E975-D14C-4180-AFDB-2EBD2EA86697}"/>
              </a:ext>
            </a:extLst>
          </p:cNvPr>
          <p:cNvSpPr>
            <a:spLocks noGrp="1"/>
          </p:cNvSpPr>
          <p:nvPr>
            <p:ph idx="1"/>
          </p:nvPr>
        </p:nvSpPr>
        <p:spPr/>
        <p:txBody>
          <a:bodyPr/>
          <a:lstStyle/>
          <a:p>
            <a:pPr marL="0" indent="0">
              <a:buNone/>
            </a:pPr>
            <a:r>
              <a:rPr lang="en-GB" sz="4400" b="1" dirty="0"/>
              <a:t>Housekeeping</a:t>
            </a:r>
          </a:p>
          <a:p>
            <a:pPr marL="0" indent="0">
              <a:buNone/>
            </a:pPr>
            <a:endParaRPr lang="en-GB" dirty="0"/>
          </a:p>
          <a:p>
            <a:pPr marL="0" indent="0">
              <a:buNone/>
            </a:pPr>
            <a:r>
              <a:rPr lang="en-GB" dirty="0"/>
              <a:t>• In case of fire • Toilets • No smoking • Mobile Phones • Timescales for today’s session</a:t>
            </a:r>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423474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01208"/>
            <a:ext cx="9144000"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115616" y="260648"/>
            <a:ext cx="6325542" cy="635669"/>
          </a:xfrm>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How to Register an interest</a:t>
            </a:r>
            <a:endParaRPr lang="en-GB" dirty="0"/>
          </a:p>
        </p:txBody>
      </p:sp>
      <p:pic>
        <p:nvPicPr>
          <p:cNvPr id="6" name="Picture 5"/>
          <p:cNvPicPr/>
          <p:nvPr/>
        </p:nvPicPr>
        <p:blipFill>
          <a:blip r:embed="rId3"/>
          <a:stretch>
            <a:fillRect/>
          </a:stretch>
        </p:blipFill>
        <p:spPr>
          <a:xfrm>
            <a:off x="35496" y="836712"/>
            <a:ext cx="8994099" cy="5573808"/>
          </a:xfrm>
          <a:prstGeom prst="rect">
            <a:avLst/>
          </a:prstGeom>
        </p:spPr>
      </p:pic>
      <p:sp>
        <p:nvSpPr>
          <p:cNvPr id="7" name="Rectangle 6"/>
          <p:cNvSpPr/>
          <p:nvPr/>
        </p:nvSpPr>
        <p:spPr>
          <a:xfrm>
            <a:off x="311224" y="5702634"/>
            <a:ext cx="4692824" cy="707886"/>
          </a:xfrm>
          <a:prstGeom prst="rect">
            <a:avLst/>
          </a:prstGeom>
        </p:spPr>
        <p:txBody>
          <a:bodyPr wrap="square">
            <a:spAutoFit/>
          </a:bodyPr>
          <a:lstStyle/>
          <a:p>
            <a:r>
              <a:rPr lang="en-GB" sz="2000" dirty="0">
                <a:latin typeface="Verdana" panose="020B0604030504040204" pitchFamily="34" charset="0"/>
                <a:ea typeface="Verdana" panose="020B0604030504040204" pitchFamily="34" charset="0"/>
                <a:cs typeface="Verdana" panose="020B0604030504040204" pitchFamily="34" charset="0"/>
              </a:rPr>
              <a:t>Click the Find Opportunities link on the Home page</a:t>
            </a:r>
          </a:p>
        </p:txBody>
      </p:sp>
      <p:sp>
        <p:nvSpPr>
          <p:cNvPr id="8" name="Rectangle 7"/>
          <p:cNvSpPr/>
          <p:nvPr/>
        </p:nvSpPr>
        <p:spPr>
          <a:xfrm>
            <a:off x="4226028" y="3170772"/>
            <a:ext cx="1368152"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941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tretch>
            <a:fillRect/>
          </a:stretch>
        </p:blipFill>
        <p:spPr>
          <a:xfrm>
            <a:off x="346778" y="1268760"/>
            <a:ext cx="7789618" cy="4176464"/>
          </a:xfrm>
          <a:prstGeom prst="rect">
            <a:avLst/>
          </a:prstGeom>
        </p:spPr>
      </p:pic>
      <p:sp>
        <p:nvSpPr>
          <p:cNvPr id="3" name="Content Placeholder 2"/>
          <p:cNvSpPr>
            <a:spLocks noGrp="1"/>
          </p:cNvSpPr>
          <p:nvPr>
            <p:ph idx="1"/>
          </p:nvPr>
        </p:nvSpPr>
        <p:spPr>
          <a:xfrm>
            <a:off x="1115616" y="260648"/>
            <a:ext cx="6325542" cy="635669"/>
          </a:xfrm>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How to Register an interest</a:t>
            </a:r>
            <a:endParaRPr lang="en-GB" dirty="0"/>
          </a:p>
        </p:txBody>
      </p:sp>
      <p:sp>
        <p:nvSpPr>
          <p:cNvPr id="4" name="Text Placeholder 3"/>
          <p:cNvSpPr>
            <a:spLocks noGrp="1"/>
          </p:cNvSpPr>
          <p:nvPr>
            <p:ph type="body" sz="half" idx="2"/>
          </p:nvPr>
        </p:nvSpPr>
        <p:spPr>
          <a:xfrm>
            <a:off x="251520" y="1268760"/>
            <a:ext cx="8496944" cy="5589240"/>
          </a:xfrm>
        </p:spPr>
        <p:txBody>
          <a:bodyPr>
            <a:normAutofit/>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1259632" y="3212976"/>
            <a:ext cx="6192688" cy="551929"/>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574757" y="5650253"/>
            <a:ext cx="7562438" cy="461665"/>
          </a:xfrm>
          <a:prstGeom prst="rect">
            <a:avLst/>
          </a:prstGeom>
        </p:spPr>
        <p:txBody>
          <a:bodyPr wrap="square">
            <a:spAutoFit/>
          </a:bodyPr>
          <a:lstStyle/>
          <a:p>
            <a:pPr>
              <a:defRPr/>
            </a:pPr>
            <a:r>
              <a:rPr lang="en-GB" sz="2400" dirty="0">
                <a:latin typeface="Verdana" panose="020B0604030504040204" pitchFamily="34" charset="0"/>
                <a:ea typeface="Verdana" panose="020B0604030504040204" pitchFamily="34" charset="0"/>
                <a:cs typeface="Verdana" panose="020B0604030504040204" pitchFamily="34" charset="0"/>
              </a:rPr>
              <a:t>Select </a:t>
            </a:r>
            <a:r>
              <a:rPr lang="en-US" sz="2400" b="1" dirty="0">
                <a:latin typeface="Verdana" panose="020B0604030504040204" pitchFamily="34" charset="0"/>
                <a:ea typeface="Verdana" panose="020B0604030504040204" pitchFamily="34" charset="0"/>
                <a:cs typeface="Verdana" panose="020B0604030504040204" pitchFamily="34" charset="0"/>
              </a:rPr>
              <a:t>Cornwall Council</a:t>
            </a:r>
            <a:r>
              <a:rPr lang="en-GB" sz="2400" dirty="0">
                <a:latin typeface="Verdana" panose="020B0604030504040204" pitchFamily="34" charset="0"/>
                <a:ea typeface="Verdana" panose="020B0604030504040204" pitchFamily="34" charset="0"/>
                <a:cs typeface="Verdana" panose="020B0604030504040204" pitchFamily="34" charset="0"/>
              </a:rPr>
              <a:t> from the list.</a:t>
            </a:r>
          </a:p>
        </p:txBody>
      </p:sp>
    </p:spTree>
    <p:extLst>
      <p:ext uri="{BB962C8B-B14F-4D97-AF65-F5344CB8AC3E}">
        <p14:creationId xmlns:p14="http://schemas.microsoft.com/office/powerpoint/2010/main" val="30512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616" y="260648"/>
            <a:ext cx="6325542" cy="635669"/>
          </a:xfrm>
        </p:spPr>
        <p:txBody>
          <a:bodyPr/>
          <a:lstStyle/>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How to Register an interest</a:t>
            </a:r>
            <a:endParaRPr lang="en-GB" dirty="0"/>
          </a:p>
        </p:txBody>
      </p:sp>
      <p:sp>
        <p:nvSpPr>
          <p:cNvPr id="4" name="Text Placeholder 3"/>
          <p:cNvSpPr>
            <a:spLocks noGrp="1"/>
          </p:cNvSpPr>
          <p:nvPr>
            <p:ph type="body" sz="half" idx="2"/>
          </p:nvPr>
        </p:nvSpPr>
        <p:spPr>
          <a:xfrm>
            <a:off x="251520" y="1268760"/>
            <a:ext cx="8496944" cy="5589240"/>
          </a:xfrm>
        </p:spPr>
        <p:txBody>
          <a:bodyPr>
            <a:normAutofit/>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73958" y="4437112"/>
            <a:ext cx="7562438" cy="1569660"/>
          </a:xfrm>
          <a:prstGeom prst="rect">
            <a:avLst/>
          </a:prstGeom>
        </p:spPr>
        <p:txBody>
          <a:bodyPr wrap="square">
            <a:spAutoFit/>
          </a:bodyPr>
          <a:lstStyle/>
          <a:p>
            <a:pPr marL="342900" indent="-342900">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Verdana" panose="020B0604030504040204" pitchFamily="34" charset="0"/>
              </a:rPr>
              <a:t>You will be presented with a list of opportunities that match your search criteria.</a:t>
            </a:r>
          </a:p>
          <a:p>
            <a:pPr>
              <a:defRPr/>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defRPr/>
            </a:pPr>
            <a:r>
              <a:rPr lang="en-GB" sz="2400" dirty="0">
                <a:latin typeface="Verdana" panose="020B0604030504040204" pitchFamily="34" charset="0"/>
                <a:ea typeface="Verdana" panose="020B0604030504040204" pitchFamily="34" charset="0"/>
                <a:cs typeface="Verdana" panose="020B0604030504040204" pitchFamily="34" charset="0"/>
              </a:rPr>
              <a:t>Click the link</a:t>
            </a:r>
          </a:p>
        </p:txBody>
      </p:sp>
      <p:pic>
        <p:nvPicPr>
          <p:cNvPr id="7" name="Picture 6"/>
          <p:cNvPicPr/>
          <p:nvPr/>
        </p:nvPicPr>
        <p:blipFill>
          <a:blip r:embed="rId3"/>
          <a:stretch>
            <a:fillRect/>
          </a:stretch>
        </p:blipFill>
        <p:spPr>
          <a:xfrm>
            <a:off x="430740" y="2132856"/>
            <a:ext cx="8533747" cy="1440160"/>
          </a:xfrm>
          <a:prstGeom prst="rect">
            <a:avLst/>
          </a:prstGeom>
        </p:spPr>
      </p:pic>
      <p:sp>
        <p:nvSpPr>
          <p:cNvPr id="8" name="Rectangle 7"/>
          <p:cNvSpPr/>
          <p:nvPr/>
        </p:nvSpPr>
        <p:spPr>
          <a:xfrm>
            <a:off x="2339752" y="3164263"/>
            <a:ext cx="1656184"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0871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325002"/>
            <a:ext cx="9144000" cy="16323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115616" y="260648"/>
            <a:ext cx="6325542" cy="635669"/>
          </a:xfrm>
        </p:spPr>
        <p:txBody>
          <a:bodyPr/>
          <a:lstStyle/>
          <a:p>
            <a:pPr marL="0" indent="0" algn="ctr">
              <a:buNone/>
            </a:pPr>
            <a:r>
              <a:rPr lang="en-GB" dirty="0">
                <a:latin typeface="Verdana" panose="020B0604030504040204" pitchFamily="34" charset="0"/>
                <a:ea typeface="Verdana" panose="020B0604030504040204" pitchFamily="34" charset="0"/>
                <a:cs typeface="Verdana" panose="020B0604030504040204" pitchFamily="34" charset="0"/>
              </a:rPr>
              <a:t>How to Register an interest</a:t>
            </a:r>
            <a:endParaRPr lang="en-GB" dirty="0"/>
          </a:p>
        </p:txBody>
      </p:sp>
      <p:sp>
        <p:nvSpPr>
          <p:cNvPr id="4" name="Text Placeholder 3"/>
          <p:cNvSpPr>
            <a:spLocks noGrp="1"/>
          </p:cNvSpPr>
          <p:nvPr>
            <p:ph type="body" sz="half" idx="2"/>
          </p:nvPr>
        </p:nvSpPr>
        <p:spPr>
          <a:xfrm>
            <a:off x="251520" y="1268760"/>
            <a:ext cx="8496944" cy="5589240"/>
          </a:xfrm>
        </p:spPr>
        <p:txBody>
          <a:bodyPr>
            <a:normAutofit/>
          </a:bodyPr>
          <a:lstStyle/>
          <a:p>
            <a:endParaRPr lang="en-GB" sz="2000" dirty="0">
              <a:latin typeface="Verdana" panose="020B0604030504040204" pitchFamily="34" charset="0"/>
              <a:ea typeface="Verdana" panose="020B0604030504040204" pitchFamily="34" charset="0"/>
              <a:cs typeface="Verdana" panose="020B0604030504040204" pitchFamily="34" charset="0"/>
            </a:endParaRPr>
          </a:p>
          <a:p>
            <a:endParaRPr lang="en-GB"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374324" y="6457890"/>
            <a:ext cx="7438035" cy="400110"/>
          </a:xfrm>
          <a:prstGeom prst="rect">
            <a:avLst/>
          </a:prstGeom>
        </p:spPr>
        <p:txBody>
          <a:bodyPr wrap="square">
            <a:spAutoFit/>
          </a:bodyPr>
          <a:lstStyle/>
          <a:p>
            <a:pPr>
              <a:defRPr/>
            </a:pPr>
            <a:r>
              <a:rPr lang="en-GB" sz="2000" dirty="0">
                <a:latin typeface="Verdana" panose="020B0604030504040204" pitchFamily="34" charset="0"/>
                <a:ea typeface="Verdana" panose="020B0604030504040204" pitchFamily="34" charset="0"/>
                <a:cs typeface="Verdana" panose="020B0604030504040204" pitchFamily="34" charset="0"/>
              </a:rPr>
              <a:t>Click the Register interest in this opportunity button</a:t>
            </a:r>
          </a:p>
        </p:txBody>
      </p:sp>
      <p:pic>
        <p:nvPicPr>
          <p:cNvPr id="9" name="Picture 8"/>
          <p:cNvPicPr/>
          <p:nvPr/>
        </p:nvPicPr>
        <p:blipFill>
          <a:blip r:embed="rId3"/>
          <a:stretch>
            <a:fillRect/>
          </a:stretch>
        </p:blipFill>
        <p:spPr>
          <a:xfrm>
            <a:off x="573958" y="1027348"/>
            <a:ext cx="8318522" cy="5430542"/>
          </a:xfrm>
          <a:prstGeom prst="rect">
            <a:avLst/>
          </a:prstGeom>
        </p:spPr>
      </p:pic>
      <p:sp>
        <p:nvSpPr>
          <p:cNvPr id="8" name="Rectangle 7"/>
          <p:cNvSpPr/>
          <p:nvPr/>
        </p:nvSpPr>
        <p:spPr>
          <a:xfrm>
            <a:off x="6132584" y="2191550"/>
            <a:ext cx="2039816" cy="451096"/>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056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How to start your response</a:t>
            </a:r>
          </a:p>
        </p:txBody>
      </p:sp>
      <p:sp>
        <p:nvSpPr>
          <p:cNvPr id="3" name="Content Placeholder 2"/>
          <p:cNvSpPr>
            <a:spLocks noGrp="1"/>
          </p:cNvSpPr>
          <p:nvPr>
            <p:ph idx="1"/>
          </p:nvPr>
        </p:nvSpPr>
        <p:spPr>
          <a:xfrm>
            <a:off x="1331640" y="1556792"/>
            <a:ext cx="4176464" cy="1152128"/>
          </a:xfrm>
        </p:spPr>
        <p:txBody>
          <a:bodyPr>
            <a:noAutofit/>
          </a:bodyPr>
          <a:lstStyle/>
          <a:p>
            <a:pPr marL="0" indent="0">
              <a:spcAft>
                <a:spcPts val="400"/>
              </a:spcAft>
              <a:buNone/>
            </a:pPr>
            <a:r>
              <a:rPr lang="en-GB" sz="2800" dirty="0"/>
              <a:t>After registering an interest</a:t>
            </a:r>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p:txBody>
      </p:sp>
      <p:pic>
        <p:nvPicPr>
          <p:cNvPr id="4" name="Picture 3"/>
          <p:cNvPicPr/>
          <p:nvPr/>
        </p:nvPicPr>
        <p:blipFill>
          <a:blip r:embed="rId3"/>
          <a:stretch>
            <a:fillRect/>
          </a:stretch>
        </p:blipFill>
        <p:spPr>
          <a:xfrm>
            <a:off x="1403648" y="3267075"/>
            <a:ext cx="5743575" cy="323850"/>
          </a:xfrm>
          <a:prstGeom prst="rect">
            <a:avLst/>
          </a:prstGeom>
        </p:spPr>
      </p:pic>
      <p:sp>
        <p:nvSpPr>
          <p:cNvPr id="5" name="Rectangle 4"/>
          <p:cNvSpPr/>
          <p:nvPr/>
        </p:nvSpPr>
        <p:spPr>
          <a:xfrm>
            <a:off x="3519351" y="3221983"/>
            <a:ext cx="1340681" cy="368942"/>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9042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itchFamily="34" charset="0"/>
                <a:ea typeface="Calibri" pitchFamily="34" charset="0"/>
                <a:cs typeface="Arial" pitchFamily="34" charset="0"/>
              </a:rPr>
              <a:t>What happens when you register an interest in the opportunity</a:t>
            </a:r>
            <a:endParaRPr kumimoji="0" lang="en-GB"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pic>
        <p:nvPicPr>
          <p:cNvPr id="1025" name="Picture 1" descr="cid:image001.png@01D4CD14.5C161CA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457200"/>
            <a:ext cx="12192000" cy="9753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10210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en-GB" altLang="en-US" sz="1000" b="0" i="0" u="none" strike="noStrike" cap="none" normalizeH="0" baseline="0">
                <a:ln>
                  <a:noFill/>
                </a:ln>
                <a:solidFill>
                  <a:srgbClr val="222222"/>
                </a:solidFill>
                <a:effectLst/>
                <a:latin typeface="Arial" pitchFamily="34" charset="0"/>
                <a:ea typeface="Calibri" pitchFamily="34" charset="0"/>
                <a:cs typeface="Arial" pitchFamily="34" charset="0"/>
              </a:rPr>
              <a:t>To view this ITT event now, click </a:t>
            </a:r>
            <a:r>
              <a:rPr kumimoji="0" lang="en-GB" altLang="en-US" sz="1000" b="0" i="0" u="none" strike="noStrike" cap="none" normalizeH="0" baseline="0">
                <a:ln>
                  <a:noFill/>
                </a:ln>
                <a:solidFill>
                  <a:srgbClr val="00A9CC"/>
                </a:solidFill>
                <a:effectLst/>
                <a:latin typeface="Arial" pitchFamily="34" charset="0"/>
                <a:ea typeface="Calibri" pitchFamily="34" charset="0"/>
                <a:cs typeface="Arial" pitchFamily="34" charset="0"/>
                <a:hlinkClick r:id="rId4"/>
              </a:rPr>
              <a:t>here</a:t>
            </a:r>
            <a:r>
              <a:rPr kumimoji="0" lang="en-GB" altLang="en-US" sz="1000" b="0" i="0" u="none" strike="noStrike" cap="none" normalizeH="0" baseline="0">
                <a:ln>
                  <a:noFill/>
                </a:ln>
                <a:solidFill>
                  <a:srgbClr val="222222"/>
                </a:solidFill>
                <a:effectLst/>
                <a:latin typeface="Arial" pitchFamily="34" charset="0"/>
                <a:ea typeface="Calibri" pitchFamily="34" charset="0"/>
                <a:cs typeface="Arial" pitchFamily="34" charset="0"/>
              </a:rPr>
              <a:t>.</a:t>
            </a:r>
            <a:endParaRPr kumimoji="0" lang="en-GB" altLang="en-US"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65246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How to start your response</a:t>
            </a:r>
          </a:p>
        </p:txBody>
      </p:sp>
      <p:sp>
        <p:nvSpPr>
          <p:cNvPr id="3" name="Content Placeholder 2"/>
          <p:cNvSpPr>
            <a:spLocks noGrp="1"/>
          </p:cNvSpPr>
          <p:nvPr>
            <p:ph idx="1"/>
          </p:nvPr>
        </p:nvSpPr>
        <p:spPr>
          <a:xfrm>
            <a:off x="457200" y="1600200"/>
            <a:ext cx="8229600" cy="4205063"/>
          </a:xfrm>
        </p:spPr>
        <p:txBody>
          <a:bodyPr>
            <a:noAutofit/>
          </a:bodyPr>
          <a:lstStyle/>
          <a:p>
            <a:pPr marL="0" indent="0">
              <a:spcAft>
                <a:spcPts val="400"/>
              </a:spcAft>
              <a:buNone/>
            </a:pPr>
            <a:r>
              <a:rPr lang="en-GB" sz="2800" dirty="0"/>
              <a:t>Select Cornwall Council</a:t>
            </a:r>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2"/>
          <a:stretch>
            <a:fillRect/>
          </a:stretch>
        </p:blipFill>
        <p:spPr>
          <a:xfrm>
            <a:off x="539552" y="2132857"/>
            <a:ext cx="5976663" cy="3816424"/>
          </a:xfrm>
          <a:prstGeom prst="rect">
            <a:avLst/>
          </a:prstGeom>
        </p:spPr>
      </p:pic>
      <p:sp>
        <p:nvSpPr>
          <p:cNvPr id="6" name="Rectangle 5"/>
          <p:cNvSpPr/>
          <p:nvPr/>
        </p:nvSpPr>
        <p:spPr>
          <a:xfrm>
            <a:off x="971600" y="4941168"/>
            <a:ext cx="2088232"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7218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How to start your response</a:t>
            </a:r>
          </a:p>
        </p:txBody>
      </p:sp>
      <p:sp>
        <p:nvSpPr>
          <p:cNvPr id="3" name="Content Placeholder 2"/>
          <p:cNvSpPr>
            <a:spLocks noGrp="1"/>
          </p:cNvSpPr>
          <p:nvPr>
            <p:ph idx="1"/>
          </p:nvPr>
        </p:nvSpPr>
        <p:spPr>
          <a:xfrm>
            <a:off x="457200" y="1600200"/>
            <a:ext cx="8229600" cy="4205063"/>
          </a:xfrm>
        </p:spPr>
        <p:txBody>
          <a:bodyPr>
            <a:noAutofit/>
          </a:bodyPr>
          <a:lstStyle/>
          <a:p>
            <a:pPr marL="0" indent="0">
              <a:spcAft>
                <a:spcPts val="400"/>
              </a:spcAft>
              <a:buNone/>
            </a:pPr>
            <a:r>
              <a:rPr lang="en-GB" sz="2400" dirty="0">
                <a:latin typeface="Verdana" panose="020B0604030504040204" pitchFamily="34" charset="0"/>
                <a:ea typeface="Verdana" panose="020B0604030504040204" pitchFamily="34" charset="0"/>
                <a:cs typeface="Verdana" panose="020B0604030504040204" pitchFamily="34" charset="0"/>
              </a:rPr>
              <a:t>Click the tender link</a:t>
            </a:r>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p:txBody>
      </p:sp>
      <p:pic>
        <p:nvPicPr>
          <p:cNvPr id="6" name="Picture 5"/>
          <p:cNvPicPr/>
          <p:nvPr/>
        </p:nvPicPr>
        <p:blipFill>
          <a:blip r:embed="rId3"/>
          <a:stretch>
            <a:fillRect/>
          </a:stretch>
        </p:blipFill>
        <p:spPr>
          <a:xfrm>
            <a:off x="611560" y="2204865"/>
            <a:ext cx="7848872" cy="3528392"/>
          </a:xfrm>
          <a:prstGeom prst="rect">
            <a:avLst/>
          </a:prstGeom>
        </p:spPr>
      </p:pic>
      <p:sp>
        <p:nvSpPr>
          <p:cNvPr id="7" name="Rectangle 6"/>
          <p:cNvSpPr/>
          <p:nvPr/>
        </p:nvSpPr>
        <p:spPr>
          <a:xfrm>
            <a:off x="2627784" y="5229200"/>
            <a:ext cx="2016224"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22967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How to start your response</a:t>
            </a:r>
          </a:p>
        </p:txBody>
      </p:sp>
      <p:sp>
        <p:nvSpPr>
          <p:cNvPr id="3" name="Content Placeholder 2"/>
          <p:cNvSpPr>
            <a:spLocks noGrp="1"/>
          </p:cNvSpPr>
          <p:nvPr>
            <p:ph idx="1"/>
          </p:nvPr>
        </p:nvSpPr>
        <p:spPr>
          <a:xfrm>
            <a:off x="457200" y="1600200"/>
            <a:ext cx="8229600" cy="4205063"/>
          </a:xfrm>
        </p:spPr>
        <p:txBody>
          <a:bodyPr>
            <a:noAutofit/>
          </a:bodyPr>
          <a:lstStyle/>
          <a:p>
            <a:pPr marL="0" indent="0">
              <a:spcAft>
                <a:spcPts val="400"/>
              </a:spcAft>
              <a:buNone/>
            </a:pPr>
            <a:r>
              <a:rPr lang="en-GB" sz="2400" dirty="0">
                <a:latin typeface="Verdana" panose="020B0604030504040204" pitchFamily="34" charset="0"/>
                <a:ea typeface="Verdana" panose="020B0604030504040204" pitchFamily="34" charset="0"/>
                <a:cs typeface="Verdana" panose="020B0604030504040204" pitchFamily="34" charset="0"/>
              </a:rPr>
              <a:t>Click the Start link</a:t>
            </a:r>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p:txBody>
      </p:sp>
      <p:pic>
        <p:nvPicPr>
          <p:cNvPr id="8" name="Picture 7"/>
          <p:cNvPicPr/>
          <p:nvPr/>
        </p:nvPicPr>
        <p:blipFill>
          <a:blip r:embed="rId3"/>
          <a:stretch>
            <a:fillRect/>
          </a:stretch>
        </p:blipFill>
        <p:spPr>
          <a:xfrm>
            <a:off x="8224" y="2944028"/>
            <a:ext cx="9135776" cy="527655"/>
          </a:xfrm>
          <a:prstGeom prst="rect">
            <a:avLst/>
          </a:prstGeom>
        </p:spPr>
      </p:pic>
      <p:sp>
        <p:nvSpPr>
          <p:cNvPr id="7" name="Rectangle 6"/>
          <p:cNvSpPr/>
          <p:nvPr/>
        </p:nvSpPr>
        <p:spPr>
          <a:xfrm>
            <a:off x="8402492" y="2975694"/>
            <a:ext cx="522392"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736222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941168"/>
            <a:ext cx="9144000" cy="20882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44624"/>
            <a:ext cx="8229600" cy="782960"/>
          </a:xfrm>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How to start your response</a:t>
            </a:r>
          </a:p>
        </p:txBody>
      </p:sp>
      <p:pic>
        <p:nvPicPr>
          <p:cNvPr id="6" name="Picture 5"/>
          <p:cNvPicPr/>
          <p:nvPr/>
        </p:nvPicPr>
        <p:blipFill>
          <a:blip r:embed="rId3"/>
          <a:stretch>
            <a:fillRect/>
          </a:stretch>
        </p:blipFill>
        <p:spPr>
          <a:xfrm>
            <a:off x="107504" y="1124744"/>
            <a:ext cx="8712968" cy="5733256"/>
          </a:xfrm>
          <a:prstGeom prst="rect">
            <a:avLst/>
          </a:prstGeom>
        </p:spPr>
      </p:pic>
      <p:sp>
        <p:nvSpPr>
          <p:cNvPr id="3" name="Content Placeholder 2"/>
          <p:cNvSpPr>
            <a:spLocks noGrp="1"/>
          </p:cNvSpPr>
          <p:nvPr>
            <p:ph idx="1"/>
          </p:nvPr>
        </p:nvSpPr>
        <p:spPr>
          <a:xfrm>
            <a:off x="582880" y="736105"/>
            <a:ext cx="7283152" cy="4205063"/>
          </a:xfrm>
        </p:spPr>
        <p:txBody>
          <a:bodyPr>
            <a:noAutofit/>
          </a:bodyPr>
          <a:lstStyle/>
          <a:p>
            <a:pPr marL="0" indent="0">
              <a:spcAft>
                <a:spcPts val="400"/>
              </a:spcAft>
              <a:buNone/>
            </a:pPr>
            <a:r>
              <a:rPr lang="en-GB" sz="2400" dirty="0">
                <a:latin typeface="Verdana" panose="020B0604030504040204" pitchFamily="34" charset="0"/>
                <a:ea typeface="Verdana" panose="020B0604030504040204" pitchFamily="34" charset="0"/>
                <a:cs typeface="Verdana" panose="020B0604030504040204" pitchFamily="34" charset="0"/>
              </a:rPr>
              <a:t>Press the Start my response button.</a:t>
            </a:r>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a:p>
            <a:pPr marL="0" indent="0">
              <a:spcAft>
                <a:spcPts val="400"/>
              </a:spcAft>
              <a:buNone/>
            </a:pPr>
            <a:endParaRPr lang="en-GB" sz="2800" dirty="0"/>
          </a:p>
        </p:txBody>
      </p:sp>
      <p:sp>
        <p:nvSpPr>
          <p:cNvPr id="7" name="Rectangle 6"/>
          <p:cNvSpPr/>
          <p:nvPr/>
        </p:nvSpPr>
        <p:spPr>
          <a:xfrm>
            <a:off x="6012160" y="3742561"/>
            <a:ext cx="1152128"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68144" y="1268760"/>
            <a:ext cx="2952328" cy="1152128"/>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53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a:latin typeface="Verdana" panose="020B0604030504040204" pitchFamily="34" charset="0"/>
                <a:ea typeface="Verdana" panose="020B0604030504040204" pitchFamily="34" charset="0"/>
                <a:cs typeface="Verdana" panose="020B0604030504040204" pitchFamily="34" charset="0"/>
              </a:rPr>
              <a:t>Objectives of the session</a:t>
            </a:r>
          </a:p>
        </p:txBody>
      </p:sp>
      <p:sp>
        <p:nvSpPr>
          <p:cNvPr id="3" name="Content Placeholder 2"/>
          <p:cNvSpPr>
            <a:spLocks noGrp="1"/>
          </p:cNvSpPr>
          <p:nvPr>
            <p:ph idx="1"/>
          </p:nvPr>
        </p:nvSpPr>
        <p:spPr>
          <a:xfrm>
            <a:off x="467544" y="1628800"/>
            <a:ext cx="8676456" cy="3629000"/>
          </a:xfrm>
        </p:spPr>
        <p:txBody>
          <a:bodyPr>
            <a:noAutofit/>
          </a:bodyPr>
          <a:lstStyle/>
          <a:p>
            <a:pPr lvl="0"/>
            <a:r>
              <a:rPr lang="en-GB" sz="2400" dirty="0">
                <a:latin typeface="Verdana" panose="020B0604030504040204" pitchFamily="34" charset="0"/>
                <a:ea typeface="Verdana" panose="020B0604030504040204" pitchFamily="34" charset="0"/>
                <a:cs typeface="Verdana" panose="020B0604030504040204" pitchFamily="34" charset="0"/>
              </a:rPr>
              <a:t>E-tendering (</a:t>
            </a:r>
            <a:r>
              <a:rPr lang="en-GB" sz="2400" dirty="0" err="1">
                <a:latin typeface="Verdana" panose="020B0604030504040204" pitchFamily="34" charset="0"/>
                <a:ea typeface="Verdana" panose="020B0604030504040204" pitchFamily="34" charset="0"/>
                <a:cs typeface="Verdana" panose="020B0604030504040204" pitchFamily="34" charset="0"/>
              </a:rPr>
              <a:t>DueNorth</a:t>
            </a:r>
            <a:r>
              <a:rPr lang="en-GB" sz="2400" dirty="0">
                <a:latin typeface="Verdana" panose="020B0604030504040204" pitchFamily="34" charset="0"/>
                <a:ea typeface="Verdana" panose="020B0604030504040204" pitchFamily="34" charset="0"/>
                <a:cs typeface="Verdana" panose="020B0604030504040204" pitchFamily="34" charset="0"/>
              </a:rPr>
              <a:t>)</a:t>
            </a:r>
          </a:p>
          <a:p>
            <a:pPr lvl="0"/>
            <a:r>
              <a:rPr lang="en-GB" sz="2400" dirty="0">
                <a:latin typeface="Verdana" panose="020B0604030504040204" pitchFamily="34" charset="0"/>
                <a:ea typeface="Verdana" panose="020B0604030504040204" pitchFamily="34" charset="0"/>
                <a:cs typeface="Verdana" panose="020B0604030504040204" pitchFamily="34" charset="0"/>
              </a:rPr>
              <a:t>Registering as a Supplier</a:t>
            </a:r>
          </a:p>
          <a:p>
            <a:pPr lvl="0"/>
            <a:r>
              <a:rPr lang="en-GB" sz="2400" dirty="0">
                <a:latin typeface="Verdana" panose="020B0604030504040204" pitchFamily="34" charset="0"/>
                <a:ea typeface="Verdana" panose="020B0604030504040204" pitchFamily="34" charset="0"/>
                <a:cs typeface="Verdana" panose="020B0604030504040204" pitchFamily="34" charset="0"/>
              </a:rPr>
              <a:t>Where to find an opportunity</a:t>
            </a:r>
          </a:p>
          <a:p>
            <a:pPr lvl="0"/>
            <a:r>
              <a:rPr lang="en-GB" sz="2400" dirty="0">
                <a:latin typeface="Verdana" panose="020B0604030504040204" pitchFamily="34" charset="0"/>
                <a:ea typeface="Verdana" panose="020B0604030504040204" pitchFamily="34" charset="0"/>
                <a:cs typeface="Verdana" panose="020B0604030504040204" pitchFamily="34" charset="0"/>
              </a:rPr>
              <a:t>Registering an interest in an opportunity</a:t>
            </a:r>
          </a:p>
          <a:p>
            <a:pPr lvl="0"/>
            <a:r>
              <a:rPr lang="en-GB" sz="2400" dirty="0">
                <a:latin typeface="Verdana" panose="020B0604030504040204" pitchFamily="34" charset="0"/>
                <a:ea typeface="Verdana" panose="020B0604030504040204" pitchFamily="34" charset="0"/>
                <a:cs typeface="Verdana" panose="020B0604030504040204" pitchFamily="34" charset="0"/>
              </a:rPr>
              <a:t>How to start your response</a:t>
            </a:r>
          </a:p>
          <a:p>
            <a:pPr lvl="0"/>
            <a:r>
              <a:rPr lang="en-GB" sz="2400" dirty="0">
                <a:latin typeface="Verdana" panose="020B0604030504040204" pitchFamily="34" charset="0"/>
                <a:ea typeface="Verdana" panose="020B0604030504040204" pitchFamily="34" charset="0"/>
                <a:cs typeface="Verdana" panose="020B0604030504040204" pitchFamily="34" charset="0"/>
              </a:rPr>
              <a:t>What do the online submission templates look like?</a:t>
            </a:r>
          </a:p>
          <a:p>
            <a:pPr marL="0" indent="0">
              <a:spcAft>
                <a:spcPts val="400"/>
              </a:spcAft>
              <a:buNone/>
            </a:pPr>
            <a:endParaRPr lang="en-GB" sz="2800" dirty="0"/>
          </a:p>
        </p:txBody>
      </p:sp>
    </p:spTree>
    <p:extLst>
      <p:ext uri="{BB962C8B-B14F-4D97-AF65-F5344CB8AC3E}">
        <p14:creationId xmlns:p14="http://schemas.microsoft.com/office/powerpoint/2010/main" val="232879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GB" sz="3000" dirty="0">
                <a:latin typeface="Verdana" panose="020B0604030504040204" pitchFamily="34" charset="0"/>
                <a:ea typeface="Verdana" panose="020B0604030504040204" pitchFamily="34" charset="0"/>
                <a:cs typeface="Verdana" panose="020B0604030504040204" pitchFamily="34" charset="0"/>
              </a:rPr>
              <a:t>What do the online submission templates look like?</a:t>
            </a:r>
          </a:p>
        </p:txBody>
      </p:sp>
      <p:sp>
        <p:nvSpPr>
          <p:cNvPr id="3" name="Content Placeholder 2"/>
          <p:cNvSpPr>
            <a:spLocks noGrp="1"/>
          </p:cNvSpPr>
          <p:nvPr>
            <p:ph idx="1"/>
          </p:nvPr>
        </p:nvSpPr>
        <p:spPr>
          <a:xfrm>
            <a:off x="457200" y="1600200"/>
            <a:ext cx="8229600" cy="4205063"/>
          </a:xfrm>
        </p:spPr>
        <p:txBody>
          <a:bodyPr>
            <a:noAutofit/>
          </a:bodyPr>
          <a:lstStyle/>
          <a:p>
            <a:pPr marL="0" indent="0">
              <a:spcAft>
                <a:spcPts val="400"/>
              </a:spcAft>
              <a:buNone/>
            </a:pPr>
            <a:r>
              <a:rPr lang="en-GB" sz="2400" dirty="0">
                <a:latin typeface="Verdana" panose="020B0604030504040204" pitchFamily="34" charset="0"/>
                <a:ea typeface="Verdana" panose="020B0604030504040204" pitchFamily="34" charset="0"/>
                <a:cs typeface="Verdana" panose="020B0604030504040204" pitchFamily="34" charset="0"/>
              </a:rPr>
              <a:t>Follow the response wizard</a:t>
            </a:r>
          </a:p>
          <a:p>
            <a:pPr marL="0" indent="0">
              <a:spcAft>
                <a:spcPts val="400"/>
              </a:spcAft>
              <a:buNone/>
            </a:pPr>
            <a:endParaRPr lang="en-GB" sz="2800" dirty="0"/>
          </a:p>
          <a:p>
            <a:pPr marL="0" indent="0">
              <a:spcAft>
                <a:spcPts val="400"/>
              </a:spcAft>
              <a:buNone/>
            </a:pPr>
            <a:endParaRPr lang="en-GB" sz="2800" dirty="0"/>
          </a:p>
        </p:txBody>
      </p:sp>
      <p:pic>
        <p:nvPicPr>
          <p:cNvPr id="4" name="Picture 3"/>
          <p:cNvPicPr/>
          <p:nvPr/>
        </p:nvPicPr>
        <p:blipFill>
          <a:blip r:embed="rId3"/>
          <a:stretch>
            <a:fillRect/>
          </a:stretch>
        </p:blipFill>
        <p:spPr>
          <a:xfrm>
            <a:off x="611560" y="2704147"/>
            <a:ext cx="7920880" cy="767264"/>
          </a:xfrm>
          <a:prstGeom prst="rect">
            <a:avLst/>
          </a:prstGeom>
        </p:spPr>
      </p:pic>
      <p:sp>
        <p:nvSpPr>
          <p:cNvPr id="5" name="Rectangle 4"/>
          <p:cNvSpPr/>
          <p:nvPr/>
        </p:nvSpPr>
        <p:spPr>
          <a:xfrm>
            <a:off x="611560" y="3009766"/>
            <a:ext cx="1152128"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9404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11" y="116633"/>
            <a:ext cx="8229600" cy="720080"/>
          </a:xfrm>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553311" y="806792"/>
            <a:ext cx="8229600" cy="4205063"/>
          </a:xfrm>
        </p:spPr>
        <p:txBody>
          <a:bodyPr>
            <a:noAutofit/>
          </a:bodyPr>
          <a:lstStyle/>
          <a:p>
            <a:pPr marL="0" indent="0">
              <a:spcAft>
                <a:spcPts val="400"/>
              </a:spcAft>
              <a:buNone/>
            </a:pPr>
            <a:r>
              <a:rPr lang="en-GB" sz="2800" dirty="0">
                <a:latin typeface="Verdana" panose="020B0604030504040204" pitchFamily="34" charset="0"/>
                <a:ea typeface="Verdana" panose="020B0604030504040204" pitchFamily="34" charset="0"/>
                <a:cs typeface="Verdana" panose="020B0604030504040204" pitchFamily="34" charset="0"/>
              </a:rPr>
              <a:t>Follow the response wizard</a:t>
            </a:r>
          </a:p>
          <a:p>
            <a:pPr marL="0" indent="0">
              <a:spcAft>
                <a:spcPts val="400"/>
              </a:spcAft>
              <a:buNone/>
            </a:pPr>
            <a:endParaRPr lang="en-GB" sz="2800" dirty="0"/>
          </a:p>
          <a:p>
            <a:pPr marL="0" indent="0">
              <a:spcAft>
                <a:spcPts val="400"/>
              </a:spcAft>
              <a:buNone/>
            </a:pPr>
            <a:endParaRPr lang="en-GB" sz="2800" dirty="0"/>
          </a:p>
        </p:txBody>
      </p:sp>
      <p:sp>
        <p:nvSpPr>
          <p:cNvPr id="7" name="Rectangle 6"/>
          <p:cNvSpPr/>
          <p:nvPr/>
        </p:nvSpPr>
        <p:spPr>
          <a:xfrm>
            <a:off x="559249" y="2447679"/>
            <a:ext cx="855128"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0" y="5157192"/>
            <a:ext cx="9144000" cy="1700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p:nvPr/>
        </p:nvPicPr>
        <p:blipFill>
          <a:blip r:embed="rId3"/>
          <a:stretch>
            <a:fillRect/>
          </a:stretch>
        </p:blipFill>
        <p:spPr>
          <a:xfrm>
            <a:off x="0" y="1484784"/>
            <a:ext cx="9144000" cy="4522812"/>
          </a:xfrm>
          <a:prstGeom prst="rect">
            <a:avLst/>
          </a:prstGeom>
        </p:spPr>
      </p:pic>
    </p:spTree>
    <p:extLst>
      <p:ext uri="{BB962C8B-B14F-4D97-AF65-F5344CB8AC3E}">
        <p14:creationId xmlns:p14="http://schemas.microsoft.com/office/powerpoint/2010/main" val="2138679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585806" y="1196752"/>
            <a:ext cx="7920880" cy="767264"/>
          </a:xfrm>
          <a:prstGeom prst="rect">
            <a:avLst/>
          </a:prstGeom>
        </p:spPr>
      </p:pic>
      <p:sp>
        <p:nvSpPr>
          <p:cNvPr id="7" name="Rectangle 6"/>
          <p:cNvSpPr/>
          <p:nvPr/>
        </p:nvSpPr>
        <p:spPr>
          <a:xfrm>
            <a:off x="1759854" y="1502371"/>
            <a:ext cx="1973803"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p:nvPr/>
        </p:nvPicPr>
        <p:blipFill>
          <a:blip r:embed="rId4"/>
          <a:stretch>
            <a:fillRect/>
          </a:stretch>
        </p:blipFill>
        <p:spPr>
          <a:xfrm>
            <a:off x="650394" y="2132856"/>
            <a:ext cx="2442087" cy="4104456"/>
          </a:xfrm>
          <a:prstGeom prst="rect">
            <a:avLst/>
          </a:prstGeom>
        </p:spPr>
      </p:pic>
    </p:spTree>
    <p:extLst>
      <p:ext uri="{BB962C8B-B14F-4D97-AF65-F5344CB8AC3E}">
        <p14:creationId xmlns:p14="http://schemas.microsoft.com/office/powerpoint/2010/main" val="3958630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107504" y="735106"/>
            <a:ext cx="8136904" cy="767265"/>
          </a:xfrm>
          <a:prstGeom prst="rect">
            <a:avLst/>
          </a:prstGeom>
        </p:spPr>
      </p:pic>
      <p:sp>
        <p:nvSpPr>
          <p:cNvPr id="7" name="Rectangle 6"/>
          <p:cNvSpPr/>
          <p:nvPr/>
        </p:nvSpPr>
        <p:spPr>
          <a:xfrm>
            <a:off x="3367583" y="1040726"/>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stretch>
            <a:fillRect/>
          </a:stretch>
        </p:blipFill>
        <p:spPr>
          <a:xfrm>
            <a:off x="107504" y="1916832"/>
            <a:ext cx="8856984" cy="2376264"/>
          </a:xfrm>
          <a:prstGeom prst="rect">
            <a:avLst/>
          </a:prstGeom>
        </p:spPr>
      </p:pic>
      <p:sp>
        <p:nvSpPr>
          <p:cNvPr id="10" name="Rectangle 9"/>
          <p:cNvSpPr/>
          <p:nvPr/>
        </p:nvSpPr>
        <p:spPr>
          <a:xfrm>
            <a:off x="4910159" y="3113473"/>
            <a:ext cx="1108146" cy="373808"/>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7668344" y="3326451"/>
            <a:ext cx="72008" cy="937434"/>
          </a:xfrm>
          <a:prstGeom prst="straightConnector1">
            <a:avLst/>
          </a:prstGeom>
          <a:ln w="41275"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56276" y="4298245"/>
            <a:ext cx="1368152" cy="646331"/>
          </a:xfrm>
          <a:prstGeom prst="rect">
            <a:avLst/>
          </a:prstGeom>
          <a:noFill/>
        </p:spPr>
        <p:txBody>
          <a:bodyPr wrap="square" rtlCol="0">
            <a:spAutoFit/>
          </a:bodyPr>
          <a:lstStyle/>
          <a:p>
            <a:r>
              <a:rPr lang="en-GB" b="1" dirty="0">
                <a:solidFill>
                  <a:srgbClr val="FF0000"/>
                </a:solidFill>
                <a:latin typeface="Verdana" panose="020B0604030504040204" pitchFamily="34" charset="0"/>
                <a:ea typeface="Verdana" panose="020B0604030504040204" pitchFamily="34" charset="0"/>
                <a:cs typeface="Verdana" panose="020B0604030504040204" pitchFamily="34" charset="0"/>
              </a:rPr>
              <a:t>Progress Bar</a:t>
            </a:r>
          </a:p>
        </p:txBody>
      </p:sp>
    </p:spTree>
    <p:extLst>
      <p:ext uri="{BB962C8B-B14F-4D97-AF65-F5344CB8AC3E}">
        <p14:creationId xmlns:p14="http://schemas.microsoft.com/office/powerpoint/2010/main" val="2879519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229338" y="965929"/>
            <a:ext cx="7920880" cy="767264"/>
          </a:xfrm>
          <a:prstGeom prst="rect">
            <a:avLst/>
          </a:prstGeom>
        </p:spPr>
      </p:pic>
      <p:sp>
        <p:nvSpPr>
          <p:cNvPr id="7" name="Rectangle 6"/>
          <p:cNvSpPr/>
          <p:nvPr/>
        </p:nvSpPr>
        <p:spPr>
          <a:xfrm>
            <a:off x="3323410" y="1271548"/>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p:nvPr/>
        </p:nvPicPr>
        <p:blipFill>
          <a:blip r:embed="rId4"/>
          <a:stretch>
            <a:fillRect/>
          </a:stretch>
        </p:blipFill>
        <p:spPr>
          <a:xfrm>
            <a:off x="231500" y="2560870"/>
            <a:ext cx="8804995" cy="1602854"/>
          </a:xfrm>
          <a:prstGeom prst="rect">
            <a:avLst/>
          </a:prstGeom>
        </p:spPr>
      </p:pic>
      <p:sp>
        <p:nvSpPr>
          <p:cNvPr id="10" name="Rectangle 9"/>
          <p:cNvSpPr/>
          <p:nvPr/>
        </p:nvSpPr>
        <p:spPr>
          <a:xfrm>
            <a:off x="5436096" y="2560870"/>
            <a:ext cx="1584176" cy="508090"/>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3528" y="4581128"/>
            <a:ext cx="4454361" cy="923330"/>
          </a:xfrm>
          <a:prstGeom prst="rect">
            <a:avLst/>
          </a:prstGeom>
          <a:noFill/>
        </p:spPr>
        <p:txBody>
          <a:bodyPr wrap="none" rtlCol="0">
            <a:spAutoFit/>
          </a:bodyPr>
          <a:lstStyle/>
          <a:p>
            <a:r>
              <a:rPr lang="en-GB" dirty="0"/>
              <a:t>Supplier Guidance document will be attached</a:t>
            </a:r>
          </a:p>
          <a:p>
            <a:r>
              <a:rPr lang="en-GB" dirty="0"/>
              <a:t>18 minute time out</a:t>
            </a:r>
            <a:br>
              <a:rPr lang="en-GB" dirty="0"/>
            </a:br>
            <a:r>
              <a:rPr lang="en-GB" dirty="0"/>
              <a:t>Red traffic light ? Read the question.</a:t>
            </a:r>
          </a:p>
        </p:txBody>
      </p:sp>
    </p:spTree>
    <p:extLst>
      <p:ext uri="{BB962C8B-B14F-4D97-AF65-F5344CB8AC3E}">
        <p14:creationId xmlns:p14="http://schemas.microsoft.com/office/powerpoint/2010/main" val="3378684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323528" y="794245"/>
            <a:ext cx="7920880" cy="767264"/>
          </a:xfrm>
          <a:prstGeom prst="rect">
            <a:avLst/>
          </a:prstGeom>
        </p:spPr>
      </p:pic>
      <p:sp>
        <p:nvSpPr>
          <p:cNvPr id="7" name="Rectangle 6"/>
          <p:cNvSpPr/>
          <p:nvPr/>
        </p:nvSpPr>
        <p:spPr>
          <a:xfrm>
            <a:off x="3417600" y="1080335"/>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p:nvPr/>
        </p:nvPicPr>
        <p:blipFill>
          <a:blip r:embed="rId4"/>
          <a:stretch>
            <a:fillRect/>
          </a:stretch>
        </p:blipFill>
        <p:spPr>
          <a:xfrm>
            <a:off x="323528" y="1772816"/>
            <a:ext cx="6541598" cy="4176464"/>
          </a:xfrm>
          <a:prstGeom prst="rect">
            <a:avLst/>
          </a:prstGeom>
        </p:spPr>
      </p:pic>
      <p:sp>
        <p:nvSpPr>
          <p:cNvPr id="10" name="Rectangle 9"/>
          <p:cNvSpPr/>
          <p:nvPr/>
        </p:nvSpPr>
        <p:spPr>
          <a:xfrm>
            <a:off x="444061" y="5635507"/>
            <a:ext cx="3479867" cy="373808"/>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8904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585806" y="1196752"/>
            <a:ext cx="7920880" cy="767264"/>
          </a:xfrm>
          <a:prstGeom prst="rect">
            <a:avLst/>
          </a:prstGeom>
        </p:spPr>
      </p:pic>
      <p:sp>
        <p:nvSpPr>
          <p:cNvPr id="7" name="Rectangle 6"/>
          <p:cNvSpPr/>
          <p:nvPr/>
        </p:nvSpPr>
        <p:spPr>
          <a:xfrm>
            <a:off x="3559345" y="1502371"/>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p:nvPr/>
        </p:nvPicPr>
        <p:blipFill>
          <a:blip r:embed="rId4"/>
          <a:stretch>
            <a:fillRect/>
          </a:stretch>
        </p:blipFill>
        <p:spPr>
          <a:xfrm>
            <a:off x="395536" y="3501008"/>
            <a:ext cx="7992888" cy="1068056"/>
          </a:xfrm>
          <a:prstGeom prst="rect">
            <a:avLst/>
          </a:prstGeom>
        </p:spPr>
      </p:pic>
      <p:sp>
        <p:nvSpPr>
          <p:cNvPr id="10" name="Rectangle 9"/>
          <p:cNvSpPr/>
          <p:nvPr/>
        </p:nvSpPr>
        <p:spPr>
          <a:xfrm>
            <a:off x="6804248" y="4054634"/>
            <a:ext cx="648072" cy="514430"/>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944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585806" y="1196752"/>
            <a:ext cx="7920880" cy="767264"/>
          </a:xfrm>
          <a:prstGeom prst="rect">
            <a:avLst/>
          </a:prstGeom>
        </p:spPr>
      </p:pic>
      <p:sp>
        <p:nvSpPr>
          <p:cNvPr id="7" name="Rectangle 6"/>
          <p:cNvSpPr/>
          <p:nvPr/>
        </p:nvSpPr>
        <p:spPr>
          <a:xfrm>
            <a:off x="3559345" y="1502371"/>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p:nvPr/>
        </p:nvPicPr>
        <p:blipFill>
          <a:blip r:embed="rId4"/>
          <a:stretch>
            <a:fillRect/>
          </a:stretch>
        </p:blipFill>
        <p:spPr>
          <a:xfrm>
            <a:off x="395536" y="2924944"/>
            <a:ext cx="8280920" cy="1656184"/>
          </a:xfrm>
          <a:prstGeom prst="rect">
            <a:avLst/>
          </a:prstGeom>
        </p:spPr>
      </p:pic>
      <p:sp>
        <p:nvSpPr>
          <p:cNvPr id="10" name="Rectangle 9"/>
          <p:cNvSpPr/>
          <p:nvPr/>
        </p:nvSpPr>
        <p:spPr>
          <a:xfrm>
            <a:off x="7020272" y="3238606"/>
            <a:ext cx="1872208" cy="622442"/>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9483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467544" y="2347648"/>
            <a:ext cx="7920880" cy="767264"/>
          </a:xfrm>
          <a:prstGeom prst="rect">
            <a:avLst/>
          </a:prstGeom>
        </p:spPr>
      </p:pic>
      <p:sp>
        <p:nvSpPr>
          <p:cNvPr id="7" name="Rectangle 6"/>
          <p:cNvSpPr/>
          <p:nvPr/>
        </p:nvSpPr>
        <p:spPr>
          <a:xfrm>
            <a:off x="5148064" y="2653267"/>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17829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 name="Picture 4"/>
          <p:cNvPicPr/>
          <p:nvPr/>
        </p:nvPicPr>
        <p:blipFill>
          <a:blip r:embed="rId3"/>
          <a:stretch>
            <a:fillRect/>
          </a:stretch>
        </p:blipFill>
        <p:spPr>
          <a:xfrm>
            <a:off x="467544" y="2347648"/>
            <a:ext cx="7920880" cy="767264"/>
          </a:xfrm>
          <a:prstGeom prst="rect">
            <a:avLst/>
          </a:prstGeom>
        </p:spPr>
      </p:pic>
      <p:sp>
        <p:nvSpPr>
          <p:cNvPr id="7" name="Rectangle 6"/>
          <p:cNvSpPr/>
          <p:nvPr/>
        </p:nvSpPr>
        <p:spPr>
          <a:xfrm>
            <a:off x="6880800" y="2673287"/>
            <a:ext cx="173273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p:nvPr/>
        </p:nvPicPr>
        <p:blipFill>
          <a:blip r:embed="rId4"/>
          <a:stretch>
            <a:fillRect/>
          </a:stretch>
        </p:blipFill>
        <p:spPr>
          <a:xfrm>
            <a:off x="554287" y="3697312"/>
            <a:ext cx="8059249" cy="1479600"/>
          </a:xfrm>
          <a:prstGeom prst="rect">
            <a:avLst/>
          </a:prstGeom>
        </p:spPr>
      </p:pic>
      <p:sp>
        <p:nvSpPr>
          <p:cNvPr id="8" name="Rectangle 7"/>
          <p:cNvSpPr/>
          <p:nvPr/>
        </p:nvSpPr>
        <p:spPr>
          <a:xfrm>
            <a:off x="6910386" y="3678736"/>
            <a:ext cx="1622054"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1522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norm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Why move on to an e-tendering system?</a:t>
            </a:r>
          </a:p>
        </p:txBody>
      </p:sp>
      <p:sp>
        <p:nvSpPr>
          <p:cNvPr id="3" name="Content Placeholder 2"/>
          <p:cNvSpPr>
            <a:spLocks noGrp="1"/>
          </p:cNvSpPr>
          <p:nvPr>
            <p:ph idx="1"/>
          </p:nvPr>
        </p:nvSpPr>
        <p:spPr>
          <a:xfrm>
            <a:off x="467544" y="1628800"/>
            <a:ext cx="8064896" cy="4248472"/>
          </a:xfrm>
        </p:spPr>
        <p:txBody>
          <a:bodyPr>
            <a:noAutofit/>
          </a:bodyPr>
          <a:lstStyle/>
          <a:p>
            <a:pPr marL="0" indent="0">
              <a:spcAft>
                <a:spcPts val="400"/>
              </a:spcAft>
              <a:buNone/>
            </a:pPr>
            <a:endParaRPr lang="en-GB" sz="2800" dirty="0"/>
          </a:p>
          <a:p>
            <a:pPr>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UK Public Contract Regulations mandated the use of e-tendering by 2018</a:t>
            </a:r>
          </a:p>
          <a:p>
            <a:pPr marL="0" indent="0">
              <a:spcAft>
                <a:spcPts val="400"/>
              </a:spcAft>
              <a:buNone/>
            </a:pPr>
            <a:endParaRPr lang="en-GB" sz="2000" dirty="0">
              <a:latin typeface="Verdana" panose="020B0604030504040204" pitchFamily="34" charset="0"/>
              <a:ea typeface="Verdana" panose="020B0604030504040204" pitchFamily="34" charset="0"/>
              <a:cs typeface="Verdana" panose="020B0604030504040204" pitchFamily="34" charset="0"/>
            </a:endParaRPr>
          </a:p>
          <a:p>
            <a:pPr>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Efficiencies for buyer and supplier</a:t>
            </a:r>
          </a:p>
          <a:p>
            <a:pPr lvl="1">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One advertising portal for the South West</a:t>
            </a:r>
          </a:p>
          <a:p>
            <a:pPr lvl="1">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Saves supplier information</a:t>
            </a:r>
          </a:p>
          <a:p>
            <a:pPr lvl="1">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No costly paper tenders</a:t>
            </a:r>
          </a:p>
          <a:p>
            <a:pPr lvl="1">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Quicker tender processes where appropriate</a:t>
            </a:r>
          </a:p>
        </p:txBody>
      </p:sp>
    </p:spTree>
    <p:extLst>
      <p:ext uri="{BB962C8B-B14F-4D97-AF65-F5344CB8AC3E}">
        <p14:creationId xmlns:p14="http://schemas.microsoft.com/office/powerpoint/2010/main" val="35798727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9" name="Picture 8"/>
          <p:cNvPicPr/>
          <p:nvPr/>
        </p:nvPicPr>
        <p:blipFill>
          <a:blip r:embed="rId3"/>
          <a:stretch>
            <a:fillRect/>
          </a:stretch>
        </p:blipFill>
        <p:spPr>
          <a:xfrm>
            <a:off x="1043608" y="1124744"/>
            <a:ext cx="5328592" cy="4680520"/>
          </a:xfrm>
          <a:prstGeom prst="rect">
            <a:avLst/>
          </a:prstGeom>
        </p:spPr>
      </p:pic>
      <p:sp>
        <p:nvSpPr>
          <p:cNvPr id="7" name="Rectangle 6"/>
          <p:cNvSpPr/>
          <p:nvPr/>
        </p:nvSpPr>
        <p:spPr>
          <a:xfrm>
            <a:off x="1259632" y="1844824"/>
            <a:ext cx="194421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462853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6" y="116632"/>
            <a:ext cx="8229600" cy="562074"/>
          </a:xfrm>
        </p:spPr>
        <p:txBody>
          <a:bodyPr>
            <a:noAutofit/>
          </a:bodyPr>
          <a:lstStyle/>
          <a:p>
            <a:pPr lvl="0"/>
            <a:r>
              <a:rPr lang="en-GB" sz="3200" dirty="0">
                <a:latin typeface="Verdana" panose="020B0604030504040204" pitchFamily="34" charset="0"/>
                <a:ea typeface="Verdana" panose="020B0604030504040204" pitchFamily="34" charset="0"/>
                <a:cs typeface="Verdana" panose="020B0604030504040204" pitchFamily="34" charset="0"/>
              </a:rPr>
              <a:t>Online submissions</a:t>
            </a:r>
          </a:p>
        </p:txBody>
      </p:sp>
      <p:sp>
        <p:nvSpPr>
          <p:cNvPr id="3" name="Content Placeholder 2"/>
          <p:cNvSpPr>
            <a:spLocks noGrp="1"/>
          </p:cNvSpPr>
          <p:nvPr>
            <p:ph idx="1"/>
          </p:nvPr>
        </p:nvSpPr>
        <p:spPr>
          <a:xfrm>
            <a:off x="277086" y="908720"/>
            <a:ext cx="8229600" cy="4205063"/>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6" name="Picture 5"/>
          <p:cNvPicPr/>
          <p:nvPr/>
        </p:nvPicPr>
        <p:blipFill>
          <a:blip r:embed="rId3"/>
          <a:stretch>
            <a:fillRect/>
          </a:stretch>
        </p:blipFill>
        <p:spPr>
          <a:xfrm>
            <a:off x="683568" y="1268760"/>
            <a:ext cx="7056784" cy="4256589"/>
          </a:xfrm>
          <a:prstGeom prst="rect">
            <a:avLst/>
          </a:prstGeom>
        </p:spPr>
      </p:pic>
      <p:sp>
        <p:nvSpPr>
          <p:cNvPr id="7" name="Rectangle 6"/>
          <p:cNvSpPr/>
          <p:nvPr/>
        </p:nvSpPr>
        <p:spPr>
          <a:xfrm>
            <a:off x="2987824" y="4509120"/>
            <a:ext cx="1944216" cy="461645"/>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443814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752" y="476672"/>
            <a:ext cx="3672408" cy="648072"/>
          </a:xfrm>
        </p:spPr>
        <p:txBody>
          <a:bodyPr>
            <a:normAutofit/>
          </a:bodyPr>
          <a:lstStyle/>
          <a:p>
            <a:pPr algn="ctr"/>
            <a:r>
              <a:rPr lang="en-GB" sz="3200" b="0" dirty="0">
                <a:latin typeface="Verdana" panose="020B0604030504040204" pitchFamily="34" charset="0"/>
                <a:ea typeface="Verdana" panose="020B0604030504040204" pitchFamily="34" charset="0"/>
                <a:cs typeface="Verdana" panose="020B0604030504040204" pitchFamily="34" charset="0"/>
              </a:rPr>
              <a:t>System Help</a:t>
            </a:r>
            <a:endParaRPr lang="en-GB" sz="3200" dirty="0">
              <a:latin typeface="Verdana" panose="020B0604030504040204" pitchFamily="34" charset="0"/>
              <a:ea typeface="Verdana" panose="020B0604030504040204" pitchFamily="34" charset="0"/>
              <a:cs typeface="Verdana" panose="020B0604030504040204" pitchFamily="34" charset="0"/>
            </a:endParaRPr>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579963" cy="4445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691680" y="5085184"/>
            <a:ext cx="936104" cy="408753"/>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91784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76672"/>
            <a:ext cx="3528392" cy="648072"/>
          </a:xfrm>
        </p:spPr>
        <p:txBody>
          <a:bodyPr>
            <a:normAutofit/>
          </a:bodyPr>
          <a:lstStyle/>
          <a:p>
            <a:pPr algn="ctr"/>
            <a:r>
              <a:rPr lang="en-GB" sz="3200" b="0" dirty="0">
                <a:latin typeface="Verdana" panose="020B0604030504040204" pitchFamily="34" charset="0"/>
                <a:ea typeface="Verdana" panose="020B0604030504040204" pitchFamily="34" charset="0"/>
                <a:cs typeface="Verdana" panose="020B0604030504040204" pitchFamily="34" charset="0"/>
              </a:rPr>
              <a:t>System Help</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1700808"/>
            <a:ext cx="3740323" cy="394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771800" y="3068960"/>
            <a:ext cx="2808312" cy="1440160"/>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575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1150938" y="3573463"/>
            <a:ext cx="3132137" cy="205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rgbClr val="0061AA"/>
              </a:buClr>
              <a:buChar char="•"/>
              <a:defRPr sz="2400">
                <a:solidFill>
                  <a:srgbClr val="002457"/>
                </a:solidFill>
                <a:latin typeface="Verdana" pitchFamily="34" charset="0"/>
              </a:defRPr>
            </a:lvl1pPr>
            <a:lvl2pPr marL="742950" indent="-285750" eaLnBrk="0" hangingPunct="0">
              <a:spcBef>
                <a:spcPct val="20000"/>
              </a:spcBef>
              <a:buClr>
                <a:srgbClr val="0061AA"/>
              </a:buClr>
              <a:buChar char="•"/>
              <a:defRPr sz="2000">
                <a:solidFill>
                  <a:srgbClr val="002457"/>
                </a:solidFill>
                <a:latin typeface="Verdana" pitchFamily="34" charset="0"/>
              </a:defRPr>
            </a:lvl2pPr>
            <a:lvl3pPr marL="1143000" indent="-228600" eaLnBrk="0" hangingPunct="0">
              <a:spcBef>
                <a:spcPct val="20000"/>
              </a:spcBef>
              <a:buClr>
                <a:srgbClr val="0061AA"/>
              </a:buClr>
              <a:buChar char="•"/>
              <a:defRPr sz="2000">
                <a:solidFill>
                  <a:srgbClr val="002457"/>
                </a:solidFill>
                <a:latin typeface="Verdana" pitchFamily="34" charset="0"/>
              </a:defRPr>
            </a:lvl3pPr>
            <a:lvl4pPr marL="1600200" indent="-228600" eaLnBrk="0" hangingPunct="0">
              <a:spcBef>
                <a:spcPct val="20000"/>
              </a:spcBef>
              <a:buClr>
                <a:srgbClr val="0061AA"/>
              </a:buClr>
              <a:buChar char="•"/>
              <a:defRPr sz="2000">
                <a:solidFill>
                  <a:srgbClr val="002457"/>
                </a:solidFill>
                <a:latin typeface="Verdana" pitchFamily="34" charset="0"/>
              </a:defRPr>
            </a:lvl4pPr>
            <a:lvl5pPr marL="2057400" indent="-228600" eaLnBrk="0" hangingPunct="0">
              <a:spcBef>
                <a:spcPct val="20000"/>
              </a:spcBef>
              <a:buClr>
                <a:srgbClr val="0061AA"/>
              </a:buClr>
              <a:buChar char="•"/>
              <a:defRPr sz="2000">
                <a:solidFill>
                  <a:srgbClr val="002457"/>
                </a:solidFill>
                <a:latin typeface="Verdana" pitchFamily="34" charset="0"/>
              </a:defRPr>
            </a:lvl5pPr>
            <a:lvl6pPr marL="2514600" indent="-228600" eaLnBrk="0" fontAlgn="base" hangingPunct="0">
              <a:spcBef>
                <a:spcPct val="20000"/>
              </a:spcBef>
              <a:spcAft>
                <a:spcPct val="0"/>
              </a:spcAft>
              <a:buClr>
                <a:srgbClr val="0061AA"/>
              </a:buClr>
              <a:buChar char="•"/>
              <a:defRPr sz="2000">
                <a:solidFill>
                  <a:srgbClr val="002457"/>
                </a:solidFill>
                <a:latin typeface="Verdana" pitchFamily="34" charset="0"/>
              </a:defRPr>
            </a:lvl6pPr>
            <a:lvl7pPr marL="2971800" indent="-228600" eaLnBrk="0" fontAlgn="base" hangingPunct="0">
              <a:spcBef>
                <a:spcPct val="20000"/>
              </a:spcBef>
              <a:spcAft>
                <a:spcPct val="0"/>
              </a:spcAft>
              <a:buClr>
                <a:srgbClr val="0061AA"/>
              </a:buClr>
              <a:buChar char="•"/>
              <a:defRPr sz="2000">
                <a:solidFill>
                  <a:srgbClr val="002457"/>
                </a:solidFill>
                <a:latin typeface="Verdana" pitchFamily="34" charset="0"/>
              </a:defRPr>
            </a:lvl7pPr>
            <a:lvl8pPr marL="3429000" indent="-228600" eaLnBrk="0" fontAlgn="base" hangingPunct="0">
              <a:spcBef>
                <a:spcPct val="20000"/>
              </a:spcBef>
              <a:spcAft>
                <a:spcPct val="0"/>
              </a:spcAft>
              <a:buClr>
                <a:srgbClr val="0061AA"/>
              </a:buClr>
              <a:buChar char="•"/>
              <a:defRPr sz="2000">
                <a:solidFill>
                  <a:srgbClr val="002457"/>
                </a:solidFill>
                <a:latin typeface="Verdana" pitchFamily="34" charset="0"/>
              </a:defRPr>
            </a:lvl8pPr>
            <a:lvl9pPr marL="3886200" indent="-228600" eaLnBrk="0" fontAlgn="base" hangingPunct="0">
              <a:spcBef>
                <a:spcPct val="20000"/>
              </a:spcBef>
              <a:spcAft>
                <a:spcPct val="0"/>
              </a:spcAft>
              <a:buClr>
                <a:srgbClr val="0061AA"/>
              </a:buClr>
              <a:buChar char="•"/>
              <a:defRPr sz="2000">
                <a:solidFill>
                  <a:srgbClr val="002457"/>
                </a:solidFill>
                <a:latin typeface="Verdana" pitchFamily="34" charset="0"/>
              </a:defRPr>
            </a:lvl9pPr>
          </a:lstStyle>
          <a:p>
            <a:pPr eaLnBrk="1" hangingPunct="1">
              <a:lnSpc>
                <a:spcPct val="115000"/>
              </a:lnSpc>
              <a:spcBef>
                <a:spcPct val="0"/>
              </a:spcBef>
              <a:buClrTx/>
              <a:buFontTx/>
              <a:buNone/>
            </a:pPr>
            <a:r>
              <a:rPr lang="en-GB" altLang="en-US" sz="1400" b="1" dirty="0">
                <a:solidFill>
                  <a:srgbClr val="008000"/>
                </a:solidFill>
              </a:rPr>
              <a:t>Cornwall Council</a:t>
            </a:r>
            <a:br>
              <a:rPr lang="en-GB" altLang="en-US" sz="1400" b="1" dirty="0">
                <a:solidFill>
                  <a:srgbClr val="008000"/>
                </a:solidFill>
              </a:rPr>
            </a:br>
            <a:r>
              <a:rPr lang="en-GB" altLang="en-US" sz="1400" b="1" dirty="0">
                <a:solidFill>
                  <a:srgbClr val="008000"/>
                </a:solidFill>
              </a:rPr>
              <a:t>County Hall</a:t>
            </a:r>
            <a:br>
              <a:rPr lang="en-GB" altLang="en-US" sz="1400" b="1" dirty="0">
                <a:solidFill>
                  <a:srgbClr val="008000"/>
                </a:solidFill>
              </a:rPr>
            </a:br>
            <a:r>
              <a:rPr lang="en-GB" altLang="en-US" sz="1400" b="1" dirty="0">
                <a:solidFill>
                  <a:srgbClr val="008000"/>
                </a:solidFill>
              </a:rPr>
              <a:t>Truro TR1 3AY</a:t>
            </a:r>
            <a:br>
              <a:rPr lang="en-GB" altLang="en-US" sz="1400" b="1" dirty="0">
                <a:solidFill>
                  <a:srgbClr val="008000"/>
                </a:solidFill>
              </a:rPr>
            </a:br>
            <a:br>
              <a:rPr lang="en-GB" altLang="en-US" sz="1400" b="1" dirty="0">
                <a:solidFill>
                  <a:srgbClr val="008000"/>
                </a:solidFill>
              </a:rPr>
            </a:br>
            <a:r>
              <a:rPr lang="en-GB" altLang="en-US" sz="1400" dirty="0">
                <a:solidFill>
                  <a:srgbClr val="008000"/>
                </a:solidFill>
              </a:rPr>
              <a:t>Tel: 0300 1234 100</a:t>
            </a:r>
            <a:br>
              <a:rPr lang="en-GB" altLang="en-US" sz="1400" dirty="0">
                <a:solidFill>
                  <a:srgbClr val="008000"/>
                </a:solidFill>
              </a:rPr>
            </a:br>
            <a:r>
              <a:rPr lang="en-GB" altLang="en-US" sz="1400" dirty="0">
                <a:solidFill>
                  <a:srgbClr val="008000"/>
                </a:solidFill>
              </a:rPr>
              <a:t>www.cornwall.gov.uk</a:t>
            </a:r>
          </a:p>
        </p:txBody>
      </p:sp>
      <p:sp>
        <p:nvSpPr>
          <p:cNvPr id="2" name="TextBox 1"/>
          <p:cNvSpPr txBox="1"/>
          <p:nvPr/>
        </p:nvSpPr>
        <p:spPr>
          <a:xfrm>
            <a:off x="1150938" y="980728"/>
            <a:ext cx="7165478" cy="1200329"/>
          </a:xfrm>
          <a:prstGeom prst="rect">
            <a:avLst/>
          </a:prstGeom>
          <a:noFill/>
        </p:spPr>
        <p:txBody>
          <a:bodyPr wrap="square" rtlCol="0">
            <a:spAutoFit/>
          </a:bodyPr>
          <a:lstStyle/>
          <a:p>
            <a:r>
              <a:rPr lang="en-GB" sz="2400" dirty="0"/>
              <a:t>Due North (Proactis) Supplier Helpdesk</a:t>
            </a:r>
          </a:p>
          <a:p>
            <a:endParaRPr lang="en-GB" sz="2400" dirty="0"/>
          </a:p>
          <a:p>
            <a:r>
              <a:rPr lang="en-GB" sz="2400" dirty="0"/>
              <a:t>Tel:  0330 0050352</a:t>
            </a:r>
          </a:p>
        </p:txBody>
      </p:sp>
    </p:spTree>
    <p:extLst>
      <p:ext uri="{BB962C8B-B14F-4D97-AF65-F5344CB8AC3E}">
        <p14:creationId xmlns:p14="http://schemas.microsoft.com/office/powerpoint/2010/main" val="2077984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dirty="0">
                <a:latin typeface="Verdana" panose="020B0604030504040204" pitchFamily="34" charset="0"/>
                <a:ea typeface="Verdana" panose="020B0604030504040204" pitchFamily="34" charset="0"/>
                <a:cs typeface="Verdana" panose="020B0604030504040204" pitchFamily="34" charset="0"/>
              </a:rPr>
              <a:t>Due North (Proactis)</a:t>
            </a:r>
          </a:p>
        </p:txBody>
      </p:sp>
      <p:sp>
        <p:nvSpPr>
          <p:cNvPr id="3" name="Content Placeholder 2"/>
          <p:cNvSpPr>
            <a:spLocks noGrp="1"/>
          </p:cNvSpPr>
          <p:nvPr>
            <p:ph idx="1"/>
          </p:nvPr>
        </p:nvSpPr>
        <p:spPr>
          <a:xfrm>
            <a:off x="467544" y="1268760"/>
            <a:ext cx="8676456" cy="3989040"/>
          </a:xfrm>
        </p:spPr>
        <p:txBody>
          <a:bodyPr>
            <a:noAutofit/>
          </a:bodyPr>
          <a:lstStyle/>
          <a:p>
            <a:pPr>
              <a:spcAft>
                <a:spcPts val="400"/>
              </a:spcAft>
            </a:pPr>
            <a:endParaRPr lang="en-GB" sz="1400" dirty="0"/>
          </a:p>
          <a:p>
            <a:pPr>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An electronic Tendering and Contract Management System has been introduced for Cornwall Council - this system is called Due North. </a:t>
            </a:r>
          </a:p>
          <a:p>
            <a:pPr marL="0" indent="0">
              <a:spcAft>
                <a:spcPts val="400"/>
              </a:spcAft>
              <a:buNone/>
            </a:pPr>
            <a:endParaRPr lang="en-GB" sz="1400" dirty="0">
              <a:latin typeface="Verdana" panose="020B0604030504040204" pitchFamily="34" charset="0"/>
              <a:ea typeface="Verdana" panose="020B0604030504040204" pitchFamily="34" charset="0"/>
              <a:cs typeface="Verdana" panose="020B0604030504040204" pitchFamily="34" charset="0"/>
            </a:endParaRPr>
          </a:p>
          <a:p>
            <a:pPr>
              <a:spcAft>
                <a:spcPts val="400"/>
              </a:spcAft>
            </a:pPr>
            <a:r>
              <a:rPr lang="en-GB" sz="2400" dirty="0">
                <a:latin typeface="Verdana" panose="020B0604030504040204" pitchFamily="34" charset="0"/>
                <a:ea typeface="Verdana" panose="020B0604030504040204" pitchFamily="34" charset="0"/>
                <a:cs typeface="Verdana" panose="020B0604030504040204" pitchFamily="34" charset="0"/>
              </a:rPr>
              <a:t>The main benefits expected from the system include making it easier and simpler for the Council and partners to advertise tenders in a way that is consistent, easier for suppliers to view opportunities and bid for work. </a:t>
            </a:r>
          </a:p>
          <a:p>
            <a:pPr>
              <a:spcAft>
                <a:spcPts val="400"/>
              </a:spcAft>
            </a:pPr>
            <a:endParaRPr lang="en-GB" sz="2800" dirty="0"/>
          </a:p>
          <a:p>
            <a:pPr>
              <a:spcAft>
                <a:spcPts val="400"/>
              </a:spcAft>
            </a:pPr>
            <a:endParaRPr lang="en-GB" sz="2800" dirty="0"/>
          </a:p>
        </p:txBody>
      </p:sp>
    </p:spTree>
    <p:extLst>
      <p:ext uri="{BB962C8B-B14F-4D97-AF65-F5344CB8AC3E}">
        <p14:creationId xmlns:p14="http://schemas.microsoft.com/office/powerpoint/2010/main" val="1144633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pPr lvl="0"/>
            <a:r>
              <a:rPr lang="en-GB" sz="3100" dirty="0">
                <a:latin typeface="Verdana" panose="020B0604030504040204" pitchFamily="34" charset="0"/>
                <a:ea typeface="Verdana" panose="020B0604030504040204" pitchFamily="34" charset="0"/>
                <a:cs typeface="Verdana" panose="020B0604030504040204" pitchFamily="34" charset="0"/>
              </a:rPr>
              <a:t>Registering and signing in for the first time</a:t>
            </a:r>
            <a:br>
              <a:rPr lang="en-GB" sz="4000" dirty="0"/>
            </a:br>
            <a:endParaRPr lang="en-GB" sz="4000" dirty="0"/>
          </a:p>
        </p:txBody>
      </p:sp>
      <p:sp>
        <p:nvSpPr>
          <p:cNvPr id="3" name="Content Placeholder 2"/>
          <p:cNvSpPr>
            <a:spLocks noGrp="1"/>
          </p:cNvSpPr>
          <p:nvPr>
            <p:ph idx="1"/>
          </p:nvPr>
        </p:nvSpPr>
        <p:spPr>
          <a:xfrm>
            <a:off x="611560" y="2204864"/>
            <a:ext cx="8136904" cy="2404864"/>
          </a:xfrm>
        </p:spPr>
        <p:txBody>
          <a:bodyPr>
            <a:noAutofit/>
          </a:bodyPr>
          <a:lstStyle/>
          <a:p>
            <a:pPr marL="0" indent="0">
              <a:spcAft>
                <a:spcPts val="400"/>
              </a:spcAft>
              <a:buNone/>
            </a:pPr>
            <a:r>
              <a:rPr lang="en-GB" sz="2800" dirty="0">
                <a:latin typeface="Verdana" panose="020B0604030504040204" pitchFamily="34" charset="0"/>
                <a:ea typeface="Verdana" panose="020B0604030504040204" pitchFamily="34" charset="0"/>
                <a:cs typeface="Verdana" panose="020B0604030504040204" pitchFamily="34" charset="0"/>
              </a:rPr>
              <a:t>Visit:</a:t>
            </a:r>
          </a:p>
          <a:p>
            <a:pPr marL="0" indent="0">
              <a:spcAft>
                <a:spcPts val="400"/>
              </a:spcAft>
              <a:buNone/>
            </a:pPr>
            <a:endParaRPr lang="en-GB" sz="2800" dirty="0"/>
          </a:p>
          <a:p>
            <a:pPr marL="0" indent="0">
              <a:spcAft>
                <a:spcPts val="400"/>
              </a:spcAft>
              <a:buNone/>
            </a:pPr>
            <a:r>
              <a:rPr lang="en-GB" sz="2400" b="1" dirty="0">
                <a:latin typeface="Verdana" panose="020B0604030504040204" pitchFamily="34" charset="0"/>
                <a:ea typeface="Verdana" panose="020B0604030504040204" pitchFamily="34" charset="0"/>
                <a:cs typeface="Verdana" panose="020B0604030504040204" pitchFamily="34" charset="0"/>
              </a:rPr>
              <a:t>https://www.supplyingthesouthwest.org.uk </a:t>
            </a:r>
          </a:p>
          <a:p>
            <a:pPr marL="0" indent="0">
              <a:spcAft>
                <a:spcPts val="400"/>
              </a:spcAft>
              <a:buNone/>
            </a:pPr>
            <a:endParaRPr lang="en-GB" sz="2800" dirty="0"/>
          </a:p>
        </p:txBody>
      </p:sp>
    </p:spTree>
    <p:extLst>
      <p:ext uri="{BB962C8B-B14F-4D97-AF65-F5344CB8AC3E}">
        <p14:creationId xmlns:p14="http://schemas.microsoft.com/office/powerpoint/2010/main" val="2167163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pPr lvl="0"/>
            <a:endParaRPr lang="en-GB" sz="4000" dirty="0"/>
          </a:p>
        </p:txBody>
      </p:sp>
      <p:sp>
        <p:nvSpPr>
          <p:cNvPr id="3" name="Content Placeholder 2"/>
          <p:cNvSpPr>
            <a:spLocks noGrp="1"/>
          </p:cNvSpPr>
          <p:nvPr>
            <p:ph idx="1"/>
          </p:nvPr>
        </p:nvSpPr>
        <p:spPr>
          <a:xfrm>
            <a:off x="611560" y="2204864"/>
            <a:ext cx="7920880" cy="2404864"/>
          </a:xfrm>
        </p:spPr>
        <p:txBody>
          <a:bodyPr>
            <a:noAutofit/>
          </a:bodyPr>
          <a:lstStyle/>
          <a:p>
            <a:pPr marL="0" indent="0">
              <a:spcAft>
                <a:spcPts val="400"/>
              </a:spcAft>
              <a:buNone/>
            </a:pPr>
            <a:endParaRPr lang="en-GB" sz="2800" dirty="0"/>
          </a:p>
          <a:p>
            <a:pPr marL="0" indent="0">
              <a:spcAft>
                <a:spcPts val="400"/>
              </a:spcAft>
              <a:buNone/>
            </a:pPr>
            <a:endParaRPr lang="en-GB"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1"/>
            <a:ext cx="8568952" cy="5597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24128" y="4509120"/>
            <a:ext cx="2520280" cy="646037"/>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760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241925"/>
            <a:ext cx="7073657" cy="5635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622863" y="1916832"/>
            <a:ext cx="1728192" cy="672679"/>
          </a:xfrm>
          <a:prstGeom prst="rect">
            <a:avLst/>
          </a:prstGeom>
          <a:noFill/>
          <a:ln cmpd="dbl">
            <a:solidFill>
              <a:srgbClr val="C00000"/>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934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Supplier Guidance</a:t>
            </a:r>
          </a:p>
        </p:txBody>
      </p:sp>
      <p:sp>
        <p:nvSpPr>
          <p:cNvPr id="3" name="Content Placeholder 2"/>
          <p:cNvSpPr>
            <a:spLocks noGrp="1"/>
          </p:cNvSpPr>
          <p:nvPr>
            <p:ph idx="1"/>
          </p:nvPr>
        </p:nvSpPr>
        <p:spPr/>
        <p:txBody>
          <a:bodyPr/>
          <a:lstStyle/>
          <a:p>
            <a:r>
              <a:rPr lang="en-GB" dirty="0"/>
              <a:t>All suppliers will need to register on Due North in order to receive alerts for Cornwall Council opportunities including:</a:t>
            </a:r>
          </a:p>
          <a:p>
            <a:pPr lvl="1">
              <a:buFont typeface="Arial" panose="020B0604020202020204" pitchFamily="34" charset="0"/>
              <a:buChar char="•"/>
            </a:pPr>
            <a:r>
              <a:rPr lang="en-GB" dirty="0"/>
              <a:t>Soft market testing</a:t>
            </a:r>
          </a:p>
          <a:p>
            <a:pPr lvl="1">
              <a:buFont typeface="Arial" panose="020B0604020202020204" pitchFamily="34" charset="0"/>
              <a:buChar char="•"/>
            </a:pPr>
            <a:r>
              <a:rPr lang="en-GB" dirty="0"/>
              <a:t>Tender opportunities</a:t>
            </a:r>
          </a:p>
          <a:p>
            <a:pPr lvl="1">
              <a:buFont typeface="Arial" panose="020B0604020202020204" pitchFamily="34" charset="0"/>
              <a:buChar char="•"/>
            </a:pPr>
            <a:r>
              <a:rPr lang="en-GB" dirty="0"/>
              <a:t>Supplier events</a:t>
            </a:r>
          </a:p>
          <a:p>
            <a:pPr marL="457200" lvl="1" indent="0">
              <a:buNone/>
            </a:pPr>
            <a:endParaRPr lang="en-GB" dirty="0"/>
          </a:p>
        </p:txBody>
      </p:sp>
    </p:spTree>
    <p:extLst>
      <p:ext uri="{BB962C8B-B14F-4D97-AF65-F5344CB8AC3E}">
        <p14:creationId xmlns:p14="http://schemas.microsoft.com/office/powerpoint/2010/main" val="1668528397"/>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Design">
  <a:themeElements>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Design">
  <a:themeElements>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2F9A8F4A617040913E51DA2A571043" ma:contentTypeVersion="8" ma:contentTypeDescription="Create a new document." ma:contentTypeScope="" ma:versionID="8446fc899579be757b6d4f55f2e3a334">
  <xsd:schema xmlns:xsd="http://www.w3.org/2001/XMLSchema" xmlns:xs="http://www.w3.org/2001/XMLSchema" xmlns:p="http://schemas.microsoft.com/office/2006/metadata/properties" xmlns:ns3="3edd8cc7-b026-477b-b856-8e1c289beb83" targetNamespace="http://schemas.microsoft.com/office/2006/metadata/properties" ma:root="true" ma:fieldsID="6b13598aae4e92d78e277c846bceb172" ns3:_="">
    <xsd:import namespace="3edd8cc7-b026-477b-b856-8e1c289beb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dd8cc7-b026-477b-b856-8e1c289beb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E81565-8042-469B-B1DC-C8606DB629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dd8cc7-b026-477b-b856-8e1c289beb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D53271-971B-4F1C-96AE-5396BAED82E4}">
  <ds:schemaRefs>
    <ds:schemaRef ds:uri="http://schemas.microsoft.com/sharepoint/v3/contenttype/forms"/>
  </ds:schemaRefs>
</ds:datastoreItem>
</file>

<file path=customXml/itemProps3.xml><?xml version="1.0" encoding="utf-8"?>
<ds:datastoreItem xmlns:ds="http://schemas.openxmlformats.org/officeDocument/2006/customXml" ds:itemID="{0B1A1B17-1590-4A4E-8D7D-2338AF48FB1C}">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edd8cc7-b026-477b-b856-8e1c289beb83"/>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5071</TotalTime>
  <Words>1059</Words>
  <Application>Microsoft Office PowerPoint</Application>
  <PresentationFormat>On-screen Show (4:3)</PresentationFormat>
  <Paragraphs>280</Paragraphs>
  <Slides>44</Slides>
  <Notes>40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44</vt:i4>
      </vt:variant>
    </vt:vector>
  </HeadingPairs>
  <TitlesOfParts>
    <vt:vector size="53" baseType="lpstr">
      <vt:lpstr>Arial</vt:lpstr>
      <vt:lpstr>Calibri</vt:lpstr>
      <vt:lpstr>Trebuchet MS</vt:lpstr>
      <vt:lpstr>Verdana</vt:lpstr>
      <vt:lpstr>blank</vt:lpstr>
      <vt:lpstr>Blank Design</vt:lpstr>
      <vt:lpstr>1_Custom Design</vt:lpstr>
      <vt:lpstr>1_Blank Design</vt:lpstr>
      <vt:lpstr>Custom Design</vt:lpstr>
      <vt:lpstr>E-tendering and contract management system – Due North   </vt:lpstr>
      <vt:lpstr>WELCOME</vt:lpstr>
      <vt:lpstr>Objectives of the session</vt:lpstr>
      <vt:lpstr>Why move on to an e-tendering system?</vt:lpstr>
      <vt:lpstr>Due North (Proactis)</vt:lpstr>
      <vt:lpstr>Registering and signing in for the first time </vt:lpstr>
      <vt:lpstr>PowerPoint Presentation</vt:lpstr>
      <vt:lpstr>PowerPoint Presentation</vt:lpstr>
      <vt:lpstr>Supplier Guidance</vt:lpstr>
      <vt:lpstr>Supplier set up (Requirements)</vt:lpstr>
      <vt:lpstr>Supplier set up (Contact information)</vt:lpstr>
      <vt:lpstr>Supplier set up (company info)</vt:lpstr>
      <vt:lpstr>Supplier set up (Description)</vt:lpstr>
      <vt:lpstr>Supplier set up (Description)</vt:lpstr>
      <vt:lpstr>Supplier set up (Opportunities)</vt:lpstr>
      <vt:lpstr>Supplier set up (Opportunities)</vt:lpstr>
      <vt:lpstr>Supplier set up (T&amp;Cs)</vt:lpstr>
      <vt:lpstr>Supplier set up (Confirmation)</vt:lpstr>
      <vt:lpstr>Supplier set up (Submission)</vt:lpstr>
      <vt:lpstr>PowerPoint Presentation</vt:lpstr>
      <vt:lpstr>PowerPoint Presentation</vt:lpstr>
      <vt:lpstr>PowerPoint Presentation</vt:lpstr>
      <vt:lpstr>PowerPoint Presentation</vt:lpstr>
      <vt:lpstr>How to start your response</vt:lpstr>
      <vt:lpstr>PowerPoint Presentation</vt:lpstr>
      <vt:lpstr>How to start your response</vt:lpstr>
      <vt:lpstr>How to start your response</vt:lpstr>
      <vt:lpstr>How to start your response</vt:lpstr>
      <vt:lpstr>How to start your response</vt:lpstr>
      <vt:lpstr>What do the online submission templates look like?</vt:lpstr>
      <vt:lpstr>Online submissions</vt:lpstr>
      <vt:lpstr>Online submissions</vt:lpstr>
      <vt:lpstr>Online submissions</vt:lpstr>
      <vt:lpstr>Online submissions</vt:lpstr>
      <vt:lpstr>Online submissions</vt:lpstr>
      <vt:lpstr>Online submissions</vt:lpstr>
      <vt:lpstr>Online submissions</vt:lpstr>
      <vt:lpstr>Online submissions</vt:lpstr>
      <vt:lpstr>Online submissions</vt:lpstr>
      <vt:lpstr>Online submissions</vt:lpstr>
      <vt:lpstr>Online submissions</vt:lpstr>
      <vt:lpstr>System Help</vt:lpstr>
      <vt:lpstr>System Help</vt:lpstr>
      <vt:lpstr>PowerPoint Presentation</vt:lpstr>
    </vt:vector>
  </TitlesOfParts>
  <Company>Cornwall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Overview</dc:title>
  <dc:creator>Morgan David (Procurement)</dc:creator>
  <cp:lastModifiedBy>Colledge Clare</cp:lastModifiedBy>
  <cp:revision>370</cp:revision>
  <cp:lastPrinted>2019-02-04T09:49:46Z</cp:lastPrinted>
  <dcterms:created xsi:type="dcterms:W3CDTF">2015-10-30T15:08:15Z</dcterms:created>
  <dcterms:modified xsi:type="dcterms:W3CDTF">2019-12-10T20:20:09Z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iteId">
    <vt:lpwstr>efaa16aa-d1de-4d58-ba2e-2833fdfdd29f</vt:lpwstr>
  </property>
  <property fmtid="{D5CDD505-2E9C-101B-9397-08002B2CF9AE}" pid="4" name="MSIP_Label_65bade86-969a-4cfc-8d70-99d1f0adeaba_Owner">
    <vt:lpwstr>Clare.Colledge@cornwall.gov.uk</vt:lpwstr>
  </property>
  <property fmtid="{D5CDD505-2E9C-101B-9397-08002B2CF9AE}" pid="5" name="MSIP_Label_65bade86-969a-4cfc-8d70-99d1f0adeaba_SetDate">
    <vt:lpwstr>2019-11-25T09:43:48.7508966Z</vt:lpwstr>
  </property>
  <property fmtid="{D5CDD505-2E9C-101B-9397-08002B2CF9AE}" pid="6" name="MSIP_Label_65bade86-969a-4cfc-8d70-99d1f0adeaba_Name">
    <vt:lpwstr>CONTROLLED</vt:lpwstr>
  </property>
  <property fmtid="{D5CDD505-2E9C-101B-9397-08002B2CF9AE}" pid="7" name="MSIP_Label_65bade86-969a-4cfc-8d70-99d1f0adeaba_Application">
    <vt:lpwstr>Microsoft Azure Information Protection</vt:lpwstr>
  </property>
  <property fmtid="{D5CDD505-2E9C-101B-9397-08002B2CF9AE}" pid="8" name="MSIP_Label_65bade86-969a-4cfc-8d70-99d1f0adeaba_Extended_MSFT_Method">
    <vt:lpwstr>Automatic</vt:lpwstr>
  </property>
  <property fmtid="{D5CDD505-2E9C-101B-9397-08002B2CF9AE}" pid="9" name="Sensitivity">
    <vt:lpwstr>CONTROLLED</vt:lpwstr>
  </property>
  <property fmtid="{D5CDD505-2E9C-101B-9397-08002B2CF9AE}" pid="10" name="ContentTypeId">
    <vt:lpwstr>0x010100F92F9A8F4A617040913E51DA2A571043</vt:lpwstr>
  </property>
</Properties>
</file>