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7"/>
  </p:sldMasterIdLst>
  <p:notesMasterIdLst>
    <p:notesMasterId r:id="rId22"/>
  </p:notesMasterIdLst>
  <p:sldIdLst>
    <p:sldId id="256" r:id="rId8"/>
    <p:sldId id="315" r:id="rId9"/>
    <p:sldId id="316" r:id="rId10"/>
    <p:sldId id="317" r:id="rId11"/>
    <p:sldId id="321" r:id="rId12"/>
    <p:sldId id="318" r:id="rId13"/>
    <p:sldId id="323" r:id="rId14"/>
    <p:sldId id="324" r:id="rId15"/>
    <p:sldId id="325" r:id="rId16"/>
    <p:sldId id="326" r:id="rId17"/>
    <p:sldId id="313" r:id="rId18"/>
    <p:sldId id="327" r:id="rId19"/>
    <p:sldId id="282" r:id="rId20"/>
    <p:sldId id="291" r:id="rId21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5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961" autoAdjust="0"/>
    <p:restoredTop sz="93372" autoAdjust="0"/>
  </p:normalViewPr>
  <p:slideViewPr>
    <p:cSldViewPr>
      <p:cViewPr varScale="1">
        <p:scale>
          <a:sx n="81" d="100"/>
          <a:sy n="81" d="100"/>
        </p:scale>
        <p:origin x="13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10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4072" y="-120"/>
      </p:cViewPr>
      <p:guideLst>
        <p:guide orient="horz" pos="310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4FB21-6918-4EE2-838E-CAB6094C713E}" type="datetimeFigureOut">
              <a:rPr lang="en-GB" smtClean="0"/>
              <a:t>05/02/2020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1975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2239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62239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D212EC-A206-4DC4-984E-F7920B9EFDD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142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212EC-A206-4DC4-984E-F7920B9EFDD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944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212EC-A206-4DC4-984E-F7920B9EFDD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462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212EC-A206-4DC4-984E-F7920B9EFDD0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072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212EC-A206-4DC4-984E-F7920B9EFDD0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5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212EC-A206-4DC4-984E-F7920B9EFDD0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8475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212EC-A206-4DC4-984E-F7920B9EFDD0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164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0501A7-B683-4304-A6A6-49E413E24297}" type="datetime1">
              <a:rPr lang="en-GB" smtClean="0"/>
              <a:t>05/02/2020</a:t>
            </a:fld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A843A4-7608-4AC2-8D6F-4F1F2F03B02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111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2E7EA-BFE3-41E5-8D23-1B9B82293A66}" type="datetime1">
              <a:rPr lang="en-GB" smtClean="0"/>
              <a:t>05/02/2020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779C0-E876-4253-B445-7A4B8EDC168B}" type="datetime1">
              <a:rPr lang="en-GB" smtClean="0"/>
              <a:t>05/02/2020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EA843A4-7608-4AC2-8D6F-4F1F2F03B02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FFC7E-F46D-4F21-A04C-9724C1CC75FC}" type="datetime1">
              <a:rPr lang="en-GB" smtClean="0"/>
              <a:t>05/02/2020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DC2F1B-5DB9-4B4C-9A5D-F6AC6F9FCB61}" type="datetime1">
              <a:rPr lang="en-GB" smtClean="0"/>
              <a:t>05/02/2020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EA843A4-7608-4AC2-8D6F-4F1F2F03B02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111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C4E9B-90E9-4B69-B91C-AE27A1A6D5CD}" type="datetime1">
              <a:rPr lang="en-GB" smtClean="0"/>
              <a:t>05/02/2020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16F8F-8A89-463D-956B-371A1A2E7AF6}" type="datetime1">
              <a:rPr lang="en-GB" smtClean="0"/>
              <a:t>05/02/2020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111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88D2A-379A-4004-B94C-6BD6103D88E3}" type="datetime1">
              <a:rPr lang="en-GB" smtClean="0"/>
              <a:t>05/02/2020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64D4-58CD-47E4-A30E-09CD51F6DD97}" type="datetime1">
              <a:rPr lang="en-GB" smtClean="0"/>
              <a:t>05/02/2020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AD2AE-BF39-4A95-924E-84280623313B}" type="datetime1">
              <a:rPr lang="en-GB" smtClean="0"/>
              <a:t>05/02/2020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A843A4-7608-4AC2-8D6F-4F1F2F03B02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DC1B-19A5-4B37-9051-A9334501B512}" type="datetime1">
              <a:rPr lang="en-GB" smtClean="0"/>
              <a:t>05/02/2020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843A4-7608-4AC2-8D6F-4F1F2F03B02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D5FF3C60-1D08-49B2-8087-302D4E0326F0}" type="datetime1">
              <a:rPr lang="en-GB" smtClean="0"/>
              <a:t>05/02/2020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GB" dirty="0"/>
              <a:t>111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EA843A4-7608-4AC2-8D6F-4F1F2F03B028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20272" y="4869160"/>
            <a:ext cx="1981200" cy="1828800"/>
          </a:xfrm>
        </p:spPr>
        <p:txBody>
          <a:bodyPr/>
          <a:lstStyle/>
          <a:p>
            <a:pPr algn="ctr"/>
            <a:r>
              <a:rPr lang="en-GB" dirty="0"/>
              <a:t> 27</a:t>
            </a:r>
            <a:r>
              <a:rPr lang="en-GB" baseline="30000" dirty="0"/>
              <a:t>th</a:t>
            </a:r>
            <a:r>
              <a:rPr lang="en-GB" dirty="0"/>
              <a:t> </a:t>
            </a:r>
            <a:r>
              <a:rPr lang="en-GB" dirty="0" smtClean="0"/>
              <a:t>January 2020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322636" y="2060848"/>
            <a:ext cx="46085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Specialist PPE Clothing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22636" y="3573016"/>
            <a:ext cx="47615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Supplier/Stakeholder Engagement Event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GB" sz="2400" dirty="0" smtClean="0">
                <a:solidFill>
                  <a:schemeClr val="bg1"/>
                </a:solidFill>
              </a:rPr>
              <a:t>Commercial Presentation </a:t>
            </a:r>
            <a:endParaRPr lang="en-GB" sz="2400" dirty="0">
              <a:solidFill>
                <a:schemeClr val="bg1"/>
              </a:solidFill>
            </a:endParaRPr>
          </a:p>
          <a:p>
            <a:endParaRPr lang="en-GB" sz="2400" dirty="0">
              <a:solidFill>
                <a:schemeClr val="bg1"/>
              </a:solidFill>
            </a:endParaRPr>
          </a:p>
          <a:p>
            <a:r>
              <a:rPr lang="en-GB" sz="2000" dirty="0">
                <a:solidFill>
                  <a:schemeClr val="bg1"/>
                </a:solidFill>
              </a:rPr>
              <a:t>Dave Smith, Kent </a:t>
            </a:r>
            <a:r>
              <a:rPr lang="en-GB" sz="2000" dirty="0" smtClean="0">
                <a:solidFill>
                  <a:schemeClr val="bg1"/>
                </a:solidFill>
              </a:rPr>
              <a:t>FRS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190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GB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DPS Management</a:t>
            </a:r>
          </a:p>
          <a:p>
            <a:pPr marL="45720" indent="0"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Kent FRS will be responsible for the management of the DPS, including:</a:t>
            </a:r>
          </a:p>
          <a:p>
            <a:pPr marL="45720" indent="0"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Manage and evaluate supplier requests to participate in the DPS;</a:t>
            </a:r>
          </a:p>
          <a:p>
            <a:pPr marL="45720" indent="0"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Provide opportunities for both suppliers FRSs’ to provide feedback via 6 monthly or annual surveys as to how effective the DPS is performing and how things could be improved;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Undertake ongoing financial assessments of DPS suppliers;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Providing impartial support for any remedial actions or investigations into any issues considered to have the potential for national impact.</a:t>
            </a:r>
          </a:p>
          <a:p>
            <a:pPr marL="45720" indent="0">
              <a:buNone/>
            </a:pPr>
            <a:r>
              <a:rPr lang="en-GB" sz="1200" dirty="0">
                <a:latin typeface="+mj-lt"/>
                <a:cs typeface="Arial" panose="020B0604020202020204" pitchFamily="34" charset="0"/>
              </a:rPr>
              <a:t> </a:t>
            </a:r>
          </a:p>
          <a:p>
            <a:pPr marL="4572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GB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DPS </a:t>
            </a:r>
            <a:r>
              <a:rPr lang="en-GB" sz="2800" dirty="0" smtClean="0"/>
              <a:t>CONTRACT </a:t>
            </a:r>
            <a:r>
              <a:rPr lang="en-GB" sz="2800" dirty="0"/>
              <a:t>management – </a:t>
            </a:r>
            <a:r>
              <a:rPr lang="en-GB" sz="2800" dirty="0" smtClean="0"/>
              <a:t>GROUP </a:t>
            </a:r>
            <a:r>
              <a:rPr lang="en-GB" sz="28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323699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 Stakeholder Questionnaire issued 16</a:t>
            </a:r>
            <a:r>
              <a:rPr lang="en-GB" sz="14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January 2020 requesting details of:</a:t>
            </a:r>
          </a:p>
          <a:p>
            <a:pPr lvl="1"/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requirements against each Group/Lot</a:t>
            </a:r>
          </a:p>
          <a:p>
            <a:pPr lvl="1"/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Indicative future demand, volumes and spend</a:t>
            </a:r>
          </a:p>
          <a:p>
            <a:pPr lvl="1"/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Confirmation of services required and preferred service delivery (Bolt on services or fully managed service)</a:t>
            </a:r>
          </a:p>
          <a:p>
            <a:pPr marL="45720" indent="0">
              <a:buNone/>
            </a:pPr>
            <a:endParaRPr lang="en-GB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Responses due back 31</a:t>
            </a:r>
            <a:r>
              <a:rPr lang="en-GB" sz="14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January 2020 and will be used to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make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informed </a:t>
            </a: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decisions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to help shape the final version of tender documentation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" indent="0">
              <a:buNone/>
            </a:pPr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Anticipated future demand analysis will be undertaken with the view of informing </a:t>
            </a:r>
          </a:p>
          <a:p>
            <a:pPr marL="45720" indent="0">
              <a:buNone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the final pricing evaluation models</a:t>
            </a:r>
          </a:p>
          <a:p>
            <a:pPr marL="45720" indent="0">
              <a:buNone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45720" indent="0">
              <a:buNone/>
            </a:pP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 SPPE Project Team will seek final approval from the SPPE Project Board on the  </a:t>
            </a:r>
          </a:p>
          <a:p>
            <a:pPr marL="45720" indent="0">
              <a:buNone/>
            </a:pP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following:</a:t>
            </a:r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Procurement and Lot Strategy</a:t>
            </a:r>
          </a:p>
          <a:p>
            <a:pPr lvl="1"/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 SPPE Project Plan</a:t>
            </a:r>
          </a:p>
          <a:p>
            <a:pPr lvl="1"/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Tender Documentation and key contractual positions</a:t>
            </a:r>
          </a:p>
          <a:p>
            <a:pPr lvl="1"/>
            <a:r>
              <a:rPr lang="en-GB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 of the OJEU Contract Notice and SQ</a:t>
            </a:r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GB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401783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Indicative Timescales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361263"/>
              </p:ext>
            </p:extLst>
          </p:nvPr>
        </p:nvGraphicFramePr>
        <p:xfrm>
          <a:off x="381000" y="1556792"/>
          <a:ext cx="8381260" cy="4769023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933536"/>
                <a:gridCol w="2262426"/>
                <a:gridCol w="2185298"/>
              </a:tblGrid>
              <a:tr h="431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Activity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Indicative Start Date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Indicative End Date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7244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Publish </a:t>
                      </a:r>
                      <a:r>
                        <a:rPr lang="en-GB" sz="1600" b="1" dirty="0" smtClean="0">
                          <a:effectLst/>
                        </a:rPr>
                        <a:t>OJEUs–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Restricted Procedure </a:t>
                      </a:r>
                      <a:r>
                        <a:rPr lang="en-GB" sz="1600" b="1" baseline="0" dirty="0" smtClean="0">
                          <a:effectLst/>
                        </a:rPr>
                        <a:t> - </a:t>
                      </a:r>
                      <a:r>
                        <a:rPr lang="en-GB" sz="1600" b="1" dirty="0" smtClean="0">
                          <a:effectLst/>
                        </a:rPr>
                        <a:t>Lot 1-4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Open Procedure</a:t>
                      </a:r>
                      <a:r>
                        <a:rPr lang="en-GB" sz="1600" b="1" baseline="0" dirty="0" smtClean="0">
                          <a:effectLst/>
                        </a:rPr>
                        <a:t> – Lot 5 (DPS)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31st January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3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Request for SQ responses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5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dirty="0" smtClean="0">
                          <a:effectLst/>
                        </a:rPr>
                        <a:t> February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10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dirty="0" smtClean="0">
                          <a:effectLst/>
                        </a:rPr>
                        <a:t> March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311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Evaluation of SQ and Short-List Bidders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11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dirty="0" smtClean="0">
                          <a:effectLst/>
                        </a:rPr>
                        <a:t> March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31</a:t>
                      </a:r>
                      <a:r>
                        <a:rPr lang="en-GB" sz="1600" baseline="30000" dirty="0" smtClean="0">
                          <a:effectLst/>
                        </a:rPr>
                        <a:t>st</a:t>
                      </a:r>
                      <a:r>
                        <a:rPr lang="en-GB" sz="1600" dirty="0" smtClean="0">
                          <a:effectLst/>
                        </a:rPr>
                        <a:t> March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485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Notify Bidders of Outcome (includes 10 day Alcatel)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8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dirty="0" smtClean="0">
                          <a:effectLst/>
                        </a:rPr>
                        <a:t> April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22</a:t>
                      </a:r>
                      <a:r>
                        <a:rPr lang="en-GB" sz="1600" baseline="30000" dirty="0" smtClean="0">
                          <a:effectLst/>
                        </a:rPr>
                        <a:t>nd</a:t>
                      </a:r>
                      <a:r>
                        <a:rPr lang="en-GB" sz="1600" dirty="0" smtClean="0">
                          <a:effectLst/>
                        </a:rPr>
                        <a:t> April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545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Invitation To Tender Stage and Timescales for Tender </a:t>
                      </a:r>
                      <a:r>
                        <a:rPr lang="en-GB" sz="1600" b="1" dirty="0" smtClean="0">
                          <a:effectLst/>
                        </a:rPr>
                        <a:t>responses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27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dirty="0" smtClean="0">
                          <a:effectLst/>
                        </a:rPr>
                        <a:t> April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23</a:t>
                      </a:r>
                      <a:r>
                        <a:rPr lang="en-GB" sz="1600" baseline="30000" dirty="0" smtClean="0">
                          <a:effectLst/>
                        </a:rPr>
                        <a:t>rd</a:t>
                      </a:r>
                      <a:r>
                        <a:rPr lang="en-GB" sz="1600" dirty="0" smtClean="0">
                          <a:effectLst/>
                        </a:rPr>
                        <a:t> June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485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Sizing and Production of samples for Testing &amp; Trialling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27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dirty="0" smtClean="0">
                          <a:effectLst/>
                        </a:rPr>
                        <a:t> April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23</a:t>
                      </a:r>
                      <a:r>
                        <a:rPr lang="en-GB" sz="1600" baseline="30000" dirty="0" smtClean="0">
                          <a:effectLst/>
                        </a:rPr>
                        <a:t>rd</a:t>
                      </a:r>
                      <a:r>
                        <a:rPr lang="en-GB" sz="1600" dirty="0" smtClean="0">
                          <a:effectLst/>
                        </a:rPr>
                        <a:t> June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485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Evaluation, Moderation, Testing &amp; Trialling of Lots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24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dirty="0" smtClean="0">
                          <a:effectLst/>
                        </a:rPr>
                        <a:t> June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31</a:t>
                      </a:r>
                      <a:r>
                        <a:rPr lang="en-GB" sz="1600" baseline="30000" dirty="0" smtClean="0">
                          <a:effectLst/>
                        </a:rPr>
                        <a:t>st</a:t>
                      </a:r>
                      <a:r>
                        <a:rPr lang="en-GB" sz="1600" dirty="0" smtClean="0">
                          <a:effectLst/>
                        </a:rPr>
                        <a:t> August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545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Notification of Outcome to all Bidders (includes 30 day cool down period)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30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dirty="0" smtClean="0">
                          <a:effectLst/>
                        </a:rPr>
                        <a:t> September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</a:t>
                      </a:r>
                      <a:r>
                        <a:rPr lang="en-GB" sz="1600" baseline="30000" dirty="0" smtClean="0">
                          <a:effectLst/>
                        </a:rPr>
                        <a:t>nd</a:t>
                      </a:r>
                      <a:r>
                        <a:rPr lang="en-GB" sz="1600" dirty="0" smtClean="0">
                          <a:effectLst/>
                        </a:rPr>
                        <a:t> November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600147"/>
              </p:ext>
            </p:extLst>
          </p:nvPr>
        </p:nvGraphicFramePr>
        <p:xfrm>
          <a:off x="381000" y="1330788"/>
          <a:ext cx="8438667" cy="5245105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933536"/>
                <a:gridCol w="2319833"/>
                <a:gridCol w="2185298"/>
              </a:tblGrid>
              <a:tr h="431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Activity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Indicative Start Date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Indicative End Date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5867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Publish </a:t>
                      </a:r>
                      <a:r>
                        <a:rPr lang="en-GB" sz="1600" b="1" dirty="0" smtClean="0">
                          <a:effectLst/>
                        </a:rPr>
                        <a:t>OJEU–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Restricted Procedure </a:t>
                      </a:r>
                      <a:r>
                        <a:rPr lang="en-GB" sz="1600" b="1" baseline="0" dirty="0" smtClean="0">
                          <a:effectLst/>
                        </a:rPr>
                        <a:t> - Groups </a:t>
                      </a:r>
                      <a:r>
                        <a:rPr lang="en-GB" sz="1600" b="1" dirty="0" smtClean="0">
                          <a:effectLst/>
                        </a:rPr>
                        <a:t>1-4</a:t>
                      </a:r>
                    </a:p>
                  </a:txBody>
                  <a:tcPr marL="51435" marR="51435" marT="9525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aseline="0" dirty="0" smtClean="0">
                          <a:effectLst/>
                        </a:rPr>
                        <a:t>7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baseline="0" dirty="0" smtClean="0">
                          <a:effectLst/>
                        </a:rPr>
                        <a:t> February</a:t>
                      </a:r>
                      <a:r>
                        <a:rPr lang="en-GB" sz="1600" dirty="0" smtClean="0">
                          <a:effectLst/>
                        </a:rPr>
                        <a:t>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34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Request for SQ </a:t>
                      </a:r>
                      <a:r>
                        <a:rPr lang="en-GB" sz="1600" b="1" dirty="0" smtClean="0">
                          <a:effectLst/>
                        </a:rPr>
                        <a:t>responses 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aseline="0" dirty="0" smtClean="0">
                          <a:effectLst/>
                        </a:rPr>
                        <a:t>10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dirty="0" smtClean="0">
                          <a:effectLst/>
                        </a:rPr>
                        <a:t> February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aseline="0" dirty="0" smtClean="0">
                          <a:effectLst/>
                        </a:rPr>
                        <a:t>9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dirty="0" smtClean="0">
                          <a:effectLst/>
                        </a:rPr>
                        <a:t> March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3116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Evaluation of </a:t>
                      </a:r>
                      <a:r>
                        <a:rPr lang="en-GB" sz="1600" b="1" dirty="0" smtClean="0">
                          <a:effectLst/>
                        </a:rPr>
                        <a:t>SQ,</a:t>
                      </a:r>
                      <a:r>
                        <a:rPr lang="en-GB" sz="1600" b="1" baseline="0" dirty="0" smtClean="0">
                          <a:effectLst/>
                        </a:rPr>
                        <a:t> </a:t>
                      </a:r>
                      <a:r>
                        <a:rPr lang="en-GB" sz="1600" b="1" dirty="0" smtClean="0">
                          <a:effectLst/>
                        </a:rPr>
                        <a:t>Short-List Bidders and Notify Bidders of Outcome 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10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dirty="0" smtClean="0">
                          <a:effectLst/>
                        </a:rPr>
                        <a:t> March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27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baseline="0" dirty="0" smtClean="0">
                          <a:effectLst/>
                        </a:rPr>
                        <a:t> March</a:t>
                      </a:r>
                      <a:r>
                        <a:rPr lang="en-GB" sz="1600" dirty="0" smtClean="0">
                          <a:effectLst/>
                        </a:rPr>
                        <a:t>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545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Invitation To Tender </a:t>
                      </a:r>
                      <a:r>
                        <a:rPr lang="en-GB" sz="1600" b="1" dirty="0" smtClean="0">
                          <a:effectLst/>
                        </a:rPr>
                        <a:t>Stage,</a:t>
                      </a:r>
                      <a:r>
                        <a:rPr lang="en-GB" sz="1600" b="1" baseline="0" dirty="0" smtClean="0">
                          <a:effectLst/>
                        </a:rPr>
                        <a:t> </a:t>
                      </a:r>
                      <a:r>
                        <a:rPr lang="en-GB" sz="1600" b="1" dirty="0" smtClean="0">
                          <a:effectLst/>
                        </a:rPr>
                        <a:t>Timescales </a:t>
                      </a:r>
                      <a:r>
                        <a:rPr lang="en-GB" sz="1600" b="1" dirty="0">
                          <a:effectLst/>
                        </a:rPr>
                        <a:t>for Tender </a:t>
                      </a:r>
                      <a:r>
                        <a:rPr lang="en-GB" sz="1600" b="1" dirty="0" smtClean="0">
                          <a:effectLst/>
                        </a:rPr>
                        <a:t>responses and ITT Evaluation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aseline="0" dirty="0" smtClean="0">
                          <a:effectLst/>
                        </a:rPr>
                        <a:t>1</a:t>
                      </a:r>
                      <a:r>
                        <a:rPr lang="en-GB" sz="1600" baseline="30000" dirty="0" smtClean="0">
                          <a:effectLst/>
                        </a:rPr>
                        <a:t>st</a:t>
                      </a:r>
                      <a:r>
                        <a:rPr lang="en-GB" sz="1600" baseline="0" dirty="0" smtClean="0">
                          <a:effectLst/>
                        </a:rPr>
                        <a:t> April </a:t>
                      </a:r>
                      <a:r>
                        <a:rPr lang="en-GB" sz="1600" dirty="0" smtClean="0">
                          <a:effectLst/>
                        </a:rPr>
                        <a:t>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aseline="0" dirty="0" smtClean="0">
                          <a:effectLst/>
                        </a:rPr>
                        <a:t>26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baseline="0" dirty="0" smtClean="0">
                          <a:effectLst/>
                        </a:rPr>
                        <a:t> May</a:t>
                      </a:r>
                      <a:r>
                        <a:rPr lang="en-GB" sz="1600" dirty="0" smtClean="0">
                          <a:effectLst/>
                        </a:rPr>
                        <a:t>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485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Production </a:t>
                      </a:r>
                      <a:r>
                        <a:rPr lang="en-GB" sz="1600" b="1" dirty="0">
                          <a:effectLst/>
                        </a:rPr>
                        <a:t>of samples for Testing &amp; </a:t>
                      </a:r>
                      <a:r>
                        <a:rPr lang="en-GB" sz="1600" b="1" dirty="0" smtClean="0">
                          <a:effectLst/>
                        </a:rPr>
                        <a:t>Trialling (from sizing event to delivery, 12 weeks)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aseline="0" dirty="0" smtClean="0">
                          <a:effectLst/>
                        </a:rPr>
                        <a:t>27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baseline="0" dirty="0" smtClean="0">
                          <a:effectLst/>
                        </a:rPr>
                        <a:t> March</a:t>
                      </a:r>
                      <a:r>
                        <a:rPr lang="en-GB" sz="1600" dirty="0" smtClean="0">
                          <a:effectLst/>
                        </a:rPr>
                        <a:t>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aseline="0" dirty="0" smtClean="0">
                          <a:effectLst/>
                        </a:rPr>
                        <a:t>19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baseline="0" dirty="0" smtClean="0">
                          <a:effectLst/>
                        </a:rPr>
                        <a:t> </a:t>
                      </a:r>
                      <a:r>
                        <a:rPr lang="en-GB" sz="1600" dirty="0" smtClean="0">
                          <a:effectLst/>
                        </a:rPr>
                        <a:t>June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2773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Fitting Event </a:t>
                      </a:r>
                      <a:endParaRPr lang="en-GB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GB" sz="1600" baseline="30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GB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June 2020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GB" sz="1600" baseline="30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June 2020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4856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Evaluation, Moderation, Testing &amp; Trialling of Lots</a:t>
                      </a:r>
                      <a:endParaRPr lang="en-GB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GB" sz="1600" baseline="30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GB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June</a:t>
                      </a:r>
                      <a:r>
                        <a:rPr lang="en-GB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2020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aseline="0" dirty="0" smtClean="0">
                          <a:effectLst/>
                        </a:rPr>
                        <a:t>5</a:t>
                      </a:r>
                      <a:r>
                        <a:rPr lang="en-GB" sz="1600" baseline="30000" dirty="0" smtClean="0">
                          <a:effectLst/>
                        </a:rPr>
                        <a:t>th</a:t>
                      </a:r>
                      <a:r>
                        <a:rPr lang="en-GB" sz="1600" baseline="0" dirty="0" smtClean="0">
                          <a:effectLst/>
                        </a:rPr>
                        <a:t> August</a:t>
                      </a:r>
                      <a:r>
                        <a:rPr lang="en-GB" sz="1600" dirty="0" smtClean="0">
                          <a:effectLst/>
                        </a:rPr>
                        <a:t> 2020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379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</a:rPr>
                        <a:t>Notification </a:t>
                      </a:r>
                      <a:r>
                        <a:rPr lang="en-GB" sz="1600" b="1" dirty="0" smtClean="0">
                          <a:effectLst/>
                          <a:latin typeface="+mn-lt"/>
                        </a:rPr>
                        <a:t>of</a:t>
                      </a:r>
                      <a:r>
                        <a:rPr lang="en-GB" sz="1600" b="1" baseline="0" dirty="0" smtClean="0">
                          <a:effectLst/>
                          <a:latin typeface="+mn-lt"/>
                        </a:rPr>
                        <a:t> Preferred Supplier Status </a:t>
                      </a:r>
                      <a:endParaRPr lang="en-GB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w/c 24</a:t>
                      </a:r>
                      <a:r>
                        <a:rPr lang="en-GB" sz="1600" baseline="30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 2020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4180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Notification of</a:t>
                      </a:r>
                      <a:r>
                        <a:rPr lang="en-GB" sz="1600" b="1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Framework Award </a:t>
                      </a:r>
                      <a:endParaRPr lang="en-GB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GB" sz="1600" baseline="30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GB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September </a:t>
                      </a:r>
                      <a:r>
                        <a:rPr lang="en-GB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GB" sz="1600" baseline="30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</a:t>
                      </a:r>
                      <a:r>
                        <a:rPr lang="en-GB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2020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</a:tr>
              <a:tr h="50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</a:rPr>
                        <a:t>Issue of Contracts</a:t>
                      </a:r>
                      <a:endParaRPr lang="en-GB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w/c 14</a:t>
                      </a:r>
                      <a:r>
                        <a:rPr lang="en-GB" sz="1600" baseline="300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GB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 2020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9525" marB="0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756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224341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FEEDBACK &amp; COMMENTS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sz="2800" dirty="0"/>
              <a:t>SpecialistPPE@kent.Fire-UK.org</a:t>
            </a:r>
          </a:p>
        </p:txBody>
      </p:sp>
    </p:spTree>
    <p:extLst>
      <p:ext uri="{BB962C8B-B14F-4D97-AF65-F5344CB8AC3E}">
        <p14:creationId xmlns:p14="http://schemas.microsoft.com/office/powerpoint/2010/main" val="309869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Provide overview of Supplier Questionnaire (SQ)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Provide overview of ITT evaluation 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Provide an overview of proposed Framework and Contract Management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Provide overview of proposed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anagement Information requirements</a:t>
            </a:r>
          </a:p>
          <a:p>
            <a:r>
              <a:rPr lang="en-GB" smtClean="0">
                <a:latin typeface="Arial" panose="020B0604020202020204" pitchFamily="34" charset="0"/>
                <a:cs typeface="Arial" panose="020B0604020202020204" pitchFamily="34" charset="0"/>
              </a:rPr>
              <a:t>Review proposed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KPIs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Review next steps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Review timescales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71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GB" dirty="0" smtClean="0"/>
              <a:t>SQ will focus on questions in the following areas:</a:t>
            </a:r>
          </a:p>
          <a:p>
            <a:pPr marL="45720" indent="0">
              <a:buNone/>
            </a:pPr>
            <a:endParaRPr lang="en-GB" dirty="0" smtClean="0"/>
          </a:p>
          <a:p>
            <a:pPr marL="4572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SQ 1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917177"/>
              </p:ext>
            </p:extLst>
          </p:nvPr>
        </p:nvGraphicFramePr>
        <p:xfrm>
          <a:off x="380999" y="2132856"/>
          <a:ext cx="8511481" cy="4415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11481"/>
              </a:tblGrid>
              <a:tr h="17341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 OR FAIL</a:t>
                      </a:r>
                      <a:endParaRPr lang="en-GB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14038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Criteria</a:t>
                      </a:r>
                      <a:endParaRPr lang="en-GB" sz="14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</a:tr>
              <a:tr h="2807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1 - Supplier Information (Part 1)</a:t>
                      </a:r>
                      <a:endParaRPr lang="fr-FR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07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2 - Grounds for Mandatory Exclusion (Part 2)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07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3 - Grounds for Discretionary Exclusion (Part 2)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07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4 - Economic and Financial Standing (Part 3)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07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5 - Wider Group Details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07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6- Technical and Professional Ability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2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7- Equalities &amp; Diversity Statement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138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8- Compliance to Modern Slavery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077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9 - Insurance 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2206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10- Health and Safety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077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11- Environmental Management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077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12- Data Protection</a:t>
                      </a:r>
                      <a:endParaRPr lang="en-GB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07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13 - Register of Interests &amp; Managing Conflicts of Interest Declaration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28077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Section 14 - Confidential &amp; Commercially Sensitive Information</a:t>
                      </a:r>
                      <a:endParaRPr lang="en-GB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673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GB" b="1" u="sng" dirty="0" smtClean="0"/>
              <a:t>Scored Questions</a:t>
            </a:r>
            <a:r>
              <a:rPr lang="en-GB" dirty="0" smtClean="0"/>
              <a:t>:</a:t>
            </a:r>
          </a:p>
          <a:p>
            <a:pPr marL="45720" indent="0">
              <a:buNone/>
            </a:pPr>
            <a:endParaRPr lang="en-GB" dirty="0"/>
          </a:p>
          <a:p>
            <a:r>
              <a:rPr lang="en-GB" dirty="0" smtClean="0"/>
              <a:t>Supply Chain Management</a:t>
            </a:r>
          </a:p>
          <a:p>
            <a:r>
              <a:rPr lang="en-GB" dirty="0" smtClean="0"/>
              <a:t>Manufacturing Capacity</a:t>
            </a:r>
          </a:p>
          <a:p>
            <a:r>
              <a:rPr lang="en-GB" dirty="0" smtClean="0"/>
              <a:t>Customer Service</a:t>
            </a:r>
          </a:p>
          <a:p>
            <a:r>
              <a:rPr lang="en-GB" dirty="0" smtClean="0"/>
              <a:t>Account Management</a:t>
            </a:r>
          </a:p>
          <a:p>
            <a:r>
              <a:rPr lang="en-GB" dirty="0" smtClean="0"/>
              <a:t>Quality Accreditations – </a:t>
            </a:r>
          </a:p>
          <a:p>
            <a:pPr lvl="1"/>
            <a:r>
              <a:rPr lang="en-GB" dirty="0" smtClean="0"/>
              <a:t>ISO 9001, ISO 27001 and ISO 14001 or equivalent</a:t>
            </a:r>
          </a:p>
          <a:p>
            <a:r>
              <a:rPr lang="en-GB" dirty="0" smtClean="0"/>
              <a:t>Order Processing System</a:t>
            </a:r>
          </a:p>
          <a:p>
            <a:pPr marL="4572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SQ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90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en-GB" dirty="0" smtClean="0"/>
              <a:t>Proposed Evaluation Weightings:</a:t>
            </a:r>
          </a:p>
          <a:p>
            <a:pPr marL="45720" indent="0">
              <a:buNone/>
            </a:pPr>
            <a:endParaRPr lang="en-GB" dirty="0"/>
          </a:p>
          <a:p>
            <a:r>
              <a:rPr lang="en-GB" dirty="0" smtClean="0"/>
              <a:t>Method Statements – 25%</a:t>
            </a:r>
          </a:p>
          <a:p>
            <a:r>
              <a:rPr lang="en-GB" dirty="0" smtClean="0"/>
              <a:t>Wearer Trials – 50%</a:t>
            </a:r>
          </a:p>
          <a:p>
            <a:r>
              <a:rPr lang="en-GB" dirty="0" smtClean="0"/>
              <a:t>Pricing – 25%</a:t>
            </a:r>
          </a:p>
          <a:p>
            <a:pPr marL="45720" indent="0">
              <a:buNone/>
            </a:pPr>
            <a:endParaRPr lang="en-GB" dirty="0" smtClean="0"/>
          </a:p>
          <a:p>
            <a:pPr marL="45720" indent="0">
              <a:buNone/>
            </a:pPr>
            <a:r>
              <a:rPr lang="en-GB" dirty="0" smtClean="0"/>
              <a:t>Method Statements shall request tenderers to supply details and evidence of </a:t>
            </a:r>
            <a:r>
              <a:rPr lang="en-GB" dirty="0"/>
              <a:t>how </a:t>
            </a:r>
            <a:r>
              <a:rPr lang="en-GB" dirty="0" smtClean="0"/>
              <a:t>they </a:t>
            </a:r>
            <a:r>
              <a:rPr lang="en-GB" dirty="0"/>
              <a:t>intend to provide </a:t>
            </a:r>
            <a:r>
              <a:rPr lang="en-GB" dirty="0" smtClean="0"/>
              <a:t>the goods/ services and are compliant with mandatory requirements of each Group/Lot Specification.</a:t>
            </a:r>
          </a:p>
          <a:p>
            <a:pPr marL="45720" indent="0">
              <a:buNone/>
            </a:pPr>
            <a:endParaRPr lang="en-GB" dirty="0" smtClean="0"/>
          </a:p>
          <a:p>
            <a:pPr marL="45720" indent="0">
              <a:buNone/>
            </a:pPr>
            <a:r>
              <a:rPr lang="en-GB" dirty="0" smtClean="0"/>
              <a:t>3 types of Method Statement:</a:t>
            </a:r>
          </a:p>
          <a:p>
            <a:pPr marL="45720" indent="0">
              <a:buNone/>
            </a:pPr>
            <a:endParaRPr lang="en-GB" dirty="0" smtClean="0"/>
          </a:p>
          <a:p>
            <a:r>
              <a:rPr lang="en-GB" dirty="0" smtClean="0"/>
              <a:t>Method Statements specific to each Group/Lot Specification</a:t>
            </a:r>
          </a:p>
          <a:p>
            <a:r>
              <a:rPr lang="en-GB" dirty="0" smtClean="0"/>
              <a:t>General Method Statements</a:t>
            </a:r>
          </a:p>
          <a:p>
            <a:r>
              <a:rPr lang="en-GB" dirty="0" smtClean="0"/>
              <a:t>Quality Method Statements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Evaluation ITT Stage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628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r>
              <a:rPr lang="en-GB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Summary of Method Statements</a:t>
            </a:r>
          </a:p>
          <a:p>
            <a:pPr marL="45720" indent="0">
              <a:buNone/>
            </a:pPr>
            <a:endParaRPr lang="en-GB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1)  Response to Method </a:t>
            </a:r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Statements specific to each Group/Lot Specification</a:t>
            </a:r>
          </a:p>
          <a:p>
            <a:pPr marL="45720" indent="0">
              <a:buNone/>
            </a:pP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– PASS/FAIL</a:t>
            </a:r>
          </a:p>
          <a:p>
            <a:pPr marL="45720" indent="0">
              <a:buNone/>
            </a:pP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2) General Method Statements are considered generic regardless of Group/Lot and need only be completed once by tenderers –</a:t>
            </a:r>
          </a:p>
          <a:p>
            <a:pPr marL="45720" indent="0">
              <a:buNone/>
            </a:pP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These cover;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Logistics 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Information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Account Management 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Quality Management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Continuity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Social Value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Modern Slavery</a:t>
            </a:r>
          </a:p>
          <a:p>
            <a:pPr marL="45720" indent="0">
              <a:buNone/>
            </a:pPr>
            <a:endParaRPr lang="en-GB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3) Quality Method Statements need to be completed per Group/Lot –</a:t>
            </a:r>
          </a:p>
          <a:p>
            <a:pPr marL="45720" indent="0">
              <a:buNone/>
            </a:pP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These cover;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Stock resilience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Returns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Warranties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Sizing – Special Requirements</a:t>
            </a:r>
          </a:p>
          <a:p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Disposal of Items</a:t>
            </a:r>
          </a:p>
          <a:p>
            <a:pPr marL="45720" indent="0">
              <a:buNone/>
            </a:pPr>
            <a:endParaRPr lang="en-GB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Both General and Quality Method Statements shall be either scored or Pass/Fail</a:t>
            </a:r>
          </a:p>
          <a:p>
            <a:pPr marL="4572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Evaluation ITT Stage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517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4367" y="1700807"/>
            <a:ext cx="8407893" cy="4680521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management shall be conducted at 2 levels:</a:t>
            </a:r>
          </a:p>
          <a:p>
            <a:pPr marL="45720" indent="0">
              <a:buNone/>
            </a:pP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GB" sz="11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 Management of Call-Off Contracts - </a:t>
            </a:r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undertaken by each 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articipating Authority of the framework   </a:t>
            </a:r>
          </a:p>
          <a:p>
            <a:pPr marL="45720" indent="0">
              <a:buNone/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at a local level focussing on:</a:t>
            </a:r>
          </a:p>
          <a:p>
            <a:pPr marL="45720" indent="0">
              <a:buNone/>
            </a:pPr>
            <a:endParaRPr lang="en-GB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goods/services received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against delivery and service provision</a:t>
            </a:r>
          </a:p>
          <a:p>
            <a:pPr lvl="1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issues arising</a:t>
            </a:r>
          </a:p>
          <a:p>
            <a:pPr marL="45720" indent="0">
              <a:buNone/>
            </a:pP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GB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Management of the Framework Agreement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- Kent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FRS will be responsible for the management of the Framework Agreement, including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" indent="0">
              <a:buNone/>
            </a:pP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Encouraging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framework collaboration - ‘one Customer, with one voice’ approach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/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 Strategic Framework Quarterly Meetings with successful suppliers, focussing on: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Supplier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performance against Framework KPIs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Risks and Issues,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Spend and savings,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Innovation and Supplier investments,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Business Continuity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Continuous Improvement;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Ongoing financial assessments of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suppliers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Providing impartial support for any remedial actions or investigations into any issues considered to have the potential for national impact.</a:t>
            </a:r>
          </a:p>
          <a:p>
            <a:pPr marL="45720" indent="0">
              <a:buNone/>
            </a:pPr>
            <a:endParaRPr lang="en-GB" sz="12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FRAMEWORK &amp; CONTRACT management – </a:t>
            </a:r>
            <a:r>
              <a:rPr lang="en-GB" sz="2800" dirty="0" smtClean="0"/>
              <a:t>GROUPS </a:t>
            </a:r>
            <a:r>
              <a:rPr lang="en-GB" sz="2800" dirty="0"/>
              <a:t>1-4</a:t>
            </a:r>
          </a:p>
        </p:txBody>
      </p:sp>
    </p:spTree>
    <p:extLst>
      <p:ext uri="{BB962C8B-B14F-4D97-AF65-F5344CB8AC3E}">
        <p14:creationId xmlns:p14="http://schemas.microsoft.com/office/powerpoint/2010/main" val="3419692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4367" y="1700807"/>
            <a:ext cx="8407893" cy="4680521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GB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Information</a:t>
            </a:r>
            <a:endParaRPr lang="en-GB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GB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GB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Framework shall include provision of the following management information on a quarterly basis:</a:t>
            </a:r>
          </a:p>
          <a:p>
            <a:pPr marL="45720" indent="0">
              <a:buNone/>
            </a:pPr>
            <a:endParaRPr lang="en-GB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Breakdown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of orders by each Participating Authority</a:t>
            </a:r>
          </a:p>
          <a:p>
            <a:pPr lvl="1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Breakdown of item quantities ordered by each Participating Authority</a:t>
            </a:r>
          </a:p>
          <a:p>
            <a:pPr lvl="1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Breakdown of spend under the framework by each Participating Authority</a:t>
            </a:r>
          </a:p>
          <a:p>
            <a:pPr lvl="1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Total volume of orders per unit to determine application of volume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discounts and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rebates. </a:t>
            </a:r>
          </a:p>
          <a:p>
            <a:pPr lvl="1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Number and type of Service Calls</a:t>
            </a:r>
          </a:p>
          <a:p>
            <a:pPr lvl="1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Breakdown of stock being held</a:t>
            </a:r>
          </a:p>
          <a:p>
            <a:pPr lvl="1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KPI performance information to ensure a National view of performance against KPIs</a:t>
            </a:r>
          </a:p>
          <a:p>
            <a:pPr lvl="1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Modern Slavery</a:t>
            </a:r>
          </a:p>
          <a:p>
            <a:pPr lvl="2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Processes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 place to identify modern slavery risks in supply chains.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Providing confirmation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of legal compliance with the Modern Slavery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</a:p>
          <a:p>
            <a:pPr lvl="2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Details of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any suspected and confirmed instances of modern slavery and the actions taken when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such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instances are identified.  </a:t>
            </a:r>
          </a:p>
          <a:p>
            <a:pPr lvl="2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Progress on meeting agreed Social Value initiatives.</a:t>
            </a:r>
          </a:p>
          <a:p>
            <a:pPr lvl="1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Progress on meeting agreed social value initiatives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FRAMEWORK &amp; CONTRACT management – </a:t>
            </a:r>
            <a:r>
              <a:rPr lang="en-GB" sz="2800" dirty="0" smtClean="0"/>
              <a:t>GROUPS </a:t>
            </a:r>
            <a:r>
              <a:rPr lang="en-GB" sz="2800" dirty="0"/>
              <a:t>1-4</a:t>
            </a:r>
          </a:p>
        </p:txBody>
      </p:sp>
    </p:spTree>
    <p:extLst>
      <p:ext uri="{BB962C8B-B14F-4D97-AF65-F5344CB8AC3E}">
        <p14:creationId xmlns:p14="http://schemas.microsoft.com/office/powerpoint/2010/main" val="2834211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Performance Indicators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" indent="0">
              <a:buNone/>
            </a:pPr>
            <a:endParaRPr lang="en-GB" dirty="0"/>
          </a:p>
          <a:p>
            <a:pPr marL="4572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KPI 1 – Delivery of Items</a:t>
            </a:r>
          </a:p>
          <a:p>
            <a:pPr marL="4572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KPI 2 – Production of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anagement Information within agreed 	  timescales and in agreed format</a:t>
            </a:r>
          </a:p>
          <a:p>
            <a:pPr marL="4572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KPI 3 -  Service Support</a:t>
            </a:r>
          </a:p>
          <a:p>
            <a:pPr marL="4572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KPI 4 – Order Process System Availability</a:t>
            </a:r>
          </a:p>
          <a:p>
            <a:pPr marL="4572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KPI 5 – User Satisfaction and Complaints</a:t>
            </a:r>
          </a:p>
          <a:p>
            <a:pPr marL="4572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KPI 6 – Agreed Actions</a:t>
            </a:r>
          </a:p>
          <a:p>
            <a:pPr marL="4572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KPI 7 – Account Management</a:t>
            </a:r>
          </a:p>
          <a:p>
            <a:pPr marL="4572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KPI 8 – Compliance with Modern Slavery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FRAMEWORK KPIs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4373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pe:Receivers xmlns:spe="http://schemas.microsoft.com/sharepoint/events">
  <Receiver>
    <Name>Corporate Document Item Added</Name>
    <Synchronization>Synchronous</Synchronization>
    <Type>10001</Type>
    <SequenceNumber>151</SequenceNumber>
    <Assembly>KFRS.SP.Farm, Version=1.0.0.0, Culture=neutral, PublicKeyToken=1f2406fe6720bd28</Assembly>
    <Class>KFRS.SP.Farm.CorporateDocumentEventReceiver.CorporateDocumentEventReceiver</Class>
    <Data/>
    <Filter/>
  </Receiver>
  <Receiver>
    <Name>Corporate Document Item Updated</Name>
    <Synchronization>Synchronous</Synchronization>
    <Type>10002</Type>
    <SequenceNumber>152</SequenceNumber>
    <Assembly>KFRS.SP.Farm, Version=1.0.0.0, Culture=neutral, PublicKeyToken=1f2406fe6720bd28</Assembly>
    <Class>KFRS.SP.Farm.CorporateDocumentEventReceiver.CorporateDocumentEventReceiver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am Corporate Document" ma:contentTypeID="0x0101009F6F074F8C3CF540978215CE6577F171001E53DE7DEFDC6A4C98F214592E86DA5B002DE8A7E8E7156841949E7F8E7E8A5254" ma:contentTypeVersion="0" ma:contentTypeDescription="Create a new corporate document." ma:contentTypeScope="" ma:versionID="52233e78c07ac9c7b7e3283e83b8d8e2">
  <xsd:schema xmlns:xsd="http://www.w3.org/2001/XMLSchema" xmlns:xs="http://www.w3.org/2001/XMLSchema" xmlns:p="http://schemas.microsoft.com/office/2006/metadata/properties" xmlns:ns2="e08506e8-2065-4d07-abf9-a3248805d099" xmlns:ns3="0ced37a1-2464-4ebd-bd55-f606fa549b2d" targetNamespace="http://schemas.microsoft.com/office/2006/metadata/properties" ma:root="true" ma:fieldsID="76077bec070047a2181d090357649ec4" ns2:_="" ns3:_="">
    <xsd:import namespace="e08506e8-2065-4d07-abf9-a3248805d099"/>
    <xsd:import namespace="0ced37a1-2464-4ebd-bd55-f606fa549b2d"/>
    <xsd:element name="properties">
      <xsd:complexType>
        <xsd:sequence>
          <xsd:element name="documentManagement">
            <xsd:complexType>
              <xsd:all>
                <xsd:element ref="ns2:Current_x0020_Version" minOccurs="0"/>
                <xsd:element ref="ns2:Review_x0020_Date" minOccurs="0"/>
                <xsd:element ref="ns2:Disposal_x0020_Date" minOccurs="0"/>
                <xsd:element ref="ns2:mce665fbcacd47b7b31789e6c76bda74" minOccurs="0"/>
                <xsd:element ref="ns2:TaxCatchAll" minOccurs="0"/>
                <xsd:element ref="ns2:TaxCatchAllLabel" minOccurs="0"/>
                <xsd:element ref="ns2:d0e2fa0f973b4d65963f97c343839189" minOccurs="0"/>
                <xsd:element ref="ns2:j556699d64e4483c88acb74b40141d29" minOccurs="0"/>
                <xsd:element ref="ns2:kfrsCurrentVersion" minOccurs="0"/>
                <xsd:element ref="ns2:kfrsReviewDate" minOccurs="0"/>
                <xsd:element ref="ns2:kfrsDisposalDate" minOccurs="0"/>
                <xsd:element ref="ns3:kfrsHasCopyDestinat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8506e8-2065-4d07-abf9-a3248805d099" elementFormDefault="qualified">
    <xsd:import namespace="http://schemas.microsoft.com/office/2006/documentManagement/types"/>
    <xsd:import namespace="http://schemas.microsoft.com/office/infopath/2007/PartnerControls"/>
    <xsd:element name="Current_x0020_Version" ma:index="5" nillable="true" ma:displayName="_OLD_CurrentVersion" ma:description="**** REPLACED BY Current Version ****" ma:hidden="true" ma:internalName="Current_x0020_Version" ma:readOnly="false">
      <xsd:simpleType>
        <xsd:restriction base="dms:Text">
          <xsd:maxLength value="255"/>
        </xsd:restriction>
      </xsd:simpleType>
    </xsd:element>
    <xsd:element name="Review_x0020_Date" ma:index="6" nillable="true" ma:displayName="_OLD_ReviewDate" ma:description="**** REPLACED BY Review Date ****" ma:format="DateOnly" ma:hidden="true" ma:internalName="Review_x0020_Date" ma:readOnly="false">
      <xsd:simpleType>
        <xsd:restriction base="dms:DateTime"/>
      </xsd:simpleType>
    </xsd:element>
    <xsd:element name="Disposal_x0020_Date" ma:index="7" nillable="true" ma:displayName="_OLD_DisposalDate" ma:description="**** REPLACED BY Disposal Date ****" ma:format="DateOnly" ma:hidden="true" ma:internalName="Disposal_x0020_Date" ma:readOnly="false">
      <xsd:simpleType>
        <xsd:restriction base="dms:DateTime"/>
      </xsd:simpleType>
    </xsd:element>
    <xsd:element name="mce665fbcacd47b7b31789e6c76bda74" ma:index="8" ma:taxonomy="true" ma:internalName="mce665fbcacd47b7b31789e6c76bda74" ma:taxonomyFieldName="DocumentType" ma:displayName="DocumentType" ma:readOnly="false" ma:default="" ma:fieldId="{6ce665fb-cacd-47b7-b317-89e6c76bda74}" ma:sspId="b4d91d33-31c7-47f0-b1df-d1d10c89ca61" ma:termSetId="876672e5-7801-41e6-9b1c-4b1b7dc67ea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61db4308-0326-4200-a714-ca3fa4975bcd}" ma:internalName="TaxCatchAll" ma:showField="CatchAllData" ma:web="0ced37a1-2464-4ebd-bd55-f606fa549b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61db4308-0326-4200-a714-ca3fa4975bcd}" ma:internalName="TaxCatchAllLabel" ma:readOnly="true" ma:showField="CatchAllDataLabel" ma:web="0ced37a1-2464-4ebd-bd55-f606fa549b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0e2fa0f973b4d65963f97c343839189" ma:index="12" ma:taxonomy="true" ma:internalName="d0e2fa0f973b4d65963f97c343839189" ma:taxonomyFieldName="Topic" ma:displayName="Topic" ma:readOnly="false" ma:default="" ma:fieldId="{d0e2fa0f-973b-4d65-963f-97c343839189}" ma:sspId="b4d91d33-31c7-47f0-b1df-d1d10c89ca61" ma:termSetId="7dd3e761-923b-47fc-9eff-d3d1c4ad3db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556699d64e4483c88acb74b40141d29" ma:index="17" nillable="true" ma:taxonomy="true" ma:internalName="j556699d64e4483c88acb74b40141d29" ma:taxonomyFieldName="RelatedTopics" ma:displayName="RelatedTopics" ma:default="" ma:fieldId="{3556699d-64e4-483c-88ac-b74b40141d29}" ma:taxonomyMulti="true" ma:sspId="b4d91d33-31c7-47f0-b1df-d1d10c89ca61" ma:termSetId="7dd3e761-923b-47fc-9eff-d3d1c4ad3db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frsCurrentVersion" ma:index="19" nillable="true" ma:displayName="Current Version" ma:description="The current version number of the file in SharePoint." ma:internalName="kfrsCurrentVersion" ma:readOnly="true">
      <xsd:simpleType>
        <xsd:restriction base="dms:Text">
          <xsd:maxLength value="255"/>
        </xsd:restriction>
      </xsd:simpleType>
    </xsd:element>
    <xsd:element name="kfrsReviewDate" ma:index="20" nillable="true" ma:displayName="Review Date" ma:description="The date of final and permanent disposal." ma:format="DateOnly" ma:internalName="kfrsReviewDate" ma:readOnly="true">
      <xsd:simpleType>
        <xsd:restriction base="dms:DateTime"/>
      </xsd:simpleType>
    </xsd:element>
    <xsd:element name="kfrsDisposalDate" ma:index="21" nillable="true" ma:displayName="Disposal Date" ma:description="The date of final and permanent disposal." ma:format="DateOnly" ma:internalName="kfrsDisposal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ed37a1-2464-4ebd-bd55-f606fa549b2d" elementFormDefault="qualified">
    <xsd:import namespace="http://schemas.microsoft.com/office/2006/documentManagement/types"/>
    <xsd:import namespace="http://schemas.microsoft.com/office/infopath/2007/PartnerControls"/>
    <xsd:element name="kfrsHasCopyDestinations" ma:index="22" nillable="true" ma:displayName="Copy Destinations" ma:default="0" ma:internalName="kfrsHasCopyDestinations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ce665fbcacd47b7b31789e6c76bda74 xmlns="e08506e8-2065-4d07-abf9-a3248805d09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a0740b1a-10dc-43d2-9596-bad7b431922c</TermId>
        </TermInfo>
      </Terms>
    </mce665fbcacd47b7b31789e6c76bda74>
    <j556699d64e4483c88acb74b40141d29 xmlns="e08506e8-2065-4d07-abf9-a3248805d09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Procurement</TermName>
          <TermId xmlns="http://schemas.microsoft.com/office/infopath/2007/PartnerControls">05a9c98b-ee8a-4b33-953b-73bea11f2bd1</TermId>
        </TermInfo>
      </Terms>
    </j556699d64e4483c88acb74b40141d29>
    <d0e2fa0f973b4d65963f97c343839189 xmlns="e08506e8-2065-4d07-abf9-a3248805d09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Procurement</TermName>
          <TermId xmlns="http://schemas.microsoft.com/office/infopath/2007/PartnerControls">05a9c98b-ee8a-4b33-953b-73bea11f2bd1</TermId>
        </TermInfo>
      </Terms>
    </d0e2fa0f973b4d65963f97c343839189>
    <TaxCatchAll xmlns="e08506e8-2065-4d07-abf9-a3248805d099">
      <Value>20</Value>
      <Value>14</Value>
    </TaxCatchAll>
    <Disposal_x0020_Date xmlns="e08506e8-2065-4d07-abf9-a3248805d099" xsi:nil="true"/>
    <Current_x0020_Version xmlns="e08506e8-2065-4d07-abf9-a3248805d099" xsi:nil="true"/>
    <kfrsCurrentVersion xmlns="e08506e8-2065-4d07-abf9-a3248805d099">0.2</kfrsCurrentVersion>
    <kfrsDisposalDate xmlns="e08506e8-2065-4d07-abf9-a3248805d099" xsi:nil="true"/>
    <Review_x0020_Date xmlns="e08506e8-2065-4d07-abf9-a3248805d099">2015-04-27T00:00:00+00:00</Review_x0020_Date>
    <kfrsReviewDate xmlns="e08506e8-2065-4d07-abf9-a3248805d099">2022-03-18T00:00:00+00:00</kfrsReviewDate>
  </documentManagement>
</p:properties>
</file>

<file path=customXml/item6.xml><?xml version="1.0" encoding="utf-8"?>
<?mso-contentType ?>
<SharedContentType xmlns="Microsoft.SharePoint.Taxonomy.ContentTypeSync" SourceId="b4d91d33-31c7-47f0-b1df-d1d10c89ca61" ContentTypeId="0x0101009F6F074F8C3CF540978215CE6577F171" PreviousValue="false"/>
</file>

<file path=customXml/itemProps1.xml><?xml version="1.0" encoding="utf-8"?>
<ds:datastoreItem xmlns:ds="http://schemas.openxmlformats.org/officeDocument/2006/customXml" ds:itemID="{31BCEBA8-BF1D-493E-BE2E-D748787F5E8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0F5889A-D2E6-44D4-9D29-81A04454CB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8506e8-2065-4d07-abf9-a3248805d099"/>
    <ds:schemaRef ds:uri="0ced37a1-2464-4ebd-bd55-f606fa549b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95BDA0-3DEA-4C27-9E32-2749FECE815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2278401-B329-4201-AEB9-B7883623D11E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F6799307-37CE-4C22-A167-772EC7AE5F7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0ced37a1-2464-4ebd-bd55-f606fa549b2d"/>
    <ds:schemaRef ds:uri="e08506e8-2065-4d07-abf9-a3248805d099"/>
    <ds:schemaRef ds:uri="http://www.w3.org/XML/1998/namespace"/>
    <ds:schemaRef ds:uri="http://purl.org/dc/dcmitype/"/>
  </ds:schemaRefs>
</ds:datastoreItem>
</file>

<file path=customXml/itemProps6.xml><?xml version="1.0" encoding="utf-8"?>
<ds:datastoreItem xmlns:ds="http://schemas.openxmlformats.org/officeDocument/2006/customXml" ds:itemID="{DED1927C-F61D-4127-AEFA-70E72B6D71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9623</TotalTime>
  <Words>1142</Words>
  <Application>Microsoft Office PowerPoint</Application>
  <PresentationFormat>On-screen Show (4:3)</PresentationFormat>
  <Paragraphs>239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Courier New</vt:lpstr>
      <vt:lpstr>Franklin Gothic Medium</vt:lpstr>
      <vt:lpstr>Times New Roman</vt:lpstr>
      <vt:lpstr>Wingdings</vt:lpstr>
      <vt:lpstr>Wingdings 2</vt:lpstr>
      <vt:lpstr>Grid</vt:lpstr>
      <vt:lpstr>PowerPoint Presentation</vt:lpstr>
      <vt:lpstr>Purpose</vt:lpstr>
      <vt:lpstr>Overview of SQ 1</vt:lpstr>
      <vt:lpstr>OVERVIEW OF SQ 2</vt:lpstr>
      <vt:lpstr>Overview of Evaluation ITT Stage 1</vt:lpstr>
      <vt:lpstr>Overview of Evaluation ITT Stage 2</vt:lpstr>
      <vt:lpstr>FRAMEWORK &amp; CONTRACT management – GROUPS 1-4</vt:lpstr>
      <vt:lpstr>FRAMEWORK &amp; CONTRACT management – GROUPS 1-4</vt:lpstr>
      <vt:lpstr>Proposed FRAMEWORK KPIs </vt:lpstr>
      <vt:lpstr>DPS CONTRACT management – GROUP 5</vt:lpstr>
      <vt:lpstr>Next steps</vt:lpstr>
      <vt:lpstr>Indicative Timescales</vt:lpstr>
      <vt:lpstr>Questions?</vt:lpstr>
      <vt:lpstr>FEEDBACK &amp; COMMENTS  SpecialistPPE@kent.Fire-UK.org</vt:lpstr>
    </vt:vector>
  </TitlesOfParts>
  <Company>Kent Fire &amp; Rescue Service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20190315 West Mids Engagement Event - Revised Commercial Presentation</dc:title>
  <dc:creator>Egan Brett</dc:creator>
  <cp:lastModifiedBy>Smith, David (Procurement)</cp:lastModifiedBy>
  <cp:revision>351</cp:revision>
  <cp:lastPrinted>2019-03-14T13:19:39Z</cp:lastPrinted>
  <dcterms:created xsi:type="dcterms:W3CDTF">2014-10-27T10:45:25Z</dcterms:created>
  <dcterms:modified xsi:type="dcterms:W3CDTF">2020-02-05T15:20:49Z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/Creator (Section)">
    <vt:lpwstr>procurement</vt:lpwstr>
  </property>
  <property fmtid="{D5CDD505-2E9C-101B-9397-08002B2CF9AE}" pid="3" name="Description0">
    <vt:lpwstr>Presentation </vt:lpwstr>
  </property>
  <property fmtid="{D5CDD505-2E9C-101B-9397-08002B2CF9AE}" pid="4" name="Document Type">
    <vt:lpwstr>Contract</vt:lpwstr>
  </property>
  <property fmtid="{D5CDD505-2E9C-101B-9397-08002B2CF9AE}" pid="5" name="Review Date">
    <vt:lpwstr>2015-04-27T00:00:00Z</vt:lpwstr>
  </property>
  <property fmtid="{D5CDD505-2E9C-101B-9397-08002B2CF9AE}" pid="6" name="Expiry Period">
    <vt:lpwstr>90</vt:lpwstr>
  </property>
  <property fmtid="{D5CDD505-2E9C-101B-9397-08002B2CF9AE}" pid="7" name="ContentTypeId">
    <vt:lpwstr>0x0101009F6F074F8C3CF540978215CE6577F171001E53DE7DEFDC6A4C98F214592E86DA5B002DE8A7E8E7156841949E7F8E7E8A5254</vt:lpwstr>
  </property>
  <property fmtid="{D5CDD505-2E9C-101B-9397-08002B2CF9AE}" pid="8" name="Topic">
    <vt:lpwstr>14;#Procurement|05a9c98b-ee8a-4b33-953b-73bea11f2bd1</vt:lpwstr>
  </property>
  <property fmtid="{D5CDD505-2E9C-101B-9397-08002B2CF9AE}" pid="9" name="DocumentType">
    <vt:lpwstr>20;#Presentation|a0740b1a-10dc-43d2-9596-bad7b431922c</vt:lpwstr>
  </property>
  <property fmtid="{D5CDD505-2E9C-101B-9397-08002B2CF9AE}" pid="10" name="RelatedTopics">
    <vt:lpwstr>14;#Procurement|05a9c98b-ee8a-4b33-953b-73bea11f2bd1</vt:lpwstr>
  </property>
  <property fmtid="{D5CDD505-2E9C-101B-9397-08002B2CF9AE}" pid="11" name="Local Topic">
    <vt:lpwstr>38;#Presentations|5a7e715d-ce19-4bf2-a7a3-85982a463af1</vt:lpwstr>
  </property>
</Properties>
</file>