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269" r:id="rId3"/>
    <p:sldId id="257" r:id="rId4"/>
    <p:sldId id="258" r:id="rId5"/>
    <p:sldId id="279" r:id="rId6"/>
    <p:sldId id="280" r:id="rId7"/>
    <p:sldId id="281" r:id="rId8"/>
    <p:sldId id="288" r:id="rId9"/>
    <p:sldId id="289" r:id="rId10"/>
    <p:sldId id="282" r:id="rId11"/>
    <p:sldId id="285" r:id="rId12"/>
    <p:sldId id="283" r:id="rId13"/>
    <p:sldId id="286" r:id="rId14"/>
    <p:sldId id="267" r:id="rId15"/>
    <p:sldId id="287"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owther, Emma" initials="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00CC"/>
    <a:srgbClr val="0033CC"/>
    <a:srgbClr val="0000FF"/>
    <a:srgbClr val="B1EDE9"/>
    <a:srgbClr val="8DA9DB"/>
    <a:srgbClr val="A2B9E2"/>
    <a:srgbClr val="FFDC6D"/>
    <a:srgbClr val="98E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5" autoAdjust="0"/>
    <p:restoredTop sz="94361" autoAdjust="0"/>
  </p:normalViewPr>
  <p:slideViewPr>
    <p:cSldViewPr snapToGrid="0">
      <p:cViewPr varScale="1">
        <p:scale>
          <a:sx n="82" d="100"/>
          <a:sy n="82" d="100"/>
        </p:scale>
        <p:origin x="726" y="96"/>
      </p:cViewPr>
      <p:guideLst>
        <p:guide orient="horz" pos="2160"/>
        <p:guide pos="3840"/>
      </p:guideLst>
    </p:cSldViewPr>
  </p:slideViewPr>
  <p:notesTextViewPr>
    <p:cViewPr>
      <p:scale>
        <a:sx n="3" d="2"/>
        <a:sy n="3" d="2"/>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E1348-4E7A-4250-B2FA-19CC4463F6C1}" type="doc">
      <dgm:prSet loTypeId="urn:diagrams.loki3.com/VaryingWidthList" loCatId="list" qsTypeId="urn:microsoft.com/office/officeart/2005/8/quickstyle/simple1" qsCatId="simple" csTypeId="urn:microsoft.com/office/officeart/2005/8/colors/colorful4" csCatId="colorful" phldr="1"/>
      <dgm:spPr/>
      <dgm:t>
        <a:bodyPr/>
        <a:lstStyle/>
        <a:p>
          <a:endParaRPr lang="en-GB"/>
        </a:p>
      </dgm:t>
    </dgm:pt>
    <dgm:pt modelId="{7123AD5C-D549-48C0-BF71-EA584E514FB9}">
      <dgm:prSet custT="1"/>
      <dgm:spPr/>
      <dgm:t>
        <a:bodyPr/>
        <a:lstStyle/>
        <a:p>
          <a:pPr rtl="0"/>
          <a:r>
            <a:rPr lang="en-GB" sz="2800" b="1" dirty="0" smtClean="0">
              <a:solidFill>
                <a:schemeClr val="bg1"/>
              </a:solidFill>
              <a:latin typeface="Arial" panose="020B0604020202020204" pitchFamily="34" charset="0"/>
              <a:cs typeface="Arial" panose="020B0604020202020204" pitchFamily="34" charset="0"/>
            </a:rPr>
            <a:t>Semi-independent provision growing with limited strategic direction from commissioners</a:t>
          </a:r>
          <a:endParaRPr lang="en-GB" sz="2800" b="1" dirty="0">
            <a:solidFill>
              <a:schemeClr val="bg1"/>
            </a:solidFill>
            <a:latin typeface="Arial" panose="020B0604020202020204" pitchFamily="34" charset="0"/>
            <a:cs typeface="Arial" panose="020B0604020202020204" pitchFamily="34" charset="0"/>
          </a:endParaRPr>
        </a:p>
      </dgm:t>
    </dgm:pt>
    <dgm:pt modelId="{6838E93D-4287-4A0A-9109-64D8D63A35A1}" type="parTrans" cxnId="{DBD4F12A-2037-4CA3-ADBE-AD774EC8492D}">
      <dgm:prSet/>
      <dgm:spPr/>
      <dgm:t>
        <a:bodyPr/>
        <a:lstStyle/>
        <a:p>
          <a:endParaRPr lang="en-GB"/>
        </a:p>
      </dgm:t>
    </dgm:pt>
    <dgm:pt modelId="{E3D6A318-E96F-45B5-89FD-D79C2FF41837}" type="sibTrans" cxnId="{DBD4F12A-2037-4CA3-ADBE-AD774EC8492D}">
      <dgm:prSet/>
      <dgm:spPr/>
      <dgm:t>
        <a:bodyPr/>
        <a:lstStyle/>
        <a:p>
          <a:endParaRPr lang="en-GB"/>
        </a:p>
      </dgm:t>
    </dgm:pt>
    <dgm:pt modelId="{A05FFD86-A0B4-4F02-9B9A-165D47BC594C}">
      <dgm:prSet custT="1"/>
      <dgm:spPr/>
      <dgm:t>
        <a:bodyPr/>
        <a:lstStyle/>
        <a:p>
          <a:pPr rtl="0"/>
          <a:r>
            <a:rPr lang="en-GB" sz="2800" b="1" dirty="0" smtClean="0">
              <a:solidFill>
                <a:schemeClr val="tx1"/>
              </a:solidFill>
              <a:latin typeface="Arial" panose="020B0604020202020204" pitchFamily="34" charset="0"/>
              <a:cs typeface="Arial" panose="020B0604020202020204" pitchFamily="34" charset="0"/>
            </a:rPr>
            <a:t>Non registered however pricing and activity not always reflective </a:t>
          </a:r>
          <a:endParaRPr lang="en-GB" sz="2800" b="1" dirty="0">
            <a:solidFill>
              <a:schemeClr val="tx1"/>
            </a:solidFill>
            <a:latin typeface="Arial" panose="020B0604020202020204" pitchFamily="34" charset="0"/>
            <a:cs typeface="Arial" panose="020B0604020202020204" pitchFamily="34" charset="0"/>
          </a:endParaRPr>
        </a:p>
      </dgm:t>
    </dgm:pt>
    <dgm:pt modelId="{2E30481C-2714-4EF7-A505-882C367DEFFC}" type="parTrans" cxnId="{A8237CDB-6103-4986-ABA0-30D49F995FCB}">
      <dgm:prSet/>
      <dgm:spPr/>
      <dgm:t>
        <a:bodyPr/>
        <a:lstStyle/>
        <a:p>
          <a:endParaRPr lang="en-GB"/>
        </a:p>
      </dgm:t>
    </dgm:pt>
    <dgm:pt modelId="{C06C430B-A3F0-4B3D-B90E-951837DB2465}" type="sibTrans" cxnId="{A8237CDB-6103-4986-ABA0-30D49F995FCB}">
      <dgm:prSet/>
      <dgm:spPr/>
      <dgm:t>
        <a:bodyPr/>
        <a:lstStyle/>
        <a:p>
          <a:endParaRPr lang="en-GB"/>
        </a:p>
      </dgm:t>
    </dgm:pt>
    <dgm:pt modelId="{A0E1DEEB-8883-4A1B-8619-E68E7204BDD7}">
      <dgm:prSet custT="1"/>
      <dgm:spPr/>
      <dgm:t>
        <a:bodyPr/>
        <a:lstStyle/>
        <a:p>
          <a:pPr rtl="0"/>
          <a:r>
            <a:rPr lang="en-GB" sz="2800" b="1" dirty="0" smtClean="0">
              <a:solidFill>
                <a:schemeClr val="bg1"/>
              </a:solidFill>
              <a:latin typeface="Arial" panose="020B0604020202020204" pitchFamily="34" charset="0"/>
              <a:cs typeface="Arial" panose="020B0604020202020204" pitchFamily="34" charset="0"/>
            </a:rPr>
            <a:t>Complexity of cohort – affects size of projects, skill sets, viability and pricing </a:t>
          </a:r>
          <a:endParaRPr lang="en-GB" sz="2800" b="1" dirty="0">
            <a:solidFill>
              <a:schemeClr val="bg1"/>
            </a:solidFill>
            <a:latin typeface="Arial" panose="020B0604020202020204" pitchFamily="34" charset="0"/>
            <a:cs typeface="Arial" panose="020B0604020202020204" pitchFamily="34" charset="0"/>
          </a:endParaRPr>
        </a:p>
      </dgm:t>
    </dgm:pt>
    <dgm:pt modelId="{F08F7E43-FBC6-45E5-AD70-9DD3384C3F3A}" type="parTrans" cxnId="{852D0CA8-706A-4BC8-AE2F-032A133ECE90}">
      <dgm:prSet/>
      <dgm:spPr/>
      <dgm:t>
        <a:bodyPr/>
        <a:lstStyle/>
        <a:p>
          <a:endParaRPr lang="en-GB"/>
        </a:p>
      </dgm:t>
    </dgm:pt>
    <dgm:pt modelId="{26473A64-9A29-457C-A55A-F0F3C66B6E8E}" type="sibTrans" cxnId="{852D0CA8-706A-4BC8-AE2F-032A133ECE90}">
      <dgm:prSet/>
      <dgm:spPr/>
      <dgm:t>
        <a:bodyPr/>
        <a:lstStyle/>
        <a:p>
          <a:endParaRPr lang="en-GB"/>
        </a:p>
      </dgm:t>
    </dgm:pt>
    <dgm:pt modelId="{6EC4928F-CE6C-4918-85E7-B2A33DA06896}">
      <dgm:prSet custT="1"/>
      <dgm:spPr>
        <a:ln>
          <a:solidFill>
            <a:srgbClr val="33D2C5"/>
          </a:solidFill>
        </a:ln>
      </dgm:spPr>
      <dgm:t>
        <a:bodyPr/>
        <a:lstStyle/>
        <a:p>
          <a:pPr rtl="0"/>
          <a:r>
            <a:rPr lang="en-GB" sz="2800" b="1" dirty="0" smtClean="0">
              <a:solidFill>
                <a:schemeClr val="tx1"/>
              </a:solidFill>
              <a:latin typeface="Arial" panose="020B0604020202020204" pitchFamily="34" charset="0"/>
              <a:cs typeface="Arial" panose="020B0604020202020204" pitchFamily="34" charset="0"/>
            </a:rPr>
            <a:t>Lack of robust quality assurance and monitoring leading to safeguarding or practice concerns </a:t>
          </a:r>
          <a:endParaRPr lang="en-GB" sz="2800" b="1" dirty="0">
            <a:solidFill>
              <a:schemeClr val="tx1"/>
            </a:solidFill>
            <a:latin typeface="Arial" panose="020B0604020202020204" pitchFamily="34" charset="0"/>
            <a:cs typeface="Arial" panose="020B0604020202020204" pitchFamily="34" charset="0"/>
          </a:endParaRPr>
        </a:p>
      </dgm:t>
    </dgm:pt>
    <dgm:pt modelId="{0689980C-41F1-4FD5-A05A-766A4227E94A}" type="parTrans" cxnId="{0D538C46-F541-48A8-A3B7-7525B859D575}">
      <dgm:prSet/>
      <dgm:spPr/>
      <dgm:t>
        <a:bodyPr/>
        <a:lstStyle/>
        <a:p>
          <a:endParaRPr lang="en-GB"/>
        </a:p>
      </dgm:t>
    </dgm:pt>
    <dgm:pt modelId="{A587A53F-E002-4CC0-8420-A9A8EB8FB098}" type="sibTrans" cxnId="{0D538C46-F541-48A8-A3B7-7525B859D575}">
      <dgm:prSet/>
      <dgm:spPr/>
      <dgm:t>
        <a:bodyPr/>
        <a:lstStyle/>
        <a:p>
          <a:endParaRPr lang="en-GB"/>
        </a:p>
      </dgm:t>
    </dgm:pt>
    <dgm:pt modelId="{F4D3BC7F-8980-4B2F-ABE0-4D651790DD71}">
      <dgm:prSet custT="1"/>
      <dgm:spPr>
        <a:ln>
          <a:solidFill>
            <a:srgbClr val="4472C4"/>
          </a:solidFill>
        </a:ln>
      </dgm:spPr>
      <dgm:t>
        <a:bodyPr/>
        <a:lstStyle/>
        <a:p>
          <a:pPr rtl="0"/>
          <a:r>
            <a:rPr lang="en-GB" sz="2800" b="1" dirty="0" smtClean="0">
              <a:solidFill>
                <a:schemeClr val="bg1"/>
              </a:solidFill>
              <a:latin typeface="Arial" panose="020B0604020202020204" pitchFamily="34" charset="0"/>
              <a:cs typeface="Arial" panose="020B0604020202020204" pitchFamily="34" charset="0"/>
            </a:rPr>
            <a:t>Commissioners unable to properly measure outcomes and success for YP and benchmark quality</a:t>
          </a:r>
          <a:endParaRPr lang="en-GB" sz="2800" b="1" dirty="0">
            <a:solidFill>
              <a:schemeClr val="bg1"/>
            </a:solidFill>
            <a:latin typeface="Arial" panose="020B0604020202020204" pitchFamily="34" charset="0"/>
            <a:cs typeface="Arial" panose="020B0604020202020204" pitchFamily="34" charset="0"/>
          </a:endParaRPr>
        </a:p>
      </dgm:t>
    </dgm:pt>
    <dgm:pt modelId="{6B5527BA-BB64-438E-B37F-5E4BCCF4F538}" type="parTrans" cxnId="{4505192E-7CD2-49F5-AA28-A4A7B89F62BF}">
      <dgm:prSet/>
      <dgm:spPr/>
      <dgm:t>
        <a:bodyPr/>
        <a:lstStyle/>
        <a:p>
          <a:endParaRPr lang="en-GB"/>
        </a:p>
      </dgm:t>
    </dgm:pt>
    <dgm:pt modelId="{7076E2F6-7356-40A9-A346-2022C8CDA0AC}" type="sibTrans" cxnId="{4505192E-7CD2-49F5-AA28-A4A7B89F62BF}">
      <dgm:prSet/>
      <dgm:spPr/>
      <dgm:t>
        <a:bodyPr/>
        <a:lstStyle/>
        <a:p>
          <a:endParaRPr lang="en-GB"/>
        </a:p>
      </dgm:t>
    </dgm:pt>
    <dgm:pt modelId="{E34B00AC-57F0-4278-8ECC-72A8689F0869}" type="pres">
      <dgm:prSet presAssocID="{6B5E1348-4E7A-4250-B2FA-19CC4463F6C1}" presName="Name0" presStyleCnt="0">
        <dgm:presLayoutVars>
          <dgm:resizeHandles/>
        </dgm:presLayoutVars>
      </dgm:prSet>
      <dgm:spPr/>
      <dgm:t>
        <a:bodyPr/>
        <a:lstStyle/>
        <a:p>
          <a:endParaRPr lang="en-GB"/>
        </a:p>
      </dgm:t>
    </dgm:pt>
    <dgm:pt modelId="{CBECBFD4-4343-471E-A7B6-79779CA2490B}" type="pres">
      <dgm:prSet presAssocID="{7123AD5C-D549-48C0-BF71-EA584E514FB9}" presName="text" presStyleLbl="node1" presStyleIdx="0" presStyleCnt="5">
        <dgm:presLayoutVars>
          <dgm:bulletEnabled val="1"/>
        </dgm:presLayoutVars>
      </dgm:prSet>
      <dgm:spPr/>
      <dgm:t>
        <a:bodyPr/>
        <a:lstStyle/>
        <a:p>
          <a:endParaRPr lang="en-GB"/>
        </a:p>
      </dgm:t>
    </dgm:pt>
    <dgm:pt modelId="{1837CCF6-5792-4465-8DBB-59DE86E6E7C7}" type="pres">
      <dgm:prSet presAssocID="{E3D6A318-E96F-45B5-89FD-D79C2FF41837}" presName="space" presStyleCnt="0"/>
      <dgm:spPr/>
    </dgm:pt>
    <dgm:pt modelId="{F7C76373-79FF-4465-903B-82B432C55FBE}" type="pres">
      <dgm:prSet presAssocID="{A05FFD86-A0B4-4F02-9B9A-165D47BC594C}" presName="text" presStyleLbl="node1" presStyleIdx="1" presStyleCnt="5">
        <dgm:presLayoutVars>
          <dgm:bulletEnabled val="1"/>
        </dgm:presLayoutVars>
      </dgm:prSet>
      <dgm:spPr/>
      <dgm:t>
        <a:bodyPr/>
        <a:lstStyle/>
        <a:p>
          <a:endParaRPr lang="en-GB"/>
        </a:p>
      </dgm:t>
    </dgm:pt>
    <dgm:pt modelId="{29F32B64-80F5-4E63-8560-7B17227C62CB}" type="pres">
      <dgm:prSet presAssocID="{C06C430B-A3F0-4B3D-B90E-951837DB2465}" presName="space" presStyleCnt="0"/>
      <dgm:spPr/>
    </dgm:pt>
    <dgm:pt modelId="{7A4F17C5-30BB-422A-AC1B-57525883AAE5}" type="pres">
      <dgm:prSet presAssocID="{A0E1DEEB-8883-4A1B-8619-E68E7204BDD7}" presName="text" presStyleLbl="node1" presStyleIdx="2" presStyleCnt="5">
        <dgm:presLayoutVars>
          <dgm:bulletEnabled val="1"/>
        </dgm:presLayoutVars>
      </dgm:prSet>
      <dgm:spPr/>
      <dgm:t>
        <a:bodyPr/>
        <a:lstStyle/>
        <a:p>
          <a:endParaRPr lang="en-GB"/>
        </a:p>
      </dgm:t>
    </dgm:pt>
    <dgm:pt modelId="{0A811F43-3BDE-4B98-99E9-0F56900930AB}" type="pres">
      <dgm:prSet presAssocID="{26473A64-9A29-457C-A55A-F0F3C66B6E8E}" presName="space" presStyleCnt="0"/>
      <dgm:spPr/>
    </dgm:pt>
    <dgm:pt modelId="{9EEC75D3-99C1-4B3B-884C-D1DBC60E7C04}" type="pres">
      <dgm:prSet presAssocID="{6EC4928F-CE6C-4918-85E7-B2A33DA06896}" presName="text" presStyleLbl="node1" presStyleIdx="3" presStyleCnt="5">
        <dgm:presLayoutVars>
          <dgm:bulletEnabled val="1"/>
        </dgm:presLayoutVars>
      </dgm:prSet>
      <dgm:spPr/>
      <dgm:t>
        <a:bodyPr/>
        <a:lstStyle/>
        <a:p>
          <a:endParaRPr lang="en-GB"/>
        </a:p>
      </dgm:t>
    </dgm:pt>
    <dgm:pt modelId="{EE7913FF-6ACC-41F0-8950-373CC2D3AA3F}" type="pres">
      <dgm:prSet presAssocID="{A587A53F-E002-4CC0-8420-A9A8EB8FB098}" presName="space" presStyleCnt="0"/>
      <dgm:spPr/>
    </dgm:pt>
    <dgm:pt modelId="{870A5D5C-CE9A-4CAE-932A-E12C31318A9C}" type="pres">
      <dgm:prSet presAssocID="{F4D3BC7F-8980-4B2F-ABE0-4D651790DD71}" presName="text" presStyleLbl="node1" presStyleIdx="4" presStyleCnt="5">
        <dgm:presLayoutVars>
          <dgm:bulletEnabled val="1"/>
        </dgm:presLayoutVars>
      </dgm:prSet>
      <dgm:spPr/>
      <dgm:t>
        <a:bodyPr/>
        <a:lstStyle/>
        <a:p>
          <a:endParaRPr lang="en-GB"/>
        </a:p>
      </dgm:t>
    </dgm:pt>
  </dgm:ptLst>
  <dgm:cxnLst>
    <dgm:cxn modelId="{A8237CDB-6103-4986-ABA0-30D49F995FCB}" srcId="{6B5E1348-4E7A-4250-B2FA-19CC4463F6C1}" destId="{A05FFD86-A0B4-4F02-9B9A-165D47BC594C}" srcOrd="1" destOrd="0" parTransId="{2E30481C-2714-4EF7-A505-882C367DEFFC}" sibTransId="{C06C430B-A3F0-4B3D-B90E-951837DB2465}"/>
    <dgm:cxn modelId="{0D538C46-F541-48A8-A3B7-7525B859D575}" srcId="{6B5E1348-4E7A-4250-B2FA-19CC4463F6C1}" destId="{6EC4928F-CE6C-4918-85E7-B2A33DA06896}" srcOrd="3" destOrd="0" parTransId="{0689980C-41F1-4FD5-A05A-766A4227E94A}" sibTransId="{A587A53F-E002-4CC0-8420-A9A8EB8FB098}"/>
    <dgm:cxn modelId="{A91DE6D3-BB11-458A-85BE-032EF904113D}" type="presOf" srcId="{6B5E1348-4E7A-4250-B2FA-19CC4463F6C1}" destId="{E34B00AC-57F0-4278-8ECC-72A8689F0869}" srcOrd="0" destOrd="0" presId="urn:diagrams.loki3.com/VaryingWidthList"/>
    <dgm:cxn modelId="{4505192E-7CD2-49F5-AA28-A4A7B89F62BF}" srcId="{6B5E1348-4E7A-4250-B2FA-19CC4463F6C1}" destId="{F4D3BC7F-8980-4B2F-ABE0-4D651790DD71}" srcOrd="4" destOrd="0" parTransId="{6B5527BA-BB64-438E-B37F-5E4BCCF4F538}" sibTransId="{7076E2F6-7356-40A9-A346-2022C8CDA0AC}"/>
    <dgm:cxn modelId="{CA8F3562-78DF-4C00-9A22-C44FED641AF1}" type="presOf" srcId="{F4D3BC7F-8980-4B2F-ABE0-4D651790DD71}" destId="{870A5D5C-CE9A-4CAE-932A-E12C31318A9C}" srcOrd="0" destOrd="0" presId="urn:diagrams.loki3.com/VaryingWidthList"/>
    <dgm:cxn modelId="{3F08920F-5099-4ED9-A826-28E8E53A581E}" type="presOf" srcId="{A0E1DEEB-8883-4A1B-8619-E68E7204BDD7}" destId="{7A4F17C5-30BB-422A-AC1B-57525883AAE5}" srcOrd="0" destOrd="0" presId="urn:diagrams.loki3.com/VaryingWidthList"/>
    <dgm:cxn modelId="{4DC6D267-B94B-4A6E-B50A-A6C2A9C20DFE}" type="presOf" srcId="{A05FFD86-A0B4-4F02-9B9A-165D47BC594C}" destId="{F7C76373-79FF-4465-903B-82B432C55FBE}" srcOrd="0" destOrd="0" presId="urn:diagrams.loki3.com/VaryingWidthList"/>
    <dgm:cxn modelId="{E092CC63-6A55-48E2-A346-143A3DFE3BE0}" type="presOf" srcId="{7123AD5C-D549-48C0-BF71-EA584E514FB9}" destId="{CBECBFD4-4343-471E-A7B6-79779CA2490B}" srcOrd="0" destOrd="0" presId="urn:diagrams.loki3.com/VaryingWidthList"/>
    <dgm:cxn modelId="{DBD4F12A-2037-4CA3-ADBE-AD774EC8492D}" srcId="{6B5E1348-4E7A-4250-B2FA-19CC4463F6C1}" destId="{7123AD5C-D549-48C0-BF71-EA584E514FB9}" srcOrd="0" destOrd="0" parTransId="{6838E93D-4287-4A0A-9109-64D8D63A35A1}" sibTransId="{E3D6A318-E96F-45B5-89FD-D79C2FF41837}"/>
    <dgm:cxn modelId="{852D0CA8-706A-4BC8-AE2F-032A133ECE90}" srcId="{6B5E1348-4E7A-4250-B2FA-19CC4463F6C1}" destId="{A0E1DEEB-8883-4A1B-8619-E68E7204BDD7}" srcOrd="2" destOrd="0" parTransId="{F08F7E43-FBC6-45E5-AD70-9DD3384C3F3A}" sibTransId="{26473A64-9A29-457C-A55A-F0F3C66B6E8E}"/>
    <dgm:cxn modelId="{E56F39CD-9307-4627-B9DD-4CB2E7CE8BF1}" type="presOf" srcId="{6EC4928F-CE6C-4918-85E7-B2A33DA06896}" destId="{9EEC75D3-99C1-4B3B-884C-D1DBC60E7C04}" srcOrd="0" destOrd="0" presId="urn:diagrams.loki3.com/VaryingWidthList"/>
    <dgm:cxn modelId="{5AE61F25-AE23-4602-84B2-1F3016666AAC}" type="presParOf" srcId="{E34B00AC-57F0-4278-8ECC-72A8689F0869}" destId="{CBECBFD4-4343-471E-A7B6-79779CA2490B}" srcOrd="0" destOrd="0" presId="urn:diagrams.loki3.com/VaryingWidthList"/>
    <dgm:cxn modelId="{5CD300A6-E0F9-48D9-857D-2597478CD181}" type="presParOf" srcId="{E34B00AC-57F0-4278-8ECC-72A8689F0869}" destId="{1837CCF6-5792-4465-8DBB-59DE86E6E7C7}" srcOrd="1" destOrd="0" presId="urn:diagrams.loki3.com/VaryingWidthList"/>
    <dgm:cxn modelId="{E954E5C9-A3DA-47B8-8359-2B4ADF6D506F}" type="presParOf" srcId="{E34B00AC-57F0-4278-8ECC-72A8689F0869}" destId="{F7C76373-79FF-4465-903B-82B432C55FBE}" srcOrd="2" destOrd="0" presId="urn:diagrams.loki3.com/VaryingWidthList"/>
    <dgm:cxn modelId="{A596AA2D-7D46-4417-8FD0-B444D08D704B}" type="presParOf" srcId="{E34B00AC-57F0-4278-8ECC-72A8689F0869}" destId="{29F32B64-80F5-4E63-8560-7B17227C62CB}" srcOrd="3" destOrd="0" presId="urn:diagrams.loki3.com/VaryingWidthList"/>
    <dgm:cxn modelId="{F65D4CB9-B303-424F-9137-E8467BAAB52F}" type="presParOf" srcId="{E34B00AC-57F0-4278-8ECC-72A8689F0869}" destId="{7A4F17C5-30BB-422A-AC1B-57525883AAE5}" srcOrd="4" destOrd="0" presId="urn:diagrams.loki3.com/VaryingWidthList"/>
    <dgm:cxn modelId="{EA6CB025-99C0-4B22-B483-CCDEB9108AAA}" type="presParOf" srcId="{E34B00AC-57F0-4278-8ECC-72A8689F0869}" destId="{0A811F43-3BDE-4B98-99E9-0F56900930AB}" srcOrd="5" destOrd="0" presId="urn:diagrams.loki3.com/VaryingWidthList"/>
    <dgm:cxn modelId="{64B8149C-48F1-4052-9D50-2AE4221BF4A6}" type="presParOf" srcId="{E34B00AC-57F0-4278-8ECC-72A8689F0869}" destId="{9EEC75D3-99C1-4B3B-884C-D1DBC60E7C04}" srcOrd="6" destOrd="0" presId="urn:diagrams.loki3.com/VaryingWidthList"/>
    <dgm:cxn modelId="{EB0ADC65-FDEE-4768-BDCC-2632B61E607F}" type="presParOf" srcId="{E34B00AC-57F0-4278-8ECC-72A8689F0869}" destId="{EE7913FF-6ACC-41F0-8950-373CC2D3AA3F}" srcOrd="7" destOrd="0" presId="urn:diagrams.loki3.com/VaryingWidthList"/>
    <dgm:cxn modelId="{1F2DF9E9-012B-46D0-AE0E-3FB2BCA9E779}" type="presParOf" srcId="{E34B00AC-57F0-4278-8ECC-72A8689F0869}" destId="{870A5D5C-CE9A-4CAE-932A-E12C31318A9C}"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1E851-5AFA-4289-B7F3-2B3A0917C401}" type="doc">
      <dgm:prSet loTypeId="urn:microsoft.com/office/officeart/2005/8/layout/default" loCatId="list" qsTypeId="urn:microsoft.com/office/officeart/2005/8/quickstyle/3d1" qsCatId="3D" csTypeId="urn:microsoft.com/office/officeart/2005/8/colors/colorful4" csCatId="colorful"/>
      <dgm:spPr/>
      <dgm:t>
        <a:bodyPr/>
        <a:lstStyle/>
        <a:p>
          <a:endParaRPr lang="en-GB"/>
        </a:p>
      </dgm:t>
    </dgm:pt>
    <dgm:pt modelId="{8F7C925F-DF44-4E98-BAE6-DC2BC35C9532}">
      <dgm:prSet custT="1"/>
      <dgm:spPr/>
      <dgm:t>
        <a:bodyPr/>
        <a:lstStyle/>
        <a:p>
          <a:pPr rtl="0"/>
          <a:r>
            <a:rPr lang="en-GB" sz="2000" dirty="0" smtClean="0">
              <a:solidFill>
                <a:schemeClr val="tx1"/>
              </a:solidFill>
              <a:latin typeface="Arial" panose="020B0604020202020204" pitchFamily="34" charset="0"/>
              <a:cs typeface="Arial" panose="020B0604020202020204" pitchFamily="34" charset="0"/>
            </a:rPr>
            <a:t>Lack of sufficiency for 16/17 year olds who are homeless and/or Section 20</a:t>
          </a:r>
          <a:endParaRPr lang="en-GB" sz="2000" dirty="0">
            <a:solidFill>
              <a:schemeClr val="tx1"/>
            </a:solidFill>
            <a:latin typeface="Arial" panose="020B0604020202020204" pitchFamily="34" charset="0"/>
            <a:cs typeface="Arial" panose="020B0604020202020204" pitchFamily="34" charset="0"/>
          </a:endParaRPr>
        </a:p>
      </dgm:t>
    </dgm:pt>
    <dgm:pt modelId="{35C656E4-A0E8-4A7E-BF60-BD5C484B5FE1}" type="parTrans" cxnId="{E405FAC6-8F90-4DF2-9684-B9BA7AC696AC}">
      <dgm:prSet/>
      <dgm:spPr/>
      <dgm:t>
        <a:bodyPr/>
        <a:lstStyle/>
        <a:p>
          <a:endParaRPr lang="en-GB"/>
        </a:p>
      </dgm:t>
    </dgm:pt>
    <dgm:pt modelId="{0CC92FFE-1CB9-4BD6-AF74-53D3D3D36E10}" type="sibTrans" cxnId="{E405FAC6-8F90-4DF2-9684-B9BA7AC696AC}">
      <dgm:prSet/>
      <dgm:spPr/>
      <dgm:t>
        <a:bodyPr/>
        <a:lstStyle/>
        <a:p>
          <a:endParaRPr lang="en-GB"/>
        </a:p>
      </dgm:t>
    </dgm:pt>
    <dgm:pt modelId="{ABAFE8C6-62D9-4143-83EB-8033E5A405BC}">
      <dgm:prSet custT="1"/>
      <dgm:spPr/>
      <dgm:t>
        <a:bodyPr/>
        <a:lstStyle/>
        <a:p>
          <a:pPr rtl="0"/>
          <a:r>
            <a:rPr lang="en-GB" sz="2000" dirty="0" smtClean="0">
              <a:solidFill>
                <a:schemeClr val="tx1"/>
              </a:solidFill>
              <a:latin typeface="Arial" panose="020B0604020202020204" pitchFamily="34" charset="0"/>
              <a:cs typeface="Arial" panose="020B0604020202020204" pitchFamily="34" charset="0"/>
            </a:rPr>
            <a:t>Increasing numbers and placement spend</a:t>
          </a:r>
          <a:endParaRPr lang="en-GB" sz="2000" dirty="0">
            <a:solidFill>
              <a:schemeClr val="tx1"/>
            </a:solidFill>
            <a:latin typeface="Arial" panose="020B0604020202020204" pitchFamily="34" charset="0"/>
            <a:cs typeface="Arial" panose="020B0604020202020204" pitchFamily="34" charset="0"/>
          </a:endParaRPr>
        </a:p>
      </dgm:t>
    </dgm:pt>
    <dgm:pt modelId="{95580B6B-84CE-4546-85B7-3C6E3B5AE423}" type="parTrans" cxnId="{6EC9EFAD-2E38-48FD-B7DC-C998259ECD2E}">
      <dgm:prSet/>
      <dgm:spPr/>
      <dgm:t>
        <a:bodyPr/>
        <a:lstStyle/>
        <a:p>
          <a:endParaRPr lang="en-GB"/>
        </a:p>
      </dgm:t>
    </dgm:pt>
    <dgm:pt modelId="{3AC1C7F7-AECD-4C37-B3A9-9EDD73FF7180}" type="sibTrans" cxnId="{6EC9EFAD-2E38-48FD-B7DC-C998259ECD2E}">
      <dgm:prSet/>
      <dgm:spPr/>
      <dgm:t>
        <a:bodyPr/>
        <a:lstStyle/>
        <a:p>
          <a:endParaRPr lang="en-GB"/>
        </a:p>
      </dgm:t>
    </dgm:pt>
    <dgm:pt modelId="{6445D42B-0C10-496F-8878-FB691C2B3CCA}">
      <dgm:prSet custT="1"/>
      <dgm:spPr/>
      <dgm:t>
        <a:bodyPr/>
        <a:lstStyle/>
        <a:p>
          <a:pPr rtl="0"/>
          <a:r>
            <a:rPr lang="en-GB" sz="2000" dirty="0" smtClean="0">
              <a:solidFill>
                <a:schemeClr val="tx1"/>
              </a:solidFill>
              <a:latin typeface="Arial" panose="020B0604020202020204" pitchFamily="34" charset="0"/>
              <a:cs typeface="Arial" panose="020B0604020202020204" pitchFamily="34" charset="0"/>
            </a:rPr>
            <a:t>Creating pressure on lower level supported accommodation which is not always able to meet needs</a:t>
          </a:r>
          <a:endParaRPr lang="en-GB" sz="2000" dirty="0">
            <a:solidFill>
              <a:schemeClr val="tx1"/>
            </a:solidFill>
            <a:latin typeface="Arial" panose="020B0604020202020204" pitchFamily="34" charset="0"/>
            <a:cs typeface="Arial" panose="020B0604020202020204" pitchFamily="34" charset="0"/>
          </a:endParaRPr>
        </a:p>
      </dgm:t>
    </dgm:pt>
    <dgm:pt modelId="{B1EC86A5-C084-47BE-9798-2AAA90451E89}" type="parTrans" cxnId="{10F58A5B-3F25-462E-8F3B-F87B22C2CE0D}">
      <dgm:prSet/>
      <dgm:spPr/>
      <dgm:t>
        <a:bodyPr/>
        <a:lstStyle/>
        <a:p>
          <a:endParaRPr lang="en-GB"/>
        </a:p>
      </dgm:t>
    </dgm:pt>
    <dgm:pt modelId="{5519A0FE-C222-4576-85EE-7BCF8559C27F}" type="sibTrans" cxnId="{10F58A5B-3F25-462E-8F3B-F87B22C2CE0D}">
      <dgm:prSet/>
      <dgm:spPr/>
      <dgm:t>
        <a:bodyPr/>
        <a:lstStyle/>
        <a:p>
          <a:endParaRPr lang="en-GB"/>
        </a:p>
      </dgm:t>
    </dgm:pt>
    <dgm:pt modelId="{8DB3BCFD-C8D3-4BC4-989F-55AE7DF07E38}">
      <dgm:prSet custT="1"/>
      <dgm:spPr/>
      <dgm:t>
        <a:bodyPr/>
        <a:lstStyle/>
        <a:p>
          <a:pPr rtl="0"/>
          <a:r>
            <a:rPr lang="en-GB" sz="2000" dirty="0" smtClean="0">
              <a:solidFill>
                <a:schemeClr val="tx1"/>
              </a:solidFill>
              <a:latin typeface="Arial" panose="020B0604020202020204" pitchFamily="34" charset="0"/>
              <a:cs typeface="Arial" panose="020B0604020202020204" pitchFamily="34" charset="0"/>
            </a:rPr>
            <a:t>More options for care leavers and LAC than young homeless due to different funding streams and historic commissioning </a:t>
          </a:r>
          <a:endParaRPr lang="en-GB" sz="2000" dirty="0">
            <a:solidFill>
              <a:schemeClr val="tx1"/>
            </a:solidFill>
            <a:latin typeface="Arial" panose="020B0604020202020204" pitchFamily="34" charset="0"/>
            <a:cs typeface="Arial" panose="020B0604020202020204" pitchFamily="34" charset="0"/>
          </a:endParaRPr>
        </a:p>
      </dgm:t>
    </dgm:pt>
    <dgm:pt modelId="{3E4AE180-7774-4140-9B54-48E74D213B18}" type="parTrans" cxnId="{6294184C-A1CD-4442-90CB-BF36AE112707}">
      <dgm:prSet/>
      <dgm:spPr/>
      <dgm:t>
        <a:bodyPr/>
        <a:lstStyle/>
        <a:p>
          <a:endParaRPr lang="en-GB"/>
        </a:p>
      </dgm:t>
    </dgm:pt>
    <dgm:pt modelId="{D4945A1A-87AC-4150-B064-BD82AB2FEDDB}" type="sibTrans" cxnId="{6294184C-A1CD-4442-90CB-BF36AE112707}">
      <dgm:prSet/>
      <dgm:spPr/>
      <dgm:t>
        <a:bodyPr/>
        <a:lstStyle/>
        <a:p>
          <a:endParaRPr lang="en-GB"/>
        </a:p>
      </dgm:t>
    </dgm:pt>
    <dgm:pt modelId="{CF9EA283-E51A-47F0-8FDF-550951707C4F}">
      <dgm:prSet custT="1"/>
      <dgm:spPr/>
      <dgm:t>
        <a:bodyPr/>
        <a:lstStyle/>
        <a:p>
          <a:pPr rtl="0"/>
          <a:r>
            <a:rPr lang="en-GB" sz="2000" dirty="0" smtClean="0">
              <a:solidFill>
                <a:schemeClr val="tx1"/>
              </a:solidFill>
              <a:latin typeface="Arial" panose="020B0604020202020204" pitchFamily="34" charset="0"/>
              <a:cs typeface="Arial" panose="020B0604020202020204" pitchFamily="34" charset="0"/>
            </a:rPr>
            <a:t>Needs assessment has shown high prevalence of YP with EHCPs in homelessness system, and those with more complex behaviours </a:t>
          </a:r>
          <a:endParaRPr lang="en-GB" sz="2000" dirty="0">
            <a:solidFill>
              <a:schemeClr val="tx1"/>
            </a:solidFill>
            <a:latin typeface="Arial" panose="020B0604020202020204" pitchFamily="34" charset="0"/>
            <a:cs typeface="Arial" panose="020B0604020202020204" pitchFamily="34" charset="0"/>
          </a:endParaRPr>
        </a:p>
      </dgm:t>
    </dgm:pt>
    <dgm:pt modelId="{A21B745E-C4C4-423C-B6F4-20A800A6906C}" type="parTrans" cxnId="{57AC275B-1C04-4606-9B1F-6D3E144F9681}">
      <dgm:prSet/>
      <dgm:spPr/>
      <dgm:t>
        <a:bodyPr/>
        <a:lstStyle/>
        <a:p>
          <a:endParaRPr lang="en-GB"/>
        </a:p>
      </dgm:t>
    </dgm:pt>
    <dgm:pt modelId="{11805254-C565-4ABC-A58E-281DECDDD0B3}" type="sibTrans" cxnId="{57AC275B-1C04-4606-9B1F-6D3E144F9681}">
      <dgm:prSet/>
      <dgm:spPr/>
      <dgm:t>
        <a:bodyPr/>
        <a:lstStyle/>
        <a:p>
          <a:endParaRPr lang="en-GB"/>
        </a:p>
      </dgm:t>
    </dgm:pt>
    <dgm:pt modelId="{96E5B11B-4D79-4D55-AD88-41878C215732}">
      <dgm:prSet custT="1"/>
      <dgm:spPr/>
      <dgm:t>
        <a:bodyPr/>
        <a:lstStyle/>
        <a:p>
          <a:pPr rtl="0"/>
          <a:r>
            <a:rPr lang="en-GB" sz="2000" dirty="0" smtClean="0">
              <a:solidFill>
                <a:schemeClr val="tx1"/>
              </a:solidFill>
              <a:latin typeface="Arial" panose="020B0604020202020204" pitchFamily="34" charset="0"/>
              <a:cs typeface="Arial" panose="020B0604020202020204" pitchFamily="34" charset="0"/>
            </a:rPr>
            <a:t>Lack of affordable move on options (PRS default)</a:t>
          </a:r>
          <a:endParaRPr lang="en-GB" sz="2000" dirty="0">
            <a:solidFill>
              <a:schemeClr val="tx1"/>
            </a:solidFill>
            <a:latin typeface="Arial" panose="020B0604020202020204" pitchFamily="34" charset="0"/>
            <a:cs typeface="Arial" panose="020B0604020202020204" pitchFamily="34" charset="0"/>
          </a:endParaRPr>
        </a:p>
      </dgm:t>
    </dgm:pt>
    <dgm:pt modelId="{8F5120C3-4575-437F-8A5F-0D70A0635F42}" type="parTrans" cxnId="{AA937B77-FA8F-46C4-82A1-D4344F275195}">
      <dgm:prSet/>
      <dgm:spPr/>
      <dgm:t>
        <a:bodyPr/>
        <a:lstStyle/>
        <a:p>
          <a:endParaRPr lang="en-GB"/>
        </a:p>
      </dgm:t>
    </dgm:pt>
    <dgm:pt modelId="{6A061042-F0EC-4008-8602-06F23736343C}" type="sibTrans" cxnId="{AA937B77-FA8F-46C4-82A1-D4344F275195}">
      <dgm:prSet/>
      <dgm:spPr/>
      <dgm:t>
        <a:bodyPr/>
        <a:lstStyle/>
        <a:p>
          <a:endParaRPr lang="en-GB"/>
        </a:p>
      </dgm:t>
    </dgm:pt>
    <dgm:pt modelId="{AD51A461-3F17-4E2C-8AC2-4A992B46E256}">
      <dgm:prSet custT="1"/>
      <dgm:spPr/>
      <dgm:t>
        <a:bodyPr/>
        <a:lstStyle/>
        <a:p>
          <a:pPr rtl="0"/>
          <a:r>
            <a:rPr lang="en-GB" sz="2000" dirty="0" smtClean="0">
              <a:solidFill>
                <a:schemeClr val="tx1"/>
              </a:solidFill>
              <a:latin typeface="Arial" panose="020B0604020202020204" pitchFamily="34" charset="0"/>
              <a:cs typeface="Arial" panose="020B0604020202020204" pitchFamily="34" charset="0"/>
            </a:rPr>
            <a:t>Need for earlier identification of potential homelessness (pre-56 days)</a:t>
          </a:r>
          <a:endParaRPr lang="en-GB" sz="2000" dirty="0">
            <a:solidFill>
              <a:schemeClr val="tx1"/>
            </a:solidFill>
            <a:latin typeface="Arial" panose="020B0604020202020204" pitchFamily="34" charset="0"/>
            <a:cs typeface="Arial" panose="020B0604020202020204" pitchFamily="34" charset="0"/>
          </a:endParaRPr>
        </a:p>
      </dgm:t>
    </dgm:pt>
    <dgm:pt modelId="{1444C2B4-9E52-4E5D-878A-73F2AB3FA0AD}" type="parTrans" cxnId="{221F379B-9687-404C-941F-5C7649B08DED}">
      <dgm:prSet/>
      <dgm:spPr/>
      <dgm:t>
        <a:bodyPr/>
        <a:lstStyle/>
        <a:p>
          <a:endParaRPr lang="en-GB"/>
        </a:p>
      </dgm:t>
    </dgm:pt>
    <dgm:pt modelId="{BFF75D24-D504-4264-9B4E-D5282C28379D}" type="sibTrans" cxnId="{221F379B-9687-404C-941F-5C7649B08DED}">
      <dgm:prSet/>
      <dgm:spPr/>
      <dgm:t>
        <a:bodyPr/>
        <a:lstStyle/>
        <a:p>
          <a:endParaRPr lang="en-GB"/>
        </a:p>
      </dgm:t>
    </dgm:pt>
    <dgm:pt modelId="{833A1B54-37BD-4B2F-A7C0-3AD8CAFDC791}">
      <dgm:prSet custT="1"/>
      <dgm:spPr/>
      <dgm:t>
        <a:bodyPr/>
        <a:lstStyle/>
        <a:p>
          <a:pPr rtl="0"/>
          <a:r>
            <a:rPr lang="en-GB" sz="2000" dirty="0" smtClean="0">
              <a:latin typeface="Arial" panose="020B0604020202020204" pitchFamily="34" charset="0"/>
              <a:cs typeface="Arial" panose="020B0604020202020204" pitchFamily="34" charset="0"/>
            </a:rPr>
            <a:t>Lack of outreach support </a:t>
          </a:r>
          <a:endParaRPr lang="en-GB" sz="2000" dirty="0">
            <a:latin typeface="Arial" panose="020B0604020202020204" pitchFamily="34" charset="0"/>
            <a:cs typeface="Arial" panose="020B0604020202020204" pitchFamily="34" charset="0"/>
          </a:endParaRPr>
        </a:p>
      </dgm:t>
    </dgm:pt>
    <dgm:pt modelId="{8326D31C-FD20-4013-9719-E61A227BE92B}" type="parTrans" cxnId="{E79855C3-DDFB-470B-A269-AA4CB89B6DF4}">
      <dgm:prSet/>
      <dgm:spPr/>
      <dgm:t>
        <a:bodyPr/>
        <a:lstStyle/>
        <a:p>
          <a:endParaRPr lang="en-GB"/>
        </a:p>
      </dgm:t>
    </dgm:pt>
    <dgm:pt modelId="{AFA1229D-05A3-49B4-89BD-30E737889419}" type="sibTrans" cxnId="{E79855C3-DDFB-470B-A269-AA4CB89B6DF4}">
      <dgm:prSet/>
      <dgm:spPr/>
      <dgm:t>
        <a:bodyPr/>
        <a:lstStyle/>
        <a:p>
          <a:endParaRPr lang="en-GB"/>
        </a:p>
      </dgm:t>
    </dgm:pt>
    <dgm:pt modelId="{3B9E59B7-132D-482C-A88B-8DF97EAD926E}" type="pres">
      <dgm:prSet presAssocID="{CA51E851-5AFA-4289-B7F3-2B3A0917C401}" presName="diagram" presStyleCnt="0">
        <dgm:presLayoutVars>
          <dgm:dir/>
          <dgm:resizeHandles val="exact"/>
        </dgm:presLayoutVars>
      </dgm:prSet>
      <dgm:spPr/>
      <dgm:t>
        <a:bodyPr/>
        <a:lstStyle/>
        <a:p>
          <a:endParaRPr lang="en-GB"/>
        </a:p>
      </dgm:t>
    </dgm:pt>
    <dgm:pt modelId="{01F152D5-CC73-4DD9-AE13-96A0C18A59EE}" type="pres">
      <dgm:prSet presAssocID="{8F7C925F-DF44-4E98-BAE6-DC2BC35C9532}" presName="node" presStyleLbl="node1" presStyleIdx="0" presStyleCnt="8">
        <dgm:presLayoutVars>
          <dgm:bulletEnabled val="1"/>
        </dgm:presLayoutVars>
      </dgm:prSet>
      <dgm:spPr/>
      <dgm:t>
        <a:bodyPr/>
        <a:lstStyle/>
        <a:p>
          <a:endParaRPr lang="en-GB"/>
        </a:p>
      </dgm:t>
    </dgm:pt>
    <dgm:pt modelId="{0954528B-D235-44FE-993B-E0810D00D8D8}" type="pres">
      <dgm:prSet presAssocID="{0CC92FFE-1CB9-4BD6-AF74-53D3D3D36E10}" presName="sibTrans" presStyleCnt="0"/>
      <dgm:spPr/>
    </dgm:pt>
    <dgm:pt modelId="{647BAA70-5B7D-4CD1-8229-114F3A92C329}" type="pres">
      <dgm:prSet presAssocID="{ABAFE8C6-62D9-4143-83EB-8033E5A405BC}" presName="node" presStyleLbl="node1" presStyleIdx="1" presStyleCnt="8">
        <dgm:presLayoutVars>
          <dgm:bulletEnabled val="1"/>
        </dgm:presLayoutVars>
      </dgm:prSet>
      <dgm:spPr/>
      <dgm:t>
        <a:bodyPr/>
        <a:lstStyle/>
        <a:p>
          <a:endParaRPr lang="en-GB"/>
        </a:p>
      </dgm:t>
    </dgm:pt>
    <dgm:pt modelId="{03386A9A-1DDE-4191-9D82-59151DDEBF43}" type="pres">
      <dgm:prSet presAssocID="{3AC1C7F7-AECD-4C37-B3A9-9EDD73FF7180}" presName="sibTrans" presStyleCnt="0"/>
      <dgm:spPr/>
    </dgm:pt>
    <dgm:pt modelId="{0FAB4E24-F849-4C96-8F55-97E7F915C4D5}" type="pres">
      <dgm:prSet presAssocID="{6445D42B-0C10-496F-8878-FB691C2B3CCA}" presName="node" presStyleLbl="node1" presStyleIdx="2" presStyleCnt="8">
        <dgm:presLayoutVars>
          <dgm:bulletEnabled val="1"/>
        </dgm:presLayoutVars>
      </dgm:prSet>
      <dgm:spPr/>
      <dgm:t>
        <a:bodyPr/>
        <a:lstStyle/>
        <a:p>
          <a:endParaRPr lang="en-GB"/>
        </a:p>
      </dgm:t>
    </dgm:pt>
    <dgm:pt modelId="{7B5D1461-7D80-42D6-AC72-4D1284C9A617}" type="pres">
      <dgm:prSet presAssocID="{5519A0FE-C222-4576-85EE-7BCF8559C27F}" presName="sibTrans" presStyleCnt="0"/>
      <dgm:spPr/>
    </dgm:pt>
    <dgm:pt modelId="{37992E6A-2099-4371-B020-5948C02D1098}" type="pres">
      <dgm:prSet presAssocID="{8DB3BCFD-C8D3-4BC4-989F-55AE7DF07E38}" presName="node" presStyleLbl="node1" presStyleIdx="3" presStyleCnt="8">
        <dgm:presLayoutVars>
          <dgm:bulletEnabled val="1"/>
        </dgm:presLayoutVars>
      </dgm:prSet>
      <dgm:spPr/>
      <dgm:t>
        <a:bodyPr/>
        <a:lstStyle/>
        <a:p>
          <a:endParaRPr lang="en-GB"/>
        </a:p>
      </dgm:t>
    </dgm:pt>
    <dgm:pt modelId="{EF9B9EB3-3D90-4293-A324-81C8B7EF3C6A}" type="pres">
      <dgm:prSet presAssocID="{D4945A1A-87AC-4150-B064-BD82AB2FEDDB}" presName="sibTrans" presStyleCnt="0"/>
      <dgm:spPr/>
    </dgm:pt>
    <dgm:pt modelId="{D33CC8DB-DB7B-437E-9F36-D0DC52BE6875}" type="pres">
      <dgm:prSet presAssocID="{CF9EA283-E51A-47F0-8FDF-550951707C4F}" presName="node" presStyleLbl="node1" presStyleIdx="4" presStyleCnt="8">
        <dgm:presLayoutVars>
          <dgm:bulletEnabled val="1"/>
        </dgm:presLayoutVars>
      </dgm:prSet>
      <dgm:spPr/>
      <dgm:t>
        <a:bodyPr/>
        <a:lstStyle/>
        <a:p>
          <a:endParaRPr lang="en-GB"/>
        </a:p>
      </dgm:t>
    </dgm:pt>
    <dgm:pt modelId="{5E853F30-7178-437C-B2B2-58CCD7A84E37}" type="pres">
      <dgm:prSet presAssocID="{11805254-C565-4ABC-A58E-281DECDDD0B3}" presName="sibTrans" presStyleCnt="0"/>
      <dgm:spPr/>
    </dgm:pt>
    <dgm:pt modelId="{2EB07271-5833-4651-8678-8BB1B50E7315}" type="pres">
      <dgm:prSet presAssocID="{96E5B11B-4D79-4D55-AD88-41878C215732}" presName="node" presStyleLbl="node1" presStyleIdx="5" presStyleCnt="8">
        <dgm:presLayoutVars>
          <dgm:bulletEnabled val="1"/>
        </dgm:presLayoutVars>
      </dgm:prSet>
      <dgm:spPr/>
      <dgm:t>
        <a:bodyPr/>
        <a:lstStyle/>
        <a:p>
          <a:endParaRPr lang="en-GB"/>
        </a:p>
      </dgm:t>
    </dgm:pt>
    <dgm:pt modelId="{F23A34B0-E9CE-426D-8356-45DA44D47872}" type="pres">
      <dgm:prSet presAssocID="{6A061042-F0EC-4008-8602-06F23736343C}" presName="sibTrans" presStyleCnt="0"/>
      <dgm:spPr/>
    </dgm:pt>
    <dgm:pt modelId="{2D338384-AD04-473C-AE9F-7D3AAA52E05F}" type="pres">
      <dgm:prSet presAssocID="{AD51A461-3F17-4E2C-8AC2-4A992B46E256}" presName="node" presStyleLbl="node1" presStyleIdx="6" presStyleCnt="8">
        <dgm:presLayoutVars>
          <dgm:bulletEnabled val="1"/>
        </dgm:presLayoutVars>
      </dgm:prSet>
      <dgm:spPr/>
      <dgm:t>
        <a:bodyPr/>
        <a:lstStyle/>
        <a:p>
          <a:endParaRPr lang="en-GB"/>
        </a:p>
      </dgm:t>
    </dgm:pt>
    <dgm:pt modelId="{746E2FD1-E250-4655-B106-269484B4CACF}" type="pres">
      <dgm:prSet presAssocID="{BFF75D24-D504-4264-9B4E-D5282C28379D}" presName="sibTrans" presStyleCnt="0"/>
      <dgm:spPr/>
    </dgm:pt>
    <dgm:pt modelId="{39607E7A-BC12-4BD2-9BE0-16831C6CB00B}" type="pres">
      <dgm:prSet presAssocID="{833A1B54-37BD-4B2F-A7C0-3AD8CAFDC791}" presName="node" presStyleLbl="node1" presStyleIdx="7" presStyleCnt="8">
        <dgm:presLayoutVars>
          <dgm:bulletEnabled val="1"/>
        </dgm:presLayoutVars>
      </dgm:prSet>
      <dgm:spPr/>
      <dgm:t>
        <a:bodyPr/>
        <a:lstStyle/>
        <a:p>
          <a:endParaRPr lang="en-GB"/>
        </a:p>
      </dgm:t>
    </dgm:pt>
  </dgm:ptLst>
  <dgm:cxnLst>
    <dgm:cxn modelId="{1DD20C3E-6F67-49E1-8582-0EBBF57800DB}" type="presOf" srcId="{833A1B54-37BD-4B2F-A7C0-3AD8CAFDC791}" destId="{39607E7A-BC12-4BD2-9BE0-16831C6CB00B}" srcOrd="0" destOrd="0" presId="urn:microsoft.com/office/officeart/2005/8/layout/default"/>
    <dgm:cxn modelId="{E405FAC6-8F90-4DF2-9684-B9BA7AC696AC}" srcId="{CA51E851-5AFA-4289-B7F3-2B3A0917C401}" destId="{8F7C925F-DF44-4E98-BAE6-DC2BC35C9532}" srcOrd="0" destOrd="0" parTransId="{35C656E4-A0E8-4A7E-BF60-BD5C484B5FE1}" sibTransId="{0CC92FFE-1CB9-4BD6-AF74-53D3D3D36E10}"/>
    <dgm:cxn modelId="{AA937B77-FA8F-46C4-82A1-D4344F275195}" srcId="{CA51E851-5AFA-4289-B7F3-2B3A0917C401}" destId="{96E5B11B-4D79-4D55-AD88-41878C215732}" srcOrd="5" destOrd="0" parTransId="{8F5120C3-4575-437F-8A5F-0D70A0635F42}" sibTransId="{6A061042-F0EC-4008-8602-06F23736343C}"/>
    <dgm:cxn modelId="{57AC275B-1C04-4606-9B1F-6D3E144F9681}" srcId="{CA51E851-5AFA-4289-B7F3-2B3A0917C401}" destId="{CF9EA283-E51A-47F0-8FDF-550951707C4F}" srcOrd="4" destOrd="0" parTransId="{A21B745E-C4C4-423C-B6F4-20A800A6906C}" sibTransId="{11805254-C565-4ABC-A58E-281DECDDD0B3}"/>
    <dgm:cxn modelId="{6EC9EFAD-2E38-48FD-B7DC-C998259ECD2E}" srcId="{CA51E851-5AFA-4289-B7F3-2B3A0917C401}" destId="{ABAFE8C6-62D9-4143-83EB-8033E5A405BC}" srcOrd="1" destOrd="0" parTransId="{95580B6B-84CE-4546-85B7-3C6E3B5AE423}" sibTransId="{3AC1C7F7-AECD-4C37-B3A9-9EDD73FF7180}"/>
    <dgm:cxn modelId="{6294184C-A1CD-4442-90CB-BF36AE112707}" srcId="{CA51E851-5AFA-4289-B7F3-2B3A0917C401}" destId="{8DB3BCFD-C8D3-4BC4-989F-55AE7DF07E38}" srcOrd="3" destOrd="0" parTransId="{3E4AE180-7774-4140-9B54-48E74D213B18}" sibTransId="{D4945A1A-87AC-4150-B064-BD82AB2FEDDB}"/>
    <dgm:cxn modelId="{EC7EDDF5-423D-4BBF-BC26-9A3CE1054A3C}" type="presOf" srcId="{6445D42B-0C10-496F-8878-FB691C2B3CCA}" destId="{0FAB4E24-F849-4C96-8F55-97E7F915C4D5}" srcOrd="0" destOrd="0" presId="urn:microsoft.com/office/officeart/2005/8/layout/default"/>
    <dgm:cxn modelId="{7B75C241-F2D3-434B-9876-48F630384335}" type="presOf" srcId="{AD51A461-3F17-4E2C-8AC2-4A992B46E256}" destId="{2D338384-AD04-473C-AE9F-7D3AAA52E05F}" srcOrd="0" destOrd="0" presId="urn:microsoft.com/office/officeart/2005/8/layout/default"/>
    <dgm:cxn modelId="{10F58A5B-3F25-462E-8F3B-F87B22C2CE0D}" srcId="{CA51E851-5AFA-4289-B7F3-2B3A0917C401}" destId="{6445D42B-0C10-496F-8878-FB691C2B3CCA}" srcOrd="2" destOrd="0" parTransId="{B1EC86A5-C084-47BE-9798-2AAA90451E89}" sibTransId="{5519A0FE-C222-4576-85EE-7BCF8559C27F}"/>
    <dgm:cxn modelId="{47DE1E15-F4F2-4052-B950-8B20DCB18020}" type="presOf" srcId="{ABAFE8C6-62D9-4143-83EB-8033E5A405BC}" destId="{647BAA70-5B7D-4CD1-8229-114F3A92C329}" srcOrd="0" destOrd="0" presId="urn:microsoft.com/office/officeart/2005/8/layout/default"/>
    <dgm:cxn modelId="{221F379B-9687-404C-941F-5C7649B08DED}" srcId="{CA51E851-5AFA-4289-B7F3-2B3A0917C401}" destId="{AD51A461-3F17-4E2C-8AC2-4A992B46E256}" srcOrd="6" destOrd="0" parTransId="{1444C2B4-9E52-4E5D-878A-73F2AB3FA0AD}" sibTransId="{BFF75D24-D504-4264-9B4E-D5282C28379D}"/>
    <dgm:cxn modelId="{059E65C3-0B27-41B3-80EF-EB40FB748763}" type="presOf" srcId="{8DB3BCFD-C8D3-4BC4-989F-55AE7DF07E38}" destId="{37992E6A-2099-4371-B020-5948C02D1098}" srcOrd="0" destOrd="0" presId="urn:microsoft.com/office/officeart/2005/8/layout/default"/>
    <dgm:cxn modelId="{84FD9F58-0AF3-4217-8B2E-C9DDC4D7B29E}" type="presOf" srcId="{8F7C925F-DF44-4E98-BAE6-DC2BC35C9532}" destId="{01F152D5-CC73-4DD9-AE13-96A0C18A59EE}" srcOrd="0" destOrd="0" presId="urn:microsoft.com/office/officeart/2005/8/layout/default"/>
    <dgm:cxn modelId="{E79855C3-DDFB-470B-A269-AA4CB89B6DF4}" srcId="{CA51E851-5AFA-4289-B7F3-2B3A0917C401}" destId="{833A1B54-37BD-4B2F-A7C0-3AD8CAFDC791}" srcOrd="7" destOrd="0" parTransId="{8326D31C-FD20-4013-9719-E61A227BE92B}" sibTransId="{AFA1229D-05A3-49B4-89BD-30E737889419}"/>
    <dgm:cxn modelId="{423DBCB0-9843-4115-BA5F-F3CBA11C14CF}" type="presOf" srcId="{96E5B11B-4D79-4D55-AD88-41878C215732}" destId="{2EB07271-5833-4651-8678-8BB1B50E7315}" srcOrd="0" destOrd="0" presId="urn:microsoft.com/office/officeart/2005/8/layout/default"/>
    <dgm:cxn modelId="{02EDA5D1-248D-41A9-9C53-1ED858901562}" type="presOf" srcId="{CA51E851-5AFA-4289-B7F3-2B3A0917C401}" destId="{3B9E59B7-132D-482C-A88B-8DF97EAD926E}" srcOrd="0" destOrd="0" presId="urn:microsoft.com/office/officeart/2005/8/layout/default"/>
    <dgm:cxn modelId="{B50F5B93-7489-408E-B7BC-98CC6BC00822}" type="presOf" srcId="{CF9EA283-E51A-47F0-8FDF-550951707C4F}" destId="{D33CC8DB-DB7B-437E-9F36-D0DC52BE6875}" srcOrd="0" destOrd="0" presId="urn:microsoft.com/office/officeart/2005/8/layout/default"/>
    <dgm:cxn modelId="{CE2D28D4-A098-4B06-8D7F-77A126E62866}" type="presParOf" srcId="{3B9E59B7-132D-482C-A88B-8DF97EAD926E}" destId="{01F152D5-CC73-4DD9-AE13-96A0C18A59EE}" srcOrd="0" destOrd="0" presId="urn:microsoft.com/office/officeart/2005/8/layout/default"/>
    <dgm:cxn modelId="{9A7AD4A9-15D1-4DBC-A1B3-3C046098D7C4}" type="presParOf" srcId="{3B9E59B7-132D-482C-A88B-8DF97EAD926E}" destId="{0954528B-D235-44FE-993B-E0810D00D8D8}" srcOrd="1" destOrd="0" presId="urn:microsoft.com/office/officeart/2005/8/layout/default"/>
    <dgm:cxn modelId="{ED163864-D920-4766-AA77-58D89FF4BA1D}" type="presParOf" srcId="{3B9E59B7-132D-482C-A88B-8DF97EAD926E}" destId="{647BAA70-5B7D-4CD1-8229-114F3A92C329}" srcOrd="2" destOrd="0" presId="urn:microsoft.com/office/officeart/2005/8/layout/default"/>
    <dgm:cxn modelId="{BB37B9C2-4B1F-4A1A-B555-934702725DB7}" type="presParOf" srcId="{3B9E59B7-132D-482C-A88B-8DF97EAD926E}" destId="{03386A9A-1DDE-4191-9D82-59151DDEBF43}" srcOrd="3" destOrd="0" presId="urn:microsoft.com/office/officeart/2005/8/layout/default"/>
    <dgm:cxn modelId="{8E7C13B5-899E-4E9D-A718-CC36F2A25694}" type="presParOf" srcId="{3B9E59B7-132D-482C-A88B-8DF97EAD926E}" destId="{0FAB4E24-F849-4C96-8F55-97E7F915C4D5}" srcOrd="4" destOrd="0" presId="urn:microsoft.com/office/officeart/2005/8/layout/default"/>
    <dgm:cxn modelId="{14CAF6FB-B0D4-41AB-92E3-CCAD540EC2FC}" type="presParOf" srcId="{3B9E59B7-132D-482C-A88B-8DF97EAD926E}" destId="{7B5D1461-7D80-42D6-AC72-4D1284C9A617}" srcOrd="5" destOrd="0" presId="urn:microsoft.com/office/officeart/2005/8/layout/default"/>
    <dgm:cxn modelId="{5E97602B-2FFF-4BC6-BAC9-87962603C034}" type="presParOf" srcId="{3B9E59B7-132D-482C-A88B-8DF97EAD926E}" destId="{37992E6A-2099-4371-B020-5948C02D1098}" srcOrd="6" destOrd="0" presId="urn:microsoft.com/office/officeart/2005/8/layout/default"/>
    <dgm:cxn modelId="{D872D42F-D25E-429B-92C0-D9FE68657CBD}" type="presParOf" srcId="{3B9E59B7-132D-482C-A88B-8DF97EAD926E}" destId="{EF9B9EB3-3D90-4293-A324-81C8B7EF3C6A}" srcOrd="7" destOrd="0" presId="urn:microsoft.com/office/officeart/2005/8/layout/default"/>
    <dgm:cxn modelId="{FDA277A4-A73D-474E-947D-432001AB9B74}" type="presParOf" srcId="{3B9E59B7-132D-482C-A88B-8DF97EAD926E}" destId="{D33CC8DB-DB7B-437E-9F36-D0DC52BE6875}" srcOrd="8" destOrd="0" presId="urn:microsoft.com/office/officeart/2005/8/layout/default"/>
    <dgm:cxn modelId="{2C754DD8-0D16-4C0C-8F24-CA4D64D05F32}" type="presParOf" srcId="{3B9E59B7-132D-482C-A88B-8DF97EAD926E}" destId="{5E853F30-7178-437C-B2B2-58CCD7A84E37}" srcOrd="9" destOrd="0" presId="urn:microsoft.com/office/officeart/2005/8/layout/default"/>
    <dgm:cxn modelId="{5245BD7D-8944-49CA-817C-721987DBF718}" type="presParOf" srcId="{3B9E59B7-132D-482C-A88B-8DF97EAD926E}" destId="{2EB07271-5833-4651-8678-8BB1B50E7315}" srcOrd="10" destOrd="0" presId="urn:microsoft.com/office/officeart/2005/8/layout/default"/>
    <dgm:cxn modelId="{1F14EABC-2513-42E6-8AE7-678A518DF541}" type="presParOf" srcId="{3B9E59B7-132D-482C-A88B-8DF97EAD926E}" destId="{F23A34B0-E9CE-426D-8356-45DA44D47872}" srcOrd="11" destOrd="0" presId="urn:microsoft.com/office/officeart/2005/8/layout/default"/>
    <dgm:cxn modelId="{1E5BD256-4903-4C94-A35F-93F7ADA7ADB9}" type="presParOf" srcId="{3B9E59B7-132D-482C-A88B-8DF97EAD926E}" destId="{2D338384-AD04-473C-AE9F-7D3AAA52E05F}" srcOrd="12" destOrd="0" presId="urn:microsoft.com/office/officeart/2005/8/layout/default"/>
    <dgm:cxn modelId="{8495787A-57A1-4773-814A-5F6F511CE0E6}" type="presParOf" srcId="{3B9E59B7-132D-482C-A88B-8DF97EAD926E}" destId="{746E2FD1-E250-4655-B106-269484B4CACF}" srcOrd="13" destOrd="0" presId="urn:microsoft.com/office/officeart/2005/8/layout/default"/>
    <dgm:cxn modelId="{0FB2EA5E-7C7A-478D-9834-A9B7B8AC3C01}" type="presParOf" srcId="{3B9E59B7-132D-482C-A88B-8DF97EAD926E}" destId="{39607E7A-BC12-4BD2-9BE0-16831C6CB00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6B1F7-235B-45BB-85D4-1DF60998F2DE}" type="doc">
      <dgm:prSet loTypeId="urn:diagrams.loki3.com/VaryingWidthList" loCatId="list" qsTypeId="urn:microsoft.com/office/officeart/2005/8/quickstyle/simple1" qsCatId="simple" csTypeId="urn:microsoft.com/office/officeart/2005/8/colors/colorful4" csCatId="colorful" phldr="1"/>
      <dgm:spPr/>
      <dgm:t>
        <a:bodyPr/>
        <a:lstStyle/>
        <a:p>
          <a:endParaRPr lang="en-GB"/>
        </a:p>
      </dgm:t>
    </dgm:pt>
    <dgm:pt modelId="{CE3521CD-39F2-41C1-BC3E-A2260AFA16EF}">
      <dgm:prSet/>
      <dgm:spPr/>
      <dgm:t>
        <a:bodyPr/>
        <a:lstStyle/>
        <a:p>
          <a:pPr rtl="0"/>
          <a:r>
            <a:rPr lang="en-GB" sz="2200" b="1" dirty="0" smtClean="0">
              <a:solidFill>
                <a:schemeClr val="tx1"/>
              </a:solidFill>
              <a:latin typeface="Arial" panose="020B0604020202020204" pitchFamily="34" charset="0"/>
              <a:cs typeface="Arial" panose="020B0604020202020204" pitchFamily="34" charset="0"/>
            </a:rPr>
            <a:t>Similar issues to Torbay</a:t>
          </a:r>
          <a:endParaRPr lang="en-GB" sz="2200" b="1" dirty="0">
            <a:solidFill>
              <a:schemeClr val="tx1"/>
            </a:solidFill>
            <a:latin typeface="Arial" panose="020B0604020202020204" pitchFamily="34" charset="0"/>
            <a:cs typeface="Arial" panose="020B0604020202020204" pitchFamily="34" charset="0"/>
          </a:endParaRPr>
        </a:p>
      </dgm:t>
    </dgm:pt>
    <dgm:pt modelId="{CABC2AE5-712B-4808-B2E1-D1A8C78CCC67}" type="parTrans" cxnId="{AB1099FA-A39C-4AD4-BFF6-20AFB8F47B49}">
      <dgm:prSet/>
      <dgm:spPr/>
      <dgm:t>
        <a:bodyPr/>
        <a:lstStyle/>
        <a:p>
          <a:endParaRPr lang="en-GB"/>
        </a:p>
      </dgm:t>
    </dgm:pt>
    <dgm:pt modelId="{C0887110-5063-4570-A9C8-F4465E72A32C}" type="sibTrans" cxnId="{AB1099FA-A39C-4AD4-BFF6-20AFB8F47B49}">
      <dgm:prSet/>
      <dgm:spPr/>
      <dgm:t>
        <a:bodyPr/>
        <a:lstStyle/>
        <a:p>
          <a:endParaRPr lang="en-GB"/>
        </a:p>
      </dgm:t>
    </dgm:pt>
    <dgm:pt modelId="{AA7D2F6A-E752-4C74-90D5-88B21C40C537}">
      <dgm:prSet custT="1"/>
      <dgm:spPr/>
      <dgm:t>
        <a:bodyPr/>
        <a:lstStyle/>
        <a:p>
          <a:pPr rtl="0"/>
          <a:r>
            <a:rPr lang="en-GB" sz="2200" dirty="0" smtClean="0">
              <a:solidFill>
                <a:schemeClr val="tx1"/>
              </a:solidFill>
              <a:latin typeface="Arial" panose="020B0604020202020204" pitchFamily="34" charset="0"/>
              <a:cs typeface="Arial" panose="020B0604020202020204" pitchFamily="34" charset="0"/>
            </a:rPr>
            <a:t>Provision operating very close to becoming illegal children’s homes</a:t>
          </a:r>
          <a:endParaRPr lang="en-GB" sz="2200" dirty="0">
            <a:solidFill>
              <a:schemeClr val="tx1"/>
            </a:solidFill>
            <a:latin typeface="Arial" panose="020B0604020202020204" pitchFamily="34" charset="0"/>
            <a:cs typeface="Arial" panose="020B0604020202020204" pitchFamily="34" charset="0"/>
          </a:endParaRPr>
        </a:p>
      </dgm:t>
    </dgm:pt>
    <dgm:pt modelId="{BA348D02-B2A0-424B-9D79-DA19A1438B28}" type="parTrans" cxnId="{B34BBCF6-D26B-45D7-9A7B-BD836A7C3CD4}">
      <dgm:prSet/>
      <dgm:spPr/>
      <dgm:t>
        <a:bodyPr/>
        <a:lstStyle/>
        <a:p>
          <a:endParaRPr lang="en-GB"/>
        </a:p>
      </dgm:t>
    </dgm:pt>
    <dgm:pt modelId="{B3789389-3D16-4B44-AAC1-B861DB0BF1F4}" type="sibTrans" cxnId="{B34BBCF6-D26B-45D7-9A7B-BD836A7C3CD4}">
      <dgm:prSet/>
      <dgm:spPr/>
      <dgm:t>
        <a:bodyPr/>
        <a:lstStyle/>
        <a:p>
          <a:endParaRPr lang="en-GB"/>
        </a:p>
      </dgm:t>
    </dgm:pt>
    <dgm:pt modelId="{96165FAE-E6A0-45F4-9FBE-B50FF5A5630A}">
      <dgm:prSet custT="1"/>
      <dgm:spPr/>
      <dgm:t>
        <a:bodyPr/>
        <a:lstStyle/>
        <a:p>
          <a:pPr rtl="0"/>
          <a:r>
            <a:rPr lang="en-GB" sz="2200" dirty="0" smtClean="0">
              <a:solidFill>
                <a:schemeClr val="tx1"/>
              </a:solidFill>
              <a:latin typeface="Arial" panose="020B0604020202020204" pitchFamily="34" charset="0"/>
              <a:cs typeface="Arial" panose="020B0604020202020204" pitchFamily="34" charset="0"/>
            </a:rPr>
            <a:t>Preparation for step-down and independence – residential providers also need to do more to prepare young people</a:t>
          </a:r>
          <a:endParaRPr lang="en-GB" sz="2200" dirty="0">
            <a:solidFill>
              <a:schemeClr val="tx1"/>
            </a:solidFill>
            <a:latin typeface="Arial" panose="020B0604020202020204" pitchFamily="34" charset="0"/>
            <a:cs typeface="Arial" panose="020B0604020202020204" pitchFamily="34" charset="0"/>
          </a:endParaRPr>
        </a:p>
      </dgm:t>
    </dgm:pt>
    <dgm:pt modelId="{871277F8-898B-400D-9A49-220A655FBAD5}" type="parTrans" cxnId="{71F466C8-86C8-49E4-AAED-A7097E1DE6B0}">
      <dgm:prSet/>
      <dgm:spPr/>
      <dgm:t>
        <a:bodyPr/>
        <a:lstStyle/>
        <a:p>
          <a:endParaRPr lang="en-GB"/>
        </a:p>
      </dgm:t>
    </dgm:pt>
    <dgm:pt modelId="{FCEA6AD3-6E12-4832-A1E0-84C55CB85ED7}" type="sibTrans" cxnId="{71F466C8-86C8-49E4-AAED-A7097E1DE6B0}">
      <dgm:prSet/>
      <dgm:spPr/>
      <dgm:t>
        <a:bodyPr/>
        <a:lstStyle/>
        <a:p>
          <a:endParaRPr lang="en-GB"/>
        </a:p>
      </dgm:t>
    </dgm:pt>
    <dgm:pt modelId="{678F174E-FA13-4F5D-9706-852FEB9EFE5E}">
      <dgm:prSet custT="1"/>
      <dgm:spPr/>
      <dgm:t>
        <a:bodyPr/>
        <a:lstStyle/>
        <a:p>
          <a:pPr rtl="0"/>
          <a:r>
            <a:rPr lang="en-GB" sz="2200" dirty="0" smtClean="0">
              <a:solidFill>
                <a:schemeClr val="tx1"/>
              </a:solidFill>
              <a:latin typeface="Arial" panose="020B0604020202020204" pitchFamily="34" charset="0"/>
              <a:cs typeface="Arial" panose="020B0604020202020204" pitchFamily="34" charset="0"/>
            </a:rPr>
            <a:t>Ability to respond quickly in a crisis/match to other young people/manage very complex behaviours</a:t>
          </a:r>
          <a:endParaRPr lang="en-GB" sz="2200" dirty="0">
            <a:solidFill>
              <a:schemeClr val="tx1"/>
            </a:solidFill>
            <a:latin typeface="Arial" panose="020B0604020202020204" pitchFamily="34" charset="0"/>
            <a:cs typeface="Arial" panose="020B0604020202020204" pitchFamily="34" charset="0"/>
          </a:endParaRPr>
        </a:p>
      </dgm:t>
    </dgm:pt>
    <dgm:pt modelId="{6E04E585-7893-4C13-802C-F880B3A0636B}" type="parTrans" cxnId="{AF76481B-2126-4C98-85FA-B52B94074FA8}">
      <dgm:prSet/>
      <dgm:spPr/>
      <dgm:t>
        <a:bodyPr/>
        <a:lstStyle/>
        <a:p>
          <a:endParaRPr lang="en-GB"/>
        </a:p>
      </dgm:t>
    </dgm:pt>
    <dgm:pt modelId="{A631F87D-8D02-4BFB-AB44-5DC12FA3E682}" type="sibTrans" cxnId="{AF76481B-2126-4C98-85FA-B52B94074FA8}">
      <dgm:prSet/>
      <dgm:spPr/>
      <dgm:t>
        <a:bodyPr/>
        <a:lstStyle/>
        <a:p>
          <a:endParaRPr lang="en-GB"/>
        </a:p>
      </dgm:t>
    </dgm:pt>
    <dgm:pt modelId="{B38ED0FC-6E02-4AE7-B5BA-D79E1BA9FFC2}">
      <dgm:prSet custT="1"/>
      <dgm:spPr/>
      <dgm:t>
        <a:bodyPr/>
        <a:lstStyle/>
        <a:p>
          <a:pPr rtl="0"/>
          <a:r>
            <a:rPr lang="en-GB" sz="2200" dirty="0" smtClean="0">
              <a:solidFill>
                <a:schemeClr val="tx1"/>
              </a:solidFill>
              <a:latin typeface="Arial" panose="020B0604020202020204" pitchFamily="34" charset="0"/>
              <a:cs typeface="Arial" panose="020B0604020202020204" pitchFamily="34" charset="0"/>
            </a:rPr>
            <a:t>Cost of provision, especially in larger houses, does not compare at all with equivalent model in housing</a:t>
          </a:r>
          <a:endParaRPr lang="en-GB" sz="2200" dirty="0">
            <a:solidFill>
              <a:schemeClr val="tx1"/>
            </a:solidFill>
            <a:latin typeface="Arial" panose="020B0604020202020204" pitchFamily="34" charset="0"/>
            <a:cs typeface="Arial" panose="020B0604020202020204" pitchFamily="34" charset="0"/>
          </a:endParaRPr>
        </a:p>
      </dgm:t>
    </dgm:pt>
    <dgm:pt modelId="{DD915AE0-F16B-4369-A7FE-3B07CAAD3A48}" type="parTrans" cxnId="{0757D422-2D13-4050-AC3F-91E1DFB9CF9F}">
      <dgm:prSet/>
      <dgm:spPr/>
      <dgm:t>
        <a:bodyPr/>
        <a:lstStyle/>
        <a:p>
          <a:endParaRPr lang="en-GB"/>
        </a:p>
      </dgm:t>
    </dgm:pt>
    <dgm:pt modelId="{EBFCBD70-1941-4FA8-AB9F-B54A30A5339E}" type="sibTrans" cxnId="{0757D422-2D13-4050-AC3F-91E1DFB9CF9F}">
      <dgm:prSet/>
      <dgm:spPr/>
      <dgm:t>
        <a:bodyPr/>
        <a:lstStyle/>
        <a:p>
          <a:endParaRPr lang="en-GB"/>
        </a:p>
      </dgm:t>
    </dgm:pt>
    <dgm:pt modelId="{268AEB61-C58F-43DF-8AED-56C8351E64C4}">
      <dgm:prSet custT="1"/>
      <dgm:spPr/>
      <dgm:t>
        <a:bodyPr/>
        <a:lstStyle/>
        <a:p>
          <a:pPr rtl="0"/>
          <a:r>
            <a:rPr lang="en-GB" sz="2200" dirty="0" smtClean="0">
              <a:solidFill>
                <a:schemeClr val="tx1"/>
              </a:solidFill>
              <a:latin typeface="Arial" panose="020B0604020202020204" pitchFamily="34" charset="0"/>
              <a:cs typeface="Arial" panose="020B0604020202020204" pitchFamily="34" charset="0"/>
            </a:rPr>
            <a:t>Keen to see more innovation in service delivery</a:t>
          </a:r>
          <a:endParaRPr lang="en-GB" sz="2200" dirty="0">
            <a:solidFill>
              <a:schemeClr val="tx1"/>
            </a:solidFill>
            <a:latin typeface="Arial" panose="020B0604020202020204" pitchFamily="34" charset="0"/>
            <a:cs typeface="Arial" panose="020B0604020202020204" pitchFamily="34" charset="0"/>
          </a:endParaRPr>
        </a:p>
      </dgm:t>
    </dgm:pt>
    <dgm:pt modelId="{C6334482-F60D-421D-BB35-9402F2C2B05A}" type="parTrans" cxnId="{5D72F6E9-23EA-4664-A404-D67256B2BE1D}">
      <dgm:prSet/>
      <dgm:spPr/>
      <dgm:t>
        <a:bodyPr/>
        <a:lstStyle/>
        <a:p>
          <a:endParaRPr lang="en-GB"/>
        </a:p>
      </dgm:t>
    </dgm:pt>
    <dgm:pt modelId="{6E56AB66-21AE-4B53-9418-1C7290379456}" type="sibTrans" cxnId="{5D72F6E9-23EA-4664-A404-D67256B2BE1D}">
      <dgm:prSet/>
      <dgm:spPr/>
      <dgm:t>
        <a:bodyPr/>
        <a:lstStyle/>
        <a:p>
          <a:endParaRPr lang="en-GB"/>
        </a:p>
      </dgm:t>
    </dgm:pt>
    <dgm:pt modelId="{61EFB10C-0AFE-4742-80F7-38BB0807A9BD}">
      <dgm:prSet custT="1"/>
      <dgm:spPr/>
      <dgm:t>
        <a:bodyPr/>
        <a:lstStyle/>
        <a:p>
          <a:pPr rtl="0"/>
          <a:r>
            <a:rPr lang="en-GB" sz="2000" b="1" dirty="0" smtClean="0">
              <a:latin typeface="Arial" panose="020B0604020202020204" pitchFamily="34" charset="0"/>
              <a:cs typeface="Arial" panose="020B0604020202020204" pitchFamily="34" charset="0"/>
            </a:rPr>
            <a:t>Our seven year “Care Journeys” partnership with Barnardo’s is exploring how our system works and what  causes blocks for our young people in care  and care leavers – this will include considering new ways of providing stable accommodation</a:t>
          </a:r>
          <a:endParaRPr lang="en-GB" sz="2000" dirty="0">
            <a:latin typeface="Arial" panose="020B0604020202020204" pitchFamily="34" charset="0"/>
            <a:cs typeface="Arial" panose="020B0604020202020204" pitchFamily="34" charset="0"/>
          </a:endParaRPr>
        </a:p>
      </dgm:t>
    </dgm:pt>
    <dgm:pt modelId="{EEA25FA5-A2E7-412C-BB9F-AC4BC47C4A0F}" type="parTrans" cxnId="{F9A68F9D-FAD5-49BA-B2D2-22604C7D9753}">
      <dgm:prSet/>
      <dgm:spPr/>
      <dgm:t>
        <a:bodyPr/>
        <a:lstStyle/>
        <a:p>
          <a:endParaRPr lang="en-GB"/>
        </a:p>
      </dgm:t>
    </dgm:pt>
    <dgm:pt modelId="{469703C8-B66F-4EBC-8239-ECE870204990}" type="sibTrans" cxnId="{F9A68F9D-FAD5-49BA-B2D2-22604C7D9753}">
      <dgm:prSet/>
      <dgm:spPr/>
      <dgm:t>
        <a:bodyPr/>
        <a:lstStyle/>
        <a:p>
          <a:endParaRPr lang="en-GB"/>
        </a:p>
      </dgm:t>
    </dgm:pt>
    <dgm:pt modelId="{9C069805-FB95-4E30-95C9-A9DF4286BF9D}" type="pres">
      <dgm:prSet presAssocID="{A8C6B1F7-235B-45BB-85D4-1DF60998F2DE}" presName="Name0" presStyleCnt="0">
        <dgm:presLayoutVars>
          <dgm:resizeHandles/>
        </dgm:presLayoutVars>
      </dgm:prSet>
      <dgm:spPr/>
      <dgm:t>
        <a:bodyPr/>
        <a:lstStyle/>
        <a:p>
          <a:endParaRPr lang="en-GB"/>
        </a:p>
      </dgm:t>
    </dgm:pt>
    <dgm:pt modelId="{7A2870BD-FA8F-4308-8DDE-0A0500686651}" type="pres">
      <dgm:prSet presAssocID="{CE3521CD-39F2-41C1-BC3E-A2260AFA16EF}" presName="text" presStyleLbl="node1" presStyleIdx="0" presStyleCnt="2" custScaleX="151910" custLinFactNeighborX="10407" custLinFactNeighborY="51088">
        <dgm:presLayoutVars>
          <dgm:bulletEnabled val="1"/>
        </dgm:presLayoutVars>
      </dgm:prSet>
      <dgm:spPr/>
      <dgm:t>
        <a:bodyPr/>
        <a:lstStyle/>
        <a:p>
          <a:endParaRPr lang="en-GB"/>
        </a:p>
      </dgm:t>
    </dgm:pt>
    <dgm:pt modelId="{C568E25E-9132-41EC-A15F-044CB203B257}" type="pres">
      <dgm:prSet presAssocID="{C0887110-5063-4570-A9C8-F4465E72A32C}" presName="space" presStyleCnt="0"/>
      <dgm:spPr/>
    </dgm:pt>
    <dgm:pt modelId="{B10F5E10-819E-4041-87AD-C5825181C302}" type="pres">
      <dgm:prSet presAssocID="{61EFB10C-0AFE-4742-80F7-38BB0807A9BD}" presName="text" presStyleLbl="node1" presStyleIdx="1" presStyleCnt="2" custScaleX="103646" custScaleY="30369" custLinFactNeighborX="0" custLinFactNeighborY="-28386">
        <dgm:presLayoutVars>
          <dgm:bulletEnabled val="1"/>
        </dgm:presLayoutVars>
      </dgm:prSet>
      <dgm:spPr/>
      <dgm:t>
        <a:bodyPr/>
        <a:lstStyle/>
        <a:p>
          <a:endParaRPr lang="en-GB"/>
        </a:p>
      </dgm:t>
    </dgm:pt>
  </dgm:ptLst>
  <dgm:cxnLst>
    <dgm:cxn modelId="{B5F7CCE0-22DD-44B6-A42B-052F46C8F4C0}" type="presOf" srcId="{AA7D2F6A-E752-4C74-90D5-88B21C40C537}" destId="{7A2870BD-FA8F-4308-8DDE-0A0500686651}" srcOrd="0" destOrd="1" presId="urn:diagrams.loki3.com/VaryingWidthList"/>
    <dgm:cxn modelId="{F9A68F9D-FAD5-49BA-B2D2-22604C7D9753}" srcId="{A8C6B1F7-235B-45BB-85D4-1DF60998F2DE}" destId="{61EFB10C-0AFE-4742-80F7-38BB0807A9BD}" srcOrd="1" destOrd="0" parTransId="{EEA25FA5-A2E7-412C-BB9F-AC4BC47C4A0F}" sibTransId="{469703C8-B66F-4EBC-8239-ECE870204990}"/>
    <dgm:cxn modelId="{DC0DEB4F-3E6E-4E1D-9E5B-0BEBCD1280BD}" type="presOf" srcId="{268AEB61-C58F-43DF-8AED-56C8351E64C4}" destId="{7A2870BD-FA8F-4308-8DDE-0A0500686651}" srcOrd="0" destOrd="5" presId="urn:diagrams.loki3.com/VaryingWidthList"/>
    <dgm:cxn modelId="{611AE4BF-D5EA-4CBE-9EE6-663644310D96}" type="presOf" srcId="{B38ED0FC-6E02-4AE7-B5BA-D79E1BA9FFC2}" destId="{7A2870BD-FA8F-4308-8DDE-0A0500686651}" srcOrd="0" destOrd="4" presId="urn:diagrams.loki3.com/VaryingWidthList"/>
    <dgm:cxn modelId="{5D72F6E9-23EA-4664-A404-D67256B2BE1D}" srcId="{CE3521CD-39F2-41C1-BC3E-A2260AFA16EF}" destId="{268AEB61-C58F-43DF-8AED-56C8351E64C4}" srcOrd="4" destOrd="0" parTransId="{C6334482-F60D-421D-BB35-9402F2C2B05A}" sibTransId="{6E56AB66-21AE-4B53-9418-1C7290379456}"/>
    <dgm:cxn modelId="{75EA4849-2C6E-4AEA-9E16-31A1E0FE78CE}" type="presOf" srcId="{678F174E-FA13-4F5D-9706-852FEB9EFE5E}" destId="{7A2870BD-FA8F-4308-8DDE-0A0500686651}" srcOrd="0" destOrd="3" presId="urn:diagrams.loki3.com/VaryingWidthList"/>
    <dgm:cxn modelId="{AB1099FA-A39C-4AD4-BFF6-20AFB8F47B49}" srcId="{A8C6B1F7-235B-45BB-85D4-1DF60998F2DE}" destId="{CE3521CD-39F2-41C1-BC3E-A2260AFA16EF}" srcOrd="0" destOrd="0" parTransId="{CABC2AE5-712B-4808-B2E1-D1A8C78CCC67}" sibTransId="{C0887110-5063-4570-A9C8-F4465E72A32C}"/>
    <dgm:cxn modelId="{89884FAB-CE29-412D-966C-8EB386EA6284}" type="presOf" srcId="{96165FAE-E6A0-45F4-9FBE-B50FF5A5630A}" destId="{7A2870BD-FA8F-4308-8DDE-0A0500686651}" srcOrd="0" destOrd="2" presId="urn:diagrams.loki3.com/VaryingWidthList"/>
    <dgm:cxn modelId="{0D177FF5-35AB-4F36-A3C5-8F9FFFBF619D}" type="presOf" srcId="{CE3521CD-39F2-41C1-BC3E-A2260AFA16EF}" destId="{7A2870BD-FA8F-4308-8DDE-0A0500686651}" srcOrd="0" destOrd="0" presId="urn:diagrams.loki3.com/VaryingWidthList"/>
    <dgm:cxn modelId="{71F466C8-86C8-49E4-AAED-A7097E1DE6B0}" srcId="{CE3521CD-39F2-41C1-BC3E-A2260AFA16EF}" destId="{96165FAE-E6A0-45F4-9FBE-B50FF5A5630A}" srcOrd="1" destOrd="0" parTransId="{871277F8-898B-400D-9A49-220A655FBAD5}" sibTransId="{FCEA6AD3-6E12-4832-A1E0-84C55CB85ED7}"/>
    <dgm:cxn modelId="{6D76261D-36C6-4BA1-BDDB-6DE093894764}" type="presOf" srcId="{A8C6B1F7-235B-45BB-85D4-1DF60998F2DE}" destId="{9C069805-FB95-4E30-95C9-A9DF4286BF9D}" srcOrd="0" destOrd="0" presId="urn:diagrams.loki3.com/VaryingWidthList"/>
    <dgm:cxn modelId="{B34BBCF6-D26B-45D7-9A7B-BD836A7C3CD4}" srcId="{CE3521CD-39F2-41C1-BC3E-A2260AFA16EF}" destId="{AA7D2F6A-E752-4C74-90D5-88B21C40C537}" srcOrd="0" destOrd="0" parTransId="{BA348D02-B2A0-424B-9D79-DA19A1438B28}" sibTransId="{B3789389-3D16-4B44-AAC1-B861DB0BF1F4}"/>
    <dgm:cxn modelId="{AF76481B-2126-4C98-85FA-B52B94074FA8}" srcId="{CE3521CD-39F2-41C1-BC3E-A2260AFA16EF}" destId="{678F174E-FA13-4F5D-9706-852FEB9EFE5E}" srcOrd="2" destOrd="0" parTransId="{6E04E585-7893-4C13-802C-F880B3A0636B}" sibTransId="{A631F87D-8D02-4BFB-AB44-5DC12FA3E682}"/>
    <dgm:cxn modelId="{0757D422-2D13-4050-AC3F-91E1DFB9CF9F}" srcId="{CE3521CD-39F2-41C1-BC3E-A2260AFA16EF}" destId="{B38ED0FC-6E02-4AE7-B5BA-D79E1BA9FFC2}" srcOrd="3" destOrd="0" parTransId="{DD915AE0-F16B-4369-A7FE-3B07CAAD3A48}" sibTransId="{EBFCBD70-1941-4FA8-AB9F-B54A30A5339E}"/>
    <dgm:cxn modelId="{276F8708-ED48-410B-BCCE-A068A0D8EBEA}" type="presOf" srcId="{61EFB10C-0AFE-4742-80F7-38BB0807A9BD}" destId="{B10F5E10-819E-4041-87AD-C5825181C302}" srcOrd="0" destOrd="0" presId="urn:diagrams.loki3.com/VaryingWidthList"/>
    <dgm:cxn modelId="{90DA0436-A26C-4852-B246-5443DF9295D0}" type="presParOf" srcId="{9C069805-FB95-4E30-95C9-A9DF4286BF9D}" destId="{7A2870BD-FA8F-4308-8DDE-0A0500686651}" srcOrd="0" destOrd="0" presId="urn:diagrams.loki3.com/VaryingWidthList"/>
    <dgm:cxn modelId="{DA1459FC-832E-4707-98D8-A6DE6468E55B}" type="presParOf" srcId="{9C069805-FB95-4E30-95C9-A9DF4286BF9D}" destId="{C568E25E-9132-41EC-A15F-044CB203B257}" srcOrd="1" destOrd="0" presId="urn:diagrams.loki3.com/VaryingWidthList"/>
    <dgm:cxn modelId="{19308691-92F7-4677-B19C-DEA9DFF0F0A6}" type="presParOf" srcId="{9C069805-FB95-4E30-95C9-A9DF4286BF9D}" destId="{B10F5E10-819E-4041-87AD-C5825181C302}"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2D5ADF-3763-49D7-A88A-90DC3E7389BF}" type="doc">
      <dgm:prSet loTypeId="urn:microsoft.com/office/officeart/2005/8/layout/rings+Icon" loCatId="relationship" qsTypeId="urn:microsoft.com/office/officeart/2005/8/quickstyle/simple1" qsCatId="simple" csTypeId="urn:microsoft.com/office/officeart/2005/8/colors/colorful4" csCatId="colorful" phldr="1"/>
      <dgm:spPr/>
      <dgm:t>
        <a:bodyPr/>
        <a:lstStyle/>
        <a:p>
          <a:endParaRPr lang="en-GB"/>
        </a:p>
      </dgm:t>
    </dgm:pt>
    <dgm:pt modelId="{DF4ABAD1-4BC2-4A92-9C90-8416AC13CB7E}">
      <dgm:prSet custT="1"/>
      <dgm:spPr/>
      <dgm:t>
        <a:bodyPr/>
        <a:lstStyle/>
        <a:p>
          <a:pPr rtl="0"/>
          <a:r>
            <a:rPr lang="en-GB" sz="2000" b="1" dirty="0" smtClean="0">
              <a:latin typeface="Arial" panose="020B0604020202020204" pitchFamily="34" charset="0"/>
              <a:cs typeface="Arial" panose="020B0604020202020204" pitchFamily="34" charset="0"/>
            </a:rPr>
            <a:t>Early identification and work with families across Early Help level 2 and Housing – 1 x FTE post </a:t>
          </a:r>
        </a:p>
        <a:p>
          <a:pPr rtl="0"/>
          <a:r>
            <a:rPr lang="en-GB" sz="2000" b="1" dirty="0" smtClean="0">
              <a:latin typeface="Arial" panose="020B0604020202020204" pitchFamily="34" charset="0"/>
              <a:cs typeface="Arial" panose="020B0604020202020204" pitchFamily="34" charset="0"/>
            </a:rPr>
            <a:t>(Torbay)</a:t>
          </a:r>
          <a:endParaRPr lang="en-GB" sz="2000" b="1" dirty="0">
            <a:latin typeface="Arial" panose="020B0604020202020204" pitchFamily="34" charset="0"/>
            <a:cs typeface="Arial" panose="020B0604020202020204" pitchFamily="34" charset="0"/>
          </a:endParaRPr>
        </a:p>
      </dgm:t>
    </dgm:pt>
    <dgm:pt modelId="{E813CA9D-0568-4AD5-9031-4A780EC00286}" type="parTrans" cxnId="{6A28A92E-1589-40D9-B2DC-EC66E50AE497}">
      <dgm:prSet/>
      <dgm:spPr/>
      <dgm:t>
        <a:bodyPr/>
        <a:lstStyle/>
        <a:p>
          <a:endParaRPr lang="en-GB"/>
        </a:p>
      </dgm:t>
    </dgm:pt>
    <dgm:pt modelId="{236759BC-8A42-4DA0-8D1C-5AF18A5E9E3C}" type="sibTrans" cxnId="{6A28A92E-1589-40D9-B2DC-EC66E50AE497}">
      <dgm:prSet/>
      <dgm:spPr/>
      <dgm:t>
        <a:bodyPr/>
        <a:lstStyle/>
        <a:p>
          <a:endParaRPr lang="en-GB"/>
        </a:p>
      </dgm:t>
    </dgm:pt>
    <dgm:pt modelId="{32D1D71A-0766-4F88-A72C-772D27F3A44F}">
      <dgm:prSet custT="1"/>
      <dgm:spPr/>
      <dgm:t>
        <a:bodyPr/>
        <a:lstStyle/>
        <a:p>
          <a:pPr rtl="0"/>
          <a:r>
            <a:rPr lang="en-GB" sz="2000" b="1" dirty="0" smtClean="0">
              <a:latin typeface="Arial" panose="020B0604020202020204" pitchFamily="34" charset="0"/>
              <a:cs typeface="Arial" panose="020B0604020202020204" pitchFamily="34" charset="0"/>
            </a:rPr>
            <a:t>Awareness raising in schools – co-production of a social media app</a:t>
          </a:r>
        </a:p>
        <a:p>
          <a:pPr rtl="0"/>
          <a:r>
            <a:rPr lang="en-GB" sz="2000" b="1" dirty="0" smtClean="0">
              <a:latin typeface="Arial" panose="020B0604020202020204" pitchFamily="34" charset="0"/>
              <a:cs typeface="Arial" panose="020B0604020202020204" pitchFamily="34" charset="0"/>
            </a:rPr>
            <a:t>(Torbay) </a:t>
          </a:r>
          <a:endParaRPr lang="en-GB" sz="2000" b="1" dirty="0">
            <a:latin typeface="Arial" panose="020B0604020202020204" pitchFamily="34" charset="0"/>
            <a:cs typeface="Arial" panose="020B0604020202020204" pitchFamily="34" charset="0"/>
          </a:endParaRPr>
        </a:p>
      </dgm:t>
    </dgm:pt>
    <dgm:pt modelId="{18455161-A5C6-466A-81E1-8EFD8C404FA2}" type="parTrans" cxnId="{AA2F93D8-F763-49FD-96EA-4AFCB812E6DE}">
      <dgm:prSet/>
      <dgm:spPr/>
      <dgm:t>
        <a:bodyPr/>
        <a:lstStyle/>
        <a:p>
          <a:endParaRPr lang="en-GB"/>
        </a:p>
      </dgm:t>
    </dgm:pt>
    <dgm:pt modelId="{2D5E46EF-01D7-456A-9374-CAFE168E1952}" type="sibTrans" cxnId="{AA2F93D8-F763-49FD-96EA-4AFCB812E6DE}">
      <dgm:prSet/>
      <dgm:spPr/>
      <dgm:t>
        <a:bodyPr/>
        <a:lstStyle/>
        <a:p>
          <a:endParaRPr lang="en-GB"/>
        </a:p>
      </dgm:t>
    </dgm:pt>
    <dgm:pt modelId="{312CF55F-406D-464D-B966-0FE25F5ED415}">
      <dgm:prSet custT="1"/>
      <dgm:spPr/>
      <dgm:t>
        <a:bodyPr/>
        <a:lstStyle/>
        <a:p>
          <a:pPr rtl="0"/>
          <a:r>
            <a:rPr lang="en-GB" sz="1600" b="1" dirty="0" smtClean="0">
              <a:latin typeface="Arial" panose="020B0604020202020204" pitchFamily="34" charset="0"/>
              <a:cs typeface="Arial" panose="020B0604020202020204" pitchFamily="34" charset="0"/>
            </a:rPr>
            <a:t>Framework of supported and semi independent provision that can be accessed regardless of access route (housing or children’s)</a:t>
          </a:r>
        </a:p>
        <a:p>
          <a:pPr rtl="0"/>
          <a:r>
            <a:rPr lang="en-GB" sz="2000" b="1" dirty="0" smtClean="0">
              <a:latin typeface="Arial" panose="020B0604020202020204" pitchFamily="34" charset="0"/>
              <a:cs typeface="Arial" panose="020B0604020202020204" pitchFamily="34" charset="0"/>
            </a:rPr>
            <a:t>(Torbay &amp; Plymouth)</a:t>
          </a:r>
          <a:endParaRPr lang="en-GB" sz="2000" b="1" dirty="0">
            <a:latin typeface="Arial" panose="020B0604020202020204" pitchFamily="34" charset="0"/>
            <a:cs typeface="Arial" panose="020B0604020202020204" pitchFamily="34" charset="0"/>
          </a:endParaRPr>
        </a:p>
      </dgm:t>
    </dgm:pt>
    <dgm:pt modelId="{83006EEB-456B-4014-B0F9-04054B23DC05}" type="parTrans" cxnId="{BB247AE9-838A-4394-BD51-15B36D9685E7}">
      <dgm:prSet/>
      <dgm:spPr/>
      <dgm:t>
        <a:bodyPr/>
        <a:lstStyle/>
        <a:p>
          <a:endParaRPr lang="en-GB"/>
        </a:p>
      </dgm:t>
    </dgm:pt>
    <dgm:pt modelId="{B38DC8F0-2C6F-4985-AE85-193ADCF3E240}" type="sibTrans" cxnId="{BB247AE9-838A-4394-BD51-15B36D9685E7}">
      <dgm:prSet/>
      <dgm:spPr/>
      <dgm:t>
        <a:bodyPr/>
        <a:lstStyle/>
        <a:p>
          <a:endParaRPr lang="en-GB"/>
        </a:p>
      </dgm:t>
    </dgm:pt>
    <dgm:pt modelId="{B815F639-322B-432B-928D-55CB068498F2}">
      <dgm:prSet custT="1"/>
      <dgm:spPr/>
      <dgm:t>
        <a:bodyPr/>
        <a:lstStyle/>
        <a:p>
          <a:pPr rtl="0"/>
          <a:r>
            <a:rPr lang="en-GB" sz="2000" b="1" dirty="0" smtClean="0">
              <a:latin typeface="Arial" panose="020B0604020202020204" pitchFamily="34" charset="0"/>
              <a:cs typeface="Arial" panose="020B0604020202020204" pitchFamily="34" charset="0"/>
            </a:rPr>
            <a:t>Outreach support (lot on framework)</a:t>
          </a:r>
        </a:p>
        <a:p>
          <a:pPr rtl="0"/>
          <a:r>
            <a:rPr lang="en-GB" sz="2000" b="1" dirty="0" smtClean="0">
              <a:latin typeface="Arial" panose="020B0604020202020204" pitchFamily="34" charset="0"/>
              <a:cs typeface="Arial" panose="020B0604020202020204" pitchFamily="34" charset="0"/>
            </a:rPr>
            <a:t>(Torbay &amp; Plymouth)</a:t>
          </a:r>
          <a:endParaRPr lang="en-GB" sz="2000" b="1" dirty="0">
            <a:latin typeface="Arial" panose="020B0604020202020204" pitchFamily="34" charset="0"/>
            <a:cs typeface="Arial" panose="020B0604020202020204" pitchFamily="34" charset="0"/>
          </a:endParaRPr>
        </a:p>
      </dgm:t>
    </dgm:pt>
    <dgm:pt modelId="{66B9455C-CE9F-41A4-900A-D44A50C4462C}" type="parTrans" cxnId="{3B5B3941-BB09-4077-B87C-16AB09DE5731}">
      <dgm:prSet/>
      <dgm:spPr/>
      <dgm:t>
        <a:bodyPr/>
        <a:lstStyle/>
        <a:p>
          <a:endParaRPr lang="en-GB"/>
        </a:p>
      </dgm:t>
    </dgm:pt>
    <dgm:pt modelId="{2C191828-296E-4921-BA59-B4A8D2CB1051}" type="sibTrans" cxnId="{3B5B3941-BB09-4077-B87C-16AB09DE5731}">
      <dgm:prSet/>
      <dgm:spPr/>
      <dgm:t>
        <a:bodyPr/>
        <a:lstStyle/>
        <a:p>
          <a:endParaRPr lang="en-GB"/>
        </a:p>
      </dgm:t>
    </dgm:pt>
    <dgm:pt modelId="{2D3A9046-EE34-4A03-9959-B9BE18738CE8}">
      <dgm:prSet custT="1"/>
      <dgm:spPr/>
      <dgm:t>
        <a:bodyPr/>
        <a:lstStyle/>
        <a:p>
          <a:pPr rtl="0"/>
          <a:r>
            <a:rPr lang="en-GB" sz="2000" b="1" dirty="0" smtClean="0">
              <a:latin typeface="Arial" panose="020B0604020202020204" pitchFamily="34" charset="0"/>
              <a:cs typeface="Arial" panose="020B0604020202020204" pitchFamily="34" charset="0"/>
            </a:rPr>
            <a:t>Support to access PRS</a:t>
          </a:r>
        </a:p>
        <a:p>
          <a:pPr rtl="0"/>
          <a:r>
            <a:rPr lang="en-GB" sz="2000" b="1" dirty="0" smtClean="0">
              <a:latin typeface="Arial" panose="020B0604020202020204" pitchFamily="34" charset="0"/>
              <a:cs typeface="Arial" panose="020B0604020202020204" pitchFamily="34" charset="0"/>
            </a:rPr>
            <a:t>(Torbay)</a:t>
          </a:r>
          <a:endParaRPr lang="en-GB" sz="2000" b="1" dirty="0">
            <a:latin typeface="Arial" panose="020B0604020202020204" pitchFamily="34" charset="0"/>
            <a:cs typeface="Arial" panose="020B0604020202020204" pitchFamily="34" charset="0"/>
          </a:endParaRPr>
        </a:p>
      </dgm:t>
    </dgm:pt>
    <dgm:pt modelId="{A53313AE-E487-4E7A-8AAD-B97C06DFD5C8}" type="parTrans" cxnId="{390A66B8-67E2-4678-A321-8AC5694EF43D}">
      <dgm:prSet/>
      <dgm:spPr/>
      <dgm:t>
        <a:bodyPr/>
        <a:lstStyle/>
        <a:p>
          <a:endParaRPr lang="en-GB"/>
        </a:p>
      </dgm:t>
    </dgm:pt>
    <dgm:pt modelId="{3CD5C94A-3577-4854-B856-4212FB66C04C}" type="sibTrans" cxnId="{390A66B8-67E2-4678-A321-8AC5694EF43D}">
      <dgm:prSet/>
      <dgm:spPr/>
      <dgm:t>
        <a:bodyPr/>
        <a:lstStyle/>
        <a:p>
          <a:endParaRPr lang="en-GB"/>
        </a:p>
      </dgm:t>
    </dgm:pt>
    <dgm:pt modelId="{124F8FCE-6431-4F21-9BEE-035D47446888}">
      <dgm:prSet custT="1"/>
      <dgm:spPr/>
      <dgm:t>
        <a:bodyPr/>
        <a:lstStyle/>
        <a:p>
          <a:pPr rtl="0"/>
          <a:r>
            <a:rPr lang="en-GB" sz="2000" b="1" dirty="0" smtClean="0">
              <a:latin typeface="Arial" panose="020B0604020202020204" pitchFamily="34" charset="0"/>
              <a:cs typeface="Arial" panose="020B0604020202020204" pitchFamily="34" charset="0"/>
            </a:rPr>
            <a:t>Housing First option for most complex YP </a:t>
          </a:r>
        </a:p>
        <a:p>
          <a:pPr rtl="0"/>
          <a:r>
            <a:rPr lang="en-GB" sz="2000" b="1" dirty="0" smtClean="0">
              <a:latin typeface="Arial" panose="020B0604020202020204" pitchFamily="34" charset="0"/>
              <a:cs typeface="Arial" panose="020B0604020202020204" pitchFamily="34" charset="0"/>
            </a:rPr>
            <a:t>(Torbay)</a:t>
          </a:r>
          <a:endParaRPr lang="en-GB" sz="2000" b="1" dirty="0">
            <a:latin typeface="Arial" panose="020B0604020202020204" pitchFamily="34" charset="0"/>
            <a:cs typeface="Arial" panose="020B0604020202020204" pitchFamily="34" charset="0"/>
          </a:endParaRPr>
        </a:p>
      </dgm:t>
    </dgm:pt>
    <dgm:pt modelId="{B97E398C-C35F-41F3-B57C-47E114F54E29}" type="parTrans" cxnId="{FC84E25E-54CE-4100-96FA-68B032572CE0}">
      <dgm:prSet/>
      <dgm:spPr/>
      <dgm:t>
        <a:bodyPr/>
        <a:lstStyle/>
        <a:p>
          <a:endParaRPr lang="en-GB"/>
        </a:p>
      </dgm:t>
    </dgm:pt>
    <dgm:pt modelId="{8CDC7D1E-6649-41B8-9F73-C811B34F0EB0}" type="sibTrans" cxnId="{FC84E25E-54CE-4100-96FA-68B032572CE0}">
      <dgm:prSet/>
      <dgm:spPr/>
      <dgm:t>
        <a:bodyPr/>
        <a:lstStyle/>
        <a:p>
          <a:endParaRPr lang="en-GB"/>
        </a:p>
      </dgm:t>
    </dgm:pt>
    <dgm:pt modelId="{1CB608AE-6683-4F9B-B1AD-9BA1576F0483}" type="pres">
      <dgm:prSet presAssocID="{982D5ADF-3763-49D7-A88A-90DC3E7389BF}" presName="Name0" presStyleCnt="0">
        <dgm:presLayoutVars>
          <dgm:chMax val="7"/>
          <dgm:dir/>
          <dgm:resizeHandles val="exact"/>
        </dgm:presLayoutVars>
      </dgm:prSet>
      <dgm:spPr/>
      <dgm:t>
        <a:bodyPr/>
        <a:lstStyle/>
        <a:p>
          <a:endParaRPr lang="en-GB"/>
        </a:p>
      </dgm:t>
    </dgm:pt>
    <dgm:pt modelId="{7476EC2A-6824-4EA1-9FB5-9DDDA83CED41}" type="pres">
      <dgm:prSet presAssocID="{982D5ADF-3763-49D7-A88A-90DC3E7389BF}" presName="ellipse1" presStyleLbl="vennNode1" presStyleIdx="0" presStyleCnt="6" custLinFactNeighborX="3396" custLinFactNeighborY="1141">
        <dgm:presLayoutVars>
          <dgm:bulletEnabled val="1"/>
        </dgm:presLayoutVars>
      </dgm:prSet>
      <dgm:spPr/>
      <dgm:t>
        <a:bodyPr/>
        <a:lstStyle/>
        <a:p>
          <a:endParaRPr lang="en-GB"/>
        </a:p>
      </dgm:t>
    </dgm:pt>
    <dgm:pt modelId="{4F6FC11A-3B77-43D7-B0D3-35FC98D186D2}" type="pres">
      <dgm:prSet presAssocID="{982D5ADF-3763-49D7-A88A-90DC3E7389BF}" presName="ellipse2" presStyleLbl="vennNode1" presStyleIdx="1" presStyleCnt="6" custLinFactNeighborX="-863" custLinFactNeighborY="10905">
        <dgm:presLayoutVars>
          <dgm:bulletEnabled val="1"/>
        </dgm:presLayoutVars>
      </dgm:prSet>
      <dgm:spPr/>
      <dgm:t>
        <a:bodyPr/>
        <a:lstStyle/>
        <a:p>
          <a:endParaRPr lang="en-GB"/>
        </a:p>
      </dgm:t>
    </dgm:pt>
    <dgm:pt modelId="{F5FB75F0-1960-4FE3-9EF5-CD1382659F4A}" type="pres">
      <dgm:prSet presAssocID="{982D5ADF-3763-49D7-A88A-90DC3E7389BF}" presName="ellipse3" presStyleLbl="vennNode1" presStyleIdx="2" presStyleCnt="6" custScaleX="112370" custScaleY="104987">
        <dgm:presLayoutVars>
          <dgm:bulletEnabled val="1"/>
        </dgm:presLayoutVars>
      </dgm:prSet>
      <dgm:spPr/>
      <dgm:t>
        <a:bodyPr/>
        <a:lstStyle/>
        <a:p>
          <a:endParaRPr lang="en-GB"/>
        </a:p>
      </dgm:t>
    </dgm:pt>
    <dgm:pt modelId="{18208129-1BA5-4EAD-ABC3-E9A47A7742C0}" type="pres">
      <dgm:prSet presAssocID="{982D5ADF-3763-49D7-A88A-90DC3E7389BF}" presName="ellipse4" presStyleLbl="vennNode1" presStyleIdx="3" presStyleCnt="6" custLinFactNeighborX="6038" custLinFactNeighborY="10905">
        <dgm:presLayoutVars>
          <dgm:bulletEnabled val="1"/>
        </dgm:presLayoutVars>
      </dgm:prSet>
      <dgm:spPr/>
      <dgm:t>
        <a:bodyPr/>
        <a:lstStyle/>
        <a:p>
          <a:endParaRPr lang="en-GB"/>
        </a:p>
      </dgm:t>
    </dgm:pt>
    <dgm:pt modelId="{59746F7D-B819-4AB9-8F25-D722F3544088}" type="pres">
      <dgm:prSet presAssocID="{982D5ADF-3763-49D7-A88A-90DC3E7389BF}" presName="ellipse5" presStyleLbl="vennNode1" presStyleIdx="4" presStyleCnt="6">
        <dgm:presLayoutVars>
          <dgm:bulletEnabled val="1"/>
        </dgm:presLayoutVars>
      </dgm:prSet>
      <dgm:spPr/>
      <dgm:t>
        <a:bodyPr/>
        <a:lstStyle/>
        <a:p>
          <a:endParaRPr lang="en-GB"/>
        </a:p>
      </dgm:t>
    </dgm:pt>
    <dgm:pt modelId="{E03DDBDD-A520-4232-A0F2-D2A9A08DB0CE}" type="pres">
      <dgm:prSet presAssocID="{982D5ADF-3763-49D7-A88A-90DC3E7389BF}" presName="ellipse6" presStyleLbl="vennNode1" presStyleIdx="5" presStyleCnt="6" custLinFactNeighborY="-1602">
        <dgm:presLayoutVars>
          <dgm:bulletEnabled val="1"/>
        </dgm:presLayoutVars>
      </dgm:prSet>
      <dgm:spPr/>
      <dgm:t>
        <a:bodyPr/>
        <a:lstStyle/>
        <a:p>
          <a:endParaRPr lang="en-GB"/>
        </a:p>
      </dgm:t>
    </dgm:pt>
  </dgm:ptLst>
  <dgm:cxnLst>
    <dgm:cxn modelId="{67263254-95B7-4611-BB4D-B77BBD325DBE}" type="presOf" srcId="{312CF55F-406D-464D-B966-0FE25F5ED415}" destId="{F5FB75F0-1960-4FE3-9EF5-CD1382659F4A}" srcOrd="0" destOrd="0" presId="urn:microsoft.com/office/officeart/2005/8/layout/rings+Icon"/>
    <dgm:cxn modelId="{FC84E25E-54CE-4100-96FA-68B032572CE0}" srcId="{982D5ADF-3763-49D7-A88A-90DC3E7389BF}" destId="{124F8FCE-6431-4F21-9BEE-035D47446888}" srcOrd="5" destOrd="0" parTransId="{B97E398C-C35F-41F3-B57C-47E114F54E29}" sibTransId="{8CDC7D1E-6649-41B8-9F73-C811B34F0EB0}"/>
    <dgm:cxn modelId="{6A28A92E-1589-40D9-B2DC-EC66E50AE497}" srcId="{982D5ADF-3763-49D7-A88A-90DC3E7389BF}" destId="{DF4ABAD1-4BC2-4A92-9C90-8416AC13CB7E}" srcOrd="0" destOrd="0" parTransId="{E813CA9D-0568-4AD5-9031-4A780EC00286}" sibTransId="{236759BC-8A42-4DA0-8D1C-5AF18A5E9E3C}"/>
    <dgm:cxn modelId="{BB247AE9-838A-4394-BD51-15B36D9685E7}" srcId="{982D5ADF-3763-49D7-A88A-90DC3E7389BF}" destId="{312CF55F-406D-464D-B966-0FE25F5ED415}" srcOrd="2" destOrd="0" parTransId="{83006EEB-456B-4014-B0F9-04054B23DC05}" sibTransId="{B38DC8F0-2C6F-4985-AE85-193ADCF3E240}"/>
    <dgm:cxn modelId="{E9886016-1915-492B-9849-DFD4AA993D06}" type="presOf" srcId="{32D1D71A-0766-4F88-A72C-772D27F3A44F}" destId="{4F6FC11A-3B77-43D7-B0D3-35FC98D186D2}" srcOrd="0" destOrd="0" presId="urn:microsoft.com/office/officeart/2005/8/layout/rings+Icon"/>
    <dgm:cxn modelId="{3B5B3941-BB09-4077-B87C-16AB09DE5731}" srcId="{982D5ADF-3763-49D7-A88A-90DC3E7389BF}" destId="{B815F639-322B-432B-928D-55CB068498F2}" srcOrd="3" destOrd="0" parTransId="{66B9455C-CE9F-41A4-900A-D44A50C4462C}" sibTransId="{2C191828-296E-4921-BA59-B4A8D2CB1051}"/>
    <dgm:cxn modelId="{486CAF7E-710C-43EF-BB24-4F365236819E}" type="presOf" srcId="{124F8FCE-6431-4F21-9BEE-035D47446888}" destId="{E03DDBDD-A520-4232-A0F2-D2A9A08DB0CE}" srcOrd="0" destOrd="0" presId="urn:microsoft.com/office/officeart/2005/8/layout/rings+Icon"/>
    <dgm:cxn modelId="{07D98E11-0441-49C9-B871-97156DB760CD}" type="presOf" srcId="{DF4ABAD1-4BC2-4A92-9C90-8416AC13CB7E}" destId="{7476EC2A-6824-4EA1-9FB5-9DDDA83CED41}" srcOrd="0" destOrd="0" presId="urn:microsoft.com/office/officeart/2005/8/layout/rings+Icon"/>
    <dgm:cxn modelId="{5D87494E-F321-48A5-B77D-F4AD68FAE13B}" type="presOf" srcId="{982D5ADF-3763-49D7-A88A-90DC3E7389BF}" destId="{1CB608AE-6683-4F9B-B1AD-9BA1576F0483}" srcOrd="0" destOrd="0" presId="urn:microsoft.com/office/officeart/2005/8/layout/rings+Icon"/>
    <dgm:cxn modelId="{390A66B8-67E2-4678-A321-8AC5694EF43D}" srcId="{982D5ADF-3763-49D7-A88A-90DC3E7389BF}" destId="{2D3A9046-EE34-4A03-9959-B9BE18738CE8}" srcOrd="4" destOrd="0" parTransId="{A53313AE-E487-4E7A-8AAD-B97C06DFD5C8}" sibTransId="{3CD5C94A-3577-4854-B856-4212FB66C04C}"/>
    <dgm:cxn modelId="{A879646F-D159-43D8-BEC2-5F9C89690883}" type="presOf" srcId="{2D3A9046-EE34-4A03-9959-B9BE18738CE8}" destId="{59746F7D-B819-4AB9-8F25-D722F3544088}" srcOrd="0" destOrd="0" presId="urn:microsoft.com/office/officeart/2005/8/layout/rings+Icon"/>
    <dgm:cxn modelId="{0665C06F-75FF-4C4D-B97F-F3FF809232F6}" type="presOf" srcId="{B815F639-322B-432B-928D-55CB068498F2}" destId="{18208129-1BA5-4EAD-ABC3-E9A47A7742C0}" srcOrd="0" destOrd="0" presId="urn:microsoft.com/office/officeart/2005/8/layout/rings+Icon"/>
    <dgm:cxn modelId="{AA2F93D8-F763-49FD-96EA-4AFCB812E6DE}" srcId="{982D5ADF-3763-49D7-A88A-90DC3E7389BF}" destId="{32D1D71A-0766-4F88-A72C-772D27F3A44F}" srcOrd="1" destOrd="0" parTransId="{18455161-A5C6-466A-81E1-8EFD8C404FA2}" sibTransId="{2D5E46EF-01D7-456A-9374-CAFE168E1952}"/>
    <dgm:cxn modelId="{9F79B356-7F01-45AD-A78C-E59D4B080E61}" type="presParOf" srcId="{1CB608AE-6683-4F9B-B1AD-9BA1576F0483}" destId="{7476EC2A-6824-4EA1-9FB5-9DDDA83CED41}" srcOrd="0" destOrd="0" presId="urn:microsoft.com/office/officeart/2005/8/layout/rings+Icon"/>
    <dgm:cxn modelId="{A7F8335B-3218-4D5C-98C1-18A1074BC950}" type="presParOf" srcId="{1CB608AE-6683-4F9B-B1AD-9BA1576F0483}" destId="{4F6FC11A-3B77-43D7-B0D3-35FC98D186D2}" srcOrd="1" destOrd="0" presId="urn:microsoft.com/office/officeart/2005/8/layout/rings+Icon"/>
    <dgm:cxn modelId="{DEC2244C-0315-43C3-A557-3156C65D42E6}" type="presParOf" srcId="{1CB608AE-6683-4F9B-B1AD-9BA1576F0483}" destId="{F5FB75F0-1960-4FE3-9EF5-CD1382659F4A}" srcOrd="2" destOrd="0" presId="urn:microsoft.com/office/officeart/2005/8/layout/rings+Icon"/>
    <dgm:cxn modelId="{1346FDC1-03B4-4C7F-8360-D0305867229D}" type="presParOf" srcId="{1CB608AE-6683-4F9B-B1AD-9BA1576F0483}" destId="{18208129-1BA5-4EAD-ABC3-E9A47A7742C0}" srcOrd="3" destOrd="0" presId="urn:microsoft.com/office/officeart/2005/8/layout/rings+Icon"/>
    <dgm:cxn modelId="{C65F53AE-B459-48EB-8D4B-10BC13A78CAF}" type="presParOf" srcId="{1CB608AE-6683-4F9B-B1AD-9BA1576F0483}" destId="{59746F7D-B819-4AB9-8F25-D722F3544088}" srcOrd="4" destOrd="0" presId="urn:microsoft.com/office/officeart/2005/8/layout/rings+Icon"/>
    <dgm:cxn modelId="{5219FFC2-1374-4571-85A9-8E0D8FC1383C}" type="presParOf" srcId="{1CB608AE-6683-4F9B-B1AD-9BA1576F0483}" destId="{E03DDBDD-A520-4232-A0F2-D2A9A08DB0CE}"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9ED01D-CABD-40F3-AB7A-32934AD988C7}"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B76C677F-5618-43BF-849A-EB5931B73366}">
      <dgm:prSet/>
      <dgm:spPr/>
      <dgm:t>
        <a:bodyPr/>
        <a:lstStyle/>
        <a:p>
          <a:pPr rtl="0"/>
          <a:r>
            <a:rPr lang="en-GB" b="1" dirty="0" smtClean="0">
              <a:solidFill>
                <a:srgbClr val="FF0000"/>
              </a:solidFill>
              <a:latin typeface="Arial" panose="020B0604020202020204" pitchFamily="34" charset="0"/>
              <a:cs typeface="Arial" panose="020B0604020202020204" pitchFamily="34" charset="0"/>
            </a:rPr>
            <a:t>Range of local support and accommodation offers to meet varying needs for homeless YP and care leavers </a:t>
          </a:r>
          <a:endParaRPr lang="en-GB" b="1" dirty="0">
            <a:solidFill>
              <a:srgbClr val="FF0000"/>
            </a:solidFill>
            <a:latin typeface="Arial" panose="020B0604020202020204" pitchFamily="34" charset="0"/>
            <a:cs typeface="Arial" panose="020B0604020202020204" pitchFamily="34" charset="0"/>
          </a:endParaRPr>
        </a:p>
      </dgm:t>
    </dgm:pt>
    <dgm:pt modelId="{74E67558-0026-460A-862A-7D2565D76BAA}" type="parTrans" cxnId="{41CAD192-B099-48A5-A39F-C4FF1A04258A}">
      <dgm:prSet/>
      <dgm:spPr/>
      <dgm:t>
        <a:bodyPr/>
        <a:lstStyle/>
        <a:p>
          <a:endParaRPr lang="en-GB"/>
        </a:p>
      </dgm:t>
    </dgm:pt>
    <dgm:pt modelId="{178439C5-5980-40FB-94BD-AFFE018434BA}" type="sibTrans" cxnId="{41CAD192-B099-48A5-A39F-C4FF1A04258A}">
      <dgm:prSet/>
      <dgm:spPr/>
      <dgm:t>
        <a:bodyPr/>
        <a:lstStyle/>
        <a:p>
          <a:endParaRPr lang="en-GB"/>
        </a:p>
      </dgm:t>
    </dgm:pt>
    <dgm:pt modelId="{CDDB43E5-580F-4E55-B16F-9A3FC5DAE5CE}">
      <dgm:prSet/>
      <dgm:spPr/>
      <dgm:t>
        <a:bodyPr/>
        <a:lstStyle/>
        <a:p>
          <a:pPr rtl="0"/>
          <a:r>
            <a:rPr lang="en-GB" b="1" dirty="0" smtClean="0">
              <a:solidFill>
                <a:srgbClr val="000099"/>
              </a:solidFill>
              <a:latin typeface="Arial" panose="020B0604020202020204" pitchFamily="34" charset="0"/>
              <a:cs typeface="Arial" panose="020B0604020202020204" pitchFamily="34" charset="0"/>
            </a:rPr>
            <a:t>Skilled, good quality support that meets YP diverse needs and is able to maintain them and avoid  placement breakdown</a:t>
          </a:r>
          <a:endParaRPr lang="en-GB" b="1" dirty="0">
            <a:solidFill>
              <a:srgbClr val="000099"/>
            </a:solidFill>
            <a:latin typeface="Arial" panose="020B0604020202020204" pitchFamily="34" charset="0"/>
            <a:cs typeface="Arial" panose="020B0604020202020204" pitchFamily="34" charset="0"/>
          </a:endParaRPr>
        </a:p>
      </dgm:t>
    </dgm:pt>
    <dgm:pt modelId="{58B398A1-0893-4EEC-A510-1A820816217C}" type="parTrans" cxnId="{31E50464-AF96-45E3-91BF-48566F4A1165}">
      <dgm:prSet/>
      <dgm:spPr/>
      <dgm:t>
        <a:bodyPr/>
        <a:lstStyle/>
        <a:p>
          <a:endParaRPr lang="en-GB"/>
        </a:p>
      </dgm:t>
    </dgm:pt>
    <dgm:pt modelId="{22A1DAA5-6776-47BD-A8FB-F17EF253F540}" type="sibTrans" cxnId="{31E50464-AF96-45E3-91BF-48566F4A1165}">
      <dgm:prSet/>
      <dgm:spPr/>
      <dgm:t>
        <a:bodyPr/>
        <a:lstStyle/>
        <a:p>
          <a:endParaRPr lang="en-GB"/>
        </a:p>
      </dgm:t>
    </dgm:pt>
    <dgm:pt modelId="{1625A922-6D64-489A-BAC7-98AEB563369E}">
      <dgm:prSet/>
      <dgm:spPr/>
      <dgm:t>
        <a:bodyPr/>
        <a:lstStyle/>
        <a:p>
          <a:pPr rtl="0"/>
          <a:r>
            <a:rPr lang="en-GB" b="1" dirty="0" smtClean="0">
              <a:solidFill>
                <a:srgbClr val="7030A0"/>
              </a:solidFill>
              <a:latin typeface="Arial" panose="020B0604020202020204" pitchFamily="34" charset="0"/>
              <a:cs typeface="Arial" panose="020B0604020202020204" pitchFamily="34" charset="0"/>
            </a:rPr>
            <a:t>YP leave services with the skills to live independently  - i.e. able to budget, manage a home and money, daily living skills </a:t>
          </a:r>
          <a:endParaRPr lang="en-GB" b="1" dirty="0">
            <a:solidFill>
              <a:srgbClr val="7030A0"/>
            </a:solidFill>
            <a:latin typeface="Arial" panose="020B0604020202020204" pitchFamily="34" charset="0"/>
            <a:cs typeface="Arial" panose="020B0604020202020204" pitchFamily="34" charset="0"/>
          </a:endParaRPr>
        </a:p>
      </dgm:t>
    </dgm:pt>
    <dgm:pt modelId="{2D02272D-17E9-4967-8A89-0C65F363AEE9}" type="parTrans" cxnId="{DCAE5099-89FA-4F2E-B60F-8D4E1F229803}">
      <dgm:prSet/>
      <dgm:spPr/>
      <dgm:t>
        <a:bodyPr/>
        <a:lstStyle/>
        <a:p>
          <a:endParaRPr lang="en-GB"/>
        </a:p>
      </dgm:t>
    </dgm:pt>
    <dgm:pt modelId="{CC049035-DD71-47E6-B256-0C70F0DC0C5D}" type="sibTrans" cxnId="{DCAE5099-89FA-4F2E-B60F-8D4E1F229803}">
      <dgm:prSet/>
      <dgm:spPr/>
      <dgm:t>
        <a:bodyPr/>
        <a:lstStyle/>
        <a:p>
          <a:endParaRPr lang="en-GB"/>
        </a:p>
      </dgm:t>
    </dgm:pt>
    <dgm:pt modelId="{16C3062C-66D8-4259-B808-916BCD6F0B7D}">
      <dgm:prSet/>
      <dgm:spPr/>
      <dgm:t>
        <a:bodyPr/>
        <a:lstStyle/>
        <a:p>
          <a:pPr rtl="0"/>
          <a:r>
            <a:rPr lang="en-GB" b="1" dirty="0" smtClean="0">
              <a:solidFill>
                <a:srgbClr val="000099"/>
              </a:solidFill>
              <a:latin typeface="Arial" panose="020B0604020202020204" pitchFamily="34" charset="0"/>
              <a:cs typeface="Arial" panose="020B0604020202020204" pitchFamily="34" charset="0"/>
            </a:rPr>
            <a:t>YP are engaged in education, training or employment so that they will be able to meet their aspirations </a:t>
          </a:r>
          <a:endParaRPr lang="en-GB" b="1" dirty="0">
            <a:solidFill>
              <a:srgbClr val="000099"/>
            </a:solidFill>
            <a:latin typeface="Arial" panose="020B0604020202020204" pitchFamily="34" charset="0"/>
            <a:cs typeface="Arial" panose="020B0604020202020204" pitchFamily="34" charset="0"/>
          </a:endParaRPr>
        </a:p>
      </dgm:t>
    </dgm:pt>
    <dgm:pt modelId="{CA63AA78-5940-4DBB-8D75-7FCEF9BD9804}" type="parTrans" cxnId="{90883662-4662-4BA4-8029-2256051D702B}">
      <dgm:prSet/>
      <dgm:spPr/>
      <dgm:t>
        <a:bodyPr/>
        <a:lstStyle/>
        <a:p>
          <a:endParaRPr lang="en-GB"/>
        </a:p>
      </dgm:t>
    </dgm:pt>
    <dgm:pt modelId="{7B9C1CDB-6B3D-4F54-9D45-0587868AA993}" type="sibTrans" cxnId="{90883662-4662-4BA4-8029-2256051D702B}">
      <dgm:prSet/>
      <dgm:spPr/>
      <dgm:t>
        <a:bodyPr/>
        <a:lstStyle/>
        <a:p>
          <a:endParaRPr lang="en-GB"/>
        </a:p>
      </dgm:t>
    </dgm:pt>
    <dgm:pt modelId="{D8C19B2D-3553-4B6B-8CC3-665A47801FD8}">
      <dgm:prSet/>
      <dgm:spPr/>
      <dgm:t>
        <a:bodyPr/>
        <a:lstStyle/>
        <a:p>
          <a:pPr rtl="0"/>
          <a:r>
            <a:rPr lang="en-GB" b="1" dirty="0" smtClean="0">
              <a:solidFill>
                <a:srgbClr val="7030A0"/>
              </a:solidFill>
              <a:latin typeface="Arial" panose="020B0604020202020204" pitchFamily="34" charset="0"/>
              <a:cs typeface="Arial" panose="020B0604020202020204" pitchFamily="34" charset="0"/>
            </a:rPr>
            <a:t>Providers that are willing to innovate and work collaboratively to achieve the best outcomes for YP</a:t>
          </a:r>
          <a:endParaRPr lang="en-GB" b="1" dirty="0">
            <a:solidFill>
              <a:srgbClr val="7030A0"/>
            </a:solidFill>
            <a:latin typeface="Arial" panose="020B0604020202020204" pitchFamily="34" charset="0"/>
            <a:cs typeface="Arial" panose="020B0604020202020204" pitchFamily="34" charset="0"/>
          </a:endParaRPr>
        </a:p>
      </dgm:t>
    </dgm:pt>
    <dgm:pt modelId="{7BDCF131-E4AB-43B2-B29A-E6A19AC994B0}" type="parTrans" cxnId="{92F863D4-E75B-4A65-A10A-DC7FD241BD66}">
      <dgm:prSet/>
      <dgm:spPr/>
      <dgm:t>
        <a:bodyPr/>
        <a:lstStyle/>
        <a:p>
          <a:endParaRPr lang="en-GB"/>
        </a:p>
      </dgm:t>
    </dgm:pt>
    <dgm:pt modelId="{146FEBDF-4548-4D0D-B7D3-235D069D6839}" type="sibTrans" cxnId="{92F863D4-E75B-4A65-A10A-DC7FD241BD66}">
      <dgm:prSet/>
      <dgm:spPr/>
      <dgm:t>
        <a:bodyPr/>
        <a:lstStyle/>
        <a:p>
          <a:endParaRPr lang="en-GB"/>
        </a:p>
      </dgm:t>
    </dgm:pt>
    <dgm:pt modelId="{DDF92020-1F98-40AF-8EEB-9718D9B23072}">
      <dgm:prSet/>
      <dgm:spPr/>
      <dgm:t>
        <a:bodyPr/>
        <a:lstStyle/>
        <a:p>
          <a:pPr rtl="0"/>
          <a:r>
            <a:rPr lang="en-GB" b="1" dirty="0" smtClean="0">
              <a:latin typeface="Arial" panose="020B0604020202020204" pitchFamily="34" charset="0"/>
              <a:cs typeface="Arial" panose="020B0604020202020204" pitchFamily="34" charset="0"/>
            </a:rPr>
            <a:t>Value for money</a:t>
          </a:r>
          <a:endParaRPr lang="en-GB" b="1" dirty="0">
            <a:latin typeface="Arial" panose="020B0604020202020204" pitchFamily="34" charset="0"/>
            <a:cs typeface="Arial" panose="020B0604020202020204" pitchFamily="34" charset="0"/>
          </a:endParaRPr>
        </a:p>
      </dgm:t>
    </dgm:pt>
    <dgm:pt modelId="{03B222BE-659D-4890-A394-EB41F027F2BA}" type="parTrans" cxnId="{F453FC70-2BA2-4AB6-AA1C-73280CFAE5EC}">
      <dgm:prSet/>
      <dgm:spPr/>
      <dgm:t>
        <a:bodyPr/>
        <a:lstStyle/>
        <a:p>
          <a:endParaRPr lang="en-GB"/>
        </a:p>
      </dgm:t>
    </dgm:pt>
    <dgm:pt modelId="{04952310-C886-482D-B21E-85680FD627D0}" type="sibTrans" cxnId="{F453FC70-2BA2-4AB6-AA1C-73280CFAE5EC}">
      <dgm:prSet/>
      <dgm:spPr/>
      <dgm:t>
        <a:bodyPr/>
        <a:lstStyle/>
        <a:p>
          <a:endParaRPr lang="en-GB"/>
        </a:p>
      </dgm:t>
    </dgm:pt>
    <dgm:pt modelId="{D59D0C87-8A47-4681-9E06-BB6F4943BE4F}" type="pres">
      <dgm:prSet presAssocID="{8F9ED01D-CABD-40F3-AB7A-32934AD988C7}" presName="diagram" presStyleCnt="0">
        <dgm:presLayoutVars>
          <dgm:dir/>
          <dgm:resizeHandles val="exact"/>
        </dgm:presLayoutVars>
      </dgm:prSet>
      <dgm:spPr/>
      <dgm:t>
        <a:bodyPr/>
        <a:lstStyle/>
        <a:p>
          <a:endParaRPr lang="en-GB"/>
        </a:p>
      </dgm:t>
    </dgm:pt>
    <dgm:pt modelId="{8862B512-6BE5-4093-91C7-AAE3FE7FAF42}" type="pres">
      <dgm:prSet presAssocID="{B76C677F-5618-43BF-849A-EB5931B73366}" presName="node" presStyleLbl="node1" presStyleIdx="0" presStyleCnt="6">
        <dgm:presLayoutVars>
          <dgm:bulletEnabled val="1"/>
        </dgm:presLayoutVars>
      </dgm:prSet>
      <dgm:spPr/>
      <dgm:t>
        <a:bodyPr/>
        <a:lstStyle/>
        <a:p>
          <a:endParaRPr lang="en-GB"/>
        </a:p>
      </dgm:t>
    </dgm:pt>
    <dgm:pt modelId="{0491B86F-9FCB-48B5-ADFC-AC2DB3E61B9C}" type="pres">
      <dgm:prSet presAssocID="{178439C5-5980-40FB-94BD-AFFE018434BA}" presName="sibTrans" presStyleCnt="0"/>
      <dgm:spPr/>
    </dgm:pt>
    <dgm:pt modelId="{06948CC7-CB03-4993-A862-313226A7B154}" type="pres">
      <dgm:prSet presAssocID="{CDDB43E5-580F-4E55-B16F-9A3FC5DAE5CE}" presName="node" presStyleLbl="node1" presStyleIdx="1" presStyleCnt="6">
        <dgm:presLayoutVars>
          <dgm:bulletEnabled val="1"/>
        </dgm:presLayoutVars>
      </dgm:prSet>
      <dgm:spPr/>
      <dgm:t>
        <a:bodyPr/>
        <a:lstStyle/>
        <a:p>
          <a:endParaRPr lang="en-GB"/>
        </a:p>
      </dgm:t>
    </dgm:pt>
    <dgm:pt modelId="{38C69C70-2E55-4B97-87FD-B803F50160DA}" type="pres">
      <dgm:prSet presAssocID="{22A1DAA5-6776-47BD-A8FB-F17EF253F540}" presName="sibTrans" presStyleCnt="0"/>
      <dgm:spPr/>
    </dgm:pt>
    <dgm:pt modelId="{9982073F-746D-4788-9DEA-350A2C1C9139}" type="pres">
      <dgm:prSet presAssocID="{1625A922-6D64-489A-BAC7-98AEB563369E}" presName="node" presStyleLbl="node1" presStyleIdx="2" presStyleCnt="6">
        <dgm:presLayoutVars>
          <dgm:bulletEnabled val="1"/>
        </dgm:presLayoutVars>
      </dgm:prSet>
      <dgm:spPr/>
      <dgm:t>
        <a:bodyPr/>
        <a:lstStyle/>
        <a:p>
          <a:endParaRPr lang="en-GB"/>
        </a:p>
      </dgm:t>
    </dgm:pt>
    <dgm:pt modelId="{C24A4DD3-4149-48C4-91FD-73D811F4A7AA}" type="pres">
      <dgm:prSet presAssocID="{CC049035-DD71-47E6-B256-0C70F0DC0C5D}" presName="sibTrans" presStyleCnt="0"/>
      <dgm:spPr/>
    </dgm:pt>
    <dgm:pt modelId="{C029CBEF-A075-44F1-9E59-2799C087C67D}" type="pres">
      <dgm:prSet presAssocID="{16C3062C-66D8-4259-B808-916BCD6F0B7D}" presName="node" presStyleLbl="node1" presStyleIdx="3" presStyleCnt="6">
        <dgm:presLayoutVars>
          <dgm:bulletEnabled val="1"/>
        </dgm:presLayoutVars>
      </dgm:prSet>
      <dgm:spPr/>
      <dgm:t>
        <a:bodyPr/>
        <a:lstStyle/>
        <a:p>
          <a:endParaRPr lang="en-GB"/>
        </a:p>
      </dgm:t>
    </dgm:pt>
    <dgm:pt modelId="{12A88A25-26F3-43D0-8654-91CE5BBDD604}" type="pres">
      <dgm:prSet presAssocID="{7B9C1CDB-6B3D-4F54-9D45-0587868AA993}" presName="sibTrans" presStyleCnt="0"/>
      <dgm:spPr/>
    </dgm:pt>
    <dgm:pt modelId="{834207CA-A976-46BE-9831-5F751890206C}" type="pres">
      <dgm:prSet presAssocID="{D8C19B2D-3553-4B6B-8CC3-665A47801FD8}" presName="node" presStyleLbl="node1" presStyleIdx="4" presStyleCnt="6">
        <dgm:presLayoutVars>
          <dgm:bulletEnabled val="1"/>
        </dgm:presLayoutVars>
      </dgm:prSet>
      <dgm:spPr/>
      <dgm:t>
        <a:bodyPr/>
        <a:lstStyle/>
        <a:p>
          <a:endParaRPr lang="en-GB"/>
        </a:p>
      </dgm:t>
    </dgm:pt>
    <dgm:pt modelId="{28B55B07-C303-4757-AF2B-2419A7C9A583}" type="pres">
      <dgm:prSet presAssocID="{146FEBDF-4548-4D0D-B7D3-235D069D6839}" presName="sibTrans" presStyleCnt="0"/>
      <dgm:spPr/>
    </dgm:pt>
    <dgm:pt modelId="{069E5DC5-ED36-4BF4-9AD4-FFBF12787A5B}" type="pres">
      <dgm:prSet presAssocID="{DDF92020-1F98-40AF-8EEB-9718D9B23072}" presName="node" presStyleLbl="node1" presStyleIdx="5" presStyleCnt="6">
        <dgm:presLayoutVars>
          <dgm:bulletEnabled val="1"/>
        </dgm:presLayoutVars>
      </dgm:prSet>
      <dgm:spPr/>
      <dgm:t>
        <a:bodyPr/>
        <a:lstStyle/>
        <a:p>
          <a:endParaRPr lang="en-GB"/>
        </a:p>
      </dgm:t>
    </dgm:pt>
  </dgm:ptLst>
  <dgm:cxnLst>
    <dgm:cxn modelId="{E5B543A9-748B-441C-A95F-04000A4D139C}" type="presOf" srcId="{B76C677F-5618-43BF-849A-EB5931B73366}" destId="{8862B512-6BE5-4093-91C7-AAE3FE7FAF42}" srcOrd="0" destOrd="0" presId="urn:microsoft.com/office/officeart/2005/8/layout/default"/>
    <dgm:cxn modelId="{DCAE5099-89FA-4F2E-B60F-8D4E1F229803}" srcId="{8F9ED01D-CABD-40F3-AB7A-32934AD988C7}" destId="{1625A922-6D64-489A-BAC7-98AEB563369E}" srcOrd="2" destOrd="0" parTransId="{2D02272D-17E9-4967-8A89-0C65F363AEE9}" sibTransId="{CC049035-DD71-47E6-B256-0C70F0DC0C5D}"/>
    <dgm:cxn modelId="{00B23500-9246-4DF3-9EC7-86EA8088698D}" type="presOf" srcId="{DDF92020-1F98-40AF-8EEB-9718D9B23072}" destId="{069E5DC5-ED36-4BF4-9AD4-FFBF12787A5B}" srcOrd="0" destOrd="0" presId="urn:microsoft.com/office/officeart/2005/8/layout/default"/>
    <dgm:cxn modelId="{F453FC70-2BA2-4AB6-AA1C-73280CFAE5EC}" srcId="{8F9ED01D-CABD-40F3-AB7A-32934AD988C7}" destId="{DDF92020-1F98-40AF-8EEB-9718D9B23072}" srcOrd="5" destOrd="0" parTransId="{03B222BE-659D-4890-A394-EB41F027F2BA}" sibTransId="{04952310-C886-482D-B21E-85680FD627D0}"/>
    <dgm:cxn modelId="{92F863D4-E75B-4A65-A10A-DC7FD241BD66}" srcId="{8F9ED01D-CABD-40F3-AB7A-32934AD988C7}" destId="{D8C19B2D-3553-4B6B-8CC3-665A47801FD8}" srcOrd="4" destOrd="0" parTransId="{7BDCF131-E4AB-43B2-B29A-E6A19AC994B0}" sibTransId="{146FEBDF-4548-4D0D-B7D3-235D069D6839}"/>
    <dgm:cxn modelId="{31E50464-AF96-45E3-91BF-48566F4A1165}" srcId="{8F9ED01D-CABD-40F3-AB7A-32934AD988C7}" destId="{CDDB43E5-580F-4E55-B16F-9A3FC5DAE5CE}" srcOrd="1" destOrd="0" parTransId="{58B398A1-0893-4EEC-A510-1A820816217C}" sibTransId="{22A1DAA5-6776-47BD-A8FB-F17EF253F540}"/>
    <dgm:cxn modelId="{0D68C231-F803-4DF5-8838-E6408B3CB2B8}" type="presOf" srcId="{1625A922-6D64-489A-BAC7-98AEB563369E}" destId="{9982073F-746D-4788-9DEA-350A2C1C9139}" srcOrd="0" destOrd="0" presId="urn:microsoft.com/office/officeart/2005/8/layout/default"/>
    <dgm:cxn modelId="{41CAD192-B099-48A5-A39F-C4FF1A04258A}" srcId="{8F9ED01D-CABD-40F3-AB7A-32934AD988C7}" destId="{B76C677F-5618-43BF-849A-EB5931B73366}" srcOrd="0" destOrd="0" parTransId="{74E67558-0026-460A-862A-7D2565D76BAA}" sibTransId="{178439C5-5980-40FB-94BD-AFFE018434BA}"/>
    <dgm:cxn modelId="{B02CF065-14D0-4000-83C5-98658ED1A24E}" type="presOf" srcId="{CDDB43E5-580F-4E55-B16F-9A3FC5DAE5CE}" destId="{06948CC7-CB03-4993-A862-313226A7B154}" srcOrd="0" destOrd="0" presId="urn:microsoft.com/office/officeart/2005/8/layout/default"/>
    <dgm:cxn modelId="{75868D3F-10DE-48C4-A266-1032F195B331}" type="presOf" srcId="{16C3062C-66D8-4259-B808-916BCD6F0B7D}" destId="{C029CBEF-A075-44F1-9E59-2799C087C67D}" srcOrd="0" destOrd="0" presId="urn:microsoft.com/office/officeart/2005/8/layout/default"/>
    <dgm:cxn modelId="{90883662-4662-4BA4-8029-2256051D702B}" srcId="{8F9ED01D-CABD-40F3-AB7A-32934AD988C7}" destId="{16C3062C-66D8-4259-B808-916BCD6F0B7D}" srcOrd="3" destOrd="0" parTransId="{CA63AA78-5940-4DBB-8D75-7FCEF9BD9804}" sibTransId="{7B9C1CDB-6B3D-4F54-9D45-0587868AA993}"/>
    <dgm:cxn modelId="{0E93A0E2-D303-417B-958D-E7DBF3339EE8}" type="presOf" srcId="{8F9ED01D-CABD-40F3-AB7A-32934AD988C7}" destId="{D59D0C87-8A47-4681-9E06-BB6F4943BE4F}" srcOrd="0" destOrd="0" presId="urn:microsoft.com/office/officeart/2005/8/layout/default"/>
    <dgm:cxn modelId="{15797021-E382-4DEC-BFE7-2B3F16D0FC89}" type="presOf" srcId="{D8C19B2D-3553-4B6B-8CC3-665A47801FD8}" destId="{834207CA-A976-46BE-9831-5F751890206C}" srcOrd="0" destOrd="0" presId="urn:microsoft.com/office/officeart/2005/8/layout/default"/>
    <dgm:cxn modelId="{87E23814-DC25-4B50-983F-E92F73BE1E8F}" type="presParOf" srcId="{D59D0C87-8A47-4681-9E06-BB6F4943BE4F}" destId="{8862B512-6BE5-4093-91C7-AAE3FE7FAF42}" srcOrd="0" destOrd="0" presId="urn:microsoft.com/office/officeart/2005/8/layout/default"/>
    <dgm:cxn modelId="{138E5CBF-A340-4747-A36D-61B2B9300A7A}" type="presParOf" srcId="{D59D0C87-8A47-4681-9E06-BB6F4943BE4F}" destId="{0491B86F-9FCB-48B5-ADFC-AC2DB3E61B9C}" srcOrd="1" destOrd="0" presId="urn:microsoft.com/office/officeart/2005/8/layout/default"/>
    <dgm:cxn modelId="{2883B49E-ADC4-418F-83F7-84E392E86292}" type="presParOf" srcId="{D59D0C87-8A47-4681-9E06-BB6F4943BE4F}" destId="{06948CC7-CB03-4993-A862-313226A7B154}" srcOrd="2" destOrd="0" presId="urn:microsoft.com/office/officeart/2005/8/layout/default"/>
    <dgm:cxn modelId="{1634DE8C-F0EC-49C5-8A8F-5EBF0BA472A1}" type="presParOf" srcId="{D59D0C87-8A47-4681-9E06-BB6F4943BE4F}" destId="{38C69C70-2E55-4B97-87FD-B803F50160DA}" srcOrd="3" destOrd="0" presId="urn:microsoft.com/office/officeart/2005/8/layout/default"/>
    <dgm:cxn modelId="{CEB119DD-587D-4051-A4E7-C0F99E8993D8}" type="presParOf" srcId="{D59D0C87-8A47-4681-9E06-BB6F4943BE4F}" destId="{9982073F-746D-4788-9DEA-350A2C1C9139}" srcOrd="4" destOrd="0" presId="urn:microsoft.com/office/officeart/2005/8/layout/default"/>
    <dgm:cxn modelId="{09D6E5A4-4517-4FAD-B0AB-0CBBF77DBB41}" type="presParOf" srcId="{D59D0C87-8A47-4681-9E06-BB6F4943BE4F}" destId="{C24A4DD3-4149-48C4-91FD-73D811F4A7AA}" srcOrd="5" destOrd="0" presId="urn:microsoft.com/office/officeart/2005/8/layout/default"/>
    <dgm:cxn modelId="{7CF0D63A-AFD0-4A00-9A59-D6E65D21FD32}" type="presParOf" srcId="{D59D0C87-8A47-4681-9E06-BB6F4943BE4F}" destId="{C029CBEF-A075-44F1-9E59-2799C087C67D}" srcOrd="6" destOrd="0" presId="urn:microsoft.com/office/officeart/2005/8/layout/default"/>
    <dgm:cxn modelId="{7D906863-8DD4-479B-8CBA-8F2E9806C628}" type="presParOf" srcId="{D59D0C87-8A47-4681-9E06-BB6F4943BE4F}" destId="{12A88A25-26F3-43D0-8654-91CE5BBDD604}" srcOrd="7" destOrd="0" presId="urn:microsoft.com/office/officeart/2005/8/layout/default"/>
    <dgm:cxn modelId="{09E9DCAA-13AE-4789-BC22-7954785AFE79}" type="presParOf" srcId="{D59D0C87-8A47-4681-9E06-BB6F4943BE4F}" destId="{834207CA-A976-46BE-9831-5F751890206C}" srcOrd="8" destOrd="0" presId="urn:microsoft.com/office/officeart/2005/8/layout/default"/>
    <dgm:cxn modelId="{05ACC630-C76A-45BE-92D4-58101B107D41}" type="presParOf" srcId="{D59D0C87-8A47-4681-9E06-BB6F4943BE4F}" destId="{28B55B07-C303-4757-AF2B-2419A7C9A583}" srcOrd="9" destOrd="0" presId="urn:microsoft.com/office/officeart/2005/8/layout/default"/>
    <dgm:cxn modelId="{BE9E1D03-3B38-455B-8678-526CE7BECA13}" type="presParOf" srcId="{D59D0C87-8A47-4681-9E06-BB6F4943BE4F}" destId="{069E5DC5-ED36-4BF4-9AD4-FFBF12787A5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DEEC75-D71B-425F-88B9-A4A2200E2315}" type="doc">
      <dgm:prSet loTypeId="urn:microsoft.com/office/officeart/2005/8/layout/matrix3" loCatId="matrix" qsTypeId="urn:microsoft.com/office/officeart/2005/8/quickstyle/simple1" qsCatId="simple" csTypeId="urn:microsoft.com/office/officeart/2005/8/colors/colorful4" csCatId="colorful" phldr="1"/>
      <dgm:spPr/>
      <dgm:t>
        <a:bodyPr/>
        <a:lstStyle/>
        <a:p>
          <a:endParaRPr lang="en-GB"/>
        </a:p>
      </dgm:t>
    </dgm:pt>
    <dgm:pt modelId="{2423EC7A-8741-41C3-9DCB-FAC04CDA013F}">
      <dgm:prSet custT="1"/>
      <dgm:spPr/>
      <dgm:t>
        <a:bodyPr/>
        <a:lstStyle/>
        <a:p>
          <a:pPr rtl="0"/>
          <a:r>
            <a:rPr lang="en-GB" sz="2000" b="1" dirty="0" smtClean="0">
              <a:solidFill>
                <a:srgbClr val="000099"/>
              </a:solidFill>
              <a:latin typeface="Arial" panose="020B0604020202020204" pitchFamily="34" charset="0"/>
              <a:cs typeface="Arial" panose="020B0604020202020204" pitchFamily="34" charset="0"/>
            </a:rPr>
            <a:t>3 </a:t>
          </a:r>
          <a:r>
            <a:rPr lang="en-GB" sz="1900" b="1" dirty="0" smtClean="0">
              <a:solidFill>
                <a:srgbClr val="000099"/>
              </a:solidFill>
              <a:latin typeface="Arial" panose="020B0604020202020204" pitchFamily="34" charset="0"/>
              <a:cs typeface="Arial" panose="020B0604020202020204" pitchFamily="34" charset="0"/>
            </a:rPr>
            <a:t>workshops </a:t>
          </a:r>
          <a:endParaRPr lang="en-GB" sz="1900" b="1" dirty="0">
            <a:solidFill>
              <a:srgbClr val="000099"/>
            </a:solidFill>
            <a:latin typeface="Arial" panose="020B0604020202020204" pitchFamily="34" charset="0"/>
            <a:cs typeface="Arial" panose="020B0604020202020204" pitchFamily="34" charset="0"/>
          </a:endParaRPr>
        </a:p>
      </dgm:t>
    </dgm:pt>
    <dgm:pt modelId="{3F324852-A7FC-4503-9AD9-3C873E44E9DF}" type="parTrans" cxnId="{1D6B34A0-ECC9-4792-BBC6-48B8C95CD390}">
      <dgm:prSet/>
      <dgm:spPr/>
      <dgm:t>
        <a:bodyPr/>
        <a:lstStyle/>
        <a:p>
          <a:endParaRPr lang="en-GB"/>
        </a:p>
      </dgm:t>
    </dgm:pt>
    <dgm:pt modelId="{7891DFE7-F6AF-4833-80C9-C714C6B5E170}" type="sibTrans" cxnId="{1D6B34A0-ECC9-4792-BBC6-48B8C95CD390}">
      <dgm:prSet/>
      <dgm:spPr/>
      <dgm:t>
        <a:bodyPr/>
        <a:lstStyle/>
        <a:p>
          <a:endParaRPr lang="en-GB"/>
        </a:p>
      </dgm:t>
    </dgm:pt>
    <dgm:pt modelId="{9661233B-B305-4FFF-AF5E-A9E69DE1D0BE}">
      <dgm:prSet custT="1"/>
      <dgm:spPr/>
      <dgm:t>
        <a:bodyPr/>
        <a:lstStyle/>
        <a:p>
          <a:pPr rtl="0"/>
          <a:r>
            <a:rPr lang="en-GB" sz="2000" b="1" dirty="0" smtClean="0">
              <a:solidFill>
                <a:srgbClr val="000099"/>
              </a:solidFill>
              <a:latin typeface="Arial" panose="020B0604020202020204" pitchFamily="34" charset="0"/>
              <a:cs typeface="Arial" panose="020B0604020202020204" pitchFamily="34" charset="0"/>
            </a:rPr>
            <a:t>25 minutes each</a:t>
          </a:r>
          <a:endParaRPr lang="en-GB" sz="2000" b="1" dirty="0">
            <a:solidFill>
              <a:srgbClr val="000099"/>
            </a:solidFill>
            <a:latin typeface="Arial" panose="020B0604020202020204" pitchFamily="34" charset="0"/>
            <a:cs typeface="Arial" panose="020B0604020202020204" pitchFamily="34" charset="0"/>
          </a:endParaRPr>
        </a:p>
      </dgm:t>
    </dgm:pt>
    <dgm:pt modelId="{7325A26A-ACC3-432A-863C-28FD10170E9B}" type="parTrans" cxnId="{CA93AD72-1EBA-4D46-8F86-08188AAD2D2A}">
      <dgm:prSet/>
      <dgm:spPr/>
      <dgm:t>
        <a:bodyPr/>
        <a:lstStyle/>
        <a:p>
          <a:endParaRPr lang="en-GB"/>
        </a:p>
      </dgm:t>
    </dgm:pt>
    <dgm:pt modelId="{FDBEAB18-0E61-4435-B768-3C4F2AEC6885}" type="sibTrans" cxnId="{CA93AD72-1EBA-4D46-8F86-08188AAD2D2A}">
      <dgm:prSet/>
      <dgm:spPr/>
      <dgm:t>
        <a:bodyPr/>
        <a:lstStyle/>
        <a:p>
          <a:endParaRPr lang="en-GB"/>
        </a:p>
      </dgm:t>
    </dgm:pt>
    <dgm:pt modelId="{6D7CBE3A-F5C7-43B6-A8B0-AFCC3233CD1C}">
      <dgm:prSet custT="1"/>
      <dgm:spPr/>
      <dgm:t>
        <a:bodyPr/>
        <a:lstStyle/>
        <a:p>
          <a:pPr algn="ctr" rtl="0"/>
          <a:r>
            <a:rPr lang="en-GB" sz="2000" b="1" dirty="0" smtClean="0">
              <a:solidFill>
                <a:srgbClr val="000099"/>
              </a:solidFill>
              <a:latin typeface="Arial" panose="020B0604020202020204" pitchFamily="34" charset="0"/>
              <a:cs typeface="Arial" panose="020B0604020202020204" pitchFamily="34" charset="0"/>
            </a:rPr>
            <a:t>Feedback on 3 key points after each one </a:t>
          </a:r>
          <a:endParaRPr lang="en-GB" sz="2000" b="1" dirty="0">
            <a:solidFill>
              <a:srgbClr val="000099"/>
            </a:solidFill>
            <a:latin typeface="Arial" panose="020B0604020202020204" pitchFamily="34" charset="0"/>
            <a:cs typeface="Arial" panose="020B0604020202020204" pitchFamily="34" charset="0"/>
          </a:endParaRPr>
        </a:p>
      </dgm:t>
    </dgm:pt>
    <dgm:pt modelId="{06271549-74F0-4800-AD33-D79C239B9F67}" type="parTrans" cxnId="{B22B8E9C-74C3-4F31-89F4-41AECAE58D29}">
      <dgm:prSet/>
      <dgm:spPr/>
      <dgm:t>
        <a:bodyPr/>
        <a:lstStyle/>
        <a:p>
          <a:endParaRPr lang="en-GB"/>
        </a:p>
      </dgm:t>
    </dgm:pt>
    <dgm:pt modelId="{1E574FF6-6254-4C39-B1A2-5003435A2313}" type="sibTrans" cxnId="{B22B8E9C-74C3-4F31-89F4-41AECAE58D29}">
      <dgm:prSet/>
      <dgm:spPr/>
      <dgm:t>
        <a:bodyPr/>
        <a:lstStyle/>
        <a:p>
          <a:endParaRPr lang="en-GB"/>
        </a:p>
      </dgm:t>
    </dgm:pt>
    <dgm:pt modelId="{4B0F6CD2-0D09-491A-BE72-A597437E7448}">
      <dgm:prSet custT="1"/>
      <dgm:spPr/>
      <dgm:t>
        <a:bodyPr/>
        <a:lstStyle/>
        <a:p>
          <a:pPr rtl="0"/>
          <a:r>
            <a:rPr lang="en-GB" sz="1600" b="1" i="1" dirty="0" smtClean="0">
              <a:solidFill>
                <a:schemeClr val="bg1"/>
              </a:solidFill>
              <a:latin typeface="Arial" panose="020B0604020202020204" pitchFamily="34" charset="0"/>
              <a:cs typeface="Arial" panose="020B0604020202020204" pitchFamily="34" charset="0"/>
            </a:rPr>
            <a:t>Move and mingle!  </a:t>
          </a:r>
          <a:r>
            <a:rPr lang="en-GB" sz="1600" b="1" dirty="0" smtClean="0">
              <a:solidFill>
                <a:schemeClr val="bg1"/>
              </a:solidFill>
              <a:latin typeface="Arial" panose="020B0604020202020204" pitchFamily="34" charset="0"/>
              <a:cs typeface="Arial" panose="020B0604020202020204" pitchFamily="34" charset="0"/>
            </a:rPr>
            <a:t>Swap tables between each workshop session! </a:t>
          </a:r>
          <a:endParaRPr lang="en-GB" sz="1600" b="1" dirty="0">
            <a:solidFill>
              <a:schemeClr val="bg1"/>
            </a:solidFill>
            <a:latin typeface="Arial" panose="020B0604020202020204" pitchFamily="34" charset="0"/>
            <a:cs typeface="Arial" panose="020B0604020202020204" pitchFamily="34" charset="0"/>
          </a:endParaRPr>
        </a:p>
      </dgm:t>
    </dgm:pt>
    <dgm:pt modelId="{EBCE4E68-94DB-4834-939C-329F2B6CB5FE}" type="parTrans" cxnId="{365743F4-5C96-47E4-B5F3-129E8D68C61B}">
      <dgm:prSet/>
      <dgm:spPr/>
      <dgm:t>
        <a:bodyPr/>
        <a:lstStyle/>
        <a:p>
          <a:endParaRPr lang="en-GB"/>
        </a:p>
      </dgm:t>
    </dgm:pt>
    <dgm:pt modelId="{CF615294-47E2-45A7-B7E2-543D4C858F9D}" type="sibTrans" cxnId="{365743F4-5C96-47E4-B5F3-129E8D68C61B}">
      <dgm:prSet/>
      <dgm:spPr/>
      <dgm:t>
        <a:bodyPr/>
        <a:lstStyle/>
        <a:p>
          <a:endParaRPr lang="en-GB"/>
        </a:p>
      </dgm:t>
    </dgm:pt>
    <dgm:pt modelId="{031388FF-25E9-4C6A-BA92-AD9E7D4137D0}" type="pres">
      <dgm:prSet presAssocID="{20DEEC75-D71B-425F-88B9-A4A2200E2315}" presName="matrix" presStyleCnt="0">
        <dgm:presLayoutVars>
          <dgm:chMax val="1"/>
          <dgm:dir/>
          <dgm:resizeHandles val="exact"/>
        </dgm:presLayoutVars>
      </dgm:prSet>
      <dgm:spPr/>
      <dgm:t>
        <a:bodyPr/>
        <a:lstStyle/>
        <a:p>
          <a:endParaRPr lang="en-GB"/>
        </a:p>
      </dgm:t>
    </dgm:pt>
    <dgm:pt modelId="{81206DC3-B155-4103-810C-FD001446EB92}" type="pres">
      <dgm:prSet presAssocID="{20DEEC75-D71B-425F-88B9-A4A2200E2315}" presName="diamond" presStyleLbl="bgShp" presStyleIdx="0" presStyleCnt="1" custLinFactNeighborX="876" custLinFactNeighborY="472"/>
      <dgm:spPr/>
    </dgm:pt>
    <dgm:pt modelId="{18C653B0-6765-4DC4-A097-780D5E61B669}" type="pres">
      <dgm:prSet presAssocID="{20DEEC75-D71B-425F-88B9-A4A2200E2315}" presName="quad1" presStyleLbl="node1" presStyleIdx="0" presStyleCnt="4" custScaleX="98783" custLinFactNeighborX="3936">
        <dgm:presLayoutVars>
          <dgm:chMax val="0"/>
          <dgm:chPref val="0"/>
          <dgm:bulletEnabled val="1"/>
        </dgm:presLayoutVars>
      </dgm:prSet>
      <dgm:spPr/>
      <dgm:t>
        <a:bodyPr/>
        <a:lstStyle/>
        <a:p>
          <a:endParaRPr lang="en-GB"/>
        </a:p>
      </dgm:t>
    </dgm:pt>
    <dgm:pt modelId="{DF7B5CE9-EC5D-49BC-977A-560E89740F84}" type="pres">
      <dgm:prSet presAssocID="{20DEEC75-D71B-425F-88B9-A4A2200E2315}" presName="quad2" presStyleLbl="node1" presStyleIdx="1" presStyleCnt="4" custLinFactNeighborX="6868" custLinFactNeighborY="-1431">
        <dgm:presLayoutVars>
          <dgm:chMax val="0"/>
          <dgm:chPref val="0"/>
          <dgm:bulletEnabled val="1"/>
        </dgm:presLayoutVars>
      </dgm:prSet>
      <dgm:spPr/>
      <dgm:t>
        <a:bodyPr/>
        <a:lstStyle/>
        <a:p>
          <a:endParaRPr lang="en-GB"/>
        </a:p>
      </dgm:t>
    </dgm:pt>
    <dgm:pt modelId="{EDCF9DDE-F2FB-40B5-A793-D07DB5A5B063}" type="pres">
      <dgm:prSet presAssocID="{20DEEC75-D71B-425F-88B9-A4A2200E2315}" presName="quad3" presStyleLbl="node1" presStyleIdx="2" presStyleCnt="4" custScaleX="96019" custLinFactNeighborX="5367" custLinFactNeighborY="1644">
        <dgm:presLayoutVars>
          <dgm:chMax val="0"/>
          <dgm:chPref val="0"/>
          <dgm:bulletEnabled val="1"/>
        </dgm:presLayoutVars>
      </dgm:prSet>
      <dgm:spPr/>
      <dgm:t>
        <a:bodyPr/>
        <a:lstStyle/>
        <a:p>
          <a:endParaRPr lang="en-GB"/>
        </a:p>
      </dgm:t>
    </dgm:pt>
    <dgm:pt modelId="{40BDB200-6182-4504-ADEE-DAE2F9670B95}" type="pres">
      <dgm:prSet presAssocID="{20DEEC75-D71B-425F-88B9-A4A2200E2315}" presName="quad4" presStyleLbl="node1" presStyleIdx="3" presStyleCnt="4" custScaleX="100145" custLinFactNeighborX="8585" custLinFactNeighborY="715">
        <dgm:presLayoutVars>
          <dgm:chMax val="0"/>
          <dgm:chPref val="0"/>
          <dgm:bulletEnabled val="1"/>
        </dgm:presLayoutVars>
      </dgm:prSet>
      <dgm:spPr/>
      <dgm:t>
        <a:bodyPr/>
        <a:lstStyle/>
        <a:p>
          <a:endParaRPr lang="en-GB"/>
        </a:p>
      </dgm:t>
    </dgm:pt>
  </dgm:ptLst>
  <dgm:cxnLst>
    <dgm:cxn modelId="{365743F4-5C96-47E4-B5F3-129E8D68C61B}" srcId="{20DEEC75-D71B-425F-88B9-A4A2200E2315}" destId="{4B0F6CD2-0D09-491A-BE72-A597437E7448}" srcOrd="3" destOrd="0" parTransId="{EBCE4E68-94DB-4834-939C-329F2B6CB5FE}" sibTransId="{CF615294-47E2-45A7-B7E2-543D4C858F9D}"/>
    <dgm:cxn modelId="{CA93AD72-1EBA-4D46-8F86-08188AAD2D2A}" srcId="{20DEEC75-D71B-425F-88B9-A4A2200E2315}" destId="{9661233B-B305-4FFF-AF5E-A9E69DE1D0BE}" srcOrd="1" destOrd="0" parTransId="{7325A26A-ACC3-432A-863C-28FD10170E9B}" sibTransId="{FDBEAB18-0E61-4435-B768-3C4F2AEC6885}"/>
    <dgm:cxn modelId="{BA902456-1E78-4DD7-9BAB-21B4FE20294A}" type="presOf" srcId="{20DEEC75-D71B-425F-88B9-A4A2200E2315}" destId="{031388FF-25E9-4C6A-BA92-AD9E7D4137D0}" srcOrd="0" destOrd="0" presId="urn:microsoft.com/office/officeart/2005/8/layout/matrix3"/>
    <dgm:cxn modelId="{2E9C82BD-00BC-4DAD-9174-0DB5D0582E2E}" type="presOf" srcId="{4B0F6CD2-0D09-491A-BE72-A597437E7448}" destId="{40BDB200-6182-4504-ADEE-DAE2F9670B95}" srcOrd="0" destOrd="0" presId="urn:microsoft.com/office/officeart/2005/8/layout/matrix3"/>
    <dgm:cxn modelId="{C73F3C26-22E3-4F8E-A252-6A5E9D81DCD1}" type="presOf" srcId="{2423EC7A-8741-41C3-9DCB-FAC04CDA013F}" destId="{18C653B0-6765-4DC4-A097-780D5E61B669}" srcOrd="0" destOrd="0" presId="urn:microsoft.com/office/officeart/2005/8/layout/matrix3"/>
    <dgm:cxn modelId="{B22B8E9C-74C3-4F31-89F4-41AECAE58D29}" srcId="{20DEEC75-D71B-425F-88B9-A4A2200E2315}" destId="{6D7CBE3A-F5C7-43B6-A8B0-AFCC3233CD1C}" srcOrd="2" destOrd="0" parTransId="{06271549-74F0-4800-AD33-D79C239B9F67}" sibTransId="{1E574FF6-6254-4C39-B1A2-5003435A2313}"/>
    <dgm:cxn modelId="{1D6B34A0-ECC9-4792-BBC6-48B8C95CD390}" srcId="{20DEEC75-D71B-425F-88B9-A4A2200E2315}" destId="{2423EC7A-8741-41C3-9DCB-FAC04CDA013F}" srcOrd="0" destOrd="0" parTransId="{3F324852-A7FC-4503-9AD9-3C873E44E9DF}" sibTransId="{7891DFE7-F6AF-4833-80C9-C714C6B5E170}"/>
    <dgm:cxn modelId="{068441B2-A621-4B31-9AEA-BBCB5544FFFF}" type="presOf" srcId="{6D7CBE3A-F5C7-43B6-A8B0-AFCC3233CD1C}" destId="{EDCF9DDE-F2FB-40B5-A793-D07DB5A5B063}" srcOrd="0" destOrd="0" presId="urn:microsoft.com/office/officeart/2005/8/layout/matrix3"/>
    <dgm:cxn modelId="{6444211D-FFC5-4954-AFE4-C1B295811F74}" type="presOf" srcId="{9661233B-B305-4FFF-AF5E-A9E69DE1D0BE}" destId="{DF7B5CE9-EC5D-49BC-977A-560E89740F84}" srcOrd="0" destOrd="0" presId="urn:microsoft.com/office/officeart/2005/8/layout/matrix3"/>
    <dgm:cxn modelId="{004AD426-DB34-498A-A141-A891E6EAD16D}" type="presParOf" srcId="{031388FF-25E9-4C6A-BA92-AD9E7D4137D0}" destId="{81206DC3-B155-4103-810C-FD001446EB92}" srcOrd="0" destOrd="0" presId="urn:microsoft.com/office/officeart/2005/8/layout/matrix3"/>
    <dgm:cxn modelId="{0412D470-0002-463E-8943-4F6203B71936}" type="presParOf" srcId="{031388FF-25E9-4C6A-BA92-AD9E7D4137D0}" destId="{18C653B0-6765-4DC4-A097-780D5E61B669}" srcOrd="1" destOrd="0" presId="urn:microsoft.com/office/officeart/2005/8/layout/matrix3"/>
    <dgm:cxn modelId="{9CED77C9-3A32-4A81-B128-28D6172C9EFF}" type="presParOf" srcId="{031388FF-25E9-4C6A-BA92-AD9E7D4137D0}" destId="{DF7B5CE9-EC5D-49BC-977A-560E89740F84}" srcOrd="2" destOrd="0" presId="urn:microsoft.com/office/officeart/2005/8/layout/matrix3"/>
    <dgm:cxn modelId="{BF4C3C4F-6A2D-49D2-AD08-1E15A761E943}" type="presParOf" srcId="{031388FF-25E9-4C6A-BA92-AD9E7D4137D0}" destId="{EDCF9DDE-F2FB-40B5-A793-D07DB5A5B063}" srcOrd="3" destOrd="0" presId="urn:microsoft.com/office/officeart/2005/8/layout/matrix3"/>
    <dgm:cxn modelId="{DF576960-1038-4E19-9B7D-A9BFB00CD9A0}" type="presParOf" srcId="{031388FF-25E9-4C6A-BA92-AD9E7D4137D0}" destId="{40BDB200-6182-4504-ADEE-DAE2F9670B9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CBFD4-4343-471E-A7B6-79779CA2490B}">
      <dsp:nvSpPr>
        <dsp:cNvPr id="0" name=""/>
        <dsp:cNvSpPr/>
      </dsp:nvSpPr>
      <dsp:spPr>
        <a:xfrm>
          <a:off x="2063253" y="2272"/>
          <a:ext cx="8095510" cy="9933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bg1"/>
              </a:solidFill>
              <a:latin typeface="Arial" panose="020B0604020202020204" pitchFamily="34" charset="0"/>
              <a:cs typeface="Arial" panose="020B0604020202020204" pitchFamily="34" charset="0"/>
            </a:rPr>
            <a:t>Semi-independent provision growing with limited strategic direction from commissioners</a:t>
          </a:r>
          <a:endParaRPr lang="en-GB" sz="2800" b="1" kern="1200" dirty="0">
            <a:solidFill>
              <a:schemeClr val="bg1"/>
            </a:solidFill>
            <a:latin typeface="Arial" panose="020B0604020202020204" pitchFamily="34" charset="0"/>
            <a:cs typeface="Arial" panose="020B0604020202020204" pitchFamily="34" charset="0"/>
          </a:endParaRPr>
        </a:p>
      </dsp:txBody>
      <dsp:txXfrm>
        <a:off x="2063253" y="2272"/>
        <a:ext cx="8095510" cy="993395"/>
      </dsp:txXfrm>
    </dsp:sp>
    <dsp:sp modelId="{F7C76373-79FF-4465-903B-82B432C55FBE}">
      <dsp:nvSpPr>
        <dsp:cNvPr id="0" name=""/>
        <dsp:cNvSpPr/>
      </dsp:nvSpPr>
      <dsp:spPr>
        <a:xfrm>
          <a:off x="3231008" y="1045336"/>
          <a:ext cx="5760000" cy="993395"/>
        </a:xfrm>
        <a:prstGeom prst="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tx1"/>
              </a:solidFill>
              <a:latin typeface="Arial" panose="020B0604020202020204" pitchFamily="34" charset="0"/>
              <a:cs typeface="Arial" panose="020B0604020202020204" pitchFamily="34" charset="0"/>
            </a:rPr>
            <a:t>Non registered however pricing and activity not always reflective </a:t>
          </a:r>
          <a:endParaRPr lang="en-GB" sz="2800" b="1" kern="1200" dirty="0">
            <a:solidFill>
              <a:schemeClr val="tx1"/>
            </a:solidFill>
            <a:latin typeface="Arial" panose="020B0604020202020204" pitchFamily="34" charset="0"/>
            <a:cs typeface="Arial" panose="020B0604020202020204" pitchFamily="34" charset="0"/>
          </a:endParaRPr>
        </a:p>
      </dsp:txBody>
      <dsp:txXfrm>
        <a:off x="3231008" y="1045336"/>
        <a:ext cx="5760000" cy="993395"/>
      </dsp:txXfrm>
    </dsp:sp>
    <dsp:sp modelId="{7A4F17C5-30BB-422A-AC1B-57525883AAE5}">
      <dsp:nvSpPr>
        <dsp:cNvPr id="0" name=""/>
        <dsp:cNvSpPr/>
      </dsp:nvSpPr>
      <dsp:spPr>
        <a:xfrm>
          <a:off x="2696629" y="2088401"/>
          <a:ext cx="6828758" cy="993395"/>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bg1"/>
              </a:solidFill>
              <a:latin typeface="Arial" panose="020B0604020202020204" pitchFamily="34" charset="0"/>
              <a:cs typeface="Arial" panose="020B0604020202020204" pitchFamily="34" charset="0"/>
            </a:rPr>
            <a:t>Complexity of cohort – affects size of projects, skill sets, viability and pricing </a:t>
          </a:r>
          <a:endParaRPr lang="en-GB" sz="2800" b="1" kern="1200" dirty="0">
            <a:solidFill>
              <a:schemeClr val="bg1"/>
            </a:solidFill>
            <a:latin typeface="Arial" panose="020B0604020202020204" pitchFamily="34" charset="0"/>
            <a:cs typeface="Arial" panose="020B0604020202020204" pitchFamily="34" charset="0"/>
          </a:endParaRPr>
        </a:p>
      </dsp:txBody>
      <dsp:txXfrm>
        <a:off x="2696629" y="2088401"/>
        <a:ext cx="6828758" cy="993395"/>
      </dsp:txXfrm>
    </dsp:sp>
    <dsp:sp modelId="{9EEC75D3-99C1-4B3B-884C-D1DBC60E7C04}">
      <dsp:nvSpPr>
        <dsp:cNvPr id="0" name=""/>
        <dsp:cNvSpPr/>
      </dsp:nvSpPr>
      <dsp:spPr>
        <a:xfrm>
          <a:off x="1881008" y="3131466"/>
          <a:ext cx="8460000" cy="993395"/>
        </a:xfrm>
        <a:prstGeom prst="rect">
          <a:avLst/>
        </a:prstGeom>
        <a:solidFill>
          <a:schemeClr val="accent4">
            <a:hueOff val="7796769"/>
            <a:satOff val="-35976"/>
            <a:lumOff val="1324"/>
            <a:alphaOff val="0"/>
          </a:schemeClr>
        </a:solidFill>
        <a:ln w="12700" cap="flat" cmpd="sng" algn="ctr">
          <a:solidFill>
            <a:srgbClr val="33D2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tx1"/>
              </a:solidFill>
              <a:latin typeface="Arial" panose="020B0604020202020204" pitchFamily="34" charset="0"/>
              <a:cs typeface="Arial" panose="020B0604020202020204" pitchFamily="34" charset="0"/>
            </a:rPr>
            <a:t>Lack of robust quality assurance and monitoring leading to safeguarding or practice concerns </a:t>
          </a:r>
          <a:endParaRPr lang="en-GB" sz="2800" b="1" kern="1200" dirty="0">
            <a:solidFill>
              <a:schemeClr val="tx1"/>
            </a:solidFill>
            <a:latin typeface="Arial" panose="020B0604020202020204" pitchFamily="34" charset="0"/>
            <a:cs typeface="Arial" panose="020B0604020202020204" pitchFamily="34" charset="0"/>
          </a:endParaRPr>
        </a:p>
      </dsp:txBody>
      <dsp:txXfrm>
        <a:off x="1881008" y="3131466"/>
        <a:ext cx="8460000" cy="993395"/>
      </dsp:txXfrm>
    </dsp:sp>
    <dsp:sp modelId="{870A5D5C-CE9A-4CAE-932A-E12C31318A9C}">
      <dsp:nvSpPr>
        <dsp:cNvPr id="0" name=""/>
        <dsp:cNvSpPr/>
      </dsp:nvSpPr>
      <dsp:spPr>
        <a:xfrm>
          <a:off x="1521008" y="4174531"/>
          <a:ext cx="9180000" cy="993395"/>
        </a:xfrm>
        <a:prstGeom prst="rect">
          <a:avLst/>
        </a:prstGeom>
        <a:solidFill>
          <a:schemeClr val="accent4">
            <a:hueOff val="10395692"/>
            <a:satOff val="-47968"/>
            <a:lumOff val="1765"/>
            <a:alphaOff val="0"/>
          </a:schemeClr>
        </a:solid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bg1"/>
              </a:solidFill>
              <a:latin typeface="Arial" panose="020B0604020202020204" pitchFamily="34" charset="0"/>
              <a:cs typeface="Arial" panose="020B0604020202020204" pitchFamily="34" charset="0"/>
            </a:rPr>
            <a:t>Commissioners unable to properly measure outcomes and success for YP and benchmark quality</a:t>
          </a:r>
          <a:endParaRPr lang="en-GB" sz="2800" b="1" kern="1200" dirty="0">
            <a:solidFill>
              <a:schemeClr val="bg1"/>
            </a:solidFill>
            <a:latin typeface="Arial" panose="020B0604020202020204" pitchFamily="34" charset="0"/>
            <a:cs typeface="Arial" panose="020B0604020202020204" pitchFamily="34" charset="0"/>
          </a:endParaRPr>
        </a:p>
      </dsp:txBody>
      <dsp:txXfrm>
        <a:off x="1521008" y="4174531"/>
        <a:ext cx="9180000" cy="993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152D5-CC73-4DD9-AE13-96A0C18A59EE}">
      <dsp:nvSpPr>
        <dsp:cNvPr id="0" name=""/>
        <dsp:cNvSpPr/>
      </dsp:nvSpPr>
      <dsp:spPr>
        <a:xfrm>
          <a:off x="649009" y="3034"/>
          <a:ext cx="2880493" cy="172829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Lack of sufficiency for 16/17 year olds who are homeless and/or Section 20</a:t>
          </a:r>
          <a:endParaRPr lang="en-GB" sz="2000" kern="1200" dirty="0">
            <a:solidFill>
              <a:schemeClr val="tx1"/>
            </a:solidFill>
            <a:latin typeface="Arial" panose="020B0604020202020204" pitchFamily="34" charset="0"/>
            <a:cs typeface="Arial" panose="020B0604020202020204" pitchFamily="34" charset="0"/>
          </a:endParaRPr>
        </a:p>
      </dsp:txBody>
      <dsp:txXfrm>
        <a:off x="649009" y="3034"/>
        <a:ext cx="2880493" cy="1728296"/>
      </dsp:txXfrm>
    </dsp:sp>
    <dsp:sp modelId="{647BAA70-5B7D-4CD1-8229-114F3A92C329}">
      <dsp:nvSpPr>
        <dsp:cNvPr id="0" name=""/>
        <dsp:cNvSpPr/>
      </dsp:nvSpPr>
      <dsp:spPr>
        <a:xfrm>
          <a:off x="3817553" y="3034"/>
          <a:ext cx="2880493" cy="1728296"/>
        </a:xfrm>
        <a:prstGeom prst="rect">
          <a:avLst/>
        </a:prstGeom>
        <a:gradFill rotWithShape="0">
          <a:gsLst>
            <a:gs pos="0">
              <a:schemeClr val="accent4">
                <a:hueOff val="1485099"/>
                <a:satOff val="-6853"/>
                <a:lumOff val="252"/>
                <a:alphaOff val="0"/>
                <a:satMod val="103000"/>
                <a:lumMod val="102000"/>
                <a:tint val="94000"/>
              </a:schemeClr>
            </a:gs>
            <a:gs pos="50000">
              <a:schemeClr val="accent4">
                <a:hueOff val="1485099"/>
                <a:satOff val="-6853"/>
                <a:lumOff val="252"/>
                <a:alphaOff val="0"/>
                <a:satMod val="110000"/>
                <a:lumMod val="100000"/>
                <a:shade val="100000"/>
              </a:schemeClr>
            </a:gs>
            <a:gs pos="100000">
              <a:schemeClr val="accent4">
                <a:hueOff val="1485099"/>
                <a:satOff val="-6853"/>
                <a:lumOff val="2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Increasing numbers and placement spend</a:t>
          </a:r>
          <a:endParaRPr lang="en-GB" sz="2000" kern="1200" dirty="0">
            <a:solidFill>
              <a:schemeClr val="tx1"/>
            </a:solidFill>
            <a:latin typeface="Arial" panose="020B0604020202020204" pitchFamily="34" charset="0"/>
            <a:cs typeface="Arial" panose="020B0604020202020204" pitchFamily="34" charset="0"/>
          </a:endParaRPr>
        </a:p>
      </dsp:txBody>
      <dsp:txXfrm>
        <a:off x="3817553" y="3034"/>
        <a:ext cx="2880493" cy="1728296"/>
      </dsp:txXfrm>
    </dsp:sp>
    <dsp:sp modelId="{0FAB4E24-F849-4C96-8F55-97E7F915C4D5}">
      <dsp:nvSpPr>
        <dsp:cNvPr id="0" name=""/>
        <dsp:cNvSpPr/>
      </dsp:nvSpPr>
      <dsp:spPr>
        <a:xfrm>
          <a:off x="6986096" y="3034"/>
          <a:ext cx="2880493" cy="1728296"/>
        </a:xfrm>
        <a:prstGeom prst="rect">
          <a:avLst/>
        </a:prstGeom>
        <a:gradFill rotWithShape="0">
          <a:gsLst>
            <a:gs pos="0">
              <a:schemeClr val="accent4">
                <a:hueOff val="2970198"/>
                <a:satOff val="-13705"/>
                <a:lumOff val="504"/>
                <a:alphaOff val="0"/>
                <a:satMod val="103000"/>
                <a:lumMod val="102000"/>
                <a:tint val="94000"/>
              </a:schemeClr>
            </a:gs>
            <a:gs pos="50000">
              <a:schemeClr val="accent4">
                <a:hueOff val="2970198"/>
                <a:satOff val="-13705"/>
                <a:lumOff val="504"/>
                <a:alphaOff val="0"/>
                <a:satMod val="110000"/>
                <a:lumMod val="100000"/>
                <a:shade val="100000"/>
              </a:schemeClr>
            </a:gs>
            <a:gs pos="100000">
              <a:schemeClr val="accent4">
                <a:hueOff val="2970198"/>
                <a:satOff val="-13705"/>
                <a:lumOff val="5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Creating pressure on lower level supported accommodation which is not always able to meet needs</a:t>
          </a:r>
          <a:endParaRPr lang="en-GB" sz="2000" kern="1200" dirty="0">
            <a:solidFill>
              <a:schemeClr val="tx1"/>
            </a:solidFill>
            <a:latin typeface="Arial" panose="020B0604020202020204" pitchFamily="34" charset="0"/>
            <a:cs typeface="Arial" panose="020B0604020202020204" pitchFamily="34" charset="0"/>
          </a:endParaRPr>
        </a:p>
      </dsp:txBody>
      <dsp:txXfrm>
        <a:off x="6986096" y="3034"/>
        <a:ext cx="2880493" cy="1728296"/>
      </dsp:txXfrm>
    </dsp:sp>
    <dsp:sp modelId="{37992E6A-2099-4371-B020-5948C02D1098}">
      <dsp:nvSpPr>
        <dsp:cNvPr id="0" name=""/>
        <dsp:cNvSpPr/>
      </dsp:nvSpPr>
      <dsp:spPr>
        <a:xfrm>
          <a:off x="649009" y="2019379"/>
          <a:ext cx="2880493" cy="1728296"/>
        </a:xfrm>
        <a:prstGeom prst="rect">
          <a:avLst/>
        </a:prstGeom>
        <a:gradFill rotWithShape="0">
          <a:gsLst>
            <a:gs pos="0">
              <a:schemeClr val="accent4">
                <a:hueOff val="4455297"/>
                <a:satOff val="-20558"/>
                <a:lumOff val="756"/>
                <a:alphaOff val="0"/>
                <a:satMod val="103000"/>
                <a:lumMod val="102000"/>
                <a:tint val="94000"/>
              </a:schemeClr>
            </a:gs>
            <a:gs pos="50000">
              <a:schemeClr val="accent4">
                <a:hueOff val="4455297"/>
                <a:satOff val="-20558"/>
                <a:lumOff val="756"/>
                <a:alphaOff val="0"/>
                <a:satMod val="110000"/>
                <a:lumMod val="100000"/>
                <a:shade val="100000"/>
              </a:schemeClr>
            </a:gs>
            <a:gs pos="100000">
              <a:schemeClr val="accent4">
                <a:hueOff val="4455297"/>
                <a:satOff val="-20558"/>
                <a:lumOff val="75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More options for care leavers and LAC than young homeless due to different funding streams and historic commissioning </a:t>
          </a:r>
          <a:endParaRPr lang="en-GB" sz="2000" kern="1200" dirty="0">
            <a:solidFill>
              <a:schemeClr val="tx1"/>
            </a:solidFill>
            <a:latin typeface="Arial" panose="020B0604020202020204" pitchFamily="34" charset="0"/>
            <a:cs typeface="Arial" panose="020B0604020202020204" pitchFamily="34" charset="0"/>
          </a:endParaRPr>
        </a:p>
      </dsp:txBody>
      <dsp:txXfrm>
        <a:off x="649009" y="2019379"/>
        <a:ext cx="2880493" cy="1728296"/>
      </dsp:txXfrm>
    </dsp:sp>
    <dsp:sp modelId="{D33CC8DB-DB7B-437E-9F36-D0DC52BE6875}">
      <dsp:nvSpPr>
        <dsp:cNvPr id="0" name=""/>
        <dsp:cNvSpPr/>
      </dsp:nvSpPr>
      <dsp:spPr>
        <a:xfrm>
          <a:off x="3817553" y="2019379"/>
          <a:ext cx="2880493" cy="1728296"/>
        </a:xfrm>
        <a:prstGeom prst="rect">
          <a:avLst/>
        </a:prstGeom>
        <a:gradFill rotWithShape="0">
          <a:gsLst>
            <a:gs pos="0">
              <a:schemeClr val="accent4">
                <a:hueOff val="5940396"/>
                <a:satOff val="-27410"/>
                <a:lumOff val="1009"/>
                <a:alphaOff val="0"/>
                <a:satMod val="103000"/>
                <a:lumMod val="102000"/>
                <a:tint val="94000"/>
              </a:schemeClr>
            </a:gs>
            <a:gs pos="50000">
              <a:schemeClr val="accent4">
                <a:hueOff val="5940396"/>
                <a:satOff val="-27410"/>
                <a:lumOff val="1009"/>
                <a:alphaOff val="0"/>
                <a:satMod val="110000"/>
                <a:lumMod val="100000"/>
                <a:shade val="100000"/>
              </a:schemeClr>
            </a:gs>
            <a:gs pos="100000">
              <a:schemeClr val="accent4">
                <a:hueOff val="5940396"/>
                <a:satOff val="-27410"/>
                <a:lumOff val="100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Needs assessment has shown high prevalence of YP with EHCPs in homelessness system, and those with more complex behaviours </a:t>
          </a:r>
          <a:endParaRPr lang="en-GB" sz="2000" kern="1200" dirty="0">
            <a:solidFill>
              <a:schemeClr val="tx1"/>
            </a:solidFill>
            <a:latin typeface="Arial" panose="020B0604020202020204" pitchFamily="34" charset="0"/>
            <a:cs typeface="Arial" panose="020B0604020202020204" pitchFamily="34" charset="0"/>
          </a:endParaRPr>
        </a:p>
      </dsp:txBody>
      <dsp:txXfrm>
        <a:off x="3817553" y="2019379"/>
        <a:ext cx="2880493" cy="1728296"/>
      </dsp:txXfrm>
    </dsp:sp>
    <dsp:sp modelId="{2EB07271-5833-4651-8678-8BB1B50E7315}">
      <dsp:nvSpPr>
        <dsp:cNvPr id="0" name=""/>
        <dsp:cNvSpPr/>
      </dsp:nvSpPr>
      <dsp:spPr>
        <a:xfrm>
          <a:off x="6986096" y="2019379"/>
          <a:ext cx="2880493" cy="1728296"/>
        </a:xfrm>
        <a:prstGeom prst="rect">
          <a:avLst/>
        </a:prstGeom>
        <a:gradFill rotWithShape="0">
          <a:gsLst>
            <a:gs pos="0">
              <a:schemeClr val="accent4">
                <a:hueOff val="7425494"/>
                <a:satOff val="-34263"/>
                <a:lumOff val="1261"/>
                <a:alphaOff val="0"/>
                <a:satMod val="103000"/>
                <a:lumMod val="102000"/>
                <a:tint val="94000"/>
              </a:schemeClr>
            </a:gs>
            <a:gs pos="50000">
              <a:schemeClr val="accent4">
                <a:hueOff val="7425494"/>
                <a:satOff val="-34263"/>
                <a:lumOff val="1261"/>
                <a:alphaOff val="0"/>
                <a:satMod val="110000"/>
                <a:lumMod val="100000"/>
                <a:shade val="100000"/>
              </a:schemeClr>
            </a:gs>
            <a:gs pos="100000">
              <a:schemeClr val="accent4">
                <a:hueOff val="7425494"/>
                <a:satOff val="-34263"/>
                <a:lumOff val="12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Lack of affordable move on options (PRS default)</a:t>
          </a:r>
          <a:endParaRPr lang="en-GB" sz="2000" kern="1200" dirty="0">
            <a:solidFill>
              <a:schemeClr val="tx1"/>
            </a:solidFill>
            <a:latin typeface="Arial" panose="020B0604020202020204" pitchFamily="34" charset="0"/>
            <a:cs typeface="Arial" panose="020B0604020202020204" pitchFamily="34" charset="0"/>
          </a:endParaRPr>
        </a:p>
      </dsp:txBody>
      <dsp:txXfrm>
        <a:off x="6986096" y="2019379"/>
        <a:ext cx="2880493" cy="1728296"/>
      </dsp:txXfrm>
    </dsp:sp>
    <dsp:sp modelId="{2D338384-AD04-473C-AE9F-7D3AAA52E05F}">
      <dsp:nvSpPr>
        <dsp:cNvPr id="0" name=""/>
        <dsp:cNvSpPr/>
      </dsp:nvSpPr>
      <dsp:spPr>
        <a:xfrm>
          <a:off x="2233281" y="4035725"/>
          <a:ext cx="2880493" cy="1728296"/>
        </a:xfrm>
        <a:prstGeom prst="rect">
          <a:avLst/>
        </a:prstGeom>
        <a:gradFill rotWithShape="0">
          <a:gsLst>
            <a:gs pos="0">
              <a:schemeClr val="accent4">
                <a:hueOff val="8910593"/>
                <a:satOff val="-41115"/>
                <a:lumOff val="1513"/>
                <a:alphaOff val="0"/>
                <a:satMod val="103000"/>
                <a:lumMod val="102000"/>
                <a:tint val="94000"/>
              </a:schemeClr>
            </a:gs>
            <a:gs pos="50000">
              <a:schemeClr val="accent4">
                <a:hueOff val="8910593"/>
                <a:satOff val="-41115"/>
                <a:lumOff val="1513"/>
                <a:alphaOff val="0"/>
                <a:satMod val="110000"/>
                <a:lumMod val="100000"/>
                <a:shade val="100000"/>
              </a:schemeClr>
            </a:gs>
            <a:gs pos="100000">
              <a:schemeClr val="accent4">
                <a:hueOff val="8910593"/>
                <a:satOff val="-41115"/>
                <a:lumOff val="151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Need for earlier identification of potential homelessness (pre-56 days)</a:t>
          </a:r>
          <a:endParaRPr lang="en-GB" sz="2000" kern="1200" dirty="0">
            <a:solidFill>
              <a:schemeClr val="tx1"/>
            </a:solidFill>
            <a:latin typeface="Arial" panose="020B0604020202020204" pitchFamily="34" charset="0"/>
            <a:cs typeface="Arial" panose="020B0604020202020204" pitchFamily="34" charset="0"/>
          </a:endParaRPr>
        </a:p>
      </dsp:txBody>
      <dsp:txXfrm>
        <a:off x="2233281" y="4035725"/>
        <a:ext cx="2880493" cy="1728296"/>
      </dsp:txXfrm>
    </dsp:sp>
    <dsp:sp modelId="{39607E7A-BC12-4BD2-9BE0-16831C6CB00B}">
      <dsp:nvSpPr>
        <dsp:cNvPr id="0" name=""/>
        <dsp:cNvSpPr/>
      </dsp:nvSpPr>
      <dsp:spPr>
        <a:xfrm>
          <a:off x="5401824" y="4035725"/>
          <a:ext cx="2880493" cy="1728296"/>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Lack of outreach support </a:t>
          </a:r>
          <a:endParaRPr lang="en-GB" sz="2000" kern="1200" dirty="0">
            <a:latin typeface="Arial" panose="020B0604020202020204" pitchFamily="34" charset="0"/>
            <a:cs typeface="Arial" panose="020B0604020202020204" pitchFamily="34" charset="0"/>
          </a:endParaRPr>
        </a:p>
      </dsp:txBody>
      <dsp:txXfrm>
        <a:off x="5401824" y="4035725"/>
        <a:ext cx="2880493" cy="1728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870BD-FA8F-4308-8DDE-0A0500686651}">
      <dsp:nvSpPr>
        <dsp:cNvPr id="0" name=""/>
        <dsp:cNvSpPr/>
      </dsp:nvSpPr>
      <dsp:spPr>
        <a:xfrm>
          <a:off x="0" y="83357"/>
          <a:ext cx="10515600" cy="32125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t" anchorCtr="0">
          <a:noAutofit/>
        </a:bodyPr>
        <a:lstStyle/>
        <a:p>
          <a:pPr lvl="0" algn="l" defTabSz="977900" rtl="0">
            <a:lnSpc>
              <a:spcPct val="90000"/>
            </a:lnSpc>
            <a:spcBef>
              <a:spcPct val="0"/>
            </a:spcBef>
            <a:spcAft>
              <a:spcPct val="35000"/>
            </a:spcAft>
          </a:pPr>
          <a:r>
            <a:rPr lang="en-GB" sz="2200" b="1" kern="1200" dirty="0" smtClean="0">
              <a:solidFill>
                <a:schemeClr val="tx1"/>
              </a:solidFill>
              <a:latin typeface="Arial" panose="020B0604020202020204" pitchFamily="34" charset="0"/>
              <a:cs typeface="Arial" panose="020B0604020202020204" pitchFamily="34" charset="0"/>
            </a:rPr>
            <a:t>Similar issues to Torbay</a:t>
          </a:r>
          <a:endParaRPr lang="en-GB" sz="2200" b="1" kern="1200" dirty="0">
            <a:solidFill>
              <a:schemeClr val="tx1"/>
            </a:solidFill>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Provision operating very close to becoming illegal children’s homes</a:t>
          </a:r>
          <a:endParaRPr lang="en-GB" sz="2200" kern="1200" dirty="0">
            <a:solidFill>
              <a:schemeClr val="tx1"/>
            </a:solidFill>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Preparation for step-down and independence – residential providers also need to do more to prepare young people</a:t>
          </a:r>
          <a:endParaRPr lang="en-GB" sz="2200" kern="1200" dirty="0">
            <a:solidFill>
              <a:schemeClr val="tx1"/>
            </a:solidFill>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Ability to respond quickly in a crisis/match to other young people/manage very complex behaviours</a:t>
          </a:r>
          <a:endParaRPr lang="en-GB" sz="2200" kern="1200" dirty="0">
            <a:solidFill>
              <a:schemeClr val="tx1"/>
            </a:solidFill>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Cost of provision, especially in larger houses, does not compare at all with equivalent model in housing</a:t>
          </a:r>
          <a:endParaRPr lang="en-GB" sz="2200" kern="1200" dirty="0">
            <a:solidFill>
              <a:schemeClr val="tx1"/>
            </a:solidFill>
            <a:latin typeface="Arial" panose="020B0604020202020204" pitchFamily="34" charset="0"/>
            <a:cs typeface="Arial" panose="020B0604020202020204" pitchFamily="34" charset="0"/>
          </a:endParaRPr>
        </a:p>
        <a:p>
          <a:pPr marL="228600" lvl="1" indent="-228600" algn="l" defTabSz="977900" rtl="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Keen to see more innovation in service delivery</a:t>
          </a:r>
          <a:endParaRPr lang="en-GB" sz="2200" kern="1200" dirty="0">
            <a:solidFill>
              <a:schemeClr val="tx1"/>
            </a:solidFill>
            <a:latin typeface="Arial" panose="020B0604020202020204" pitchFamily="34" charset="0"/>
            <a:cs typeface="Arial" panose="020B0604020202020204" pitchFamily="34" charset="0"/>
          </a:endParaRPr>
        </a:p>
      </dsp:txBody>
      <dsp:txXfrm>
        <a:off x="0" y="83357"/>
        <a:ext cx="10515600" cy="3212511"/>
      </dsp:txXfrm>
    </dsp:sp>
    <dsp:sp modelId="{B10F5E10-819E-4041-87AD-C5825181C302}">
      <dsp:nvSpPr>
        <dsp:cNvPr id="0" name=""/>
        <dsp:cNvSpPr/>
      </dsp:nvSpPr>
      <dsp:spPr>
        <a:xfrm>
          <a:off x="0" y="3328838"/>
          <a:ext cx="10515600" cy="975607"/>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Our seven year “Care Journeys” partnership with Barnardo’s is exploring how our system works and what  causes blocks for our young people in care  and care leavers – this will include considering new ways of providing stable accommodation</a:t>
          </a:r>
          <a:endParaRPr lang="en-GB" sz="2000" kern="1200" dirty="0">
            <a:latin typeface="Arial" panose="020B0604020202020204" pitchFamily="34" charset="0"/>
            <a:cs typeface="Arial" panose="020B0604020202020204" pitchFamily="34" charset="0"/>
          </a:endParaRPr>
        </a:p>
      </dsp:txBody>
      <dsp:txXfrm>
        <a:off x="0" y="3328838"/>
        <a:ext cx="10515600" cy="975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6EC2A-6824-4EA1-9FB5-9DDDA83CED41}">
      <dsp:nvSpPr>
        <dsp:cNvPr id="0" name=""/>
        <dsp:cNvSpPr/>
      </dsp:nvSpPr>
      <dsp:spPr>
        <a:xfrm>
          <a:off x="110796" y="864983"/>
          <a:ext cx="3262556" cy="326272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Early identification and work with families across Early Help level 2 and Housing – 1 x FTE post </a:t>
          </a:r>
        </a:p>
        <a:p>
          <a:pPr lvl="0" algn="ctr" defTabSz="8890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(Torbay)</a:t>
          </a:r>
          <a:endParaRPr lang="en-GB" sz="2000" b="1" kern="1200" dirty="0">
            <a:latin typeface="Arial" panose="020B0604020202020204" pitchFamily="34" charset="0"/>
            <a:cs typeface="Arial" panose="020B0604020202020204" pitchFamily="34" charset="0"/>
          </a:endParaRPr>
        </a:p>
      </dsp:txBody>
      <dsp:txXfrm>
        <a:off x="588586" y="1342797"/>
        <a:ext cx="2306976" cy="2307092"/>
      </dsp:txXfrm>
    </dsp:sp>
    <dsp:sp modelId="{4F6FC11A-3B77-43D7-B0D3-35FC98D186D2}">
      <dsp:nvSpPr>
        <dsp:cNvPr id="0" name=""/>
        <dsp:cNvSpPr/>
      </dsp:nvSpPr>
      <dsp:spPr>
        <a:xfrm>
          <a:off x="1666495" y="3286268"/>
          <a:ext cx="3262556" cy="3262720"/>
        </a:xfrm>
        <a:prstGeom prst="ellipse">
          <a:avLst/>
        </a:prstGeom>
        <a:solidFill>
          <a:schemeClr val="accent4">
            <a:alpha val="50000"/>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Awareness raising in schools – co-production of a social media app</a:t>
          </a:r>
        </a:p>
        <a:p>
          <a:pPr lvl="0" algn="ctr" defTabSz="8890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(Torbay) </a:t>
          </a:r>
          <a:endParaRPr lang="en-GB" sz="2000" b="1" kern="1200" dirty="0">
            <a:latin typeface="Arial" panose="020B0604020202020204" pitchFamily="34" charset="0"/>
            <a:cs typeface="Arial" panose="020B0604020202020204" pitchFamily="34" charset="0"/>
          </a:endParaRPr>
        </a:p>
      </dsp:txBody>
      <dsp:txXfrm>
        <a:off x="2144285" y="3764082"/>
        <a:ext cx="2306976" cy="2307092"/>
      </dsp:txXfrm>
    </dsp:sp>
    <dsp:sp modelId="{F5FB75F0-1960-4FE3-9EF5-CD1382659F4A}">
      <dsp:nvSpPr>
        <dsp:cNvPr id="0" name=""/>
        <dsp:cNvSpPr/>
      </dsp:nvSpPr>
      <dsp:spPr>
        <a:xfrm>
          <a:off x="3187513" y="746399"/>
          <a:ext cx="3666134" cy="3425432"/>
        </a:xfrm>
        <a:prstGeom prst="ellipse">
          <a:avLst/>
        </a:prstGeom>
        <a:solidFill>
          <a:schemeClr val="accent4">
            <a:alpha val="50000"/>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latin typeface="Arial" panose="020B0604020202020204" pitchFamily="34" charset="0"/>
              <a:cs typeface="Arial" panose="020B0604020202020204" pitchFamily="34" charset="0"/>
            </a:rPr>
            <a:t>Framework of supported and semi independent provision that can be accessed regardless of access route (housing or children’s)</a:t>
          </a:r>
        </a:p>
        <a:p>
          <a:pPr lvl="0" algn="ctr" defTabSz="7112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(Torbay &amp; Plymouth)</a:t>
          </a:r>
          <a:endParaRPr lang="en-GB" sz="2000" b="1" kern="1200" dirty="0">
            <a:latin typeface="Arial" panose="020B0604020202020204" pitchFamily="34" charset="0"/>
            <a:cs typeface="Arial" panose="020B0604020202020204" pitchFamily="34" charset="0"/>
          </a:endParaRPr>
        </a:p>
      </dsp:txBody>
      <dsp:txXfrm>
        <a:off x="3724406" y="1248042"/>
        <a:ext cx="2592348" cy="2422146"/>
      </dsp:txXfrm>
    </dsp:sp>
    <dsp:sp modelId="{18208129-1BA5-4EAD-ABC3-E9A47A7742C0}">
      <dsp:nvSpPr>
        <dsp:cNvPr id="0" name=""/>
        <dsp:cNvSpPr/>
      </dsp:nvSpPr>
      <dsp:spPr>
        <a:xfrm>
          <a:off x="5280947" y="3286268"/>
          <a:ext cx="3262556" cy="3262720"/>
        </a:xfrm>
        <a:prstGeom prst="ellipse">
          <a:avLst/>
        </a:prstGeom>
        <a:solidFill>
          <a:schemeClr val="accent4">
            <a:alpha val="50000"/>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Outreach support (lot on framework)</a:t>
          </a:r>
        </a:p>
        <a:p>
          <a:pPr lvl="0" algn="ctr" defTabSz="8890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(Torbay &amp; Plymouth)</a:t>
          </a:r>
          <a:endParaRPr lang="en-GB" sz="2000" b="1" kern="1200" dirty="0">
            <a:latin typeface="Arial" panose="020B0604020202020204" pitchFamily="34" charset="0"/>
            <a:cs typeface="Arial" panose="020B0604020202020204" pitchFamily="34" charset="0"/>
          </a:endParaRPr>
        </a:p>
      </dsp:txBody>
      <dsp:txXfrm>
        <a:off x="5758737" y="3764082"/>
        <a:ext cx="2306976" cy="2307092"/>
      </dsp:txXfrm>
    </dsp:sp>
    <dsp:sp modelId="{59746F7D-B819-4AB9-8F25-D722F3544088}">
      <dsp:nvSpPr>
        <dsp:cNvPr id="0" name=""/>
        <dsp:cNvSpPr/>
      </dsp:nvSpPr>
      <dsp:spPr>
        <a:xfrm>
          <a:off x="6778605" y="827755"/>
          <a:ext cx="3262556" cy="3262720"/>
        </a:xfrm>
        <a:prstGeom prst="ellipse">
          <a:avLst/>
        </a:prstGeom>
        <a:solidFill>
          <a:schemeClr val="accent4">
            <a:alpha val="50000"/>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Support to access PRS</a:t>
          </a:r>
        </a:p>
        <a:p>
          <a:pPr lvl="0" algn="ctr" defTabSz="8890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(Torbay)</a:t>
          </a:r>
          <a:endParaRPr lang="en-GB" sz="2000" b="1" kern="1200" dirty="0">
            <a:latin typeface="Arial" panose="020B0604020202020204" pitchFamily="34" charset="0"/>
            <a:cs typeface="Arial" panose="020B0604020202020204" pitchFamily="34" charset="0"/>
          </a:endParaRPr>
        </a:p>
      </dsp:txBody>
      <dsp:txXfrm>
        <a:off x="7256395" y="1305569"/>
        <a:ext cx="2306976" cy="2307092"/>
      </dsp:txXfrm>
    </dsp:sp>
    <dsp:sp modelId="{E03DDBDD-A520-4232-A0F2-D2A9A08DB0CE}">
      <dsp:nvSpPr>
        <dsp:cNvPr id="0" name=""/>
        <dsp:cNvSpPr/>
      </dsp:nvSpPr>
      <dsp:spPr>
        <a:xfrm>
          <a:off x="8473256" y="2878200"/>
          <a:ext cx="3262556" cy="3262720"/>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Housing First option for most complex YP </a:t>
          </a:r>
        </a:p>
        <a:p>
          <a:pPr lvl="0" algn="ctr" defTabSz="889000" rtl="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(Torbay)</a:t>
          </a:r>
          <a:endParaRPr lang="en-GB" sz="2000" b="1" kern="1200" dirty="0">
            <a:latin typeface="Arial" panose="020B0604020202020204" pitchFamily="34" charset="0"/>
            <a:cs typeface="Arial" panose="020B0604020202020204" pitchFamily="34" charset="0"/>
          </a:endParaRPr>
        </a:p>
      </dsp:txBody>
      <dsp:txXfrm>
        <a:off x="8951046" y="3356014"/>
        <a:ext cx="2306976" cy="2307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2B512-6BE5-4093-91C7-AAE3FE7FAF42}">
      <dsp:nvSpPr>
        <dsp:cNvPr id="0" name=""/>
        <dsp:cNvSpPr/>
      </dsp:nvSpPr>
      <dsp:spPr>
        <a:xfrm>
          <a:off x="0"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1" kern="1200" dirty="0" smtClean="0">
              <a:solidFill>
                <a:srgbClr val="FF0000"/>
              </a:solidFill>
              <a:latin typeface="Arial" panose="020B0604020202020204" pitchFamily="34" charset="0"/>
              <a:cs typeface="Arial" panose="020B0604020202020204" pitchFamily="34" charset="0"/>
            </a:rPr>
            <a:t>Range of local support and accommodation offers to meet varying needs for homeless YP and care leavers </a:t>
          </a:r>
          <a:endParaRPr lang="en-GB" sz="2100" b="1" kern="1200" dirty="0">
            <a:solidFill>
              <a:srgbClr val="FF0000"/>
            </a:solidFill>
            <a:latin typeface="Arial" panose="020B0604020202020204" pitchFamily="34" charset="0"/>
            <a:cs typeface="Arial" panose="020B0604020202020204" pitchFamily="34" charset="0"/>
          </a:endParaRPr>
        </a:p>
      </dsp:txBody>
      <dsp:txXfrm>
        <a:off x="0" y="39687"/>
        <a:ext cx="3286125" cy="1971675"/>
      </dsp:txXfrm>
    </dsp:sp>
    <dsp:sp modelId="{06948CC7-CB03-4993-A862-313226A7B154}">
      <dsp:nvSpPr>
        <dsp:cNvPr id="0" name=""/>
        <dsp:cNvSpPr/>
      </dsp:nvSpPr>
      <dsp:spPr>
        <a:xfrm>
          <a:off x="3614737" y="39687"/>
          <a:ext cx="3286125" cy="1971675"/>
        </a:xfrm>
        <a:prstGeom prst="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1" kern="1200" dirty="0" smtClean="0">
              <a:solidFill>
                <a:srgbClr val="000099"/>
              </a:solidFill>
              <a:latin typeface="Arial" panose="020B0604020202020204" pitchFamily="34" charset="0"/>
              <a:cs typeface="Arial" panose="020B0604020202020204" pitchFamily="34" charset="0"/>
            </a:rPr>
            <a:t>Skilled, good quality support that meets YP diverse needs and is able to maintain them and avoid  placement breakdown</a:t>
          </a:r>
          <a:endParaRPr lang="en-GB" sz="2100" b="1" kern="1200" dirty="0">
            <a:solidFill>
              <a:srgbClr val="000099"/>
            </a:solidFill>
            <a:latin typeface="Arial" panose="020B0604020202020204" pitchFamily="34" charset="0"/>
            <a:cs typeface="Arial" panose="020B0604020202020204" pitchFamily="34" charset="0"/>
          </a:endParaRPr>
        </a:p>
      </dsp:txBody>
      <dsp:txXfrm>
        <a:off x="3614737" y="39687"/>
        <a:ext cx="3286125" cy="1971675"/>
      </dsp:txXfrm>
    </dsp:sp>
    <dsp:sp modelId="{9982073F-746D-4788-9DEA-350A2C1C9139}">
      <dsp:nvSpPr>
        <dsp:cNvPr id="0" name=""/>
        <dsp:cNvSpPr/>
      </dsp:nvSpPr>
      <dsp:spPr>
        <a:xfrm>
          <a:off x="7229475" y="39687"/>
          <a:ext cx="3286125" cy="1971675"/>
        </a:xfrm>
        <a:prstGeom prst="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1" kern="1200" dirty="0" smtClean="0">
              <a:solidFill>
                <a:srgbClr val="7030A0"/>
              </a:solidFill>
              <a:latin typeface="Arial" panose="020B0604020202020204" pitchFamily="34" charset="0"/>
              <a:cs typeface="Arial" panose="020B0604020202020204" pitchFamily="34" charset="0"/>
            </a:rPr>
            <a:t>YP leave services with the skills to live independently  - i.e. able to budget, manage a home and money, daily living skills </a:t>
          </a:r>
          <a:endParaRPr lang="en-GB" sz="2100" b="1" kern="1200" dirty="0">
            <a:solidFill>
              <a:srgbClr val="7030A0"/>
            </a:solidFill>
            <a:latin typeface="Arial" panose="020B0604020202020204" pitchFamily="34" charset="0"/>
            <a:cs typeface="Arial" panose="020B0604020202020204" pitchFamily="34" charset="0"/>
          </a:endParaRPr>
        </a:p>
      </dsp:txBody>
      <dsp:txXfrm>
        <a:off x="7229475" y="39687"/>
        <a:ext cx="3286125" cy="1971675"/>
      </dsp:txXfrm>
    </dsp:sp>
    <dsp:sp modelId="{C029CBEF-A075-44F1-9E59-2799C087C67D}">
      <dsp:nvSpPr>
        <dsp:cNvPr id="0" name=""/>
        <dsp:cNvSpPr/>
      </dsp:nvSpPr>
      <dsp:spPr>
        <a:xfrm>
          <a:off x="0" y="2339975"/>
          <a:ext cx="3286125" cy="1971675"/>
        </a:xfrm>
        <a:prstGeom prst="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1" kern="1200" dirty="0" smtClean="0">
              <a:solidFill>
                <a:srgbClr val="000099"/>
              </a:solidFill>
              <a:latin typeface="Arial" panose="020B0604020202020204" pitchFamily="34" charset="0"/>
              <a:cs typeface="Arial" panose="020B0604020202020204" pitchFamily="34" charset="0"/>
            </a:rPr>
            <a:t>YP are engaged in education, training or employment so that they will be able to meet their aspirations </a:t>
          </a:r>
          <a:endParaRPr lang="en-GB" sz="2100" b="1" kern="1200" dirty="0">
            <a:solidFill>
              <a:srgbClr val="000099"/>
            </a:solidFill>
            <a:latin typeface="Arial" panose="020B0604020202020204" pitchFamily="34" charset="0"/>
            <a:cs typeface="Arial" panose="020B0604020202020204" pitchFamily="34" charset="0"/>
          </a:endParaRPr>
        </a:p>
      </dsp:txBody>
      <dsp:txXfrm>
        <a:off x="0" y="2339975"/>
        <a:ext cx="3286125" cy="1971675"/>
      </dsp:txXfrm>
    </dsp:sp>
    <dsp:sp modelId="{834207CA-A976-46BE-9831-5F751890206C}">
      <dsp:nvSpPr>
        <dsp:cNvPr id="0" name=""/>
        <dsp:cNvSpPr/>
      </dsp:nvSpPr>
      <dsp:spPr>
        <a:xfrm>
          <a:off x="3614737" y="2339975"/>
          <a:ext cx="3286125" cy="1971675"/>
        </a:xfrm>
        <a:prstGeom prst="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1" kern="1200" dirty="0" smtClean="0">
              <a:solidFill>
                <a:srgbClr val="7030A0"/>
              </a:solidFill>
              <a:latin typeface="Arial" panose="020B0604020202020204" pitchFamily="34" charset="0"/>
              <a:cs typeface="Arial" panose="020B0604020202020204" pitchFamily="34" charset="0"/>
            </a:rPr>
            <a:t>Providers that are willing to innovate and work collaboratively to achieve the best outcomes for YP</a:t>
          </a:r>
          <a:endParaRPr lang="en-GB" sz="2100" b="1" kern="1200" dirty="0">
            <a:solidFill>
              <a:srgbClr val="7030A0"/>
            </a:solidFill>
            <a:latin typeface="Arial" panose="020B0604020202020204" pitchFamily="34" charset="0"/>
            <a:cs typeface="Arial" panose="020B0604020202020204" pitchFamily="34" charset="0"/>
          </a:endParaRPr>
        </a:p>
      </dsp:txBody>
      <dsp:txXfrm>
        <a:off x="3614737" y="2339975"/>
        <a:ext cx="3286125" cy="1971675"/>
      </dsp:txXfrm>
    </dsp:sp>
    <dsp:sp modelId="{069E5DC5-ED36-4BF4-9AD4-FFBF12787A5B}">
      <dsp:nvSpPr>
        <dsp:cNvPr id="0" name=""/>
        <dsp:cNvSpPr/>
      </dsp:nvSpPr>
      <dsp:spPr>
        <a:xfrm>
          <a:off x="7229475" y="2339975"/>
          <a:ext cx="3286125" cy="1971675"/>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1" kern="1200" dirty="0" smtClean="0">
              <a:latin typeface="Arial" panose="020B0604020202020204" pitchFamily="34" charset="0"/>
              <a:cs typeface="Arial" panose="020B0604020202020204" pitchFamily="34" charset="0"/>
            </a:rPr>
            <a:t>Value for money</a:t>
          </a:r>
          <a:endParaRPr lang="en-GB" sz="2100" b="1" kern="1200" dirty="0">
            <a:latin typeface="Arial" panose="020B0604020202020204" pitchFamily="34" charset="0"/>
            <a:cs typeface="Arial" panose="020B0604020202020204" pitchFamily="34" charset="0"/>
          </a:endParaRPr>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06DC3-B155-4103-810C-FD001446EB92}">
      <dsp:nvSpPr>
        <dsp:cNvPr id="0" name=""/>
        <dsp:cNvSpPr/>
      </dsp:nvSpPr>
      <dsp:spPr>
        <a:xfrm>
          <a:off x="155850" y="0"/>
          <a:ext cx="4201732" cy="4201732"/>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653B0-6765-4DC4-A097-780D5E61B669}">
      <dsp:nvSpPr>
        <dsp:cNvPr id="0" name=""/>
        <dsp:cNvSpPr/>
      </dsp:nvSpPr>
      <dsp:spPr>
        <a:xfrm>
          <a:off x="592677" y="399164"/>
          <a:ext cx="1618732" cy="16386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solidFill>
                <a:srgbClr val="000099"/>
              </a:solidFill>
              <a:latin typeface="Arial" panose="020B0604020202020204" pitchFamily="34" charset="0"/>
              <a:cs typeface="Arial" panose="020B0604020202020204" pitchFamily="34" charset="0"/>
            </a:rPr>
            <a:t>3 </a:t>
          </a:r>
          <a:r>
            <a:rPr lang="en-GB" sz="1900" b="1" kern="1200" dirty="0" smtClean="0">
              <a:solidFill>
                <a:srgbClr val="000099"/>
              </a:solidFill>
              <a:latin typeface="Arial" panose="020B0604020202020204" pitchFamily="34" charset="0"/>
              <a:cs typeface="Arial" panose="020B0604020202020204" pitchFamily="34" charset="0"/>
            </a:rPr>
            <a:t>workshops </a:t>
          </a:r>
          <a:endParaRPr lang="en-GB" sz="1900" b="1" kern="1200" dirty="0">
            <a:solidFill>
              <a:srgbClr val="000099"/>
            </a:solidFill>
            <a:latin typeface="Arial" panose="020B0604020202020204" pitchFamily="34" charset="0"/>
            <a:cs typeface="Arial" panose="020B0604020202020204" pitchFamily="34" charset="0"/>
          </a:endParaRPr>
        </a:p>
      </dsp:txBody>
      <dsp:txXfrm>
        <a:off x="671697" y="478184"/>
        <a:ext cx="1460692" cy="1480635"/>
      </dsp:txXfrm>
    </dsp:sp>
    <dsp:sp modelId="{DF7B5CE9-EC5D-49BC-977A-560E89740F84}">
      <dsp:nvSpPr>
        <dsp:cNvPr id="0" name=""/>
        <dsp:cNvSpPr/>
      </dsp:nvSpPr>
      <dsp:spPr>
        <a:xfrm>
          <a:off x="2395479" y="375715"/>
          <a:ext cx="1638675" cy="1638675"/>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solidFill>
                <a:srgbClr val="000099"/>
              </a:solidFill>
              <a:latin typeface="Arial" panose="020B0604020202020204" pitchFamily="34" charset="0"/>
              <a:cs typeface="Arial" panose="020B0604020202020204" pitchFamily="34" charset="0"/>
            </a:rPr>
            <a:t>25 minutes each</a:t>
          </a:r>
          <a:endParaRPr lang="en-GB" sz="2000" b="1" kern="1200" dirty="0">
            <a:solidFill>
              <a:srgbClr val="000099"/>
            </a:solidFill>
            <a:latin typeface="Arial" panose="020B0604020202020204" pitchFamily="34" charset="0"/>
            <a:cs typeface="Arial" panose="020B0604020202020204" pitchFamily="34" charset="0"/>
          </a:endParaRPr>
        </a:p>
      </dsp:txBody>
      <dsp:txXfrm>
        <a:off x="2475473" y="455709"/>
        <a:ext cx="1478687" cy="1478687"/>
      </dsp:txXfrm>
    </dsp:sp>
    <dsp:sp modelId="{EDCF9DDE-F2FB-40B5-A793-D07DB5A5B063}">
      <dsp:nvSpPr>
        <dsp:cNvPr id="0" name=""/>
        <dsp:cNvSpPr/>
      </dsp:nvSpPr>
      <dsp:spPr>
        <a:xfrm>
          <a:off x="638773" y="2190831"/>
          <a:ext cx="1573439" cy="1638675"/>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solidFill>
                <a:srgbClr val="000099"/>
              </a:solidFill>
              <a:latin typeface="Arial" panose="020B0604020202020204" pitchFamily="34" charset="0"/>
              <a:cs typeface="Arial" panose="020B0604020202020204" pitchFamily="34" charset="0"/>
            </a:rPr>
            <a:t>Feedback on 3 key points after each one </a:t>
          </a:r>
          <a:endParaRPr lang="en-GB" sz="2000" b="1" kern="1200" dirty="0">
            <a:solidFill>
              <a:srgbClr val="000099"/>
            </a:solidFill>
            <a:latin typeface="Arial" panose="020B0604020202020204" pitchFamily="34" charset="0"/>
            <a:cs typeface="Arial" panose="020B0604020202020204" pitchFamily="34" charset="0"/>
          </a:endParaRPr>
        </a:p>
      </dsp:txBody>
      <dsp:txXfrm>
        <a:off x="715582" y="2267640"/>
        <a:ext cx="1419821" cy="1485057"/>
      </dsp:txXfrm>
    </dsp:sp>
    <dsp:sp modelId="{40BDB200-6182-4504-ADEE-DAE2F9670B95}">
      <dsp:nvSpPr>
        <dsp:cNvPr id="0" name=""/>
        <dsp:cNvSpPr/>
      </dsp:nvSpPr>
      <dsp:spPr>
        <a:xfrm>
          <a:off x="2422427" y="2175608"/>
          <a:ext cx="1641051" cy="163867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i="1" kern="1200" dirty="0" smtClean="0">
              <a:solidFill>
                <a:schemeClr val="bg1"/>
              </a:solidFill>
              <a:latin typeface="Arial" panose="020B0604020202020204" pitchFamily="34" charset="0"/>
              <a:cs typeface="Arial" panose="020B0604020202020204" pitchFamily="34" charset="0"/>
            </a:rPr>
            <a:t>Move and mingle!  </a:t>
          </a:r>
          <a:r>
            <a:rPr lang="en-GB" sz="1600" b="1" kern="1200" dirty="0" smtClean="0">
              <a:solidFill>
                <a:schemeClr val="bg1"/>
              </a:solidFill>
              <a:latin typeface="Arial" panose="020B0604020202020204" pitchFamily="34" charset="0"/>
              <a:cs typeface="Arial" panose="020B0604020202020204" pitchFamily="34" charset="0"/>
            </a:rPr>
            <a:t>Swap tables between each workshop session! </a:t>
          </a:r>
          <a:endParaRPr lang="en-GB" sz="1600" b="1" kern="1200" dirty="0">
            <a:solidFill>
              <a:schemeClr val="bg1"/>
            </a:solidFill>
            <a:latin typeface="Arial" panose="020B0604020202020204" pitchFamily="34" charset="0"/>
            <a:cs typeface="Arial" panose="020B0604020202020204" pitchFamily="34" charset="0"/>
          </a:endParaRPr>
        </a:p>
      </dsp:txBody>
      <dsp:txXfrm>
        <a:off x="2502421" y="2255602"/>
        <a:ext cx="1481063" cy="1478687"/>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2AAFF-E2F2-42A2-8656-30B4030F6A29}" type="datetimeFigureOut">
              <a:rPr lang="en-GB" smtClean="0"/>
              <a:t>11/07/2019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97F99-F8FF-492B-8275-D5085E22F0F5}" type="slidenum">
              <a:rPr lang="en-GB" smtClean="0"/>
              <a:t>‹#›</a:t>
            </a:fld>
            <a:endParaRPr lang="en-GB"/>
          </a:p>
        </p:txBody>
      </p:sp>
    </p:spTree>
    <p:extLst>
      <p:ext uri="{BB962C8B-B14F-4D97-AF65-F5344CB8AC3E}">
        <p14:creationId xmlns:p14="http://schemas.microsoft.com/office/powerpoint/2010/main" val="7944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097F99-F8FF-492B-8275-D5085E22F0F5}" type="slidenum">
              <a:rPr lang="en-GB" smtClean="0"/>
              <a:t>1</a:t>
            </a:fld>
            <a:endParaRPr lang="en-GB" dirty="0"/>
          </a:p>
        </p:txBody>
      </p:sp>
    </p:spTree>
    <p:extLst>
      <p:ext uri="{BB962C8B-B14F-4D97-AF65-F5344CB8AC3E}">
        <p14:creationId xmlns:p14="http://schemas.microsoft.com/office/powerpoint/2010/main" val="666924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Combining access routes to services available to both care leavers and YP who are homeless </a:t>
            </a:r>
          </a:p>
          <a:p>
            <a:r>
              <a:rPr lang="en-GB" baseline="0" dirty="0" smtClean="0"/>
              <a:t>Link in to education and training, ensuring YP leaving services are able to work ready and therefore able to afford the things they aspire to</a:t>
            </a:r>
          </a:p>
          <a:p>
            <a:r>
              <a:rPr lang="en-GB" baseline="0" dirty="0" smtClean="0"/>
              <a:t>Closer links with residential provision to smoothen the step down process – </a:t>
            </a:r>
            <a:r>
              <a:rPr lang="en-GB" baseline="0" dirty="0" err="1" smtClean="0"/>
              <a:t>eg</a:t>
            </a:r>
            <a:r>
              <a:rPr lang="en-GB" baseline="0" dirty="0" smtClean="0"/>
              <a:t> taster weekends in semi independent provision, hub models where move from semi </a:t>
            </a:r>
            <a:r>
              <a:rPr lang="en-GB" baseline="0" dirty="0" err="1" smtClean="0"/>
              <a:t>indep</a:t>
            </a:r>
            <a:r>
              <a:rPr lang="en-GB" baseline="0" dirty="0" smtClean="0"/>
              <a:t> into more independent accommodation </a:t>
            </a:r>
          </a:p>
          <a:p>
            <a:r>
              <a:rPr lang="en-GB" baseline="0" dirty="0" smtClean="0"/>
              <a:t>Tiered/staggered support costs –reducing as independence gained</a:t>
            </a:r>
          </a:p>
          <a:p>
            <a:r>
              <a:rPr lang="en-GB" baseline="0" dirty="0" smtClean="0"/>
              <a:t>Some male only provision specifically for more complex </a:t>
            </a:r>
            <a:r>
              <a:rPr lang="en-GB" baseline="0" dirty="0" err="1" smtClean="0"/>
              <a:t>yng</a:t>
            </a:r>
            <a:r>
              <a:rPr lang="en-GB" baseline="0" dirty="0" smtClean="0"/>
              <a:t> males </a:t>
            </a:r>
          </a:p>
          <a:p>
            <a:r>
              <a:rPr lang="en-GB" baseline="0" dirty="0" smtClean="0"/>
              <a:t>Values and ethos –based on relationships rather than transactional with shared aims – working together to address blockages in the system and test/develop/create innovative solutions , breaching the silos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8097F99-F8FF-492B-8275-D5085E22F0F5}" type="slidenum">
              <a:rPr lang="en-GB" smtClean="0"/>
              <a:t>10</a:t>
            </a:fld>
            <a:endParaRPr lang="en-GB"/>
          </a:p>
        </p:txBody>
      </p:sp>
    </p:spTree>
    <p:extLst>
      <p:ext uri="{BB962C8B-B14F-4D97-AF65-F5344CB8AC3E}">
        <p14:creationId xmlns:p14="http://schemas.microsoft.com/office/powerpoint/2010/main" val="178135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097F99-F8FF-492B-8275-D5085E22F0F5}" type="slidenum">
              <a:rPr lang="en-GB" smtClean="0"/>
              <a:t>11</a:t>
            </a:fld>
            <a:endParaRPr lang="en-GB"/>
          </a:p>
        </p:txBody>
      </p:sp>
    </p:spTree>
    <p:extLst>
      <p:ext uri="{BB962C8B-B14F-4D97-AF65-F5344CB8AC3E}">
        <p14:creationId xmlns:p14="http://schemas.microsoft.com/office/powerpoint/2010/main" val="5932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097F99-F8FF-492B-8275-D5085E22F0F5}" type="slidenum">
              <a:rPr lang="en-GB" smtClean="0"/>
              <a:t>12</a:t>
            </a:fld>
            <a:endParaRPr lang="en-GB"/>
          </a:p>
        </p:txBody>
      </p:sp>
    </p:spTree>
    <p:extLst>
      <p:ext uri="{BB962C8B-B14F-4D97-AF65-F5344CB8AC3E}">
        <p14:creationId xmlns:p14="http://schemas.microsoft.com/office/powerpoint/2010/main" val="295280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097F99-F8FF-492B-8275-D5085E22F0F5}" type="slidenum">
              <a:rPr lang="en-GB" smtClean="0"/>
              <a:t>13</a:t>
            </a:fld>
            <a:endParaRPr lang="en-GB"/>
          </a:p>
        </p:txBody>
      </p:sp>
    </p:spTree>
    <p:extLst>
      <p:ext uri="{BB962C8B-B14F-4D97-AF65-F5344CB8AC3E}">
        <p14:creationId xmlns:p14="http://schemas.microsoft.com/office/powerpoint/2010/main" val="2090893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097F99-F8FF-492B-8275-D5085E22F0F5}" type="slidenum">
              <a:rPr lang="en-GB" smtClean="0"/>
              <a:t>14</a:t>
            </a:fld>
            <a:endParaRPr lang="en-GB"/>
          </a:p>
        </p:txBody>
      </p:sp>
    </p:spTree>
    <p:extLst>
      <p:ext uri="{BB962C8B-B14F-4D97-AF65-F5344CB8AC3E}">
        <p14:creationId xmlns:p14="http://schemas.microsoft.com/office/powerpoint/2010/main" val="2113248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097F99-F8FF-492B-8275-D5085E22F0F5}" type="slidenum">
              <a:rPr lang="en-GB" smtClean="0"/>
              <a:t>15</a:t>
            </a:fld>
            <a:endParaRPr lang="en-GB"/>
          </a:p>
        </p:txBody>
      </p:sp>
    </p:spTree>
    <p:extLst>
      <p:ext uri="{BB962C8B-B14F-4D97-AF65-F5344CB8AC3E}">
        <p14:creationId xmlns:p14="http://schemas.microsoft.com/office/powerpoint/2010/main" val="228214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Michelle Taylor - </a:t>
            </a:r>
            <a:r>
              <a:rPr lang="en-GB" sz="1200" dirty="0" smtClean="0">
                <a:solidFill>
                  <a:schemeClr val="bg1"/>
                </a:solidFill>
                <a:latin typeface="Arial" panose="020B0604020202020204" pitchFamily="34" charset="0"/>
                <a:cs typeface="Arial" panose="020B0604020202020204" pitchFamily="34" charset="0"/>
              </a:rPr>
              <a:t>on behalf of Emma Crowther </a:t>
            </a:r>
            <a:r>
              <a:rPr lang="en-US" sz="1200" dirty="0" smtClean="0">
                <a:solidFill>
                  <a:schemeClr val="tx1"/>
                </a:solidFill>
                <a:latin typeface="+mn-lt"/>
                <a:cs typeface="+mn-cs"/>
              </a:rPr>
              <a:t>–</a:t>
            </a:r>
            <a:r>
              <a:rPr lang="en-US" sz="1200" baseline="0" dirty="0" smtClean="0">
                <a:solidFill>
                  <a:schemeClr val="tx1"/>
                </a:solidFill>
                <a:latin typeface="+mn-lt"/>
                <a:cs typeface="+mn-cs"/>
              </a:rPr>
              <a:t> Plymouth Co-commissioning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cs typeface="+mn-cs"/>
              </a:rPr>
              <a:t>Purpose of the day</a:t>
            </a:r>
            <a:endParaRPr lang="en-GB" sz="1200" dirty="0" smtClean="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8097F99-F8FF-492B-8275-D5085E22F0F5}" type="slidenum">
              <a:rPr lang="en-GB" smtClean="0"/>
              <a:t>2</a:t>
            </a:fld>
            <a:endParaRPr lang="en-GB" dirty="0"/>
          </a:p>
        </p:txBody>
      </p:sp>
    </p:spTree>
    <p:extLst>
      <p:ext uri="{BB962C8B-B14F-4D97-AF65-F5344CB8AC3E}">
        <p14:creationId xmlns:p14="http://schemas.microsoft.com/office/powerpoint/2010/main" val="307994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Peninsula – children’s placements</a:t>
            </a:r>
            <a:r>
              <a:rPr lang="en-GB" baseline="0" dirty="0" smtClean="0"/>
              <a:t> commissioning framework with Devon, Plymouth and Somerset.  LAs had different strategic approaches to 16+ when coming to end so framework not renewed, however frameworks for residential, fostering and special schools continue.</a:t>
            </a:r>
          </a:p>
          <a:p>
            <a:r>
              <a:rPr lang="en-GB" baseline="0" dirty="0" smtClean="0"/>
              <a:t>Interim – published VEAT earlier 2019 indicating intention to contract with existing peninsula providers until we could re-procure </a:t>
            </a:r>
          </a:p>
          <a:p>
            <a:r>
              <a:rPr lang="en-GB" baseline="0" dirty="0" smtClean="0"/>
              <a:t>Lower level supported – all of which is also available  to care leavers </a:t>
            </a:r>
          </a:p>
          <a:p>
            <a:r>
              <a:rPr lang="en-GB" baseline="0" dirty="0" smtClean="0"/>
              <a:t>Plymouth interest in 16+ only/  Torbay’s MCN work is broader and does not include the YP services. </a:t>
            </a:r>
          </a:p>
          <a:p>
            <a:endParaRPr lang="en-GB" dirty="0"/>
          </a:p>
        </p:txBody>
      </p:sp>
      <p:sp>
        <p:nvSpPr>
          <p:cNvPr id="4" name="Slide Number Placeholder 3"/>
          <p:cNvSpPr>
            <a:spLocks noGrp="1"/>
          </p:cNvSpPr>
          <p:nvPr>
            <p:ph type="sldNum" sz="quarter" idx="10"/>
          </p:nvPr>
        </p:nvSpPr>
        <p:spPr/>
        <p:txBody>
          <a:bodyPr/>
          <a:lstStyle/>
          <a:p>
            <a:fld id="{88097F99-F8FF-492B-8275-D5085E22F0F5}" type="slidenum">
              <a:rPr lang="en-GB" smtClean="0"/>
              <a:t>3</a:t>
            </a:fld>
            <a:endParaRPr lang="en-GB" dirty="0"/>
          </a:p>
        </p:txBody>
      </p:sp>
    </p:spTree>
    <p:extLst>
      <p:ext uri="{BB962C8B-B14F-4D97-AF65-F5344CB8AC3E}">
        <p14:creationId xmlns:p14="http://schemas.microsoft.com/office/powerpoint/2010/main" val="119260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Young</a:t>
            </a:r>
            <a:r>
              <a:rPr lang="en-GB" baseline="0" dirty="0" smtClean="0"/>
              <a:t> parents service for young parents who are care leavers or homeless will be commissioned separately, and aligned to our 0-19 contract</a:t>
            </a:r>
          </a:p>
          <a:p>
            <a:endParaRPr lang="en-GB" baseline="0" dirty="0" smtClean="0"/>
          </a:p>
          <a:p>
            <a:r>
              <a:rPr lang="en-GB" baseline="0" dirty="0" smtClean="0"/>
              <a:t>Homeless YP have limited access to services due to historic commissioning and funding streams, and the effect of efficiency savings and budget reductions, yet can be just as vulnerable as LAC, S20.  (Some may have refused S20).  This is causing issues in our system and the homelessness “pipeline” of services that was commissioned for homeless YP has gradually eroded whilst needs have increased.  We want to address this inequity through combining relevant funding streams and referrals/access  processes to achieve better, more sustainable outcomes for YP regardless of access route. </a:t>
            </a:r>
            <a:endParaRPr lang="en-GB" dirty="0"/>
          </a:p>
        </p:txBody>
      </p:sp>
      <p:sp>
        <p:nvSpPr>
          <p:cNvPr id="4" name="Slide Number Placeholder 3"/>
          <p:cNvSpPr>
            <a:spLocks noGrp="1"/>
          </p:cNvSpPr>
          <p:nvPr>
            <p:ph type="sldNum" sz="quarter" idx="10"/>
          </p:nvPr>
        </p:nvSpPr>
        <p:spPr/>
        <p:txBody>
          <a:bodyPr/>
          <a:lstStyle/>
          <a:p>
            <a:fld id="{88097F99-F8FF-492B-8275-D5085E22F0F5}" type="slidenum">
              <a:rPr lang="en-GB" smtClean="0"/>
              <a:t>4</a:t>
            </a:fld>
            <a:endParaRPr lang="en-GB" dirty="0"/>
          </a:p>
        </p:txBody>
      </p:sp>
    </p:spTree>
    <p:extLst>
      <p:ext uri="{BB962C8B-B14F-4D97-AF65-F5344CB8AC3E}">
        <p14:creationId xmlns:p14="http://schemas.microsoft.com/office/powerpoint/2010/main" val="261009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 registered,</a:t>
            </a:r>
            <a:r>
              <a:rPr lang="en-GB" baseline="0" dirty="0" smtClean="0"/>
              <a:t> growth in provision since Lot 4, opportunistic</a:t>
            </a:r>
          </a:p>
          <a:p>
            <a:r>
              <a:rPr lang="en-GB" baseline="0" dirty="0" smtClean="0"/>
              <a:t>Pricing significantly  variable – and some Lot 4 can be similar price to lowest priced residential homes yet not providing “care”.  Lack of scrutiny of costs and pricing, and benchmarking  (commissioners), need to be able to unpick core elements of service costs and enable improved scrutiny and hence understanding of pricing </a:t>
            </a:r>
          </a:p>
          <a:p>
            <a:r>
              <a:rPr lang="en-GB" baseline="0" dirty="0" smtClean="0"/>
              <a:t>Analysis of suspensions in 16+accommodation undertaken by Peninsula Authorities last year showed weaknesses in understanding of safeguarding and managing risk, matching and compatibility assessment, incident management and the context on non-registered activity (</a:t>
            </a:r>
            <a:r>
              <a:rPr lang="en-GB" baseline="0" dirty="0" err="1" smtClean="0"/>
              <a:t>ie</a:t>
            </a:r>
            <a:r>
              <a:rPr lang="en-GB" baseline="0" dirty="0" smtClean="0"/>
              <a:t> medication administration). </a:t>
            </a:r>
          </a:p>
          <a:p>
            <a:endParaRPr lang="en-GB" baseline="0" dirty="0" smtClean="0"/>
          </a:p>
        </p:txBody>
      </p:sp>
      <p:sp>
        <p:nvSpPr>
          <p:cNvPr id="4" name="Slide Number Placeholder 3"/>
          <p:cNvSpPr>
            <a:spLocks noGrp="1"/>
          </p:cNvSpPr>
          <p:nvPr>
            <p:ph type="sldNum" sz="quarter" idx="10"/>
          </p:nvPr>
        </p:nvSpPr>
        <p:spPr/>
        <p:txBody>
          <a:bodyPr/>
          <a:lstStyle/>
          <a:p>
            <a:fld id="{88097F99-F8FF-492B-8275-D5085E22F0F5}" type="slidenum">
              <a:rPr lang="en-GB" smtClean="0"/>
              <a:t>5</a:t>
            </a:fld>
            <a:endParaRPr lang="en-GB"/>
          </a:p>
        </p:txBody>
      </p:sp>
    </p:spTree>
    <p:extLst>
      <p:ext uri="{BB962C8B-B14F-4D97-AF65-F5344CB8AC3E}">
        <p14:creationId xmlns:p14="http://schemas.microsoft.com/office/powerpoint/2010/main" val="30042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Needs</a:t>
            </a:r>
            <a:r>
              <a:rPr lang="en-GB" baseline="0" dirty="0" smtClean="0"/>
              <a:t> assessment we know that Torbay has a higher number of YP on EHCPs than comparators however this does appear to be a clear identifier of likely homelessness in cohort sampled.</a:t>
            </a:r>
          </a:p>
          <a:p>
            <a:r>
              <a:rPr lang="en-GB" baseline="0" dirty="0" smtClean="0"/>
              <a:t>Statutory threat of homelessness is 56 days however from needs assessment and experience we know that we can predict those YP that may fall into system much earlier </a:t>
            </a:r>
            <a:r>
              <a:rPr lang="en-GB" baseline="0" dirty="0" err="1" smtClean="0"/>
              <a:t>ie</a:t>
            </a:r>
            <a:r>
              <a:rPr lang="en-GB" baseline="0" dirty="0" smtClean="0"/>
              <a:t> through Supporting Troubled Families indicators, YOT, early help/family support and EHCPs</a:t>
            </a:r>
          </a:p>
          <a:p>
            <a:r>
              <a:rPr lang="en-GB" baseline="0" dirty="0" smtClean="0"/>
              <a:t>Move on – PRS default option not DHC – issues with deposits and rent in advance, LLs don’t want deposit bond even if will take, poor quality, not sustaining independence .</a:t>
            </a:r>
          </a:p>
          <a:p>
            <a:endParaRPr lang="en-GB" dirty="0"/>
          </a:p>
        </p:txBody>
      </p:sp>
      <p:sp>
        <p:nvSpPr>
          <p:cNvPr id="4" name="Slide Number Placeholder 3"/>
          <p:cNvSpPr>
            <a:spLocks noGrp="1"/>
          </p:cNvSpPr>
          <p:nvPr>
            <p:ph type="sldNum" sz="quarter" idx="10"/>
          </p:nvPr>
        </p:nvSpPr>
        <p:spPr/>
        <p:txBody>
          <a:bodyPr/>
          <a:lstStyle/>
          <a:p>
            <a:fld id="{88097F99-F8FF-492B-8275-D5085E22F0F5}" type="slidenum">
              <a:rPr lang="en-GB" smtClean="0"/>
              <a:t>6</a:t>
            </a:fld>
            <a:endParaRPr lang="en-GB"/>
          </a:p>
        </p:txBody>
      </p:sp>
    </p:spTree>
    <p:extLst>
      <p:ext uri="{BB962C8B-B14F-4D97-AF65-F5344CB8AC3E}">
        <p14:creationId xmlns:p14="http://schemas.microsoft.com/office/powerpoint/2010/main" val="244845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097F99-F8FF-492B-8275-D5085E22F0F5}" type="slidenum">
              <a:rPr lang="en-GB" smtClean="0"/>
              <a:t>7</a:t>
            </a:fld>
            <a:endParaRPr lang="en-GB"/>
          </a:p>
        </p:txBody>
      </p:sp>
    </p:spTree>
    <p:extLst>
      <p:ext uri="{BB962C8B-B14F-4D97-AF65-F5344CB8AC3E}">
        <p14:creationId xmlns:p14="http://schemas.microsoft.com/office/powerpoint/2010/main" val="237134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097F99-F8FF-492B-8275-D5085E22F0F5}" type="slidenum">
              <a:rPr lang="en-GB" smtClean="0"/>
              <a:t>8</a:t>
            </a:fld>
            <a:endParaRPr lang="en-GB"/>
          </a:p>
        </p:txBody>
      </p:sp>
    </p:spTree>
    <p:extLst>
      <p:ext uri="{BB962C8B-B14F-4D97-AF65-F5344CB8AC3E}">
        <p14:creationId xmlns:p14="http://schemas.microsoft.com/office/powerpoint/2010/main" val="304189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Circles represent the</a:t>
            </a:r>
            <a:r>
              <a:rPr lang="en-GB" baseline="0" dirty="0" smtClean="0"/>
              <a:t> different elements of Torbay’s commissioning strategy areas – framework and outreach will be commissioned jointly with Plymouth to replace the former Lot 4 on the Peninsula Framework</a:t>
            </a:r>
          </a:p>
          <a:p>
            <a:r>
              <a:rPr lang="en-GB" baseline="0" dirty="0" smtClean="0"/>
              <a:t>In Torbay as previous slide shows, care leaves have access to wider range of support /supported </a:t>
            </a:r>
            <a:r>
              <a:rPr lang="en-GB" baseline="0" dirty="0" err="1" smtClean="0"/>
              <a:t>accomm</a:t>
            </a:r>
            <a:r>
              <a:rPr lang="en-GB" baseline="0" dirty="0" smtClean="0"/>
              <a:t> options than homeless YP yet many homeless YP are very vulnerable.  We want to operate a Combined “pipeline” of services regardless of the route that YP have taken to our door </a:t>
            </a:r>
            <a:r>
              <a:rPr lang="en-GB" baseline="0" dirty="0" err="1" smtClean="0"/>
              <a:t>ie</a:t>
            </a:r>
            <a:r>
              <a:rPr lang="en-GB" baseline="0" dirty="0" smtClean="0"/>
              <a:t> LAC, S20, homeless.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8097F99-F8FF-492B-8275-D5085E22F0F5}" type="slidenum">
              <a:rPr lang="en-GB" smtClean="0"/>
              <a:t>9</a:t>
            </a:fld>
            <a:endParaRPr lang="en-GB"/>
          </a:p>
        </p:txBody>
      </p:sp>
    </p:spTree>
    <p:extLst>
      <p:ext uri="{BB962C8B-B14F-4D97-AF65-F5344CB8AC3E}">
        <p14:creationId xmlns:p14="http://schemas.microsoft.com/office/powerpoint/2010/main" val="104417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03EA26-7D8D-40C5-A674-9816B5C42479}"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347051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03EA26-7D8D-40C5-A674-9816B5C42479}"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143421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03EA26-7D8D-40C5-A674-9816B5C42479}"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3209326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9" descr="CPA ppoint_FClogo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p:cNvSpPr txBox="1">
            <a:spLocks noChangeArrowheads="1"/>
          </p:cNvSpPr>
          <p:nvPr/>
        </p:nvSpPr>
        <p:spPr bwMode="auto">
          <a:xfrm>
            <a:off x="8401051" y="6086476"/>
            <a:ext cx="31665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800" b="1">
                <a:solidFill>
                  <a:schemeClr val="bg1"/>
                </a:solidFill>
              </a:rPr>
              <a:t>www.torbay.gov.uk</a:t>
            </a:r>
          </a:p>
        </p:txBody>
      </p:sp>
      <p:pic>
        <p:nvPicPr>
          <p:cNvPr id="5" name="Picture 12" descr="corptemplateP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818" y="2276475"/>
            <a:ext cx="1088813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p:cNvSpPr>
            <a:spLocks noGrp="1" noChangeArrowheads="1"/>
          </p:cNvSpPr>
          <p:nvPr>
            <p:ph type="ctrTitle" sz="quarter"/>
          </p:nvPr>
        </p:nvSpPr>
        <p:spPr>
          <a:xfrm>
            <a:off x="726017" y="620713"/>
            <a:ext cx="10363200" cy="1008062"/>
          </a:xfrm>
        </p:spPr>
        <p:txBody>
          <a:bodyPr anchor="t"/>
          <a:lstStyle>
            <a:lvl1pPr>
              <a:defRPr sz="3600">
                <a:solidFill>
                  <a:schemeClr val="bg1"/>
                </a:solidFill>
              </a:defRPr>
            </a:lvl1pPr>
          </a:lstStyle>
          <a:p>
            <a:pPr lvl="0"/>
            <a:r>
              <a:rPr lang="en-GB" altLang="en-US" noProof="0" smtClean="0"/>
              <a:t>Click to edit Master title style</a:t>
            </a:r>
          </a:p>
        </p:txBody>
      </p:sp>
    </p:spTree>
    <p:extLst>
      <p:ext uri="{BB962C8B-B14F-4D97-AF65-F5344CB8AC3E}">
        <p14:creationId xmlns:p14="http://schemas.microsoft.com/office/powerpoint/2010/main" val="3207210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9" descr="CPA ppoint_FClogo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p:cNvSpPr txBox="1">
            <a:spLocks noChangeArrowheads="1"/>
          </p:cNvSpPr>
          <p:nvPr/>
        </p:nvSpPr>
        <p:spPr bwMode="auto">
          <a:xfrm>
            <a:off x="8401051" y="6086476"/>
            <a:ext cx="31665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50000"/>
              </a:spcBef>
              <a:spcAft>
                <a:spcPct val="0"/>
              </a:spcAft>
            </a:pPr>
            <a:r>
              <a:rPr lang="en-GB" altLang="en-US" sz="1800" b="1">
                <a:solidFill>
                  <a:srgbClr val="FFFFFF"/>
                </a:solidFill>
              </a:rPr>
              <a:t>www.torbay.gov.uk</a:t>
            </a:r>
          </a:p>
        </p:txBody>
      </p:sp>
      <p:pic>
        <p:nvPicPr>
          <p:cNvPr id="5" name="Picture 12" descr="corptemplateP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818" y="2276475"/>
            <a:ext cx="1088813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p:cNvSpPr>
            <a:spLocks noGrp="1" noChangeArrowheads="1"/>
          </p:cNvSpPr>
          <p:nvPr>
            <p:ph type="ctrTitle" sz="quarter"/>
          </p:nvPr>
        </p:nvSpPr>
        <p:spPr>
          <a:xfrm>
            <a:off x="726017" y="620713"/>
            <a:ext cx="10363200" cy="1008062"/>
          </a:xfrm>
        </p:spPr>
        <p:txBody>
          <a:bodyPr anchor="t"/>
          <a:lstStyle>
            <a:lvl1pPr>
              <a:defRPr sz="3600">
                <a:solidFill>
                  <a:schemeClr val="bg1"/>
                </a:solidFill>
              </a:defRPr>
            </a:lvl1pPr>
          </a:lstStyle>
          <a:p>
            <a:pPr lvl="0"/>
            <a:r>
              <a:rPr lang="en-GB" altLang="en-US" noProof="0" smtClean="0"/>
              <a:t>Click to edit Master title style</a:t>
            </a:r>
          </a:p>
        </p:txBody>
      </p:sp>
    </p:spTree>
    <p:extLst>
      <p:ext uri="{BB962C8B-B14F-4D97-AF65-F5344CB8AC3E}">
        <p14:creationId xmlns:p14="http://schemas.microsoft.com/office/powerpoint/2010/main" val="3321377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182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0857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700213"/>
            <a:ext cx="53848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3848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51968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1223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36446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28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03EA26-7D8D-40C5-A674-9816B5C42479}"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1075380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2221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3273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52510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404813"/>
            <a:ext cx="2745317" cy="52562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1" y="404813"/>
            <a:ext cx="8039100"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9483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3EA26-7D8D-40C5-A674-9816B5C42479}"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342760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03EA26-7D8D-40C5-A674-9816B5C42479}" type="datetimeFigureOut">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360796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03EA26-7D8D-40C5-A674-9816B5C42479}" type="datetimeFigureOut">
              <a:rPr lang="en-GB" smtClean="0"/>
              <a:t>11/07/2019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164173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03EA26-7D8D-40C5-A674-9816B5C42479}" type="datetimeFigureOut">
              <a:rPr lang="en-GB" smtClean="0"/>
              <a:t>11/07/2019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150257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3EA26-7D8D-40C5-A674-9816B5C42479}" type="datetimeFigureOut">
              <a:rPr lang="en-GB" smtClean="0"/>
              <a:t>11/07/2019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384768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3EA26-7D8D-40C5-A674-9816B5C42479}" type="datetimeFigureOut">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204200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3EA26-7D8D-40C5-A674-9816B5C42479}" type="datetimeFigureOut">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151992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3EA26-7D8D-40C5-A674-9816B5C42479}" type="datetimeFigureOut">
              <a:rPr lang="en-GB" smtClean="0"/>
              <a:t>11/07/2019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1896-8B85-42AC-90E2-1F37760360BF}" type="slidenum">
              <a:rPr lang="en-GB" smtClean="0"/>
              <a:t>‹#›</a:t>
            </a:fld>
            <a:endParaRPr lang="en-GB"/>
          </a:p>
        </p:txBody>
      </p:sp>
    </p:spTree>
    <p:extLst>
      <p:ext uri="{BB962C8B-B14F-4D97-AF65-F5344CB8AC3E}">
        <p14:creationId xmlns:p14="http://schemas.microsoft.com/office/powerpoint/2010/main" val="3287841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404814"/>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700213"/>
            <a:ext cx="10972800"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8" name="Picture 66" descr="corporate templat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0785" y="5516564"/>
            <a:ext cx="1151678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9631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Arial" charset="0"/>
        </a:defRPr>
      </a:lvl2pPr>
      <a:lvl3pPr algn="l" rtl="0" eaLnBrk="0" fontAlgn="base" hangingPunct="0">
        <a:spcBef>
          <a:spcPct val="0"/>
        </a:spcBef>
        <a:spcAft>
          <a:spcPct val="0"/>
        </a:spcAft>
        <a:defRPr sz="2800" b="1">
          <a:solidFill>
            <a:schemeClr val="accent2"/>
          </a:solidFill>
          <a:latin typeface="Arial" charset="0"/>
        </a:defRPr>
      </a:lvl3pPr>
      <a:lvl4pPr algn="l" rtl="0" eaLnBrk="0" fontAlgn="base" hangingPunct="0">
        <a:spcBef>
          <a:spcPct val="0"/>
        </a:spcBef>
        <a:spcAft>
          <a:spcPct val="0"/>
        </a:spcAft>
        <a:defRPr sz="2800" b="1">
          <a:solidFill>
            <a:schemeClr val="accent2"/>
          </a:solidFill>
          <a:latin typeface="Arial" charset="0"/>
        </a:defRPr>
      </a:lvl4pPr>
      <a:lvl5pPr algn="l" rtl="0" eaLnBrk="0" fontAlgn="base" hangingPunct="0">
        <a:spcBef>
          <a:spcPct val="0"/>
        </a:spcBef>
        <a:spcAft>
          <a:spcPct val="0"/>
        </a:spcAft>
        <a:defRPr sz="2800" b="1">
          <a:solidFill>
            <a:schemeClr val="accent2"/>
          </a:solidFill>
          <a:latin typeface="Arial" charset="0"/>
        </a:defRPr>
      </a:lvl5pPr>
      <a:lvl6pPr marL="457200" algn="l" rtl="0" fontAlgn="base">
        <a:spcBef>
          <a:spcPct val="0"/>
        </a:spcBef>
        <a:spcAft>
          <a:spcPct val="0"/>
        </a:spcAft>
        <a:defRPr sz="2800" b="1">
          <a:solidFill>
            <a:schemeClr val="accent2"/>
          </a:solidFill>
          <a:latin typeface="Arial" charset="0"/>
        </a:defRPr>
      </a:lvl6pPr>
      <a:lvl7pPr marL="914400" algn="l" rtl="0" fontAlgn="base">
        <a:spcBef>
          <a:spcPct val="0"/>
        </a:spcBef>
        <a:spcAft>
          <a:spcPct val="0"/>
        </a:spcAft>
        <a:defRPr sz="2800" b="1">
          <a:solidFill>
            <a:schemeClr val="accent2"/>
          </a:solidFill>
          <a:latin typeface="Arial" charset="0"/>
        </a:defRPr>
      </a:lvl7pPr>
      <a:lvl8pPr marL="1371600" algn="l" rtl="0" fontAlgn="base">
        <a:spcBef>
          <a:spcPct val="0"/>
        </a:spcBef>
        <a:spcAft>
          <a:spcPct val="0"/>
        </a:spcAft>
        <a:defRPr sz="2800" b="1">
          <a:solidFill>
            <a:schemeClr val="accent2"/>
          </a:solidFill>
          <a:latin typeface="Arial" charset="0"/>
        </a:defRPr>
      </a:lvl8pPr>
      <a:lvl9pPr marL="1828800" algn="l"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lr>
          <a:schemeClr val="accent2"/>
        </a:buClr>
        <a:buFont typeface="ZapfDingbats" pitchFamily="8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68513" y="404813"/>
            <a:ext cx="7772400" cy="1470286"/>
          </a:xfrm>
        </p:spPr>
        <p:txBody>
          <a:bodyPr>
            <a:normAutofit fontScale="90000"/>
          </a:bodyPr>
          <a:lstStyle/>
          <a:p>
            <a:pPr algn="ctr"/>
            <a:r>
              <a:rPr lang="en-GB" b="1" dirty="0" smtClean="0">
                <a:latin typeface="Arial" panose="020B0604020202020204" pitchFamily="34" charset="0"/>
                <a:cs typeface="Arial" panose="020B0604020202020204" pitchFamily="34" charset="0"/>
              </a:rPr>
              <a:t>Commissioning </a:t>
            </a:r>
            <a:r>
              <a:rPr lang="en-GB" b="1" dirty="0">
                <a:latin typeface="Arial" panose="020B0604020202020204" pitchFamily="34" charset="0"/>
                <a:cs typeface="Arial" panose="020B0604020202020204" pitchFamily="34" charset="0"/>
              </a:rPr>
              <a:t>Support and Accommodation for Care Leavers and Young Homeless </a:t>
            </a:r>
            <a:r>
              <a:rPr lang="en-GB" b="1" dirty="0" smtClean="0">
                <a:latin typeface="Arial" panose="020B0604020202020204" pitchFamily="34" charset="0"/>
                <a:cs typeface="Arial" panose="020B0604020202020204" pitchFamily="34" charset="0"/>
              </a:rPr>
              <a:t>People</a:t>
            </a:r>
            <a:endParaRPr lang="en-GB" altLang="en-US" dirty="0" smtClean="0"/>
          </a:p>
        </p:txBody>
      </p:sp>
    </p:spTree>
    <p:extLst>
      <p:ext uri="{BB962C8B-B14F-4D97-AF65-F5344CB8AC3E}">
        <p14:creationId xmlns:p14="http://schemas.microsoft.com/office/powerpoint/2010/main" val="3215511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549"/>
            <a:ext cx="10515600" cy="1325563"/>
          </a:xfrm>
        </p:spPr>
        <p:txBody>
          <a:bodyPr/>
          <a:lstStyle/>
          <a:p>
            <a:pPr algn="ctr"/>
            <a:r>
              <a:rPr lang="en-GB" b="1" dirty="0" smtClean="0">
                <a:solidFill>
                  <a:srgbClr val="000099"/>
                </a:solidFill>
                <a:latin typeface="Arial" panose="020B0604020202020204" pitchFamily="34" charset="0"/>
                <a:cs typeface="Arial" panose="020B0604020202020204" pitchFamily="34" charset="0"/>
              </a:rPr>
              <a:t>Support and Accommodation Vision </a:t>
            </a:r>
            <a:endParaRPr lang="en-GB" dirty="0">
              <a:solidFill>
                <a:srgbClr val="000099"/>
              </a:solidFill>
            </a:endParaRPr>
          </a:p>
        </p:txBody>
      </p:sp>
      <p:sp>
        <p:nvSpPr>
          <p:cNvPr id="3" name="Content Placeholder 2"/>
          <p:cNvSpPr>
            <a:spLocks noGrp="1"/>
          </p:cNvSpPr>
          <p:nvPr>
            <p:ph idx="1"/>
          </p:nvPr>
        </p:nvSpPr>
        <p:spPr>
          <a:xfrm>
            <a:off x="838200" y="1567005"/>
            <a:ext cx="10515600" cy="5032375"/>
          </a:xfrm>
        </p:spPr>
        <p:txBody>
          <a:bodyPr>
            <a:normAutofit fontScale="70000" lnSpcReduction="20000"/>
          </a:bodyPr>
          <a:lstStyle/>
          <a:p>
            <a:pPr marL="0" indent="0">
              <a:lnSpc>
                <a:spcPct val="120000"/>
              </a:lnSpc>
              <a:buNone/>
            </a:pPr>
            <a:r>
              <a:rPr lang="en-GB" sz="3500" dirty="0" smtClean="0">
                <a:latin typeface="Arial" panose="020B0604020202020204" pitchFamily="34" charset="0"/>
                <a:cs typeface="Arial" panose="020B0604020202020204" pitchFamily="34" charset="0"/>
              </a:rPr>
              <a:t>A range of accommodation and support options that will:</a:t>
            </a:r>
          </a:p>
          <a:p>
            <a:pPr lvl="1">
              <a:lnSpc>
                <a:spcPct val="120000"/>
              </a:lnSpc>
              <a:buBlip>
                <a:blip r:embed="rId3"/>
              </a:buBlip>
            </a:pPr>
            <a:r>
              <a:rPr lang="en-GB" sz="3000" dirty="0" smtClean="0">
                <a:latin typeface="Arial" panose="020B0604020202020204" pitchFamily="34" charset="0"/>
                <a:cs typeface="Arial" panose="020B0604020202020204" pitchFamily="34" charset="0"/>
              </a:rPr>
              <a:t>Work closely with residential providers to facilitate smooth step down from care</a:t>
            </a:r>
          </a:p>
          <a:p>
            <a:pPr lvl="1">
              <a:lnSpc>
                <a:spcPct val="120000"/>
              </a:lnSpc>
              <a:buBlip>
                <a:blip r:embed="rId3"/>
              </a:buBlip>
            </a:pPr>
            <a:r>
              <a:rPr lang="en-GB" sz="3000" dirty="0" smtClean="0">
                <a:latin typeface="Arial" panose="020B0604020202020204" pitchFamily="34" charset="0"/>
                <a:cs typeface="Arial" panose="020B0604020202020204" pitchFamily="34" charset="0"/>
              </a:rPr>
              <a:t>Employ skilled, trained staff with experience of working with complexity of needs and vulnerabilities, and who can </a:t>
            </a:r>
            <a:r>
              <a:rPr lang="en-GB" sz="3000" dirty="0">
                <a:latin typeface="Arial" panose="020B0604020202020204" pitchFamily="34" charset="0"/>
                <a:cs typeface="Arial" panose="020B0604020202020204" pitchFamily="34" charset="0"/>
              </a:rPr>
              <a:t>d</a:t>
            </a:r>
            <a:r>
              <a:rPr lang="en-GB" sz="3000" dirty="0" smtClean="0">
                <a:latin typeface="Arial" panose="020B0604020202020204" pitchFamily="34" charset="0"/>
                <a:cs typeface="Arial" panose="020B0604020202020204" pitchFamily="34" charset="0"/>
              </a:rPr>
              <a:t>eliver safe services and manage fluctuating risk </a:t>
            </a:r>
          </a:p>
          <a:p>
            <a:pPr lvl="1">
              <a:lnSpc>
                <a:spcPct val="120000"/>
              </a:lnSpc>
              <a:buBlip>
                <a:blip r:embed="rId3"/>
              </a:buBlip>
            </a:pPr>
            <a:r>
              <a:rPr lang="en-GB" sz="3000" dirty="0" smtClean="0">
                <a:latin typeface="Arial" panose="020B0604020202020204" pitchFamily="34" charset="0"/>
                <a:cs typeface="Arial" panose="020B0604020202020204" pitchFamily="34" charset="0"/>
              </a:rPr>
              <a:t>Build links with education and training establishments to facilitate access to learning opportunities</a:t>
            </a:r>
          </a:p>
          <a:p>
            <a:pPr lvl="1">
              <a:lnSpc>
                <a:spcPct val="120000"/>
              </a:lnSpc>
              <a:buBlip>
                <a:blip r:embed="rId3"/>
              </a:buBlip>
            </a:pPr>
            <a:r>
              <a:rPr lang="en-GB" sz="3000" dirty="0" smtClean="0">
                <a:latin typeface="Arial" panose="020B0604020202020204" pitchFamily="34" charset="0"/>
                <a:cs typeface="Arial" panose="020B0604020202020204" pitchFamily="34" charset="0"/>
              </a:rPr>
              <a:t>Ensure young people learn the practical, independent living skills and knowledge they need to be able to manage their own home </a:t>
            </a:r>
          </a:p>
          <a:p>
            <a:pPr lvl="1">
              <a:lnSpc>
                <a:spcPct val="120000"/>
              </a:lnSpc>
              <a:buBlip>
                <a:blip r:embed="rId3"/>
              </a:buBlip>
            </a:pPr>
            <a:r>
              <a:rPr lang="en-GB" sz="3000" dirty="0" smtClean="0">
                <a:latin typeface="Arial" panose="020B0604020202020204" pitchFamily="34" charset="0"/>
                <a:cs typeface="Arial" panose="020B0604020202020204" pitchFamily="34" charset="0"/>
              </a:rPr>
              <a:t>Deliver different offers - for example supported lodgings, taster/training flats, outreach support, semi independent, move on, male only</a:t>
            </a:r>
          </a:p>
          <a:p>
            <a:pPr lvl="1">
              <a:lnSpc>
                <a:spcPct val="120000"/>
              </a:lnSpc>
              <a:buBlip>
                <a:blip r:embed="rId3"/>
              </a:buBlip>
            </a:pPr>
            <a:r>
              <a:rPr lang="en-GB" sz="3000" dirty="0">
                <a:latin typeface="Arial" panose="020B0604020202020204" pitchFamily="34" charset="0"/>
                <a:cs typeface="Arial" panose="020B0604020202020204" pitchFamily="34" charset="0"/>
              </a:rPr>
              <a:t>W</a:t>
            </a:r>
            <a:r>
              <a:rPr lang="en-GB" sz="3000" dirty="0" smtClean="0">
                <a:latin typeface="Arial" panose="020B0604020202020204" pitchFamily="34" charset="0"/>
                <a:cs typeface="Arial" panose="020B0604020202020204" pitchFamily="34" charset="0"/>
              </a:rPr>
              <a:t>ork transparently and collaboratively with commissioners, housing and other providers to innovate to achieve outcomes </a:t>
            </a:r>
          </a:p>
          <a:p>
            <a:pPr lvl="1"/>
            <a:endParaRPr lang="en-GB" dirty="0" smtClean="0">
              <a:latin typeface="Arial" panose="020B0604020202020204" pitchFamily="34" charset="0"/>
              <a:cs typeface="Arial" panose="020B0604020202020204" pitchFamily="34" charset="0"/>
            </a:endParaRPr>
          </a:p>
          <a:p>
            <a:pPr lvl="1"/>
            <a:endParaRPr lang="en-GB" dirty="0" smtClean="0">
              <a:latin typeface="Arial" panose="020B0604020202020204" pitchFamily="34" charset="0"/>
              <a:cs typeface="Arial" panose="020B0604020202020204" pitchFamily="34" charset="0"/>
            </a:endParaRPr>
          </a:p>
          <a:p>
            <a:pPr lvl="1"/>
            <a:endParaRPr lang="en-GB" dirty="0" smtClean="0">
              <a:latin typeface="Arial" panose="020B0604020202020204" pitchFamily="34" charset="0"/>
              <a:cs typeface="Arial" panose="020B0604020202020204" pitchFamily="34" charset="0"/>
            </a:endParaRPr>
          </a:p>
          <a:p>
            <a:pPr lvl="1"/>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190" y="5560088"/>
            <a:ext cx="1801632" cy="1200769"/>
          </a:xfrm>
          <a:prstGeom prst="ellipse">
            <a:avLst/>
          </a:prstGeom>
          <a:ln>
            <a:noFill/>
          </a:ln>
          <a:effectLst>
            <a:softEdge rad="112500"/>
          </a:effectLst>
        </p:spPr>
      </p:pic>
    </p:spTree>
    <p:extLst>
      <p:ext uri="{BB962C8B-B14F-4D97-AF65-F5344CB8AC3E}">
        <p14:creationId xmlns:p14="http://schemas.microsoft.com/office/powerpoint/2010/main" val="447501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Desired Outcomes </a:t>
            </a:r>
            <a:endParaRPr lang="en-GB" b="1" dirty="0">
              <a:solidFill>
                <a:srgbClr val="003399"/>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25535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214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Refreshment</a:t>
            </a:r>
            <a:r>
              <a:rPr lang="en-GB" b="1" dirty="0" smtClean="0">
                <a:solidFill>
                  <a:schemeClr val="accent5">
                    <a:lumMod val="75000"/>
                  </a:schemeClr>
                </a:solidFill>
                <a:latin typeface="Arial" panose="020B0604020202020204" pitchFamily="34" charset="0"/>
                <a:cs typeface="Arial" panose="020B0604020202020204" pitchFamily="34" charset="0"/>
              </a:rPr>
              <a:t> </a:t>
            </a:r>
            <a:r>
              <a:rPr lang="en-GB" b="1" dirty="0">
                <a:solidFill>
                  <a:srgbClr val="003399"/>
                </a:solidFill>
                <a:latin typeface="Arial" panose="020B0604020202020204" pitchFamily="34" charset="0"/>
                <a:cs typeface="Arial" panose="020B0604020202020204" pitchFamily="34" charset="0"/>
              </a:rPr>
              <a:t>B</a:t>
            </a:r>
            <a:r>
              <a:rPr lang="en-GB" b="1" dirty="0" smtClean="0">
                <a:solidFill>
                  <a:srgbClr val="003399"/>
                </a:solidFill>
                <a:latin typeface="Arial" panose="020B0604020202020204" pitchFamily="34" charset="0"/>
                <a:cs typeface="Arial" panose="020B0604020202020204" pitchFamily="34" charset="0"/>
              </a:rPr>
              <a:t>reak</a:t>
            </a:r>
            <a:r>
              <a:rPr lang="en-GB" b="1" dirty="0" smtClean="0">
                <a:solidFill>
                  <a:schemeClr val="accent5">
                    <a:lumMod val="75000"/>
                  </a:schemeClr>
                </a:solidFill>
                <a:latin typeface="Arial" panose="020B0604020202020204" pitchFamily="34" charset="0"/>
                <a:cs typeface="Arial" panose="020B0604020202020204" pitchFamily="34" charset="0"/>
              </a:rPr>
              <a:t> </a:t>
            </a:r>
            <a:endParaRPr lang="en-GB"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631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62" y="75040"/>
            <a:ext cx="5064623" cy="1023359"/>
          </a:xfrm>
        </p:spPr>
        <p:txBody>
          <a:bodyPr/>
          <a:lstStyle/>
          <a:p>
            <a:pPr algn="ctr"/>
            <a:r>
              <a:rPr lang="en-GB" b="1" dirty="0" smtClean="0">
                <a:solidFill>
                  <a:srgbClr val="003399"/>
                </a:solidFill>
                <a:latin typeface="Arial" panose="020B0604020202020204" pitchFamily="34" charset="0"/>
                <a:cs typeface="Arial" panose="020B0604020202020204" pitchFamily="34" charset="0"/>
              </a:rPr>
              <a:t>Workshop Sessions </a:t>
            </a:r>
            <a:endParaRPr lang="en-GB" b="1" dirty="0">
              <a:solidFill>
                <a:srgbClr val="003399"/>
              </a:solidFill>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476526353"/>
              </p:ext>
            </p:extLst>
          </p:nvPr>
        </p:nvGraphicFramePr>
        <p:xfrm>
          <a:off x="426284" y="1910974"/>
          <a:ext cx="4439818" cy="4201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6675" y="1655747"/>
            <a:ext cx="5885098" cy="3922355"/>
          </a:xfrm>
          <a:prstGeom prst="rect">
            <a:avLst/>
          </a:prstGeom>
          <a:ln w="57150">
            <a:solidFill>
              <a:srgbClr val="2ED7A1"/>
            </a:solidFill>
          </a:ln>
        </p:spPr>
      </p:pic>
    </p:spTree>
    <p:extLst>
      <p:ext uri="{BB962C8B-B14F-4D97-AF65-F5344CB8AC3E}">
        <p14:creationId xmlns:p14="http://schemas.microsoft.com/office/powerpoint/2010/main" val="338439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213359" y="273683"/>
            <a:ext cx="5682344" cy="3279414"/>
          </a:xfrm>
          <a:prstGeom prst="rect">
            <a:avLst/>
          </a:prstGeom>
          <a:solidFill>
            <a:srgbClr val="FFDC6D"/>
          </a:solidFill>
          <a:ln w="57150">
            <a:solidFill>
              <a:srgbClr val="2ED7A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ZapfDingbats" pitchFamily="8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Clr>
                <a:srgbClr val="333399"/>
              </a:buClr>
              <a:buNone/>
            </a:pPr>
            <a:r>
              <a:rPr lang="en-GB" b="1" kern="0" dirty="0">
                <a:latin typeface="Arial"/>
              </a:rPr>
              <a:t>Workshop </a:t>
            </a:r>
            <a:r>
              <a:rPr lang="en-GB" b="1" kern="0" dirty="0" smtClean="0">
                <a:latin typeface="Arial"/>
              </a:rPr>
              <a:t>1- </a:t>
            </a:r>
            <a:r>
              <a:rPr lang="en-GB" b="1" dirty="0" smtClean="0">
                <a:latin typeface="Arial" panose="020B0604020202020204" pitchFamily="34" charset="0"/>
                <a:cs typeface="Arial" panose="020B0604020202020204" pitchFamily="34" charset="0"/>
              </a:rPr>
              <a:t>Future models of service delivery:</a:t>
            </a:r>
          </a:p>
          <a:p>
            <a:r>
              <a:rPr lang="en-GB" dirty="0" smtClean="0">
                <a:latin typeface="Arial" panose="020B0604020202020204" pitchFamily="34" charset="0"/>
                <a:cs typeface="Arial" panose="020B0604020202020204" pitchFamily="34" charset="0"/>
              </a:rPr>
              <a:t>What </a:t>
            </a:r>
            <a:r>
              <a:rPr lang="en-GB" dirty="0">
                <a:latin typeface="Arial" panose="020B0604020202020204" pitchFamily="34" charset="0"/>
                <a:cs typeface="Arial" panose="020B0604020202020204" pitchFamily="34" charset="0"/>
              </a:rPr>
              <a:t>might </a:t>
            </a:r>
            <a:r>
              <a:rPr lang="en-GB">
                <a:latin typeface="Arial" panose="020B0604020202020204" pitchFamily="34" charset="0"/>
                <a:cs typeface="Arial" panose="020B0604020202020204" pitchFamily="34" charset="0"/>
              </a:rPr>
              <a:t>a </a:t>
            </a:r>
            <a:r>
              <a:rPr lang="en-GB" smtClean="0">
                <a:latin typeface="Arial" panose="020B0604020202020204" pitchFamily="34" charset="0"/>
                <a:cs typeface="Arial" panose="020B0604020202020204" pitchFamily="34" charset="0"/>
              </a:rPr>
              <a:t>“combined pipeline” </a:t>
            </a:r>
            <a:r>
              <a:rPr lang="en-GB" dirty="0">
                <a:latin typeface="Arial" panose="020B0604020202020204" pitchFamily="34" charset="0"/>
                <a:cs typeface="Arial" panose="020B0604020202020204" pitchFamily="34" charset="0"/>
              </a:rPr>
              <a:t>of accommodation and support look like? </a:t>
            </a:r>
          </a:p>
          <a:p>
            <a:r>
              <a:rPr lang="en-GB" dirty="0">
                <a:latin typeface="Arial" panose="020B0604020202020204" pitchFamily="34" charset="0"/>
                <a:cs typeface="Arial" panose="020B0604020202020204" pitchFamily="34" charset="0"/>
              </a:rPr>
              <a:t>What skills or other factors are essential to achieving the outcomes we require?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What </a:t>
            </a:r>
            <a:r>
              <a:rPr lang="en-GB" dirty="0">
                <a:latin typeface="Arial" panose="020B0604020202020204" pitchFamily="34" charset="0"/>
                <a:cs typeface="Arial" panose="020B0604020202020204" pitchFamily="34" charset="0"/>
              </a:rPr>
              <a:t>does provision for more complex young people need to look like to be successful?</a:t>
            </a:r>
          </a:p>
          <a:p>
            <a:pPr marL="457200" marR="0" lvl="0" indent="-457200" algn="l" defTabSz="914400" rtl="0" eaLnBrk="0" fontAlgn="base" latinLnBrk="0" hangingPunct="0">
              <a:lnSpc>
                <a:spcPct val="100000"/>
              </a:lnSpc>
              <a:spcBef>
                <a:spcPct val="20000"/>
              </a:spcBef>
              <a:spcAft>
                <a:spcPct val="0"/>
              </a:spcAft>
              <a:buClr>
                <a:srgbClr val="333399"/>
              </a:buClr>
              <a:buSzTx/>
              <a:buFont typeface="ZapfDingbats" pitchFamily="82" charset="2"/>
              <a:buAutoNum type="arabicPeriod"/>
              <a:tabLst/>
              <a:defRPr/>
            </a:pPr>
            <a:endParaRPr kumimoji="0" lang="en-GB"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333399"/>
              </a:buClr>
              <a:buSzTx/>
              <a:buFont typeface="ZapfDingbats" pitchFamily="82" charset="2"/>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Content Placeholder 2"/>
          <p:cNvSpPr txBox="1">
            <a:spLocks/>
          </p:cNvSpPr>
          <p:nvPr/>
        </p:nvSpPr>
        <p:spPr bwMode="auto">
          <a:xfrm>
            <a:off x="6035040" y="273683"/>
            <a:ext cx="5891349" cy="3279414"/>
          </a:xfrm>
          <a:prstGeom prst="rect">
            <a:avLst/>
          </a:prstGeom>
          <a:solidFill>
            <a:srgbClr val="B1EDE9"/>
          </a:solidFill>
          <a:ln w="57150">
            <a:solidFill>
              <a:srgbClr val="4472C4"/>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ZapfDingbats" pitchFamily="8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Clr>
                <a:srgbClr val="333399"/>
              </a:buClr>
              <a:buNone/>
            </a:pPr>
            <a:r>
              <a:rPr lang="en-GB" b="1" kern="0" dirty="0" smtClean="0">
                <a:latin typeface="Arial" panose="020B0604020202020204" pitchFamily="34" charset="0"/>
                <a:cs typeface="Arial" panose="020B0604020202020204" pitchFamily="34" charset="0"/>
              </a:rPr>
              <a:t>Workshop 2</a:t>
            </a:r>
            <a:r>
              <a:rPr lang="en-GB" b="1" kern="0" dirty="0">
                <a:latin typeface="Arial" panose="020B0604020202020204" pitchFamily="34" charset="0"/>
                <a:cs typeface="Arial" panose="020B0604020202020204" pitchFamily="34" charset="0"/>
              </a:rPr>
              <a:t> </a:t>
            </a:r>
            <a:r>
              <a:rPr lang="en-GB" b="1" kern="0"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Care versus support:</a:t>
            </a:r>
          </a:p>
          <a:p>
            <a:r>
              <a:rPr lang="en-GB" dirty="0" smtClean="0">
                <a:latin typeface="Arial" panose="020B0604020202020204" pitchFamily="34" charset="0"/>
                <a:cs typeface="Arial" panose="020B0604020202020204" pitchFamily="34" charset="0"/>
              </a:rPr>
              <a:t>How </a:t>
            </a:r>
            <a:r>
              <a:rPr lang="en-GB" dirty="0">
                <a:latin typeface="Arial" panose="020B0604020202020204" pitchFamily="34" charset="0"/>
                <a:cs typeface="Arial" panose="020B0604020202020204" pitchFamily="34" charset="0"/>
              </a:rPr>
              <a:t>can providers manage complexity to sustain placements and build resilience in an unregistered context?</a:t>
            </a:r>
          </a:p>
          <a:p>
            <a:r>
              <a:rPr lang="en-GB" dirty="0">
                <a:latin typeface="Arial" panose="020B0604020202020204" pitchFamily="34" charset="0"/>
                <a:cs typeface="Arial" panose="020B0604020202020204" pitchFamily="34" charset="0"/>
              </a:rPr>
              <a:t>How can we better respond to crisis?</a:t>
            </a:r>
          </a:p>
          <a:p>
            <a:r>
              <a:rPr lang="en-GB" dirty="0">
                <a:latin typeface="Arial" panose="020B0604020202020204" pitchFamily="34" charset="0"/>
                <a:cs typeface="Arial" panose="020B0604020202020204" pitchFamily="34" charset="0"/>
              </a:rPr>
              <a:t>How do we enable young people to step down effectively?</a:t>
            </a:r>
          </a:p>
          <a:p>
            <a:r>
              <a:rPr lang="en-GB" dirty="0">
                <a:latin typeface="Arial" panose="020B0604020202020204" pitchFamily="34" charset="0"/>
                <a:cs typeface="Arial" panose="020B0604020202020204" pitchFamily="34" charset="0"/>
              </a:rPr>
              <a:t> What are the challenges and how might these be overcome?</a:t>
            </a: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Content Placeholder 2"/>
          <p:cNvSpPr txBox="1">
            <a:spLocks/>
          </p:cNvSpPr>
          <p:nvPr/>
        </p:nvSpPr>
        <p:spPr bwMode="auto">
          <a:xfrm>
            <a:off x="457200" y="3704490"/>
            <a:ext cx="11277600" cy="2954218"/>
          </a:xfrm>
          <a:prstGeom prst="rect">
            <a:avLst/>
          </a:prstGeom>
          <a:solidFill>
            <a:srgbClr val="8DA9DB"/>
          </a:solidFill>
          <a:ln w="57150">
            <a:solidFill>
              <a:srgbClr val="FFC000"/>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ZapfDingbats" pitchFamily="8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Clr>
                <a:srgbClr val="333399"/>
              </a:buClr>
              <a:buNone/>
            </a:pPr>
            <a:r>
              <a:rPr lang="en-GB" b="1" kern="0" dirty="0">
                <a:latin typeface="Arial"/>
              </a:rPr>
              <a:t>Workshop </a:t>
            </a:r>
            <a:r>
              <a:rPr lang="en-GB" b="1" kern="0" dirty="0" smtClean="0">
                <a:latin typeface="Arial"/>
              </a:rPr>
              <a:t>3 - </a:t>
            </a:r>
            <a:r>
              <a:rPr kumimoji="0" lang="en-GB" b="1" i="0" u="none" strike="noStrike" kern="0" cap="none" spc="0" normalizeH="0" baseline="0" noProof="0" dirty="0" smtClean="0">
                <a:ln>
                  <a:noFill/>
                </a:ln>
                <a:effectLst/>
                <a:uLnTx/>
                <a:uFillTx/>
                <a:latin typeface="Arial"/>
                <a:ea typeface="+mn-ea"/>
                <a:cs typeface="+mn-cs"/>
              </a:rPr>
              <a:t>Ensuring quality</a:t>
            </a:r>
          </a:p>
          <a:p>
            <a:pPr marR="0" lvl="0">
              <a:lnSpc>
                <a:spcPct val="100000"/>
              </a:lnSpc>
              <a:buSzTx/>
              <a:tabLst/>
              <a:defRPr/>
            </a:pPr>
            <a:r>
              <a:rPr lang="en-GB" sz="2200" dirty="0" smtClean="0">
                <a:latin typeface="Arial" panose="020B0604020202020204" pitchFamily="34" charset="0"/>
                <a:cs typeface="Arial" panose="020B0604020202020204" pitchFamily="34" charset="0"/>
              </a:rPr>
              <a:t>What </a:t>
            </a:r>
            <a:r>
              <a:rPr lang="en-GB" sz="2200" dirty="0">
                <a:latin typeface="Arial" panose="020B0604020202020204" pitchFamily="34" charset="0"/>
                <a:cs typeface="Arial" panose="020B0604020202020204" pitchFamily="34" charset="0"/>
              </a:rPr>
              <a:t>are the key areas that should be monitored to measure performance (e.g. safeguarding; recruitment; training; staff turnover; incidents; referrals uptake)?</a:t>
            </a:r>
          </a:p>
          <a:p>
            <a:pPr marR="0" lvl="0">
              <a:lnSpc>
                <a:spcPct val="100000"/>
              </a:lnSpc>
              <a:buSzTx/>
              <a:tabLst/>
              <a:defRPr/>
            </a:pPr>
            <a:r>
              <a:rPr lang="en-GB" sz="2200" dirty="0">
                <a:latin typeface="Arial" panose="020B0604020202020204" pitchFamily="34" charset="0"/>
                <a:cs typeface="Arial" panose="020B0604020202020204" pitchFamily="34" charset="0"/>
              </a:rPr>
              <a:t>How can commissioners and providers work together to develop and ensure service provision is safe and of good quality (bearing in mind it is unregistered)?</a:t>
            </a:r>
          </a:p>
          <a:p>
            <a:pPr marR="0" lvl="0">
              <a:lnSpc>
                <a:spcPct val="100000"/>
              </a:lnSpc>
              <a:buSzTx/>
              <a:tabLst/>
              <a:defRPr/>
            </a:pPr>
            <a:r>
              <a:rPr lang="en-GB" sz="2200" dirty="0">
                <a:latin typeface="Arial" panose="020B0604020202020204" pitchFamily="34" charset="0"/>
                <a:cs typeface="Arial" panose="020B0604020202020204" pitchFamily="34" charset="0"/>
              </a:rPr>
              <a:t>What might this look like?</a:t>
            </a:r>
          </a:p>
        </p:txBody>
      </p:sp>
    </p:spTree>
    <p:extLst>
      <p:ext uri="{BB962C8B-B14F-4D97-AF65-F5344CB8AC3E}">
        <p14:creationId xmlns:p14="http://schemas.microsoft.com/office/powerpoint/2010/main" val="299630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altLang="en-US" sz="4400" dirty="0" smtClean="0">
                <a:solidFill>
                  <a:srgbClr val="003399"/>
                </a:solidFill>
              </a:rPr>
              <a:t>Summary and Close </a:t>
            </a:r>
          </a:p>
        </p:txBody>
      </p:sp>
      <p:sp>
        <p:nvSpPr>
          <p:cNvPr id="4099" name="Rectangle 3"/>
          <p:cNvSpPr>
            <a:spLocks noGrp="1" noChangeArrowheads="1"/>
          </p:cNvSpPr>
          <p:nvPr>
            <p:ph type="body" idx="1"/>
          </p:nvPr>
        </p:nvSpPr>
        <p:spPr>
          <a:xfrm>
            <a:off x="624417" y="1584466"/>
            <a:ext cx="10972800" cy="3960812"/>
          </a:xfrm>
        </p:spPr>
        <p:txBody>
          <a:bodyPr/>
          <a:lstStyle/>
          <a:p>
            <a:pPr>
              <a:buFont typeface="Arial" panose="020B0604020202020204" pitchFamily="34" charset="0"/>
              <a:buChar char="•"/>
            </a:pPr>
            <a:r>
              <a:rPr lang="en-GB" sz="2600" dirty="0" smtClean="0">
                <a:latin typeface="Arial" panose="020B0604020202020204" pitchFamily="34" charset="0"/>
                <a:cs typeface="Arial" panose="020B0604020202020204" pitchFamily="34" charset="0"/>
              </a:rPr>
              <a:t>Feedback and presentation will be circulated</a:t>
            </a:r>
          </a:p>
          <a:p>
            <a:pPr>
              <a:buFont typeface="Arial" panose="020B0604020202020204" pitchFamily="34" charset="0"/>
              <a:buChar char="•"/>
            </a:pPr>
            <a:r>
              <a:rPr lang="en-GB" sz="2600" dirty="0" smtClean="0">
                <a:latin typeface="Arial" panose="020B0604020202020204" pitchFamily="34" charset="0"/>
                <a:cs typeface="Arial" panose="020B0604020202020204" pitchFamily="34" charset="0"/>
              </a:rPr>
              <a:t>Co-production with YP happening</a:t>
            </a:r>
          </a:p>
          <a:p>
            <a:pPr>
              <a:buFont typeface="Arial" panose="020B0604020202020204" pitchFamily="34" charset="0"/>
              <a:buChar char="•"/>
            </a:pPr>
            <a:r>
              <a:rPr lang="en-GB" sz="2600" dirty="0" smtClean="0">
                <a:latin typeface="Arial" panose="020B0604020202020204" pitchFamily="34" charset="0"/>
                <a:cs typeface="Arial" panose="020B0604020202020204" pitchFamily="34" charset="0"/>
              </a:rPr>
              <a:t>Market event early Sept</a:t>
            </a:r>
          </a:p>
          <a:p>
            <a:pPr>
              <a:buFont typeface="Arial" panose="020B0604020202020204" pitchFamily="34" charset="0"/>
              <a:buChar char="•"/>
            </a:pPr>
            <a:r>
              <a:rPr lang="en-GB" sz="2600" dirty="0" smtClean="0">
                <a:latin typeface="Arial" panose="020B0604020202020204" pitchFamily="34" charset="0"/>
                <a:cs typeface="Arial" panose="020B0604020202020204" pitchFamily="34" charset="0"/>
              </a:rPr>
              <a:t>Full Council 26</a:t>
            </a:r>
            <a:r>
              <a:rPr lang="en-GB" sz="2600" baseline="30000" dirty="0" smtClean="0">
                <a:latin typeface="Arial" panose="020B0604020202020204" pitchFamily="34" charset="0"/>
                <a:cs typeface="Arial" panose="020B0604020202020204" pitchFamily="34" charset="0"/>
              </a:rPr>
              <a:t>th</a:t>
            </a:r>
            <a:r>
              <a:rPr lang="en-GB" sz="2600" dirty="0" smtClean="0">
                <a:latin typeface="Arial" panose="020B0604020202020204" pitchFamily="34" charset="0"/>
                <a:cs typeface="Arial" panose="020B0604020202020204" pitchFamily="34" charset="0"/>
              </a:rPr>
              <a:t> September for final approval </a:t>
            </a:r>
            <a:endParaRPr lang="en-GB" sz="26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600" dirty="0" smtClean="0">
                <a:latin typeface="Arial" panose="020B0604020202020204" pitchFamily="34" charset="0"/>
                <a:cs typeface="Arial" panose="020B0604020202020204" pitchFamily="34" charset="0"/>
              </a:rPr>
              <a:t>Framework Tender issue early October </a:t>
            </a:r>
          </a:p>
          <a:p>
            <a:pPr>
              <a:buFont typeface="Arial" panose="020B0604020202020204" pitchFamily="34" charset="0"/>
              <a:buChar char="•"/>
            </a:pPr>
            <a:r>
              <a:rPr lang="en-GB" sz="2600" dirty="0" smtClean="0">
                <a:latin typeface="Arial" panose="020B0604020202020204" pitchFamily="34" charset="0"/>
                <a:cs typeface="Arial" panose="020B0604020202020204" pitchFamily="34" charset="0"/>
              </a:rPr>
              <a:t>Framework start early March 2020</a:t>
            </a:r>
          </a:p>
          <a:p>
            <a:pPr>
              <a:buFont typeface="Arial" panose="020B0604020202020204" pitchFamily="34" charset="0"/>
              <a:buChar char="•"/>
            </a:pPr>
            <a:r>
              <a:rPr lang="en-GB" sz="2600" dirty="0" smtClean="0">
                <a:latin typeface="Arial" panose="020B0604020202020204" pitchFamily="34" charset="0"/>
                <a:cs typeface="Arial" panose="020B0604020202020204" pitchFamily="34" charset="0"/>
              </a:rPr>
              <a:t>Call off block contracts April/May 2020</a:t>
            </a:r>
            <a:endParaRPr lang="en-US" altLang="en-US" dirty="0" smtClean="0"/>
          </a:p>
        </p:txBody>
      </p:sp>
    </p:spTree>
    <p:extLst>
      <p:ext uri="{BB962C8B-B14F-4D97-AF65-F5344CB8AC3E}">
        <p14:creationId xmlns:p14="http://schemas.microsoft.com/office/powerpoint/2010/main" val="4015611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bg1"/>
                </a:solidFill>
                <a:latin typeface="Arial" panose="020B0604020202020204" pitchFamily="34" charset="0"/>
                <a:cs typeface="Arial" panose="020B0604020202020204" pitchFamily="34" charset="0"/>
              </a:rPr>
              <a:t>Welcome and Introductions</a:t>
            </a:r>
            <a:endParaRPr lang="en-GB"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4665786"/>
            <a:ext cx="10515600" cy="2673210"/>
          </a:xfrm>
        </p:spPr>
        <p:txBody>
          <a:bodyPr>
            <a:normAutofit/>
          </a:bodyPr>
          <a:lstStyle/>
          <a:p>
            <a:pPr marL="0" indent="0" algn="ctr">
              <a:buNone/>
            </a:pPr>
            <a:r>
              <a:rPr lang="en-GB" sz="2400" dirty="0" smtClean="0">
                <a:solidFill>
                  <a:schemeClr val="bg1"/>
                </a:solidFill>
                <a:latin typeface="Arial" panose="020B0604020202020204" pitchFamily="34" charset="0"/>
                <a:cs typeface="Arial" panose="020B0604020202020204" pitchFamily="34" charset="0"/>
              </a:rPr>
              <a:t>Jude Pinder – Strategic Commissioning Manager, Torbay Children’s Services</a:t>
            </a:r>
            <a:endParaRPr lang="en-GB" sz="2400" dirty="0">
              <a:solidFill>
                <a:schemeClr val="bg1"/>
              </a:solidFill>
              <a:latin typeface="Arial" panose="020B0604020202020204" pitchFamily="34" charset="0"/>
              <a:cs typeface="Arial" panose="020B0604020202020204" pitchFamily="34" charset="0"/>
            </a:endParaRPr>
          </a:p>
          <a:p>
            <a:pPr marL="0" indent="0" algn="ctr">
              <a:buNone/>
            </a:pPr>
            <a:r>
              <a:rPr lang="en-GB" sz="2400" dirty="0" smtClean="0">
                <a:solidFill>
                  <a:schemeClr val="bg1"/>
                </a:solidFill>
                <a:latin typeface="Arial" panose="020B0604020202020204" pitchFamily="34" charset="0"/>
                <a:cs typeface="Arial" panose="020B0604020202020204" pitchFamily="34" charset="0"/>
              </a:rPr>
              <a:t>Shirley Beauchamp and Ian McDonald -Strategic Commissioning Officers, Torbay</a:t>
            </a:r>
          </a:p>
          <a:p>
            <a:pPr marL="0" indent="0" algn="ctr">
              <a:buNone/>
            </a:pPr>
            <a:r>
              <a:rPr lang="en-GB" sz="2400" dirty="0">
                <a:solidFill>
                  <a:schemeClr val="bg1"/>
                </a:solidFill>
                <a:latin typeface="Arial" panose="020B0604020202020204" pitchFamily="34" charset="0"/>
                <a:cs typeface="Arial" panose="020B0604020202020204" pitchFamily="34" charset="0"/>
              </a:rPr>
              <a:t>Michelle Taylor </a:t>
            </a:r>
            <a:r>
              <a:rPr lang="en-GB" sz="2400" dirty="0" smtClean="0">
                <a:solidFill>
                  <a:schemeClr val="bg1"/>
                </a:solidFill>
                <a:latin typeface="Arial" panose="020B0604020202020204" pitchFamily="34" charset="0"/>
                <a:cs typeface="Arial" panose="020B0604020202020204" pitchFamily="34" charset="0"/>
              </a:rPr>
              <a:t>– Commissioning, Plymouth City Council</a:t>
            </a:r>
          </a:p>
        </p:txBody>
      </p:sp>
    </p:spTree>
    <p:extLst>
      <p:ext uri="{BB962C8B-B14F-4D97-AF65-F5344CB8AC3E}">
        <p14:creationId xmlns:p14="http://schemas.microsoft.com/office/powerpoint/2010/main" val="4132622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Setting the Scene </a:t>
            </a:r>
            <a:endParaRPr lang="en-GB" b="1" dirty="0">
              <a:solidFill>
                <a:srgbClr val="0033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00000"/>
              </a:lnSpc>
            </a:pPr>
            <a:r>
              <a:rPr lang="en-GB" sz="2600" dirty="0" smtClean="0">
                <a:latin typeface="Arial" panose="020B0604020202020204" pitchFamily="34" charset="0"/>
                <a:cs typeface="Arial" panose="020B0604020202020204" pitchFamily="34" charset="0"/>
              </a:rPr>
              <a:t>Current provision – 16+/Lot 4 of the old Peninsula Framework </a:t>
            </a:r>
          </a:p>
          <a:p>
            <a:pPr>
              <a:lnSpc>
                <a:spcPct val="100000"/>
              </a:lnSpc>
            </a:pPr>
            <a:r>
              <a:rPr lang="en-GB" sz="2600" dirty="0" smtClean="0">
                <a:latin typeface="Arial" panose="020B0604020202020204" pitchFamily="34" charset="0"/>
                <a:cs typeface="Arial" panose="020B0604020202020204" pitchFamily="34" charset="0"/>
              </a:rPr>
              <a:t>Torbay &amp; Plymouth interim framework issued April 2019 pending new commissioning and procurement </a:t>
            </a:r>
          </a:p>
          <a:p>
            <a:pPr>
              <a:lnSpc>
                <a:spcPct val="100000"/>
              </a:lnSpc>
            </a:pPr>
            <a:r>
              <a:rPr lang="en-GB" sz="2600" dirty="0" smtClean="0">
                <a:latin typeface="Arial" panose="020B0604020202020204" pitchFamily="34" charset="0"/>
                <a:cs typeface="Arial" panose="020B0604020202020204" pitchFamily="34" charset="0"/>
              </a:rPr>
              <a:t>Torbay – limited supply of lower level supported accommodation for young homeless people aged 16 to 25</a:t>
            </a:r>
          </a:p>
          <a:p>
            <a:pPr>
              <a:lnSpc>
                <a:spcPct val="100000"/>
              </a:lnSpc>
            </a:pPr>
            <a:r>
              <a:rPr lang="en-GB" sz="2600" dirty="0" smtClean="0">
                <a:latin typeface="Arial" panose="020B0604020202020204" pitchFamily="34" charset="0"/>
                <a:cs typeface="Arial" panose="020B0604020202020204" pitchFamily="34" charset="0"/>
              </a:rPr>
              <a:t>Plymouth youth homelessness provision </a:t>
            </a:r>
            <a:r>
              <a:rPr lang="en-GB" sz="2600" b="1" dirty="0" smtClean="0">
                <a:latin typeface="Arial" panose="020B0604020202020204" pitchFamily="34" charset="0"/>
                <a:cs typeface="Arial" panose="020B0604020202020204" pitchFamily="34" charset="0"/>
              </a:rPr>
              <a:t>not </a:t>
            </a:r>
            <a:r>
              <a:rPr lang="en-GB" sz="2600" dirty="0" smtClean="0">
                <a:latin typeface="Arial" panose="020B0604020202020204" pitchFamily="34" charset="0"/>
                <a:cs typeface="Arial" panose="020B0604020202020204" pitchFamily="34" charset="0"/>
              </a:rPr>
              <a:t>included in this commissioning as already part of Plymouth Complex Needs Alliance</a:t>
            </a:r>
          </a:p>
          <a:p>
            <a:pPr>
              <a:lnSpc>
                <a:spcPct val="100000"/>
              </a:lnSpc>
            </a:pPr>
            <a:r>
              <a:rPr lang="en-GB" sz="2600" dirty="0" smtClean="0">
                <a:latin typeface="Arial" panose="020B0604020202020204" pitchFamily="34" charset="0"/>
                <a:cs typeface="Arial" panose="020B0604020202020204" pitchFamily="34" charset="0"/>
              </a:rPr>
              <a:t>Torbay and Plymouth are seeking to work together on a </a:t>
            </a:r>
          </a:p>
          <a:p>
            <a:pPr marL="0" indent="0">
              <a:lnSpc>
                <a:spcPct val="100000"/>
              </a:lnSpc>
              <a:buNone/>
            </a:pPr>
            <a:r>
              <a:rPr lang="en-GB" sz="2600" dirty="0" smtClean="0">
                <a:latin typeface="Arial" panose="020B0604020202020204" pitchFamily="34" charset="0"/>
                <a:cs typeface="Arial" panose="020B0604020202020204" pitchFamily="34" charset="0"/>
              </a:rPr>
              <a:t>   replacement for Lot 4 </a:t>
            </a:r>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902" y="4978401"/>
            <a:ext cx="1539838" cy="1731818"/>
          </a:xfrm>
          <a:prstGeom prst="rect">
            <a:avLst/>
          </a:prstGeom>
        </p:spPr>
      </p:pic>
    </p:spTree>
    <p:extLst>
      <p:ext uri="{BB962C8B-B14F-4D97-AF65-F5344CB8AC3E}">
        <p14:creationId xmlns:p14="http://schemas.microsoft.com/office/powerpoint/2010/main" val="3237716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Torbay Current Provision </a:t>
            </a:r>
            <a:endParaRPr lang="en-GB" b="1" dirty="0">
              <a:solidFill>
                <a:srgbClr val="003399"/>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solidFill>
            <a:srgbClr val="C1F1EE"/>
          </a:solidFill>
          <a:ln w="57150">
            <a:solidFill>
              <a:srgbClr val="4472C4"/>
            </a:solidFill>
          </a:ln>
        </p:spPr>
        <p:txBody>
          <a:bodyPr/>
          <a:lstStyle/>
          <a:p>
            <a:pPr marL="0" indent="0" algn="ctr">
              <a:buNone/>
            </a:pPr>
            <a:r>
              <a:rPr lang="en-GB" b="1" dirty="0" smtClean="0">
                <a:latin typeface="Arial" panose="020B0604020202020204" pitchFamily="34" charset="0"/>
                <a:cs typeface="Arial" panose="020B0604020202020204" pitchFamily="34" charset="0"/>
              </a:rPr>
              <a:t>Care Leavers and LAC</a:t>
            </a:r>
          </a:p>
          <a:p>
            <a:pPr marL="0" indent="0" algn="ctr">
              <a:buNone/>
            </a:pPr>
            <a:endParaRPr lang="en-GB" b="1" dirty="0" smtClean="0"/>
          </a:p>
          <a:p>
            <a:pPr marL="0" indent="0" algn="ctr">
              <a:buNone/>
            </a:pPr>
            <a:r>
              <a:rPr lang="en-GB" dirty="0" smtClean="0">
                <a:latin typeface="Arial" panose="020B0604020202020204" pitchFamily="34" charset="0"/>
                <a:cs typeface="Arial" panose="020B0604020202020204" pitchFamily="34" charset="0"/>
              </a:rPr>
              <a:t>Supported lodgings</a:t>
            </a:r>
          </a:p>
          <a:p>
            <a:pPr marL="0" indent="0" algn="ctr">
              <a:buNone/>
            </a:pPr>
            <a:r>
              <a:rPr lang="en-GB" dirty="0" smtClean="0">
                <a:latin typeface="Arial" panose="020B0604020202020204" pitchFamily="34" charset="0"/>
                <a:cs typeface="Arial" panose="020B0604020202020204" pitchFamily="34" charset="0"/>
              </a:rPr>
              <a:t>Enhanced supported lodgings</a:t>
            </a:r>
          </a:p>
          <a:p>
            <a:pPr marL="0" indent="0" algn="ctr">
              <a:buNone/>
            </a:pPr>
            <a:r>
              <a:rPr lang="en-GB" dirty="0" smtClean="0">
                <a:latin typeface="Arial" panose="020B0604020202020204" pitchFamily="34" charset="0"/>
                <a:cs typeface="Arial" panose="020B0604020202020204" pitchFamily="34" charset="0"/>
              </a:rPr>
              <a:t>Foyer</a:t>
            </a:r>
          </a:p>
          <a:p>
            <a:pPr marL="0" indent="0" algn="ctr">
              <a:buNone/>
            </a:pPr>
            <a:r>
              <a:rPr lang="en-GB" dirty="0" smtClean="0">
                <a:latin typeface="Arial" panose="020B0604020202020204" pitchFamily="34" charset="0"/>
                <a:cs typeface="Arial" panose="020B0604020202020204" pitchFamily="34" charset="0"/>
              </a:rPr>
              <a:t>Semi independent “16+” provision (former Peninsula Framework)</a:t>
            </a:r>
          </a:p>
          <a:p>
            <a:pPr marL="0" indent="0" algn="ctr">
              <a:buNone/>
            </a:pPr>
            <a:r>
              <a:rPr lang="en-GB" dirty="0" smtClean="0">
                <a:latin typeface="Arial" panose="020B0604020202020204" pitchFamily="34" charset="0"/>
                <a:cs typeface="Arial" panose="020B0604020202020204" pitchFamily="34" charset="0"/>
              </a:rPr>
              <a:t>Personal Assistant suppor</a:t>
            </a:r>
            <a:r>
              <a:rPr lang="en-GB" dirty="0" smtClean="0"/>
              <a:t>t </a:t>
            </a:r>
            <a:endParaRPr lang="en-GB" dirty="0"/>
          </a:p>
          <a:p>
            <a:pPr marL="0" indent="0" algn="ctr">
              <a:buNone/>
            </a:pPr>
            <a:endParaRPr lang="en-GB" b="1" dirty="0"/>
          </a:p>
        </p:txBody>
      </p:sp>
      <p:sp>
        <p:nvSpPr>
          <p:cNvPr id="4" name="Content Placeholder 3"/>
          <p:cNvSpPr>
            <a:spLocks noGrp="1"/>
          </p:cNvSpPr>
          <p:nvPr>
            <p:ph sz="half" idx="2"/>
          </p:nvPr>
        </p:nvSpPr>
        <p:spPr>
          <a:solidFill>
            <a:srgbClr val="C1F1EE"/>
          </a:solidFill>
          <a:ln w="57150">
            <a:solidFill>
              <a:srgbClr val="4472C4"/>
            </a:solidFill>
          </a:ln>
        </p:spPr>
        <p:txBody>
          <a:bodyPr/>
          <a:lstStyle/>
          <a:p>
            <a:pPr marL="0" indent="0" algn="ctr">
              <a:buNone/>
            </a:pPr>
            <a:r>
              <a:rPr lang="en-GB" b="1" dirty="0" smtClean="0">
                <a:latin typeface="Arial" panose="020B0604020202020204" pitchFamily="34" charset="0"/>
                <a:cs typeface="Arial" panose="020B0604020202020204" pitchFamily="34" charset="0"/>
              </a:rPr>
              <a:t>Homeless YP</a:t>
            </a:r>
          </a:p>
          <a:p>
            <a:pPr marL="0" indent="0" algn="ctr">
              <a:buNone/>
            </a:pPr>
            <a:endParaRPr lang="en-GB" b="1"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Supported Lodgings </a:t>
            </a:r>
          </a:p>
          <a:p>
            <a:pPr marL="0" indent="0" algn="ctr">
              <a:buNone/>
            </a:pPr>
            <a:r>
              <a:rPr lang="en-GB" dirty="0" smtClean="0">
                <a:latin typeface="Arial" panose="020B0604020202020204" pitchFamily="34" charset="0"/>
                <a:cs typeface="Arial" panose="020B0604020202020204" pitchFamily="34" charset="0"/>
              </a:rPr>
              <a:t>Foyer</a:t>
            </a:r>
          </a:p>
          <a:p>
            <a:pPr marL="0" indent="0" algn="ctr">
              <a:buNone/>
            </a:pPr>
            <a:r>
              <a:rPr lang="en-GB" dirty="0" smtClean="0">
                <a:latin typeface="Arial" panose="020B0604020202020204" pitchFamily="34" charset="0"/>
                <a:cs typeface="Arial" panose="020B0604020202020204" pitchFamily="34" charset="0"/>
              </a:rPr>
              <a:t>Personalised Housing Plan Support </a:t>
            </a:r>
          </a:p>
          <a:p>
            <a:pPr marL="0" indent="0" algn="ctr">
              <a:buNone/>
            </a:pPr>
            <a:r>
              <a:rPr lang="en-GB" dirty="0" smtClean="0">
                <a:latin typeface="Arial" panose="020B0604020202020204" pitchFamily="34" charset="0"/>
                <a:cs typeface="Arial" panose="020B0604020202020204" pitchFamily="34" charset="0"/>
              </a:rPr>
              <a:t>Short term grant funded targeted outreach </a:t>
            </a:r>
          </a:p>
          <a:p>
            <a:pPr marL="0" indent="0" algn="ctr">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4346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Issues and Challenges </a:t>
            </a:r>
            <a:endParaRPr lang="en-GB" b="1" dirty="0">
              <a:solidFill>
                <a:srgbClr val="003399"/>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4662358"/>
              </p:ext>
            </p:extLst>
          </p:nvPr>
        </p:nvGraphicFramePr>
        <p:xfrm>
          <a:off x="154709" y="1505528"/>
          <a:ext cx="12222018" cy="5170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0709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872" y="368538"/>
            <a:ext cx="10515600" cy="1192192"/>
          </a:xfrm>
        </p:spPr>
        <p:txBody>
          <a:bodyPr>
            <a:normAutofit fontScale="90000"/>
          </a:bodyPr>
          <a:lstStyle/>
          <a:p>
            <a:pPr algn="ctr"/>
            <a:r>
              <a:rPr lang="en-GB" b="1" dirty="0" smtClean="0">
                <a:solidFill>
                  <a:srgbClr val="000099"/>
                </a:solidFill>
                <a:latin typeface="Arial" panose="020B0604020202020204" pitchFamily="34" charset="0"/>
                <a:cs typeface="Arial" panose="020B0604020202020204" pitchFamily="34" charset="0"/>
              </a:rPr>
              <a:t>Torbay – local challenges  </a:t>
            </a:r>
            <a:br>
              <a:rPr lang="en-GB" b="1" dirty="0" smtClean="0">
                <a:solidFill>
                  <a:srgbClr val="000099"/>
                </a:solidFill>
                <a:latin typeface="Arial" panose="020B0604020202020204" pitchFamily="34" charset="0"/>
                <a:cs typeface="Arial" panose="020B0604020202020204" pitchFamily="34" charset="0"/>
              </a:rPr>
            </a:br>
            <a:endParaRPr lang="en-GB" b="1" dirty="0">
              <a:solidFill>
                <a:srgbClr val="000099"/>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669388"/>
              </p:ext>
            </p:extLst>
          </p:nvPr>
        </p:nvGraphicFramePr>
        <p:xfrm>
          <a:off x="880872" y="964634"/>
          <a:ext cx="10515600" cy="5767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0433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0099"/>
                </a:solidFill>
                <a:latin typeface="Arial" panose="020B0604020202020204" pitchFamily="34" charset="0"/>
                <a:cs typeface="Arial" panose="020B0604020202020204" pitchFamily="34" charset="0"/>
              </a:rPr>
              <a:t>Plymouth – current provision</a:t>
            </a:r>
            <a:endParaRPr lang="en-GB" b="1" dirty="0">
              <a:solidFill>
                <a:srgbClr val="0000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lvl="0" indent="0">
              <a:buNone/>
            </a:pPr>
            <a:r>
              <a:rPr lang="en-GB" b="1" dirty="0" smtClean="0">
                <a:latin typeface="Arial" panose="020B0604020202020204" pitchFamily="34" charset="0"/>
                <a:cs typeface="Arial" panose="020B0604020202020204" pitchFamily="34" charset="0"/>
              </a:rPr>
              <a:t>1: Complex </a:t>
            </a:r>
            <a:r>
              <a:rPr lang="en-GB" b="1" dirty="0">
                <a:latin typeface="Arial" panose="020B0604020202020204" pitchFamily="34" charset="0"/>
                <a:cs typeface="Arial" panose="020B0604020202020204" pitchFamily="34" charset="0"/>
              </a:rPr>
              <a:t>Needs Alliance:</a:t>
            </a:r>
          </a:p>
          <a:p>
            <a:pPr lvl="0"/>
            <a:r>
              <a:rPr lang="en-GB" dirty="0">
                <a:latin typeface="Arial" panose="020B0604020202020204" pitchFamily="34" charset="0"/>
                <a:cs typeface="Arial" panose="020B0604020202020204" pitchFamily="34" charset="0"/>
              </a:rPr>
              <a:t>Includes supported lodgings, Foyer, New Start, homelessness </a:t>
            </a:r>
            <a:r>
              <a:rPr lang="en-GB" dirty="0" smtClean="0">
                <a:latin typeface="Arial" panose="020B0604020202020204" pitchFamily="34" charset="0"/>
                <a:cs typeface="Arial" panose="020B0604020202020204" pitchFamily="34" charset="0"/>
              </a:rPr>
              <a:t>provision, some mental health and substance misuse provision</a:t>
            </a:r>
            <a:endParaRPr lang="en-GB" dirty="0">
              <a:latin typeface="Arial" panose="020B0604020202020204" pitchFamily="34" charset="0"/>
              <a:cs typeface="Arial" panose="020B0604020202020204" pitchFamily="34" charset="0"/>
            </a:endParaRPr>
          </a:p>
          <a:p>
            <a:pPr marL="0" lvl="0" indent="0">
              <a:buNone/>
            </a:pPr>
            <a:r>
              <a:rPr lang="en-GB" b="1" dirty="0" smtClean="0">
                <a:latin typeface="Arial" panose="020B0604020202020204" pitchFamily="34" charset="0"/>
                <a:cs typeface="Arial" panose="020B0604020202020204" pitchFamily="34" charset="0"/>
              </a:rPr>
              <a:t>2: Torbay/Plymouth </a:t>
            </a:r>
            <a:r>
              <a:rPr lang="en-GB" b="1" dirty="0">
                <a:latin typeface="Arial" panose="020B0604020202020204" pitchFamily="34" charset="0"/>
                <a:cs typeface="Arial" panose="020B0604020202020204" pitchFamily="34" charset="0"/>
              </a:rPr>
              <a:t>‘Lot 4’:</a:t>
            </a:r>
          </a:p>
          <a:p>
            <a:pPr lvl="0"/>
            <a:r>
              <a:rPr lang="en-GB" dirty="0">
                <a:latin typeface="Arial" panose="020B0604020202020204" pitchFamily="34" charset="0"/>
                <a:cs typeface="Arial" panose="020B0604020202020204" pitchFamily="34" charset="0"/>
              </a:rPr>
              <a:t>A range of supported accommodation, both in-city and in Devon and Somerset</a:t>
            </a:r>
          </a:p>
          <a:p>
            <a:pPr marL="0" lvl="0" indent="0">
              <a:buNone/>
            </a:pPr>
            <a:r>
              <a:rPr lang="en-GB" b="1" dirty="0" smtClean="0">
                <a:latin typeface="Arial" panose="020B0604020202020204" pitchFamily="34" charset="0"/>
                <a:cs typeface="Arial" panose="020B0604020202020204" pitchFamily="34" charset="0"/>
              </a:rPr>
              <a:t>3: Young </a:t>
            </a:r>
            <a:r>
              <a:rPr lang="en-GB" b="1" dirty="0">
                <a:latin typeface="Arial" panose="020B0604020202020204" pitchFamily="34" charset="0"/>
                <a:cs typeface="Arial" panose="020B0604020202020204" pitchFamily="34" charset="0"/>
              </a:rPr>
              <a:t>parents supported accommodation </a:t>
            </a:r>
            <a:r>
              <a:rPr lang="en-GB" b="1" dirty="0" smtClean="0">
                <a:latin typeface="Arial" panose="020B0604020202020204" pitchFamily="34" charset="0"/>
                <a:cs typeface="Arial" panose="020B0604020202020204" pitchFamily="34" charset="0"/>
              </a:rPr>
              <a:t>service</a:t>
            </a:r>
          </a:p>
          <a:p>
            <a:pPr marL="0" lvl="0" indent="0">
              <a:buNone/>
            </a:pPr>
            <a:r>
              <a:rPr lang="en-GB" b="1" dirty="0" smtClean="0">
                <a:latin typeface="Arial" panose="020B0604020202020204" pitchFamily="34" charset="0"/>
                <a:cs typeface="Arial" panose="020B0604020202020204" pitchFamily="34" charset="0"/>
              </a:rPr>
              <a:t>4: Responsive crisis provision for young people aged 16+:</a:t>
            </a:r>
          </a:p>
          <a:p>
            <a:pPr marL="0" lvl="0" indent="0">
              <a:buNone/>
            </a:pPr>
            <a:r>
              <a:rPr lang="en-GB" dirty="0" smtClean="0">
                <a:latin typeface="Arial" panose="020B0604020202020204" pitchFamily="34" charset="0"/>
                <a:cs typeface="Arial" panose="020B0604020202020204" pitchFamily="34" charset="0"/>
              </a:rPr>
              <a:t>Currently out for procurement</a:t>
            </a:r>
          </a:p>
          <a:p>
            <a:pPr marL="0" lvl="0" indent="0">
              <a:buNone/>
            </a:pPr>
            <a:r>
              <a:rPr lang="en-GB" b="1" dirty="0" smtClean="0">
                <a:solidFill>
                  <a:srgbClr val="FF0000"/>
                </a:solidFill>
                <a:latin typeface="Arial" panose="020B0604020202020204" pitchFamily="34" charset="0"/>
                <a:cs typeface="Arial" panose="020B0604020202020204" pitchFamily="34" charset="0"/>
              </a:rPr>
              <a:t>We are interested in working with Torbay on a replacement for ‘Lot 4’, focusing on provision for our young people in care and complex care leavers</a:t>
            </a:r>
            <a:endParaRPr lang="en-GB" b="1" dirty="0">
              <a:solidFill>
                <a:srgbClr val="FF0000"/>
              </a:solidFill>
              <a:latin typeface="Arial" panose="020B0604020202020204" pitchFamily="34" charset="0"/>
              <a:cs typeface="Arial" panose="020B0604020202020204" pitchFamily="34" charset="0"/>
            </a:endParaRPr>
          </a:p>
          <a:p>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963" y="365125"/>
            <a:ext cx="1873571"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573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0099"/>
                </a:solidFill>
                <a:latin typeface="Arial" panose="020B0604020202020204" pitchFamily="34" charset="0"/>
                <a:cs typeface="Arial" panose="020B0604020202020204" pitchFamily="34" charset="0"/>
              </a:rPr>
              <a:t>Plymouth – issues and challenges</a:t>
            </a:r>
            <a:endParaRPr lang="en-GB" b="1" dirty="0">
              <a:solidFill>
                <a:srgbClr val="000099"/>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89358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7531" y="230188"/>
            <a:ext cx="1628172" cy="126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76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965" y="-948146"/>
            <a:ext cx="9843519" cy="1600200"/>
          </a:xfrm>
        </p:spPr>
        <p:txBody>
          <a:bodyPr>
            <a:normAutofit/>
          </a:bodyPr>
          <a:lstStyle/>
          <a:p>
            <a:pPr algn="ctr"/>
            <a:r>
              <a:rPr lang="en-GB" sz="3600" b="1" dirty="0" smtClean="0">
                <a:solidFill>
                  <a:srgbClr val="003399"/>
                </a:solidFill>
                <a:latin typeface="Arial" panose="020B0604020202020204" pitchFamily="34" charset="0"/>
                <a:cs typeface="Arial" panose="020B0604020202020204" pitchFamily="34" charset="0"/>
              </a:rPr>
              <a:t>Service and Commissioning Proposals </a:t>
            </a:r>
            <a:endParaRPr lang="en-GB" sz="3600" b="1" dirty="0">
              <a:solidFill>
                <a:srgbClr val="003399"/>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67795148"/>
              </p:ext>
            </p:extLst>
          </p:nvPr>
        </p:nvGraphicFramePr>
        <p:xfrm>
          <a:off x="121918" y="269631"/>
          <a:ext cx="11735813" cy="6939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678962" y="165128"/>
            <a:ext cx="10621727" cy="2262051"/>
          </a:xfrm>
        </p:spPr>
        <p:txBody>
          <a:bodyPr>
            <a:normAutofit/>
          </a:bodyPr>
          <a:lstStyle/>
          <a:p>
            <a:pPr algn="ctr"/>
            <a:endParaRPr lang="en-GB" sz="2000" dirty="0" smtClean="0"/>
          </a:p>
          <a:p>
            <a:r>
              <a:rPr lang="en-GB" sz="2000" b="1" dirty="0" smtClean="0">
                <a:latin typeface="Arial" panose="020B0604020202020204" pitchFamily="34" charset="0"/>
                <a:cs typeface="Arial" panose="020B0604020202020204" pitchFamily="34" charset="0"/>
              </a:rPr>
              <a:t>A whole system approach that does not rely on support and accommodation options alone </a:t>
            </a:r>
          </a:p>
          <a:p>
            <a:pPr algn="ctr"/>
            <a:endParaRPr lang="en-GB" sz="2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724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rporate template_07_nopics">
  <a:themeElements>
    <a:clrScheme name="Corporate template_07_nop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 template_07_nop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porate template_07_nop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 template_07_nop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 template_07_nop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 template_07_nop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 template_07_nop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 template_07_nop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 template_07_nop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 template_07_nop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 template_07_nop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 template_07_nop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 template_07_nop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 template_07_nop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1786</Words>
  <Application>Microsoft Office PowerPoint</Application>
  <PresentationFormat>Widescreen</PresentationFormat>
  <Paragraphs>158</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ZapfDingbats</vt:lpstr>
      <vt:lpstr>Office Theme</vt:lpstr>
      <vt:lpstr>Corporate template_07_nopics</vt:lpstr>
      <vt:lpstr>Commissioning Support and Accommodation for Care Leavers and Young Homeless People</vt:lpstr>
      <vt:lpstr>Welcome and Introductions</vt:lpstr>
      <vt:lpstr>Setting the Scene </vt:lpstr>
      <vt:lpstr>Torbay Current Provision </vt:lpstr>
      <vt:lpstr>Issues and Challenges </vt:lpstr>
      <vt:lpstr>Torbay – local challenges   </vt:lpstr>
      <vt:lpstr>Plymouth – current provision</vt:lpstr>
      <vt:lpstr>Plymouth – issues and challenges</vt:lpstr>
      <vt:lpstr>Service and Commissioning Proposals </vt:lpstr>
      <vt:lpstr>Support and Accommodation Vision </vt:lpstr>
      <vt:lpstr>Desired Outcomes </vt:lpstr>
      <vt:lpstr>Refreshment Break </vt:lpstr>
      <vt:lpstr>Workshop Sessions </vt:lpstr>
      <vt:lpstr>PowerPoint Presentation</vt:lpstr>
      <vt:lpstr>Summary and Close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Commissioning Support and Accommodation for Care Leavers and Young Homeless People</dc:title>
  <dc:creator>Beauchamp, Shirley</dc:creator>
  <cp:lastModifiedBy>Beauchamp, Shirley</cp:lastModifiedBy>
  <cp:revision>81</cp:revision>
  <dcterms:created xsi:type="dcterms:W3CDTF">2019-07-03T10:15:04Z</dcterms:created>
  <dcterms:modified xsi:type="dcterms:W3CDTF">2019-07-11T16:45:39Z</dcterms:modified>
</cp:coreProperties>
</file>