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  <p:sldMasterId id="2147483654" r:id="rId3"/>
  </p:sldMasterIdLst>
  <p:notesMasterIdLst>
    <p:notesMasterId r:id="rId33"/>
  </p:notesMasterIdLst>
  <p:sldIdLst>
    <p:sldId id="256" r:id="rId4"/>
    <p:sldId id="257" r:id="rId5"/>
    <p:sldId id="266" r:id="rId6"/>
    <p:sldId id="273" r:id="rId7"/>
    <p:sldId id="290" r:id="rId8"/>
    <p:sldId id="288" r:id="rId9"/>
    <p:sldId id="286" r:id="rId10"/>
    <p:sldId id="287" r:id="rId11"/>
    <p:sldId id="291" r:id="rId12"/>
    <p:sldId id="292" r:id="rId13"/>
    <p:sldId id="259" r:id="rId14"/>
    <p:sldId id="296" r:id="rId15"/>
    <p:sldId id="300" r:id="rId16"/>
    <p:sldId id="309" r:id="rId17"/>
    <p:sldId id="299" r:id="rId18"/>
    <p:sldId id="258" r:id="rId19"/>
    <p:sldId id="311" r:id="rId20"/>
    <p:sldId id="312" r:id="rId21"/>
    <p:sldId id="304" r:id="rId22"/>
    <p:sldId id="310" r:id="rId23"/>
    <p:sldId id="302" r:id="rId24"/>
    <p:sldId id="303" r:id="rId25"/>
    <p:sldId id="285" r:id="rId26"/>
    <p:sldId id="275" r:id="rId27"/>
    <p:sldId id="268" r:id="rId28"/>
    <p:sldId id="293" r:id="rId29"/>
    <p:sldId id="314" r:id="rId30"/>
    <p:sldId id="265" r:id="rId31"/>
    <p:sldId id="315" r:id="rId32"/>
  </p:sldIdLst>
  <p:sldSz cx="10693400" cy="7561263"/>
  <p:notesSz cx="6858000" cy="9144000"/>
  <p:defaultTextStyle>
    <a:defPPr>
      <a:defRPr lang="en-US"/>
    </a:defPPr>
    <a:lvl1pPr marL="0" algn="l" defTabSz="9684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84231" algn="l" defTabSz="9684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68463" algn="l" defTabSz="9684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52695" algn="l" defTabSz="9684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36927" algn="l" defTabSz="9684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21158" algn="l" defTabSz="9684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05390" algn="l" defTabSz="9684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389622" algn="l" defTabSz="9684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873853" algn="l" defTabSz="9684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B4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8" autoAdjust="0"/>
    <p:restoredTop sz="78794" autoAdjust="0"/>
  </p:normalViewPr>
  <p:slideViewPr>
    <p:cSldViewPr>
      <p:cViewPr varScale="1">
        <p:scale>
          <a:sx n="71" d="100"/>
          <a:sy n="71" d="100"/>
        </p:scale>
        <p:origin x="786" y="60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22274B-71ED-4BF8-A2F7-B868945C33B0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0266BD-4317-4CE5-B446-B4A093B7A797}">
      <dgm:prSet phldrT="[Text]"/>
      <dgm:spPr/>
      <dgm:t>
        <a:bodyPr/>
        <a:lstStyle/>
        <a:p>
          <a:r>
            <a:rPr lang="en-US" dirty="0"/>
            <a:t>Dynamic Purchasing System</a:t>
          </a:r>
        </a:p>
        <a:p>
          <a:r>
            <a:rPr lang="en-US" dirty="0"/>
            <a:t>(Due North)</a:t>
          </a:r>
        </a:p>
      </dgm:t>
    </dgm:pt>
    <dgm:pt modelId="{4FB81B9B-6675-46E0-82B0-20CA88369CCE}" type="parTrans" cxnId="{5E5ADBCE-721E-44F3-B869-976112635C75}">
      <dgm:prSet/>
      <dgm:spPr/>
      <dgm:t>
        <a:bodyPr/>
        <a:lstStyle/>
        <a:p>
          <a:endParaRPr lang="en-US"/>
        </a:p>
      </dgm:t>
    </dgm:pt>
    <dgm:pt modelId="{F148ABE0-05AF-45F6-A389-69FD741FFB5B}" type="sibTrans" cxnId="{5E5ADBCE-721E-44F3-B869-976112635C75}">
      <dgm:prSet/>
      <dgm:spPr/>
      <dgm:t>
        <a:bodyPr/>
        <a:lstStyle/>
        <a:p>
          <a:endParaRPr lang="en-US"/>
        </a:p>
      </dgm:t>
    </dgm:pt>
    <dgm:pt modelId="{6944C33E-0047-4556-AF39-D4F55B6E5E32}">
      <dgm:prSet phldrT="[Text]"/>
      <dgm:spPr/>
      <dgm:t>
        <a:bodyPr/>
        <a:lstStyle/>
        <a:p>
          <a:r>
            <a:rPr lang="en-US" dirty="0"/>
            <a:t>LOT 1</a:t>
          </a:r>
        </a:p>
        <a:p>
          <a:r>
            <a:rPr lang="en-US" dirty="0"/>
            <a:t>Individual call off</a:t>
          </a:r>
        </a:p>
      </dgm:t>
    </dgm:pt>
    <dgm:pt modelId="{C8517EF1-E531-4488-A6B6-15FFFC04DC6B}" type="parTrans" cxnId="{719CBCF3-89B9-4DF8-9836-CE5CCC0684A1}">
      <dgm:prSet/>
      <dgm:spPr/>
      <dgm:t>
        <a:bodyPr/>
        <a:lstStyle/>
        <a:p>
          <a:endParaRPr lang="en-US"/>
        </a:p>
      </dgm:t>
    </dgm:pt>
    <dgm:pt modelId="{CFD037C6-818D-4844-BDFE-E04A80F30C05}" type="sibTrans" cxnId="{719CBCF3-89B9-4DF8-9836-CE5CCC0684A1}">
      <dgm:prSet/>
      <dgm:spPr/>
      <dgm:t>
        <a:bodyPr/>
        <a:lstStyle/>
        <a:p>
          <a:endParaRPr lang="en-US"/>
        </a:p>
      </dgm:t>
    </dgm:pt>
    <dgm:pt modelId="{59F08F3E-5DFF-4ADE-8474-B7F16BFA7F38}">
      <dgm:prSet phldrT="[Text]" custT="1"/>
      <dgm:spPr/>
      <dgm:t>
        <a:bodyPr/>
        <a:lstStyle/>
        <a:p>
          <a:r>
            <a:rPr lang="en-US" sz="2900" dirty="0"/>
            <a:t>Competitive Bid</a:t>
          </a:r>
        </a:p>
      </dgm:t>
    </dgm:pt>
    <dgm:pt modelId="{325CFFB4-E4AD-40C5-92BA-9315A08C9AE0}" type="parTrans" cxnId="{76E97009-8421-4249-AFFF-E2A488796CD9}">
      <dgm:prSet/>
      <dgm:spPr/>
      <dgm:t>
        <a:bodyPr/>
        <a:lstStyle/>
        <a:p>
          <a:endParaRPr lang="en-US"/>
        </a:p>
      </dgm:t>
    </dgm:pt>
    <dgm:pt modelId="{C55DD100-D425-4870-B79A-012B114579AF}" type="sibTrans" cxnId="{76E97009-8421-4249-AFFF-E2A488796CD9}">
      <dgm:prSet/>
      <dgm:spPr/>
      <dgm:t>
        <a:bodyPr/>
        <a:lstStyle/>
        <a:p>
          <a:endParaRPr lang="en-US"/>
        </a:p>
      </dgm:t>
    </dgm:pt>
    <dgm:pt modelId="{40316090-3649-4DAC-806B-32A3DA11A5D9}">
      <dgm:prSet phldrT="[Text]"/>
      <dgm:spPr/>
      <dgm:t>
        <a:bodyPr/>
        <a:lstStyle/>
        <a:p>
          <a:r>
            <a:rPr lang="en-US" dirty="0"/>
            <a:t>LOT 3</a:t>
          </a:r>
        </a:p>
        <a:p>
          <a:r>
            <a:rPr lang="en-US" dirty="0"/>
            <a:t>Individual call off</a:t>
          </a:r>
        </a:p>
      </dgm:t>
    </dgm:pt>
    <dgm:pt modelId="{FBDD2982-DE69-4BC4-AFE3-7AC302DDA999}" type="parTrans" cxnId="{11847D8B-9C01-43B4-B997-D377F638C978}">
      <dgm:prSet/>
      <dgm:spPr/>
      <dgm:t>
        <a:bodyPr/>
        <a:lstStyle/>
        <a:p>
          <a:endParaRPr lang="en-US"/>
        </a:p>
      </dgm:t>
    </dgm:pt>
    <dgm:pt modelId="{A59F5BBA-F381-43DC-A3A9-8505FEA0C7E1}" type="sibTrans" cxnId="{11847D8B-9C01-43B4-B997-D377F638C978}">
      <dgm:prSet/>
      <dgm:spPr/>
      <dgm:t>
        <a:bodyPr/>
        <a:lstStyle/>
        <a:p>
          <a:endParaRPr lang="en-US"/>
        </a:p>
      </dgm:t>
    </dgm:pt>
    <dgm:pt modelId="{48CB0712-71F2-4076-A280-F4949A5291F9}">
      <dgm:prSet phldrT="[Text]"/>
      <dgm:spPr/>
      <dgm:t>
        <a:bodyPr/>
        <a:lstStyle/>
        <a:p>
          <a:r>
            <a:rPr lang="en-US" dirty="0"/>
            <a:t>Competitive Bid</a:t>
          </a:r>
        </a:p>
      </dgm:t>
    </dgm:pt>
    <dgm:pt modelId="{2BBE2BD5-A8CF-4A52-9C68-E3EC2E1E5B8E}" type="parTrans" cxnId="{C3E0AD43-E682-4043-AAD4-25A8EAC31272}">
      <dgm:prSet/>
      <dgm:spPr/>
      <dgm:t>
        <a:bodyPr/>
        <a:lstStyle/>
        <a:p>
          <a:endParaRPr lang="en-US"/>
        </a:p>
      </dgm:t>
    </dgm:pt>
    <dgm:pt modelId="{0346A8B0-8BA7-438A-BF1A-0CA0FA7F25A5}" type="sibTrans" cxnId="{C3E0AD43-E682-4043-AAD4-25A8EAC31272}">
      <dgm:prSet/>
      <dgm:spPr/>
      <dgm:t>
        <a:bodyPr/>
        <a:lstStyle/>
        <a:p>
          <a:endParaRPr lang="en-US"/>
        </a:p>
      </dgm:t>
    </dgm:pt>
    <dgm:pt modelId="{8D7137A1-8942-40E5-A1C1-411CA65F030E}">
      <dgm:prSet/>
      <dgm:spPr/>
      <dgm:t>
        <a:bodyPr/>
        <a:lstStyle/>
        <a:p>
          <a:r>
            <a:rPr lang="en-US" dirty="0"/>
            <a:t>LOT 2</a:t>
          </a:r>
        </a:p>
        <a:p>
          <a:r>
            <a:rPr lang="en-US" dirty="0"/>
            <a:t>Block </a:t>
          </a:r>
        </a:p>
      </dgm:t>
    </dgm:pt>
    <dgm:pt modelId="{867F9919-E9B6-4436-8E0F-985251235BA3}" type="parTrans" cxnId="{F1246716-3AB0-4B1D-A97E-EDE6F492DB86}">
      <dgm:prSet/>
      <dgm:spPr/>
      <dgm:t>
        <a:bodyPr/>
        <a:lstStyle/>
        <a:p>
          <a:endParaRPr lang="en-US"/>
        </a:p>
      </dgm:t>
    </dgm:pt>
    <dgm:pt modelId="{447E9C2F-D775-45FF-BB18-A26065EC03D2}" type="sibTrans" cxnId="{F1246716-3AB0-4B1D-A97E-EDE6F492DB86}">
      <dgm:prSet/>
      <dgm:spPr/>
      <dgm:t>
        <a:bodyPr/>
        <a:lstStyle/>
        <a:p>
          <a:endParaRPr lang="en-US"/>
        </a:p>
      </dgm:t>
    </dgm:pt>
    <dgm:pt modelId="{FBC7B204-A769-4DA2-8F4F-DA5451145AE5}" type="pres">
      <dgm:prSet presAssocID="{7522274B-71ED-4BF8-A2F7-B868945C33B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DE1478E-4278-42B2-8FA5-8DD49FA2E0D4}" type="pres">
      <dgm:prSet presAssocID="{2C0266BD-4317-4CE5-B446-B4A093B7A797}" presName="vertOne" presStyleCnt="0"/>
      <dgm:spPr/>
    </dgm:pt>
    <dgm:pt modelId="{9AB826EC-23B1-4E7E-A675-7D49E81E89B4}" type="pres">
      <dgm:prSet presAssocID="{2C0266BD-4317-4CE5-B446-B4A093B7A797}" presName="txOne" presStyleLbl="node0" presStyleIdx="0" presStyleCnt="1">
        <dgm:presLayoutVars>
          <dgm:chPref val="3"/>
        </dgm:presLayoutVars>
      </dgm:prSet>
      <dgm:spPr/>
    </dgm:pt>
    <dgm:pt modelId="{5D9D41A5-42A6-4EB8-9A3E-6ECF4C869140}" type="pres">
      <dgm:prSet presAssocID="{2C0266BD-4317-4CE5-B446-B4A093B7A797}" presName="parTransOne" presStyleCnt="0"/>
      <dgm:spPr/>
    </dgm:pt>
    <dgm:pt modelId="{B1C50EDD-D63D-4652-906A-9745CC10C86C}" type="pres">
      <dgm:prSet presAssocID="{2C0266BD-4317-4CE5-B446-B4A093B7A797}" presName="horzOne" presStyleCnt="0"/>
      <dgm:spPr/>
    </dgm:pt>
    <dgm:pt modelId="{B626C074-48DF-403A-A6D3-D1307587219D}" type="pres">
      <dgm:prSet presAssocID="{6944C33E-0047-4556-AF39-D4F55B6E5E32}" presName="vertTwo" presStyleCnt="0"/>
      <dgm:spPr/>
    </dgm:pt>
    <dgm:pt modelId="{2777BB06-8D10-49A7-9CEC-F858DF40450A}" type="pres">
      <dgm:prSet presAssocID="{6944C33E-0047-4556-AF39-D4F55B6E5E32}" presName="txTwo" presStyleLbl="node2" presStyleIdx="0" presStyleCnt="3" custScaleX="121612" custLinFactNeighborX="2959" custLinFactNeighborY="33312">
        <dgm:presLayoutVars>
          <dgm:chPref val="3"/>
        </dgm:presLayoutVars>
      </dgm:prSet>
      <dgm:spPr/>
    </dgm:pt>
    <dgm:pt modelId="{651ED6CC-BBAC-442B-8B0B-E2541BFAC5CD}" type="pres">
      <dgm:prSet presAssocID="{6944C33E-0047-4556-AF39-D4F55B6E5E32}" presName="parTransTwo" presStyleCnt="0"/>
      <dgm:spPr/>
    </dgm:pt>
    <dgm:pt modelId="{25AA5D31-51E1-4E97-8E28-8AEC73154076}" type="pres">
      <dgm:prSet presAssocID="{6944C33E-0047-4556-AF39-D4F55B6E5E32}" presName="horzTwo" presStyleCnt="0"/>
      <dgm:spPr/>
    </dgm:pt>
    <dgm:pt modelId="{CFFB001A-EC7C-4956-9692-5103DEE1F962}" type="pres">
      <dgm:prSet presAssocID="{59F08F3E-5DFF-4ADE-8474-B7F16BFA7F38}" presName="vertThree" presStyleCnt="0"/>
      <dgm:spPr/>
    </dgm:pt>
    <dgm:pt modelId="{D4F2AB49-A00D-4B2D-B6D9-2C05106CAAE7}" type="pres">
      <dgm:prSet presAssocID="{59F08F3E-5DFF-4ADE-8474-B7F16BFA7F38}" presName="txThree" presStyleLbl="node3" presStyleIdx="0" presStyleCnt="2" custLinFactNeighborX="1643" custLinFactNeighborY="94">
        <dgm:presLayoutVars>
          <dgm:chPref val="3"/>
        </dgm:presLayoutVars>
      </dgm:prSet>
      <dgm:spPr/>
    </dgm:pt>
    <dgm:pt modelId="{8A4987CC-2017-43A3-AFCF-7885DAB47F37}" type="pres">
      <dgm:prSet presAssocID="{59F08F3E-5DFF-4ADE-8474-B7F16BFA7F38}" presName="horzThree" presStyleCnt="0"/>
      <dgm:spPr/>
    </dgm:pt>
    <dgm:pt modelId="{4103DBEC-EA6F-4D89-B2B6-BEA190738F69}" type="pres">
      <dgm:prSet presAssocID="{CFD037C6-818D-4844-BDFE-E04A80F30C05}" presName="sibSpaceTwo" presStyleCnt="0"/>
      <dgm:spPr/>
    </dgm:pt>
    <dgm:pt modelId="{400B7156-1908-4F37-AE62-5D74323C9034}" type="pres">
      <dgm:prSet presAssocID="{8D7137A1-8942-40E5-A1C1-411CA65F030E}" presName="vertTwo" presStyleCnt="0"/>
      <dgm:spPr/>
    </dgm:pt>
    <dgm:pt modelId="{BAFD3862-A36C-4A68-A1B6-22AB8A709120}" type="pres">
      <dgm:prSet presAssocID="{8D7137A1-8942-40E5-A1C1-411CA65F030E}" presName="txTwo" presStyleLbl="node2" presStyleIdx="1" presStyleCnt="3" custScaleX="101064" custLinFactNeighborX="1971" custLinFactNeighborY="2969">
        <dgm:presLayoutVars>
          <dgm:chPref val="3"/>
        </dgm:presLayoutVars>
      </dgm:prSet>
      <dgm:spPr/>
    </dgm:pt>
    <dgm:pt modelId="{722C4971-000C-4D46-888E-429F0897857A}" type="pres">
      <dgm:prSet presAssocID="{8D7137A1-8942-40E5-A1C1-411CA65F030E}" presName="horzTwo" presStyleCnt="0"/>
      <dgm:spPr/>
    </dgm:pt>
    <dgm:pt modelId="{D60E1D1F-7BCB-4F5D-92AC-B50C0B76189B}" type="pres">
      <dgm:prSet presAssocID="{447E9C2F-D775-45FF-BB18-A26065EC03D2}" presName="sibSpaceTwo" presStyleCnt="0"/>
      <dgm:spPr/>
    </dgm:pt>
    <dgm:pt modelId="{B3B0630B-FC73-46AD-A03D-6A3D6C2F4549}" type="pres">
      <dgm:prSet presAssocID="{40316090-3649-4DAC-806B-32A3DA11A5D9}" presName="vertTwo" presStyleCnt="0"/>
      <dgm:spPr/>
    </dgm:pt>
    <dgm:pt modelId="{DDA971C1-21E6-4C6E-AF4B-225583271250}" type="pres">
      <dgm:prSet presAssocID="{40316090-3649-4DAC-806B-32A3DA11A5D9}" presName="txTwo" presStyleLbl="node2" presStyleIdx="2" presStyleCnt="3" custScaleX="127130" custLinFactNeighborX="204" custLinFactNeighborY="67166">
        <dgm:presLayoutVars>
          <dgm:chPref val="3"/>
        </dgm:presLayoutVars>
      </dgm:prSet>
      <dgm:spPr/>
    </dgm:pt>
    <dgm:pt modelId="{1636EEAC-F284-4136-91DC-715BFA2F2284}" type="pres">
      <dgm:prSet presAssocID="{40316090-3649-4DAC-806B-32A3DA11A5D9}" presName="parTransTwo" presStyleCnt="0"/>
      <dgm:spPr/>
    </dgm:pt>
    <dgm:pt modelId="{BBA0B938-3DB0-422B-95E2-3EC50EFCF319}" type="pres">
      <dgm:prSet presAssocID="{40316090-3649-4DAC-806B-32A3DA11A5D9}" presName="horzTwo" presStyleCnt="0"/>
      <dgm:spPr/>
    </dgm:pt>
    <dgm:pt modelId="{647268FD-970D-4C08-BD8B-5CFE4B35D0DC}" type="pres">
      <dgm:prSet presAssocID="{48CB0712-71F2-4076-A280-F4949A5291F9}" presName="vertThree" presStyleCnt="0"/>
      <dgm:spPr/>
    </dgm:pt>
    <dgm:pt modelId="{05063AD7-33C5-420D-B301-61BA4B7B3C0D}" type="pres">
      <dgm:prSet presAssocID="{48CB0712-71F2-4076-A280-F4949A5291F9}" presName="txThree" presStyleLbl="node3" presStyleIdx="1" presStyleCnt="2">
        <dgm:presLayoutVars>
          <dgm:chPref val="3"/>
        </dgm:presLayoutVars>
      </dgm:prSet>
      <dgm:spPr/>
    </dgm:pt>
    <dgm:pt modelId="{77590626-7610-4A18-80FF-84D7F53851C7}" type="pres">
      <dgm:prSet presAssocID="{48CB0712-71F2-4076-A280-F4949A5291F9}" presName="horzThree" presStyleCnt="0"/>
      <dgm:spPr/>
    </dgm:pt>
  </dgm:ptLst>
  <dgm:cxnLst>
    <dgm:cxn modelId="{043C6902-F15D-49F9-8A46-B3BFAA9F1DA3}" type="presOf" srcId="{7522274B-71ED-4BF8-A2F7-B868945C33B0}" destId="{FBC7B204-A769-4DA2-8F4F-DA5451145AE5}" srcOrd="0" destOrd="0" presId="urn:microsoft.com/office/officeart/2005/8/layout/hierarchy4"/>
    <dgm:cxn modelId="{76E97009-8421-4249-AFFF-E2A488796CD9}" srcId="{6944C33E-0047-4556-AF39-D4F55B6E5E32}" destId="{59F08F3E-5DFF-4ADE-8474-B7F16BFA7F38}" srcOrd="0" destOrd="0" parTransId="{325CFFB4-E4AD-40C5-92BA-9315A08C9AE0}" sibTransId="{C55DD100-D425-4870-B79A-012B114579AF}"/>
    <dgm:cxn modelId="{F1246716-3AB0-4B1D-A97E-EDE6F492DB86}" srcId="{2C0266BD-4317-4CE5-B446-B4A093B7A797}" destId="{8D7137A1-8942-40E5-A1C1-411CA65F030E}" srcOrd="1" destOrd="0" parTransId="{867F9919-E9B6-4436-8E0F-985251235BA3}" sibTransId="{447E9C2F-D775-45FF-BB18-A26065EC03D2}"/>
    <dgm:cxn modelId="{C3E0AD43-E682-4043-AAD4-25A8EAC31272}" srcId="{40316090-3649-4DAC-806B-32A3DA11A5D9}" destId="{48CB0712-71F2-4076-A280-F4949A5291F9}" srcOrd="0" destOrd="0" parTransId="{2BBE2BD5-A8CF-4A52-9C68-E3EC2E1E5B8E}" sibTransId="{0346A8B0-8BA7-438A-BF1A-0CA0FA7F25A5}"/>
    <dgm:cxn modelId="{67D78853-EA7F-46BB-BF12-4AFAD088F749}" type="presOf" srcId="{59F08F3E-5DFF-4ADE-8474-B7F16BFA7F38}" destId="{D4F2AB49-A00D-4B2D-B6D9-2C05106CAAE7}" srcOrd="0" destOrd="0" presId="urn:microsoft.com/office/officeart/2005/8/layout/hierarchy4"/>
    <dgm:cxn modelId="{11847D8B-9C01-43B4-B997-D377F638C978}" srcId="{2C0266BD-4317-4CE5-B446-B4A093B7A797}" destId="{40316090-3649-4DAC-806B-32A3DA11A5D9}" srcOrd="2" destOrd="0" parTransId="{FBDD2982-DE69-4BC4-AFE3-7AC302DDA999}" sibTransId="{A59F5BBA-F381-43DC-A3A9-8505FEA0C7E1}"/>
    <dgm:cxn modelId="{DC6B139E-983D-4676-8178-4511DF0961B1}" type="presOf" srcId="{2C0266BD-4317-4CE5-B446-B4A093B7A797}" destId="{9AB826EC-23B1-4E7E-A675-7D49E81E89B4}" srcOrd="0" destOrd="0" presId="urn:microsoft.com/office/officeart/2005/8/layout/hierarchy4"/>
    <dgm:cxn modelId="{8926D1AF-B62E-4906-9DA7-4016AB6A8CB8}" type="presOf" srcId="{40316090-3649-4DAC-806B-32A3DA11A5D9}" destId="{DDA971C1-21E6-4C6E-AF4B-225583271250}" srcOrd="0" destOrd="0" presId="urn:microsoft.com/office/officeart/2005/8/layout/hierarchy4"/>
    <dgm:cxn modelId="{27CB69C2-279C-4401-B43E-7E78745700EA}" type="presOf" srcId="{48CB0712-71F2-4076-A280-F4949A5291F9}" destId="{05063AD7-33C5-420D-B301-61BA4B7B3C0D}" srcOrd="0" destOrd="0" presId="urn:microsoft.com/office/officeart/2005/8/layout/hierarchy4"/>
    <dgm:cxn modelId="{5E5ADBCE-721E-44F3-B869-976112635C75}" srcId="{7522274B-71ED-4BF8-A2F7-B868945C33B0}" destId="{2C0266BD-4317-4CE5-B446-B4A093B7A797}" srcOrd="0" destOrd="0" parTransId="{4FB81B9B-6675-46E0-82B0-20CA88369CCE}" sibTransId="{F148ABE0-05AF-45F6-A389-69FD741FFB5B}"/>
    <dgm:cxn modelId="{07A1EDDD-7DA8-4EB8-8417-43F02C18AF5A}" type="presOf" srcId="{8D7137A1-8942-40E5-A1C1-411CA65F030E}" destId="{BAFD3862-A36C-4A68-A1B6-22AB8A709120}" srcOrd="0" destOrd="0" presId="urn:microsoft.com/office/officeart/2005/8/layout/hierarchy4"/>
    <dgm:cxn modelId="{6100A6E2-B09F-4E68-B0A3-5A63B1963168}" type="presOf" srcId="{6944C33E-0047-4556-AF39-D4F55B6E5E32}" destId="{2777BB06-8D10-49A7-9CEC-F858DF40450A}" srcOrd="0" destOrd="0" presId="urn:microsoft.com/office/officeart/2005/8/layout/hierarchy4"/>
    <dgm:cxn modelId="{719CBCF3-89B9-4DF8-9836-CE5CCC0684A1}" srcId="{2C0266BD-4317-4CE5-B446-B4A093B7A797}" destId="{6944C33E-0047-4556-AF39-D4F55B6E5E32}" srcOrd="0" destOrd="0" parTransId="{C8517EF1-E531-4488-A6B6-15FFFC04DC6B}" sibTransId="{CFD037C6-818D-4844-BDFE-E04A80F30C05}"/>
    <dgm:cxn modelId="{CC748464-901D-4C8E-8D08-0CA62DE97C2F}" type="presParOf" srcId="{FBC7B204-A769-4DA2-8F4F-DA5451145AE5}" destId="{8DE1478E-4278-42B2-8FA5-8DD49FA2E0D4}" srcOrd="0" destOrd="0" presId="urn:microsoft.com/office/officeart/2005/8/layout/hierarchy4"/>
    <dgm:cxn modelId="{51ACAA64-0F8C-4A93-8756-EF812CC7650A}" type="presParOf" srcId="{8DE1478E-4278-42B2-8FA5-8DD49FA2E0D4}" destId="{9AB826EC-23B1-4E7E-A675-7D49E81E89B4}" srcOrd="0" destOrd="0" presId="urn:microsoft.com/office/officeart/2005/8/layout/hierarchy4"/>
    <dgm:cxn modelId="{C24ECF79-155A-4697-9B6C-F27E98DCE5D8}" type="presParOf" srcId="{8DE1478E-4278-42B2-8FA5-8DD49FA2E0D4}" destId="{5D9D41A5-42A6-4EB8-9A3E-6ECF4C869140}" srcOrd="1" destOrd="0" presId="urn:microsoft.com/office/officeart/2005/8/layout/hierarchy4"/>
    <dgm:cxn modelId="{242ACEAC-373B-4E2F-9A9B-F64A466EF5D6}" type="presParOf" srcId="{8DE1478E-4278-42B2-8FA5-8DD49FA2E0D4}" destId="{B1C50EDD-D63D-4652-906A-9745CC10C86C}" srcOrd="2" destOrd="0" presId="urn:microsoft.com/office/officeart/2005/8/layout/hierarchy4"/>
    <dgm:cxn modelId="{CBD551D8-DF67-46DA-8FEA-49BB56B8E386}" type="presParOf" srcId="{B1C50EDD-D63D-4652-906A-9745CC10C86C}" destId="{B626C074-48DF-403A-A6D3-D1307587219D}" srcOrd="0" destOrd="0" presId="urn:microsoft.com/office/officeart/2005/8/layout/hierarchy4"/>
    <dgm:cxn modelId="{43727EA1-62A7-4ED1-A611-83E9174B0DE4}" type="presParOf" srcId="{B626C074-48DF-403A-A6D3-D1307587219D}" destId="{2777BB06-8D10-49A7-9CEC-F858DF40450A}" srcOrd="0" destOrd="0" presId="urn:microsoft.com/office/officeart/2005/8/layout/hierarchy4"/>
    <dgm:cxn modelId="{C7210DB0-F76C-4794-9A4A-5CCDCEE6609E}" type="presParOf" srcId="{B626C074-48DF-403A-A6D3-D1307587219D}" destId="{651ED6CC-BBAC-442B-8B0B-E2541BFAC5CD}" srcOrd="1" destOrd="0" presId="urn:microsoft.com/office/officeart/2005/8/layout/hierarchy4"/>
    <dgm:cxn modelId="{729F0EAC-4176-4B7E-ADE9-EBF2BED66A52}" type="presParOf" srcId="{B626C074-48DF-403A-A6D3-D1307587219D}" destId="{25AA5D31-51E1-4E97-8E28-8AEC73154076}" srcOrd="2" destOrd="0" presId="urn:microsoft.com/office/officeart/2005/8/layout/hierarchy4"/>
    <dgm:cxn modelId="{0049EECF-BAF4-4B7F-A1E2-EA190E024A9C}" type="presParOf" srcId="{25AA5D31-51E1-4E97-8E28-8AEC73154076}" destId="{CFFB001A-EC7C-4956-9692-5103DEE1F962}" srcOrd="0" destOrd="0" presId="urn:microsoft.com/office/officeart/2005/8/layout/hierarchy4"/>
    <dgm:cxn modelId="{B4583314-64CA-40F2-B9B5-3A45314038ED}" type="presParOf" srcId="{CFFB001A-EC7C-4956-9692-5103DEE1F962}" destId="{D4F2AB49-A00D-4B2D-B6D9-2C05106CAAE7}" srcOrd="0" destOrd="0" presId="urn:microsoft.com/office/officeart/2005/8/layout/hierarchy4"/>
    <dgm:cxn modelId="{8F997F3C-CF72-4A77-8D35-98F0A4DE86B5}" type="presParOf" srcId="{CFFB001A-EC7C-4956-9692-5103DEE1F962}" destId="{8A4987CC-2017-43A3-AFCF-7885DAB47F37}" srcOrd="1" destOrd="0" presId="urn:microsoft.com/office/officeart/2005/8/layout/hierarchy4"/>
    <dgm:cxn modelId="{7B2AF002-9AED-4E70-ACA9-1C054F2E4C53}" type="presParOf" srcId="{B1C50EDD-D63D-4652-906A-9745CC10C86C}" destId="{4103DBEC-EA6F-4D89-B2B6-BEA190738F69}" srcOrd="1" destOrd="0" presId="urn:microsoft.com/office/officeart/2005/8/layout/hierarchy4"/>
    <dgm:cxn modelId="{4D29E34D-53BE-48A5-AA9C-4EC2DBFBBC66}" type="presParOf" srcId="{B1C50EDD-D63D-4652-906A-9745CC10C86C}" destId="{400B7156-1908-4F37-AE62-5D74323C9034}" srcOrd="2" destOrd="0" presId="urn:microsoft.com/office/officeart/2005/8/layout/hierarchy4"/>
    <dgm:cxn modelId="{1D04E064-2AE1-4130-A6C7-5ECEEA294E73}" type="presParOf" srcId="{400B7156-1908-4F37-AE62-5D74323C9034}" destId="{BAFD3862-A36C-4A68-A1B6-22AB8A709120}" srcOrd="0" destOrd="0" presId="urn:microsoft.com/office/officeart/2005/8/layout/hierarchy4"/>
    <dgm:cxn modelId="{1BADD8E4-DC78-4C99-AF19-FDF48E459802}" type="presParOf" srcId="{400B7156-1908-4F37-AE62-5D74323C9034}" destId="{722C4971-000C-4D46-888E-429F0897857A}" srcOrd="1" destOrd="0" presId="urn:microsoft.com/office/officeart/2005/8/layout/hierarchy4"/>
    <dgm:cxn modelId="{1FD369C9-AF2B-4D13-8805-928BA8CF76D8}" type="presParOf" srcId="{B1C50EDD-D63D-4652-906A-9745CC10C86C}" destId="{D60E1D1F-7BCB-4F5D-92AC-B50C0B76189B}" srcOrd="3" destOrd="0" presId="urn:microsoft.com/office/officeart/2005/8/layout/hierarchy4"/>
    <dgm:cxn modelId="{7F6AC523-B822-4158-B856-DCB8F35DAA26}" type="presParOf" srcId="{B1C50EDD-D63D-4652-906A-9745CC10C86C}" destId="{B3B0630B-FC73-46AD-A03D-6A3D6C2F4549}" srcOrd="4" destOrd="0" presId="urn:microsoft.com/office/officeart/2005/8/layout/hierarchy4"/>
    <dgm:cxn modelId="{C58B9643-751C-434C-9D79-A04043ABA403}" type="presParOf" srcId="{B3B0630B-FC73-46AD-A03D-6A3D6C2F4549}" destId="{DDA971C1-21E6-4C6E-AF4B-225583271250}" srcOrd="0" destOrd="0" presId="urn:microsoft.com/office/officeart/2005/8/layout/hierarchy4"/>
    <dgm:cxn modelId="{08FFF1DC-E50B-4F10-BF10-CD52AE5FECE5}" type="presParOf" srcId="{B3B0630B-FC73-46AD-A03D-6A3D6C2F4549}" destId="{1636EEAC-F284-4136-91DC-715BFA2F2284}" srcOrd="1" destOrd="0" presId="urn:microsoft.com/office/officeart/2005/8/layout/hierarchy4"/>
    <dgm:cxn modelId="{AB00AFEE-A580-4B71-A503-D92C7D1FA924}" type="presParOf" srcId="{B3B0630B-FC73-46AD-A03D-6A3D6C2F4549}" destId="{BBA0B938-3DB0-422B-95E2-3EC50EFCF319}" srcOrd="2" destOrd="0" presId="urn:microsoft.com/office/officeart/2005/8/layout/hierarchy4"/>
    <dgm:cxn modelId="{E428F150-4763-4EE7-A44F-A12744A6A467}" type="presParOf" srcId="{BBA0B938-3DB0-422B-95E2-3EC50EFCF319}" destId="{647268FD-970D-4C08-BD8B-5CFE4B35D0DC}" srcOrd="0" destOrd="0" presId="urn:microsoft.com/office/officeart/2005/8/layout/hierarchy4"/>
    <dgm:cxn modelId="{DC2D1823-C304-4CE5-BD1E-27083B4BF8E5}" type="presParOf" srcId="{647268FD-970D-4C08-BD8B-5CFE4B35D0DC}" destId="{05063AD7-33C5-420D-B301-61BA4B7B3C0D}" srcOrd="0" destOrd="0" presId="urn:microsoft.com/office/officeart/2005/8/layout/hierarchy4"/>
    <dgm:cxn modelId="{C05AD6EF-1D92-49F3-82B1-5644DC5687BC}" type="presParOf" srcId="{647268FD-970D-4C08-BD8B-5CFE4B35D0DC}" destId="{77590626-7610-4A18-80FF-84D7F53851C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B826EC-23B1-4E7E-A675-7D49E81E89B4}">
      <dsp:nvSpPr>
        <dsp:cNvPr id="0" name=""/>
        <dsp:cNvSpPr/>
      </dsp:nvSpPr>
      <dsp:spPr>
        <a:xfrm>
          <a:off x="4645" y="1505"/>
          <a:ext cx="8127612" cy="1607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Dynamic Purchasing System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(Due North)</a:t>
          </a:r>
        </a:p>
      </dsp:txBody>
      <dsp:txXfrm>
        <a:off x="51732" y="48592"/>
        <a:ext cx="8033438" cy="1513503"/>
      </dsp:txXfrm>
    </dsp:sp>
    <dsp:sp modelId="{2777BB06-8D10-49A7-9CEC-F858DF40450A}">
      <dsp:nvSpPr>
        <dsp:cNvPr id="0" name=""/>
        <dsp:cNvSpPr/>
      </dsp:nvSpPr>
      <dsp:spPr>
        <a:xfrm>
          <a:off x="78051" y="1800199"/>
          <a:ext cx="2690860" cy="1607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LOT 1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Individual call off</a:t>
          </a:r>
        </a:p>
      </dsp:txBody>
      <dsp:txXfrm>
        <a:off x="125138" y="1847286"/>
        <a:ext cx="2596686" cy="1513503"/>
      </dsp:txXfrm>
    </dsp:sp>
    <dsp:sp modelId="{D4F2AB49-A00D-4B2D-B6D9-2C05106CAAE7}">
      <dsp:nvSpPr>
        <dsp:cNvPr id="0" name=""/>
        <dsp:cNvSpPr/>
      </dsp:nvSpPr>
      <dsp:spPr>
        <a:xfrm>
          <a:off x="288032" y="3504937"/>
          <a:ext cx="2212660" cy="1607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Competitive Bid</a:t>
          </a:r>
        </a:p>
      </dsp:txBody>
      <dsp:txXfrm>
        <a:off x="335119" y="3552024"/>
        <a:ext cx="2118486" cy="1513503"/>
      </dsp:txXfrm>
    </dsp:sp>
    <dsp:sp modelId="{BAFD3862-A36C-4A68-A1B6-22AB8A709120}">
      <dsp:nvSpPr>
        <dsp:cNvPr id="0" name=""/>
        <dsp:cNvSpPr/>
      </dsp:nvSpPr>
      <dsp:spPr>
        <a:xfrm>
          <a:off x="2932914" y="1800200"/>
          <a:ext cx="2236203" cy="1607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LOT 2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Block </a:t>
          </a:r>
        </a:p>
      </dsp:txBody>
      <dsp:txXfrm>
        <a:off x="2980001" y="1847287"/>
        <a:ext cx="2142029" cy="1513503"/>
      </dsp:txXfrm>
    </dsp:sp>
    <dsp:sp modelId="{DDA971C1-21E6-4C6E-AF4B-225583271250}">
      <dsp:nvSpPr>
        <dsp:cNvPr id="0" name=""/>
        <dsp:cNvSpPr/>
      </dsp:nvSpPr>
      <dsp:spPr>
        <a:xfrm>
          <a:off x="5315883" y="1848707"/>
          <a:ext cx="2812955" cy="1607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LOT 3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Individual call off</a:t>
          </a:r>
        </a:p>
      </dsp:txBody>
      <dsp:txXfrm>
        <a:off x="5362970" y="1895794"/>
        <a:ext cx="2718781" cy="1513503"/>
      </dsp:txXfrm>
    </dsp:sp>
    <dsp:sp modelId="{05063AD7-33C5-420D-B301-61BA4B7B3C0D}">
      <dsp:nvSpPr>
        <dsp:cNvPr id="0" name=""/>
        <dsp:cNvSpPr/>
      </dsp:nvSpPr>
      <dsp:spPr>
        <a:xfrm>
          <a:off x="5611517" y="3503432"/>
          <a:ext cx="2212660" cy="1607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Competitive Bid</a:t>
          </a:r>
        </a:p>
      </dsp:txBody>
      <dsp:txXfrm>
        <a:off x="5658604" y="3550519"/>
        <a:ext cx="2118486" cy="15135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3FD59-9757-4FC2-A0F4-92CD15F3AE97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BA6D5-0B23-4168-BD0A-E2F4B39562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586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84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84231" algn="l" defTabSz="9684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68463" algn="l" defTabSz="9684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52695" algn="l" defTabSz="9684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36927" algn="l" defTabSz="9684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421158" algn="l" defTabSz="9684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905390" algn="l" defTabSz="9684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89622" algn="l" defTabSz="9684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73853" algn="l" defTabSz="9684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BA6D5-0B23-4168-BD0A-E2F4B395629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4836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84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CBA6D5-0B23-4168-BD0A-E2F4B395629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684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35019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BA6D5-0B23-4168-BD0A-E2F4B395629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907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BA6D5-0B23-4168-BD0A-E2F4B3956292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2442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BA6D5-0B23-4168-BD0A-E2F4B3956292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0493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BA6D5-0B23-4168-BD0A-E2F4B3956292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840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BA6D5-0B23-4168-BD0A-E2F4B395629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094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BA6D5-0B23-4168-BD0A-E2F4B395629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32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BA6D5-0B23-4168-BD0A-E2F4B395629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290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BA6D5-0B23-4168-BD0A-E2F4B395629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610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BA6D5-0B23-4168-BD0A-E2F4B395629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975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BA6D5-0B23-4168-BD0A-E2F4B395629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943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BA6D5-0B23-4168-BD0A-E2F4B395629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055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BA6D5-0B23-4168-BD0A-E2F4B395629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29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018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292" y="2700511"/>
            <a:ext cx="7560839" cy="3096344"/>
          </a:xfrm>
          <a:prstGeom prst="rect">
            <a:avLst/>
          </a:prstGeom>
        </p:spPr>
        <p:txBody>
          <a:bodyPr/>
          <a:lstStyle>
            <a:lvl1pPr algn="l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298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450156" y="303214"/>
            <a:ext cx="9708257" cy="8131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6461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lIns="104306" tIns="52153" rIns="104306" bIns="52153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>
            <a:extLst/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63603" y="6885650"/>
            <a:ext cx="2495127" cy="525088"/>
          </a:xfrm>
          <a:prstGeom prst="rect">
            <a:avLst/>
          </a:prstGeom>
          <a:ln/>
        </p:spPr>
        <p:txBody>
          <a:bodyPr lIns="104306" tIns="52153" rIns="104306" bIns="52153"/>
          <a:lstStyle>
            <a:lvl1pPr>
              <a:defRPr/>
            </a:lvl1pPr>
          </a:lstStyle>
          <a:p>
            <a:pPr>
              <a:defRPr/>
            </a:pPr>
            <a:fld id="{FBA26183-657C-4986-B0D6-300AF6DBA8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134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rgbClr val="F9B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9964" y="2991057"/>
            <a:ext cx="2141756" cy="20265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348" y="6660951"/>
            <a:ext cx="3096344" cy="36654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356" y="679776"/>
            <a:ext cx="4032448" cy="1588687"/>
          </a:xfrm>
          <a:prstGeom prst="rect">
            <a:avLst/>
          </a:prstGeom>
        </p:spPr>
      </p:pic>
      <p:sp>
        <p:nvSpPr>
          <p:cNvPr id="3" name="MSIPCMContentMarking" descr="{&quot;HashCode&quot;:-379930704,&quot;Placement&quot;:&quot;Header&quot;}"/>
          <p:cNvSpPr txBox="1"/>
          <p:nvPr userDrawn="1"/>
        </p:nvSpPr>
        <p:spPr>
          <a:xfrm>
            <a:off x="8629264" y="0"/>
            <a:ext cx="2064136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317100"/>
                </a:solidFill>
                <a:latin typeface="Calibri" panose="020F0502020204030204" pitchFamily="34" charset="0"/>
              </a:rPr>
              <a:t>Information Classification: PUBLIC</a:t>
            </a:r>
          </a:p>
        </p:txBody>
      </p:sp>
    </p:spTree>
    <p:extLst>
      <p:ext uri="{BB962C8B-B14F-4D97-AF65-F5344CB8AC3E}">
        <p14:creationId xmlns:p14="http://schemas.microsoft.com/office/powerpoint/2010/main" val="236878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dt="0"/>
  <p:txStyles>
    <p:titleStyle>
      <a:lvl1pPr algn="ctr" defTabSz="968463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174" indent="-363174" algn="l" defTabSz="968463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6876" indent="-302644" algn="l" defTabSz="968463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210579" indent="-242116" algn="l" defTabSz="9684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94812" indent="-242116" algn="l" defTabSz="968463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79043" indent="-242116" algn="l" defTabSz="968463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663274" indent="-242116" algn="l" defTabSz="9684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147506" indent="-242116" algn="l" defTabSz="9684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631738" indent="-242116" algn="l" defTabSz="9684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115970" indent="-242116" algn="l" defTabSz="9684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84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4231" algn="l" defTabSz="9684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8463" algn="l" defTabSz="9684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52695" algn="l" defTabSz="9684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36927" algn="l" defTabSz="9684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21158" algn="l" defTabSz="9684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05390" algn="l" defTabSz="9684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9622" algn="l" defTabSz="9684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3853" algn="l" defTabSz="9684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rgbClr val="F9B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9964" y="2991057"/>
            <a:ext cx="2141756" cy="202650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64" y="6948983"/>
            <a:ext cx="2844316" cy="336711"/>
          </a:xfrm>
          <a:prstGeom prst="rect">
            <a:avLst/>
          </a:prstGeom>
        </p:spPr>
      </p:pic>
      <p:sp>
        <p:nvSpPr>
          <p:cNvPr id="2" name="MSIPCMContentMarking" descr="{&quot;HashCode&quot;:-379930704,&quot;Placement&quot;:&quot;Header&quot;}"/>
          <p:cNvSpPr txBox="1"/>
          <p:nvPr userDrawn="1"/>
        </p:nvSpPr>
        <p:spPr>
          <a:xfrm>
            <a:off x="8629264" y="0"/>
            <a:ext cx="2064136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317100"/>
                </a:solidFill>
                <a:latin typeface="Calibri" panose="020F0502020204030204" pitchFamily="34" charset="0"/>
              </a:rPr>
              <a:t>Information Classification: PUBLIC</a:t>
            </a:r>
          </a:p>
        </p:txBody>
      </p:sp>
    </p:spTree>
    <p:extLst>
      <p:ext uri="{BB962C8B-B14F-4D97-AF65-F5344CB8AC3E}">
        <p14:creationId xmlns:p14="http://schemas.microsoft.com/office/powerpoint/2010/main" val="304370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8108" y="108223"/>
            <a:ext cx="9212391" cy="8131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64" y="6948983"/>
            <a:ext cx="2844316" cy="3367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1932" y="321987"/>
            <a:ext cx="1220041" cy="1154388"/>
          </a:xfrm>
          <a:prstGeom prst="rect">
            <a:avLst/>
          </a:prstGeom>
        </p:spPr>
      </p:pic>
      <p:sp>
        <p:nvSpPr>
          <p:cNvPr id="3" name="MSIPCMContentMarking" descr="{&quot;HashCode&quot;:-379930704,&quot;Placement&quot;:&quot;Header&quot;}"/>
          <p:cNvSpPr txBox="1"/>
          <p:nvPr userDrawn="1"/>
        </p:nvSpPr>
        <p:spPr>
          <a:xfrm>
            <a:off x="8629264" y="0"/>
            <a:ext cx="2064136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317100"/>
                </a:solidFill>
                <a:latin typeface="Calibri" panose="020F0502020204030204" pitchFamily="34" charset="0"/>
              </a:rPr>
              <a:t>Information Classification: PUBLIC</a:t>
            </a:r>
          </a:p>
        </p:txBody>
      </p:sp>
    </p:spTree>
    <p:extLst>
      <p:ext uri="{BB962C8B-B14F-4D97-AF65-F5344CB8AC3E}">
        <p14:creationId xmlns:p14="http://schemas.microsoft.com/office/powerpoint/2010/main" val="188493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F9B41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pplyingthesouthwest.org.uk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pplingthesouthwest.org.uk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78348" y="2772519"/>
            <a:ext cx="6840760" cy="2636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5300"/>
              </a:lnSpc>
              <a:spcAft>
                <a:spcPts val="600"/>
              </a:spcAft>
            </a:pPr>
            <a:r>
              <a:rPr lang="en-US" sz="5000" b="1" dirty="0">
                <a:solidFill>
                  <a:schemeClr val="bg1"/>
                </a:solidFill>
              </a:rPr>
              <a:t>Emergency accommodation</a:t>
            </a:r>
          </a:p>
          <a:p>
            <a:pPr lvl="0"/>
            <a:r>
              <a:rPr lang="en-US" sz="2400" dirty="0">
                <a:solidFill>
                  <a:schemeClr val="bg1"/>
                </a:solidFill>
              </a:rPr>
              <a:t>Market Engagement Event</a:t>
            </a:r>
          </a:p>
          <a:p>
            <a:pPr lvl="0"/>
            <a:endParaRPr lang="en-US" sz="2400" dirty="0">
              <a:solidFill>
                <a:schemeClr val="bg1"/>
              </a:solidFill>
            </a:endParaRPr>
          </a:p>
          <a:p>
            <a:pPr lvl="0"/>
            <a:r>
              <a:rPr lang="en-US" sz="2400" dirty="0">
                <a:solidFill>
                  <a:schemeClr val="bg1"/>
                </a:solidFill>
              </a:rPr>
              <a:t>October 2019 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096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196455"/>
            <a:ext cx="10693400" cy="1152128"/>
          </a:xfrm>
        </p:spPr>
        <p:txBody>
          <a:bodyPr/>
          <a:lstStyle/>
          <a:p>
            <a:pPr algn="ctr"/>
            <a:r>
              <a:rPr lang="en-GB" sz="8800" dirty="0"/>
              <a:t>Discussion</a:t>
            </a:r>
            <a:br>
              <a:rPr lang="en-GB" sz="8800" dirty="0"/>
            </a:br>
            <a:r>
              <a:rPr lang="en-GB" sz="8800" dirty="0"/>
              <a:t>and Q &amp; A</a:t>
            </a:r>
          </a:p>
        </p:txBody>
      </p:sp>
    </p:spTree>
    <p:extLst>
      <p:ext uri="{BB962C8B-B14F-4D97-AF65-F5344CB8AC3E}">
        <p14:creationId xmlns:p14="http://schemas.microsoft.com/office/powerpoint/2010/main" val="1634299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988543"/>
            <a:ext cx="10693400" cy="1152128"/>
          </a:xfrm>
        </p:spPr>
        <p:txBody>
          <a:bodyPr/>
          <a:lstStyle/>
          <a:p>
            <a:pPr algn="ctr"/>
            <a:r>
              <a:rPr lang="en-GB" sz="8800" dirty="0"/>
              <a:t>Take a break</a:t>
            </a:r>
          </a:p>
        </p:txBody>
      </p:sp>
    </p:spTree>
    <p:extLst>
      <p:ext uri="{BB962C8B-B14F-4D97-AF65-F5344CB8AC3E}">
        <p14:creationId xmlns:p14="http://schemas.microsoft.com/office/powerpoint/2010/main" val="1445390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988543"/>
            <a:ext cx="10693400" cy="1152128"/>
          </a:xfrm>
        </p:spPr>
        <p:txBody>
          <a:bodyPr/>
          <a:lstStyle/>
          <a:p>
            <a:pPr algn="ctr"/>
            <a:r>
              <a:rPr lang="en-GB" sz="8800" dirty="0"/>
              <a:t>Route to Market</a:t>
            </a:r>
          </a:p>
        </p:txBody>
      </p:sp>
    </p:spTree>
    <p:extLst>
      <p:ext uri="{BB962C8B-B14F-4D97-AF65-F5344CB8AC3E}">
        <p14:creationId xmlns:p14="http://schemas.microsoft.com/office/powerpoint/2010/main" val="4033486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 noChangeArrowheads="1"/>
          </p:cNvSpPr>
          <p:nvPr>
            <p:ph type="title"/>
          </p:nvPr>
        </p:nvSpPr>
        <p:spPr>
          <a:xfrm>
            <a:off x="598805" y="612279"/>
            <a:ext cx="9212391" cy="813121"/>
          </a:xfrm>
        </p:spPr>
        <p:txBody>
          <a:bodyPr>
            <a:normAutofit/>
          </a:bodyPr>
          <a:lstStyle/>
          <a:p>
            <a:r>
              <a:rPr lang="en-GB" altLang="en-US" sz="4400" dirty="0">
                <a:solidFill>
                  <a:schemeClr val="accent6">
                    <a:lumMod val="75000"/>
                  </a:schemeClr>
                </a:solidFill>
              </a:rPr>
              <a:t>Dynamic Purchasing System (DPS)</a:t>
            </a:r>
          </a:p>
        </p:txBody>
      </p:sp>
      <p:sp>
        <p:nvSpPr>
          <p:cNvPr id="819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547666" y="1478998"/>
            <a:ext cx="9624060" cy="5159862"/>
          </a:xfrm>
        </p:spPr>
        <p:txBody>
          <a:bodyPr/>
          <a:lstStyle/>
          <a:p>
            <a:pPr marL="533400" indent="-533400">
              <a:buFont typeface="Courier New" panose="02070309020205020404" pitchFamily="49" charset="0"/>
              <a:buChar char="o"/>
            </a:pPr>
            <a:r>
              <a:rPr lang="en-US" altLang="en-US" sz="3600" dirty="0">
                <a:solidFill>
                  <a:schemeClr val="accent6">
                    <a:lumMod val="75000"/>
                  </a:schemeClr>
                </a:solidFill>
              </a:rPr>
              <a:t>Used exclusively by Public Sector Organisations</a:t>
            </a:r>
            <a:endParaRPr lang="en-GB" altLang="en-US" sz="3600" dirty="0">
              <a:solidFill>
                <a:schemeClr val="accent6">
                  <a:lumMod val="75000"/>
                </a:schemeClr>
              </a:solidFill>
            </a:endParaRPr>
          </a:p>
          <a:p>
            <a:pPr marL="533400" indent="-533400" eaLnBrk="1" hangingPunct="1">
              <a:buFont typeface="Courier New" panose="02070309020205020404" pitchFamily="49" charset="0"/>
              <a:buChar char="o"/>
            </a:pPr>
            <a:r>
              <a:rPr lang="en-GB" altLang="en-US" sz="3600" dirty="0">
                <a:solidFill>
                  <a:schemeClr val="accent6">
                    <a:lumMod val="75000"/>
                  </a:schemeClr>
                </a:solidFill>
              </a:rPr>
              <a:t>Promotes open, fair and transparent practice</a:t>
            </a:r>
          </a:p>
          <a:p>
            <a:pPr marL="533400" indent="-533400">
              <a:buFont typeface="Courier New" panose="02070309020205020404" pitchFamily="49" charset="0"/>
              <a:buChar char="o"/>
            </a:pPr>
            <a:r>
              <a:rPr lang="en-GB" altLang="en-US" sz="3600" dirty="0">
                <a:solidFill>
                  <a:schemeClr val="accent6">
                    <a:lumMod val="75000"/>
                  </a:schemeClr>
                </a:solidFill>
              </a:rPr>
              <a:t>Essentially ‘open’ framework</a:t>
            </a:r>
          </a:p>
          <a:p>
            <a:pPr marL="533400" indent="-533400">
              <a:buFont typeface="Courier New" panose="02070309020205020404" pitchFamily="49" charset="0"/>
              <a:buChar char="o"/>
            </a:pPr>
            <a:r>
              <a:rPr lang="en-GB" altLang="en-US" sz="3600" dirty="0">
                <a:solidFill>
                  <a:schemeClr val="accent6">
                    <a:lumMod val="75000"/>
                  </a:schemeClr>
                </a:solidFill>
              </a:rPr>
              <a:t>Similar to existing framework agreement, but: </a:t>
            </a:r>
          </a:p>
          <a:p>
            <a:pPr marL="812800" lvl="1" indent="-368300">
              <a:buFont typeface="Arial" panose="020B0604020202020204" pitchFamily="34" charset="0"/>
              <a:buChar char="•"/>
            </a:pPr>
            <a:r>
              <a:rPr lang="en-GB" altLang="en-US" sz="3600" dirty="0">
                <a:solidFill>
                  <a:schemeClr val="accent6">
                    <a:lumMod val="75000"/>
                  </a:schemeClr>
                </a:solidFill>
              </a:rPr>
              <a:t>New Suppliers can join a DPS at any time during the contract period</a:t>
            </a:r>
          </a:p>
          <a:p>
            <a:pPr marL="812800" lvl="1" indent="-368300">
              <a:buFont typeface="Arial" panose="020B0604020202020204" pitchFamily="34" charset="0"/>
              <a:buChar char="•"/>
            </a:pPr>
            <a:r>
              <a:rPr lang="en-GB" altLang="en-US" sz="3600" dirty="0">
                <a:solidFill>
                  <a:schemeClr val="accent6">
                    <a:lumMod val="75000"/>
                  </a:schemeClr>
                </a:solidFill>
              </a:rPr>
              <a:t>DPS has to be run as a completely electronic process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31435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180" y="540271"/>
            <a:ext cx="9708257" cy="813121"/>
          </a:xfrm>
        </p:spPr>
        <p:txBody>
          <a:bodyPr/>
          <a:lstStyle/>
          <a:p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Aims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6180" y="1836415"/>
            <a:ext cx="91450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4000" dirty="0">
                <a:solidFill>
                  <a:srgbClr val="F79646">
                    <a:lumMod val="75000"/>
                  </a:srgbClr>
                </a:solidFill>
              </a:rPr>
              <a:t>Suppliers can submit competitive, sustainable bids </a:t>
            </a:r>
          </a:p>
          <a:p>
            <a:pPr marL="571500" lvl="0" indent="-5715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4000" dirty="0">
                <a:solidFill>
                  <a:srgbClr val="F79646">
                    <a:lumMod val="75000"/>
                  </a:srgbClr>
                </a:solidFill>
              </a:rPr>
              <a:t>Cornwall Council to commission services </a:t>
            </a:r>
          </a:p>
          <a:p>
            <a:pPr marL="571500" lvl="0" indent="-5715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4000" dirty="0">
                <a:solidFill>
                  <a:srgbClr val="F79646">
                    <a:lumMod val="75000"/>
                  </a:srgbClr>
                </a:solidFill>
              </a:rPr>
              <a:t>Meet peoples’ needs</a:t>
            </a:r>
          </a:p>
          <a:p>
            <a:pPr marL="571500" lvl="0" indent="-5715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4000" dirty="0">
                <a:solidFill>
                  <a:srgbClr val="F79646">
                    <a:lumMod val="75000"/>
                  </a:srgbClr>
                </a:solidFill>
              </a:rPr>
              <a:t>Offers good quality </a:t>
            </a:r>
          </a:p>
          <a:p>
            <a:pPr marL="571500" lvl="0" indent="-5715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4000" dirty="0">
                <a:solidFill>
                  <a:srgbClr val="F79646">
                    <a:lumMod val="75000"/>
                  </a:srgbClr>
                </a:solidFill>
              </a:rPr>
              <a:t>Value for money</a:t>
            </a:r>
          </a:p>
        </p:txBody>
      </p:sp>
    </p:spTree>
    <p:extLst>
      <p:ext uri="{BB962C8B-B14F-4D97-AF65-F5344CB8AC3E}">
        <p14:creationId xmlns:p14="http://schemas.microsoft.com/office/powerpoint/2010/main" val="183968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 noChangeArrowheads="1"/>
          </p:cNvSpPr>
          <p:nvPr>
            <p:ph type="title"/>
          </p:nvPr>
        </p:nvSpPr>
        <p:spPr>
          <a:xfrm>
            <a:off x="740504" y="684287"/>
            <a:ext cx="9212391" cy="813121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4400" dirty="0">
                <a:solidFill>
                  <a:schemeClr val="accent6">
                    <a:lumMod val="75000"/>
                  </a:schemeClr>
                </a:solidFill>
              </a:rPr>
              <a:t>Bureaucracy or Necessity?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>
          <a:xfrm>
            <a:off x="534670" y="1548383"/>
            <a:ext cx="9624060" cy="4990084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….Necessity</a:t>
            </a:r>
          </a:p>
          <a:p>
            <a:pPr marL="0" indent="0">
              <a:buNone/>
              <a:defRPr/>
            </a:pPr>
            <a:endParaRPr lang="en-GB" sz="105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We are bound by:</a:t>
            </a:r>
          </a:p>
          <a:p>
            <a:pPr marL="533400" indent="-533400" eaLnBrk="1" hangingPunct="1">
              <a:buFont typeface="Courier New" panose="02070309020205020404" pitchFamily="49" charset="0"/>
              <a:buChar char="o"/>
              <a:defRPr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Public Contracts Regulations </a:t>
            </a:r>
          </a:p>
          <a:p>
            <a:pPr marL="533400" indent="-533400" eaLnBrk="1" hangingPunct="1">
              <a:buFont typeface="Courier New" panose="02070309020205020404" pitchFamily="49" charset="0"/>
              <a:buChar char="o"/>
              <a:defRPr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Cornwall Council Contract Procedure Rules </a:t>
            </a:r>
          </a:p>
          <a:p>
            <a:pPr marL="533400" indent="-533400" eaLnBrk="1" hangingPunct="1">
              <a:buFont typeface="Courier New" panose="02070309020205020404" pitchFamily="49" charset="0"/>
              <a:buChar char="o"/>
              <a:defRPr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Must adhere to the principles of procurement </a:t>
            </a:r>
          </a:p>
          <a:p>
            <a:pPr marL="0" indent="0" eaLnBrk="1" hangingPunct="1">
              <a:buNone/>
              <a:defRPr/>
            </a:pPr>
            <a:endParaRPr lang="en-GB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055455"/>
              </p:ext>
            </p:extLst>
          </p:nvPr>
        </p:nvGraphicFramePr>
        <p:xfrm>
          <a:off x="1098227" y="5076775"/>
          <a:ext cx="8496944" cy="13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5">
                  <a:extLst>
                    <a:ext uri="{9D8B030D-6E8A-4147-A177-3AD203B41FA5}">
                      <a16:colId xmlns:a16="http://schemas.microsoft.com/office/drawing/2014/main" val="2609731634"/>
                    </a:ext>
                  </a:extLst>
                </a:gridCol>
                <a:gridCol w="5760639">
                  <a:extLst>
                    <a:ext uri="{9D8B030D-6E8A-4147-A177-3AD203B41FA5}">
                      <a16:colId xmlns:a16="http://schemas.microsoft.com/office/drawing/2014/main" val="948200486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marL="444500" indent="-444500">
                        <a:buFont typeface="Courier New" panose="02070309020205020404" pitchFamily="49" charset="0"/>
                        <a:buChar char="o"/>
                      </a:pPr>
                      <a:r>
                        <a:rPr lang="en-GB" sz="3600" b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Fairness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33400" indent="-533400">
                        <a:buFont typeface="Courier New" panose="02070309020205020404" pitchFamily="49" charset="0"/>
                        <a:buChar char="o"/>
                      </a:pPr>
                      <a:r>
                        <a:rPr lang="en-GB" sz="3600" b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Transparency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84657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444500" indent="-444500">
                        <a:buFont typeface="Courier New" panose="02070309020205020404" pitchFamily="49" charset="0"/>
                        <a:buChar char="o"/>
                      </a:pPr>
                      <a:r>
                        <a:rPr lang="en-GB" sz="3600" b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Equality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33400" indent="-533400">
                        <a:buFont typeface="Courier New" panose="02070309020205020404" pitchFamily="49" charset="0"/>
                        <a:buChar char="o"/>
                      </a:pPr>
                      <a:r>
                        <a:rPr lang="en-GB" sz="3600" b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Proportionate approach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684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407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6180" y="612279"/>
            <a:ext cx="8640959" cy="813121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Route to market/Procurement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4172" y="1404367"/>
            <a:ext cx="94330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Join </a:t>
            </a:r>
            <a:r>
              <a:rPr lang="en-GB" sz="3600" b="1" dirty="0">
                <a:solidFill>
                  <a:srgbClr val="00B050"/>
                </a:solidFill>
                <a:hlinkClick r:id="rId3"/>
              </a:rPr>
              <a:t>www.</a:t>
            </a:r>
            <a:r>
              <a:rPr lang="en-GB" sz="3600" b="1" dirty="0">
                <a:solidFill>
                  <a:schemeClr val="accent6">
                    <a:lumMod val="75000"/>
                  </a:schemeClr>
                </a:solidFill>
                <a:hlinkClick r:id="rId3"/>
              </a:rPr>
              <a:t>supplyingthesouthwest.org.uk</a:t>
            </a:r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Registered to receive tender notification</a:t>
            </a:r>
          </a:p>
          <a:p>
            <a:endParaRPr lang="en-GB" sz="9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GB" sz="4400" b="1" dirty="0">
                <a:solidFill>
                  <a:schemeClr val="accent6">
                    <a:lumMod val="75000"/>
                  </a:schemeClr>
                </a:solidFill>
              </a:rPr>
              <a:t>2 stage process:</a:t>
            </a:r>
          </a:p>
          <a:p>
            <a:endParaRPr lang="en-GB" sz="36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9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GB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597720"/>
              </p:ext>
            </p:extLst>
          </p:nvPr>
        </p:nvGraphicFramePr>
        <p:xfrm>
          <a:off x="234132" y="3492599"/>
          <a:ext cx="10153128" cy="3108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28592">
                  <a:extLst>
                    <a:ext uri="{9D8B030D-6E8A-4147-A177-3AD203B41FA5}">
                      <a16:colId xmlns:a16="http://schemas.microsoft.com/office/drawing/2014/main" val="3447185821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685789907"/>
                    </a:ext>
                  </a:extLst>
                </a:gridCol>
              </a:tblGrid>
              <a:tr h="3024336">
                <a:tc>
                  <a:txBody>
                    <a:bodyPr/>
                    <a:lstStyle/>
                    <a:p>
                      <a:pPr lvl="0"/>
                      <a:r>
                        <a:rPr lang="en-GB" sz="3600" dirty="0">
                          <a:solidFill>
                            <a:schemeClr val="tx1"/>
                          </a:solidFill>
                        </a:rPr>
                        <a:t>Stage 1 - Tender</a:t>
                      </a:r>
                    </a:p>
                    <a:p>
                      <a:pPr marL="1055731" lvl="1" indent="-571500">
                        <a:buFont typeface="Courier New" panose="02070309020205020404" pitchFamily="49" charset="0"/>
                        <a:buChar char="o"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</a:rPr>
                        <a:t>Selection questionnaire</a:t>
                      </a:r>
                    </a:p>
                    <a:p>
                      <a:pPr marL="1055731" lvl="1" indent="-571500">
                        <a:buFont typeface="Courier New" panose="02070309020205020404" pitchFamily="49" charset="0"/>
                        <a:buChar char="o"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</a:rPr>
                        <a:t>Financial information</a:t>
                      </a:r>
                    </a:p>
                    <a:p>
                      <a:pPr marL="1055731" lvl="1" indent="-571500">
                        <a:buFont typeface="Courier New" panose="02070309020205020404" pitchFamily="49" charset="0"/>
                        <a:buChar char="o"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</a:rPr>
                        <a:t>Method statements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3600" dirty="0">
                          <a:solidFill>
                            <a:schemeClr val="tx1"/>
                          </a:solidFill>
                        </a:rPr>
                        <a:t>Stage 2</a:t>
                      </a:r>
                    </a:p>
                    <a:p>
                      <a:pPr lvl="0"/>
                      <a:r>
                        <a:rPr lang="en-GB" sz="3600" dirty="0">
                          <a:solidFill>
                            <a:schemeClr val="tx1"/>
                          </a:solidFill>
                        </a:rPr>
                        <a:t>On-board to Dynamic Purchasing System</a:t>
                      </a:r>
                    </a:p>
                    <a:p>
                      <a:pPr marL="457200" indent="-457200">
                        <a:buFont typeface="Courier New" panose="02070309020205020404" pitchFamily="49" charset="0"/>
                        <a:buChar char="o"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</a:rPr>
                        <a:t>Bid/award of new business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335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8542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 noChangeArrowheads="1"/>
          </p:cNvSpPr>
          <p:nvPr>
            <p:ph type="title"/>
          </p:nvPr>
        </p:nvSpPr>
        <p:spPr>
          <a:xfrm>
            <a:off x="740504" y="612279"/>
            <a:ext cx="9212391" cy="813121"/>
          </a:xfrm>
        </p:spPr>
        <p:txBody>
          <a:bodyPr>
            <a:normAutofit/>
          </a:bodyPr>
          <a:lstStyle/>
          <a:p>
            <a:r>
              <a:rPr lang="en-GB" altLang="en-US" sz="4400" dirty="0">
                <a:solidFill>
                  <a:schemeClr val="accent6">
                    <a:lumMod val="75000"/>
                  </a:schemeClr>
                </a:solidFill>
              </a:rPr>
              <a:t>DPS – Top Tips</a:t>
            </a:r>
          </a:p>
        </p:txBody>
      </p:sp>
      <p:sp>
        <p:nvSpPr>
          <p:cNvPr id="1331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534670" y="1476375"/>
            <a:ext cx="9624060" cy="4990084"/>
          </a:xfrm>
        </p:spPr>
        <p:txBody>
          <a:bodyPr/>
          <a:lstStyle/>
          <a:p>
            <a:pPr marL="533400" indent="-5334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600" dirty="0">
                <a:solidFill>
                  <a:schemeClr val="accent6">
                    <a:lumMod val="75000"/>
                  </a:schemeClr>
                </a:solidFill>
              </a:rPr>
              <a:t>Don’t miss deadlines</a:t>
            </a:r>
          </a:p>
          <a:p>
            <a:pPr marL="533400" indent="-5334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600" dirty="0">
                <a:solidFill>
                  <a:schemeClr val="accent6">
                    <a:lumMod val="75000"/>
                  </a:schemeClr>
                </a:solidFill>
              </a:rPr>
              <a:t>Check word count where relevant</a:t>
            </a:r>
          </a:p>
          <a:p>
            <a:pPr marL="533400" indent="-5334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600" dirty="0">
                <a:solidFill>
                  <a:schemeClr val="accent6">
                    <a:lumMod val="75000"/>
                  </a:schemeClr>
                </a:solidFill>
              </a:rPr>
              <a:t>Answer what is being asked </a:t>
            </a:r>
          </a:p>
          <a:p>
            <a:pPr marL="533400" indent="-5334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600" dirty="0">
                <a:solidFill>
                  <a:schemeClr val="accent6">
                    <a:lumMod val="75000"/>
                  </a:schemeClr>
                </a:solidFill>
              </a:rPr>
              <a:t>Don’t assume the Council knows what you offer</a:t>
            </a:r>
          </a:p>
          <a:p>
            <a:pPr marL="533400" indent="-5334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600" dirty="0">
                <a:solidFill>
                  <a:schemeClr val="accent6">
                    <a:lumMod val="75000"/>
                  </a:schemeClr>
                </a:solidFill>
              </a:rPr>
              <a:t>Consider the evaluation criteria when answering</a:t>
            </a:r>
          </a:p>
          <a:p>
            <a:pPr marL="533400" indent="-5334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600" dirty="0">
                <a:solidFill>
                  <a:schemeClr val="accent6">
                    <a:lumMod val="75000"/>
                  </a:schemeClr>
                </a:solidFill>
              </a:rPr>
              <a:t>Check your prices and supporting information before submitting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83323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 noChangeArrowheads="1"/>
          </p:cNvSpPr>
          <p:nvPr>
            <p:ph type="title"/>
          </p:nvPr>
        </p:nvSpPr>
        <p:spPr>
          <a:xfrm>
            <a:off x="740504" y="612279"/>
            <a:ext cx="9212391" cy="813121"/>
          </a:xfrm>
        </p:spPr>
        <p:txBody>
          <a:bodyPr>
            <a:normAutofit/>
          </a:bodyPr>
          <a:lstStyle/>
          <a:p>
            <a:r>
              <a:rPr lang="en-GB" altLang="en-US" sz="4400" dirty="0">
                <a:solidFill>
                  <a:schemeClr val="accent6">
                    <a:lumMod val="75000"/>
                  </a:schemeClr>
                </a:solidFill>
              </a:rPr>
              <a:t>DPS – Why Submissions Fail</a:t>
            </a:r>
          </a:p>
        </p:txBody>
      </p:sp>
      <p:sp>
        <p:nvSpPr>
          <p:cNvPr id="1331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534670" y="1620391"/>
            <a:ext cx="9624060" cy="4990084"/>
          </a:xfrm>
        </p:spPr>
        <p:txBody>
          <a:bodyPr/>
          <a:lstStyle/>
          <a:p>
            <a:pPr marL="533400" indent="-5334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4000" dirty="0">
                <a:solidFill>
                  <a:schemeClr val="accent6">
                    <a:lumMod val="75000"/>
                  </a:schemeClr>
                </a:solidFill>
              </a:rPr>
              <a:t>Missing a submission deadline</a:t>
            </a:r>
          </a:p>
          <a:p>
            <a:pPr marL="533400" indent="-5334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4000" dirty="0">
                <a:solidFill>
                  <a:schemeClr val="accent6">
                    <a:lumMod val="75000"/>
                  </a:schemeClr>
                </a:solidFill>
              </a:rPr>
              <a:t>Failing to provide the required information</a:t>
            </a:r>
          </a:p>
          <a:p>
            <a:pPr marL="533400" indent="-5334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4000" dirty="0">
                <a:solidFill>
                  <a:schemeClr val="accent6">
                    <a:lumMod val="75000"/>
                  </a:schemeClr>
                </a:solidFill>
              </a:rPr>
              <a:t>Attaching policies to answer a question</a:t>
            </a:r>
          </a:p>
          <a:p>
            <a:pPr marL="533400" indent="-5334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4000" dirty="0">
                <a:solidFill>
                  <a:schemeClr val="accent6">
                    <a:lumMod val="75000"/>
                  </a:schemeClr>
                </a:solidFill>
              </a:rPr>
              <a:t>Assuming the Council knows what you offer</a:t>
            </a:r>
          </a:p>
          <a:p>
            <a:pPr marL="533400" indent="-5334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4000" dirty="0">
                <a:solidFill>
                  <a:schemeClr val="accent6">
                    <a:lumMod val="75000"/>
                  </a:schemeClr>
                </a:solidFill>
              </a:rPr>
              <a:t>Not understanding that bids are only marked on information submitted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67109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 noChangeArrowheads="1"/>
          </p:cNvSpPr>
          <p:nvPr>
            <p:ph type="title"/>
          </p:nvPr>
        </p:nvSpPr>
        <p:spPr>
          <a:xfrm>
            <a:off x="740504" y="612279"/>
            <a:ext cx="9212391" cy="813121"/>
          </a:xfrm>
        </p:spPr>
        <p:txBody>
          <a:bodyPr>
            <a:normAutofit/>
          </a:bodyPr>
          <a:lstStyle/>
          <a:p>
            <a:r>
              <a:rPr lang="en-GB" altLang="en-US" sz="4400" dirty="0">
                <a:solidFill>
                  <a:schemeClr val="accent6">
                    <a:lumMod val="75000"/>
                  </a:schemeClr>
                </a:solidFill>
              </a:rPr>
              <a:t>DPS - Clarifications</a:t>
            </a:r>
          </a:p>
        </p:txBody>
      </p:sp>
      <p:sp>
        <p:nvSpPr>
          <p:cNvPr id="1331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534670" y="1598859"/>
            <a:ext cx="9624060" cy="4990084"/>
          </a:xfrm>
        </p:spPr>
        <p:txBody>
          <a:bodyPr/>
          <a:lstStyle/>
          <a:p>
            <a:pPr marL="533400" indent="-5334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en-US" sz="4000" dirty="0">
                <a:solidFill>
                  <a:schemeClr val="accent6">
                    <a:lumMod val="75000"/>
                  </a:schemeClr>
                </a:solidFill>
              </a:rPr>
              <a:t>Clarifications must be submitted via </a:t>
            </a:r>
            <a:r>
              <a:rPr lang="en-GB" altLang="en-US" sz="4000" dirty="0">
                <a:solidFill>
                  <a:schemeClr val="accent6">
                    <a:lumMod val="75000"/>
                  </a:schemeClr>
                </a:solidFill>
                <a:hlinkClick r:id="rId2"/>
              </a:rPr>
              <a:t>www.supplingthesouthwest.org.uk</a:t>
            </a:r>
            <a:r>
              <a:rPr lang="en-GB" altLang="en-US" sz="40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533400" indent="-5334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en-US" sz="4000" dirty="0">
                <a:solidFill>
                  <a:schemeClr val="accent6">
                    <a:lumMod val="75000"/>
                  </a:schemeClr>
                </a:solidFill>
              </a:rPr>
              <a:t>All questions MUST come through the Portal</a:t>
            </a:r>
          </a:p>
          <a:p>
            <a:pPr marL="533400" indent="-5334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en-US" sz="4000" dirty="0">
                <a:solidFill>
                  <a:schemeClr val="accent6">
                    <a:lumMod val="75000"/>
                  </a:schemeClr>
                </a:solidFill>
              </a:rPr>
              <a:t>Read previous clarification questions and responses before submitting</a:t>
            </a:r>
          </a:p>
          <a:p>
            <a:pPr marL="533400" indent="-5334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en-US" sz="4000" dirty="0">
                <a:solidFill>
                  <a:schemeClr val="accent6">
                    <a:lumMod val="75000"/>
                  </a:schemeClr>
                </a:solidFill>
              </a:rPr>
              <a:t>Be aware of the deadline for submitting clarifications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68179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1011" y="519238"/>
            <a:ext cx="9708257" cy="813121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Welcome – and thank you for attending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1011" y="1332359"/>
            <a:ext cx="9492233" cy="5873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Agenda for the session:</a:t>
            </a:r>
          </a:p>
          <a:p>
            <a:pPr marL="571500" indent="-571500">
              <a:spcBef>
                <a:spcPts val="400"/>
              </a:spcBef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Aims of the Service</a:t>
            </a:r>
          </a:p>
          <a:p>
            <a:pPr marL="571500" indent="-571500">
              <a:spcBef>
                <a:spcPts val="400"/>
              </a:spcBef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Council’s plans</a:t>
            </a:r>
          </a:p>
          <a:p>
            <a:pPr marL="571500" indent="-571500">
              <a:spcBef>
                <a:spcPts val="400"/>
              </a:spcBef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Specification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-----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Break-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----</a:t>
            </a:r>
          </a:p>
          <a:p>
            <a:pPr marL="571500" indent="-571500">
              <a:spcBef>
                <a:spcPts val="400"/>
              </a:spcBef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Route to Market (Dynamic Purchasing System)</a:t>
            </a:r>
          </a:p>
          <a:p>
            <a:pPr marL="571500" indent="-571500">
              <a:spcBef>
                <a:spcPts val="400"/>
              </a:spcBef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Top tips</a:t>
            </a:r>
          </a:p>
          <a:p>
            <a:pPr marL="571500" indent="-571500">
              <a:spcBef>
                <a:spcPts val="400"/>
              </a:spcBef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Pricing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9471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504" y="468263"/>
            <a:ext cx="9212391" cy="813121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Out of Hours –v- During Office Hours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670" y="2700511"/>
            <a:ext cx="9624060" cy="4053868"/>
          </a:xfrm>
        </p:spPr>
        <p:txBody>
          <a:bodyPr/>
          <a:lstStyle/>
          <a:p>
            <a:pPr marL="533400" indent="-533400">
              <a:buFont typeface="Courier New" panose="02070309020205020404" pitchFamily="49" charset="0"/>
              <a:buChar char="o"/>
            </a:pPr>
            <a:r>
              <a:rPr lang="en-GB" sz="4800" dirty="0">
                <a:solidFill>
                  <a:schemeClr val="accent6">
                    <a:lumMod val="75000"/>
                  </a:schemeClr>
                </a:solidFill>
              </a:rPr>
              <a:t>During office hours:</a:t>
            </a:r>
          </a:p>
          <a:p>
            <a:pPr marL="933450" lvl="1" indent="-533400">
              <a:buFont typeface="Courier New" panose="02070309020205020404" pitchFamily="49" charset="0"/>
              <a:buChar char="o"/>
            </a:pPr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We will place a service request:</a:t>
            </a:r>
          </a:p>
          <a:p>
            <a:pPr marL="800100" lvl="2" indent="0">
              <a:buNone/>
            </a:pPr>
            <a:r>
              <a:rPr lang="en-GB" sz="4000" dirty="0">
                <a:solidFill>
                  <a:schemeClr val="accent6">
                    <a:lumMod val="75000"/>
                  </a:schemeClr>
                </a:solidFill>
              </a:rPr>
              <a:t>This is called a ‘call off’ </a:t>
            </a:r>
          </a:p>
          <a:p>
            <a:pPr marL="976313" lvl="1" indent="-519113">
              <a:buFont typeface="Courier New" panose="02070309020205020404" pitchFamily="49" charset="0"/>
              <a:buChar char="o"/>
            </a:pPr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Providers make a competitive bid</a:t>
            </a:r>
          </a:p>
        </p:txBody>
      </p:sp>
    </p:spTree>
    <p:extLst>
      <p:ext uri="{BB962C8B-B14F-4D97-AF65-F5344CB8AC3E}">
        <p14:creationId xmlns:p14="http://schemas.microsoft.com/office/powerpoint/2010/main" val="7931056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180" y="591246"/>
            <a:ext cx="9212391" cy="813121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How it works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95201584"/>
              </p:ext>
            </p:extLst>
          </p:nvPr>
        </p:nvGraphicFramePr>
        <p:xfrm>
          <a:off x="1314252" y="1332359"/>
          <a:ext cx="8136904" cy="5112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2466380" y="2772519"/>
            <a:ext cx="5805070" cy="2376264"/>
            <a:chOff x="2034332" y="2484487"/>
            <a:chExt cx="6200868" cy="2376264"/>
          </a:xfrm>
        </p:grpSpPr>
        <p:sp>
          <p:nvSpPr>
            <p:cNvPr id="6" name="Down Arrow 5"/>
            <p:cNvSpPr/>
            <p:nvPr/>
          </p:nvSpPr>
          <p:spPr>
            <a:xfrm>
              <a:off x="7755693" y="2484487"/>
              <a:ext cx="432048" cy="576064"/>
            </a:xfrm>
            <a:prstGeom prst="downArrow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Down Arrow 6"/>
            <p:cNvSpPr/>
            <p:nvPr/>
          </p:nvSpPr>
          <p:spPr>
            <a:xfrm>
              <a:off x="2063789" y="4284687"/>
              <a:ext cx="432048" cy="576064"/>
            </a:xfrm>
            <a:prstGeom prst="downArrow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Down Arrow 9"/>
            <p:cNvSpPr/>
            <p:nvPr/>
          </p:nvSpPr>
          <p:spPr>
            <a:xfrm>
              <a:off x="7803153" y="4284687"/>
              <a:ext cx="432047" cy="576064"/>
            </a:xfrm>
            <a:prstGeom prst="downArrow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Down Arrow 10"/>
            <p:cNvSpPr/>
            <p:nvPr/>
          </p:nvSpPr>
          <p:spPr>
            <a:xfrm>
              <a:off x="4957202" y="2484487"/>
              <a:ext cx="432048" cy="576064"/>
            </a:xfrm>
            <a:prstGeom prst="downArrow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2034332" y="2484487"/>
              <a:ext cx="432048" cy="576064"/>
            </a:xfrm>
            <a:prstGeom prst="downArrow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6296610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504" y="468263"/>
            <a:ext cx="9212391" cy="813121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Out of Hours –v- During Office Hours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Font typeface="Courier New" panose="02070309020205020404" pitchFamily="49" charset="0"/>
              <a:buChar char="o"/>
            </a:pPr>
            <a:r>
              <a:rPr lang="en-US" sz="4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During office hours:</a:t>
            </a:r>
          </a:p>
          <a:p>
            <a:pPr marL="533400" indent="-533400">
              <a:buFont typeface="Courier New" panose="02070309020205020404" pitchFamily="49" charset="0"/>
              <a:buChar char="o"/>
            </a:pPr>
            <a:r>
              <a:rPr lang="en-US" sz="4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We will place a service request:</a:t>
            </a:r>
          </a:p>
          <a:p>
            <a:pPr marL="533400" indent="-533400">
              <a:buFont typeface="Courier New" panose="02070309020205020404" pitchFamily="49" charset="0"/>
              <a:buChar char="o"/>
            </a:pPr>
            <a:r>
              <a:rPr lang="en-US" sz="4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This is called a ‘call off’ </a:t>
            </a:r>
          </a:p>
          <a:p>
            <a:pPr marL="533400" indent="-533400">
              <a:buFont typeface="Courier New" panose="02070309020205020404" pitchFamily="49" charset="0"/>
              <a:buChar char="o"/>
            </a:pPr>
            <a:r>
              <a:rPr lang="en-US" sz="4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Providers make a competitive bid</a:t>
            </a:r>
            <a:endParaRPr lang="en-GB" sz="4800" dirty="0">
              <a:solidFill>
                <a:schemeClr val="accent6">
                  <a:lumMod val="75000"/>
                </a:schemeClr>
              </a:solidFill>
            </a:endParaRPr>
          </a:p>
          <a:p>
            <a:pPr marL="533400" indent="-533400">
              <a:buFont typeface="Courier New" panose="02070309020205020404" pitchFamily="49" charset="0"/>
              <a:buChar char="o"/>
            </a:pPr>
            <a:r>
              <a:rPr lang="en-GB" sz="4800" dirty="0">
                <a:solidFill>
                  <a:schemeClr val="accent6">
                    <a:lumMod val="75000"/>
                  </a:schemeClr>
                </a:solidFill>
              </a:rPr>
              <a:t>Out of hours</a:t>
            </a: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GB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1272" r="21271"/>
          <a:stretch/>
        </p:blipFill>
        <p:spPr>
          <a:xfrm>
            <a:off x="4626620" y="5148783"/>
            <a:ext cx="1008113" cy="175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6585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995" y="735262"/>
            <a:ext cx="9708257" cy="813121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Pricing strategy 2 stage process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7760" y="1764407"/>
            <a:ext cx="94330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Stage 1</a:t>
            </a:r>
          </a:p>
          <a:p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Agreed that: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We don’t have seasonal variances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We don’t have geographical variances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Providers will submit rates at Stage 1 dependent on:</a:t>
            </a:r>
          </a:p>
          <a:p>
            <a:pPr marL="1055731" lvl="1" indent="-571500">
              <a:buFont typeface="Wingdings" panose="05000000000000000000" pitchFamily="2" charset="2"/>
              <a:buChar char="§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Size</a:t>
            </a:r>
          </a:p>
          <a:p>
            <a:pPr marL="1055731" lvl="1" indent="-571500">
              <a:buFont typeface="Wingdings" panose="05000000000000000000" pitchFamily="2" charset="2"/>
              <a:buChar char="§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Shared or self-contained</a:t>
            </a:r>
          </a:p>
        </p:txBody>
      </p:sp>
    </p:spTree>
    <p:extLst>
      <p:ext uri="{BB962C8B-B14F-4D97-AF65-F5344CB8AC3E}">
        <p14:creationId xmlns:p14="http://schemas.microsoft.com/office/powerpoint/2010/main" val="4926765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995" y="735262"/>
            <a:ext cx="9708257" cy="813121"/>
          </a:xfrm>
        </p:spPr>
        <p:txBody>
          <a:bodyPr/>
          <a:lstStyle/>
          <a:p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Pricing strategy</a:t>
            </a:r>
            <a:r>
              <a:rPr lang="en-GB" dirty="0"/>
              <a:t>	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7760" y="1764407"/>
            <a:ext cx="94330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Standard room rates will rule out additional charges in respect of children (Lot 1)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GB" sz="3600" dirty="0">
              <a:solidFill>
                <a:schemeClr val="accent6">
                  <a:lumMod val="75000"/>
                </a:schemeClr>
              </a:solidFill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Standard room rate applies – even if a room is under-occupied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GB" sz="3600" dirty="0">
              <a:solidFill>
                <a:schemeClr val="accent6">
                  <a:lumMod val="75000"/>
                </a:schemeClr>
              </a:solidFill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Rates do not fluctuate based upon duration of stay</a:t>
            </a:r>
          </a:p>
        </p:txBody>
      </p:sp>
    </p:spTree>
    <p:extLst>
      <p:ext uri="{BB962C8B-B14F-4D97-AF65-F5344CB8AC3E}">
        <p14:creationId xmlns:p14="http://schemas.microsoft.com/office/powerpoint/2010/main" val="34079200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164" y="684287"/>
            <a:ext cx="9708257" cy="81312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Standard room rates </a:t>
            </a:r>
            <a:endParaRPr lang="en-GB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7760" y="1764407"/>
            <a:ext cx="9433048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Why are we looking agreed rates for each provider?</a:t>
            </a:r>
          </a:p>
          <a:p>
            <a:endParaRPr lang="en-GB" sz="700" dirty="0">
              <a:solidFill>
                <a:schemeClr val="accent6">
                  <a:lumMod val="75000"/>
                </a:schemeClr>
              </a:solidFill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Improved financial planning/budget management for providers and Cornwall Council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Streamlining process for efficiencies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Viable and sustainable rate for suppliers to ensure longevity of relationship 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Equality of service</a:t>
            </a:r>
          </a:p>
          <a:p>
            <a:endParaRPr lang="en-GB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GB" sz="2800" dirty="0">
              <a:solidFill>
                <a:srgbClr val="00B050"/>
              </a:solidFill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GB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9985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196455"/>
            <a:ext cx="10693400" cy="1152128"/>
          </a:xfrm>
        </p:spPr>
        <p:txBody>
          <a:bodyPr/>
          <a:lstStyle/>
          <a:p>
            <a:pPr algn="ctr"/>
            <a:r>
              <a:rPr lang="en-GB" sz="8800" dirty="0"/>
              <a:t>Discussion</a:t>
            </a:r>
            <a:br>
              <a:rPr lang="en-GB" sz="8800" dirty="0"/>
            </a:br>
            <a:r>
              <a:rPr lang="en-GB" sz="8800" dirty="0"/>
              <a:t>and Q &amp; A</a:t>
            </a:r>
          </a:p>
        </p:txBody>
      </p:sp>
    </p:spTree>
    <p:extLst>
      <p:ext uri="{BB962C8B-B14F-4D97-AF65-F5344CB8AC3E}">
        <p14:creationId xmlns:p14="http://schemas.microsoft.com/office/powerpoint/2010/main" val="13547715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172" y="663254"/>
            <a:ext cx="9212391" cy="813121"/>
          </a:xfrm>
        </p:spPr>
        <p:txBody>
          <a:bodyPr/>
          <a:lstStyle/>
          <a:p>
            <a:r>
              <a:rPr lang="en-GB" sz="4400" dirty="0">
                <a:solidFill>
                  <a:srgbClr val="F79646">
                    <a:lumMod val="75000"/>
                  </a:srgbClr>
                </a:solidFill>
              </a:rPr>
              <a:t>Timetable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50348"/>
              </p:ext>
            </p:extLst>
          </p:nvPr>
        </p:nvGraphicFramePr>
        <p:xfrm>
          <a:off x="534988" y="1956375"/>
          <a:ext cx="9623426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7936">
                  <a:extLst>
                    <a:ext uri="{9D8B030D-6E8A-4147-A177-3AD203B41FA5}">
                      <a16:colId xmlns:a16="http://schemas.microsoft.com/office/drawing/2014/main" val="3792536934"/>
                    </a:ext>
                  </a:extLst>
                </a:gridCol>
                <a:gridCol w="2795490">
                  <a:extLst>
                    <a:ext uri="{9D8B030D-6E8A-4147-A177-3AD203B41FA5}">
                      <a16:colId xmlns:a16="http://schemas.microsoft.com/office/drawing/2014/main" val="38418133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Issue</a:t>
                      </a:r>
                      <a:r>
                        <a:rPr lang="en-GB" sz="3000" b="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contract advert</a:t>
                      </a:r>
                      <a:endParaRPr lang="en-GB" sz="3000" b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000" b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 Dec </a:t>
                      </a:r>
                      <a:r>
                        <a:rPr lang="en-GB" sz="3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2019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690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0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Receipt of clarification questions deadline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0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10 Jan 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620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000" baseline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Responses </a:t>
                      </a:r>
                      <a:r>
                        <a:rPr lang="en-GB" sz="30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to </a:t>
                      </a:r>
                      <a:r>
                        <a:rPr lang="en-GB" sz="3000" baseline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clarification questions date</a:t>
                      </a:r>
                      <a:endParaRPr lang="en-GB" sz="3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0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14 Jan 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493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0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Deadline for completion of tenders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0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17 Jan 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429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0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Notification of contract award decision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0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 Mar 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019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0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Stand still period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0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 – 15 Mar 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238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0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Contract ‘Go Live’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0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 Apr 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307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3109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292" y="1836415"/>
            <a:ext cx="7560839" cy="1368152"/>
          </a:xfrm>
        </p:spPr>
        <p:txBody>
          <a:bodyPr/>
          <a:lstStyle/>
          <a:p>
            <a:pPr algn="ctr"/>
            <a:r>
              <a:rPr lang="en-GB" dirty="0"/>
              <a:t>DPS</a:t>
            </a:r>
            <a:br>
              <a:rPr lang="en-GB" dirty="0"/>
            </a:br>
            <a:br>
              <a:rPr lang="en-GB" dirty="0"/>
            </a:br>
            <a:r>
              <a:rPr lang="en-GB" dirty="0"/>
              <a:t>User friendly guides</a:t>
            </a:r>
            <a:br>
              <a:rPr lang="en-GB" dirty="0"/>
            </a:br>
            <a:r>
              <a:rPr lang="en-GB" dirty="0"/>
              <a:t>Screen snapshots</a:t>
            </a:r>
          </a:p>
        </p:txBody>
      </p:sp>
    </p:spTree>
    <p:extLst>
      <p:ext uri="{BB962C8B-B14F-4D97-AF65-F5344CB8AC3E}">
        <p14:creationId xmlns:p14="http://schemas.microsoft.com/office/powerpoint/2010/main" val="41068384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292" y="2700511"/>
            <a:ext cx="7560839" cy="1368152"/>
          </a:xfrm>
        </p:spPr>
        <p:txBody>
          <a:bodyPr/>
          <a:lstStyle/>
          <a:p>
            <a:r>
              <a:rPr lang="en-GB" dirty="0"/>
              <a:t>Thank you / </a:t>
            </a:r>
            <a:r>
              <a:rPr lang="en-GB" dirty="0" err="1"/>
              <a:t>Meur</a:t>
            </a:r>
            <a:r>
              <a:rPr lang="en-GB" dirty="0"/>
              <a:t> </a:t>
            </a:r>
            <a:r>
              <a:rPr lang="en-GB" dirty="0" err="1"/>
              <a:t>ras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786866" y="3802040"/>
            <a:ext cx="73505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</a:rPr>
              <a:t>If you have any questions or comments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housingcommissioning@cornwall.gov.uk</a:t>
            </a:r>
          </a:p>
        </p:txBody>
      </p:sp>
    </p:spTree>
    <p:extLst>
      <p:ext uri="{BB962C8B-B14F-4D97-AF65-F5344CB8AC3E}">
        <p14:creationId xmlns:p14="http://schemas.microsoft.com/office/powerpoint/2010/main" val="2298127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458" y="540271"/>
            <a:ext cx="9708257" cy="813121"/>
          </a:xfrm>
        </p:spPr>
        <p:txBody>
          <a:bodyPr/>
          <a:lstStyle/>
          <a:p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Housekeeping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8458" y="1836415"/>
            <a:ext cx="9492233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Fire alarms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Comfort breaks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Refreshments 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Phones on silent please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All comments are welcome</a:t>
            </a:r>
          </a:p>
          <a:p>
            <a:pPr marL="1055731" lvl="1" indent="-5715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Respect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896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8188" y="540271"/>
            <a:ext cx="9708257" cy="813121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Events in April / May - feedback</a:t>
            </a:r>
          </a:p>
        </p:txBody>
      </p:sp>
      <p:sp>
        <p:nvSpPr>
          <p:cNvPr id="2" name="Rectangle 1"/>
          <p:cNvSpPr/>
          <p:nvPr/>
        </p:nvSpPr>
        <p:spPr>
          <a:xfrm>
            <a:off x="738188" y="2124447"/>
            <a:ext cx="8568952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We consulted you about some aspects of the new contract</a:t>
            </a:r>
          </a:p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We analysed your comments and have incorporated suggestions wherever possible</a:t>
            </a:r>
          </a:p>
          <a:p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Discuss later in presentation …</a:t>
            </a:r>
          </a:p>
        </p:txBody>
      </p:sp>
    </p:spTree>
    <p:extLst>
      <p:ext uri="{BB962C8B-B14F-4D97-AF65-F5344CB8AC3E}">
        <p14:creationId xmlns:p14="http://schemas.microsoft.com/office/powerpoint/2010/main" val="1901341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003" y="540271"/>
            <a:ext cx="9708257" cy="813121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Aims of the service</a:t>
            </a:r>
          </a:p>
        </p:txBody>
      </p:sp>
      <p:sp>
        <p:nvSpPr>
          <p:cNvPr id="4" name="Rectangle 3"/>
          <p:cNvSpPr/>
          <p:nvPr/>
        </p:nvSpPr>
        <p:spPr>
          <a:xfrm>
            <a:off x="677686" y="1510630"/>
            <a:ext cx="970957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Courier New" panose="02070309020205020404" pitchFamily="49" charset="0"/>
              <a:buChar char="o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Statutory duties on Local Authorities</a:t>
            </a:r>
          </a:p>
          <a:p>
            <a:pPr marL="571500" lvl="0" indent="-571500">
              <a:buFont typeface="Courier New" panose="02070309020205020404" pitchFamily="49" charset="0"/>
              <a:buChar char="o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Homelessness Reduction Act </a:t>
            </a:r>
          </a:p>
          <a:p>
            <a:pPr marL="571500" lvl="0" indent="-571500">
              <a:buFont typeface="Courier New" panose="02070309020205020404" pitchFamily="49" charset="0"/>
              <a:buChar char="o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Application assessed</a:t>
            </a:r>
          </a:p>
          <a:p>
            <a:pPr marL="571500" lvl="0" indent="-571500">
              <a:buFont typeface="Courier New" panose="02070309020205020404" pitchFamily="49" charset="0"/>
              <a:buChar char="o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Every case is different</a:t>
            </a:r>
          </a:p>
          <a:p>
            <a:pPr marL="571500" lvl="0" indent="-571500">
              <a:buFont typeface="Courier New" panose="02070309020205020404" pitchFamily="49" charset="0"/>
              <a:buChar char="o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Three Lots:</a:t>
            </a:r>
          </a:p>
          <a:p>
            <a:pPr marL="1055731" lvl="1" indent="-571500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Lot 1 – Applicants with family commitments</a:t>
            </a:r>
          </a:p>
          <a:p>
            <a:pPr marL="1055731" lvl="1" indent="-571500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Lot 2 – Applicants who are 16 and 17 years old </a:t>
            </a:r>
          </a:p>
          <a:p>
            <a:pPr marL="1055731" lvl="1" indent="-571500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Lot 3 – Applicants who are single or a couple</a:t>
            </a:r>
          </a:p>
        </p:txBody>
      </p:sp>
    </p:spTree>
    <p:extLst>
      <p:ext uri="{BB962C8B-B14F-4D97-AF65-F5344CB8AC3E}">
        <p14:creationId xmlns:p14="http://schemas.microsoft.com/office/powerpoint/2010/main" val="1899837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180" y="519238"/>
            <a:ext cx="4968552" cy="81312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The Council’s Plans </a:t>
            </a:r>
            <a:endParaRPr lang="en-GB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4172" y="1764407"/>
            <a:ext cx="9793088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1" indent="-571500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Budgets under pressure </a:t>
            </a:r>
          </a:p>
          <a:p>
            <a:pPr marL="571500" lvl="1" indent="-571500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Government guidance - Reduce B&amp;B usage</a:t>
            </a:r>
          </a:p>
          <a:p>
            <a:pPr marL="571500" lvl="1" indent="-571500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Council decision – purchase of 250 temporary accommodation</a:t>
            </a:r>
          </a:p>
          <a:p>
            <a:pPr marL="484232" lvl="2">
              <a:lnSpc>
                <a:spcPct val="115000"/>
              </a:lnSpc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sz="4400" dirty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However …</a:t>
            </a:r>
            <a:endParaRPr lang="en-GB" sz="3600" dirty="0">
              <a:solidFill>
                <a:schemeClr val="accent6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1" indent="-57150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Short term accommodation requirement …</a:t>
            </a:r>
          </a:p>
        </p:txBody>
      </p:sp>
    </p:spTree>
    <p:extLst>
      <p:ext uri="{BB962C8B-B14F-4D97-AF65-F5344CB8AC3E}">
        <p14:creationId xmlns:p14="http://schemas.microsoft.com/office/powerpoint/2010/main" val="1135876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188" y="540271"/>
            <a:ext cx="9708257" cy="813121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Short-term accommodation requirement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450155" y="1116335"/>
            <a:ext cx="97082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accent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8188" y="1701110"/>
            <a:ext cx="892899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‘Ready tonight’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Furnished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Accessible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Flexible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GB" sz="3600" dirty="0">
              <a:solidFill>
                <a:schemeClr val="accent6">
                  <a:lumMod val="75000"/>
                </a:schemeClr>
              </a:solidFill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Meeting the specification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GB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173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180" y="540271"/>
            <a:ext cx="9708257" cy="813121"/>
          </a:xfrm>
        </p:spPr>
        <p:txBody>
          <a:bodyPr/>
          <a:lstStyle/>
          <a:p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Specification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0118" y="1332359"/>
            <a:ext cx="914501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Lot 1 – family commitments and 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Lot 3 -  single or a couple:</a:t>
            </a:r>
          </a:p>
          <a:p>
            <a:pPr marL="1055731" lvl="1" indent="-571500">
              <a:buFont typeface="Wingdings" panose="05000000000000000000" pitchFamily="2" charset="2"/>
              <a:buChar char="§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Standard of accommodation</a:t>
            </a:r>
          </a:p>
          <a:p>
            <a:pPr marL="1055731" lvl="1" indent="-571500">
              <a:buFont typeface="Wingdings" panose="05000000000000000000" pitchFamily="2" charset="2"/>
              <a:buChar char="§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Repairs and general maintenance</a:t>
            </a:r>
          </a:p>
          <a:p>
            <a:pPr marL="1055731" lvl="1" indent="-571500">
              <a:buFont typeface="Wingdings" panose="05000000000000000000" pitchFamily="2" charset="2"/>
              <a:buChar char="§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Accommodation requirements</a:t>
            </a:r>
          </a:p>
          <a:p>
            <a:pPr marL="1539963" lvl="2" indent="-571500">
              <a:buFont typeface="Wingdings" panose="05000000000000000000" pitchFamily="2" charset="2"/>
              <a:buChar char="ü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Including accessibility</a:t>
            </a:r>
          </a:p>
          <a:p>
            <a:pPr marL="1055731" lvl="1" indent="-571500">
              <a:buFont typeface="Wingdings" panose="05000000000000000000" pitchFamily="2" charset="2"/>
              <a:buChar char="§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Health and safety / wellbeing</a:t>
            </a:r>
          </a:p>
          <a:p>
            <a:pPr marL="1055731" lvl="1" indent="-571500">
              <a:buFont typeface="Wingdings" panose="05000000000000000000" pitchFamily="2" charset="2"/>
              <a:buChar char="§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Inspections</a:t>
            </a:r>
          </a:p>
          <a:p>
            <a:pPr marL="1055731" lvl="1" indent="-571500">
              <a:buFont typeface="Wingdings" panose="05000000000000000000" pitchFamily="2" charset="2"/>
              <a:buChar char="§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Availability and bookings etc.</a:t>
            </a:r>
          </a:p>
          <a:p>
            <a:pPr marL="1055731" lvl="1" indent="-571500">
              <a:buFont typeface="Wingdings" panose="05000000000000000000" pitchFamily="2" charset="2"/>
              <a:buChar char="§"/>
            </a:pP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Quality requirements</a:t>
            </a:r>
          </a:p>
        </p:txBody>
      </p:sp>
    </p:spTree>
    <p:extLst>
      <p:ext uri="{BB962C8B-B14F-4D97-AF65-F5344CB8AC3E}">
        <p14:creationId xmlns:p14="http://schemas.microsoft.com/office/powerpoint/2010/main" val="2737493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180" y="540271"/>
            <a:ext cx="9708257" cy="813121"/>
          </a:xfrm>
        </p:spPr>
        <p:txBody>
          <a:bodyPr/>
          <a:lstStyle/>
          <a:p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Specification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0118" y="1332359"/>
            <a:ext cx="914501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l" defTabSz="9684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Lot 2 – 16 and 17 year olds</a:t>
            </a:r>
          </a:p>
          <a:p>
            <a:pPr marR="0" lvl="1" algn="l" defTabSz="9684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600" dirty="0">
                <a:solidFill>
                  <a:srgbClr val="F79646">
                    <a:lumMod val="75000"/>
                  </a:srgbClr>
                </a:solidFill>
                <a:latin typeface="Calibri"/>
              </a:rPr>
              <a:t>Much the same, but …</a:t>
            </a:r>
          </a:p>
          <a:p>
            <a:pPr marL="1055731" marR="0" lvl="1" indent="-571500" algn="l" defTabSz="9684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Self-contained </a:t>
            </a:r>
          </a:p>
          <a:p>
            <a:pPr marL="1055731" marR="0" lvl="1" indent="-571500" algn="l" defTabSz="9684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sz="3600" dirty="0">
                <a:solidFill>
                  <a:srgbClr val="F79646">
                    <a:lumMod val="75000"/>
                  </a:srgbClr>
                </a:solidFill>
                <a:latin typeface="Calibri"/>
              </a:rPr>
              <a:t>Premises used solely for Lot 2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055731" marR="0" lvl="1" indent="-571500" algn="l" defTabSz="9684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sz="3600" dirty="0">
                <a:solidFill>
                  <a:srgbClr val="F79646">
                    <a:lumMod val="75000"/>
                  </a:srgbClr>
                </a:solidFill>
                <a:latin typeface="Calibri"/>
              </a:rPr>
              <a:t>Staff on-site at all times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055731" marR="0" lvl="1" indent="-571500" algn="l" defTabSz="9684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sz="3600" dirty="0">
                <a:solidFill>
                  <a:srgbClr val="F79646">
                    <a:lumMod val="75000"/>
                  </a:srgbClr>
                </a:solidFill>
                <a:latin typeface="Calibri"/>
              </a:rPr>
              <a:t>Support available to assist ‘positive transition’</a:t>
            </a:r>
          </a:p>
          <a:p>
            <a:pPr marL="1055731" marR="0" lvl="1" indent="-571500" algn="l" defTabSz="9684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Knowledgeable and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experienced staff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055731" marR="0" lvl="1" indent="-571500" algn="l" defTabSz="9684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sz="3600" dirty="0">
                <a:solidFill>
                  <a:srgbClr val="F79646">
                    <a:lumMod val="75000"/>
                  </a:srgbClr>
                </a:solidFill>
                <a:latin typeface="Calibri"/>
              </a:rPr>
              <a:t>Open to safeguarding and partnership working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94424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2027</TotalTime>
  <Words>829</Words>
  <Application>Microsoft Office PowerPoint</Application>
  <PresentationFormat>Custom</PresentationFormat>
  <Paragraphs>203</Paragraphs>
  <Slides>29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Calibri</vt:lpstr>
      <vt:lpstr>Courier New</vt:lpstr>
      <vt:lpstr>Times New Roman</vt:lpstr>
      <vt:lpstr>Verdana</vt:lpstr>
      <vt:lpstr>Wingdings</vt:lpstr>
      <vt:lpstr>Blank</vt:lpstr>
      <vt:lpstr>1_Custom Design</vt:lpstr>
      <vt:lpstr>2_Custom Design</vt:lpstr>
      <vt:lpstr>PowerPoint Presentation</vt:lpstr>
      <vt:lpstr>Welcome – and thank you for attending</vt:lpstr>
      <vt:lpstr>Housekeeping</vt:lpstr>
      <vt:lpstr>Events in April / May - feedback</vt:lpstr>
      <vt:lpstr>Aims of the service</vt:lpstr>
      <vt:lpstr>The Council’s Plans </vt:lpstr>
      <vt:lpstr>Short-term accommodation requirement</vt:lpstr>
      <vt:lpstr>Specification</vt:lpstr>
      <vt:lpstr>Specification</vt:lpstr>
      <vt:lpstr>Discussion and Q &amp; A</vt:lpstr>
      <vt:lpstr>Take a break</vt:lpstr>
      <vt:lpstr>Route to Market</vt:lpstr>
      <vt:lpstr>Dynamic Purchasing System (DPS)</vt:lpstr>
      <vt:lpstr>Aims</vt:lpstr>
      <vt:lpstr>Bureaucracy or Necessity?</vt:lpstr>
      <vt:lpstr>Route to market/Procurement</vt:lpstr>
      <vt:lpstr>DPS – Top Tips</vt:lpstr>
      <vt:lpstr>DPS – Why Submissions Fail</vt:lpstr>
      <vt:lpstr>DPS - Clarifications</vt:lpstr>
      <vt:lpstr>Out of Hours –v- During Office Hours</vt:lpstr>
      <vt:lpstr>How it works</vt:lpstr>
      <vt:lpstr>Out of Hours –v- During Office Hours</vt:lpstr>
      <vt:lpstr>Pricing strategy 2 stage process </vt:lpstr>
      <vt:lpstr>Pricing strategy </vt:lpstr>
      <vt:lpstr>Standard room rates </vt:lpstr>
      <vt:lpstr>Discussion and Q &amp; A</vt:lpstr>
      <vt:lpstr>Timetable</vt:lpstr>
      <vt:lpstr>DPS  User friendly guides Screen snapshots</vt:lpstr>
      <vt:lpstr>Thank you / Meur ras</vt:lpstr>
    </vt:vector>
  </TitlesOfParts>
  <Company>Cornwall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 Dave</dc:creator>
  <cp:lastModifiedBy>Colledge Clare</cp:lastModifiedBy>
  <cp:revision>146</cp:revision>
  <dcterms:created xsi:type="dcterms:W3CDTF">2018-09-21T12:49:40Z</dcterms:created>
  <dcterms:modified xsi:type="dcterms:W3CDTF">2019-12-05T16:48:56Z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ee4c20f-5817-432f-84ac-80a373257ed1_Enabled">
    <vt:lpwstr>True</vt:lpwstr>
  </property>
  <property fmtid="{D5CDD505-2E9C-101B-9397-08002B2CF9AE}" pid="3" name="MSIP_Label_bee4c20f-5817-432f-84ac-80a373257ed1_SiteId">
    <vt:lpwstr>efaa16aa-d1de-4d58-ba2e-2833fdfdd29f</vt:lpwstr>
  </property>
  <property fmtid="{D5CDD505-2E9C-101B-9397-08002B2CF9AE}" pid="4" name="MSIP_Label_bee4c20f-5817-432f-84ac-80a373257ed1_Owner">
    <vt:lpwstr>kevin.brown@cornwall.gov.uk</vt:lpwstr>
  </property>
  <property fmtid="{D5CDD505-2E9C-101B-9397-08002B2CF9AE}" pid="5" name="MSIP_Label_bee4c20f-5817-432f-84ac-80a373257ed1_SetDate">
    <vt:lpwstr>2019-09-27T10:34:34.1536404Z</vt:lpwstr>
  </property>
  <property fmtid="{D5CDD505-2E9C-101B-9397-08002B2CF9AE}" pid="6" name="MSIP_Label_bee4c20f-5817-432f-84ac-80a373257ed1_Name">
    <vt:lpwstr>PUBLIC</vt:lpwstr>
  </property>
  <property fmtid="{D5CDD505-2E9C-101B-9397-08002B2CF9AE}" pid="7" name="MSIP_Label_bee4c20f-5817-432f-84ac-80a373257ed1_Application">
    <vt:lpwstr>Microsoft Azure Information Protection</vt:lpwstr>
  </property>
  <property fmtid="{D5CDD505-2E9C-101B-9397-08002B2CF9AE}" pid="8" name="MSIP_Label_bee4c20f-5817-432f-84ac-80a373257ed1_Extended_MSFT_Method">
    <vt:lpwstr>Manual</vt:lpwstr>
  </property>
  <property fmtid="{D5CDD505-2E9C-101B-9397-08002B2CF9AE}" pid="9" name="Sensitivity">
    <vt:lpwstr>PUBLIC</vt:lpwstr>
  </property>
</Properties>
</file>