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5"/>
    <p:sldMasterId id="2147483749" r:id="rId6"/>
  </p:sldMasterIdLst>
  <p:notesMasterIdLst>
    <p:notesMasterId r:id="rId29"/>
  </p:notesMasterIdLst>
  <p:sldIdLst>
    <p:sldId id="256" r:id="rId7"/>
    <p:sldId id="259" r:id="rId8"/>
    <p:sldId id="260" r:id="rId9"/>
    <p:sldId id="261" r:id="rId10"/>
    <p:sldId id="262" r:id="rId11"/>
    <p:sldId id="263" r:id="rId12"/>
    <p:sldId id="264" r:id="rId13"/>
    <p:sldId id="265" r:id="rId14"/>
    <p:sldId id="266" r:id="rId15"/>
    <p:sldId id="267"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B948"/>
    <a:srgbClr val="102321"/>
    <a:srgbClr val="C1D837"/>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ccfile\schcommon\Management%20Information\Surveys\Adult%20Social%20Care%20Survey\ASCS%202016\Analysis\xtab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ccfile\schcommon\Management%20Information\Surveys\Adult%20Social%20Care%20Survey\ASCS%202016\Analysis\xtab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ccfile\schcommon\Management%20Information\Surveys\Adult%20Social%20Care%20Survey\ASCS%202016\Analysis\xtab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100" b="1" dirty="0"/>
              <a:t>ASCOF 4A: Feeling safe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'Safe 4A xtabs'!$B$70</c:f>
              <c:strCache>
                <c:ptCount val="1"/>
                <c:pt idx="0">
                  <c:v>4A: DORSET</c:v>
                </c:pt>
              </c:strCache>
            </c:strRef>
          </c:tx>
          <c:spPr>
            <a:ln w="28575" cap="rnd">
              <a:solidFill>
                <a:schemeClr val="accent6"/>
              </a:solidFill>
              <a:round/>
            </a:ln>
            <a:effectLst/>
          </c:spPr>
          <c:marker>
            <c:symbol val="none"/>
          </c:marker>
          <c:cat>
            <c:numRef>
              <c:f>'Safe 4A xtabs'!$A$71:$A$76</c:f>
              <c:numCache>
                <c:formatCode>0</c:formatCode>
                <c:ptCount val="6"/>
                <c:pt idx="0">
                  <c:v>2011</c:v>
                </c:pt>
                <c:pt idx="1">
                  <c:v>2012</c:v>
                </c:pt>
                <c:pt idx="2">
                  <c:v>2013</c:v>
                </c:pt>
                <c:pt idx="3">
                  <c:v>2014</c:v>
                </c:pt>
                <c:pt idx="4">
                  <c:v>2015</c:v>
                </c:pt>
                <c:pt idx="5">
                  <c:v>2016</c:v>
                </c:pt>
              </c:numCache>
            </c:numRef>
          </c:cat>
          <c:val>
            <c:numRef>
              <c:f>'Safe 4A xtabs'!$B$71:$B$76</c:f>
              <c:numCache>
                <c:formatCode>0.0%</c:formatCode>
                <c:ptCount val="6"/>
                <c:pt idx="0">
                  <c:v>0.66</c:v>
                </c:pt>
                <c:pt idx="1">
                  <c:v>0.66600000000000004</c:v>
                </c:pt>
                <c:pt idx="2">
                  <c:v>0.57099999999999995</c:v>
                </c:pt>
                <c:pt idx="3">
                  <c:v>0.59</c:v>
                </c:pt>
                <c:pt idx="4">
                  <c:v>0.67299999999999993</c:v>
                </c:pt>
                <c:pt idx="5">
                  <c:v>0.67800000000000005</c:v>
                </c:pt>
              </c:numCache>
            </c:numRef>
          </c:val>
          <c:smooth val="0"/>
          <c:extLst>
            <c:ext xmlns:c16="http://schemas.microsoft.com/office/drawing/2014/chart" uri="{C3380CC4-5D6E-409C-BE32-E72D297353CC}">
              <c16:uniqueId val="{00000000-840E-4671-BCC5-B82844637A21}"/>
            </c:ext>
          </c:extLst>
        </c:ser>
        <c:ser>
          <c:idx val="1"/>
          <c:order val="1"/>
          <c:tx>
            <c:strRef>
              <c:f>'Safe 4A xtabs'!$C$70</c:f>
              <c:strCache>
                <c:ptCount val="1"/>
                <c:pt idx="0">
                  <c:v>4A: NATIONAL</c:v>
                </c:pt>
              </c:strCache>
            </c:strRef>
          </c:tx>
          <c:spPr>
            <a:ln w="28575" cap="rnd">
              <a:solidFill>
                <a:schemeClr val="accent5"/>
              </a:solidFill>
              <a:round/>
            </a:ln>
            <a:effectLst/>
          </c:spPr>
          <c:marker>
            <c:symbol val="none"/>
          </c:marker>
          <c:cat>
            <c:numRef>
              <c:f>'Safe 4A xtabs'!$A$71:$A$76</c:f>
              <c:numCache>
                <c:formatCode>0</c:formatCode>
                <c:ptCount val="6"/>
                <c:pt idx="0">
                  <c:v>2011</c:v>
                </c:pt>
                <c:pt idx="1">
                  <c:v>2012</c:v>
                </c:pt>
                <c:pt idx="2">
                  <c:v>2013</c:v>
                </c:pt>
                <c:pt idx="3">
                  <c:v>2014</c:v>
                </c:pt>
                <c:pt idx="4">
                  <c:v>2015</c:v>
                </c:pt>
                <c:pt idx="5">
                  <c:v>2016</c:v>
                </c:pt>
              </c:numCache>
            </c:numRef>
          </c:cat>
          <c:val>
            <c:numRef>
              <c:f>'Safe 4A xtabs'!$C$71:$C$76</c:f>
              <c:numCache>
                <c:formatCode>0.0%</c:formatCode>
                <c:ptCount val="6"/>
                <c:pt idx="0">
                  <c:v>0.624</c:v>
                </c:pt>
                <c:pt idx="1">
                  <c:v>0.63800000000000001</c:v>
                </c:pt>
                <c:pt idx="2">
                  <c:v>0.65100000000000002</c:v>
                </c:pt>
                <c:pt idx="3">
                  <c:v>0.66</c:v>
                </c:pt>
                <c:pt idx="4">
                  <c:v>0.68500000000000005</c:v>
                </c:pt>
                <c:pt idx="5">
                  <c:v>0.69</c:v>
                </c:pt>
              </c:numCache>
            </c:numRef>
          </c:val>
          <c:smooth val="0"/>
          <c:extLst>
            <c:ext xmlns:c16="http://schemas.microsoft.com/office/drawing/2014/chart" uri="{C3380CC4-5D6E-409C-BE32-E72D297353CC}">
              <c16:uniqueId val="{00000001-840E-4671-BCC5-B82844637A21}"/>
            </c:ext>
          </c:extLst>
        </c:ser>
        <c:dLbls>
          <c:showLegendKey val="0"/>
          <c:showVal val="0"/>
          <c:showCatName val="0"/>
          <c:showSerName val="0"/>
          <c:showPercent val="0"/>
          <c:showBubbleSize val="0"/>
        </c:dLbls>
        <c:smooth val="0"/>
        <c:axId val="566862744"/>
        <c:axId val="566856080"/>
      </c:lineChart>
      <c:catAx>
        <c:axId val="566862744"/>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6856080"/>
        <c:crosses val="autoZero"/>
        <c:auto val="1"/>
        <c:lblAlgn val="ctr"/>
        <c:lblOffset val="100"/>
        <c:noMultiLvlLbl val="0"/>
      </c:catAx>
      <c:valAx>
        <c:axId val="566856080"/>
        <c:scaling>
          <c:orientation val="minMax"/>
          <c:min val="0.4"/>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6862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dirty="0"/>
              <a:t>ASCOF 4A: Feeling safe across physical health status</a:t>
            </a:r>
          </a:p>
        </c:rich>
      </c:tx>
      <c:layout>
        <c:manualLayout>
          <c:xMode val="edge"/>
          <c:yMode val="edge"/>
          <c:x val="0.18171310066500523"/>
          <c:y val="4.324324324324324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'Safe 4A xtabs'!$L$28</c:f>
              <c:strCache>
                <c:ptCount val="1"/>
                <c:pt idx="0">
                  <c:v>I feel safe</c:v>
                </c:pt>
              </c:strCache>
            </c:strRef>
          </c:tx>
          <c:spPr>
            <a:solidFill>
              <a:schemeClr val="accent1"/>
            </a:solidFill>
            <a:ln>
              <a:noFill/>
            </a:ln>
            <a:effectLst/>
          </c:spPr>
          <c:invertIfNegative val="0"/>
          <c:cat>
            <c:multiLvlStrRef>
              <c:f>'Safe 4A xtabs'!$J$29:$K$31</c:f>
              <c:multiLvlStrCache>
                <c:ptCount val="3"/>
                <c:lvl>
                  <c:pt idx="0">
                    <c:v>Good </c:v>
                  </c:pt>
                  <c:pt idx="1">
                    <c:v>Fair</c:v>
                  </c:pt>
                  <c:pt idx="2">
                    <c:v>Poor</c:v>
                  </c:pt>
                </c:lvl>
                <c:lvl>
                  <c:pt idx="0">
                    <c:v>9</c:v>
                  </c:pt>
                  <c:pt idx="1">
                    <c:v>63</c:v>
                  </c:pt>
                  <c:pt idx="2">
                    <c:v>117</c:v>
                  </c:pt>
                </c:lvl>
              </c:multiLvlStrCache>
            </c:multiLvlStrRef>
          </c:cat>
          <c:val>
            <c:numRef>
              <c:f>'Safe 4A xtabs'!$L$29:$L$31</c:f>
              <c:numCache>
                <c:formatCode>###0</c:formatCode>
                <c:ptCount val="3"/>
                <c:pt idx="0">
                  <c:v>179</c:v>
                </c:pt>
                <c:pt idx="1">
                  <c:v>205</c:v>
                </c:pt>
                <c:pt idx="2">
                  <c:v>74</c:v>
                </c:pt>
              </c:numCache>
            </c:numRef>
          </c:val>
          <c:extLst>
            <c:ext xmlns:c16="http://schemas.microsoft.com/office/drawing/2014/chart" uri="{C3380CC4-5D6E-409C-BE32-E72D297353CC}">
              <c16:uniqueId val="{00000000-BD17-4AE5-90D3-28CB44D03151}"/>
            </c:ext>
          </c:extLst>
        </c:ser>
        <c:ser>
          <c:idx val="1"/>
          <c:order val="1"/>
          <c:tx>
            <c:strRef>
              <c:f>'Safe 4A xtabs'!$M$28</c:f>
              <c:strCache>
                <c:ptCount val="1"/>
                <c:pt idx="0">
                  <c:v>I don't feel safe</c:v>
                </c:pt>
              </c:strCache>
            </c:strRef>
          </c:tx>
          <c:spPr>
            <a:solidFill>
              <a:schemeClr val="accent2"/>
            </a:solidFill>
            <a:ln>
              <a:noFill/>
            </a:ln>
            <a:effectLst/>
          </c:spPr>
          <c:invertIfNegative val="0"/>
          <c:cat>
            <c:multiLvlStrRef>
              <c:f>'Safe 4A xtabs'!$J$29:$K$31</c:f>
              <c:multiLvlStrCache>
                <c:ptCount val="3"/>
                <c:lvl>
                  <c:pt idx="0">
                    <c:v>Good </c:v>
                  </c:pt>
                  <c:pt idx="1">
                    <c:v>Fair</c:v>
                  </c:pt>
                  <c:pt idx="2">
                    <c:v>Poor</c:v>
                  </c:pt>
                </c:lvl>
                <c:lvl>
                  <c:pt idx="0">
                    <c:v>9</c:v>
                  </c:pt>
                  <c:pt idx="1">
                    <c:v>63</c:v>
                  </c:pt>
                  <c:pt idx="2">
                    <c:v>117</c:v>
                  </c:pt>
                </c:lvl>
              </c:multiLvlStrCache>
            </c:multiLvlStrRef>
          </c:cat>
          <c:val>
            <c:numRef>
              <c:f>'Safe 4A xtabs'!$M$29:$M$31</c:f>
              <c:numCache>
                <c:formatCode>###0</c:formatCode>
                <c:ptCount val="3"/>
                <c:pt idx="0">
                  <c:v>1</c:v>
                </c:pt>
                <c:pt idx="1">
                  <c:v>13</c:v>
                </c:pt>
                <c:pt idx="2">
                  <c:v>23</c:v>
                </c:pt>
              </c:numCache>
            </c:numRef>
          </c:val>
          <c:extLst>
            <c:ext xmlns:c16="http://schemas.microsoft.com/office/drawing/2014/chart" uri="{C3380CC4-5D6E-409C-BE32-E72D297353CC}">
              <c16:uniqueId val="{00000001-BD17-4AE5-90D3-28CB44D03151}"/>
            </c:ext>
          </c:extLst>
        </c:ser>
        <c:dLbls>
          <c:showLegendKey val="0"/>
          <c:showVal val="0"/>
          <c:showCatName val="0"/>
          <c:showSerName val="0"/>
          <c:showPercent val="0"/>
          <c:showBubbleSize val="0"/>
        </c:dLbls>
        <c:gapWidth val="150"/>
        <c:overlap val="100"/>
        <c:axId val="567064240"/>
        <c:axId val="567060712"/>
      </c:barChart>
      <c:catAx>
        <c:axId val="567064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7060712"/>
        <c:crosses val="autoZero"/>
        <c:auto val="1"/>
        <c:lblAlgn val="ctr"/>
        <c:lblOffset val="100"/>
        <c:noMultiLvlLbl val="0"/>
      </c:catAx>
      <c:valAx>
        <c:axId val="5670607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7064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a:t>ASCOF 4A: Feeling</a:t>
            </a:r>
            <a:r>
              <a:rPr lang="en-GB" sz="1200" baseline="0"/>
              <a:t> safe across home accessibility</a:t>
            </a:r>
            <a:endParaRPr lang="en-GB"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3925875107195764"/>
          <c:y val="0.23692307692307693"/>
          <c:w val="0.41834526129778332"/>
          <c:h val="0.44804522511609124"/>
        </c:manualLayout>
      </c:layout>
      <c:barChart>
        <c:barDir val="bar"/>
        <c:grouping val="percentStacked"/>
        <c:varyColors val="0"/>
        <c:ser>
          <c:idx val="0"/>
          <c:order val="0"/>
          <c:tx>
            <c:strRef>
              <c:f>'Safe 4A xtabs'!$L$50</c:f>
              <c:strCache>
                <c:ptCount val="1"/>
                <c:pt idx="0">
                  <c:v>I feel safe</c:v>
                </c:pt>
              </c:strCache>
            </c:strRef>
          </c:tx>
          <c:spPr>
            <a:solidFill>
              <a:schemeClr val="accent1"/>
            </a:solidFill>
            <a:ln>
              <a:noFill/>
            </a:ln>
            <a:effectLst/>
          </c:spPr>
          <c:invertIfNegative val="0"/>
          <c:cat>
            <c:multiLvlStrRef>
              <c:f>'Safe 4A xtabs'!$J$51:$K$54</c:f>
              <c:multiLvlStrCache>
                <c:ptCount val="4"/>
                <c:lvl>
                  <c:pt idx="0">
                    <c:v>My home meets my needs very well</c:v>
                  </c:pt>
                  <c:pt idx="1">
                    <c:v>My home meets most of my needs</c:v>
                  </c:pt>
                  <c:pt idx="2">
                    <c:v>My home meets some of my needs</c:v>
                  </c:pt>
                  <c:pt idx="3">
                    <c:v>My home is totally inappropriate for my needs</c:v>
                  </c:pt>
                </c:lvl>
                <c:lvl>
                  <c:pt idx="0">
                    <c:v>262</c:v>
                  </c:pt>
                  <c:pt idx="1">
                    <c:v>176</c:v>
                  </c:pt>
                  <c:pt idx="2">
                    <c:v>44</c:v>
                  </c:pt>
                  <c:pt idx="3">
                    <c:v>12</c:v>
                  </c:pt>
                </c:lvl>
              </c:multiLvlStrCache>
            </c:multiLvlStrRef>
          </c:cat>
          <c:val>
            <c:numRef>
              <c:f>'Safe 4A xtabs'!$L$51:$L$54</c:f>
              <c:numCache>
                <c:formatCode>###0</c:formatCode>
                <c:ptCount val="4"/>
                <c:pt idx="0">
                  <c:v>253</c:v>
                </c:pt>
                <c:pt idx="1">
                  <c:v>161</c:v>
                </c:pt>
                <c:pt idx="2">
                  <c:v>35</c:v>
                </c:pt>
                <c:pt idx="3">
                  <c:v>9</c:v>
                </c:pt>
              </c:numCache>
            </c:numRef>
          </c:val>
          <c:extLst>
            <c:ext xmlns:c16="http://schemas.microsoft.com/office/drawing/2014/chart" uri="{C3380CC4-5D6E-409C-BE32-E72D297353CC}">
              <c16:uniqueId val="{00000000-57AE-4676-9E37-AD8987F2597A}"/>
            </c:ext>
          </c:extLst>
        </c:ser>
        <c:ser>
          <c:idx val="1"/>
          <c:order val="1"/>
          <c:tx>
            <c:strRef>
              <c:f>'Safe 4A xtabs'!$M$50</c:f>
              <c:strCache>
                <c:ptCount val="1"/>
                <c:pt idx="0">
                  <c:v>I don't feel safe</c:v>
                </c:pt>
              </c:strCache>
            </c:strRef>
          </c:tx>
          <c:spPr>
            <a:solidFill>
              <a:schemeClr val="accent2"/>
            </a:solidFill>
            <a:ln>
              <a:noFill/>
            </a:ln>
            <a:effectLst/>
          </c:spPr>
          <c:invertIfNegative val="0"/>
          <c:cat>
            <c:multiLvlStrRef>
              <c:f>'Safe 4A xtabs'!$J$51:$K$54</c:f>
              <c:multiLvlStrCache>
                <c:ptCount val="4"/>
                <c:lvl>
                  <c:pt idx="0">
                    <c:v>My home meets my needs very well</c:v>
                  </c:pt>
                  <c:pt idx="1">
                    <c:v>My home meets most of my needs</c:v>
                  </c:pt>
                  <c:pt idx="2">
                    <c:v>My home meets some of my needs</c:v>
                  </c:pt>
                  <c:pt idx="3">
                    <c:v>My home is totally inappropriate for my needs</c:v>
                  </c:pt>
                </c:lvl>
                <c:lvl>
                  <c:pt idx="0">
                    <c:v>262</c:v>
                  </c:pt>
                  <c:pt idx="1">
                    <c:v>176</c:v>
                  </c:pt>
                  <c:pt idx="2">
                    <c:v>44</c:v>
                  </c:pt>
                  <c:pt idx="3">
                    <c:v>12</c:v>
                  </c:pt>
                </c:lvl>
              </c:multiLvlStrCache>
            </c:multiLvlStrRef>
          </c:cat>
          <c:val>
            <c:numRef>
              <c:f>'Safe 4A xtabs'!$M$51:$M$54</c:f>
              <c:numCache>
                <c:formatCode>###0</c:formatCode>
                <c:ptCount val="4"/>
                <c:pt idx="0">
                  <c:v>9</c:v>
                </c:pt>
                <c:pt idx="1">
                  <c:v>15</c:v>
                </c:pt>
                <c:pt idx="2">
                  <c:v>9</c:v>
                </c:pt>
                <c:pt idx="3">
                  <c:v>3</c:v>
                </c:pt>
              </c:numCache>
            </c:numRef>
          </c:val>
          <c:extLst>
            <c:ext xmlns:c16="http://schemas.microsoft.com/office/drawing/2014/chart" uri="{C3380CC4-5D6E-409C-BE32-E72D297353CC}">
              <c16:uniqueId val="{00000001-57AE-4676-9E37-AD8987F2597A}"/>
            </c:ext>
          </c:extLst>
        </c:ser>
        <c:dLbls>
          <c:showLegendKey val="0"/>
          <c:showVal val="0"/>
          <c:showCatName val="0"/>
          <c:showSerName val="0"/>
          <c:showPercent val="0"/>
          <c:showBubbleSize val="0"/>
        </c:dLbls>
        <c:gapWidth val="150"/>
        <c:overlap val="100"/>
        <c:axId val="568358808"/>
        <c:axId val="568350968"/>
      </c:barChart>
      <c:catAx>
        <c:axId val="5683588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8350968"/>
        <c:crosses val="autoZero"/>
        <c:auto val="1"/>
        <c:lblAlgn val="ctr"/>
        <c:lblOffset val="100"/>
        <c:noMultiLvlLbl val="0"/>
      </c:catAx>
      <c:valAx>
        <c:axId val="56835096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8358808"/>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100" b="1" dirty="0"/>
              <a:t>ASCOF 4B: Impact of services on feeling safe</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'Safe 4B xtabs'!$B$117</c:f>
              <c:strCache>
                <c:ptCount val="1"/>
                <c:pt idx="0">
                  <c:v>4B: DORSET</c:v>
                </c:pt>
              </c:strCache>
            </c:strRef>
          </c:tx>
          <c:spPr>
            <a:ln w="28575" cap="rnd">
              <a:solidFill>
                <a:schemeClr val="accent1">
                  <a:shade val="76000"/>
                </a:schemeClr>
              </a:solidFill>
              <a:round/>
            </a:ln>
            <a:effectLst/>
          </c:spPr>
          <c:marker>
            <c:symbol val="none"/>
          </c:marker>
          <c:cat>
            <c:numRef>
              <c:f>'Safe 4B xtabs'!$A$118:$A$123</c:f>
              <c:numCache>
                <c:formatCode>0</c:formatCode>
                <c:ptCount val="6"/>
                <c:pt idx="0">
                  <c:v>2011</c:v>
                </c:pt>
                <c:pt idx="1">
                  <c:v>2012</c:v>
                </c:pt>
                <c:pt idx="2">
                  <c:v>2013</c:v>
                </c:pt>
                <c:pt idx="3">
                  <c:v>2014</c:v>
                </c:pt>
                <c:pt idx="4">
                  <c:v>2015</c:v>
                </c:pt>
                <c:pt idx="5">
                  <c:v>2016</c:v>
                </c:pt>
              </c:numCache>
            </c:numRef>
          </c:cat>
          <c:val>
            <c:numRef>
              <c:f>'Safe 4B xtabs'!$B$118:$B$123</c:f>
              <c:numCache>
                <c:formatCode>0%</c:formatCode>
                <c:ptCount val="6"/>
                <c:pt idx="0">
                  <c:v>0.63</c:v>
                </c:pt>
                <c:pt idx="1">
                  <c:v>0.72799999999999998</c:v>
                </c:pt>
                <c:pt idx="2">
                  <c:v>0.626</c:v>
                </c:pt>
                <c:pt idx="3">
                  <c:v>0.72</c:v>
                </c:pt>
                <c:pt idx="4">
                  <c:v>0.80700000000000005</c:v>
                </c:pt>
                <c:pt idx="5">
                  <c:v>0.81799999999999995</c:v>
                </c:pt>
              </c:numCache>
            </c:numRef>
          </c:val>
          <c:smooth val="0"/>
          <c:extLst>
            <c:ext xmlns:c16="http://schemas.microsoft.com/office/drawing/2014/chart" uri="{C3380CC4-5D6E-409C-BE32-E72D297353CC}">
              <c16:uniqueId val="{00000000-B92B-41C2-91AD-E64A99F7D6AF}"/>
            </c:ext>
          </c:extLst>
        </c:ser>
        <c:ser>
          <c:idx val="1"/>
          <c:order val="1"/>
          <c:tx>
            <c:strRef>
              <c:f>'Safe 4B xtabs'!$C$117</c:f>
              <c:strCache>
                <c:ptCount val="1"/>
                <c:pt idx="0">
                  <c:v>4B: NATIONAL</c:v>
                </c:pt>
              </c:strCache>
            </c:strRef>
          </c:tx>
          <c:spPr>
            <a:ln w="28575" cap="rnd">
              <a:solidFill>
                <a:schemeClr val="accent1">
                  <a:tint val="77000"/>
                </a:schemeClr>
              </a:solidFill>
              <a:round/>
            </a:ln>
            <a:effectLst/>
          </c:spPr>
          <c:marker>
            <c:symbol val="none"/>
          </c:marker>
          <c:cat>
            <c:numRef>
              <c:f>'Safe 4B xtabs'!$A$118:$A$123</c:f>
              <c:numCache>
                <c:formatCode>0</c:formatCode>
                <c:ptCount val="6"/>
                <c:pt idx="0">
                  <c:v>2011</c:v>
                </c:pt>
                <c:pt idx="1">
                  <c:v>2012</c:v>
                </c:pt>
                <c:pt idx="2">
                  <c:v>2013</c:v>
                </c:pt>
                <c:pt idx="3">
                  <c:v>2014</c:v>
                </c:pt>
                <c:pt idx="4">
                  <c:v>2015</c:v>
                </c:pt>
                <c:pt idx="5">
                  <c:v>2016</c:v>
                </c:pt>
              </c:numCache>
            </c:numRef>
          </c:cat>
          <c:val>
            <c:numRef>
              <c:f>'Safe 4B xtabs'!$C$118:$C$123</c:f>
              <c:numCache>
                <c:formatCode>0%</c:formatCode>
                <c:ptCount val="6"/>
                <c:pt idx="1">
                  <c:v>0.755</c:v>
                </c:pt>
                <c:pt idx="2">
                  <c:v>0.78100000000000003</c:v>
                </c:pt>
                <c:pt idx="3">
                  <c:v>0.79200000000000004</c:v>
                </c:pt>
                <c:pt idx="4">
                  <c:v>0.84499999999999997</c:v>
                </c:pt>
                <c:pt idx="5">
                  <c:v>0.85499999999999998</c:v>
                </c:pt>
              </c:numCache>
            </c:numRef>
          </c:val>
          <c:smooth val="0"/>
          <c:extLst>
            <c:ext xmlns:c16="http://schemas.microsoft.com/office/drawing/2014/chart" uri="{C3380CC4-5D6E-409C-BE32-E72D297353CC}">
              <c16:uniqueId val="{00000001-B92B-41C2-91AD-E64A99F7D6AF}"/>
            </c:ext>
          </c:extLst>
        </c:ser>
        <c:dLbls>
          <c:showLegendKey val="0"/>
          <c:showVal val="0"/>
          <c:showCatName val="0"/>
          <c:showSerName val="0"/>
          <c:showPercent val="0"/>
          <c:showBubbleSize val="0"/>
        </c:dLbls>
        <c:smooth val="0"/>
        <c:axId val="576115992"/>
        <c:axId val="576110504"/>
      </c:lineChart>
      <c:catAx>
        <c:axId val="57611599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6110504"/>
        <c:crosses val="autoZero"/>
        <c:auto val="1"/>
        <c:lblAlgn val="ctr"/>
        <c:lblOffset val="100"/>
        <c:noMultiLvlLbl val="0"/>
      </c:catAx>
      <c:valAx>
        <c:axId val="576110504"/>
        <c:scaling>
          <c:orientation val="minMax"/>
          <c:max val="1"/>
          <c:min val="0.4"/>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6115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100" b="1" dirty="0"/>
              <a:t>ASCOF 4B: Impact of services on feeling safe across client group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Sheet1!$J$44</c:f>
              <c:strCache>
                <c:ptCount val="1"/>
                <c:pt idx="0">
                  <c:v>Yes</c:v>
                </c:pt>
              </c:strCache>
            </c:strRef>
          </c:tx>
          <c:spPr>
            <a:solidFill>
              <a:schemeClr val="accent6"/>
            </a:solidFill>
            <a:ln>
              <a:noFill/>
            </a:ln>
            <a:effectLst/>
          </c:spPr>
          <c:invertIfNegative val="0"/>
          <c:cat>
            <c:multiLvlStrRef>
              <c:f>Sheet1!$K$42:$N$43</c:f>
              <c:multiLvlStrCache>
                <c:ptCount val="4"/>
                <c:lvl>
                  <c:pt idx="0">
                    <c:v>Residents in their own home</c:v>
                  </c:pt>
                  <c:pt idx="1">
                    <c:v>Residents in care homes</c:v>
                  </c:pt>
                  <c:pt idx="2">
                    <c:v>Adults with a Learning Disabilty</c:v>
                  </c:pt>
                  <c:pt idx="3">
                    <c:v>Adult with a Learning Disability in Residential Care</c:v>
                  </c:pt>
                </c:lvl>
                <c:lvl>
                  <c:pt idx="0">
                    <c:v>355</c:v>
                  </c:pt>
                  <c:pt idx="1">
                    <c:v>43</c:v>
                  </c:pt>
                  <c:pt idx="2">
                    <c:v>75</c:v>
                  </c:pt>
                  <c:pt idx="3">
                    <c:v>15</c:v>
                  </c:pt>
                </c:lvl>
              </c:multiLvlStrCache>
            </c:multiLvlStrRef>
          </c:cat>
          <c:val>
            <c:numRef>
              <c:f>Sheet1!$K$44:$N$44</c:f>
              <c:numCache>
                <c:formatCode>###0</c:formatCode>
                <c:ptCount val="4"/>
                <c:pt idx="0">
                  <c:v>244</c:v>
                </c:pt>
                <c:pt idx="1">
                  <c:v>41</c:v>
                </c:pt>
                <c:pt idx="2">
                  <c:v>70</c:v>
                </c:pt>
                <c:pt idx="3">
                  <c:v>15</c:v>
                </c:pt>
              </c:numCache>
            </c:numRef>
          </c:val>
          <c:extLst>
            <c:ext xmlns:c16="http://schemas.microsoft.com/office/drawing/2014/chart" uri="{C3380CC4-5D6E-409C-BE32-E72D297353CC}">
              <c16:uniqueId val="{00000000-36C6-4AAE-9017-5C4DC8F5DA47}"/>
            </c:ext>
          </c:extLst>
        </c:ser>
        <c:ser>
          <c:idx val="1"/>
          <c:order val="1"/>
          <c:tx>
            <c:strRef>
              <c:f>Sheet1!$J$45</c:f>
              <c:strCache>
                <c:ptCount val="1"/>
                <c:pt idx="0">
                  <c:v>No</c:v>
                </c:pt>
              </c:strCache>
            </c:strRef>
          </c:tx>
          <c:spPr>
            <a:solidFill>
              <a:schemeClr val="accent5"/>
            </a:solidFill>
            <a:ln>
              <a:noFill/>
            </a:ln>
            <a:effectLst/>
          </c:spPr>
          <c:invertIfNegative val="0"/>
          <c:cat>
            <c:multiLvlStrRef>
              <c:f>Sheet1!$K$42:$N$43</c:f>
              <c:multiLvlStrCache>
                <c:ptCount val="4"/>
                <c:lvl>
                  <c:pt idx="0">
                    <c:v>Residents in their own home</c:v>
                  </c:pt>
                  <c:pt idx="1">
                    <c:v>Residents in care homes</c:v>
                  </c:pt>
                  <c:pt idx="2">
                    <c:v>Adults with a Learning Disabilty</c:v>
                  </c:pt>
                  <c:pt idx="3">
                    <c:v>Adult with a Learning Disability in Residential Care</c:v>
                  </c:pt>
                </c:lvl>
                <c:lvl>
                  <c:pt idx="0">
                    <c:v>355</c:v>
                  </c:pt>
                  <c:pt idx="1">
                    <c:v>43</c:v>
                  </c:pt>
                  <c:pt idx="2">
                    <c:v>75</c:v>
                  </c:pt>
                  <c:pt idx="3">
                    <c:v>15</c:v>
                  </c:pt>
                </c:lvl>
              </c:multiLvlStrCache>
            </c:multiLvlStrRef>
          </c:cat>
          <c:val>
            <c:numRef>
              <c:f>Sheet1!$K$45:$N$45</c:f>
              <c:numCache>
                <c:formatCode>###0</c:formatCode>
                <c:ptCount val="4"/>
                <c:pt idx="0">
                  <c:v>111</c:v>
                </c:pt>
                <c:pt idx="1">
                  <c:v>2</c:v>
                </c:pt>
                <c:pt idx="2">
                  <c:v>5</c:v>
                </c:pt>
                <c:pt idx="3">
                  <c:v>0</c:v>
                </c:pt>
              </c:numCache>
            </c:numRef>
          </c:val>
          <c:extLst>
            <c:ext xmlns:c16="http://schemas.microsoft.com/office/drawing/2014/chart" uri="{C3380CC4-5D6E-409C-BE32-E72D297353CC}">
              <c16:uniqueId val="{00000001-36C6-4AAE-9017-5C4DC8F5DA47}"/>
            </c:ext>
          </c:extLst>
        </c:ser>
        <c:dLbls>
          <c:showLegendKey val="0"/>
          <c:showVal val="0"/>
          <c:showCatName val="0"/>
          <c:showSerName val="0"/>
          <c:showPercent val="0"/>
          <c:showBubbleSize val="0"/>
        </c:dLbls>
        <c:gapWidth val="150"/>
        <c:overlap val="100"/>
        <c:axId val="575789400"/>
        <c:axId val="575785872"/>
      </c:barChart>
      <c:catAx>
        <c:axId val="5757894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5785872"/>
        <c:crosses val="autoZero"/>
        <c:auto val="1"/>
        <c:lblAlgn val="ctr"/>
        <c:lblOffset val="100"/>
        <c:noMultiLvlLbl val="0"/>
      </c:catAx>
      <c:valAx>
        <c:axId val="57578587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5789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100" b="1" dirty="0"/>
              <a:t>ASCOF 4B: Impact of services on feeling safe across health status</a:t>
            </a:r>
          </a:p>
        </c:rich>
      </c:tx>
      <c:layout>
        <c:manualLayout>
          <c:xMode val="edge"/>
          <c:yMode val="edge"/>
          <c:x val="0.13182633420822398"/>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'Safe 4B xtabs'!$K$60</c:f>
              <c:strCache>
                <c:ptCount val="1"/>
                <c:pt idx="0">
                  <c:v>Yes, services help me feel safe</c:v>
                </c:pt>
              </c:strCache>
            </c:strRef>
          </c:tx>
          <c:spPr>
            <a:solidFill>
              <a:schemeClr val="accent6"/>
            </a:solidFill>
            <a:ln>
              <a:noFill/>
            </a:ln>
            <a:effectLst/>
          </c:spPr>
          <c:invertIfNegative val="0"/>
          <c:cat>
            <c:multiLvlStrRef>
              <c:f>'Safe 4B xtabs'!$I$61:$J$63</c:f>
              <c:multiLvlStrCache>
                <c:ptCount val="3"/>
                <c:lvl>
                  <c:pt idx="0">
                    <c:v>Good</c:v>
                  </c:pt>
                  <c:pt idx="1">
                    <c:v>Fair</c:v>
                  </c:pt>
                  <c:pt idx="2">
                    <c:v>Poor</c:v>
                  </c:pt>
                </c:lvl>
                <c:lvl>
                  <c:pt idx="0">
                    <c:v>177</c:v>
                  </c:pt>
                  <c:pt idx="1">
                    <c:v>208</c:v>
                  </c:pt>
                  <c:pt idx="2">
                    <c:v>94</c:v>
                  </c:pt>
                </c:lvl>
              </c:multiLvlStrCache>
            </c:multiLvlStrRef>
          </c:cat>
          <c:val>
            <c:numRef>
              <c:f>'Safe 4B xtabs'!$K$61:$K$63</c:f>
              <c:numCache>
                <c:formatCode>###0</c:formatCode>
                <c:ptCount val="3"/>
                <c:pt idx="0">
                  <c:v>149</c:v>
                </c:pt>
                <c:pt idx="1">
                  <c:v>156</c:v>
                </c:pt>
                <c:pt idx="2">
                  <c:v>58</c:v>
                </c:pt>
              </c:numCache>
            </c:numRef>
          </c:val>
          <c:extLst>
            <c:ext xmlns:c16="http://schemas.microsoft.com/office/drawing/2014/chart" uri="{C3380CC4-5D6E-409C-BE32-E72D297353CC}">
              <c16:uniqueId val="{00000000-329D-4145-910F-982A66795C8F}"/>
            </c:ext>
          </c:extLst>
        </c:ser>
        <c:ser>
          <c:idx val="1"/>
          <c:order val="1"/>
          <c:tx>
            <c:strRef>
              <c:f>'Safe 4B xtabs'!$L$60</c:f>
              <c:strCache>
                <c:ptCount val="1"/>
                <c:pt idx="0">
                  <c:v>No, services don't help with this</c:v>
                </c:pt>
              </c:strCache>
            </c:strRef>
          </c:tx>
          <c:spPr>
            <a:solidFill>
              <a:schemeClr val="accent5"/>
            </a:solidFill>
            <a:ln>
              <a:noFill/>
            </a:ln>
            <a:effectLst/>
          </c:spPr>
          <c:invertIfNegative val="0"/>
          <c:cat>
            <c:multiLvlStrRef>
              <c:f>'Safe 4B xtabs'!$I$61:$J$63</c:f>
              <c:multiLvlStrCache>
                <c:ptCount val="3"/>
                <c:lvl>
                  <c:pt idx="0">
                    <c:v>Good</c:v>
                  </c:pt>
                  <c:pt idx="1">
                    <c:v>Fair</c:v>
                  </c:pt>
                  <c:pt idx="2">
                    <c:v>Poor</c:v>
                  </c:pt>
                </c:lvl>
                <c:lvl>
                  <c:pt idx="0">
                    <c:v>177</c:v>
                  </c:pt>
                  <c:pt idx="1">
                    <c:v>208</c:v>
                  </c:pt>
                  <c:pt idx="2">
                    <c:v>94</c:v>
                  </c:pt>
                </c:lvl>
              </c:multiLvlStrCache>
            </c:multiLvlStrRef>
          </c:cat>
          <c:val>
            <c:numRef>
              <c:f>'Safe 4B xtabs'!$L$61:$L$63</c:f>
              <c:numCache>
                <c:formatCode>###0</c:formatCode>
                <c:ptCount val="3"/>
                <c:pt idx="0">
                  <c:v>28</c:v>
                </c:pt>
                <c:pt idx="1">
                  <c:v>52</c:v>
                </c:pt>
                <c:pt idx="2">
                  <c:v>36</c:v>
                </c:pt>
              </c:numCache>
            </c:numRef>
          </c:val>
          <c:extLst>
            <c:ext xmlns:c16="http://schemas.microsoft.com/office/drawing/2014/chart" uri="{C3380CC4-5D6E-409C-BE32-E72D297353CC}">
              <c16:uniqueId val="{00000001-329D-4145-910F-982A66795C8F}"/>
            </c:ext>
          </c:extLst>
        </c:ser>
        <c:dLbls>
          <c:showLegendKey val="0"/>
          <c:showVal val="0"/>
          <c:showCatName val="0"/>
          <c:showSerName val="0"/>
          <c:showPercent val="0"/>
          <c:showBubbleSize val="0"/>
        </c:dLbls>
        <c:gapWidth val="150"/>
        <c:overlap val="100"/>
        <c:axId val="575786264"/>
        <c:axId val="575784696"/>
      </c:barChart>
      <c:catAx>
        <c:axId val="5757862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5784696"/>
        <c:crosses val="autoZero"/>
        <c:auto val="1"/>
        <c:lblAlgn val="ctr"/>
        <c:lblOffset val="100"/>
        <c:noMultiLvlLbl val="0"/>
      </c:catAx>
      <c:valAx>
        <c:axId val="5757846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5786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D0E355E7-122D-434A-AB85-B2F2CF55F8F0}" type="datetimeFigureOut">
              <a:rPr lang="en-US" altLang="en-US"/>
              <a:pPr>
                <a:defRPr/>
              </a:pPr>
              <a:t>12/6/2016</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imes New Roman"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D70D0EB3-FC7F-43B5-B658-C4208022506C}" type="slidenum">
              <a:rPr lang="en-US" altLang="en-US"/>
              <a:pPr>
                <a:defRPr/>
              </a:pPr>
              <a:t>‹#›</a:t>
            </a:fld>
            <a:endParaRPr lang="en-US" altLang="en-US"/>
          </a:p>
        </p:txBody>
      </p:sp>
    </p:spTree>
    <p:extLst>
      <p:ext uri="{BB962C8B-B14F-4D97-AF65-F5344CB8AC3E}">
        <p14:creationId xmlns:p14="http://schemas.microsoft.com/office/powerpoint/2010/main" val="23138682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endParaRPr lang="en-GB" altLang="en-US">
              <a:solidFill>
                <a:schemeClr val="accent2"/>
              </a:solidFill>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D313E307-AB99-4472-9AC8-26A980929EEF}" type="slidenum">
              <a:rPr lang="en-US" altLang="en-US" sz="1200" smtClean="0"/>
              <a:pPr/>
              <a:t>2</a:t>
            </a:fld>
            <a:endParaRPr lang="en-US" altLang="en-US" sz="1200"/>
          </a:p>
        </p:txBody>
      </p:sp>
    </p:spTree>
    <p:extLst>
      <p:ext uri="{BB962C8B-B14F-4D97-AF65-F5344CB8AC3E}">
        <p14:creationId xmlns:p14="http://schemas.microsoft.com/office/powerpoint/2010/main" val="2362540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359ACEF-387B-466D-8B85-6860D9F2DEB3}" type="slidenum">
              <a:rPr lang="en-US" altLang="en-US" sz="1200" smtClean="0"/>
              <a:pPr/>
              <a:t>3</a:t>
            </a:fld>
            <a:endParaRPr lang="en-US" altLang="en-US" sz="1200"/>
          </a:p>
        </p:txBody>
      </p:sp>
    </p:spTree>
    <p:extLst>
      <p:ext uri="{BB962C8B-B14F-4D97-AF65-F5344CB8AC3E}">
        <p14:creationId xmlns:p14="http://schemas.microsoft.com/office/powerpoint/2010/main" val="291878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endParaRPr lang="en-GB" altLang="en-US">
              <a:solidFill>
                <a:schemeClr val="accent2"/>
              </a:solidFill>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84DA1EF-F9D0-4DEC-934D-5F3F82AE0312}" type="slidenum">
              <a:rPr lang="en-US" altLang="en-US" sz="1200" smtClean="0"/>
              <a:pPr/>
              <a:t>4</a:t>
            </a:fld>
            <a:endParaRPr lang="en-US" altLang="en-US" sz="1200"/>
          </a:p>
        </p:txBody>
      </p:sp>
    </p:spTree>
    <p:extLst>
      <p:ext uri="{BB962C8B-B14F-4D97-AF65-F5344CB8AC3E}">
        <p14:creationId xmlns:p14="http://schemas.microsoft.com/office/powerpoint/2010/main" val="3253132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Insert hours map here</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425C5415-7071-4E9F-BA02-C3596D344AFF}" type="slidenum">
              <a:rPr lang="en-US" altLang="en-US" sz="1200" smtClean="0"/>
              <a:pPr/>
              <a:t>6</a:t>
            </a:fld>
            <a:endParaRPr lang="en-US" altLang="en-US" sz="1200"/>
          </a:p>
        </p:txBody>
      </p:sp>
    </p:spTree>
    <p:extLst>
      <p:ext uri="{BB962C8B-B14F-4D97-AF65-F5344CB8AC3E}">
        <p14:creationId xmlns:p14="http://schemas.microsoft.com/office/powerpoint/2010/main" val="2728881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xfrm>
            <a:off x="666750" y="4689475"/>
            <a:ext cx="5335588" cy="4279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60458405-DE0B-43AA-9C5C-C62E65042B9A}" type="slidenum">
              <a:rPr lang="en-US" altLang="en-US" sz="1200" smtClean="0"/>
              <a:pPr/>
              <a:t>8</a:t>
            </a:fld>
            <a:endParaRPr lang="en-US" altLang="en-US" sz="1200"/>
          </a:p>
        </p:txBody>
      </p:sp>
    </p:spTree>
    <p:extLst>
      <p:ext uri="{BB962C8B-B14F-4D97-AF65-F5344CB8AC3E}">
        <p14:creationId xmlns:p14="http://schemas.microsoft.com/office/powerpoint/2010/main" val="3879657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AC1450F6-7810-428F-8BF5-9762DD091572}" type="slidenum">
              <a:rPr lang="en-US" altLang="en-US" sz="1200" smtClean="0"/>
              <a:pPr/>
              <a:t>10</a:t>
            </a:fld>
            <a:endParaRPr lang="en-US" altLang="en-US" sz="1200"/>
          </a:p>
        </p:txBody>
      </p:sp>
      <p:sp>
        <p:nvSpPr>
          <p:cNvPr id="46084" name="Notes Placeholder 1"/>
          <p:cNvSpPr>
            <a:spLocks noGrp="1"/>
          </p:cNvSpPr>
          <p:nvPr/>
        </p:nvSpPr>
        <p:spPr bwMode="auto">
          <a:xfrm>
            <a:off x="666750" y="4689475"/>
            <a:ext cx="5335588" cy="4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45720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4572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4572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4572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endParaRPr lang="en-US" altLang="en-US"/>
          </a:p>
        </p:txBody>
      </p:sp>
    </p:spTree>
    <p:extLst>
      <p:ext uri="{BB962C8B-B14F-4D97-AF65-F5344CB8AC3E}">
        <p14:creationId xmlns:p14="http://schemas.microsoft.com/office/powerpoint/2010/main" val="1119566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4284663" y="2997200"/>
            <a:ext cx="4535809" cy="7620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a:lstStyle/>
          <a:p>
            <a:pPr lvl="0"/>
            <a:r>
              <a:rPr lang="en-GB"/>
              <a:t>Click to edit Master title style</a:t>
            </a:r>
            <a:endParaRPr lang="en-GB" dirty="0"/>
          </a:p>
        </p:txBody>
      </p:sp>
      <p:sp>
        <p:nvSpPr>
          <p:cNvPr id="6" name="Rectangle 3"/>
          <p:cNvSpPr>
            <a:spLocks noGrp="1" noChangeArrowheads="1"/>
          </p:cNvSpPr>
          <p:nvPr>
            <p:ph idx="1"/>
          </p:nvPr>
        </p:nvSpPr>
        <p:spPr bwMode="auto">
          <a:xfrm>
            <a:off x="4284663" y="4005263"/>
            <a:ext cx="4535487" cy="561975"/>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a:lstStyle>
            <a:lvl1pPr marL="342900" marR="0" indent="-342900" algn="l" defTabSz="914400" rtl="0" eaLnBrk="0" fontAlgn="base" latinLnBrk="0" hangingPunct="0">
              <a:lnSpc>
                <a:spcPct val="100000"/>
              </a:lnSpc>
              <a:spcBef>
                <a:spcPct val="20000"/>
              </a:spcBef>
              <a:spcAft>
                <a:spcPct val="0"/>
              </a:spcAft>
              <a:buClr>
                <a:srgbClr val="006600"/>
              </a:buClr>
              <a:buSzTx/>
              <a:buFontTx/>
              <a:buNone/>
              <a:tabLst/>
              <a:defRPr/>
            </a:lvl1pPr>
          </a:lstStyle>
          <a:p>
            <a:pPr lvl="0"/>
            <a:endParaRPr lang="en-GB" noProof="0" dirty="0"/>
          </a:p>
        </p:txBody>
      </p:sp>
    </p:spTree>
    <p:extLst>
      <p:ext uri="{BB962C8B-B14F-4D97-AF65-F5344CB8AC3E}">
        <p14:creationId xmlns:p14="http://schemas.microsoft.com/office/powerpoint/2010/main" val="1227288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688032" y="152400"/>
            <a:ext cx="7772400" cy="7620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a:lstStyle/>
          <a:p>
            <a:pPr lvl="0"/>
            <a:r>
              <a:rPr lang="en-GB"/>
              <a:t>Click to edit Master title style</a:t>
            </a:r>
            <a:endParaRPr lang="en-GB" dirty="0"/>
          </a:p>
        </p:txBody>
      </p:sp>
      <p:sp>
        <p:nvSpPr>
          <p:cNvPr id="6" name="Rectangle 3"/>
          <p:cNvSpPr>
            <a:spLocks noGrp="1" noChangeArrowheads="1"/>
          </p:cNvSpPr>
          <p:nvPr>
            <p:ph idx="1"/>
          </p:nvPr>
        </p:nvSpPr>
        <p:spPr bwMode="auto">
          <a:xfrm>
            <a:off x="688032" y="1066800"/>
            <a:ext cx="7772400" cy="48768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a:lstStyle/>
          <a:p>
            <a:pPr lvl="0"/>
            <a:endParaRPr lang="en-GB" noProof="0" dirty="0"/>
          </a:p>
        </p:txBody>
      </p:sp>
    </p:spTree>
    <p:extLst>
      <p:ext uri="{BB962C8B-B14F-4D97-AF65-F5344CB8AC3E}">
        <p14:creationId xmlns:p14="http://schemas.microsoft.com/office/powerpoint/2010/main" val="31847724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FT powerpoint 1.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850" y="260350"/>
            <a:ext cx="8509000" cy="638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284663" y="2997200"/>
            <a:ext cx="44640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add title</a:t>
            </a:r>
          </a:p>
        </p:txBody>
      </p:sp>
      <p:sp>
        <p:nvSpPr>
          <p:cNvPr id="1028" name="Rectangle 3"/>
          <p:cNvSpPr>
            <a:spLocks noGrp="1" noChangeArrowheads="1"/>
          </p:cNvSpPr>
          <p:nvPr>
            <p:ph type="body" idx="1"/>
          </p:nvPr>
        </p:nvSpPr>
        <p:spPr bwMode="auto">
          <a:xfrm>
            <a:off x="4284663" y="4005263"/>
            <a:ext cx="453548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add text</a:t>
            </a:r>
          </a:p>
        </p:txBody>
      </p:sp>
      <p:sp>
        <p:nvSpPr>
          <p:cNvPr id="1035" name="Rectangle 11"/>
          <p:cNvSpPr>
            <a:spLocks noChangeArrowheads="1"/>
          </p:cNvSpPr>
          <p:nvPr/>
        </p:nvSpPr>
        <p:spPr bwMode="auto">
          <a:xfrm>
            <a:off x="679450" y="3078163"/>
            <a:ext cx="8001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20000"/>
              </a:spcBef>
              <a:buClr>
                <a:srgbClr val="006600"/>
              </a:buClr>
            </a:pPr>
            <a:endParaRPr lang="en-GB" altLang="en-US">
              <a:latin typeface="Arial" panose="020B0604020202020204" pitchFamily="34" charset="0"/>
            </a:endParaRPr>
          </a:p>
          <a:p>
            <a:pPr>
              <a:spcBef>
                <a:spcPct val="20000"/>
              </a:spcBef>
              <a:buClr>
                <a:srgbClr val="006600"/>
              </a:buClr>
            </a:pPr>
            <a:endParaRPr lang="en-GB"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50" r:id="rId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10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build="p" autoUpdateAnimBg="0"/>
    </p:bldLst>
  </p:timing>
  <p:txStyles>
    <p:titleStyle>
      <a:lvl1pPr algn="l" rtl="0" eaLnBrk="0" fontAlgn="base" hangingPunct="0">
        <a:spcBef>
          <a:spcPct val="0"/>
        </a:spcBef>
        <a:spcAft>
          <a:spcPct val="0"/>
        </a:spcAft>
        <a:defRPr sz="4200">
          <a:solidFill>
            <a:srgbClr val="10232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200">
          <a:solidFill>
            <a:srgbClr val="102321"/>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4200">
          <a:solidFill>
            <a:srgbClr val="102321"/>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4200">
          <a:solidFill>
            <a:srgbClr val="102321"/>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4200">
          <a:solidFill>
            <a:srgbClr val="102321"/>
          </a:solidFill>
          <a:latin typeface="Arial" charset="0"/>
          <a:ea typeface="MS PGothic" panose="020B0600070205080204" pitchFamily="34" charset="-128"/>
          <a:cs typeface="ＭＳ Ｐゴシック" charset="0"/>
        </a:defRPr>
      </a:lvl5pPr>
      <a:lvl6pPr marL="457200" algn="l" rtl="0" eaLnBrk="0" fontAlgn="base" hangingPunct="0">
        <a:spcBef>
          <a:spcPct val="0"/>
        </a:spcBef>
        <a:spcAft>
          <a:spcPct val="0"/>
        </a:spcAft>
        <a:defRPr sz="3200">
          <a:solidFill>
            <a:schemeClr val="tx1"/>
          </a:solidFill>
          <a:latin typeface="Arial" charset="0"/>
          <a:ea typeface="ＭＳ Ｐゴシック" charset="0"/>
        </a:defRPr>
      </a:lvl6pPr>
      <a:lvl7pPr marL="914400" algn="l" rtl="0" eaLnBrk="0" fontAlgn="base" hangingPunct="0">
        <a:spcBef>
          <a:spcPct val="0"/>
        </a:spcBef>
        <a:spcAft>
          <a:spcPct val="0"/>
        </a:spcAft>
        <a:defRPr sz="3200">
          <a:solidFill>
            <a:schemeClr val="tx1"/>
          </a:solidFill>
          <a:latin typeface="Arial" charset="0"/>
          <a:ea typeface="ＭＳ Ｐゴシック" charset="0"/>
        </a:defRPr>
      </a:lvl7pPr>
      <a:lvl8pPr marL="1371600" algn="l" rtl="0" eaLnBrk="0" fontAlgn="base" hangingPunct="0">
        <a:spcBef>
          <a:spcPct val="0"/>
        </a:spcBef>
        <a:spcAft>
          <a:spcPct val="0"/>
        </a:spcAft>
        <a:defRPr sz="3200">
          <a:solidFill>
            <a:schemeClr val="tx1"/>
          </a:solidFill>
          <a:latin typeface="Arial" charset="0"/>
          <a:ea typeface="ＭＳ Ｐゴシック" charset="0"/>
        </a:defRPr>
      </a:lvl8pPr>
      <a:lvl9pPr marL="1828800" algn="l" rtl="0" eaLnBrk="0" fontAlgn="base" hangingPunct="0">
        <a:spcBef>
          <a:spcPct val="0"/>
        </a:spcBef>
        <a:spcAft>
          <a:spcPct val="0"/>
        </a:spcAft>
        <a:defRPr sz="3200">
          <a:solidFill>
            <a:schemeClr val="tx1"/>
          </a:solidFill>
          <a:latin typeface="Arial" charset="0"/>
          <a:ea typeface="ＭＳ Ｐゴシック" charset="0"/>
        </a:defRPr>
      </a:lvl9pPr>
    </p:titleStyle>
    <p:bodyStyle>
      <a:lvl1pPr marL="342900" indent="-342900" algn="l" rtl="0" eaLnBrk="0" fontAlgn="base" hangingPunct="0">
        <a:spcBef>
          <a:spcPct val="20000"/>
        </a:spcBef>
        <a:spcAft>
          <a:spcPct val="0"/>
        </a:spcAft>
        <a:buClr>
          <a:srgbClr val="006600"/>
        </a:buClr>
        <a:defRPr sz="2400">
          <a:solidFill>
            <a:srgbClr val="10232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4" descr="FT powerpoint2.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00" y="280988"/>
            <a:ext cx="8509000" cy="638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685800" y="1524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add title</a:t>
            </a:r>
          </a:p>
        </p:txBody>
      </p:sp>
      <p:sp>
        <p:nvSpPr>
          <p:cNvPr id="2052" name="Rectangle 3"/>
          <p:cNvSpPr>
            <a:spLocks noGrp="1" noChangeArrowheads="1"/>
          </p:cNvSpPr>
          <p:nvPr>
            <p:ph type="body" idx="1"/>
          </p:nvPr>
        </p:nvSpPr>
        <p:spPr bwMode="auto">
          <a:xfrm>
            <a:off x="685800" y="1066800"/>
            <a:ext cx="777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add text</a:t>
            </a:r>
          </a:p>
        </p:txBody>
      </p:sp>
      <p:sp>
        <p:nvSpPr>
          <p:cNvPr id="1035" name="Rectangle 11"/>
          <p:cNvSpPr>
            <a:spLocks noChangeArrowheads="1"/>
          </p:cNvSpPr>
          <p:nvPr/>
        </p:nvSpPr>
        <p:spPr bwMode="auto">
          <a:xfrm>
            <a:off x="679450" y="3078163"/>
            <a:ext cx="8001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20000"/>
              </a:spcBef>
              <a:buClr>
                <a:srgbClr val="006600"/>
              </a:buClr>
            </a:pPr>
            <a:endParaRPr lang="en-GB" altLang="en-US">
              <a:solidFill>
                <a:srgbClr val="000000"/>
              </a:solidFill>
              <a:latin typeface="Arial" panose="020B0604020202020204" pitchFamily="34" charset="0"/>
            </a:endParaRPr>
          </a:p>
          <a:p>
            <a:pPr>
              <a:spcBef>
                <a:spcPct val="20000"/>
              </a:spcBef>
              <a:buClr>
                <a:srgbClr val="006600"/>
              </a:buClr>
            </a:pPr>
            <a:endParaRPr lang="en-GB" altLang="en-US">
              <a:solidFill>
                <a:srgbClr val="000000"/>
              </a:solidFill>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51" r:id="rId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10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build="p" autoUpdateAnimBg="0"/>
    </p:bldLst>
  </p:timing>
  <p:txStyles>
    <p:titleStyle>
      <a:lvl1pPr algn="l" rtl="0" eaLnBrk="0" fontAlgn="base" hangingPunct="0">
        <a:spcBef>
          <a:spcPct val="0"/>
        </a:spcBef>
        <a:spcAft>
          <a:spcPct val="0"/>
        </a:spcAft>
        <a:defRPr sz="3200">
          <a:solidFill>
            <a:schemeClr val="tx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3200">
          <a:solidFill>
            <a:schemeClr val="tx1"/>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3200">
          <a:solidFill>
            <a:schemeClr val="tx1"/>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3200">
          <a:solidFill>
            <a:schemeClr val="tx1"/>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3200">
          <a:solidFill>
            <a:schemeClr val="tx1"/>
          </a:solidFill>
          <a:latin typeface="Arial" charset="0"/>
          <a:ea typeface="MS PGothic" panose="020B0600070205080204" pitchFamily="34" charset="-128"/>
          <a:cs typeface="ＭＳ Ｐゴシック" charset="0"/>
        </a:defRPr>
      </a:lvl5pPr>
      <a:lvl6pPr marL="457200" algn="l" rtl="0" eaLnBrk="0" fontAlgn="base" hangingPunct="0">
        <a:spcBef>
          <a:spcPct val="0"/>
        </a:spcBef>
        <a:spcAft>
          <a:spcPct val="0"/>
        </a:spcAft>
        <a:defRPr sz="3200">
          <a:solidFill>
            <a:schemeClr val="tx1"/>
          </a:solidFill>
          <a:latin typeface="Arial" charset="0"/>
          <a:ea typeface="ＭＳ Ｐゴシック" charset="0"/>
        </a:defRPr>
      </a:lvl6pPr>
      <a:lvl7pPr marL="914400" algn="l" rtl="0" eaLnBrk="0" fontAlgn="base" hangingPunct="0">
        <a:spcBef>
          <a:spcPct val="0"/>
        </a:spcBef>
        <a:spcAft>
          <a:spcPct val="0"/>
        </a:spcAft>
        <a:defRPr sz="3200">
          <a:solidFill>
            <a:schemeClr val="tx1"/>
          </a:solidFill>
          <a:latin typeface="Arial" charset="0"/>
          <a:ea typeface="ＭＳ Ｐゴシック" charset="0"/>
        </a:defRPr>
      </a:lvl7pPr>
      <a:lvl8pPr marL="1371600" algn="l" rtl="0" eaLnBrk="0" fontAlgn="base" hangingPunct="0">
        <a:spcBef>
          <a:spcPct val="0"/>
        </a:spcBef>
        <a:spcAft>
          <a:spcPct val="0"/>
        </a:spcAft>
        <a:defRPr sz="3200">
          <a:solidFill>
            <a:schemeClr val="tx1"/>
          </a:solidFill>
          <a:latin typeface="Arial" charset="0"/>
          <a:ea typeface="ＭＳ Ｐゴシック" charset="0"/>
        </a:defRPr>
      </a:lvl8pPr>
      <a:lvl9pPr marL="1828800" algn="l" rtl="0" eaLnBrk="0" fontAlgn="base" hangingPunct="0">
        <a:spcBef>
          <a:spcPct val="0"/>
        </a:spcBef>
        <a:spcAft>
          <a:spcPct val="0"/>
        </a:spcAft>
        <a:defRPr sz="3200">
          <a:solidFill>
            <a:schemeClr val="tx1"/>
          </a:solidFill>
          <a:latin typeface="Arial" charset="0"/>
          <a:ea typeface="ＭＳ Ｐゴシック" charset="0"/>
        </a:defRPr>
      </a:lvl9pPr>
    </p:titleStyle>
    <p:bodyStyle>
      <a:lvl1pPr marL="342900" indent="-342900" algn="l" rtl="0" eaLnBrk="0" fontAlgn="base" hangingPunct="0">
        <a:spcBef>
          <a:spcPct val="20000"/>
        </a:spcBef>
        <a:spcAft>
          <a:spcPct val="0"/>
        </a:spcAft>
        <a:buClr>
          <a:srgbClr val="006600"/>
        </a:buClr>
        <a:defRPr sz="24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563938" y="3644900"/>
            <a:ext cx="5184775" cy="1152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a:solidFill>
                  <a:srgbClr val="10232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200">
                <a:solidFill>
                  <a:srgbClr val="102321"/>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4200">
                <a:solidFill>
                  <a:srgbClr val="102321"/>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4200">
                <a:solidFill>
                  <a:srgbClr val="102321"/>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4200">
                <a:solidFill>
                  <a:srgbClr val="102321"/>
                </a:solidFill>
                <a:latin typeface="Arial" charset="0"/>
                <a:ea typeface="MS PGothic" panose="020B0600070205080204" pitchFamily="34" charset="-128"/>
                <a:cs typeface="ＭＳ Ｐゴシック" charset="0"/>
              </a:defRPr>
            </a:lvl5pPr>
            <a:lvl6pPr marL="457200" algn="l" rtl="0" eaLnBrk="0" fontAlgn="base" hangingPunct="0">
              <a:spcBef>
                <a:spcPct val="0"/>
              </a:spcBef>
              <a:spcAft>
                <a:spcPct val="0"/>
              </a:spcAft>
              <a:defRPr sz="3200">
                <a:solidFill>
                  <a:schemeClr val="tx1"/>
                </a:solidFill>
                <a:latin typeface="Arial" charset="0"/>
                <a:ea typeface="ＭＳ Ｐゴシック" charset="0"/>
              </a:defRPr>
            </a:lvl6pPr>
            <a:lvl7pPr marL="914400" algn="l" rtl="0" eaLnBrk="0" fontAlgn="base" hangingPunct="0">
              <a:spcBef>
                <a:spcPct val="0"/>
              </a:spcBef>
              <a:spcAft>
                <a:spcPct val="0"/>
              </a:spcAft>
              <a:defRPr sz="3200">
                <a:solidFill>
                  <a:schemeClr val="tx1"/>
                </a:solidFill>
                <a:latin typeface="Arial" charset="0"/>
                <a:ea typeface="ＭＳ Ｐゴシック" charset="0"/>
              </a:defRPr>
            </a:lvl7pPr>
            <a:lvl8pPr marL="1371600" algn="l" rtl="0" eaLnBrk="0" fontAlgn="base" hangingPunct="0">
              <a:spcBef>
                <a:spcPct val="0"/>
              </a:spcBef>
              <a:spcAft>
                <a:spcPct val="0"/>
              </a:spcAft>
              <a:defRPr sz="3200">
                <a:solidFill>
                  <a:schemeClr val="tx1"/>
                </a:solidFill>
                <a:latin typeface="Arial" charset="0"/>
                <a:ea typeface="ＭＳ Ｐゴシック" charset="0"/>
              </a:defRPr>
            </a:lvl8pPr>
            <a:lvl9pPr marL="1828800" algn="l" rtl="0" eaLnBrk="0" fontAlgn="base" hangingPunct="0">
              <a:spcBef>
                <a:spcPct val="0"/>
              </a:spcBef>
              <a:spcAft>
                <a:spcPct val="0"/>
              </a:spcAft>
              <a:defRPr sz="3200">
                <a:solidFill>
                  <a:schemeClr val="tx1"/>
                </a:solidFill>
                <a:latin typeface="Arial" charset="0"/>
                <a:ea typeface="ＭＳ Ｐゴシック" charset="0"/>
              </a:defRPr>
            </a:lvl9pPr>
          </a:lstStyle>
          <a:p>
            <a:pPr>
              <a:defRPr/>
            </a:pPr>
            <a:r>
              <a:rPr lang="en-US" sz="3600" kern="0" dirty="0">
                <a:ea typeface="+mj-ea"/>
                <a:cs typeface="+mj-cs"/>
              </a:rPr>
              <a:t>Domiciliary provider meeting</a:t>
            </a:r>
            <a:br>
              <a:rPr lang="en-US" sz="3600" kern="0" dirty="0">
                <a:ea typeface="+mj-ea"/>
                <a:cs typeface="+mj-cs"/>
              </a:rPr>
            </a:br>
            <a:r>
              <a:rPr lang="en-US" sz="3600" kern="0" dirty="0">
                <a:ea typeface="+mj-ea"/>
                <a:cs typeface="+mj-cs"/>
              </a:rPr>
              <a:t>28 November 2016</a:t>
            </a:r>
          </a:p>
        </p:txBody>
      </p:sp>
      <p:sp>
        <p:nvSpPr>
          <p:cNvPr id="5" name="Rectangle 3"/>
          <p:cNvSpPr txBox="1">
            <a:spLocks noChangeArrowheads="1"/>
          </p:cNvSpPr>
          <p:nvPr/>
        </p:nvSpPr>
        <p:spPr bwMode="auto">
          <a:xfrm>
            <a:off x="2916238" y="5516563"/>
            <a:ext cx="482441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marL="342900" marR="0" indent="-342900" algn="l" defTabSz="914400" rtl="0" eaLnBrk="0" fontAlgn="base" latinLnBrk="0" hangingPunct="0">
              <a:lnSpc>
                <a:spcPct val="100000"/>
              </a:lnSpc>
              <a:spcBef>
                <a:spcPct val="20000"/>
              </a:spcBef>
              <a:spcAft>
                <a:spcPct val="0"/>
              </a:spcAft>
              <a:buClr>
                <a:srgbClr val="006600"/>
              </a:buClr>
              <a:buSzTx/>
              <a:buFontTx/>
              <a:buNone/>
              <a:tabLst/>
              <a:defRPr sz="2400">
                <a:solidFill>
                  <a:srgbClr val="10232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a:defRPr/>
            </a:pPr>
            <a:r>
              <a:rPr lang="en-US" kern="0">
                <a:ea typeface="+mn-ea"/>
                <a:cs typeface="+mn-cs"/>
              </a:rPr>
              <a:t>Nigel Harvey-Whitten</a:t>
            </a:r>
            <a:endParaRPr lang="en-US" kern="0" dirty="0">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685800" y="260350"/>
            <a:ext cx="7772400" cy="762000"/>
          </a:xfrm>
        </p:spPr>
        <p:txBody>
          <a:bodyPr/>
          <a:lstStyle/>
          <a:p>
            <a:r>
              <a:rPr lang="en-GB" altLang="en-US" sz="2800"/>
              <a:t>System Pressures</a:t>
            </a:r>
            <a:endParaRPr lang="en-GB" altLang="en-US" sz="1600"/>
          </a:p>
        </p:txBody>
      </p:sp>
      <p:sp>
        <p:nvSpPr>
          <p:cNvPr id="45059" name="Content Placeholder 2"/>
          <p:cNvSpPr>
            <a:spLocks noGrp="1"/>
          </p:cNvSpPr>
          <p:nvPr>
            <p:ph idx="1"/>
          </p:nvPr>
        </p:nvSpPr>
        <p:spPr>
          <a:xfrm>
            <a:off x="547688" y="1196975"/>
            <a:ext cx="8208962" cy="4818063"/>
          </a:xfrm>
        </p:spPr>
        <p:txBody>
          <a:bodyPr/>
          <a:lstStyle/>
          <a:p>
            <a:pPr>
              <a:buFontTx/>
              <a:buChar char="•"/>
            </a:pPr>
            <a:r>
              <a:rPr lang="en-US" altLang="en-US"/>
              <a:t>It’s not just a winter pressure!</a:t>
            </a:r>
          </a:p>
          <a:p>
            <a:endParaRPr lang="en-US" altLang="en-US"/>
          </a:p>
          <a:p>
            <a:pPr>
              <a:buFontTx/>
              <a:buChar char="•"/>
            </a:pPr>
            <a:r>
              <a:rPr lang="en-US" altLang="en-US"/>
              <a:t>No additional funding this year but we want to be prepared for the future.</a:t>
            </a:r>
          </a:p>
          <a:p>
            <a:endParaRPr lang="en-US" altLang="en-US"/>
          </a:p>
          <a:p>
            <a:pPr>
              <a:buFontTx/>
              <a:buChar char="•"/>
            </a:pPr>
            <a:r>
              <a:rPr lang="en-US" altLang="en-US"/>
              <a:t>We are looking to build a contractual framework that enables us to easily address system pressures as they arise, and to work proactively with providers to explore solutions.</a:t>
            </a:r>
          </a:p>
        </p:txBody>
      </p:sp>
    </p:spTree>
    <p:extLst>
      <p:ext uri="{BB962C8B-B14F-4D97-AF65-F5344CB8AC3E}">
        <p14:creationId xmlns:p14="http://schemas.microsoft.com/office/powerpoint/2010/main" val="3028412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36912"/>
            <a:ext cx="7772400" cy="762000"/>
          </a:xfrm>
        </p:spPr>
        <p:txBody>
          <a:bodyPr/>
          <a:lstStyle/>
          <a:p>
            <a:pPr>
              <a:defRPr/>
            </a:pPr>
            <a:r>
              <a:rPr lang="en-US" dirty="0"/>
              <a:t>Adult Social Care Survey – Dorset</a:t>
            </a:r>
            <a:br>
              <a:rPr lang="en-US" dirty="0"/>
            </a:br>
            <a:r>
              <a:rPr lang="en-US" dirty="0"/>
              <a:t>Feeling Safe</a:t>
            </a:r>
          </a:p>
        </p:txBody>
      </p:sp>
    </p:spTree>
    <p:extLst>
      <p:ext uri="{BB962C8B-B14F-4D97-AF65-F5344CB8AC3E}">
        <p14:creationId xmlns:p14="http://schemas.microsoft.com/office/powerpoint/2010/main" val="713563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Feeling Safe</a:t>
            </a:r>
          </a:p>
        </p:txBody>
      </p:sp>
      <p:sp>
        <p:nvSpPr>
          <p:cNvPr id="4099" name="Text Placeholder 2"/>
          <p:cNvSpPr>
            <a:spLocks noGrp="1"/>
          </p:cNvSpPr>
          <p:nvPr>
            <p:ph type="body" sz="quarter" idx="10"/>
          </p:nvPr>
        </p:nvSpPr>
        <p:spPr>
          <a:xfrm>
            <a:off x="684213" y="1052513"/>
            <a:ext cx="7775575" cy="4968875"/>
          </a:xfrm>
        </p:spPr>
        <p:txBody>
          <a:bodyPr/>
          <a:lstStyle/>
          <a:p>
            <a:pPr marL="0" indent="0"/>
            <a:r>
              <a:rPr lang="en-US" altLang="en-US" sz="2000" dirty="0">
                <a:solidFill>
                  <a:srgbClr val="006600"/>
                </a:solidFill>
                <a:latin typeface="+mj-lt"/>
              </a:rPr>
              <a:t>Which of the following statements best describes how safe you feel?</a:t>
            </a:r>
          </a:p>
          <a:p>
            <a:pPr marL="0" indent="0"/>
            <a:r>
              <a:rPr lang="en-US" altLang="en-US" dirty="0">
                <a:solidFill>
                  <a:srgbClr val="006600"/>
                </a:solidFill>
                <a:latin typeface="+mj-lt"/>
              </a:rPr>
              <a:t>	</a:t>
            </a:r>
            <a:r>
              <a:rPr lang="en-US" altLang="en-US" sz="1600" dirty="0">
                <a:solidFill>
                  <a:srgbClr val="006600"/>
                </a:solidFill>
                <a:latin typeface="+mj-lt"/>
              </a:rPr>
              <a:t>By feeling safe we mean how safe you feel both inside and outside the 	home. This includes fear of abuse, falling or other physical harm.</a:t>
            </a:r>
          </a:p>
        </p:txBody>
      </p:sp>
      <p:graphicFrame>
        <p:nvGraphicFramePr>
          <p:cNvPr id="5" name="Chart 4"/>
          <p:cNvGraphicFramePr/>
          <p:nvPr>
            <p:extLst/>
          </p:nvPr>
        </p:nvGraphicFramePr>
        <p:xfrm>
          <a:off x="1043608" y="2555995"/>
          <a:ext cx="7272808" cy="34653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69177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little local analysis</a:t>
            </a:r>
          </a:p>
        </p:txBody>
      </p:sp>
      <p:sp>
        <p:nvSpPr>
          <p:cNvPr id="3" name="Text Placeholder 2"/>
          <p:cNvSpPr>
            <a:spLocks noGrp="1"/>
          </p:cNvSpPr>
          <p:nvPr>
            <p:ph type="body" sz="quarter" idx="10"/>
          </p:nvPr>
        </p:nvSpPr>
        <p:spPr>
          <a:xfrm>
            <a:off x="467544" y="1052736"/>
            <a:ext cx="2808313" cy="4968552"/>
          </a:xfrm>
        </p:spPr>
        <p:txBody>
          <a:bodyPr/>
          <a:lstStyle/>
          <a:p>
            <a:r>
              <a:rPr lang="en-GB" sz="1600" dirty="0">
                <a:latin typeface="Calibri" panose="020F0502020204030204" pitchFamily="34" charset="0"/>
                <a:ea typeface="Calibri" panose="020F0502020204030204" pitchFamily="34" charset="0"/>
                <a:cs typeface="Times New Roman" panose="02020603050405020304" pitchFamily="18" charset="0"/>
              </a:rPr>
              <a:t>	</a:t>
            </a:r>
          </a:p>
          <a:p>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0" indent="0"/>
            <a:r>
              <a:rPr lang="en-GB" sz="1600" dirty="0">
                <a:solidFill>
                  <a:srgbClr val="006600"/>
                </a:solidFill>
                <a:latin typeface="Calibri" panose="020F0502020204030204" pitchFamily="34" charset="0"/>
                <a:ea typeface="Calibri" panose="020F0502020204030204" pitchFamily="34" charset="0"/>
                <a:cs typeface="Times New Roman" panose="02020603050405020304" pitchFamily="18" charset="0"/>
              </a:rPr>
              <a:t>Survey data suggest that feeling unsafe is correlated with </a:t>
            </a:r>
          </a:p>
          <a:p>
            <a:pPr marL="285750" indent="-285750">
              <a:buFont typeface="Arial" panose="020B0604020202020204" pitchFamily="34" charset="0"/>
              <a:buChar char="•"/>
            </a:pPr>
            <a:r>
              <a:rPr lang="en-GB" sz="1600" dirty="0">
                <a:solidFill>
                  <a:srgbClr val="006600"/>
                </a:solidFill>
                <a:latin typeface="Calibri" panose="020F0502020204030204" pitchFamily="34" charset="0"/>
                <a:ea typeface="Calibri" panose="020F0502020204030204" pitchFamily="34" charset="0"/>
                <a:cs typeface="Times New Roman" panose="02020603050405020304" pitchFamily="18" charset="0"/>
              </a:rPr>
              <a:t>middle age </a:t>
            </a:r>
          </a:p>
          <a:p>
            <a:pPr marL="285750" indent="-285750">
              <a:buFont typeface="Arial" panose="020B0604020202020204" pitchFamily="34" charset="0"/>
              <a:buChar char="•"/>
            </a:pPr>
            <a:r>
              <a:rPr lang="en-GB" sz="1600" dirty="0">
                <a:solidFill>
                  <a:srgbClr val="006600"/>
                </a:solidFill>
                <a:latin typeface="Calibri" panose="020F0502020204030204" pitchFamily="34" charset="0"/>
                <a:ea typeface="Calibri" panose="020F0502020204030204" pitchFamily="34" charset="0"/>
                <a:cs typeface="Times New Roman" panose="02020603050405020304" pitchFamily="18" charset="0"/>
              </a:rPr>
              <a:t>poor physical health </a:t>
            </a:r>
          </a:p>
          <a:p>
            <a:pPr marL="285750" indent="-285750">
              <a:buFont typeface="Arial" panose="020B0604020202020204" pitchFamily="34" charset="0"/>
              <a:buChar char="•"/>
            </a:pPr>
            <a:r>
              <a:rPr lang="en-GB" sz="1600" dirty="0">
                <a:solidFill>
                  <a:srgbClr val="006600"/>
                </a:solidFill>
                <a:latin typeface="Calibri" panose="020F0502020204030204" pitchFamily="34" charset="0"/>
                <a:ea typeface="Calibri" panose="020F0502020204030204" pitchFamily="34" charset="0"/>
                <a:cs typeface="Times New Roman" panose="02020603050405020304" pitchFamily="18" charset="0"/>
              </a:rPr>
              <a:t>poor suitability of accommodation.</a:t>
            </a:r>
          </a:p>
          <a:p>
            <a:endParaRPr lang="en-GB" sz="1600" dirty="0">
              <a:solidFill>
                <a:srgbClr val="006600"/>
              </a:solidFill>
              <a:latin typeface="Calibri" panose="020F0502020204030204" pitchFamily="34" charset="0"/>
              <a:ea typeface="Calibri" panose="020F0502020204030204" pitchFamily="34" charset="0"/>
              <a:cs typeface="Times New Roman" panose="02020603050405020304" pitchFamily="18" charset="0"/>
            </a:endParaRPr>
          </a:p>
          <a:p>
            <a:pPr marL="0" indent="0"/>
            <a:r>
              <a:rPr lang="en-GB" sz="1600" dirty="0">
                <a:solidFill>
                  <a:srgbClr val="006600"/>
                </a:solidFill>
                <a:latin typeface="Calibri" panose="020F0502020204030204" pitchFamily="34" charset="0"/>
                <a:ea typeface="Calibri" panose="020F0502020204030204" pitchFamily="34" charset="0"/>
                <a:cs typeface="Times New Roman" panose="02020603050405020304" pitchFamily="18" charset="0"/>
              </a:rPr>
              <a:t>Feeling unsafe also appears to be more likely in North Dorset, East Dorset and Christchurch localities – these are areas with the greatest proportion of over 85 year olds. </a:t>
            </a:r>
            <a:endParaRPr lang="en-GB" sz="1600" dirty="0">
              <a:solidFill>
                <a:srgbClr val="006600"/>
              </a:solidFill>
            </a:endParaRPr>
          </a:p>
        </p:txBody>
      </p:sp>
      <p:graphicFrame>
        <p:nvGraphicFramePr>
          <p:cNvPr id="4" name="Chart 3"/>
          <p:cNvGraphicFramePr/>
          <p:nvPr>
            <p:extLst/>
          </p:nvPr>
        </p:nvGraphicFramePr>
        <p:xfrm>
          <a:off x="3275856" y="3861048"/>
          <a:ext cx="5110336" cy="21510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nvPr>
        </p:nvGraphicFramePr>
        <p:xfrm>
          <a:off x="3347864" y="1268760"/>
          <a:ext cx="5038725" cy="23042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41449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Impact of Services to help you feel safe</a:t>
            </a:r>
          </a:p>
        </p:txBody>
      </p:sp>
      <p:sp>
        <p:nvSpPr>
          <p:cNvPr id="3" name="Text Placeholder 2"/>
          <p:cNvSpPr>
            <a:spLocks noGrp="1"/>
          </p:cNvSpPr>
          <p:nvPr>
            <p:ph type="body" sz="quarter" idx="10"/>
          </p:nvPr>
        </p:nvSpPr>
        <p:spPr/>
        <p: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graphicFrame>
        <p:nvGraphicFramePr>
          <p:cNvPr id="4" name="Chart 3"/>
          <p:cNvGraphicFramePr/>
          <p:nvPr>
            <p:extLst/>
          </p:nvPr>
        </p:nvGraphicFramePr>
        <p:xfrm>
          <a:off x="683568" y="1052736"/>
          <a:ext cx="7774632" cy="46805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77608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Locally we found that…</a:t>
            </a:r>
          </a:p>
        </p:txBody>
      </p:sp>
      <p:sp>
        <p:nvSpPr>
          <p:cNvPr id="3" name="Text Placeholder 2"/>
          <p:cNvSpPr>
            <a:spLocks noGrp="1"/>
          </p:cNvSpPr>
          <p:nvPr>
            <p:ph type="body" sz="quarter" idx="10"/>
          </p:nvPr>
        </p:nvSpPr>
        <p:spPr>
          <a:xfrm>
            <a:off x="323528" y="1484784"/>
            <a:ext cx="3960441" cy="4176464"/>
          </a:xfrm>
        </p:spPr>
        <p:txBody>
          <a:bodyPr/>
          <a:lstStyle/>
          <a:p>
            <a:pPr marL="285750" indent="-285750">
              <a:buFont typeface="Arial" panose="020B0604020202020204" pitchFamily="34" charset="0"/>
              <a:buChar char="•"/>
            </a:pPr>
            <a:r>
              <a:rPr lang="en-GB" sz="1600" dirty="0">
                <a:latin typeface="+mj-lt"/>
              </a:rPr>
              <a:t>Poor physical health is a predictor. </a:t>
            </a:r>
          </a:p>
          <a:p>
            <a:r>
              <a:rPr lang="en-GB" sz="1600" dirty="0">
                <a:latin typeface="+mj-lt"/>
              </a:rPr>
              <a:t>	</a:t>
            </a:r>
          </a:p>
          <a:p>
            <a:pPr marL="285750" indent="-285750">
              <a:buFont typeface="Arial" panose="020B0604020202020204" pitchFamily="34" charset="0"/>
              <a:buChar char="•"/>
            </a:pPr>
            <a:r>
              <a:rPr lang="en-GB" sz="1600" dirty="0">
                <a:latin typeface="+mj-lt"/>
              </a:rPr>
              <a:t>Those who also feel their home is unsuitable for their needs are more likely to report that services do not help them to feel safer and this is more likely to be the case if the person lives in the community. </a:t>
            </a:r>
          </a:p>
          <a:p>
            <a:pPr marL="285750" indent="-285750">
              <a:buFont typeface="Arial" panose="020B0604020202020204" pitchFamily="34" charset="0"/>
              <a:buChar char="•"/>
            </a:pPr>
            <a:endParaRPr lang="en-GB" sz="1600" dirty="0">
              <a:latin typeface="+mj-lt"/>
            </a:endParaRPr>
          </a:p>
          <a:p>
            <a:pPr marL="285750" indent="-285750">
              <a:buFont typeface="Arial" panose="020B0604020202020204" pitchFamily="34" charset="0"/>
              <a:buChar char="•"/>
            </a:pPr>
            <a:r>
              <a:rPr lang="en-GB" sz="1600" dirty="0">
                <a:latin typeface="+mj-lt"/>
              </a:rPr>
              <a:t>People living in Christchurch, Purbeck and East Dorset are least likely to report that the services they receive help them to feel safe. Interestingly these are the areas with the greatest proportion of respondents aged 85+.</a:t>
            </a:r>
          </a:p>
          <a:p>
            <a:endParaRPr lang="en-GB" sz="1400" dirty="0">
              <a:latin typeface="+mj-lt"/>
            </a:endParaRPr>
          </a:p>
        </p:txBody>
      </p:sp>
      <p:graphicFrame>
        <p:nvGraphicFramePr>
          <p:cNvPr id="4" name="Chart 3"/>
          <p:cNvGraphicFramePr/>
          <p:nvPr>
            <p:extLst/>
          </p:nvPr>
        </p:nvGraphicFramePr>
        <p:xfrm>
          <a:off x="4427984" y="3645024"/>
          <a:ext cx="4492377" cy="23873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nvPr>
        </p:nvGraphicFramePr>
        <p:xfrm>
          <a:off x="4281495" y="1268760"/>
          <a:ext cx="4667250" cy="2038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05628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 extra question</a:t>
            </a:r>
          </a:p>
        </p:txBody>
      </p:sp>
      <p:sp>
        <p:nvSpPr>
          <p:cNvPr id="3" name="Text Placeholder 2"/>
          <p:cNvSpPr>
            <a:spLocks noGrp="1"/>
          </p:cNvSpPr>
          <p:nvPr>
            <p:ph type="body" sz="quarter" idx="10"/>
          </p:nvPr>
        </p:nvSpPr>
        <p:spPr>
          <a:xfrm>
            <a:off x="615335" y="1268760"/>
            <a:ext cx="7842865" cy="4784716"/>
          </a:xfrm>
        </p:spPr>
        <p:txBody>
          <a:bodyPr/>
          <a:lstStyle/>
          <a:p>
            <a:r>
              <a:rPr lang="en-GB" i="1" dirty="0">
                <a:solidFill>
                  <a:srgbClr val="006600"/>
                </a:solidFill>
                <a:latin typeface="+mj-lt"/>
              </a:rPr>
              <a:t>If you feel less than adequately safe, or if you don’t feel safe at all, please tell us what makes you feel unsafe.</a:t>
            </a:r>
          </a:p>
          <a:p>
            <a:endParaRPr lang="en-GB" dirty="0">
              <a:solidFill>
                <a:srgbClr val="006600"/>
              </a:solidFill>
              <a:latin typeface="+mj-lt"/>
            </a:endParaRPr>
          </a:p>
          <a:p>
            <a:pPr marL="342900" indent="-342900">
              <a:buFont typeface="Arial" panose="020B0604020202020204" pitchFamily="34" charset="0"/>
              <a:buChar char="•"/>
            </a:pPr>
            <a:r>
              <a:rPr lang="en-GB" dirty="0">
                <a:solidFill>
                  <a:srgbClr val="006600"/>
                </a:solidFill>
                <a:latin typeface="+mj-lt"/>
              </a:rPr>
              <a:t>Free text box added to the questionnaire.</a:t>
            </a:r>
          </a:p>
          <a:p>
            <a:pPr>
              <a:buFont typeface="Arial" panose="020B0604020202020204" pitchFamily="34" charset="0"/>
              <a:buChar char="•"/>
            </a:pPr>
            <a:endParaRPr lang="en-GB" dirty="0">
              <a:solidFill>
                <a:srgbClr val="006600"/>
              </a:solidFill>
              <a:latin typeface="+mj-lt"/>
            </a:endParaRPr>
          </a:p>
          <a:p>
            <a:pPr marL="342900" indent="-342900">
              <a:buFont typeface="Arial" panose="020B0604020202020204" pitchFamily="34" charset="0"/>
              <a:buChar char="•"/>
            </a:pPr>
            <a:r>
              <a:rPr lang="en-GB" dirty="0">
                <a:solidFill>
                  <a:srgbClr val="006600"/>
                </a:solidFill>
                <a:latin typeface="+mj-lt"/>
              </a:rPr>
              <a:t>Over 100 respondents told us what makes them feel unsafe.</a:t>
            </a:r>
          </a:p>
          <a:p>
            <a:pPr>
              <a:buFont typeface="Arial" panose="020B0604020202020204" pitchFamily="34" charset="0"/>
              <a:buChar char="•"/>
            </a:pPr>
            <a:endParaRPr lang="en-GB" dirty="0">
              <a:solidFill>
                <a:srgbClr val="006600"/>
              </a:solidFill>
              <a:latin typeface="+mj-lt"/>
            </a:endParaRPr>
          </a:p>
          <a:p>
            <a:pPr marL="342900" indent="-342900">
              <a:buFont typeface="Arial" panose="020B0604020202020204" pitchFamily="34" charset="0"/>
              <a:buChar char="•"/>
            </a:pPr>
            <a:r>
              <a:rPr lang="en-GB" dirty="0">
                <a:solidFill>
                  <a:srgbClr val="006600"/>
                </a:solidFill>
                <a:latin typeface="+mj-lt"/>
              </a:rPr>
              <a:t>We carried out a thematic analysis of the comments</a:t>
            </a:r>
          </a:p>
        </p:txBody>
      </p:sp>
    </p:spTree>
    <p:extLst>
      <p:ext uri="{BB962C8B-B14F-4D97-AF65-F5344CB8AC3E}">
        <p14:creationId xmlns:p14="http://schemas.microsoft.com/office/powerpoint/2010/main" val="3328587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People told us:</a:t>
            </a:r>
          </a:p>
        </p:txBody>
      </p:sp>
      <p:sp>
        <p:nvSpPr>
          <p:cNvPr id="3" name="Text Placeholder 2"/>
          <p:cNvSpPr>
            <a:spLocks noGrp="1"/>
          </p:cNvSpPr>
          <p:nvPr>
            <p:ph type="body" sz="quarter" idx="10"/>
          </p:nvPr>
        </p:nvSpPr>
        <p:spPr>
          <a:xfrm>
            <a:off x="683568" y="914400"/>
            <a:ext cx="7775575" cy="5106888"/>
          </a:xfrm>
        </p:spPr>
        <p:txBody>
          <a:bodyPr/>
          <a:lstStyle/>
          <a:p>
            <a:pPr marL="285750" indent="-285750">
              <a:spcAft>
                <a:spcPts val="600"/>
              </a:spcAft>
              <a:buFont typeface="Arial" panose="020B0604020202020204" pitchFamily="34" charset="0"/>
              <a:buChar char="•"/>
            </a:pPr>
            <a:r>
              <a:rPr lang="en-GB" sz="1800" b="1" dirty="0">
                <a:solidFill>
                  <a:srgbClr val="006600"/>
                </a:solidFill>
                <a:latin typeface="+mj-lt"/>
              </a:rPr>
              <a:t>Falling (32)</a:t>
            </a:r>
          </a:p>
          <a:p>
            <a:pPr>
              <a:spcAft>
                <a:spcPts val="600"/>
              </a:spcAft>
            </a:pPr>
            <a:r>
              <a:rPr lang="en-GB" sz="1600" i="1" dirty="0">
                <a:solidFill>
                  <a:srgbClr val="006600"/>
                </a:solidFill>
                <a:latin typeface="+mj-lt"/>
              </a:rPr>
              <a:t>I fear falling, I have had several falls, but I have everything possible in my home to help me. I am learning to do things more slowly. </a:t>
            </a:r>
          </a:p>
          <a:p>
            <a:pPr marL="285750" indent="-285750">
              <a:spcAft>
                <a:spcPts val="600"/>
              </a:spcAft>
              <a:buFont typeface="Arial" panose="020B0604020202020204" pitchFamily="34" charset="0"/>
              <a:buChar char="•"/>
            </a:pPr>
            <a:r>
              <a:rPr lang="en-GB" sz="1800" b="1" dirty="0">
                <a:solidFill>
                  <a:srgbClr val="006600"/>
                </a:solidFill>
                <a:latin typeface="+mj-lt"/>
              </a:rPr>
              <a:t>Physical condition (19)</a:t>
            </a:r>
          </a:p>
          <a:p>
            <a:pPr>
              <a:spcAft>
                <a:spcPts val="600"/>
              </a:spcAft>
            </a:pPr>
            <a:r>
              <a:rPr lang="en-GB" sz="1600" i="1" dirty="0">
                <a:solidFill>
                  <a:srgbClr val="006600"/>
                </a:solidFill>
                <a:latin typeface="+mj-lt"/>
              </a:rPr>
              <a:t>Because of my age and health and unable to walk more than 8 yards. I am bent double with arthritis of the spine in 5 places. </a:t>
            </a:r>
          </a:p>
          <a:p>
            <a:pPr marL="285750" indent="-285750">
              <a:spcAft>
                <a:spcPts val="600"/>
              </a:spcAft>
              <a:buFont typeface="Arial" panose="020B0604020202020204" pitchFamily="34" charset="0"/>
              <a:buChar char="•"/>
            </a:pPr>
            <a:r>
              <a:rPr lang="en-GB" sz="1800" b="1" dirty="0">
                <a:solidFill>
                  <a:srgbClr val="006600"/>
                </a:solidFill>
                <a:latin typeface="+mj-lt"/>
              </a:rPr>
              <a:t>Continuity of care (8)</a:t>
            </a:r>
          </a:p>
          <a:p>
            <a:pPr>
              <a:spcAft>
                <a:spcPts val="600"/>
              </a:spcAft>
            </a:pPr>
            <a:r>
              <a:rPr lang="en-GB" sz="1600" i="1" dirty="0">
                <a:solidFill>
                  <a:srgbClr val="006600"/>
                </a:solidFill>
                <a:latin typeface="+mj-lt"/>
              </a:rPr>
              <a:t>My feeling of safety depends on which carer/carers are here. I question the amount of training given. My care notes are readily available at all visits to be read but I wonder if they are.</a:t>
            </a:r>
          </a:p>
          <a:p>
            <a:pPr marL="285750" indent="-285750">
              <a:spcAft>
                <a:spcPts val="600"/>
              </a:spcAft>
              <a:buFont typeface="Arial" panose="020B0604020202020204" pitchFamily="34" charset="0"/>
              <a:buChar char="•"/>
            </a:pPr>
            <a:r>
              <a:rPr lang="en-GB" sz="1800" b="1" dirty="0">
                <a:solidFill>
                  <a:srgbClr val="006600"/>
                </a:solidFill>
                <a:latin typeface="+mj-lt"/>
              </a:rPr>
              <a:t>Anxiety &amp; Isolation (8)</a:t>
            </a:r>
          </a:p>
          <a:p>
            <a:pPr>
              <a:spcAft>
                <a:spcPts val="600"/>
              </a:spcAft>
            </a:pPr>
            <a:r>
              <a:rPr lang="en-GB" sz="1600" i="1" dirty="0">
                <a:solidFill>
                  <a:srgbClr val="006600"/>
                </a:solidFill>
                <a:latin typeface="+mj-lt"/>
              </a:rPr>
              <a:t>That I'm here on my own a lot as my boys work and go out. I do have 2 dogs but sometimes I worry about being on my own. </a:t>
            </a:r>
          </a:p>
          <a:p>
            <a:pPr marL="285750" indent="-285750">
              <a:spcAft>
                <a:spcPts val="600"/>
              </a:spcAft>
              <a:buFont typeface="Arial" panose="020B0604020202020204" pitchFamily="34" charset="0"/>
              <a:buChar char="•"/>
            </a:pPr>
            <a:r>
              <a:rPr lang="en-GB" sz="1800" b="1" dirty="0">
                <a:solidFill>
                  <a:srgbClr val="006600"/>
                </a:solidFill>
                <a:latin typeface="+mj-lt"/>
              </a:rPr>
              <a:t>Home Security (3)</a:t>
            </a:r>
          </a:p>
          <a:p>
            <a:pPr>
              <a:spcAft>
                <a:spcPts val="600"/>
              </a:spcAft>
            </a:pPr>
            <a:r>
              <a:rPr lang="en-GB" sz="1600" i="1" dirty="0">
                <a:solidFill>
                  <a:srgbClr val="006600"/>
                </a:solidFill>
                <a:latin typeface="+mj-lt"/>
              </a:rPr>
              <a:t>Constant changes in care staff make it difficult to "bond" - but yet agency staff know all my details (key codes) </a:t>
            </a:r>
            <a:r>
              <a:rPr lang="en-GB" sz="1600" i="1" dirty="0" err="1">
                <a:solidFill>
                  <a:srgbClr val="006600"/>
                </a:solidFill>
                <a:latin typeface="+mj-lt"/>
              </a:rPr>
              <a:t>etc</a:t>
            </a:r>
            <a:r>
              <a:rPr lang="en-GB" sz="1600" i="1" dirty="0">
                <a:solidFill>
                  <a:srgbClr val="006600"/>
                </a:solidFill>
                <a:latin typeface="+mj-lt"/>
              </a:rPr>
              <a:t>, some younger carers are very lax in security issues - an ongoing brain disease causes me to sleep more hence confusion.</a:t>
            </a:r>
          </a:p>
        </p:txBody>
      </p:sp>
    </p:spTree>
    <p:extLst>
      <p:ext uri="{BB962C8B-B14F-4D97-AF65-F5344CB8AC3E}">
        <p14:creationId xmlns:p14="http://schemas.microsoft.com/office/powerpoint/2010/main" val="55813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Solutions</a:t>
            </a:r>
          </a:p>
        </p:txBody>
      </p:sp>
      <p:sp>
        <p:nvSpPr>
          <p:cNvPr id="3" name="Text Placeholder 2"/>
          <p:cNvSpPr>
            <a:spLocks noGrp="1"/>
          </p:cNvSpPr>
          <p:nvPr>
            <p:ph type="body" sz="quarter" idx="10"/>
          </p:nvPr>
        </p:nvSpPr>
        <p:spPr>
          <a:xfrm>
            <a:off x="683568" y="1340768"/>
            <a:ext cx="7775575" cy="4680520"/>
          </a:xfrm>
        </p:spPr>
        <p:txBody>
          <a:bodyPr/>
          <a:lstStyle/>
          <a:p>
            <a:pPr marL="342900" indent="-342900">
              <a:buFont typeface="Arial" panose="020B0604020202020204" pitchFamily="34" charset="0"/>
              <a:buChar char="•"/>
            </a:pPr>
            <a:r>
              <a:rPr lang="en-GB" dirty="0">
                <a:solidFill>
                  <a:schemeClr val="accent1">
                    <a:lumMod val="50000"/>
                  </a:schemeClr>
                </a:solidFill>
                <a:latin typeface="+mj-lt"/>
              </a:rPr>
              <a:t>The focus of an Outcome Based Accountability project</a:t>
            </a:r>
          </a:p>
          <a:p>
            <a:pPr>
              <a:buFont typeface="Arial" panose="020B0604020202020204" pitchFamily="34" charset="0"/>
              <a:buChar char="•"/>
            </a:pPr>
            <a:endParaRPr lang="en-GB" dirty="0">
              <a:solidFill>
                <a:schemeClr val="accent1">
                  <a:lumMod val="50000"/>
                </a:schemeClr>
              </a:solidFill>
              <a:latin typeface="+mj-lt"/>
            </a:endParaRPr>
          </a:p>
          <a:p>
            <a:pPr marL="342900" indent="-342900">
              <a:buFont typeface="Arial" panose="020B0604020202020204" pitchFamily="34" charset="0"/>
              <a:buChar char="•"/>
            </a:pPr>
            <a:r>
              <a:rPr lang="en-GB" dirty="0">
                <a:solidFill>
                  <a:schemeClr val="accent1">
                    <a:lumMod val="50000"/>
                  </a:schemeClr>
                </a:solidFill>
                <a:latin typeface="+mj-lt"/>
              </a:rPr>
              <a:t>A greater awareness at fieldwork level to enable people to identify feeling unsafe</a:t>
            </a:r>
          </a:p>
          <a:p>
            <a:pPr>
              <a:buFont typeface="Arial" panose="020B0604020202020204" pitchFamily="34" charset="0"/>
              <a:buChar char="•"/>
            </a:pPr>
            <a:endParaRPr lang="en-GB" dirty="0">
              <a:solidFill>
                <a:schemeClr val="accent1">
                  <a:lumMod val="50000"/>
                </a:schemeClr>
              </a:solidFill>
              <a:latin typeface="+mj-lt"/>
            </a:endParaRPr>
          </a:p>
          <a:p>
            <a:pPr marL="342900" indent="-342900">
              <a:buFont typeface="Arial" panose="020B0604020202020204" pitchFamily="34" charset="0"/>
              <a:buChar char="•"/>
            </a:pPr>
            <a:r>
              <a:rPr lang="en-GB" dirty="0">
                <a:solidFill>
                  <a:schemeClr val="accent1">
                    <a:lumMod val="50000"/>
                  </a:schemeClr>
                </a:solidFill>
                <a:latin typeface="+mj-lt"/>
              </a:rPr>
              <a:t>Information and advice sent to all survey respondents on keeping safe at home</a:t>
            </a:r>
          </a:p>
          <a:p>
            <a:pPr>
              <a:buFont typeface="Arial" panose="020B0604020202020204" pitchFamily="34" charset="0"/>
              <a:buChar char="•"/>
            </a:pPr>
            <a:endParaRPr lang="en-GB" dirty="0">
              <a:solidFill>
                <a:schemeClr val="accent1">
                  <a:lumMod val="50000"/>
                </a:schemeClr>
              </a:solidFill>
              <a:latin typeface="+mj-lt"/>
            </a:endParaRPr>
          </a:p>
          <a:p>
            <a:pPr marL="342900" indent="-342900">
              <a:buFont typeface="Arial" panose="020B0604020202020204" pitchFamily="34" charset="0"/>
              <a:buChar char="•"/>
            </a:pPr>
            <a:r>
              <a:rPr lang="en-GB" dirty="0">
                <a:solidFill>
                  <a:schemeClr val="accent1">
                    <a:lumMod val="50000"/>
                  </a:schemeClr>
                </a:solidFill>
                <a:latin typeface="+mj-lt"/>
              </a:rPr>
              <a:t>A work in progress – please tell us your ideas for helping people to feel safer…</a:t>
            </a:r>
          </a:p>
          <a:p>
            <a:pPr marL="0" indent="0"/>
            <a:endParaRPr lang="en-GB" dirty="0">
              <a:solidFill>
                <a:schemeClr val="accent1">
                  <a:lumMod val="50000"/>
                </a:schemeClr>
              </a:solidFill>
              <a:latin typeface="+mj-lt"/>
            </a:endParaRPr>
          </a:p>
          <a:p>
            <a:pPr marL="0" indent="0"/>
            <a:endParaRPr lang="en-GB" dirty="0">
              <a:solidFill>
                <a:schemeClr val="accent1">
                  <a:lumMod val="50000"/>
                </a:schemeClr>
              </a:solidFill>
              <a:latin typeface="+mj-lt"/>
            </a:endParaRPr>
          </a:p>
          <a:p>
            <a:pPr>
              <a:buFont typeface="Arial" panose="020B0604020202020204" pitchFamily="34" charset="0"/>
              <a:buChar char="•"/>
            </a:pPr>
            <a:endParaRPr lang="en-GB" dirty="0">
              <a:solidFill>
                <a:schemeClr val="accent1">
                  <a:lumMod val="50000"/>
                </a:schemeClr>
              </a:solidFill>
              <a:latin typeface="+mj-lt"/>
            </a:endParaRPr>
          </a:p>
        </p:txBody>
      </p:sp>
    </p:spTree>
    <p:extLst>
      <p:ext uri="{BB962C8B-B14F-4D97-AF65-F5344CB8AC3E}">
        <p14:creationId xmlns:p14="http://schemas.microsoft.com/office/powerpoint/2010/main" val="3461532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755576" y="2636912"/>
            <a:ext cx="7772400" cy="762000"/>
          </a:xfrm>
        </p:spPr>
        <p:txBody>
          <a:bodyPr/>
          <a:lstStyle/>
          <a:p>
            <a:r>
              <a:rPr lang="en-GB" altLang="en-US" dirty="0"/>
              <a:t>Break (20 mins)</a:t>
            </a:r>
          </a:p>
        </p:txBody>
      </p:sp>
    </p:spTree>
    <p:extLst>
      <p:ext uri="{BB962C8B-B14F-4D97-AF65-F5344CB8AC3E}">
        <p14:creationId xmlns:p14="http://schemas.microsoft.com/office/powerpoint/2010/main" val="232310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GB" altLang="en-US"/>
              <a:t>Agenda</a:t>
            </a:r>
          </a:p>
        </p:txBody>
      </p:sp>
      <p:sp>
        <p:nvSpPr>
          <p:cNvPr id="28675" name="Content Placeholder 2"/>
          <p:cNvSpPr>
            <a:spLocks noGrp="1"/>
          </p:cNvSpPr>
          <p:nvPr>
            <p:ph idx="1"/>
          </p:nvPr>
        </p:nvSpPr>
        <p:spPr>
          <a:xfrm>
            <a:off x="685800" y="1124744"/>
            <a:ext cx="7772400" cy="4818856"/>
          </a:xfrm>
        </p:spPr>
        <p:txBody>
          <a:bodyPr/>
          <a:lstStyle/>
          <a:p>
            <a:pPr lvl="1" indent="-742950">
              <a:lnSpc>
                <a:spcPct val="150000"/>
              </a:lnSpc>
            </a:pPr>
            <a:r>
              <a:rPr lang="en-GB" altLang="en-US" sz="1400" dirty="0">
                <a:latin typeface="Calibri" panose="020F0502020204030204" pitchFamily="34" charset="0"/>
              </a:rPr>
              <a:t>9.30		Welcome &amp; apologies (NHW)</a:t>
            </a:r>
          </a:p>
          <a:p>
            <a:pPr>
              <a:lnSpc>
                <a:spcPct val="150000"/>
              </a:lnSpc>
            </a:pPr>
            <a:r>
              <a:rPr lang="en-GB" altLang="en-US" sz="1400" dirty="0">
                <a:latin typeface="Calibri" panose="020F0502020204030204" pitchFamily="34" charset="0"/>
              </a:rPr>
              <a:t>9.35		Actions from previous meeting (KL)</a:t>
            </a:r>
          </a:p>
          <a:p>
            <a:pPr>
              <a:lnSpc>
                <a:spcPct val="150000"/>
              </a:lnSpc>
            </a:pPr>
            <a:r>
              <a:rPr lang="en-GB" altLang="en-US" sz="1400" dirty="0">
                <a:latin typeface="Calibri" panose="020F0502020204030204" pitchFamily="34" charset="0"/>
              </a:rPr>
              <a:t>9.45		Indicative procurement timeline (SP)</a:t>
            </a:r>
          </a:p>
          <a:p>
            <a:pPr>
              <a:lnSpc>
                <a:spcPct val="150000"/>
              </a:lnSpc>
            </a:pPr>
            <a:r>
              <a:rPr lang="en-GB" altLang="en-US" sz="1400" dirty="0">
                <a:latin typeface="Calibri" panose="020F0502020204030204" pitchFamily="34" charset="0"/>
              </a:rPr>
              <a:t>9.50		The Future Model (TM)</a:t>
            </a:r>
          </a:p>
          <a:p>
            <a:pPr>
              <a:lnSpc>
                <a:spcPct val="150000"/>
              </a:lnSpc>
            </a:pPr>
            <a:r>
              <a:rPr lang="en-GB" altLang="en-US" sz="1400" dirty="0">
                <a:latin typeface="Calibri" panose="020F0502020204030204" pitchFamily="34" charset="0"/>
              </a:rPr>
              <a:t>10.10	Transitional model (TM)</a:t>
            </a:r>
          </a:p>
          <a:p>
            <a:pPr>
              <a:lnSpc>
                <a:spcPct val="150000"/>
              </a:lnSpc>
            </a:pPr>
            <a:r>
              <a:rPr lang="en-GB" altLang="en-US" sz="1400" dirty="0">
                <a:latin typeface="Calibri" panose="020F0502020204030204" pitchFamily="34" charset="0"/>
              </a:rPr>
              <a:t>10.15 	Question Time </a:t>
            </a:r>
          </a:p>
          <a:p>
            <a:pPr>
              <a:lnSpc>
                <a:spcPct val="150000"/>
              </a:lnSpc>
            </a:pPr>
            <a:r>
              <a:rPr lang="en-GB" altLang="en-US" sz="1400" dirty="0">
                <a:latin typeface="Calibri" panose="020F0502020204030204" pitchFamily="34" charset="0"/>
              </a:rPr>
              <a:t>10.30	System Pressures (NHW)</a:t>
            </a:r>
          </a:p>
          <a:p>
            <a:pPr>
              <a:lnSpc>
                <a:spcPct val="150000"/>
              </a:lnSpc>
            </a:pPr>
            <a:r>
              <a:rPr lang="en-GB" altLang="en-US" sz="1400" dirty="0">
                <a:latin typeface="Calibri" panose="020F0502020204030204" pitchFamily="34" charset="0"/>
              </a:rPr>
              <a:t>10.35	</a:t>
            </a:r>
            <a:r>
              <a:rPr lang="en-GB" altLang="en-US" sz="1400" dirty="0" err="1">
                <a:latin typeface="Calibri" panose="020F0502020204030204" pitchFamily="34" charset="0"/>
              </a:rPr>
              <a:t>ProContract</a:t>
            </a:r>
            <a:r>
              <a:rPr lang="en-GB" altLang="en-US" sz="1400" dirty="0">
                <a:latin typeface="Calibri" panose="020F0502020204030204" pitchFamily="34" charset="0"/>
              </a:rPr>
              <a:t> demonstration (Claire Morecroft)</a:t>
            </a:r>
          </a:p>
          <a:p>
            <a:pPr>
              <a:lnSpc>
                <a:spcPct val="150000"/>
              </a:lnSpc>
            </a:pPr>
            <a:r>
              <a:rPr lang="en-GB" altLang="en-US" sz="1400" dirty="0">
                <a:latin typeface="Calibri" panose="020F0502020204030204" pitchFamily="34" charset="0"/>
              </a:rPr>
              <a:t>10.45	</a:t>
            </a:r>
            <a:r>
              <a:rPr lang="en-US" sz="1400" dirty="0">
                <a:latin typeface="Calibri" panose="020F0502020204030204" pitchFamily="34" charset="0"/>
              </a:rPr>
              <a:t>Adult Social Care Survey – Dorset: Feeling Safe </a:t>
            </a:r>
            <a:r>
              <a:rPr lang="en-GB" altLang="en-US" sz="1400" dirty="0">
                <a:latin typeface="Calibri" panose="020F0502020204030204" pitchFamily="34" charset="0"/>
              </a:rPr>
              <a:t>(Sara Macbeth)</a:t>
            </a:r>
          </a:p>
          <a:p>
            <a:pPr>
              <a:lnSpc>
                <a:spcPct val="150000"/>
              </a:lnSpc>
            </a:pPr>
            <a:r>
              <a:rPr lang="en-GB" altLang="en-US" sz="1400" dirty="0">
                <a:latin typeface="Calibri" panose="020F0502020204030204" pitchFamily="34" charset="0"/>
              </a:rPr>
              <a:t>10.55	Any Other Business including future meetings</a:t>
            </a:r>
          </a:p>
          <a:p>
            <a:pPr>
              <a:lnSpc>
                <a:spcPct val="150000"/>
              </a:lnSpc>
            </a:pPr>
            <a:r>
              <a:rPr lang="en-GB" altLang="en-US" sz="1400" b="1" dirty="0">
                <a:latin typeface="Calibri" panose="020F0502020204030204" pitchFamily="34" charset="0"/>
              </a:rPr>
              <a:t>11.00  	BREAK</a:t>
            </a:r>
          </a:p>
          <a:p>
            <a:pPr>
              <a:lnSpc>
                <a:spcPct val="150000"/>
              </a:lnSpc>
            </a:pPr>
            <a:r>
              <a:rPr lang="en-GB" altLang="en-US" sz="1400" dirty="0">
                <a:latin typeface="Calibri" panose="020F0502020204030204" pitchFamily="34" charset="0"/>
              </a:rPr>
              <a:t>11.20	Exercise 1 - A question of area?</a:t>
            </a:r>
          </a:p>
          <a:p>
            <a:pPr>
              <a:lnSpc>
                <a:spcPct val="150000"/>
              </a:lnSpc>
            </a:pPr>
            <a:r>
              <a:rPr lang="en-GB" altLang="en-US" sz="1400" dirty="0">
                <a:latin typeface="Calibri" panose="020F0502020204030204" pitchFamily="34" charset="0"/>
              </a:rPr>
              <a:t>11.50	Exercise 2 – Working Differently together.</a:t>
            </a:r>
          </a:p>
          <a:p>
            <a:pPr>
              <a:lnSpc>
                <a:spcPct val="150000"/>
              </a:lnSpc>
            </a:pPr>
            <a:r>
              <a:rPr lang="en-GB" altLang="en-US" sz="1400" b="1" dirty="0">
                <a:latin typeface="Calibri" panose="020F0502020204030204" pitchFamily="34" charset="0"/>
              </a:rPr>
              <a:t>12.20 	CLOSE</a:t>
            </a:r>
          </a:p>
        </p:txBody>
      </p:sp>
    </p:spTree>
    <p:extLst>
      <p:ext uri="{BB962C8B-B14F-4D97-AF65-F5344CB8AC3E}">
        <p14:creationId xmlns:p14="http://schemas.microsoft.com/office/powerpoint/2010/main" val="3134944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GB" altLang="en-US"/>
              <a:t>Exercise 1</a:t>
            </a:r>
          </a:p>
        </p:txBody>
      </p:sp>
      <p:sp>
        <p:nvSpPr>
          <p:cNvPr id="37891" name="Content Placeholder 2"/>
          <p:cNvSpPr>
            <a:spLocks noGrp="1"/>
          </p:cNvSpPr>
          <p:nvPr>
            <p:ph idx="1"/>
          </p:nvPr>
        </p:nvSpPr>
        <p:spPr/>
        <p:txBody>
          <a:bodyPr/>
          <a:lstStyle/>
          <a:p>
            <a:endParaRPr lang="en-GB" altLang="en-US"/>
          </a:p>
          <a:p>
            <a:r>
              <a:rPr lang="en-GB" altLang="en-US"/>
              <a:t>	</a:t>
            </a:r>
          </a:p>
          <a:p>
            <a:r>
              <a:rPr lang="en-GB" altLang="en-US"/>
              <a:t>	We received mixed feedback regarding whether to retain a district based model or to move to a smaller zoned approach. At present we have chosen to keep with a ‘district’ approach following formal boundaries.</a:t>
            </a:r>
          </a:p>
          <a:p>
            <a:endParaRPr lang="en-GB" altLang="en-US"/>
          </a:p>
        </p:txBody>
      </p:sp>
    </p:spTree>
    <p:extLst>
      <p:ext uri="{BB962C8B-B14F-4D97-AF65-F5344CB8AC3E}">
        <p14:creationId xmlns:p14="http://schemas.microsoft.com/office/powerpoint/2010/main" val="2242532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r>
              <a:rPr lang="en-GB" dirty="0"/>
              <a:t>In small groups, please feedback on the flipchart paper provided your responses to the following questions:</a:t>
            </a:r>
          </a:p>
          <a:p>
            <a:pPr>
              <a:defRPr/>
            </a:pPr>
            <a:endParaRPr lang="en-GB" dirty="0"/>
          </a:p>
          <a:p>
            <a:pPr marL="457200" indent="-457200">
              <a:buFontTx/>
              <a:buAutoNum type="arabicPeriod"/>
              <a:defRPr/>
            </a:pPr>
            <a:r>
              <a:rPr lang="en-GB" dirty="0"/>
              <a:t>Does an increased rate and outcome approach (i.e. a block of hours to directly manage with the service user) help to address some of the challenges?</a:t>
            </a:r>
          </a:p>
          <a:p>
            <a:pPr marL="457200" indent="-457200">
              <a:buFontTx/>
              <a:buAutoNum type="arabicPeriod"/>
              <a:defRPr/>
            </a:pPr>
            <a:endParaRPr lang="en-GB" dirty="0"/>
          </a:p>
          <a:p>
            <a:pPr marL="457200" indent="-457200">
              <a:buFontTx/>
              <a:buAutoNum type="arabicPeriod"/>
              <a:defRPr/>
            </a:pPr>
            <a:r>
              <a:rPr lang="en-GB" dirty="0"/>
              <a:t>From your knowledge of the County can you highlight where you feel that this approach will still provide us all with problems in service delivery.</a:t>
            </a:r>
          </a:p>
          <a:p>
            <a:pPr>
              <a:defRPr/>
            </a:pPr>
            <a:endParaRPr lang="en-GB" dirty="0"/>
          </a:p>
        </p:txBody>
      </p:sp>
    </p:spTree>
    <p:extLst>
      <p:ext uri="{BB962C8B-B14F-4D97-AF65-F5344CB8AC3E}">
        <p14:creationId xmlns:p14="http://schemas.microsoft.com/office/powerpoint/2010/main" val="3361572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GB" altLang="en-US"/>
              <a:t>Exercise 2</a:t>
            </a:r>
          </a:p>
        </p:txBody>
      </p:sp>
      <p:sp>
        <p:nvSpPr>
          <p:cNvPr id="41987" name="Content Placeholder 2"/>
          <p:cNvSpPr>
            <a:spLocks noGrp="1"/>
          </p:cNvSpPr>
          <p:nvPr>
            <p:ph idx="1"/>
          </p:nvPr>
        </p:nvSpPr>
        <p:spPr>
          <a:xfrm>
            <a:off x="685800" y="765175"/>
            <a:ext cx="7772400" cy="5472113"/>
          </a:xfrm>
        </p:spPr>
        <p:txBody>
          <a:bodyPr/>
          <a:lstStyle/>
          <a:p>
            <a:r>
              <a:rPr lang="en-GB" altLang="en-US"/>
              <a:t>	The only way we believe we can maintain a sustainable and financially viable approach to funded care is by making sure that we view an individuals needs in a more holistic way.</a:t>
            </a:r>
          </a:p>
          <a:p>
            <a:endParaRPr lang="en-GB" altLang="en-US"/>
          </a:p>
          <a:p>
            <a:r>
              <a:rPr lang="en-GB" altLang="en-US"/>
              <a:t>	This means that we have to ensure that funded care is focussed on unmet need and that we maximise every opportunity to enable individuals to meet their needs outside of statutory service provision.</a:t>
            </a:r>
          </a:p>
          <a:p>
            <a:r>
              <a:rPr lang="en-GB" altLang="en-US"/>
              <a:t>	</a:t>
            </a:r>
          </a:p>
          <a:p>
            <a:r>
              <a:rPr lang="en-GB" altLang="en-US"/>
              <a:t>	</a:t>
            </a:r>
            <a:r>
              <a:rPr lang="en-GB" altLang="en-US" b="1"/>
              <a:t>As providers how can you support us to do this?</a:t>
            </a:r>
          </a:p>
          <a:p>
            <a:endParaRPr lang="en-GB" altLang="en-US" sz="1000"/>
          </a:p>
          <a:p>
            <a:r>
              <a:rPr lang="en-GB" altLang="en-US"/>
              <a:t>	Please feed back on the flipchart paper provided.</a:t>
            </a:r>
          </a:p>
          <a:p>
            <a:r>
              <a:rPr lang="en-GB" altLang="en-US"/>
              <a:t>	30 minutes</a:t>
            </a:r>
          </a:p>
        </p:txBody>
      </p:sp>
    </p:spTree>
    <p:extLst>
      <p:ext uri="{BB962C8B-B14F-4D97-AF65-F5344CB8AC3E}">
        <p14:creationId xmlns:p14="http://schemas.microsoft.com/office/powerpoint/2010/main" val="4106747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85800" y="404813"/>
            <a:ext cx="7772400" cy="612775"/>
          </a:xfrm>
        </p:spPr>
        <p:txBody>
          <a:bodyPr/>
          <a:lstStyle/>
          <a:p>
            <a:r>
              <a:rPr lang="en-GB" altLang="en-US"/>
              <a:t>Indicative procurement timeline</a:t>
            </a:r>
            <a:br>
              <a:rPr lang="en-GB" altLang="en-US"/>
            </a:br>
            <a:endParaRPr lang="en-GB" altLang="en-US"/>
          </a:p>
        </p:txBody>
      </p:sp>
      <p:graphicFrame>
        <p:nvGraphicFramePr>
          <p:cNvPr id="2" name="Content Placeholder 1"/>
          <p:cNvGraphicFramePr>
            <a:graphicFrameLocks noGrp="1"/>
          </p:cNvGraphicFramePr>
          <p:nvPr>
            <p:ph idx="1"/>
          </p:nvPr>
        </p:nvGraphicFramePr>
        <p:xfrm>
          <a:off x="1416050" y="1017588"/>
          <a:ext cx="6311900" cy="4786314"/>
        </p:xfrm>
        <a:graphic>
          <a:graphicData uri="http://schemas.openxmlformats.org/drawingml/2006/table">
            <a:tbl>
              <a:tblPr/>
              <a:tblGrid>
                <a:gridCol w="3375025">
                  <a:extLst>
                    <a:ext uri="{9D8B030D-6E8A-4147-A177-3AD203B41FA5}">
                      <a16:colId xmlns:a16="http://schemas.microsoft.com/office/drawing/2014/main" val="20000"/>
                    </a:ext>
                  </a:extLst>
                </a:gridCol>
                <a:gridCol w="2936875">
                  <a:extLst>
                    <a:ext uri="{9D8B030D-6E8A-4147-A177-3AD203B41FA5}">
                      <a16:colId xmlns:a16="http://schemas.microsoft.com/office/drawing/2014/main" val="20001"/>
                    </a:ext>
                  </a:extLst>
                </a:gridCol>
              </a:tblGrid>
              <a:tr h="502920">
                <a:tc>
                  <a:txBody>
                    <a:bodyPr/>
                    <a:lstStyle>
                      <a:lvl1pPr marL="114300" defTabSz="457200">
                        <a:spcBef>
                          <a:spcPct val="20000"/>
                        </a:spcBef>
                        <a:buClr>
                          <a:srgbClr val="006600"/>
                        </a:buClr>
                        <a:defRPr sz="20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14300" marR="0" lvl="0" indent="0" algn="ctr"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a:ln>
                            <a:noFill/>
                          </a:ln>
                          <a:solidFill>
                            <a:srgbClr val="000000"/>
                          </a:solidFill>
                          <a:effectLst/>
                          <a:latin typeface="Arial" panose="020B0604020202020204" pitchFamily="34" charset="0"/>
                          <a:ea typeface="MS PGothic" panose="020B0600070205080204" pitchFamily="34" charset="-128"/>
                        </a:rPr>
                        <a:t> </a:t>
                      </a:r>
                    </a:p>
                    <a:p>
                      <a:pPr marL="114300" marR="0" lvl="0" indent="0" algn="ctr"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a:ln>
                            <a:noFill/>
                          </a:ln>
                          <a:solidFill>
                            <a:srgbClr val="000000"/>
                          </a:solidFill>
                          <a:effectLst/>
                          <a:latin typeface="Arial" panose="020B0604020202020204" pitchFamily="34" charset="0"/>
                          <a:ea typeface="MS PGothic" panose="020B0600070205080204" pitchFamily="34" charset="-128"/>
                        </a:rPr>
                        <a:t>TASK</a:t>
                      </a:r>
                    </a:p>
                    <a:p>
                      <a:pPr marL="114300" marR="0" lvl="0" indent="0" algn="ctr"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a:ln>
                            <a:noFill/>
                          </a:ln>
                          <a:solidFill>
                            <a:srgbClr val="000000"/>
                          </a:solidFill>
                          <a:effectLst/>
                          <a:latin typeface="Arial" panose="020B0604020202020204" pitchFamily="34" charset="0"/>
                          <a:ea typeface="MS PGothic" panose="020B0600070205080204" pitchFamily="34" charset="-128"/>
                        </a:rPr>
                        <a:t> </a:t>
                      </a:r>
                      <a:endParaRPr kumimoji="0" lang="en-GB" altLang="en-US" sz="1100" b="1"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0" marR="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marL="98425" defTabSz="457200">
                        <a:spcBef>
                          <a:spcPct val="20000"/>
                        </a:spcBef>
                        <a:buClr>
                          <a:srgbClr val="006600"/>
                        </a:buClr>
                        <a:defRPr sz="20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98425" marR="0" lvl="0" indent="0" algn="ctr"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a:ln>
                            <a:noFill/>
                          </a:ln>
                          <a:solidFill>
                            <a:srgbClr val="000000"/>
                          </a:solidFill>
                          <a:effectLst/>
                          <a:latin typeface="Arial" panose="020B0604020202020204" pitchFamily="34" charset="0"/>
                          <a:ea typeface="MS PGothic" panose="020B0600070205080204" pitchFamily="34" charset="-128"/>
                        </a:rPr>
                        <a:t>DATE</a:t>
                      </a:r>
                      <a:endParaRPr kumimoji="0" lang="en-GB" altLang="en-US" sz="1100" b="1"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0" marR="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extLst>
                  <a:ext uri="{0D108BD9-81ED-4DB2-BD59-A6C34878D82A}">
                    <a16:rowId xmlns:a16="http://schemas.microsoft.com/office/drawing/2014/main" val="10000"/>
                  </a:ext>
                </a:extLst>
              </a:tr>
              <a:tr h="444500">
                <a:tc gridSpan="2">
                  <a:txBody>
                    <a:bodyPr/>
                    <a:lstStyle>
                      <a:lvl1pPr marL="98425" defTabSz="457200">
                        <a:spcBef>
                          <a:spcPct val="20000"/>
                        </a:spcBef>
                        <a:buClr>
                          <a:srgbClr val="006600"/>
                        </a:buClr>
                        <a:defRPr sz="20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98425" marR="0" lvl="0" indent="0" algn="ctr"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a:ln>
                            <a:noFill/>
                          </a:ln>
                          <a:solidFill>
                            <a:srgbClr val="000000"/>
                          </a:solidFill>
                          <a:effectLst/>
                          <a:latin typeface="Arial" panose="020B0604020202020204" pitchFamily="34" charset="0"/>
                          <a:ea typeface="MS PGothic" panose="020B0600070205080204" pitchFamily="34" charset="-128"/>
                        </a:rPr>
                        <a:t> </a:t>
                      </a:r>
                    </a:p>
                    <a:p>
                      <a:pPr marL="98425" marR="0" lvl="0" indent="0" algn="ctr"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a:ln>
                            <a:noFill/>
                          </a:ln>
                          <a:solidFill>
                            <a:srgbClr val="000000"/>
                          </a:solidFill>
                          <a:effectLst/>
                          <a:latin typeface="Arial" panose="020B0604020202020204" pitchFamily="34" charset="0"/>
                          <a:ea typeface="MS PGothic" panose="020B0600070205080204" pitchFamily="34" charset="-128"/>
                        </a:rPr>
                        <a:t> PRE-PROCUREMENT </a:t>
                      </a:r>
                      <a:endParaRPr kumimoji="0" lang="en-GB" altLang="en-US" sz="1100" b="1"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0" marR="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DCDEC"/>
                    </a:solidFill>
                  </a:tcPr>
                </a:tc>
                <a:tc hMerge="1">
                  <a:txBody>
                    <a:bodyPr/>
                    <a:lstStyle/>
                    <a:p>
                      <a:endParaRPr lang="en-GB"/>
                    </a:p>
                  </a:txBody>
                  <a:tcPr/>
                </a:tc>
                <a:extLst>
                  <a:ext uri="{0D108BD9-81ED-4DB2-BD59-A6C34878D82A}">
                    <a16:rowId xmlns:a16="http://schemas.microsoft.com/office/drawing/2014/main" val="10001"/>
                  </a:ext>
                </a:extLst>
              </a:tr>
              <a:tr h="369888">
                <a:tc>
                  <a:txBody>
                    <a:bodyPr/>
                    <a:lstStyle>
                      <a:lvl1pPr marL="114300" defTabSz="457200">
                        <a:spcBef>
                          <a:spcPct val="20000"/>
                        </a:spcBef>
                        <a:buClr>
                          <a:srgbClr val="006600"/>
                        </a:buClr>
                        <a:defRPr sz="20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1430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a:ln>
                            <a:noFill/>
                          </a:ln>
                          <a:solidFill>
                            <a:srgbClr val="000000"/>
                          </a:solidFill>
                          <a:effectLst/>
                          <a:latin typeface="Arial" panose="020B0604020202020204" pitchFamily="34" charset="0"/>
                          <a:ea typeface="MS PGothic" panose="020B0600070205080204" pitchFamily="34" charset="-128"/>
                        </a:rPr>
                        <a:t> </a:t>
                      </a:r>
                    </a:p>
                    <a:p>
                      <a:pPr marL="11430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Provider Engagement Event</a:t>
                      </a:r>
                      <a:endParaRPr kumimoji="0" lang="en-GB" altLang="en-US" sz="11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0" marR="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defTabSz="457200">
                        <a:spcBef>
                          <a:spcPct val="20000"/>
                        </a:spcBef>
                        <a:buClr>
                          <a:srgbClr val="006600"/>
                        </a:buClr>
                        <a:defRPr sz="20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Thursday 12 January 2017</a:t>
                      </a:r>
                    </a:p>
                  </a:txBody>
                  <a:tcPr marL="0" marR="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2275">
                <a:tc gridSpan="2">
                  <a:txBody>
                    <a:bodyPr/>
                    <a:lstStyle>
                      <a:lvl1pPr marL="98425" defTabSz="457200">
                        <a:spcBef>
                          <a:spcPct val="20000"/>
                        </a:spcBef>
                        <a:buClr>
                          <a:srgbClr val="006600"/>
                        </a:buClr>
                        <a:defRPr sz="20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98425" marR="0" lvl="0" indent="0" algn="ctr"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a:ln>
                            <a:noFill/>
                          </a:ln>
                          <a:solidFill>
                            <a:srgbClr val="000000"/>
                          </a:solidFill>
                          <a:effectLst/>
                          <a:latin typeface="Arial" panose="020B0604020202020204" pitchFamily="34" charset="0"/>
                          <a:ea typeface="MS PGothic" panose="020B0600070205080204" pitchFamily="34" charset="-128"/>
                        </a:rPr>
                        <a:t> </a:t>
                      </a:r>
                    </a:p>
                    <a:p>
                      <a:pPr marL="98425" marR="0" lvl="0" indent="0" algn="ctr"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a:ln>
                            <a:noFill/>
                          </a:ln>
                          <a:solidFill>
                            <a:srgbClr val="000000"/>
                          </a:solidFill>
                          <a:effectLst/>
                          <a:latin typeface="Arial" panose="020B0604020202020204" pitchFamily="34" charset="0"/>
                          <a:ea typeface="MS PGothic" panose="020B0600070205080204" pitchFamily="34" charset="-128"/>
                        </a:rPr>
                        <a:t> TENDER STAGE </a:t>
                      </a:r>
                      <a:endParaRPr kumimoji="0" lang="en-GB" altLang="en-US" sz="1100" b="1"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0" marR="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DCDEC"/>
                    </a:solidFill>
                  </a:tcPr>
                </a:tc>
                <a:tc hMerge="1">
                  <a:txBody>
                    <a:bodyPr/>
                    <a:lstStyle/>
                    <a:p>
                      <a:endParaRPr lang="en-GB"/>
                    </a:p>
                  </a:txBody>
                  <a:tcPr/>
                </a:tc>
                <a:extLst>
                  <a:ext uri="{0D108BD9-81ED-4DB2-BD59-A6C34878D82A}">
                    <a16:rowId xmlns:a16="http://schemas.microsoft.com/office/drawing/2014/main" val="10003"/>
                  </a:ext>
                </a:extLst>
              </a:tr>
              <a:tr h="502920">
                <a:tc>
                  <a:txBody>
                    <a:bodyPr/>
                    <a:lstStyle>
                      <a:lvl1pPr marL="114300" defTabSz="457200">
                        <a:spcBef>
                          <a:spcPct val="20000"/>
                        </a:spcBef>
                        <a:buClr>
                          <a:srgbClr val="006600"/>
                        </a:buClr>
                        <a:defRPr sz="20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1430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a:ln>
                            <a:noFill/>
                          </a:ln>
                          <a:solidFill>
                            <a:srgbClr val="000000"/>
                          </a:solidFill>
                          <a:effectLst/>
                          <a:latin typeface="Arial" panose="020B0604020202020204" pitchFamily="34" charset="0"/>
                          <a:ea typeface="MS PGothic" panose="020B0600070205080204" pitchFamily="34" charset="-128"/>
                        </a:rPr>
                        <a:t> </a:t>
                      </a:r>
                    </a:p>
                    <a:p>
                      <a:pPr marL="11430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Tender Live on Procurement Portal </a:t>
                      </a:r>
                    </a:p>
                    <a:p>
                      <a:pPr marL="11430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a:ln>
                            <a:noFill/>
                          </a:ln>
                          <a:solidFill>
                            <a:srgbClr val="000000"/>
                          </a:solidFill>
                          <a:effectLst/>
                          <a:latin typeface="Arial" panose="020B0604020202020204" pitchFamily="34" charset="0"/>
                          <a:ea typeface="MS PGothic" panose="020B0600070205080204" pitchFamily="34" charset="-128"/>
                        </a:rPr>
                        <a:t> </a:t>
                      </a:r>
                      <a:endParaRPr kumimoji="0" lang="en-GB" altLang="en-US" sz="1100" b="1"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0" marR="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marL="98425" defTabSz="457200">
                        <a:spcBef>
                          <a:spcPct val="20000"/>
                        </a:spcBef>
                        <a:buClr>
                          <a:srgbClr val="006600"/>
                        </a:buClr>
                        <a:defRPr sz="20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98425" marR="0" lvl="0" indent="0" algn="l" defTabSz="4572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a:t>
                      </a:r>
                    </a:p>
                    <a:p>
                      <a:pPr marL="98425"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Week ending 10 March 2017</a:t>
                      </a:r>
                      <a:endParaRPr kumimoji="0" lang="en-GB" altLang="en-US" sz="1100" b="1" i="0" u="none" strike="noStrike" cap="none" normalizeH="0" baseline="0" dirty="0">
                        <a:ln>
                          <a:noFill/>
                        </a:ln>
                        <a:solidFill>
                          <a:srgbClr val="000000"/>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0" marR="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7363">
                <a:tc gridSpan="2">
                  <a:txBody>
                    <a:bodyPr/>
                    <a:lstStyle>
                      <a:lvl1pPr marL="98425" defTabSz="457200">
                        <a:spcBef>
                          <a:spcPct val="20000"/>
                        </a:spcBef>
                        <a:buClr>
                          <a:srgbClr val="006600"/>
                        </a:buClr>
                        <a:defRPr sz="20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98425"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a:ln>
                            <a:noFill/>
                          </a:ln>
                          <a:solidFill>
                            <a:srgbClr val="000000"/>
                          </a:solidFill>
                          <a:effectLst/>
                          <a:latin typeface="Arial" panose="020B0604020202020204" pitchFamily="34" charset="0"/>
                          <a:ea typeface="MS PGothic" panose="020B0600070205080204" pitchFamily="34" charset="-128"/>
                        </a:rPr>
                        <a:t> </a:t>
                      </a:r>
                    </a:p>
                    <a:p>
                      <a:pPr marL="98425" marR="0" lvl="0" indent="0" algn="ctr"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a:ln>
                            <a:noFill/>
                          </a:ln>
                          <a:solidFill>
                            <a:srgbClr val="000000"/>
                          </a:solidFill>
                          <a:effectLst/>
                          <a:latin typeface="Arial" panose="020B0604020202020204" pitchFamily="34" charset="0"/>
                          <a:ea typeface="MS PGothic" panose="020B0600070205080204" pitchFamily="34" charset="-128"/>
                        </a:rPr>
                        <a:t> TENDER CLOSE</a:t>
                      </a:r>
                    </a:p>
                  </a:txBody>
                  <a:tcPr marL="0" marR="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DCDEC"/>
                    </a:solidFill>
                  </a:tcPr>
                </a:tc>
                <a:tc hMerge="1">
                  <a:txBody>
                    <a:bodyPr/>
                    <a:lstStyle/>
                    <a:p>
                      <a:endParaRPr lang="en-GB"/>
                    </a:p>
                  </a:txBody>
                  <a:tcPr/>
                </a:tc>
                <a:extLst>
                  <a:ext uri="{0D108BD9-81ED-4DB2-BD59-A6C34878D82A}">
                    <a16:rowId xmlns:a16="http://schemas.microsoft.com/office/drawing/2014/main" val="10005"/>
                  </a:ext>
                </a:extLst>
              </a:tr>
              <a:tr h="502920">
                <a:tc>
                  <a:txBody>
                    <a:bodyPr/>
                    <a:lstStyle>
                      <a:lvl1pPr marL="114300" defTabSz="457200">
                        <a:spcBef>
                          <a:spcPct val="20000"/>
                        </a:spcBef>
                        <a:buClr>
                          <a:srgbClr val="006600"/>
                        </a:buClr>
                        <a:defRPr sz="20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1430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a:ln>
                            <a:noFill/>
                          </a:ln>
                          <a:solidFill>
                            <a:srgbClr val="000000"/>
                          </a:solidFill>
                          <a:effectLst/>
                          <a:latin typeface="Arial" panose="020B0604020202020204" pitchFamily="34" charset="0"/>
                          <a:ea typeface="MS PGothic" panose="020B0600070205080204" pitchFamily="34" charset="-128"/>
                        </a:rPr>
                        <a:t> </a:t>
                      </a:r>
                    </a:p>
                    <a:p>
                      <a:pPr marL="11430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a:ln>
                            <a:noFill/>
                          </a:ln>
                          <a:solidFill>
                            <a:srgbClr val="000000"/>
                          </a:solidFill>
                          <a:effectLst/>
                          <a:latin typeface="Arial" panose="020B0604020202020204" pitchFamily="34" charset="0"/>
                          <a:ea typeface="MS PGothic" panose="020B0600070205080204" pitchFamily="34" charset="-128"/>
                        </a:rPr>
                        <a:t>Tender Close </a:t>
                      </a:r>
                    </a:p>
                    <a:p>
                      <a:pPr marL="11430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a:ln>
                            <a:noFill/>
                          </a:ln>
                          <a:solidFill>
                            <a:srgbClr val="000000"/>
                          </a:solidFill>
                          <a:effectLst/>
                          <a:latin typeface="Arial" panose="020B0604020202020204" pitchFamily="34" charset="0"/>
                          <a:ea typeface="MS PGothic" panose="020B0600070205080204" pitchFamily="34" charset="-128"/>
                        </a:rPr>
                        <a:t> </a:t>
                      </a:r>
                      <a:endParaRPr kumimoji="0" lang="en-GB" altLang="en-US" sz="1100" b="1"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0" marR="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marL="98425" defTabSz="457200">
                        <a:spcBef>
                          <a:spcPct val="20000"/>
                        </a:spcBef>
                        <a:buClr>
                          <a:srgbClr val="006600"/>
                        </a:buClr>
                        <a:defRPr sz="20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98425"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a:ln>
                            <a:noFill/>
                          </a:ln>
                          <a:solidFill>
                            <a:srgbClr val="000000"/>
                          </a:solidFill>
                          <a:effectLst/>
                          <a:latin typeface="Arial" panose="020B0604020202020204" pitchFamily="34" charset="0"/>
                          <a:ea typeface="MS PGothic" panose="020B0600070205080204" pitchFamily="34" charset="-128"/>
                        </a:rPr>
                        <a:t> </a:t>
                      </a:r>
                    </a:p>
                    <a:p>
                      <a:pPr marL="98425"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a:ln>
                            <a:noFill/>
                          </a:ln>
                          <a:solidFill>
                            <a:srgbClr val="000000"/>
                          </a:solidFill>
                          <a:effectLst/>
                          <a:latin typeface="Arial" panose="020B0604020202020204" pitchFamily="34" charset="0"/>
                          <a:ea typeface="MS PGothic" panose="020B0600070205080204" pitchFamily="34" charset="-128"/>
                        </a:rPr>
                        <a:t>Week ending 5 May 2017</a:t>
                      </a:r>
                      <a:endParaRPr kumimoji="0" lang="en-GB" altLang="en-US" sz="1100" b="1"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0" marR="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02920">
                <a:tc>
                  <a:txBody>
                    <a:bodyPr/>
                    <a:lstStyle>
                      <a:lvl1pPr marL="114300" defTabSz="457200">
                        <a:spcBef>
                          <a:spcPct val="20000"/>
                        </a:spcBef>
                        <a:buClr>
                          <a:srgbClr val="006600"/>
                        </a:buClr>
                        <a:defRPr sz="20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1430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 </a:t>
                      </a:r>
                    </a:p>
                    <a:p>
                      <a:pPr marL="11430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Notification of intention to award</a:t>
                      </a:r>
                      <a:endParaRPr kumimoji="0" lang="en-GB" altLang="en-US" sz="11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0" marR="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marL="98425" defTabSz="457200">
                        <a:spcBef>
                          <a:spcPct val="20000"/>
                        </a:spcBef>
                        <a:buClr>
                          <a:srgbClr val="006600"/>
                        </a:buClr>
                        <a:defRPr sz="20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98425"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a:ln>
                            <a:noFill/>
                          </a:ln>
                          <a:solidFill>
                            <a:srgbClr val="000000"/>
                          </a:solidFill>
                          <a:effectLst/>
                          <a:latin typeface="Arial" panose="020B0604020202020204" pitchFamily="34" charset="0"/>
                          <a:ea typeface="MS PGothic" panose="020B0600070205080204" pitchFamily="34" charset="-128"/>
                        </a:rPr>
                        <a:t> </a:t>
                      </a:r>
                    </a:p>
                    <a:p>
                      <a:pPr marL="98425"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a:ln>
                            <a:noFill/>
                          </a:ln>
                          <a:solidFill>
                            <a:srgbClr val="000000"/>
                          </a:solidFill>
                          <a:effectLst/>
                          <a:latin typeface="Arial" panose="020B0604020202020204" pitchFamily="34" charset="0"/>
                          <a:ea typeface="MS PGothic" panose="020B0600070205080204" pitchFamily="34" charset="-128"/>
                        </a:rPr>
                        <a:t>Prior to 31 July 2017 </a:t>
                      </a:r>
                    </a:p>
                    <a:p>
                      <a:pPr marL="98425"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a:ln>
                            <a:noFill/>
                          </a:ln>
                          <a:solidFill>
                            <a:srgbClr val="000000"/>
                          </a:solidFill>
                          <a:effectLst/>
                          <a:latin typeface="Arial" panose="020B0604020202020204" pitchFamily="34" charset="0"/>
                          <a:ea typeface="MS PGothic" panose="020B0600070205080204" pitchFamily="34" charset="-128"/>
                        </a:rPr>
                        <a:t> </a:t>
                      </a:r>
                      <a:endParaRPr kumimoji="0" lang="en-GB" altLang="en-US" sz="1100" b="1"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0" marR="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02920">
                <a:tc>
                  <a:txBody>
                    <a:bodyPr/>
                    <a:lstStyle>
                      <a:lvl1pPr marL="114300" defTabSz="457200">
                        <a:spcBef>
                          <a:spcPct val="20000"/>
                        </a:spcBef>
                        <a:buClr>
                          <a:srgbClr val="006600"/>
                        </a:buClr>
                        <a:defRPr sz="20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1430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 </a:t>
                      </a:r>
                    </a:p>
                    <a:p>
                      <a:pPr marL="11430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Contract Award following 10 day standstill</a:t>
                      </a:r>
                      <a:endParaRPr kumimoji="0" lang="en-GB" altLang="en-US" sz="11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0" marR="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marL="98425" defTabSz="457200">
                        <a:spcBef>
                          <a:spcPct val="20000"/>
                        </a:spcBef>
                        <a:buClr>
                          <a:srgbClr val="006600"/>
                        </a:buClr>
                        <a:defRPr sz="20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98425"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a:ln>
                            <a:noFill/>
                          </a:ln>
                          <a:solidFill>
                            <a:srgbClr val="000000"/>
                          </a:solidFill>
                          <a:effectLst/>
                          <a:latin typeface="Arial" panose="020B0604020202020204" pitchFamily="34" charset="0"/>
                          <a:ea typeface="MS PGothic" panose="020B0600070205080204" pitchFamily="34" charset="-128"/>
                        </a:rPr>
                        <a:t> </a:t>
                      </a:r>
                    </a:p>
                    <a:p>
                      <a:pPr marL="98425"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a:ln>
                            <a:noFill/>
                          </a:ln>
                          <a:solidFill>
                            <a:srgbClr val="000000"/>
                          </a:solidFill>
                          <a:effectLst/>
                          <a:latin typeface="Arial" panose="020B0604020202020204" pitchFamily="34" charset="0"/>
                          <a:ea typeface="MS PGothic" panose="020B0600070205080204" pitchFamily="34" charset="-128"/>
                        </a:rPr>
                        <a:t>Prior to 31 August 2017</a:t>
                      </a:r>
                    </a:p>
                    <a:p>
                      <a:pPr marL="98425"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a:ln>
                            <a:noFill/>
                          </a:ln>
                          <a:solidFill>
                            <a:srgbClr val="000000"/>
                          </a:solidFill>
                          <a:effectLst/>
                          <a:latin typeface="Arial" panose="020B0604020202020204" pitchFamily="34" charset="0"/>
                          <a:ea typeface="MS PGothic" panose="020B0600070205080204" pitchFamily="34" charset="-128"/>
                        </a:rPr>
                        <a:t> </a:t>
                      </a:r>
                      <a:endParaRPr kumimoji="0" lang="en-GB" altLang="en-US" sz="1100" b="1"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0" marR="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47688">
                <a:tc>
                  <a:txBody>
                    <a:bodyPr/>
                    <a:lstStyle>
                      <a:lvl1pPr marL="114300" defTabSz="457200">
                        <a:spcBef>
                          <a:spcPct val="20000"/>
                        </a:spcBef>
                        <a:buClr>
                          <a:srgbClr val="006600"/>
                        </a:buClr>
                        <a:defRPr sz="20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1430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a:t>
                      </a:r>
                    </a:p>
                    <a:p>
                      <a:pPr marL="11430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Service to commence</a:t>
                      </a:r>
                    </a:p>
                    <a:p>
                      <a:pPr marL="11430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a:t>
                      </a:r>
                      <a:endParaRPr kumimoji="0" lang="en-GB" altLang="en-US" sz="1100" b="1" i="0" u="none" strike="noStrike" cap="none" normalizeH="0" baseline="0" dirty="0">
                        <a:ln>
                          <a:noFill/>
                        </a:ln>
                        <a:solidFill>
                          <a:srgbClr val="000000"/>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0" marR="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marL="98425" defTabSz="457200">
                        <a:spcBef>
                          <a:spcPct val="20000"/>
                        </a:spcBef>
                        <a:buClr>
                          <a:srgbClr val="006600"/>
                        </a:buClr>
                        <a:defRPr sz="20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98425"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a:t>
                      </a:r>
                    </a:p>
                    <a:p>
                      <a:pPr marL="98425"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01 December 2017</a:t>
                      </a:r>
                    </a:p>
                    <a:p>
                      <a:pPr marL="98425"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a:t>
                      </a:r>
                      <a:endParaRPr kumimoji="0" lang="en-GB" altLang="en-US" sz="1100" b="1" i="0" u="none" strike="noStrike" cap="none" normalizeH="0" baseline="0" dirty="0">
                        <a:ln>
                          <a:noFill/>
                        </a:ln>
                        <a:solidFill>
                          <a:srgbClr val="000000"/>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0" marR="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712085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GB" altLang="en-US"/>
              <a:t>The Future Model</a:t>
            </a:r>
          </a:p>
        </p:txBody>
      </p:sp>
      <p:sp>
        <p:nvSpPr>
          <p:cNvPr id="32771" name="Content Placeholder 2"/>
          <p:cNvSpPr>
            <a:spLocks noGrp="1"/>
          </p:cNvSpPr>
          <p:nvPr>
            <p:ph idx="1"/>
          </p:nvPr>
        </p:nvSpPr>
        <p:spPr/>
        <p:txBody>
          <a:bodyPr/>
          <a:lstStyle/>
          <a:p>
            <a:pPr>
              <a:defRPr/>
            </a:pPr>
            <a:r>
              <a:rPr lang="en-US" altLang="en-US" dirty="0"/>
              <a:t>You told us…</a:t>
            </a:r>
          </a:p>
          <a:p>
            <a:pPr>
              <a:defRPr/>
            </a:pPr>
            <a:endParaRPr lang="en-US" altLang="en-US" sz="2000" dirty="0"/>
          </a:p>
          <a:p>
            <a:pPr>
              <a:buFont typeface="Arial" panose="020B0604020202020204" pitchFamily="34" charset="0"/>
              <a:buChar char="•"/>
              <a:defRPr/>
            </a:pPr>
            <a:r>
              <a:rPr lang="en-US" altLang="en-US" sz="2000" dirty="0"/>
              <a:t>Don’t have different tiers</a:t>
            </a:r>
          </a:p>
          <a:p>
            <a:pPr marL="0" indent="0">
              <a:defRPr/>
            </a:pPr>
            <a:endParaRPr lang="en-US" altLang="en-US" sz="2000" dirty="0"/>
          </a:p>
          <a:p>
            <a:pPr>
              <a:buFont typeface="Arial" panose="020B0604020202020204" pitchFamily="34" charset="0"/>
              <a:buChar char="•"/>
              <a:defRPr/>
            </a:pPr>
            <a:r>
              <a:rPr lang="en-US" altLang="en-US" sz="2000" dirty="0"/>
              <a:t>Allow for flexibility, e.g. focus on outcomes rather than specific times.</a:t>
            </a:r>
          </a:p>
          <a:p>
            <a:pPr marL="0" indent="0">
              <a:defRPr/>
            </a:pPr>
            <a:endParaRPr lang="en-US" altLang="en-US" sz="2000" dirty="0"/>
          </a:p>
          <a:p>
            <a:pPr>
              <a:buFont typeface="Arial" panose="020B0604020202020204" pitchFamily="34" charset="0"/>
              <a:buChar char="•"/>
              <a:defRPr/>
            </a:pPr>
            <a:r>
              <a:rPr lang="en-US" altLang="en-US" sz="2000" dirty="0"/>
              <a:t>There could be opportunities for providers to work together.</a:t>
            </a:r>
          </a:p>
          <a:p>
            <a:pPr marL="0" indent="0">
              <a:defRPr/>
            </a:pPr>
            <a:endParaRPr lang="en-US" altLang="en-US" sz="2000" dirty="0"/>
          </a:p>
          <a:p>
            <a:pPr>
              <a:buFont typeface="Arial" panose="020B0604020202020204" pitchFamily="34" charset="0"/>
              <a:buChar char="•"/>
              <a:defRPr/>
            </a:pPr>
            <a:r>
              <a:rPr lang="en-US" altLang="en-US" sz="2000" dirty="0"/>
              <a:t>There are sometimes issues with supply due to cash flow – late payment from DCC.</a:t>
            </a:r>
          </a:p>
          <a:p>
            <a:pPr>
              <a:defRPr/>
            </a:pPr>
            <a:endParaRPr lang="en-US" altLang="en-US" dirty="0"/>
          </a:p>
        </p:txBody>
      </p:sp>
    </p:spTree>
    <p:extLst>
      <p:ext uri="{BB962C8B-B14F-4D97-AF65-F5344CB8AC3E}">
        <p14:creationId xmlns:p14="http://schemas.microsoft.com/office/powerpoint/2010/main" val="1726078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GB" altLang="en-US"/>
              <a:t>The Future Model</a:t>
            </a:r>
          </a:p>
        </p:txBody>
      </p:sp>
      <p:sp>
        <p:nvSpPr>
          <p:cNvPr id="3" name="Content Placeholder 2"/>
          <p:cNvSpPr>
            <a:spLocks noGrp="1"/>
          </p:cNvSpPr>
          <p:nvPr>
            <p:ph idx="1"/>
          </p:nvPr>
        </p:nvSpPr>
        <p:spPr/>
        <p:txBody>
          <a:bodyPr/>
          <a:lstStyle/>
          <a:p>
            <a:pPr>
              <a:defRPr/>
            </a:pPr>
            <a:r>
              <a:rPr lang="en-GB" dirty="0"/>
              <a:t>Our thoughts so far…</a:t>
            </a:r>
          </a:p>
          <a:p>
            <a:pPr>
              <a:defRPr/>
            </a:pPr>
            <a:endParaRPr lang="en-GB" dirty="0"/>
          </a:p>
          <a:p>
            <a:pPr>
              <a:buFont typeface="Arial" panose="020B0604020202020204" pitchFamily="34" charset="0"/>
              <a:buChar char="•"/>
              <a:defRPr/>
            </a:pPr>
            <a:r>
              <a:rPr lang="en-GB" sz="2000" dirty="0"/>
              <a:t>A standard universal rate for each locality lot which is sensitive to market pressures.</a:t>
            </a:r>
          </a:p>
          <a:p>
            <a:pPr marL="0" indent="0">
              <a:defRPr/>
            </a:pPr>
            <a:endParaRPr lang="en-GB" sz="1200" dirty="0"/>
          </a:p>
          <a:p>
            <a:pPr>
              <a:buFont typeface="Arial" panose="020B0604020202020204" pitchFamily="34" charset="0"/>
              <a:buChar char="•"/>
              <a:defRPr/>
            </a:pPr>
            <a:r>
              <a:rPr lang="en-GB" sz="2000" dirty="0"/>
              <a:t>Improved payment terms – 2 weeks in arrears. </a:t>
            </a:r>
          </a:p>
          <a:p>
            <a:pPr marL="0" indent="0">
              <a:defRPr/>
            </a:pPr>
            <a:endParaRPr lang="en-GB" sz="1200" dirty="0"/>
          </a:p>
          <a:p>
            <a:pPr>
              <a:buFont typeface="Arial" panose="020B0604020202020204" pitchFamily="34" charset="0"/>
              <a:buChar char="•"/>
              <a:defRPr/>
            </a:pPr>
            <a:r>
              <a:rPr lang="en-GB" sz="2000" dirty="0"/>
              <a:t>A move to a more outcome focussed approach which allows the provider and service user to co-ordinate the use of their allocated hours.</a:t>
            </a:r>
          </a:p>
          <a:p>
            <a:pPr marL="0" indent="0">
              <a:defRPr/>
            </a:pPr>
            <a:endParaRPr lang="en-GB" sz="1200" dirty="0"/>
          </a:p>
          <a:p>
            <a:pPr>
              <a:buFont typeface="Arial" panose="020B0604020202020204" pitchFamily="34" charset="0"/>
              <a:buChar char="•"/>
              <a:defRPr/>
            </a:pPr>
            <a:r>
              <a:rPr lang="en-GB" sz="2000" dirty="0"/>
              <a:t>Support with targeted recruitment advertising.</a:t>
            </a:r>
          </a:p>
          <a:p>
            <a:pPr marL="0" indent="0">
              <a:defRPr/>
            </a:pPr>
            <a:endParaRPr lang="en-GB" sz="1200" dirty="0"/>
          </a:p>
          <a:p>
            <a:pPr>
              <a:buFont typeface="Arial" panose="020B0604020202020204" pitchFamily="34" charset="0"/>
              <a:buChar char="•"/>
              <a:defRPr/>
            </a:pPr>
            <a:r>
              <a:rPr lang="en-GB" sz="2000" dirty="0"/>
              <a:t>Approved DCC Framework Provider status for marketing.</a:t>
            </a:r>
          </a:p>
        </p:txBody>
      </p:sp>
    </p:spTree>
    <p:extLst>
      <p:ext uri="{BB962C8B-B14F-4D97-AF65-F5344CB8AC3E}">
        <p14:creationId xmlns:p14="http://schemas.microsoft.com/office/powerpoint/2010/main" val="3851880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Content Placeholder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038" y="387350"/>
            <a:ext cx="9132887"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4"/>
          <p:cNvSpPr>
            <a:spLocks noChangeArrowheads="1"/>
          </p:cNvSpPr>
          <p:nvPr/>
        </p:nvSpPr>
        <p:spPr bwMode="auto">
          <a:xfrm>
            <a:off x="5975350" y="2332038"/>
            <a:ext cx="11525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r>
              <a:rPr lang="en-GB" altLang="en-US" sz="1000" b="1">
                <a:solidFill>
                  <a:srgbClr val="800080"/>
                </a:solidFill>
                <a:latin typeface="Calibri" panose="020F0502020204030204" pitchFamily="34" charset="0"/>
              </a:rPr>
              <a:t>28% no care found</a:t>
            </a:r>
          </a:p>
        </p:txBody>
      </p:sp>
      <p:sp>
        <p:nvSpPr>
          <p:cNvPr id="35844" name="Rectangle 5"/>
          <p:cNvSpPr>
            <a:spLocks noChangeArrowheads="1"/>
          </p:cNvSpPr>
          <p:nvPr/>
        </p:nvSpPr>
        <p:spPr bwMode="auto">
          <a:xfrm>
            <a:off x="7775575" y="3316288"/>
            <a:ext cx="11525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r>
              <a:rPr lang="en-GB" altLang="en-US" sz="1000" b="1">
                <a:solidFill>
                  <a:srgbClr val="990099"/>
                </a:solidFill>
                <a:latin typeface="Calibri" panose="020F0502020204030204" pitchFamily="34" charset="0"/>
              </a:rPr>
              <a:t>14% no care found</a:t>
            </a:r>
          </a:p>
        </p:txBody>
      </p:sp>
      <p:sp>
        <p:nvSpPr>
          <p:cNvPr id="35845" name="Rectangle 6"/>
          <p:cNvSpPr>
            <a:spLocks noChangeArrowheads="1"/>
          </p:cNvSpPr>
          <p:nvPr/>
        </p:nvSpPr>
        <p:spPr bwMode="auto">
          <a:xfrm>
            <a:off x="4822825" y="3606800"/>
            <a:ext cx="11525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r>
              <a:rPr lang="en-GB" altLang="en-US" sz="1000" b="1">
                <a:solidFill>
                  <a:srgbClr val="990099"/>
                </a:solidFill>
                <a:latin typeface="Calibri" panose="020F0502020204030204" pitchFamily="34" charset="0"/>
              </a:rPr>
              <a:t>35% no care found</a:t>
            </a:r>
          </a:p>
        </p:txBody>
      </p:sp>
      <p:sp>
        <p:nvSpPr>
          <p:cNvPr id="8" name="Rectangle 7"/>
          <p:cNvSpPr/>
          <p:nvPr/>
        </p:nvSpPr>
        <p:spPr bwMode="auto">
          <a:xfrm>
            <a:off x="4464050" y="1489075"/>
            <a:ext cx="1150938" cy="431800"/>
          </a:xfrm>
          <a:prstGeom prst="rect">
            <a:avLst/>
          </a:prstGeom>
          <a:noFill/>
          <a:ln w="9525" cap="flat" cmpd="sng" algn="ctr">
            <a:noFill/>
            <a:prstDash val="solid"/>
            <a:round/>
            <a:headEnd type="none" w="med" len="med"/>
            <a:tailEnd type="none" w="med" len="med"/>
          </a:ln>
          <a:effectLst/>
          <a:extLst/>
        </p:spPr>
        <p:txBody>
          <a:bodyPr/>
          <a:lstStyle/>
          <a:p>
            <a:pPr algn="ctr">
              <a:defRPr/>
            </a:pPr>
            <a:r>
              <a:rPr lang="en-GB" sz="1000" b="1" dirty="0">
                <a:solidFill>
                  <a:srgbClr val="990099"/>
                </a:solidFill>
                <a:effectLst>
                  <a:outerShdw blurRad="50800" dist="38100" dir="2700000" algn="tl" rotWithShape="0">
                    <a:schemeClr val="bg1">
                      <a:alpha val="40000"/>
                    </a:schemeClr>
                  </a:outerShdw>
                </a:effectLst>
                <a:latin typeface="Calibri" panose="020F0502020204030204" pitchFamily="34" charset="0"/>
                <a:ea typeface="ＭＳ Ｐゴシック" charset="0"/>
              </a:rPr>
              <a:t>24% no care found</a:t>
            </a:r>
          </a:p>
        </p:txBody>
      </p:sp>
      <p:sp>
        <p:nvSpPr>
          <p:cNvPr id="35847" name="Rectangle 8"/>
          <p:cNvSpPr>
            <a:spLocks noChangeArrowheads="1"/>
          </p:cNvSpPr>
          <p:nvPr/>
        </p:nvSpPr>
        <p:spPr bwMode="auto">
          <a:xfrm>
            <a:off x="2435225" y="2619375"/>
            <a:ext cx="11509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r>
              <a:rPr lang="en-GB" altLang="en-US" sz="1000" b="1">
                <a:latin typeface="Calibri" panose="020F0502020204030204" pitchFamily="34" charset="0"/>
              </a:rPr>
              <a:t>22% no care found</a:t>
            </a:r>
          </a:p>
        </p:txBody>
      </p:sp>
      <p:sp>
        <p:nvSpPr>
          <p:cNvPr id="35848" name="Rectangle 9"/>
          <p:cNvSpPr>
            <a:spLocks noChangeArrowheads="1"/>
          </p:cNvSpPr>
          <p:nvPr/>
        </p:nvSpPr>
        <p:spPr bwMode="auto">
          <a:xfrm>
            <a:off x="4037013" y="5216525"/>
            <a:ext cx="11509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r>
              <a:rPr lang="en-GB" altLang="en-US" sz="1000" b="1">
                <a:solidFill>
                  <a:srgbClr val="990099"/>
                </a:solidFill>
                <a:latin typeface="Calibri" panose="020F0502020204030204" pitchFamily="34" charset="0"/>
              </a:rPr>
              <a:t>5% no care found</a:t>
            </a:r>
          </a:p>
        </p:txBody>
      </p:sp>
      <p:sp>
        <p:nvSpPr>
          <p:cNvPr id="35849" name="Rectangle 10"/>
          <p:cNvSpPr>
            <a:spLocks noChangeArrowheads="1"/>
          </p:cNvSpPr>
          <p:nvPr/>
        </p:nvSpPr>
        <p:spPr bwMode="auto">
          <a:xfrm>
            <a:off x="354013" y="6000750"/>
            <a:ext cx="56165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GB" altLang="en-US" sz="1000">
                <a:solidFill>
                  <a:srgbClr val="000000"/>
                </a:solidFill>
                <a:latin typeface="Calibri" panose="020F0502020204030204" pitchFamily="34" charset="0"/>
              </a:rPr>
              <a:t>* Annualised hours based on figures between 1.9.15 to 31.8.16</a:t>
            </a:r>
          </a:p>
          <a:p>
            <a:r>
              <a:rPr lang="en-GB" altLang="en-US" sz="1000">
                <a:solidFill>
                  <a:srgbClr val="000000"/>
                </a:solidFill>
                <a:latin typeface="Calibri" panose="020F0502020204030204" pitchFamily="34" charset="0"/>
              </a:rPr>
              <a:t>* % no care found based on figures between 1.2.16 to 31.8.16 by current localities</a:t>
            </a:r>
          </a:p>
        </p:txBody>
      </p:sp>
      <p:sp>
        <p:nvSpPr>
          <p:cNvPr id="35850" name="Title 1"/>
          <p:cNvSpPr>
            <a:spLocks noGrp="1"/>
          </p:cNvSpPr>
          <p:nvPr>
            <p:ph type="title"/>
          </p:nvPr>
        </p:nvSpPr>
        <p:spPr>
          <a:xfrm>
            <a:off x="150813" y="44450"/>
            <a:ext cx="7772400" cy="762000"/>
          </a:xfrm>
        </p:spPr>
        <p:txBody>
          <a:bodyPr/>
          <a:lstStyle/>
          <a:p>
            <a:r>
              <a:rPr lang="en-GB" altLang="en-US"/>
              <a:t>A Question of Area?</a:t>
            </a:r>
          </a:p>
        </p:txBody>
      </p:sp>
    </p:spTree>
    <p:extLst>
      <p:ext uri="{BB962C8B-B14F-4D97-AF65-F5344CB8AC3E}">
        <p14:creationId xmlns:p14="http://schemas.microsoft.com/office/powerpoint/2010/main" val="4172223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GB" altLang="en-US"/>
              <a:t>The Future Model – A Whole System Approach</a:t>
            </a:r>
          </a:p>
        </p:txBody>
      </p:sp>
      <p:pic>
        <p:nvPicPr>
          <p:cNvPr id="409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463" y="623888"/>
            <a:ext cx="6999287"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 Box 2"/>
          <p:cNvSpPr txBox="1">
            <a:spLocks noChangeArrowheads="1"/>
          </p:cNvSpPr>
          <p:nvPr/>
        </p:nvSpPr>
        <p:spPr bwMode="auto">
          <a:xfrm>
            <a:off x="525463" y="2492375"/>
            <a:ext cx="131445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6600"/>
              </a:buCl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nSpc>
                <a:spcPct val="107000"/>
              </a:lnSpc>
              <a:spcBef>
                <a:spcPct val="0"/>
              </a:spcBef>
              <a:spcAft>
                <a:spcPts val="800"/>
              </a:spcAft>
              <a:buClrTx/>
            </a:pPr>
            <a:r>
              <a:rPr lang="en-GB" altLang="en-US" sz="1100">
                <a:latin typeface="Calibri" panose="020F0502020204030204" pitchFamily="34" charset="0"/>
                <a:ea typeface="Calibri" panose="020F0502020204030204" pitchFamily="34" charset="0"/>
                <a:cs typeface="Times New Roman" panose="02020603050405020304" pitchFamily="18" charset="0"/>
              </a:rPr>
              <a:t>Assess individual’s needs, health interdependencies, desired outcomes and maximise independence</a:t>
            </a:r>
          </a:p>
        </p:txBody>
      </p:sp>
      <p:sp>
        <p:nvSpPr>
          <p:cNvPr id="40965" name="Text Box 2"/>
          <p:cNvSpPr txBox="1">
            <a:spLocks noChangeArrowheads="1"/>
          </p:cNvSpPr>
          <p:nvPr/>
        </p:nvSpPr>
        <p:spPr bwMode="auto">
          <a:xfrm>
            <a:off x="1817688" y="3025775"/>
            <a:ext cx="13144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6600"/>
              </a:buCl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nSpc>
                <a:spcPct val="107000"/>
              </a:lnSpc>
              <a:spcBef>
                <a:spcPct val="0"/>
              </a:spcBef>
              <a:spcAft>
                <a:spcPts val="800"/>
              </a:spcAft>
              <a:buClrTx/>
            </a:pPr>
            <a:r>
              <a:rPr lang="en-GB" altLang="en-US" sz="1100">
                <a:latin typeface="Calibri" panose="020F0502020204030204" pitchFamily="34" charset="0"/>
                <a:ea typeface="Calibri" panose="020F0502020204030204" pitchFamily="34" charset="0"/>
                <a:cs typeface="Times New Roman" panose="02020603050405020304" pitchFamily="18" charset="0"/>
              </a:rPr>
              <a:t>Adaptations, equipment and assistive technology to support independence.</a:t>
            </a:r>
          </a:p>
        </p:txBody>
      </p:sp>
      <p:sp>
        <p:nvSpPr>
          <p:cNvPr id="40966" name="Text Box 2"/>
          <p:cNvSpPr txBox="1">
            <a:spLocks noChangeArrowheads="1"/>
          </p:cNvSpPr>
          <p:nvPr/>
        </p:nvSpPr>
        <p:spPr bwMode="auto">
          <a:xfrm>
            <a:off x="3132138" y="3375025"/>
            <a:ext cx="128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600"/>
              </a:buCl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nSpc>
                <a:spcPct val="107000"/>
              </a:lnSpc>
              <a:spcBef>
                <a:spcPct val="0"/>
              </a:spcBef>
              <a:spcAft>
                <a:spcPts val="800"/>
              </a:spcAft>
              <a:buClrTx/>
            </a:pPr>
            <a:r>
              <a:rPr lang="en-GB" altLang="en-US" sz="1100">
                <a:latin typeface="Calibri" panose="020F0502020204030204" pitchFamily="34" charset="0"/>
                <a:ea typeface="Calibri" panose="020F0502020204030204" pitchFamily="34" charset="0"/>
                <a:cs typeface="Times New Roman" panose="02020603050405020304" pitchFamily="18" charset="0"/>
              </a:rPr>
              <a:t>Maximise carer support</a:t>
            </a:r>
          </a:p>
        </p:txBody>
      </p:sp>
      <p:sp>
        <p:nvSpPr>
          <p:cNvPr id="40967" name="Text Box 2"/>
          <p:cNvSpPr txBox="1">
            <a:spLocks noChangeArrowheads="1"/>
          </p:cNvSpPr>
          <p:nvPr/>
        </p:nvSpPr>
        <p:spPr bwMode="auto">
          <a:xfrm>
            <a:off x="4410075" y="3429000"/>
            <a:ext cx="13144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6600"/>
              </a:buCl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nSpc>
                <a:spcPct val="107000"/>
              </a:lnSpc>
              <a:spcBef>
                <a:spcPct val="0"/>
              </a:spcBef>
              <a:spcAft>
                <a:spcPts val="800"/>
              </a:spcAft>
              <a:buClrTx/>
            </a:pPr>
            <a:r>
              <a:rPr lang="en-GB" altLang="en-US" sz="1100">
                <a:latin typeface="Calibri" panose="020F0502020204030204" pitchFamily="34" charset="0"/>
                <a:ea typeface="Calibri" panose="020F0502020204030204" pitchFamily="34" charset="0"/>
                <a:cs typeface="Times New Roman" panose="02020603050405020304" pitchFamily="18" charset="0"/>
              </a:rPr>
              <a:t>Maximise community input to meet informal care needs.</a:t>
            </a:r>
          </a:p>
        </p:txBody>
      </p:sp>
      <p:sp>
        <p:nvSpPr>
          <p:cNvPr id="40968" name="Text Box 2"/>
          <p:cNvSpPr txBox="1">
            <a:spLocks noChangeArrowheads="1"/>
          </p:cNvSpPr>
          <p:nvPr/>
        </p:nvSpPr>
        <p:spPr bwMode="auto">
          <a:xfrm>
            <a:off x="5673725" y="3794125"/>
            <a:ext cx="1562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600"/>
              </a:buCl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nSpc>
                <a:spcPct val="107000"/>
              </a:lnSpc>
              <a:spcBef>
                <a:spcPct val="0"/>
              </a:spcBef>
              <a:spcAft>
                <a:spcPts val="800"/>
              </a:spcAft>
              <a:buClrTx/>
            </a:pPr>
            <a:r>
              <a:rPr lang="en-GB" altLang="en-US" sz="1100">
                <a:latin typeface="Calibri" panose="020F0502020204030204" pitchFamily="34" charset="0"/>
                <a:ea typeface="Calibri" panose="020F0502020204030204" pitchFamily="34" charset="0"/>
                <a:cs typeface="Times New Roman" panose="02020603050405020304" pitchFamily="18" charset="0"/>
              </a:rPr>
              <a:t>Funded care to complete outcomes.</a:t>
            </a:r>
          </a:p>
        </p:txBody>
      </p:sp>
      <p:pic>
        <p:nvPicPr>
          <p:cNvPr id="4096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1773238"/>
            <a:ext cx="1417637"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0" name="Text Box 2"/>
          <p:cNvSpPr txBox="1">
            <a:spLocks noChangeArrowheads="1"/>
          </p:cNvSpPr>
          <p:nvPr/>
        </p:nvSpPr>
        <p:spPr bwMode="auto">
          <a:xfrm>
            <a:off x="7924800" y="2643188"/>
            <a:ext cx="895350"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600"/>
              </a:buCl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nSpc>
                <a:spcPct val="107000"/>
              </a:lnSpc>
              <a:spcBef>
                <a:spcPct val="0"/>
              </a:spcBef>
              <a:spcAft>
                <a:spcPts val="800"/>
              </a:spcAft>
              <a:buClrTx/>
            </a:pPr>
            <a:r>
              <a:rPr lang="en-GB" altLang="en-US" sz="1100" b="1">
                <a:solidFill>
                  <a:srgbClr val="FFFFFF"/>
                </a:solidFill>
                <a:latin typeface="Calibri" panose="020F0502020204030204" pitchFamily="34" charset="0"/>
                <a:ea typeface="Calibri" panose="020F0502020204030204" pitchFamily="34" charset="0"/>
                <a:cs typeface="Times New Roman" panose="02020603050405020304" pitchFamily="18" charset="0"/>
              </a:rPr>
              <a:t>Support &amp; Care Offer</a:t>
            </a:r>
            <a:endParaRPr lang="en-GB" altLang="en-US" sz="11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6918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GB" altLang="en-US"/>
              <a:t>Transitional Model</a:t>
            </a:r>
          </a:p>
        </p:txBody>
      </p:sp>
      <p:sp>
        <p:nvSpPr>
          <p:cNvPr id="43011" name="Content Placeholder 2"/>
          <p:cNvSpPr>
            <a:spLocks noGrp="1"/>
          </p:cNvSpPr>
          <p:nvPr>
            <p:ph idx="1"/>
          </p:nvPr>
        </p:nvSpPr>
        <p:spPr/>
        <p:txBody>
          <a:bodyPr/>
          <a:lstStyle/>
          <a:p>
            <a:pPr>
              <a:buFontTx/>
              <a:buChar char="•"/>
            </a:pPr>
            <a:r>
              <a:rPr lang="en-US" altLang="en-US"/>
              <a:t>No big bang.</a:t>
            </a:r>
          </a:p>
          <a:p>
            <a:endParaRPr lang="en-US" altLang="en-US"/>
          </a:p>
          <a:p>
            <a:pPr>
              <a:buFontTx/>
              <a:buChar char="•"/>
            </a:pPr>
            <a:r>
              <a:rPr lang="en-US" altLang="en-US"/>
              <a:t>Transfer to new rates and terms on service user review.</a:t>
            </a:r>
          </a:p>
          <a:p>
            <a:endParaRPr lang="en-US" altLang="en-US"/>
          </a:p>
          <a:p>
            <a:pPr>
              <a:buFontTx/>
              <a:buChar char="•"/>
            </a:pPr>
            <a:r>
              <a:rPr lang="en-US" altLang="en-US"/>
              <a:t>Maximum 12 months transition – aiming for 6 months.</a:t>
            </a:r>
          </a:p>
        </p:txBody>
      </p:sp>
    </p:spTree>
    <p:extLst>
      <p:ext uri="{BB962C8B-B14F-4D97-AF65-F5344CB8AC3E}">
        <p14:creationId xmlns:p14="http://schemas.microsoft.com/office/powerpoint/2010/main" val="4084311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83568" y="2852936"/>
            <a:ext cx="7772400" cy="762000"/>
          </a:xfrm>
        </p:spPr>
        <p:txBody>
          <a:bodyPr/>
          <a:lstStyle/>
          <a:p>
            <a:r>
              <a:rPr lang="en-GB" altLang="en-US" dirty="0"/>
              <a:t>Question Time</a:t>
            </a:r>
          </a:p>
        </p:txBody>
      </p:sp>
    </p:spTree>
    <p:extLst>
      <p:ext uri="{BB962C8B-B14F-4D97-AF65-F5344CB8AC3E}">
        <p14:creationId xmlns:p14="http://schemas.microsoft.com/office/powerpoint/2010/main" val="612890272"/>
      </p:ext>
    </p:extLst>
  </p:cSld>
  <p:clrMapOvr>
    <a:masterClrMapping/>
  </p:clrMapOvr>
</p:sld>
</file>

<file path=ppt/theme/theme1.xml><?xml version="1.0" encoding="utf-8"?>
<a:theme xmlns:a="http://schemas.openxmlformats.org/drawingml/2006/main" name="DCC Style 2">
  <a:themeElements>
    <a:clrScheme name="DCC Style 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CC Style 2">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DCC Style 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CC Style 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CC Style 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CC Style 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CC Style 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CC Style 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CC Style 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orward Together PowerPoint slides template [Read-Only]" id="{2ED7EB9D-9D13-450C-9E0D-196777F69FFF}" vid="{38A615CB-4BA1-4A27-A6A3-AA5BEBC0BBA9}"/>
    </a:ext>
  </a:extLst>
</a:theme>
</file>

<file path=ppt/theme/theme2.xml><?xml version="1.0" encoding="utf-8"?>
<a:theme xmlns:a="http://schemas.openxmlformats.org/drawingml/2006/main" name="1_DCC Style 2">
  <a:themeElements>
    <a:clrScheme name="DCC Style 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CC Style 2">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DCC Style 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CC Style 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CC Style 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CC Style 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CC Style 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CC Style 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CC Style 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orward Together PowerPoint slides template [Read-Only]" id="{2ED7EB9D-9D13-450C-9E0D-196777F69FFF}" vid="{2D83157C-AC01-43BA-A779-9C49A2CBEF2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943BC25EF2DDA42AABD63AFEED6022F" ma:contentTypeVersion="3" ma:contentTypeDescription="Create a new document." ma:contentTypeScope="" ma:versionID="749bec2ce4d9cb32f66e6ebb2c951592">
  <xsd:schema xmlns:xsd="http://www.w3.org/2001/XMLSchema" xmlns:xs="http://www.w3.org/2001/XMLSchema" xmlns:p="http://schemas.microsoft.com/office/2006/metadata/properties" xmlns:ns2="15cda75c-0105-429b-b9ba-c55d058720e9" targetNamespace="http://schemas.microsoft.com/office/2006/metadata/properties" ma:root="true" ma:fieldsID="eab3fadfc33be41706247f937bba0741" ns2:_="">
    <xsd:import namespace="15cda75c-0105-429b-b9ba-c55d058720e9"/>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cda75c-0105-429b-b9ba-c55d058720e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5C51B2-6B5F-44FD-8A8A-1AC2D7D1B1AB}">
  <ds:schemaRefs>
    <ds:schemaRef ds:uri="http://schemas.microsoft.com/office/2006/metadata/longProperties"/>
  </ds:schemaRefs>
</ds:datastoreItem>
</file>

<file path=customXml/itemProps2.xml><?xml version="1.0" encoding="utf-8"?>
<ds:datastoreItem xmlns:ds="http://schemas.openxmlformats.org/officeDocument/2006/customXml" ds:itemID="{E5D684F0-4564-4511-80E9-ED24328B36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cda75c-0105-429b-b9ba-c55d058720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091550-27EA-45CD-8433-2D8C2689A497}">
  <ds:schemaRefs>
    <ds:schemaRef ds:uri="15cda75c-0105-429b-b9ba-c55d058720e9"/>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C738EE18-D444-42DF-A9D0-2D7AE9101D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285</TotalTime>
  <Words>835</Words>
  <Application>Microsoft Office PowerPoint</Application>
  <PresentationFormat>On-screen Show (4:3)</PresentationFormat>
  <Paragraphs>196</Paragraphs>
  <Slides>22</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ＭＳ Ｐゴシック</vt:lpstr>
      <vt:lpstr>ＭＳ Ｐゴシック</vt:lpstr>
      <vt:lpstr>Arial</vt:lpstr>
      <vt:lpstr>Calibri</vt:lpstr>
      <vt:lpstr>Times New Roman</vt:lpstr>
      <vt:lpstr>DCC Style 2</vt:lpstr>
      <vt:lpstr>1_DCC Style 2</vt:lpstr>
      <vt:lpstr>PowerPoint Presentation</vt:lpstr>
      <vt:lpstr>Agenda</vt:lpstr>
      <vt:lpstr>Indicative procurement timeline </vt:lpstr>
      <vt:lpstr>The Future Model</vt:lpstr>
      <vt:lpstr>The Future Model</vt:lpstr>
      <vt:lpstr>A Question of Area?</vt:lpstr>
      <vt:lpstr>The Future Model – A Whole System Approach</vt:lpstr>
      <vt:lpstr>Transitional Model</vt:lpstr>
      <vt:lpstr>Question Time</vt:lpstr>
      <vt:lpstr>System Pressures</vt:lpstr>
      <vt:lpstr>Adult Social Care Survey – Dorset Feeling Safe</vt:lpstr>
      <vt:lpstr>Feeling Safe</vt:lpstr>
      <vt:lpstr>A little local analysis</vt:lpstr>
      <vt:lpstr>Impact of Services to help you feel safe</vt:lpstr>
      <vt:lpstr>Locally we found that…</vt:lpstr>
      <vt:lpstr>An extra question</vt:lpstr>
      <vt:lpstr>People told us:</vt:lpstr>
      <vt:lpstr>Solutions</vt:lpstr>
      <vt:lpstr>Break (20 mins)</vt:lpstr>
      <vt:lpstr>Exercise 1</vt:lpstr>
      <vt:lpstr>PowerPoint Presentation</vt:lpstr>
      <vt:lpstr>Exercise 2</vt:lpstr>
    </vt:vector>
  </TitlesOfParts>
  <Company>Dorset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Sally.Northeast</dc:creator>
  <cp:lastModifiedBy>Katie M Lowe</cp:lastModifiedBy>
  <cp:revision>24</cp:revision>
  <dcterms:created xsi:type="dcterms:W3CDTF">2010-11-18T15:44:44Z</dcterms:created>
  <dcterms:modified xsi:type="dcterms:W3CDTF">2016-12-06T11:37:19Z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lexFunction">
    <vt:lpwstr>14;#Communications and media|29a31fd9-89e0-41fd-8bd2-f5421318295a</vt:lpwstr>
  </property>
  <property fmtid="{D5CDD505-2E9C-101B-9397-08002B2CF9AE}" pid="3" name="FlexAudience">
    <vt:lpwstr>3;#Whole authority|5a8d72f1-7014-46fe-8d58-c65b4e0ba739;#8;#Councillors|dc58cfb9-c66f-4e73-accb-3cb0f19e62db</vt:lpwstr>
  </property>
  <property fmtid="{D5CDD505-2E9C-101B-9397-08002B2CF9AE}" pid="4" name="display_urn:schemas-microsoft-com:office:office#DCC_x0020__x0020_Author">
    <vt:lpwstr>Sarah Johnstone</vt:lpwstr>
  </property>
  <property fmtid="{D5CDD505-2E9C-101B-9397-08002B2CF9AE}" pid="5" name="RecordPoint_WorkflowType">
    <vt:lpwstr>ActiveSubmitStub</vt:lpwstr>
  </property>
  <property fmtid="{D5CDD505-2E9C-101B-9397-08002B2CF9AE}" pid="6" name="RecordPoint_ActiveItemSiteId">
    <vt:lpwstr>{4fdd6963-d271-45c4-959d-8f615e3e75fc}</vt:lpwstr>
  </property>
  <property fmtid="{D5CDD505-2E9C-101B-9397-08002B2CF9AE}" pid="7" name="RecordPoint_ActiveItemListId">
    <vt:lpwstr>{37e75e46-8dfa-4e28-b731-659cb880b8ad}</vt:lpwstr>
  </property>
  <property fmtid="{D5CDD505-2E9C-101B-9397-08002B2CF9AE}" pid="8" name="RecordPoint_ActiveItemUniqueId">
    <vt:lpwstr>{50f5bcc5-0310-4d0c-8404-974709ecb597}</vt:lpwstr>
  </property>
  <property fmtid="{D5CDD505-2E9C-101B-9397-08002B2CF9AE}" pid="9" name="RecordPoint_ActiveItemWebId">
    <vt:lpwstr>{315f4d78-2d34-4991-8552-97a13de59370}</vt:lpwstr>
  </property>
  <property fmtid="{D5CDD505-2E9C-101B-9397-08002B2CF9AE}" pid="10" name="IconOverlay">
    <vt:lpwstr/>
  </property>
  <property fmtid="{D5CDD505-2E9C-101B-9397-08002B2CF9AE}" pid="11" name="RecordPoint_SubmissionCompleted">
    <vt:lpwstr>2015-12-16T13:55:09.7479704+00:00</vt:lpwstr>
  </property>
  <property fmtid="{D5CDD505-2E9C-101B-9397-08002B2CF9AE}" pid="12" name="RecordPoint_RecordNumberSubmitted">
    <vt:lpwstr>R0000003429</vt:lpwstr>
  </property>
  <property fmtid="{D5CDD505-2E9C-101B-9397-08002B2CF9AE}" pid="13" name="ContentTypeId">
    <vt:lpwstr>0x010100F943BC25EF2DDA42AABD63AFEED6022F</vt:lpwstr>
  </property>
</Properties>
</file>