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386" r:id="rId2"/>
    <p:sldId id="1388" r:id="rId3"/>
    <p:sldId id="1390" r:id="rId4"/>
    <p:sldId id="1397" r:id="rId5"/>
    <p:sldId id="1389" r:id="rId6"/>
    <p:sldId id="1391" r:id="rId7"/>
    <p:sldId id="1392" r:id="rId8"/>
    <p:sldId id="1394" r:id="rId9"/>
    <p:sldId id="1393" r:id="rId10"/>
    <p:sldId id="1395" r:id="rId11"/>
    <p:sldId id="13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CDF11-E2EC-4BD2-A748-3CD4E1BD5DFA}" type="datetimeFigureOut">
              <a:rPr lang="en-GB" smtClean="0"/>
              <a:t>19/03/2019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54912-E2B5-497C-8885-9F4AFDE2AB32}" type="slidenum">
              <a:rPr lang="en-GB" smtClean="0"/>
              <a:t>‹#›</a:t>
            </a:fld>
            <a:endParaRPr lang="en-GB"/>
          </a:p>
        </p:txBody>
      </p:sp>
    </p:spTree>
    <p:extLst>
      <p:ext uri="{BB962C8B-B14F-4D97-AF65-F5344CB8AC3E}">
        <p14:creationId xmlns:p14="http://schemas.microsoft.com/office/powerpoint/2010/main" val="123417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2E77-ED33-4D40-9850-857F11C84A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7E9DC5-C12A-45A5-BDC3-FE062628A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F130EA-9C12-4402-82DE-7725F73DE5B4}"/>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5" name="Footer Placeholder 4">
            <a:extLst>
              <a:ext uri="{FF2B5EF4-FFF2-40B4-BE49-F238E27FC236}">
                <a16:creationId xmlns:a16="http://schemas.microsoft.com/office/drawing/2014/main" id="{BAEEB696-F5F6-414D-B61D-A2B769666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90775-D46F-47BD-A7BA-268BCE18FBE1}"/>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109552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B5AB-37D6-49D9-88F3-F9E57A429E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908ACB-93E3-46F9-94C3-B57C807AC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D94E0-DA72-49F1-ACB0-B8169F49F1C7}"/>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5" name="Footer Placeholder 4">
            <a:extLst>
              <a:ext uri="{FF2B5EF4-FFF2-40B4-BE49-F238E27FC236}">
                <a16:creationId xmlns:a16="http://schemas.microsoft.com/office/drawing/2014/main" id="{6C16361A-5152-4570-92FF-C7E3D7650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C19B6-A04A-4DA7-8205-A5C10288F1D8}"/>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378886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27C74-B8C9-4E37-9A7F-D71A1114B6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9F4B93-9CEB-4279-989A-B440C2BCC0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B6DF6C-2737-4C39-BB58-8F56B310F0C7}"/>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5" name="Footer Placeholder 4">
            <a:extLst>
              <a:ext uri="{FF2B5EF4-FFF2-40B4-BE49-F238E27FC236}">
                <a16:creationId xmlns:a16="http://schemas.microsoft.com/office/drawing/2014/main" id="{0AF2899C-5E31-4D57-90A5-C58541ECC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EE2AB8-39C2-4A0D-8F5F-B438374C97BC}"/>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315305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C0E1D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6976"/>
            <a:ext cx="10363200" cy="2387600"/>
          </a:xfrm>
        </p:spPr>
        <p:txBody>
          <a:bodyPr anchor="b">
            <a:normAutofit/>
          </a:bodyPr>
          <a:lstStyle>
            <a:lvl1pPr algn="ctr">
              <a:defRPr sz="4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744577"/>
            <a:ext cx="9144000" cy="4592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93B31B-8705-462C-AEF5-C17E23F16C5B}"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DA525-7FDC-474D-92D5-E9534C77330D}" type="slidenum">
              <a:rPr lang="en-GB" smtClean="0"/>
              <a:t>‹#›</a:t>
            </a:fld>
            <a:endParaRPr lang="en-GB"/>
          </a:p>
        </p:txBody>
      </p:sp>
      <p:sp>
        <p:nvSpPr>
          <p:cNvPr id="8" name="Picture Placeholder 7"/>
          <p:cNvSpPr>
            <a:spLocks noGrp="1"/>
          </p:cNvSpPr>
          <p:nvPr>
            <p:ph type="pic" sz="quarter" idx="13"/>
          </p:nvPr>
        </p:nvSpPr>
        <p:spPr>
          <a:xfrm>
            <a:off x="257598" y="3190241"/>
            <a:ext cx="11676804" cy="2933700"/>
          </a:xfrm>
        </p:spPr>
        <p:txBody>
          <a:bodyPr/>
          <a:lstStyle>
            <a:lvl1pPr marL="0" indent="0">
              <a:buNone/>
              <a:defRPr/>
            </a:lvl1pPr>
          </a:lstStyle>
          <a:p>
            <a:r>
              <a:rPr lang="en-US"/>
              <a:t>Click icon to add picture</a:t>
            </a:r>
            <a:endParaRPr lang="en-GB"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a:ext>
            </a:extLst>
          </a:blip>
          <a:srcRect l="-1" r="-3897"/>
          <a:stretch/>
        </p:blipFill>
        <p:spPr>
          <a:xfrm>
            <a:off x="11191502" y="162563"/>
            <a:ext cx="855460" cy="371332"/>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1" r="-3897"/>
          <a:stretch/>
        </p:blipFill>
        <p:spPr>
          <a:xfrm>
            <a:off x="11191502" y="162563"/>
            <a:ext cx="855460" cy="371332"/>
          </a:xfrm>
          <a:prstGeom prst="rect">
            <a:avLst/>
          </a:prstGeom>
        </p:spPr>
      </p:pic>
    </p:spTree>
    <p:extLst>
      <p:ext uri="{BB962C8B-B14F-4D97-AF65-F5344CB8AC3E}">
        <p14:creationId xmlns:p14="http://schemas.microsoft.com/office/powerpoint/2010/main" val="4010428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point slide">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480000" y="1604800"/>
            <a:ext cx="11232000" cy="4128459"/>
          </a:xfrm>
        </p:spPr>
        <p:txBody>
          <a:bodyPr>
            <a:norm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p:txBody>
      </p:sp>
      <p:sp>
        <p:nvSpPr>
          <p:cNvPr id="2" name="Slide Number Placeholder 1"/>
          <p:cNvSpPr>
            <a:spLocks noGrp="1"/>
          </p:cNvSpPr>
          <p:nvPr>
            <p:ph type="sldNum" sz="quarter" idx="12"/>
          </p:nvPr>
        </p:nvSpPr>
        <p:spPr/>
        <p:txBody>
          <a:bodyPr/>
          <a:lstStyle/>
          <a:p>
            <a:fld id="{D25A8545-8FA2-46C7-A043-D7B1104DB074}" type="slidenum">
              <a:rPr lang="en-GB" smtClean="0"/>
              <a:pPr/>
              <a:t>‹#›</a:t>
            </a:fld>
            <a:endParaRPr lang="en-GB" dirty="0"/>
          </a:p>
        </p:txBody>
      </p:sp>
      <p:sp>
        <p:nvSpPr>
          <p:cNvPr id="6" name="Rectangle 62"/>
          <p:cNvSpPr>
            <a:spLocks noGrp="1" noChangeArrowheads="1"/>
          </p:cNvSpPr>
          <p:nvPr>
            <p:ph type="title"/>
          </p:nvPr>
        </p:nvSpPr>
        <p:spPr bwMode="auto">
          <a:xfrm>
            <a:off x="480000" y="522201"/>
            <a:ext cx="11230125" cy="79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t" anchorCtr="0" compatLnSpc="1">
            <a:prstTxWarp prst="textNoShape">
              <a:avLst/>
            </a:prstTxWarp>
            <a:normAutofit/>
          </a:bodyPr>
          <a:lstStyle/>
          <a:p>
            <a:pPr lvl="0"/>
            <a:r>
              <a:rPr lang="en-US" dirty="0"/>
              <a:t>Click to edit master title style</a:t>
            </a:r>
          </a:p>
        </p:txBody>
      </p:sp>
    </p:spTree>
    <p:extLst>
      <p:ext uri="{BB962C8B-B14F-4D97-AF65-F5344CB8AC3E}">
        <p14:creationId xmlns:p14="http://schemas.microsoft.com/office/powerpoint/2010/main" val="290289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89DF-A6A4-42A7-A436-2378A24357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7B62B1-5781-4DC3-AEB1-7AB7FC5766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BCA20-342A-4A0B-9E21-014FE43A2DC8}"/>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5" name="Footer Placeholder 4">
            <a:extLst>
              <a:ext uri="{FF2B5EF4-FFF2-40B4-BE49-F238E27FC236}">
                <a16:creationId xmlns:a16="http://schemas.microsoft.com/office/drawing/2014/main" id="{AEF04C36-4272-4F03-B09C-D4B730979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CD344A-8268-4821-AA2E-C3A1273C9331}"/>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75191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15AE-2138-45B0-B13F-3CDDDA4B3D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F0FC19-017E-4322-92AA-376EBAB2D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6AAA68-F95E-482A-81AA-8965A3BED9B9}"/>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5" name="Footer Placeholder 4">
            <a:extLst>
              <a:ext uri="{FF2B5EF4-FFF2-40B4-BE49-F238E27FC236}">
                <a16:creationId xmlns:a16="http://schemas.microsoft.com/office/drawing/2014/main" id="{948932BD-3D0B-4E92-9D92-952A32E903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CF38CC-34CC-437F-8932-84B7D81E0005}"/>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330660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FCAF-B766-427F-9858-3DE5C3DF82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A56535-4EC4-4243-A981-3A20079C5D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27B76D-9B7C-46BE-887C-26EB9B3A38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4C2668-EBB9-4152-837E-2548E40E075D}"/>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6" name="Footer Placeholder 5">
            <a:extLst>
              <a:ext uri="{FF2B5EF4-FFF2-40B4-BE49-F238E27FC236}">
                <a16:creationId xmlns:a16="http://schemas.microsoft.com/office/drawing/2014/main" id="{EB994D49-F291-4BF9-83EA-39B48ED28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E282C-9272-464C-9FB8-FF9ADF4D2948}"/>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337107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C669-DD4C-45C8-B069-E32C862113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39E306-1494-4733-920A-423222E06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C470F6-D9DC-4054-9C01-10C4494F8A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2860AF-CA97-4C25-91E6-19AFBA4A5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D62CF4-CC67-4232-8CA2-C64B8B2224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8B03C3-CC42-44FA-871A-DCFFE705249C}"/>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8" name="Footer Placeholder 7">
            <a:extLst>
              <a:ext uri="{FF2B5EF4-FFF2-40B4-BE49-F238E27FC236}">
                <a16:creationId xmlns:a16="http://schemas.microsoft.com/office/drawing/2014/main" id="{34280F76-6E23-4FF1-A52B-DBA05D48B3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AE4DB8-1489-48E0-A5D7-642717B4A344}"/>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423367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4192-FC29-428C-988F-B9DE0D34F1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82BFF4-8D78-437F-8693-B6C8D9DCB5C2}"/>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4" name="Footer Placeholder 3">
            <a:extLst>
              <a:ext uri="{FF2B5EF4-FFF2-40B4-BE49-F238E27FC236}">
                <a16:creationId xmlns:a16="http://schemas.microsoft.com/office/drawing/2014/main" id="{33C3347F-D56F-4114-B38D-7031491D43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70DA21-DB18-46B7-91D4-5B2E191B3869}"/>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273908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69129-A073-401F-AA58-52ACD7C63805}"/>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3" name="Footer Placeholder 2">
            <a:extLst>
              <a:ext uri="{FF2B5EF4-FFF2-40B4-BE49-F238E27FC236}">
                <a16:creationId xmlns:a16="http://schemas.microsoft.com/office/drawing/2014/main" id="{632FC067-F9F2-434E-8C3F-62DAECE94A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1C1E43-8993-46BF-BDE6-A896DDC16D55}"/>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18744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9BBA-261A-4163-90AB-B94D52633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68EB97-1414-41AB-B4A7-91D059ACAD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BDEEE2-740B-4A41-BDDF-0244E0334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B3F4CB-B405-4411-801D-DF4A921688E4}"/>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6" name="Footer Placeholder 5">
            <a:extLst>
              <a:ext uri="{FF2B5EF4-FFF2-40B4-BE49-F238E27FC236}">
                <a16:creationId xmlns:a16="http://schemas.microsoft.com/office/drawing/2014/main" id="{E78CD332-3EC1-40A1-8BC6-CD5C5B0F43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1FBEDA-F854-4ACA-99FE-5E2C5C46E5A2}"/>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368467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CE66-7351-445F-9AF3-A620B37D6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2FBEF0-6AD1-4FFA-83F8-D394547D3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2338A1-83C3-422D-9702-A6B88F968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73E5E4-7A22-456C-9F19-CC1D3DB0EF9B}"/>
              </a:ext>
            </a:extLst>
          </p:cNvPr>
          <p:cNvSpPr>
            <a:spLocks noGrp="1"/>
          </p:cNvSpPr>
          <p:nvPr>
            <p:ph type="dt" sz="half" idx="10"/>
          </p:nvPr>
        </p:nvSpPr>
        <p:spPr/>
        <p:txBody>
          <a:bodyPr/>
          <a:lstStyle/>
          <a:p>
            <a:fld id="{51ECB8F3-E6EA-4241-956B-02D1AC6574F1}" type="datetimeFigureOut">
              <a:rPr lang="en-GB" smtClean="0"/>
              <a:t>19/03/2019</a:t>
            </a:fld>
            <a:endParaRPr lang="en-GB"/>
          </a:p>
        </p:txBody>
      </p:sp>
      <p:sp>
        <p:nvSpPr>
          <p:cNvPr id="6" name="Footer Placeholder 5">
            <a:extLst>
              <a:ext uri="{FF2B5EF4-FFF2-40B4-BE49-F238E27FC236}">
                <a16:creationId xmlns:a16="http://schemas.microsoft.com/office/drawing/2014/main" id="{2310552D-85D3-4A7C-BCDB-63B126B01A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EAAEDA-E541-477F-989B-2051F3B1A411}"/>
              </a:ext>
            </a:extLst>
          </p:cNvPr>
          <p:cNvSpPr>
            <a:spLocks noGrp="1"/>
          </p:cNvSpPr>
          <p:nvPr>
            <p:ph type="sldNum" sz="quarter" idx="12"/>
          </p:nvPr>
        </p:nvSpPr>
        <p:spPr/>
        <p:txBody>
          <a:bodyPr/>
          <a:lstStyle/>
          <a:p>
            <a:fld id="{B3C830F6-92CF-43E7-AA8D-4895B093351E}" type="slidenum">
              <a:rPr lang="en-GB" smtClean="0"/>
              <a:t>‹#›</a:t>
            </a:fld>
            <a:endParaRPr lang="en-GB"/>
          </a:p>
        </p:txBody>
      </p:sp>
    </p:spTree>
    <p:extLst>
      <p:ext uri="{BB962C8B-B14F-4D97-AF65-F5344CB8AC3E}">
        <p14:creationId xmlns:p14="http://schemas.microsoft.com/office/powerpoint/2010/main" val="389707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7B1AB-32B0-43A7-84B4-AF036B86B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842324-2378-4AAB-9F08-5148DB7A8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39B0F-61D2-40F9-A557-D32FEDEC47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CB8F3-E6EA-4241-956B-02D1AC6574F1}" type="datetimeFigureOut">
              <a:rPr lang="en-GB" smtClean="0"/>
              <a:t>19/03/2019</a:t>
            </a:fld>
            <a:endParaRPr lang="en-GB"/>
          </a:p>
        </p:txBody>
      </p:sp>
      <p:sp>
        <p:nvSpPr>
          <p:cNvPr id="5" name="Footer Placeholder 4">
            <a:extLst>
              <a:ext uri="{FF2B5EF4-FFF2-40B4-BE49-F238E27FC236}">
                <a16:creationId xmlns:a16="http://schemas.microsoft.com/office/drawing/2014/main" id="{E7F2339A-C572-4867-BB3A-C4E21BFD8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5F19A1-FE06-4299-B5A3-348C38239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830F6-92CF-43E7-AA8D-4895B093351E}" type="slidenum">
              <a:rPr lang="en-GB" smtClean="0"/>
              <a:t>‹#›</a:t>
            </a:fld>
            <a:endParaRPr lang="en-GB"/>
          </a:p>
        </p:txBody>
      </p:sp>
    </p:spTree>
    <p:extLst>
      <p:ext uri="{BB962C8B-B14F-4D97-AF65-F5344CB8AC3E}">
        <p14:creationId xmlns:p14="http://schemas.microsoft.com/office/powerpoint/2010/main" val="2988207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ocialvalueportal.com/" TargetMode="External"/><Relationship Id="rId1" Type="http://schemas.openxmlformats.org/officeDocument/2006/relationships/slideLayout" Target="../slideLayouts/slideLayout12.xml"/><Relationship Id="rId4" Type="http://schemas.openxmlformats.org/officeDocument/2006/relationships/hyperlink" Target="mailto:info@socialvalueporta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9799" y="122026"/>
            <a:ext cx="7772400" cy="2387600"/>
          </a:xfrm>
        </p:spPr>
        <p:txBody>
          <a:bodyPr/>
          <a:lstStyle/>
          <a:p>
            <a:r>
              <a:rPr lang="en-US" dirty="0"/>
              <a:t>Submitting a Good Social Value Offer</a:t>
            </a:r>
          </a:p>
        </p:txBody>
      </p:sp>
      <p:pic>
        <p:nvPicPr>
          <p:cNvPr id="4" name="Picture Placeholder 3"/>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472" t="1319" r="-315" b="-5265"/>
          <a:stretch/>
        </p:blipFill>
        <p:spPr>
          <a:xfrm>
            <a:off x="4289425" y="2851150"/>
            <a:ext cx="3613151" cy="3492500"/>
          </a:xfrm>
        </p:spPr>
      </p:pic>
    </p:spTree>
    <p:extLst>
      <p:ext uri="{BB962C8B-B14F-4D97-AF65-F5344CB8AC3E}">
        <p14:creationId xmlns:p14="http://schemas.microsoft.com/office/powerpoint/2010/main" val="34117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966045" y="734406"/>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10</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966045" y="1831641"/>
            <a:ext cx="9771194" cy="4450193"/>
          </a:xfrm>
          <a:prstGeom prst="rect">
            <a:avLst/>
          </a:prstGeom>
          <a:noFill/>
        </p:spPr>
        <p:txBody>
          <a:bodyPr wrap="square" rtlCol="0">
            <a:spAutoFit/>
          </a:bodyPr>
          <a:lstStyle/>
          <a:p>
            <a:r>
              <a:rPr lang="en-GB" sz="2800" b="1" dirty="0"/>
              <a:t>Do consider if your intervention might be a partial contribution</a:t>
            </a:r>
          </a:p>
          <a:p>
            <a:endParaRPr lang="en-GB" sz="2800" b="1" i="1" u="sng" dirty="0">
              <a:solidFill>
                <a:srgbClr val="1A1A1A"/>
              </a:solidFill>
              <a:latin typeface="Calibri" panose="020F0502020204030204" pitchFamily="34" charset="0"/>
              <a:ea typeface="Times New Roman" panose="02020603050405020304" pitchFamily="18" charset="0"/>
              <a:cs typeface="Calibri" panose="020F0502020204030204" pitchFamily="34" charset="0"/>
            </a:endParaRPr>
          </a:p>
          <a:p>
            <a:r>
              <a:rPr lang="en-GB" b="1" u="sng" dirty="0">
                <a:solidFill>
                  <a:srgbClr val="1A1A1A"/>
                </a:solidFill>
                <a:latin typeface="Calibri" panose="020F0502020204030204" pitchFamily="34" charset="0"/>
                <a:ea typeface="Times New Roman" panose="02020603050405020304" pitchFamily="18" charset="0"/>
                <a:cs typeface="Calibri" panose="020F0502020204030204" pitchFamily="34" charset="0"/>
              </a:rPr>
              <a:t>Partial Contribution</a:t>
            </a:r>
            <a:r>
              <a:rPr lang="en-GB" b="1" dirty="0">
                <a:solidFill>
                  <a:srgbClr val="1A1A1A"/>
                </a:solidFill>
                <a:latin typeface="Calibri" panose="020F0502020204030204" pitchFamily="34" charset="0"/>
                <a:ea typeface="Times New Roman" panose="02020603050405020304" pitchFamily="18" charset="0"/>
                <a:cs typeface="Calibri" panose="020F0502020204030204" pitchFamily="34" charset="0"/>
              </a:rPr>
              <a:t>:</a:t>
            </a:r>
            <a:r>
              <a:rPr lang="en-GB" b="1" dirty="0">
                <a:solidFill>
                  <a:srgbClr val="1A1A1A"/>
                </a:solidFill>
                <a:latin typeface="Calibri Light" panose="020F0302020204030204" pitchFamily="34" charset="0"/>
                <a:ea typeface="Times New Roman" panose="02020603050405020304" pitchFamily="18" charset="0"/>
                <a:cs typeface="Times New Roman" panose="02020603050405020304" pitchFamily="18" charset="0"/>
              </a:rPr>
              <a:t>  </a:t>
            </a:r>
          </a:p>
          <a:p>
            <a:endParaRPr lang="en-GB" dirty="0">
              <a:solidFill>
                <a:srgbClr val="1A1A1A"/>
              </a:solidFill>
              <a:latin typeface="Calibri Light" panose="020F0302020204030204" pitchFamily="34" charset="0"/>
              <a:ea typeface="Times New Roman" panose="02020603050405020304" pitchFamily="18" charset="0"/>
              <a:cs typeface="Times New Roman" panose="02020603050405020304" pitchFamily="18" charset="0"/>
            </a:endParaRPr>
          </a:p>
          <a:p>
            <a:r>
              <a:rPr lang="en-GB" dirty="0">
                <a:solidFill>
                  <a:srgbClr val="1A1A1A"/>
                </a:solidFill>
                <a:latin typeface="Calibri Light" panose="020F0302020204030204" pitchFamily="34" charset="0"/>
                <a:ea typeface="Times New Roman" panose="02020603050405020304" pitchFamily="18" charset="0"/>
                <a:cs typeface="Times New Roman" panose="02020603050405020304" pitchFamily="18" charset="0"/>
              </a:rPr>
              <a:t>An identified intervention might only be a partial contributor </a:t>
            </a:r>
          </a:p>
          <a:p>
            <a:r>
              <a:rPr lang="en-GB" dirty="0">
                <a:solidFill>
                  <a:srgbClr val="1A1A1A"/>
                </a:solidFill>
                <a:latin typeface="Calibri Light" panose="020F0302020204030204" pitchFamily="34" charset="0"/>
                <a:ea typeface="Times New Roman" panose="02020603050405020304" pitchFamily="18" charset="0"/>
                <a:cs typeface="Times New Roman" panose="02020603050405020304" pitchFamily="18" charset="0"/>
              </a:rPr>
              <a:t>to an outcome because: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lvl="3" algn="just" fontAlgn="base">
              <a:spcAft>
                <a:spcPts val="0"/>
              </a:spcAft>
            </a:pPr>
            <a:r>
              <a:rPr lang="en-GB" dirty="0" err="1">
                <a:solidFill>
                  <a:srgbClr val="1A1A1A"/>
                </a:solidFill>
                <a:latin typeface="Calibri Light" panose="020F0302020204030204" pitchFamily="34" charset="0"/>
                <a:ea typeface="Times New Roman" panose="02020603050405020304" pitchFamily="18" charset="0"/>
              </a:rPr>
              <a:t>i</a:t>
            </a:r>
            <a:r>
              <a:rPr lang="en-GB" dirty="0">
                <a:solidFill>
                  <a:srgbClr val="1A1A1A"/>
                </a:solidFill>
                <a:latin typeface="Calibri Light" panose="020F0302020204030204" pitchFamily="34" charset="0"/>
                <a:ea typeface="Times New Roman" panose="02020603050405020304" pitchFamily="18" charset="0"/>
              </a:rPr>
              <a:t>)  there might have been other interventions</a:t>
            </a:r>
            <a:endParaRPr lang="en-GB" sz="2000" dirty="0">
              <a:latin typeface="Times New Roman" panose="02020603050405020304" pitchFamily="18" charset="0"/>
              <a:ea typeface="Times New Roman" panose="02020603050405020304" pitchFamily="18" charset="0"/>
            </a:endParaRPr>
          </a:p>
          <a:p>
            <a:pPr lvl="3" algn="just" fontAlgn="base">
              <a:spcAft>
                <a:spcPts val="0"/>
              </a:spcAft>
            </a:pPr>
            <a:r>
              <a:rPr lang="en-GB" dirty="0">
                <a:solidFill>
                  <a:srgbClr val="1A1A1A"/>
                </a:solidFill>
                <a:latin typeface="Calibri Light" panose="020F0302020204030204" pitchFamily="34" charset="0"/>
                <a:ea typeface="Times New Roman" panose="02020603050405020304" pitchFamily="18" charset="0"/>
              </a:rPr>
              <a:t>ii) an investment could have been made in partnership with other organisations</a:t>
            </a:r>
            <a:endParaRPr lang="en-GB" sz="2000" dirty="0">
              <a:latin typeface="Times New Roman" panose="02020603050405020304" pitchFamily="18" charset="0"/>
              <a:ea typeface="Times New Roman" panose="02020603050405020304" pitchFamily="18" charset="0"/>
            </a:endParaRPr>
          </a:p>
          <a:p>
            <a:pPr lvl="3" algn="just" fontAlgn="base">
              <a:spcAft>
                <a:spcPts val="0"/>
              </a:spcAft>
            </a:pPr>
            <a:r>
              <a:rPr lang="en-GB" sz="2000" dirty="0">
                <a:solidFill>
                  <a:srgbClr val="1A1A1A"/>
                </a:solidFill>
                <a:latin typeface="+mj-lt"/>
                <a:ea typeface="Times New Roman" panose="02020603050405020304" pitchFamily="18" charset="0"/>
              </a:rPr>
              <a:t>iii)</a:t>
            </a:r>
            <a:r>
              <a:rPr lang="en-GB" dirty="0">
                <a:solidFill>
                  <a:srgbClr val="1A1A1A"/>
                </a:solidFill>
                <a:latin typeface="+mj-lt"/>
                <a:ea typeface="Times New Roman" panose="02020603050405020304" pitchFamily="18" charset="0"/>
              </a:rPr>
              <a:t>the activities were a small part of a larger initiative</a:t>
            </a:r>
            <a:endParaRPr lang="en-GB" sz="2000" dirty="0">
              <a:latin typeface="+mj-lt"/>
              <a:ea typeface="Times New Roman" panose="02020603050405020304" pitchFamily="18" charset="0"/>
            </a:endParaRPr>
          </a:p>
          <a:p>
            <a:pPr marL="990600" algn="just" fontAlgn="base">
              <a:spcAft>
                <a:spcPts val="0"/>
              </a:spcAft>
            </a:pPr>
            <a:r>
              <a:rPr lang="en-GB" dirty="0">
                <a:solidFill>
                  <a:srgbClr val="63285E"/>
                </a:solidFill>
                <a:latin typeface="Times New Roman" panose="02020603050405020304" pitchFamily="18"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GB" dirty="0">
                <a:solidFill>
                  <a:srgbClr val="1A1A1A"/>
                </a:solidFill>
                <a:latin typeface="Calibri Light" panose="020F0302020204030204" pitchFamily="34" charset="0"/>
                <a:ea typeface="Times New Roman" panose="02020603050405020304" pitchFamily="18" charset="0"/>
                <a:cs typeface="Times New Roman" panose="02020603050405020304" pitchFamily="18" charset="0"/>
              </a:rPr>
              <a:t>In these cases, bidders should include only a percentage of the value that can be directly linked to the project in question.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54C865A6-7FAF-45CF-B998-D483E609D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221" y="2598062"/>
            <a:ext cx="4070555" cy="1443286"/>
          </a:xfrm>
          <a:prstGeom prst="rect">
            <a:avLst/>
          </a:prstGeom>
        </p:spPr>
      </p:pic>
    </p:spTree>
    <p:extLst>
      <p:ext uri="{BB962C8B-B14F-4D97-AF65-F5344CB8AC3E}">
        <p14:creationId xmlns:p14="http://schemas.microsoft.com/office/powerpoint/2010/main" val="46805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9799" y="122026"/>
            <a:ext cx="7772400" cy="2387600"/>
          </a:xfrm>
        </p:spPr>
        <p:txBody>
          <a:bodyPr/>
          <a:lstStyle/>
          <a:p>
            <a:r>
              <a:rPr lang="en-US" sz="4800" dirty="0"/>
              <a:t>Read More: </a:t>
            </a:r>
            <a:r>
              <a:rPr lang="en-US" dirty="0">
                <a:hlinkClick r:id="rId2"/>
              </a:rPr>
              <a:t>www.socialvalueportal.com</a:t>
            </a:r>
            <a:r>
              <a:rPr lang="en-US" dirty="0"/>
              <a:t> </a:t>
            </a:r>
            <a:br>
              <a:rPr lang="en-US" sz="4800" dirty="0"/>
            </a:br>
            <a:endParaRPr lang="en-US" dirty="0"/>
          </a:p>
        </p:txBody>
      </p:sp>
      <p:pic>
        <p:nvPicPr>
          <p:cNvPr id="4"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472" t="1319" r="-315" b="-5265"/>
          <a:stretch/>
        </p:blipFill>
        <p:spPr>
          <a:xfrm>
            <a:off x="4289425" y="2851150"/>
            <a:ext cx="3613151" cy="3492500"/>
          </a:xfrm>
        </p:spPr>
      </p:pic>
      <p:sp>
        <p:nvSpPr>
          <p:cNvPr id="6" name="Subtitle 2">
            <a:extLst>
              <a:ext uri="{FF2B5EF4-FFF2-40B4-BE49-F238E27FC236}">
                <a16:creationId xmlns:a16="http://schemas.microsoft.com/office/drawing/2014/main" id="{AF31202B-E2F6-49CA-BF4D-2B1044D0D695}"/>
              </a:ext>
            </a:extLst>
          </p:cNvPr>
          <p:cNvSpPr>
            <a:spLocks noGrp="1"/>
          </p:cNvSpPr>
          <p:nvPr>
            <p:ph type="subTitle" idx="1"/>
          </p:nvPr>
        </p:nvSpPr>
        <p:spPr>
          <a:xfrm>
            <a:off x="342106" y="4348375"/>
            <a:ext cx="3749127" cy="1737360"/>
          </a:xfrm>
        </p:spPr>
        <p:txBody>
          <a:bodyPr anchor="ctr">
            <a:normAutofit lnSpcReduction="10000"/>
          </a:bodyPr>
          <a:lstStyle/>
          <a:p>
            <a:pPr algn="l">
              <a:lnSpc>
                <a:spcPct val="90000"/>
              </a:lnSpc>
            </a:pPr>
            <a:endParaRPr lang="en-GB" sz="1500" dirty="0">
              <a:latin typeface="Calibri" panose="020F0502020204030204" pitchFamily="34" charset="0"/>
            </a:endParaRPr>
          </a:p>
          <a:p>
            <a:pPr algn="l">
              <a:lnSpc>
                <a:spcPct val="90000"/>
              </a:lnSpc>
            </a:pPr>
            <a:endParaRPr lang="en-GB" sz="1500" dirty="0">
              <a:latin typeface="Calibri" panose="020F0502020204030204" pitchFamily="34" charset="0"/>
            </a:endParaRPr>
          </a:p>
          <a:p>
            <a:pPr algn="l">
              <a:lnSpc>
                <a:spcPct val="90000"/>
              </a:lnSpc>
            </a:pPr>
            <a:endParaRPr lang="en-GB" sz="1800" dirty="0">
              <a:latin typeface="Calibri" panose="020F0502020204030204" pitchFamily="34" charset="0"/>
            </a:endParaRPr>
          </a:p>
          <a:p>
            <a:pPr algn="l">
              <a:lnSpc>
                <a:spcPct val="90000"/>
              </a:lnSpc>
            </a:pPr>
            <a:endParaRPr lang="en-GB" sz="1800" dirty="0">
              <a:latin typeface="Calibri" panose="020F0502020204030204" pitchFamily="34" charset="0"/>
            </a:endParaRPr>
          </a:p>
          <a:p>
            <a:pPr algn="l">
              <a:lnSpc>
                <a:spcPct val="90000"/>
              </a:lnSpc>
            </a:pPr>
            <a:r>
              <a:rPr lang="en-GB" sz="1800" dirty="0">
                <a:solidFill>
                  <a:schemeClr val="bg1">
                    <a:lumMod val="10000"/>
                  </a:schemeClr>
                </a:solidFill>
                <a:latin typeface="Calibri" panose="020F0502020204030204" pitchFamily="34" charset="0"/>
                <a:cs typeface="Calibri" panose="020F0502020204030204" pitchFamily="34" charset="0"/>
                <a:hlinkClick r:id="rId4"/>
              </a:rPr>
              <a:t>info@socialvalueportal.com</a:t>
            </a:r>
            <a:r>
              <a:rPr lang="en-GB" sz="1800" dirty="0">
                <a:solidFill>
                  <a:schemeClr val="bg1">
                    <a:lumMod val="10000"/>
                  </a:schemeClr>
                </a:solidFill>
                <a:latin typeface="Calibri" panose="020F0502020204030204" pitchFamily="34" charset="0"/>
                <a:cs typeface="Calibri" panose="020F0502020204030204" pitchFamily="34" charset="0"/>
              </a:rPr>
              <a:t>  </a:t>
            </a:r>
          </a:p>
          <a:p>
            <a:pPr algn="l">
              <a:lnSpc>
                <a:spcPct val="90000"/>
              </a:lnSpc>
            </a:pPr>
            <a:endParaRPr lang="en-GB" sz="1500" dirty="0">
              <a:latin typeface="Calibri" panose="020F0502020204030204" pitchFamily="34" charset="0"/>
            </a:endParaRPr>
          </a:p>
          <a:p>
            <a:pPr algn="l">
              <a:lnSpc>
                <a:spcPct val="90000"/>
              </a:lnSpc>
            </a:pPr>
            <a:endParaRPr lang="en-GB" sz="1500" dirty="0">
              <a:latin typeface="Calibri" panose="020F0502020204030204" pitchFamily="34" charset="0"/>
            </a:endParaRPr>
          </a:p>
          <a:p>
            <a:pPr algn="l">
              <a:lnSpc>
                <a:spcPct val="90000"/>
              </a:lnSpc>
            </a:pPr>
            <a:endParaRPr lang="en-GB" sz="1500" dirty="0">
              <a:latin typeface="Calibri" panose="020F0502020204030204" pitchFamily="34" charset="0"/>
            </a:endParaRPr>
          </a:p>
          <a:p>
            <a:pPr algn="l">
              <a:lnSpc>
                <a:spcPct val="90000"/>
              </a:lnSpc>
            </a:pPr>
            <a:endParaRPr lang="en-GB" sz="1500" dirty="0">
              <a:latin typeface="Calibri" panose="020F0502020204030204" pitchFamily="34" charset="0"/>
            </a:endParaRPr>
          </a:p>
        </p:txBody>
      </p:sp>
    </p:spTree>
    <p:extLst>
      <p:ext uri="{BB962C8B-B14F-4D97-AF65-F5344CB8AC3E}">
        <p14:creationId xmlns:p14="http://schemas.microsoft.com/office/powerpoint/2010/main" val="396139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1020631" y="526053"/>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2</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1020631" y="1676400"/>
            <a:ext cx="9771194" cy="7786747"/>
          </a:xfrm>
          <a:prstGeom prst="rect">
            <a:avLst/>
          </a:prstGeom>
          <a:noFill/>
        </p:spPr>
        <p:txBody>
          <a:bodyPr wrap="square" rtlCol="0">
            <a:spAutoFit/>
          </a:bodyPr>
          <a:lstStyle/>
          <a:p>
            <a:r>
              <a:rPr lang="en-GB" sz="2800" dirty="0"/>
              <a:t>These guidance notes are provided to assist Bidders to submit a good Social Value offer.    They are aimed at providing bidders with dos and don’ts to ensure that your bid stands the best chance of getting maximum marks and isn’t subject to any clarification questions. </a:t>
            </a:r>
          </a:p>
          <a:p>
            <a:endParaRPr lang="en-GB" sz="2800" dirty="0"/>
          </a:p>
          <a:p>
            <a:pPr algn="just">
              <a:spcAft>
                <a:spcPts val="0"/>
              </a:spcAft>
            </a:pPr>
            <a:r>
              <a:rPr lang="en-GB" sz="2800" b="1" dirty="0">
                <a:solidFill>
                  <a:srgbClr val="000000"/>
                </a:solidFill>
                <a:latin typeface="Calibri Light" panose="020F0302020204030204" pitchFamily="34" charset="0"/>
                <a:ea typeface="Times New Roman" panose="02020603050405020304" pitchFamily="18" charset="0"/>
              </a:rPr>
              <a:t>It is important that bidders should be confident of their ability to deliver Social Value proposals made, as the Council will </a:t>
            </a:r>
            <a:r>
              <a:rPr lang="en-GB" sz="2800" b="1" dirty="0" err="1">
                <a:solidFill>
                  <a:srgbClr val="000000"/>
                </a:solidFill>
                <a:latin typeface="Calibri Light" panose="020F0302020204030204" pitchFamily="34" charset="0"/>
                <a:ea typeface="Times New Roman" panose="02020603050405020304" pitchFamily="18" charset="0"/>
              </a:rPr>
              <a:t>contractualise</a:t>
            </a:r>
            <a:r>
              <a:rPr lang="en-GB" sz="2800" b="1" dirty="0">
                <a:solidFill>
                  <a:srgbClr val="000000"/>
                </a:solidFill>
                <a:latin typeface="Calibri Light" panose="020F0302020204030204" pitchFamily="34" charset="0"/>
                <a:ea typeface="Times New Roman" panose="02020603050405020304" pitchFamily="18" charset="0"/>
              </a:rPr>
              <a:t> these commitments with the winning bidder which will then be monitored and reported on periodically.</a:t>
            </a:r>
            <a:endParaRPr lang="en-GB" sz="2800" b="1" dirty="0"/>
          </a:p>
          <a:p>
            <a:pPr algn="just">
              <a:spcAft>
                <a:spcPts val="0"/>
              </a:spcAft>
            </a:pPr>
            <a:r>
              <a:rPr lang="en-GB" sz="2800" dirty="0">
                <a:solidFill>
                  <a:srgbClr val="000000"/>
                </a:solidFill>
                <a:latin typeface="Calibri Light" panose="020F0302020204030204" pitchFamily="34" charset="0"/>
                <a:ea typeface="Times New Roman" panose="02020603050405020304" pitchFamily="18" charset="0"/>
              </a:rPr>
              <a:t> </a:t>
            </a:r>
            <a:endParaRPr lang="en-GB" sz="2800" dirty="0"/>
          </a:p>
          <a:p>
            <a:r>
              <a:rPr lang="en-GB" sz="2800" dirty="0"/>
              <a:t> </a:t>
            </a:r>
          </a:p>
          <a:p>
            <a:endParaRPr lang="en-GB" sz="2800" dirty="0"/>
          </a:p>
          <a:p>
            <a:endParaRPr lang="en-GB" sz="2800"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1275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1060187" y="526053"/>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3</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1020631" y="1676400"/>
            <a:ext cx="9771194" cy="4401205"/>
          </a:xfrm>
          <a:prstGeom prst="rect">
            <a:avLst/>
          </a:prstGeom>
          <a:noFill/>
        </p:spPr>
        <p:txBody>
          <a:bodyPr wrap="square" rtlCol="0">
            <a:spAutoFit/>
          </a:bodyPr>
          <a:lstStyle/>
          <a:p>
            <a:r>
              <a:rPr lang="en-GB" sz="2800" b="1" dirty="0"/>
              <a:t>Don’t double count!</a:t>
            </a:r>
          </a:p>
          <a:p>
            <a:endParaRPr lang="en-GB" dirty="0"/>
          </a:p>
          <a:p>
            <a:r>
              <a:rPr lang="en-GB" dirty="0"/>
              <a:t>Each social value offer made may be claimed once only.  </a:t>
            </a:r>
          </a:p>
          <a:p>
            <a:endParaRPr lang="en-GB" dirty="0"/>
          </a:p>
          <a:p>
            <a:endParaRPr lang="en-GB" b="1" dirty="0"/>
          </a:p>
          <a:p>
            <a:r>
              <a:rPr lang="en-GB" b="1" u="sng" dirty="0"/>
              <a:t>Examples:</a:t>
            </a:r>
            <a:endParaRPr lang="en-GB" u="sng" dirty="0"/>
          </a:p>
          <a:p>
            <a:endParaRPr lang="en-GB" dirty="0"/>
          </a:p>
          <a:p>
            <a:pPr marL="285750" indent="-285750">
              <a:buFont typeface="Wingdings" panose="05000000000000000000" pitchFamily="2" charset="2"/>
              <a:buChar char="Ø"/>
            </a:pPr>
            <a:r>
              <a:rPr lang="en-GB" dirty="0"/>
              <a:t>If a reduction in CO2 emissions is proposed through implementing a flexible working initiative, bidders may not claim the same reduction in emissions achieved through a different initiative.</a:t>
            </a:r>
          </a:p>
          <a:p>
            <a:endParaRPr lang="en-GB" dirty="0"/>
          </a:p>
          <a:p>
            <a:pPr marL="285750" indent="-285750">
              <a:buFont typeface="Wingdings" panose="05000000000000000000" pitchFamily="2" charset="2"/>
              <a:buChar char="Ø"/>
            </a:pPr>
            <a:r>
              <a:rPr lang="en-GB" dirty="0"/>
              <a:t>If £ spent are claimed under the ‘Spend in the local supply chain’ measure, that £ value cannot also be claimed under the ‘Spend with local SMEs’ measure.  </a:t>
            </a:r>
          </a:p>
          <a:p>
            <a:endParaRPr lang="en-GB" dirty="0"/>
          </a:p>
          <a:p>
            <a:pPr marL="285750" indent="-285750">
              <a:buFont typeface="Wingdings" panose="05000000000000000000" pitchFamily="2" charset="2"/>
              <a:buChar char="Ø"/>
            </a:pPr>
            <a:r>
              <a:rPr lang="en-GB" dirty="0"/>
              <a:t>If hours volunteering in the local community are claimed, these same hours cannot also be claimed under hours volunteering to improve green infrastructure. </a:t>
            </a:r>
          </a:p>
        </p:txBody>
      </p:sp>
      <p:pic>
        <p:nvPicPr>
          <p:cNvPr id="4" name="Picture 3">
            <a:extLst>
              <a:ext uri="{FF2B5EF4-FFF2-40B4-BE49-F238E27FC236}">
                <a16:creationId xmlns:a16="http://schemas.microsoft.com/office/drawing/2014/main" id="{E39C400A-A5C5-4C00-928E-B224B520C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953" y="1309418"/>
            <a:ext cx="3162298" cy="2096355"/>
          </a:xfrm>
          <a:prstGeom prst="rect">
            <a:avLst/>
          </a:prstGeom>
        </p:spPr>
      </p:pic>
    </p:spTree>
    <p:extLst>
      <p:ext uri="{BB962C8B-B14F-4D97-AF65-F5344CB8AC3E}">
        <p14:creationId xmlns:p14="http://schemas.microsoft.com/office/powerpoint/2010/main" val="59795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1060187" y="526053"/>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4</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1020631" y="1676400"/>
            <a:ext cx="9771194" cy="4678204"/>
          </a:xfrm>
          <a:prstGeom prst="rect">
            <a:avLst/>
          </a:prstGeom>
          <a:noFill/>
        </p:spPr>
        <p:txBody>
          <a:bodyPr wrap="square" rtlCol="0">
            <a:spAutoFit/>
          </a:bodyPr>
          <a:lstStyle/>
          <a:p>
            <a:r>
              <a:rPr lang="en-GB" sz="2800" b="1" dirty="0"/>
              <a:t>Do account for employment accurately</a:t>
            </a:r>
          </a:p>
          <a:p>
            <a:endParaRPr lang="en-GB" dirty="0"/>
          </a:p>
          <a:p>
            <a:endParaRPr lang="en-GB" dirty="0"/>
          </a:p>
          <a:p>
            <a:r>
              <a:rPr lang="en-GB" dirty="0"/>
              <a:t>Employment (FTE): Bidders should only include the actual time spent on the contract by individuals being employed. This is calculated as Full Time Equivalent (FTE). For example, a project lasting six months using one person has an FTE of 0.5.</a:t>
            </a:r>
          </a:p>
          <a:p>
            <a:endParaRPr lang="en-GB" dirty="0"/>
          </a:p>
          <a:p>
            <a:r>
              <a:rPr lang="en-GB" b="1" u="sng" dirty="0"/>
              <a:t>Quick Reference</a:t>
            </a:r>
          </a:p>
          <a:p>
            <a:endParaRPr lang="en-GB" b="1" u="sng" dirty="0"/>
          </a:p>
          <a:p>
            <a:r>
              <a:rPr lang="en-GB" b="1" dirty="0"/>
              <a:t>Time spent on Project FTE:</a:t>
            </a:r>
          </a:p>
          <a:p>
            <a:r>
              <a:rPr lang="en-GB" dirty="0"/>
              <a:t>	Full time for 1 year 		</a:t>
            </a:r>
            <a:r>
              <a:rPr lang="en-GB" b="1" dirty="0"/>
              <a:t>1</a:t>
            </a:r>
          </a:p>
          <a:p>
            <a:r>
              <a:rPr lang="en-GB" dirty="0"/>
              <a:t>	6 Months 		</a:t>
            </a:r>
            <a:r>
              <a:rPr lang="en-GB" b="1" dirty="0"/>
              <a:t>0.5</a:t>
            </a:r>
          </a:p>
          <a:p>
            <a:r>
              <a:rPr lang="en-GB" dirty="0"/>
              <a:t>	3 Months 		</a:t>
            </a:r>
            <a:r>
              <a:rPr lang="en-GB" b="1" dirty="0"/>
              <a:t>0.25</a:t>
            </a:r>
          </a:p>
          <a:p>
            <a:r>
              <a:rPr lang="en-GB" dirty="0"/>
              <a:t>	1 Months 		</a:t>
            </a:r>
            <a:r>
              <a:rPr lang="en-GB" b="1" dirty="0"/>
              <a:t>0.083</a:t>
            </a:r>
          </a:p>
          <a:p>
            <a:r>
              <a:rPr lang="en-GB" dirty="0"/>
              <a:t>	1 Week*1		</a:t>
            </a:r>
            <a:r>
              <a:rPr lang="en-GB" b="1" dirty="0"/>
              <a:t>0.022</a:t>
            </a:r>
            <a:r>
              <a:rPr lang="en-GB" dirty="0"/>
              <a:t>                                                                                                                                                                                              </a:t>
            </a:r>
            <a:r>
              <a:rPr lang="en-GB" i="1" dirty="0"/>
              <a:t>Note: *1 - assumes 6 weeks of holiday</a:t>
            </a:r>
          </a:p>
        </p:txBody>
      </p:sp>
      <p:pic>
        <p:nvPicPr>
          <p:cNvPr id="6" name="Picture 5" descr="A group of people sitting at a table&#10;&#10;Description automatically generated">
            <a:extLst>
              <a:ext uri="{FF2B5EF4-FFF2-40B4-BE49-F238E27FC236}">
                <a16:creationId xmlns:a16="http://schemas.microsoft.com/office/drawing/2014/main" id="{16848DB4-CA7B-481C-98C2-35E802F37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852" y="3769825"/>
            <a:ext cx="3652684" cy="2434514"/>
          </a:xfrm>
          <a:prstGeom prst="rect">
            <a:avLst/>
          </a:prstGeom>
        </p:spPr>
      </p:pic>
    </p:spTree>
    <p:extLst>
      <p:ext uri="{BB962C8B-B14F-4D97-AF65-F5344CB8AC3E}">
        <p14:creationId xmlns:p14="http://schemas.microsoft.com/office/powerpoint/2010/main" val="38243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966045" y="561781"/>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5</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811081" y="1861138"/>
            <a:ext cx="9771194" cy="4154984"/>
          </a:xfrm>
          <a:prstGeom prst="rect">
            <a:avLst/>
          </a:prstGeom>
          <a:noFill/>
        </p:spPr>
        <p:txBody>
          <a:bodyPr wrap="square" rtlCol="0">
            <a:spAutoFit/>
          </a:bodyPr>
          <a:lstStyle/>
          <a:p>
            <a:r>
              <a:rPr lang="en-GB" sz="2800" b="1" dirty="0"/>
              <a:t>Don’t offer anything that </a:t>
            </a:r>
          </a:p>
          <a:p>
            <a:r>
              <a:rPr lang="en-GB" sz="2800" b="1" dirty="0"/>
              <a:t>is required in the core contract</a:t>
            </a:r>
          </a:p>
          <a:p>
            <a:endParaRPr lang="en-GB" sz="2800" b="1" dirty="0"/>
          </a:p>
          <a:p>
            <a:endParaRPr lang="en-GB" dirty="0"/>
          </a:p>
          <a:p>
            <a:r>
              <a:rPr lang="en-GB" dirty="0"/>
              <a:t>Services or actions that the bidder is required to provide </a:t>
            </a:r>
          </a:p>
          <a:p>
            <a:r>
              <a:rPr lang="en-GB" dirty="0"/>
              <a:t>as part of the core contract requirements cannot</a:t>
            </a:r>
          </a:p>
          <a:p>
            <a:r>
              <a:rPr lang="en-GB" dirty="0"/>
              <a:t>also be counted as social value.</a:t>
            </a:r>
          </a:p>
          <a:p>
            <a:endParaRPr lang="en-GB" dirty="0"/>
          </a:p>
          <a:p>
            <a:endParaRPr lang="en-GB" dirty="0"/>
          </a:p>
          <a:p>
            <a:r>
              <a:rPr lang="en-GB" b="1" u="sng" dirty="0"/>
              <a:t>Example</a:t>
            </a:r>
            <a:r>
              <a:rPr lang="en-GB" u="sng" dirty="0"/>
              <a:t>:</a:t>
            </a:r>
            <a:r>
              <a:rPr lang="en-GB" dirty="0"/>
              <a:t>  If the contract is about supporting people back to work, you cannot claim social value for getting people back to work as that is part of the requirement of the core contract.   </a:t>
            </a:r>
          </a:p>
          <a:p>
            <a:endParaRPr lang="en-GB" dirty="0"/>
          </a:p>
          <a:p>
            <a:r>
              <a:rPr lang="en-GB" dirty="0"/>
              <a:t>Social value is about ‘additionality’, i.e. what will you provide over and above the core contract.  </a:t>
            </a:r>
          </a:p>
        </p:txBody>
      </p:sp>
      <p:pic>
        <p:nvPicPr>
          <p:cNvPr id="6" name="Picture 5" descr="A vase of flowers on a table&#10;&#10;Description automatically generated">
            <a:extLst>
              <a:ext uri="{FF2B5EF4-FFF2-40B4-BE49-F238E27FC236}">
                <a16:creationId xmlns:a16="http://schemas.microsoft.com/office/drawing/2014/main" id="{9E4AEEC9-5351-4114-B76A-6E8223E43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150" y="1345146"/>
            <a:ext cx="4189904" cy="3130388"/>
          </a:xfrm>
          <a:prstGeom prst="rect">
            <a:avLst/>
          </a:prstGeom>
        </p:spPr>
      </p:pic>
    </p:spTree>
    <p:extLst>
      <p:ext uri="{BB962C8B-B14F-4D97-AF65-F5344CB8AC3E}">
        <p14:creationId xmlns:p14="http://schemas.microsoft.com/office/powerpoint/2010/main" val="92009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811081" y="543917"/>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6</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811081" y="1861138"/>
            <a:ext cx="9771194" cy="4401205"/>
          </a:xfrm>
          <a:prstGeom prst="rect">
            <a:avLst/>
          </a:prstGeom>
          <a:noFill/>
        </p:spPr>
        <p:txBody>
          <a:bodyPr wrap="square" rtlCol="0">
            <a:spAutoFit/>
          </a:bodyPr>
          <a:lstStyle/>
          <a:p>
            <a:r>
              <a:rPr lang="en-GB" sz="2800" b="1" dirty="0"/>
              <a:t>Do make sure you deliver locally</a:t>
            </a:r>
          </a:p>
          <a:p>
            <a:endParaRPr lang="en-GB" dirty="0"/>
          </a:p>
          <a:p>
            <a:endParaRPr lang="en-GB" dirty="0"/>
          </a:p>
          <a:p>
            <a:r>
              <a:rPr lang="en-GB" dirty="0"/>
              <a:t>The definition of ‘Local’ has been set as being within </a:t>
            </a:r>
          </a:p>
          <a:p>
            <a:r>
              <a:rPr lang="en-GB" dirty="0"/>
              <a:t>London Borough of Waltham Forest’s  boundaries.</a:t>
            </a:r>
          </a:p>
          <a:p>
            <a:endParaRPr lang="en-GB" dirty="0"/>
          </a:p>
          <a:p>
            <a:r>
              <a:rPr lang="en-GB" dirty="0"/>
              <a:t>Any Social Value offer that does not provide benefits to the communities within this definition will be excluded in the evaluation. Equally, bidders must not include elements of spend in their proposals which are expected to occur outside this definition (for example, central overheads or head office costs where the bidder’s head office is outside the local area as defined).</a:t>
            </a:r>
          </a:p>
          <a:p>
            <a:endParaRPr lang="en-GB" b="1" i="1" u="sng" dirty="0"/>
          </a:p>
          <a:p>
            <a:r>
              <a:rPr lang="en-GB" dirty="0"/>
              <a:t>In estimating the level of local spend, bidders must only include projections of spend that occur as a result of this contract and can be influenced by their own spending decisions. Bidders must not include estimates of local spend within their supply chain which are outside their direct control.</a:t>
            </a:r>
          </a:p>
          <a:p>
            <a:endParaRPr lang="en-GB" dirty="0"/>
          </a:p>
        </p:txBody>
      </p:sp>
      <p:pic>
        <p:nvPicPr>
          <p:cNvPr id="5" name="Picture 4" descr="A picture containing grass, sky, outdoor, building&#10;&#10;Description automatically generated">
            <a:extLst>
              <a:ext uri="{FF2B5EF4-FFF2-40B4-BE49-F238E27FC236}">
                <a16:creationId xmlns:a16="http://schemas.microsoft.com/office/drawing/2014/main" id="{C21572FD-0330-442A-B946-0856F1B3F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891" y="1085565"/>
            <a:ext cx="4191000" cy="2517056"/>
          </a:xfrm>
          <a:prstGeom prst="rect">
            <a:avLst/>
          </a:prstGeom>
        </p:spPr>
      </p:pic>
    </p:spTree>
    <p:extLst>
      <p:ext uri="{BB962C8B-B14F-4D97-AF65-F5344CB8AC3E}">
        <p14:creationId xmlns:p14="http://schemas.microsoft.com/office/powerpoint/2010/main" val="216783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933779" y="776667"/>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7</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811081" y="1861138"/>
            <a:ext cx="9771194" cy="3477875"/>
          </a:xfrm>
          <a:prstGeom prst="rect">
            <a:avLst/>
          </a:prstGeom>
          <a:noFill/>
        </p:spPr>
        <p:txBody>
          <a:bodyPr wrap="square" rtlCol="0">
            <a:spAutoFit/>
          </a:bodyPr>
          <a:lstStyle/>
          <a:p>
            <a:r>
              <a:rPr lang="en-GB" sz="2800" b="1" dirty="0"/>
              <a:t>Do make sure you only include </a:t>
            </a:r>
          </a:p>
          <a:p>
            <a:r>
              <a:rPr lang="en-GB" sz="2800" b="1" dirty="0"/>
              <a:t>committed local spend in your </a:t>
            </a:r>
          </a:p>
          <a:p>
            <a:r>
              <a:rPr lang="en-GB" sz="2800" b="1" dirty="0"/>
              <a:t>supply chain </a:t>
            </a:r>
          </a:p>
          <a:p>
            <a:endParaRPr lang="en-GB" sz="2800" b="1" dirty="0"/>
          </a:p>
          <a:p>
            <a:endParaRPr lang="en-GB" i="1" u="sng" dirty="0"/>
          </a:p>
          <a:p>
            <a:endParaRPr lang="en-GB" dirty="0"/>
          </a:p>
          <a:p>
            <a:r>
              <a:rPr lang="en-GB" dirty="0"/>
              <a:t>In estimating the level of local spend, bidders must only include projections of spend that occur as a result of this contract, and can be influenced by their own spending decisions. Remember that your social value offer will be contractualised therefore any offer to include local companies in your supply chain must not include estimates of local spend which are outside of your direct control.</a:t>
            </a:r>
          </a:p>
        </p:txBody>
      </p:sp>
      <p:pic>
        <p:nvPicPr>
          <p:cNvPr id="4" name="Picture 3">
            <a:extLst>
              <a:ext uri="{FF2B5EF4-FFF2-40B4-BE49-F238E27FC236}">
                <a16:creationId xmlns:a16="http://schemas.microsoft.com/office/drawing/2014/main" id="{D5083978-3670-4A99-9A8B-6B5688FD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828" y="1309418"/>
            <a:ext cx="3667125" cy="2286000"/>
          </a:xfrm>
          <a:prstGeom prst="rect">
            <a:avLst/>
          </a:prstGeom>
        </p:spPr>
      </p:pic>
    </p:spTree>
    <p:extLst>
      <p:ext uri="{BB962C8B-B14F-4D97-AF65-F5344CB8AC3E}">
        <p14:creationId xmlns:p14="http://schemas.microsoft.com/office/powerpoint/2010/main" val="315676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889845" y="791471"/>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8</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811081" y="1861138"/>
            <a:ext cx="11218994" cy="4708981"/>
          </a:xfrm>
          <a:prstGeom prst="rect">
            <a:avLst/>
          </a:prstGeom>
          <a:noFill/>
        </p:spPr>
        <p:txBody>
          <a:bodyPr wrap="square" rtlCol="0">
            <a:spAutoFit/>
          </a:bodyPr>
          <a:lstStyle/>
          <a:p>
            <a:r>
              <a:rPr lang="en-GB" sz="2800" b="1" dirty="0"/>
              <a:t>Do Provide Good Evidence of how </a:t>
            </a:r>
          </a:p>
          <a:p>
            <a:r>
              <a:rPr lang="en-GB" sz="2800" b="1" dirty="0"/>
              <a:t>you will deliver your social value offers</a:t>
            </a:r>
          </a:p>
          <a:p>
            <a:endParaRPr lang="en-GB" sz="2800" b="1" dirty="0"/>
          </a:p>
          <a:p>
            <a:r>
              <a:rPr lang="en-GB" dirty="0"/>
              <a:t>When making your social value offers you need to upload evidence on to                                                                                               the Portal about how you are going to deliver what you are committing to.   </a:t>
            </a:r>
          </a:p>
          <a:p>
            <a:endParaRPr lang="en-GB" b="1" u="sng" dirty="0"/>
          </a:p>
          <a:p>
            <a:r>
              <a:rPr lang="en-GB" b="1" u="sng" dirty="0"/>
              <a:t>Examples:</a:t>
            </a:r>
          </a:p>
          <a:p>
            <a:pPr marL="285750" indent="-285750">
              <a:buFont typeface="Wingdings" panose="05000000000000000000" pitchFamily="2" charset="2"/>
              <a:buChar char="Ø"/>
            </a:pPr>
            <a:r>
              <a:rPr lang="en-US" dirty="0"/>
              <a:t>When recording local employment: </a:t>
            </a:r>
          </a:p>
          <a:p>
            <a:r>
              <a:rPr lang="en-US" dirty="0"/>
              <a:t>	Records of employment, including the duration of the contract together with the first three digits of 	the resident post code of your employees (i.e. the postcode district), should be attached as evidence. 	Records should be made compliant with data protection issues. </a:t>
            </a:r>
          </a:p>
          <a:p>
            <a:endParaRPr lang="en-US" dirty="0"/>
          </a:p>
          <a:p>
            <a:pPr marL="285750" indent="-285750">
              <a:buFont typeface="Wingdings" panose="05000000000000000000" pitchFamily="2" charset="2"/>
              <a:buChar char="Ø"/>
            </a:pPr>
            <a:r>
              <a:rPr lang="en-US" dirty="0"/>
              <a:t>When recording staff hours, e.g. visiting local schools:</a:t>
            </a:r>
          </a:p>
          <a:p>
            <a:r>
              <a:rPr lang="en-US" b="1" dirty="0"/>
              <a:t>	</a:t>
            </a:r>
            <a:r>
              <a:rPr lang="en-US" dirty="0"/>
              <a:t>HR reports of the number of staff involved, including the hours spent and the number of attendees, 	should be attached as evidence. </a:t>
            </a:r>
            <a:endParaRPr lang="en-GB" dirty="0"/>
          </a:p>
        </p:txBody>
      </p:sp>
      <p:pic>
        <p:nvPicPr>
          <p:cNvPr id="5" name="Picture 4" descr="A close up of a piece of paper&#10;&#10;Description automatically generated">
            <a:extLst>
              <a:ext uri="{FF2B5EF4-FFF2-40B4-BE49-F238E27FC236}">
                <a16:creationId xmlns:a16="http://schemas.microsoft.com/office/drawing/2014/main" id="{354F0241-2BE2-43A3-A046-58CB8B4DE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550" y="1079729"/>
            <a:ext cx="3472606" cy="3472606"/>
          </a:xfrm>
          <a:prstGeom prst="rect">
            <a:avLst/>
          </a:prstGeom>
        </p:spPr>
      </p:pic>
    </p:spTree>
    <p:extLst>
      <p:ext uri="{BB962C8B-B14F-4D97-AF65-F5344CB8AC3E}">
        <p14:creationId xmlns:p14="http://schemas.microsoft.com/office/powerpoint/2010/main" val="416974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B31BE96-5D34-48E9-8F3B-9297719B48F6}"/>
              </a:ext>
            </a:extLst>
          </p:cNvPr>
          <p:cNvSpPr>
            <a:spLocks noGrp="1"/>
          </p:cNvSpPr>
          <p:nvPr>
            <p:ph type="title"/>
          </p:nvPr>
        </p:nvSpPr>
        <p:spPr>
          <a:xfrm>
            <a:off x="966045" y="734406"/>
            <a:ext cx="4513394" cy="783365"/>
          </a:xfrm>
        </p:spPr>
        <p:txBody>
          <a:bodyPr/>
          <a:lstStyle/>
          <a:p>
            <a:r>
              <a:rPr lang="en-GB" dirty="0"/>
              <a:t>Dos and Don’ts </a:t>
            </a:r>
          </a:p>
        </p:txBody>
      </p:sp>
      <p:pic>
        <p:nvPicPr>
          <p:cNvPr id="24" name="Picture 23">
            <a:extLst>
              <a:ext uri="{FF2B5EF4-FFF2-40B4-BE49-F238E27FC236}">
                <a16:creationId xmlns:a16="http://schemas.microsoft.com/office/drawing/2014/main" id="{27DC1747-6961-47C8-8132-BECE0AA078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78391" y="100169"/>
            <a:ext cx="2526663" cy="693257"/>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AEE96AB9-4579-4D38-BE58-53746E019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776" y="100169"/>
            <a:ext cx="1057224" cy="676498"/>
          </a:xfrm>
          <a:prstGeom prst="rect">
            <a:avLst/>
          </a:prstGeom>
        </p:spPr>
      </p:pic>
      <p:sp>
        <p:nvSpPr>
          <p:cNvPr id="17" name="TextBox 16">
            <a:extLst>
              <a:ext uri="{FF2B5EF4-FFF2-40B4-BE49-F238E27FC236}">
                <a16:creationId xmlns:a16="http://schemas.microsoft.com/office/drawing/2014/main" id="{EB99D22F-8A56-4251-A02D-B5409FFF5AEF}"/>
              </a:ext>
            </a:extLst>
          </p:cNvPr>
          <p:cNvSpPr txBox="1"/>
          <p:nvPr/>
        </p:nvSpPr>
        <p:spPr>
          <a:xfrm>
            <a:off x="534185" y="6532114"/>
            <a:ext cx="2688557" cy="246221"/>
          </a:xfrm>
          <a:prstGeom prst="rect">
            <a:avLst/>
          </a:prstGeom>
          <a:noFill/>
        </p:spPr>
        <p:txBody>
          <a:bodyPr wrap="none" rtlCol="0">
            <a:spAutoFit/>
          </a:bodyPr>
          <a:lstStyle/>
          <a:p>
            <a:fld id="{93CA2DBB-9868-446E-BAA0-89CF633373C2}" type="slidenum">
              <a:rPr lang="en-GB" sz="1000">
                <a:solidFill>
                  <a:schemeClr val="accent4">
                    <a:lumMod val="10000"/>
                  </a:schemeClr>
                </a:solidFill>
                <a:latin typeface="Calibri Light" panose="020F0302020204030204" pitchFamily="34" charset="0"/>
                <a:cs typeface="Calibri Light" panose="020F0302020204030204" pitchFamily="34" charset="0"/>
              </a:rPr>
              <a:pPr/>
              <a:t>9</a:t>
            </a:fld>
            <a:r>
              <a:rPr lang="en-GB" sz="1000" dirty="0">
                <a:solidFill>
                  <a:schemeClr val="accent4">
                    <a:lumMod val="10000"/>
                  </a:schemeClr>
                </a:solidFill>
                <a:latin typeface="Calibri Light" panose="020F0302020204030204" pitchFamily="34" charset="0"/>
                <a:cs typeface="Calibri Light" panose="020F0302020204030204" pitchFamily="34" charset="0"/>
              </a:rPr>
              <a:t>   The Social Value Portal – Social Value Briefing</a:t>
            </a:r>
          </a:p>
        </p:txBody>
      </p:sp>
      <p:sp>
        <p:nvSpPr>
          <p:cNvPr id="2" name="TextBox 1">
            <a:extLst>
              <a:ext uri="{FF2B5EF4-FFF2-40B4-BE49-F238E27FC236}">
                <a16:creationId xmlns:a16="http://schemas.microsoft.com/office/drawing/2014/main" id="{F679C008-0158-462E-B6BA-192CB0E431F2}"/>
              </a:ext>
            </a:extLst>
          </p:cNvPr>
          <p:cNvSpPr txBox="1"/>
          <p:nvPr/>
        </p:nvSpPr>
        <p:spPr>
          <a:xfrm>
            <a:off x="811081" y="1861138"/>
            <a:ext cx="9771194" cy="2950038"/>
          </a:xfrm>
          <a:prstGeom prst="rect">
            <a:avLst/>
          </a:prstGeom>
          <a:noFill/>
        </p:spPr>
        <p:txBody>
          <a:bodyPr wrap="square" rtlCol="0">
            <a:spAutoFit/>
          </a:bodyPr>
          <a:lstStyle/>
          <a:p>
            <a:r>
              <a:rPr lang="en-GB" sz="2800" b="1" dirty="0"/>
              <a:t>Do not </a:t>
            </a:r>
            <a:r>
              <a:rPr lang="en-GB" sz="2800" b="1" dirty="0">
                <a:latin typeface="Calibri" panose="020F0502020204030204" pitchFamily="34" charset="0"/>
                <a:cs typeface="Calibri" panose="020F0502020204030204" pitchFamily="34" charset="0"/>
              </a:rPr>
              <a:t>m</a:t>
            </a:r>
            <a:r>
              <a:rPr lang="en-GB" sz="2800" b="1" dirty="0">
                <a:latin typeface="Calibri" panose="020F0502020204030204" pitchFamily="34" charset="0"/>
                <a:ea typeface="Calibri" panose="020F0502020204030204" pitchFamily="34" charset="0"/>
                <a:cs typeface="Calibri" panose="020F0502020204030204" pitchFamily="34" charset="0"/>
              </a:rPr>
              <a:t>ake any amendments to the proxy values or units</a:t>
            </a:r>
            <a:r>
              <a:rPr lang="en-GB" sz="2800" b="1" dirty="0">
                <a:latin typeface="Calibri Light" panose="020F0302020204030204" pitchFamily="34" charset="0"/>
                <a:ea typeface="Calibri" panose="020F0502020204030204" pitchFamily="34" charset="0"/>
                <a:cs typeface="Times New Roman" panose="02020603050405020304" pitchFamily="18" charset="0"/>
              </a:rPr>
              <a:t>: </a:t>
            </a:r>
            <a:endParaRPr lang="en-GB" sz="2800" b="1" dirty="0"/>
          </a:p>
          <a:p>
            <a:endParaRPr lang="en-GB" i="1" u="sng" dirty="0"/>
          </a:p>
          <a:p>
            <a:endParaRPr lang="en-GB" dirty="0"/>
          </a:p>
          <a:p>
            <a:pPr marL="285750" indent="-285750">
              <a:lnSpc>
                <a:spcPct val="107000"/>
              </a:lnSpc>
              <a:spcAft>
                <a:spcPts val="800"/>
              </a:spcAft>
              <a:buFont typeface="Wingdings" panose="05000000000000000000" pitchFamily="2" charset="2"/>
              <a:buChar char="Ø"/>
            </a:pPr>
            <a:r>
              <a:rPr lang="en-GB" dirty="0">
                <a:latin typeface="Calibri Light" panose="020F0302020204030204" pitchFamily="34" charset="0"/>
                <a:ea typeface="Calibri" panose="020F0502020204030204" pitchFamily="34" charset="0"/>
                <a:cs typeface="Times New Roman" panose="02020603050405020304" pitchFamily="18" charset="0"/>
              </a:rPr>
              <a:t>The proxy values and units are not to be amended.  </a:t>
            </a:r>
          </a:p>
          <a:p>
            <a:pPr>
              <a:lnSpc>
                <a:spcPct val="107000"/>
              </a:lnSpc>
              <a:spcAft>
                <a:spcPts val="800"/>
              </a:spcAft>
            </a:pPr>
            <a:endParaRPr lang="en-GB" dirty="0">
              <a:latin typeface="Calibri Light" panose="020F03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dirty="0">
                <a:latin typeface="Calibri Light" panose="020F0302020204030204" pitchFamily="34" charset="0"/>
                <a:ea typeface="Calibri" panose="020F0502020204030204" pitchFamily="34" charset="0"/>
                <a:cs typeface="Times New Roman" panose="02020603050405020304" pitchFamily="18" charset="0"/>
              </a:rPr>
              <a:t>Offers will be adjusted if any values/units are amended.  </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descr="A picture containing clipart&#10;&#10;Description automatically generated">
            <a:extLst>
              <a:ext uri="{FF2B5EF4-FFF2-40B4-BE49-F238E27FC236}">
                <a16:creationId xmlns:a16="http://schemas.microsoft.com/office/drawing/2014/main" id="{45438103-C004-4B7E-9AAB-5B073B6CC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641" y="3259513"/>
            <a:ext cx="3330324" cy="3052797"/>
          </a:xfrm>
          <a:prstGeom prst="rect">
            <a:avLst/>
          </a:prstGeom>
        </p:spPr>
      </p:pic>
    </p:spTree>
    <p:extLst>
      <p:ext uri="{BB962C8B-B14F-4D97-AF65-F5344CB8AC3E}">
        <p14:creationId xmlns:p14="http://schemas.microsoft.com/office/powerpoint/2010/main" val="1289615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839</Words>
  <Application>Microsoft Office PowerPoint</Application>
  <PresentationFormat>Widescreen</PresentationFormat>
  <Paragraphs>120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Submitting a Good Social Value Offer</vt:lpstr>
      <vt:lpstr>Dos and Don’ts </vt:lpstr>
      <vt:lpstr>Dos and Don’ts </vt:lpstr>
      <vt:lpstr>Dos and Don’ts </vt:lpstr>
      <vt:lpstr>Dos and Don’ts </vt:lpstr>
      <vt:lpstr>Dos and Don’ts </vt:lpstr>
      <vt:lpstr>Dos and Don’ts </vt:lpstr>
      <vt:lpstr>Dos and Don’ts </vt:lpstr>
      <vt:lpstr>Dos and Don’ts </vt:lpstr>
      <vt:lpstr>Dos and Don’ts </vt:lpstr>
      <vt:lpstr>Read More: www.socialvalueportal.com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Portal Works</dc:title>
  <dc:creator>Terry Brewer</dc:creator>
  <cp:lastModifiedBy>Lise Rosat</cp:lastModifiedBy>
  <cp:revision>29</cp:revision>
  <dcterms:created xsi:type="dcterms:W3CDTF">2018-11-15T17:11:24Z</dcterms:created>
  <dcterms:modified xsi:type="dcterms:W3CDTF">2019-03-19T10:07:01Z</dcterms:modified>
</cp:coreProperties>
</file>