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659" r:id="rId5"/>
    <p:sldMasterId id="2147483682" r:id="rId6"/>
    <p:sldMasterId id="2147483694" r:id="rId7"/>
  </p:sldMasterIdLst>
  <p:notesMasterIdLst>
    <p:notesMasterId r:id="rId41"/>
  </p:notesMasterIdLst>
  <p:handoutMasterIdLst>
    <p:handoutMasterId r:id="rId42"/>
  </p:handoutMasterIdLst>
  <p:sldIdLst>
    <p:sldId id="455" r:id="rId8"/>
    <p:sldId id="458" r:id="rId9"/>
    <p:sldId id="496" r:id="rId10"/>
    <p:sldId id="548" r:id="rId11"/>
    <p:sldId id="517" r:id="rId12"/>
    <p:sldId id="528" r:id="rId13"/>
    <p:sldId id="527" r:id="rId14"/>
    <p:sldId id="538" r:id="rId15"/>
    <p:sldId id="539" r:id="rId16"/>
    <p:sldId id="540" r:id="rId17"/>
    <p:sldId id="529" r:id="rId18"/>
    <p:sldId id="534" r:id="rId19"/>
    <p:sldId id="530" r:id="rId20"/>
    <p:sldId id="532" r:id="rId21"/>
    <p:sldId id="531" r:id="rId22"/>
    <p:sldId id="547" r:id="rId23"/>
    <p:sldId id="522" r:id="rId24"/>
    <p:sldId id="523" r:id="rId25"/>
    <p:sldId id="543" r:id="rId26"/>
    <p:sldId id="546" r:id="rId27"/>
    <p:sldId id="497" r:id="rId28"/>
    <p:sldId id="541" r:id="rId29"/>
    <p:sldId id="542" r:id="rId30"/>
    <p:sldId id="544" r:id="rId31"/>
    <p:sldId id="536" r:id="rId32"/>
    <p:sldId id="537" r:id="rId33"/>
    <p:sldId id="508" r:id="rId34"/>
    <p:sldId id="521" r:id="rId35"/>
    <p:sldId id="520" r:id="rId36"/>
    <p:sldId id="501" r:id="rId37"/>
    <p:sldId id="498" r:id="rId38"/>
    <p:sldId id="525" r:id="rId39"/>
    <p:sldId id="457" r:id="rId40"/>
  </p:sldIdLst>
  <p:sldSz cx="9144000" cy="6858000" type="screen4x3"/>
  <p:notesSz cx="6797675" cy="9926638"/>
  <p:defaultTextStyle>
    <a:defPPr>
      <a:defRPr lang="en-GB"/>
    </a:defPPr>
    <a:lvl1pPr algn="l" rtl="0" eaLnBrk="0" fontAlgn="base" hangingPunct="0">
      <a:spcBef>
        <a:spcPct val="0"/>
      </a:spcBef>
      <a:spcAft>
        <a:spcPct val="0"/>
      </a:spcAft>
      <a:defRPr sz="2000"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rebuchet MS" panose="020B0603020202020204" pitchFamily="34" charset="0"/>
        <a:ea typeface="+mn-ea"/>
        <a:cs typeface="+mn-cs"/>
      </a:defRPr>
    </a:lvl5pPr>
    <a:lvl6pPr marL="2286000" algn="l" defTabSz="914400" rtl="0" eaLnBrk="1" latinLnBrk="0" hangingPunct="1">
      <a:defRPr sz="2000" kern="1200">
        <a:solidFill>
          <a:schemeClr val="tx1"/>
        </a:solidFill>
        <a:latin typeface="Trebuchet MS" panose="020B0603020202020204" pitchFamily="34" charset="0"/>
        <a:ea typeface="+mn-ea"/>
        <a:cs typeface="+mn-cs"/>
      </a:defRPr>
    </a:lvl6pPr>
    <a:lvl7pPr marL="2743200" algn="l" defTabSz="914400" rtl="0" eaLnBrk="1" latinLnBrk="0" hangingPunct="1">
      <a:defRPr sz="2000" kern="1200">
        <a:solidFill>
          <a:schemeClr val="tx1"/>
        </a:solidFill>
        <a:latin typeface="Trebuchet MS" panose="020B0603020202020204" pitchFamily="34" charset="0"/>
        <a:ea typeface="+mn-ea"/>
        <a:cs typeface="+mn-cs"/>
      </a:defRPr>
    </a:lvl7pPr>
    <a:lvl8pPr marL="3200400" algn="l" defTabSz="914400" rtl="0" eaLnBrk="1" latinLnBrk="0" hangingPunct="1">
      <a:defRPr sz="2000" kern="1200">
        <a:solidFill>
          <a:schemeClr val="tx1"/>
        </a:solidFill>
        <a:latin typeface="Trebuchet MS" panose="020B0603020202020204" pitchFamily="34" charset="0"/>
        <a:ea typeface="+mn-ea"/>
        <a:cs typeface="+mn-cs"/>
      </a:defRPr>
    </a:lvl8pPr>
    <a:lvl9pPr marL="3657600" algn="l" defTabSz="914400" rtl="0" eaLnBrk="1" latinLnBrk="0" hangingPunct="1">
      <a:defRPr sz="2000"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A"/>
    <a:srgbClr val="000066"/>
    <a:srgbClr val="990033"/>
    <a:srgbClr val="660066"/>
    <a:srgbClr val="FFCC00"/>
    <a:srgbClr val="FF0000"/>
    <a:srgbClr val="FFFF99"/>
    <a:srgbClr val="0024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92495" autoAdjust="0"/>
  </p:normalViewPr>
  <p:slideViewPr>
    <p:cSldViewPr>
      <p:cViewPr varScale="1">
        <p:scale>
          <a:sx n="64" d="100"/>
          <a:sy n="64" d="100"/>
        </p:scale>
        <p:origin x="1794" y="6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47" d="100"/>
          <a:sy n="47" d="100"/>
        </p:scale>
        <p:origin x="-2736" y="-108"/>
      </p:cViewPr>
      <p:guideLst>
        <p:guide orient="horz" pos="3127"/>
        <p:guide pos="214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39" tIns="46569" rIns="93139" bIns="46569" numCol="1" anchor="t" anchorCtr="0" compatLnSpc="1">
            <a:prstTxWarp prst="textNoShape">
              <a:avLst/>
            </a:prstTxWarp>
          </a:bodyPr>
          <a:lstStyle>
            <a:lvl1pPr defTabSz="930275" eaLnBrk="1" hangingPunct="1">
              <a:defRPr sz="1200">
                <a:latin typeface="Arial" panose="020B0604020202020204" pitchFamily="34" charset="0"/>
              </a:defRPr>
            </a:lvl1pPr>
          </a:lstStyle>
          <a:p>
            <a:pPr>
              <a:defRPr/>
            </a:pPr>
            <a:endParaRPr lang="en-US" altLang="en-US" dirty="0"/>
          </a:p>
        </p:txBody>
      </p:sp>
      <p:sp>
        <p:nvSpPr>
          <p:cNvPr id="62467" name="Rectangle 3"/>
          <p:cNvSpPr>
            <a:spLocks noGrp="1" noChangeArrowheads="1"/>
          </p:cNvSpPr>
          <p:nvPr>
            <p:ph type="dt" sz="quarter" idx="1"/>
          </p:nvPr>
        </p:nvSpPr>
        <p:spPr bwMode="auto">
          <a:xfrm>
            <a:off x="3849688"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39" tIns="46569" rIns="93139" bIns="46569" numCol="1" anchor="t" anchorCtr="0" compatLnSpc="1">
            <a:prstTxWarp prst="textNoShape">
              <a:avLst/>
            </a:prstTxWarp>
          </a:bodyPr>
          <a:lstStyle>
            <a:lvl1pPr algn="r" defTabSz="930275" eaLnBrk="1" hangingPunct="1">
              <a:defRPr sz="1200">
                <a:latin typeface="Arial" panose="020B0604020202020204" pitchFamily="34" charset="0"/>
              </a:defRPr>
            </a:lvl1pPr>
          </a:lstStyle>
          <a:p>
            <a:pPr>
              <a:defRPr/>
            </a:pPr>
            <a:endParaRPr lang="en-US" altLang="en-US" dirty="0"/>
          </a:p>
        </p:txBody>
      </p:sp>
      <p:sp>
        <p:nvSpPr>
          <p:cNvPr id="62468" name="Rectangle 4"/>
          <p:cNvSpPr>
            <a:spLocks noGrp="1" noChangeArrowheads="1"/>
          </p:cNvSpPr>
          <p:nvPr>
            <p:ph type="ftr" sz="quarter" idx="2"/>
          </p:nvPr>
        </p:nvSpPr>
        <p:spPr bwMode="auto">
          <a:xfrm>
            <a:off x="0"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39" tIns="46569" rIns="93139" bIns="46569" numCol="1" anchor="b" anchorCtr="0" compatLnSpc="1">
            <a:prstTxWarp prst="textNoShape">
              <a:avLst/>
            </a:prstTxWarp>
          </a:bodyPr>
          <a:lstStyle>
            <a:lvl1pPr defTabSz="930275" eaLnBrk="1" hangingPunct="1">
              <a:defRPr sz="1200">
                <a:latin typeface="Arial" panose="020B0604020202020204" pitchFamily="34" charset="0"/>
              </a:defRPr>
            </a:lvl1pPr>
          </a:lstStyle>
          <a:p>
            <a:pPr>
              <a:defRPr/>
            </a:pPr>
            <a:endParaRPr lang="en-US" altLang="en-US" dirty="0"/>
          </a:p>
        </p:txBody>
      </p:sp>
      <p:sp>
        <p:nvSpPr>
          <p:cNvPr id="62469" name="Rectangle 5"/>
          <p:cNvSpPr>
            <a:spLocks noGrp="1" noChangeArrowheads="1"/>
          </p:cNvSpPr>
          <p:nvPr>
            <p:ph type="sldNum" sz="quarter" idx="3"/>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39" tIns="46569" rIns="93139" bIns="46569" numCol="1" anchor="b" anchorCtr="0" compatLnSpc="1">
            <a:prstTxWarp prst="textNoShape">
              <a:avLst/>
            </a:prstTxWarp>
          </a:bodyPr>
          <a:lstStyle>
            <a:lvl1pPr algn="r" defTabSz="930275" eaLnBrk="1" hangingPunct="1">
              <a:defRPr sz="1200">
                <a:latin typeface="Arial" panose="020B0604020202020204" pitchFamily="34" charset="0"/>
              </a:defRPr>
            </a:lvl1pPr>
          </a:lstStyle>
          <a:p>
            <a:pPr>
              <a:defRPr/>
            </a:pPr>
            <a:fld id="{A55292E8-ED9D-4631-89F0-7537B83574AD}" type="slidenum">
              <a:rPr lang="en-GB" altLang="en-US"/>
              <a:pPr>
                <a:defRPr/>
              </a:pPr>
              <a:t>‹#›</a:t>
            </a:fld>
            <a:endParaRPr lang="en-GB" altLang="en-US" dirty="0"/>
          </a:p>
        </p:txBody>
      </p:sp>
    </p:spTree>
    <p:extLst>
      <p:ext uri="{BB962C8B-B14F-4D97-AF65-F5344CB8AC3E}">
        <p14:creationId xmlns:p14="http://schemas.microsoft.com/office/powerpoint/2010/main" val="2324495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39" tIns="46569" rIns="93139" bIns="46569" numCol="1" anchor="t" anchorCtr="0" compatLnSpc="1">
            <a:prstTxWarp prst="textNoShape">
              <a:avLst/>
            </a:prstTxWarp>
          </a:bodyPr>
          <a:lstStyle>
            <a:lvl1pPr defTabSz="930275" eaLnBrk="1" hangingPunct="1">
              <a:defRPr sz="1200">
                <a:latin typeface="Arial" panose="020B0604020202020204" pitchFamily="34" charset="0"/>
              </a:defRPr>
            </a:lvl1pPr>
          </a:lstStyle>
          <a:p>
            <a:pPr>
              <a:defRPr/>
            </a:pPr>
            <a:endParaRPr lang="en-US" altLang="en-US" dirty="0"/>
          </a:p>
        </p:txBody>
      </p:sp>
      <p:sp>
        <p:nvSpPr>
          <p:cNvPr id="31747" name="Rectangle 3"/>
          <p:cNvSpPr>
            <a:spLocks noGrp="1" noChangeArrowheads="1"/>
          </p:cNvSpPr>
          <p:nvPr>
            <p:ph type="dt" idx="1"/>
          </p:nvPr>
        </p:nvSpPr>
        <p:spPr bwMode="auto">
          <a:xfrm>
            <a:off x="3849688"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39" tIns="46569" rIns="93139" bIns="46569" numCol="1" anchor="t" anchorCtr="0" compatLnSpc="1">
            <a:prstTxWarp prst="textNoShape">
              <a:avLst/>
            </a:prstTxWarp>
          </a:bodyPr>
          <a:lstStyle>
            <a:lvl1pPr algn="r" defTabSz="930275" eaLnBrk="1" hangingPunct="1">
              <a:defRPr sz="1200">
                <a:latin typeface="Arial" panose="020B0604020202020204" pitchFamily="34" charset="0"/>
              </a:defRPr>
            </a:lvl1pPr>
          </a:lstStyle>
          <a:p>
            <a:pPr>
              <a:defRPr/>
            </a:pPr>
            <a:endParaRPr lang="en-US" altLang="en-US" dirty="0"/>
          </a:p>
        </p:txBody>
      </p:sp>
      <p:sp>
        <p:nvSpPr>
          <p:cNvPr id="5124" name="Rectangle 4"/>
          <p:cNvSpPr>
            <a:spLocks noGrp="1" noRot="1" noChangeAspect="1" noChangeArrowheads="1" noTextEdit="1"/>
          </p:cNvSpPr>
          <p:nvPr>
            <p:ph type="sldImg" idx="2"/>
          </p:nvPr>
        </p:nvSpPr>
        <p:spPr bwMode="auto">
          <a:xfrm>
            <a:off x="915988" y="744538"/>
            <a:ext cx="4968875" cy="37258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5"/>
          <p:cNvSpPr>
            <a:spLocks noGrp="1" noChangeArrowheads="1"/>
          </p:cNvSpPr>
          <p:nvPr>
            <p:ph type="body" sz="quarter" idx="3"/>
          </p:nvPr>
        </p:nvSpPr>
        <p:spPr bwMode="auto">
          <a:xfrm>
            <a:off x="679450" y="4716463"/>
            <a:ext cx="5438775"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39" tIns="46569" rIns="93139" bIns="46569"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31750" name="Rectangle 6"/>
          <p:cNvSpPr>
            <a:spLocks noGrp="1" noChangeArrowheads="1"/>
          </p:cNvSpPr>
          <p:nvPr>
            <p:ph type="ftr" sz="quarter" idx="4"/>
          </p:nvPr>
        </p:nvSpPr>
        <p:spPr bwMode="auto">
          <a:xfrm>
            <a:off x="0"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39" tIns="46569" rIns="93139" bIns="46569" numCol="1" anchor="b" anchorCtr="0" compatLnSpc="1">
            <a:prstTxWarp prst="textNoShape">
              <a:avLst/>
            </a:prstTxWarp>
          </a:bodyPr>
          <a:lstStyle>
            <a:lvl1pPr defTabSz="930275" eaLnBrk="1" hangingPunct="1">
              <a:defRPr sz="1200">
                <a:latin typeface="Arial" panose="020B0604020202020204" pitchFamily="34" charset="0"/>
              </a:defRPr>
            </a:lvl1pPr>
          </a:lstStyle>
          <a:p>
            <a:pPr>
              <a:defRPr/>
            </a:pPr>
            <a:endParaRPr lang="en-US" altLang="en-US" dirty="0"/>
          </a:p>
        </p:txBody>
      </p:sp>
      <p:sp>
        <p:nvSpPr>
          <p:cNvPr id="31751" name="Rectangle 7"/>
          <p:cNvSpPr>
            <a:spLocks noGrp="1" noChangeArrowheads="1"/>
          </p:cNvSpPr>
          <p:nvPr>
            <p:ph type="sldNum" sz="quarter" idx="5"/>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39" tIns="46569" rIns="93139" bIns="46569" numCol="1" anchor="b" anchorCtr="0" compatLnSpc="1">
            <a:prstTxWarp prst="textNoShape">
              <a:avLst/>
            </a:prstTxWarp>
          </a:bodyPr>
          <a:lstStyle>
            <a:lvl1pPr algn="r" defTabSz="930275" eaLnBrk="1" hangingPunct="1">
              <a:defRPr sz="1200">
                <a:latin typeface="Arial" panose="020B0604020202020204" pitchFamily="34" charset="0"/>
              </a:defRPr>
            </a:lvl1pPr>
          </a:lstStyle>
          <a:p>
            <a:pPr>
              <a:defRPr/>
            </a:pPr>
            <a:fld id="{F6288A0C-7228-443C-9D9A-DF2BB5A6F446}" type="slidenum">
              <a:rPr lang="en-GB" altLang="en-US"/>
              <a:pPr>
                <a:defRPr/>
              </a:pPr>
              <a:t>‹#›</a:t>
            </a:fld>
            <a:endParaRPr lang="en-GB" altLang="en-US" dirty="0"/>
          </a:p>
        </p:txBody>
      </p:sp>
    </p:spTree>
    <p:extLst>
      <p:ext uri="{BB962C8B-B14F-4D97-AF65-F5344CB8AC3E}">
        <p14:creationId xmlns:p14="http://schemas.microsoft.com/office/powerpoint/2010/main" val="978877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ANGIE</a:t>
            </a:r>
            <a:endParaRPr lang="en-GB" dirty="0"/>
          </a:p>
        </p:txBody>
      </p:sp>
      <p:sp>
        <p:nvSpPr>
          <p:cNvPr id="4" name="Slide Number Placeholder 3"/>
          <p:cNvSpPr>
            <a:spLocks noGrp="1"/>
          </p:cNvSpPr>
          <p:nvPr>
            <p:ph type="sldNum" sz="quarter" idx="10"/>
          </p:nvPr>
        </p:nvSpPr>
        <p:spPr/>
        <p:txBody>
          <a:bodyPr/>
          <a:lstStyle/>
          <a:p>
            <a:pPr>
              <a:defRPr/>
            </a:pPr>
            <a:fld id="{F6288A0C-7228-443C-9D9A-DF2BB5A6F446}" type="slidenum">
              <a:rPr lang="en-GB" altLang="en-US" smtClean="0"/>
              <a:pPr>
                <a:defRPr/>
              </a:pPr>
              <a:t>1</a:t>
            </a:fld>
            <a:endParaRPr lang="en-GB" altLang="en-US" dirty="0"/>
          </a:p>
        </p:txBody>
      </p:sp>
    </p:spTree>
    <p:extLst>
      <p:ext uri="{BB962C8B-B14F-4D97-AF65-F5344CB8AC3E}">
        <p14:creationId xmlns:p14="http://schemas.microsoft.com/office/powerpoint/2010/main" val="2242625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ROB</a:t>
            </a:r>
            <a:endParaRPr lang="en-GB" dirty="0"/>
          </a:p>
        </p:txBody>
      </p:sp>
      <p:sp>
        <p:nvSpPr>
          <p:cNvPr id="4" name="Slide Number Placeholder 3"/>
          <p:cNvSpPr>
            <a:spLocks noGrp="1"/>
          </p:cNvSpPr>
          <p:nvPr>
            <p:ph type="sldNum" sz="quarter" idx="10"/>
          </p:nvPr>
        </p:nvSpPr>
        <p:spPr/>
        <p:txBody>
          <a:bodyPr/>
          <a:lstStyle/>
          <a:p>
            <a:pPr>
              <a:defRPr/>
            </a:pPr>
            <a:fld id="{F6288A0C-7228-443C-9D9A-DF2BB5A6F446}" type="slidenum">
              <a:rPr lang="en-GB" altLang="en-US" smtClean="0"/>
              <a:pPr>
                <a:defRPr/>
              </a:pPr>
              <a:t>10</a:t>
            </a:fld>
            <a:endParaRPr lang="en-GB" altLang="en-US" dirty="0"/>
          </a:p>
        </p:txBody>
      </p:sp>
    </p:spTree>
    <p:extLst>
      <p:ext uri="{BB962C8B-B14F-4D97-AF65-F5344CB8AC3E}">
        <p14:creationId xmlns:p14="http://schemas.microsoft.com/office/powerpoint/2010/main" val="2095878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ROB</a:t>
            </a:r>
            <a:endParaRPr lang="en-GB" dirty="0"/>
          </a:p>
        </p:txBody>
      </p:sp>
      <p:sp>
        <p:nvSpPr>
          <p:cNvPr id="4" name="Slide Number Placeholder 3"/>
          <p:cNvSpPr>
            <a:spLocks noGrp="1"/>
          </p:cNvSpPr>
          <p:nvPr>
            <p:ph type="sldNum" sz="quarter" idx="10"/>
          </p:nvPr>
        </p:nvSpPr>
        <p:spPr/>
        <p:txBody>
          <a:bodyPr/>
          <a:lstStyle/>
          <a:p>
            <a:pPr>
              <a:defRPr/>
            </a:pPr>
            <a:fld id="{F6288A0C-7228-443C-9D9A-DF2BB5A6F446}" type="slidenum">
              <a:rPr lang="en-GB" altLang="en-US" smtClean="0"/>
              <a:pPr>
                <a:defRPr/>
              </a:pPr>
              <a:t>11</a:t>
            </a:fld>
            <a:endParaRPr lang="en-GB" altLang="en-US" dirty="0"/>
          </a:p>
        </p:txBody>
      </p:sp>
    </p:spTree>
    <p:extLst>
      <p:ext uri="{BB962C8B-B14F-4D97-AF65-F5344CB8AC3E}">
        <p14:creationId xmlns:p14="http://schemas.microsoft.com/office/powerpoint/2010/main" val="2191036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ROB</a:t>
            </a:r>
            <a:endParaRPr lang="en-GB" dirty="0"/>
          </a:p>
        </p:txBody>
      </p:sp>
      <p:sp>
        <p:nvSpPr>
          <p:cNvPr id="4" name="Slide Number Placeholder 3"/>
          <p:cNvSpPr>
            <a:spLocks noGrp="1"/>
          </p:cNvSpPr>
          <p:nvPr>
            <p:ph type="sldNum" sz="quarter" idx="10"/>
          </p:nvPr>
        </p:nvSpPr>
        <p:spPr/>
        <p:txBody>
          <a:bodyPr/>
          <a:lstStyle/>
          <a:p>
            <a:pPr>
              <a:defRPr/>
            </a:pPr>
            <a:fld id="{F6288A0C-7228-443C-9D9A-DF2BB5A6F446}" type="slidenum">
              <a:rPr lang="en-GB" altLang="en-US" smtClean="0"/>
              <a:pPr>
                <a:defRPr/>
              </a:pPr>
              <a:t>12</a:t>
            </a:fld>
            <a:endParaRPr lang="en-GB" altLang="en-US" dirty="0"/>
          </a:p>
        </p:txBody>
      </p:sp>
    </p:spTree>
    <p:extLst>
      <p:ext uri="{BB962C8B-B14F-4D97-AF65-F5344CB8AC3E}">
        <p14:creationId xmlns:p14="http://schemas.microsoft.com/office/powerpoint/2010/main" val="1434916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DAVE</a:t>
            </a:r>
            <a:r>
              <a:rPr lang="en-GB" baseline="0" dirty="0" smtClean="0"/>
              <a:t> - </a:t>
            </a:r>
            <a:r>
              <a:rPr lang="en-GB" dirty="0" smtClean="0"/>
              <a:t>Right</a:t>
            </a:r>
            <a:r>
              <a:rPr lang="en-GB" baseline="0" dirty="0" smtClean="0"/>
              <a:t> we’ve tried to show this without making it over complicated, we’ve even had to make up a word to help do this.</a:t>
            </a:r>
          </a:p>
          <a:p>
            <a:endParaRPr lang="en-GB" baseline="0" dirty="0" smtClean="0"/>
          </a:p>
          <a:p>
            <a:r>
              <a:rPr lang="en-GB" b="1" dirty="0" smtClean="0"/>
              <a:t>Grounds for mandatory exclusion</a:t>
            </a:r>
          </a:p>
          <a:p>
            <a:endParaRPr lang="en-GB" dirty="0" smtClean="0"/>
          </a:p>
          <a:p>
            <a:r>
              <a:rPr lang="en-GB" dirty="0" smtClean="0"/>
              <a:t>This section</a:t>
            </a:r>
            <a:r>
              <a:rPr lang="en-GB" baseline="0" dirty="0" smtClean="0"/>
              <a:t> asks you to confirm whether the organisation or a representative in a position of power has been convicted of offenses, there is a list containing items like fraud, terrorism. The full list will be provided.</a:t>
            </a:r>
          </a:p>
          <a:p>
            <a:endParaRPr lang="en-GB" baseline="0" dirty="0" smtClean="0"/>
          </a:p>
          <a:p>
            <a:r>
              <a:rPr lang="en-GB" baseline="0" dirty="0" smtClean="0"/>
              <a:t>If the answer is yes then the subsequent questions ask for further detains and information </a:t>
            </a:r>
          </a:p>
          <a:p>
            <a:endParaRPr lang="en-GB" baseline="0" dirty="0" smtClean="0"/>
          </a:p>
          <a:p>
            <a:r>
              <a:rPr lang="en-GB" b="1" dirty="0" smtClean="0"/>
              <a:t>Grounds for discretionary exclusion</a:t>
            </a:r>
          </a:p>
          <a:p>
            <a:endParaRPr lang="en-GB" b="0" dirty="0" smtClean="0"/>
          </a:p>
          <a:p>
            <a:r>
              <a:rPr lang="en-GB" b="0" dirty="0" smtClean="0"/>
              <a:t>This section checks that</a:t>
            </a:r>
            <a:r>
              <a:rPr lang="en-GB" b="0" baseline="0" dirty="0" smtClean="0"/>
              <a:t> within the past three years whether your organisation or a representative in a position of power has been in certain situations such as; Guilty of grave or professional misconduct, bankruptcy or insolvency. </a:t>
            </a:r>
          </a:p>
          <a:p>
            <a:endParaRPr lang="en-GB" b="0" baseline="0" dirty="0" smtClean="0"/>
          </a:p>
          <a:p>
            <a:r>
              <a:rPr lang="en-GB" b="0" baseline="0" dirty="0" smtClean="0"/>
              <a:t>There is then further details required around certain situations. If you have answered yes to any of these there is a self-cleaning sections. </a:t>
            </a:r>
          </a:p>
          <a:p>
            <a:endParaRPr lang="en-GB" b="0" baseline="0" dirty="0" smtClean="0"/>
          </a:p>
          <a:p>
            <a:r>
              <a:rPr lang="en-GB" b="1" dirty="0" smtClean="0"/>
              <a:t>Health and Safety</a:t>
            </a:r>
          </a:p>
          <a:p>
            <a:endParaRPr lang="en-GB" b="1" dirty="0" smtClean="0"/>
          </a:p>
          <a:p>
            <a:r>
              <a:rPr lang="en-US" b="0" dirty="0" smtClean="0"/>
              <a:t>If you are Ofsted registered then by default you will pass the H&amp;S requirement. If you do not already hold</a:t>
            </a:r>
            <a:r>
              <a:rPr lang="en-US" b="0" baseline="0" dirty="0" smtClean="0"/>
              <a:t> a SSIP or are Ofsted registered you will need to submit a copy of your policy for review. </a:t>
            </a:r>
          </a:p>
          <a:p>
            <a:endParaRPr lang="en-US" b="0" baseline="0" dirty="0" smtClean="0"/>
          </a:p>
          <a:p>
            <a:r>
              <a:rPr lang="en-US" b="0" baseline="0" dirty="0" smtClean="0"/>
              <a:t>If your policy does not provided the expected level of protection then the council will work in partnership to address key concerns. In extreme cases the council reserves the right to exclude your organization from the DPS.</a:t>
            </a:r>
          </a:p>
          <a:p>
            <a:endParaRPr lang="en-US" b="0" baseline="0" dirty="0" smtClean="0"/>
          </a:p>
          <a:p>
            <a:r>
              <a:rPr lang="en-US" b="1" baseline="0" dirty="0" smtClean="0"/>
              <a:t>Equality and Diversity</a:t>
            </a:r>
          </a:p>
          <a:p>
            <a:endParaRPr lang="en-US" b="1" baseline="0" dirty="0" smtClean="0"/>
          </a:p>
          <a:p>
            <a:r>
              <a:rPr lang="en-US" b="0" dirty="0" smtClean="0"/>
              <a:t>Any unlawful discrimination been made against your organisation in the last 3 years. </a:t>
            </a:r>
          </a:p>
          <a:p>
            <a:endParaRPr lang="en-US" b="0" dirty="0" smtClean="0"/>
          </a:p>
          <a:p>
            <a:r>
              <a:rPr lang="en-US" b="0" dirty="0" smtClean="0"/>
              <a:t>Have complaints been upheld in the previous 3 years following investigations by the Equality and Human</a:t>
            </a:r>
            <a:r>
              <a:rPr lang="en-US" b="0" baseline="0" dirty="0" smtClean="0"/>
              <a:t> Rights Commission?</a:t>
            </a:r>
          </a:p>
          <a:p>
            <a:endParaRPr lang="en-US" b="0" baseline="0" dirty="0" smtClean="0"/>
          </a:p>
          <a:p>
            <a:r>
              <a:rPr lang="en-US" b="0" baseline="0" dirty="0" smtClean="0"/>
              <a:t>If yes to any of the above we’ll ask you for evidence of the nature of the investigation and the outcome to date. You’ll also need to explain any actions taken to prevent future unlawful discrimination from reoccurring. </a:t>
            </a:r>
          </a:p>
          <a:p>
            <a:endParaRPr lang="en-US" b="0" baseline="0" dirty="0" smtClean="0"/>
          </a:p>
          <a:p>
            <a:r>
              <a:rPr lang="en-US" b="0" baseline="0" dirty="0" smtClean="0"/>
              <a:t>Can you demonstrate you have an E &amp; D policy in place.</a:t>
            </a:r>
          </a:p>
          <a:p>
            <a:endParaRPr lang="en-US" b="0" baseline="0" dirty="0" smtClean="0"/>
          </a:p>
          <a:p>
            <a:r>
              <a:rPr lang="en-US" b="0" baseline="0" dirty="0" smtClean="0"/>
              <a:t>Can you demonstrate your compliance with the equality act.</a:t>
            </a:r>
          </a:p>
          <a:p>
            <a:endParaRPr lang="en-US" b="0" baseline="0" dirty="0" smtClean="0"/>
          </a:p>
          <a:p>
            <a:r>
              <a:rPr lang="en-US" b="0" baseline="0" dirty="0" smtClean="0"/>
              <a:t>Do you provide your staff/workforce with training and information appropriate to the services that your organisation delivers to the public?</a:t>
            </a:r>
          </a:p>
          <a:p>
            <a:endParaRPr lang="en-US" b="0" baseline="0" dirty="0" smtClean="0"/>
          </a:p>
          <a:p>
            <a:r>
              <a:rPr lang="en-US" b="0" baseline="0" dirty="0" smtClean="0"/>
              <a:t>Do you record the equality and diversity information about your workforce and customers? If so how do you use the data collected?</a:t>
            </a:r>
          </a:p>
          <a:p>
            <a:endParaRPr lang="en-US" b="0" baseline="0" dirty="0" smtClean="0"/>
          </a:p>
          <a:p>
            <a:r>
              <a:rPr lang="en-US" b="0" baseline="0" dirty="0" smtClean="0"/>
              <a:t>Does your complaints process include options to record complaints in relation to equality and diversity issues?</a:t>
            </a:r>
          </a:p>
        </p:txBody>
      </p:sp>
      <p:sp>
        <p:nvSpPr>
          <p:cNvPr id="4" name="Slide Number Placeholder 3"/>
          <p:cNvSpPr>
            <a:spLocks noGrp="1"/>
          </p:cNvSpPr>
          <p:nvPr>
            <p:ph type="sldNum" sz="quarter" idx="10"/>
          </p:nvPr>
        </p:nvSpPr>
        <p:spPr/>
        <p:txBody>
          <a:bodyPr/>
          <a:lstStyle/>
          <a:p>
            <a:pPr>
              <a:defRPr/>
            </a:pPr>
            <a:fld id="{F6288A0C-7228-443C-9D9A-DF2BB5A6F446}" type="slidenum">
              <a:rPr lang="en-GB" altLang="en-US" smtClean="0"/>
              <a:pPr>
                <a:defRPr/>
              </a:pPr>
              <a:t>13</a:t>
            </a:fld>
            <a:endParaRPr lang="en-GB" altLang="en-US" dirty="0"/>
          </a:p>
        </p:txBody>
      </p:sp>
    </p:spTree>
    <p:extLst>
      <p:ext uri="{BB962C8B-B14F-4D97-AF65-F5344CB8AC3E}">
        <p14:creationId xmlns:p14="http://schemas.microsoft.com/office/powerpoint/2010/main" val="3340848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DAVE</a:t>
            </a:r>
            <a:r>
              <a:rPr lang="en-US" b="1" baseline="0" dirty="0" smtClean="0"/>
              <a:t> - </a:t>
            </a:r>
            <a:r>
              <a:rPr lang="en-US" b="1" dirty="0" smtClean="0"/>
              <a:t>Safeguarding staff and vulnerable people</a:t>
            </a:r>
          </a:p>
          <a:p>
            <a:endParaRPr lang="en-GB" dirty="0" smtClean="0"/>
          </a:p>
          <a:p>
            <a:r>
              <a:rPr lang="en-US" dirty="0" smtClean="0"/>
              <a:t>Please confirm your organisation has a Safeguarding Policy that complies with the Council’s policy and provides an equivalent level of protection as that policy. </a:t>
            </a:r>
          </a:p>
          <a:p>
            <a:endParaRPr lang="en-US" dirty="0" smtClean="0"/>
          </a:p>
          <a:p>
            <a:r>
              <a:rPr lang="en-US" dirty="0" smtClean="0"/>
              <a:t>There is a guidance attached to this</a:t>
            </a:r>
            <a:r>
              <a:rPr lang="en-US" baseline="0" dirty="0" smtClean="0"/>
              <a:t> questions in which you have to </a:t>
            </a:r>
            <a:r>
              <a:rPr lang="en-US" dirty="0" smtClean="0"/>
              <a:t>confirm that your organization’s Safeguarding Policy and practices</a:t>
            </a:r>
            <a:r>
              <a:rPr lang="en-US" baseline="0" dirty="0" smtClean="0"/>
              <a:t> comply with. </a:t>
            </a:r>
          </a:p>
          <a:p>
            <a:endParaRPr lang="en-US" baseline="0" dirty="0" smtClean="0"/>
          </a:p>
          <a:p>
            <a:r>
              <a:rPr lang="en-US" baseline="0" dirty="0" smtClean="0"/>
              <a:t>You’ll need to confirm that you’ll once on the DPS you will maintain compliance with the Council’s and other policies identified above. </a:t>
            </a:r>
          </a:p>
          <a:p>
            <a:endParaRPr lang="en-US" baseline="0" dirty="0" smtClean="0"/>
          </a:p>
          <a:p>
            <a:r>
              <a:rPr lang="en-US" b="1" baseline="0" dirty="0" smtClean="0"/>
              <a:t>Insurances</a:t>
            </a:r>
          </a:p>
          <a:p>
            <a:endParaRPr lang="en-US" b="1" baseline="0" dirty="0" smtClean="0"/>
          </a:p>
          <a:p>
            <a:r>
              <a:rPr lang="en-US" b="0" baseline="0" dirty="0" smtClean="0"/>
              <a:t>You will need to confirm your insurance cover meets that of the requirements of the council. Depending on the service you’re providing there are different amounts of cover required, such as; Sexual abuse and molestation public liability cover. </a:t>
            </a:r>
          </a:p>
          <a:p>
            <a:endParaRPr lang="en-US" b="0" baseline="0" dirty="0" smtClean="0"/>
          </a:p>
          <a:p>
            <a:endParaRPr lang="en-US" baseline="0" dirty="0" smtClean="0"/>
          </a:p>
          <a:p>
            <a:r>
              <a:rPr lang="en-US" baseline="0" dirty="0" smtClean="0"/>
              <a:t>You’ll need to confirm that you’ll once on the DPS you will maintain compliance with the Council’s insurance requirements. </a:t>
            </a:r>
          </a:p>
          <a:p>
            <a:endParaRPr lang="en-GB"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Registration under the Data Protection Act 1998</a:t>
            </a:r>
          </a:p>
          <a:p>
            <a:endParaRPr lang="en-GB" dirty="0" smtClean="0"/>
          </a:p>
          <a:p>
            <a:r>
              <a:rPr lang="en-GB" b="0" dirty="0" smtClean="0"/>
              <a:t>You’ll need to confirm that you’re registered with the ICO under the Data Protection</a:t>
            </a:r>
            <a:r>
              <a:rPr lang="en-GB" b="0" baseline="0" dirty="0" smtClean="0"/>
              <a:t> Act 1998. If you are you’ll need to provide you registration number. </a:t>
            </a:r>
          </a:p>
          <a:p>
            <a:endParaRPr lang="en-GB" b="0" baseline="0" dirty="0" smtClean="0"/>
          </a:p>
          <a:p>
            <a:r>
              <a:rPr lang="en-GB" b="0" dirty="0" smtClean="0"/>
              <a:t>If no would</a:t>
            </a:r>
            <a:r>
              <a:rPr lang="en-GB" b="0" baseline="0" dirty="0" smtClean="0"/>
              <a:t> you be willing to register if awarded the contract?</a:t>
            </a:r>
          </a:p>
          <a:p>
            <a:endParaRPr lang="en-GB" b="0" baseline="0" dirty="0" smtClean="0"/>
          </a:p>
          <a:p>
            <a:r>
              <a:rPr lang="en-GB" b="0" baseline="0" dirty="0" smtClean="0"/>
              <a:t>There is a Third Party security documents attached to the question, you will need to confirm that if you’re awarded the contract that you will follow the protocol. </a:t>
            </a:r>
            <a:endParaRPr lang="en-GB" b="0" dirty="0" smtClean="0"/>
          </a:p>
        </p:txBody>
      </p:sp>
      <p:sp>
        <p:nvSpPr>
          <p:cNvPr id="4" name="Slide Number Placeholder 3"/>
          <p:cNvSpPr>
            <a:spLocks noGrp="1"/>
          </p:cNvSpPr>
          <p:nvPr>
            <p:ph type="sldNum" sz="quarter" idx="10"/>
          </p:nvPr>
        </p:nvSpPr>
        <p:spPr/>
        <p:txBody>
          <a:bodyPr/>
          <a:lstStyle/>
          <a:p>
            <a:pPr>
              <a:defRPr/>
            </a:pPr>
            <a:fld id="{F6288A0C-7228-443C-9D9A-DF2BB5A6F446}" type="slidenum">
              <a:rPr lang="en-GB" altLang="en-US" smtClean="0"/>
              <a:pPr>
                <a:defRPr/>
              </a:pPr>
              <a:t>14</a:t>
            </a:fld>
            <a:endParaRPr lang="en-GB" altLang="en-US" dirty="0"/>
          </a:p>
        </p:txBody>
      </p:sp>
    </p:spTree>
    <p:extLst>
      <p:ext uri="{BB962C8B-B14F-4D97-AF65-F5344CB8AC3E}">
        <p14:creationId xmlns:p14="http://schemas.microsoft.com/office/powerpoint/2010/main" val="257282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smtClean="0"/>
              <a:t>DAVE - Economic and Financial Standing</a:t>
            </a:r>
          </a:p>
          <a:p>
            <a:endParaRPr lang="en-GB" dirty="0" smtClean="0"/>
          </a:p>
          <a:p>
            <a:r>
              <a:rPr lang="en-GB" dirty="0" smtClean="0"/>
              <a:t>If your organisation has</a:t>
            </a:r>
            <a:r>
              <a:rPr lang="en-GB" baseline="0" dirty="0" smtClean="0"/>
              <a:t> been trading for two or more years we will require full, non-abbreviated versions of your </a:t>
            </a:r>
            <a:r>
              <a:rPr lang="en-GB" b="1" baseline="0" dirty="0" smtClean="0"/>
              <a:t>audited/unaudited (Delete as appropriate)</a:t>
            </a:r>
            <a:r>
              <a:rPr lang="en-GB" baseline="0" dirty="0" smtClean="0"/>
              <a:t> accounts. </a:t>
            </a:r>
          </a:p>
          <a:p>
            <a:endParaRPr lang="en-GB" baseline="0" dirty="0" smtClean="0"/>
          </a:p>
          <a:p>
            <a:r>
              <a:rPr lang="en-GB" baseline="0" dirty="0" smtClean="0"/>
              <a:t>If you haven’t been trading for two years then we will need one of the following:</a:t>
            </a:r>
          </a:p>
          <a:p>
            <a:pPr marL="171450" indent="-171450">
              <a:buFont typeface="Arial" panose="020B0604020202020204" pitchFamily="34" charset="0"/>
              <a:buChar char="•"/>
            </a:pPr>
            <a:r>
              <a:rPr lang="en-US" dirty="0" smtClean="0"/>
              <a:t>A statement of the turnover, Profit and Loss Account/Income Statement </a:t>
            </a:r>
          </a:p>
          <a:p>
            <a:pPr marL="171450" indent="-171450">
              <a:buFont typeface="Arial" panose="020B0604020202020204" pitchFamily="34" charset="0"/>
              <a:buChar char="•"/>
            </a:pPr>
            <a:r>
              <a:rPr lang="en-US" dirty="0" smtClean="0"/>
              <a:t>Balance Sheet/Statement of Financial Position and Statement of Cash Flow for the most recent year of trading for this organisation</a:t>
            </a:r>
          </a:p>
          <a:p>
            <a:pPr marL="0" indent="0">
              <a:buFont typeface="Arial" panose="020B0604020202020204" pitchFamily="34" charset="0"/>
              <a:buNone/>
            </a:pPr>
            <a:r>
              <a:rPr lang="en-US" dirty="0" smtClean="0"/>
              <a:t>and</a:t>
            </a:r>
          </a:p>
          <a:p>
            <a:pPr marL="171450" indent="-171450">
              <a:buFont typeface="Arial" panose="020B0604020202020204" pitchFamily="34" charset="0"/>
              <a:buChar char="•"/>
            </a:pPr>
            <a:r>
              <a:rPr lang="en-US" dirty="0" smtClean="0"/>
              <a:t>A statement of the cash flow forecast for the current year and a bank letter outlining the current cash and credit position</a:t>
            </a:r>
            <a:endParaRPr lang="en-GB" dirty="0" smtClean="0"/>
          </a:p>
          <a:p>
            <a:pPr marL="0" indent="0">
              <a:buFont typeface="Arial" panose="020B0604020202020204" pitchFamily="34" charset="0"/>
              <a:buNone/>
            </a:pPr>
            <a:r>
              <a:rPr lang="en-GB" dirty="0" smtClean="0"/>
              <a:t>And</a:t>
            </a:r>
          </a:p>
          <a:p>
            <a:pPr marL="171450" indent="-171450">
              <a:buFont typeface="Arial" panose="020B0604020202020204" pitchFamily="34" charset="0"/>
              <a:buChar char="•"/>
            </a:pPr>
            <a:r>
              <a:rPr lang="en-US" dirty="0" smtClean="0"/>
              <a:t>Alternative means of demonstrating financial status if any of the above are not available (e.g. forecast of turnover for the current year and a statement of funding provided by the owners and/or the bank, charity accruals accounts or an alternative means of demonstrating financial status)</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On</a:t>
            </a:r>
            <a:r>
              <a:rPr lang="en-US" baseline="0" dirty="0" smtClean="0"/>
              <a:t> a normal procurement, finance would undertake a turnover assessment based on the information provider…however for a DPS as there isn’t a contract value at the outset this won’t work. Therefore there will be turnover checks on higher value/ block contracts which will be a pass/fail in the mini comp.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The normal liquidity, gearing and net profit checks will take place during the initial bid to join process.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Cornwall Council is now going to be using the DueDil system, this is going to enable a regular review of the financial sustainability of suppliers, this will be undertaken during contract management annually. </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1" dirty="0" smtClean="0"/>
              <a:t>Modern Slavery</a:t>
            </a:r>
          </a:p>
          <a:p>
            <a:pPr marL="0" indent="0">
              <a:buFont typeface="Arial" panose="020B0604020202020204" pitchFamily="34" charset="0"/>
              <a:buNone/>
            </a:pPr>
            <a:endParaRPr lang="en-GB" b="1" dirty="0" smtClean="0"/>
          </a:p>
          <a:p>
            <a:pPr marL="0" indent="0">
              <a:buFont typeface="Arial" panose="020B0604020202020204" pitchFamily="34" charset="0"/>
              <a:buNone/>
            </a:pPr>
            <a:r>
              <a:rPr lang="en-US" b="0" dirty="0" smtClean="0"/>
              <a:t>Section</a:t>
            </a:r>
            <a:r>
              <a:rPr lang="en-US" b="0" baseline="0" dirty="0" smtClean="0"/>
              <a:t> 54 of the Modern Slavery Act (Transparency in Supply Chains) states that you are a relevant commercial organization if your organization </a:t>
            </a:r>
            <a:r>
              <a:rPr lang="en-US" b="0" dirty="0" smtClean="0"/>
              <a:t>supplies goods or services, and</a:t>
            </a:r>
          </a:p>
          <a:p>
            <a:pPr marL="0" indent="0">
              <a:buFont typeface="Arial" panose="020B0604020202020204" pitchFamily="34" charset="0"/>
              <a:buNone/>
            </a:pPr>
            <a:r>
              <a:rPr lang="en-US" b="0" dirty="0" smtClean="0"/>
              <a:t>has a total turnover of not less than an amount prescribed by regulations made by the Secretary of State</a:t>
            </a:r>
            <a:r>
              <a:rPr lang="en-US" b="0" baseline="0" dirty="0" smtClean="0"/>
              <a:t> </a:t>
            </a:r>
            <a:r>
              <a:rPr lang="en-US" b="0" dirty="0" smtClean="0"/>
              <a:t>(£36 million).</a:t>
            </a:r>
          </a:p>
          <a:p>
            <a:pPr marL="0" indent="0">
              <a:buFont typeface="Arial" panose="020B0604020202020204" pitchFamily="34" charset="0"/>
              <a:buNone/>
            </a:pPr>
            <a:endParaRPr lang="en-US" b="0" dirty="0" smtClean="0"/>
          </a:p>
          <a:p>
            <a:pPr marL="0" indent="0">
              <a:buFont typeface="Arial" panose="020B0604020202020204" pitchFamily="34" charset="0"/>
              <a:buNone/>
            </a:pPr>
            <a:r>
              <a:rPr lang="en-US" b="0" dirty="0" smtClean="0"/>
              <a:t>You</a:t>
            </a:r>
            <a:r>
              <a:rPr lang="en-US" b="0" baseline="0" dirty="0" smtClean="0"/>
              <a:t> need to confirm whether you are an organization that this is relevant to and also confirm your compliance with reporting</a:t>
            </a:r>
            <a:endParaRPr lang="en-US" b="0" dirty="0" smtClean="0"/>
          </a:p>
        </p:txBody>
      </p:sp>
      <p:sp>
        <p:nvSpPr>
          <p:cNvPr id="4" name="Slide Number Placeholder 3"/>
          <p:cNvSpPr>
            <a:spLocks noGrp="1"/>
          </p:cNvSpPr>
          <p:nvPr>
            <p:ph type="sldNum" sz="quarter" idx="10"/>
          </p:nvPr>
        </p:nvSpPr>
        <p:spPr/>
        <p:txBody>
          <a:bodyPr/>
          <a:lstStyle/>
          <a:p>
            <a:pPr>
              <a:defRPr/>
            </a:pPr>
            <a:fld id="{F6288A0C-7228-443C-9D9A-DF2BB5A6F446}" type="slidenum">
              <a:rPr lang="en-GB" altLang="en-US" smtClean="0"/>
              <a:pPr>
                <a:defRPr/>
              </a:pPr>
              <a:t>15</a:t>
            </a:fld>
            <a:endParaRPr lang="en-GB" altLang="en-US" dirty="0"/>
          </a:p>
        </p:txBody>
      </p:sp>
    </p:spTree>
    <p:extLst>
      <p:ext uri="{BB962C8B-B14F-4D97-AF65-F5344CB8AC3E}">
        <p14:creationId xmlns:p14="http://schemas.microsoft.com/office/powerpoint/2010/main" val="1306967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NEIL</a:t>
            </a:r>
          </a:p>
        </p:txBody>
      </p:sp>
      <p:sp>
        <p:nvSpPr>
          <p:cNvPr id="4" name="Slide Number Placeholder 3"/>
          <p:cNvSpPr>
            <a:spLocks noGrp="1"/>
          </p:cNvSpPr>
          <p:nvPr>
            <p:ph type="sldNum" sz="quarter" idx="10"/>
          </p:nvPr>
        </p:nvSpPr>
        <p:spPr/>
        <p:txBody>
          <a:bodyPr/>
          <a:lstStyle/>
          <a:p>
            <a:pPr>
              <a:defRPr/>
            </a:pPr>
            <a:fld id="{F6288A0C-7228-443C-9D9A-DF2BB5A6F446}" type="slidenum">
              <a:rPr lang="en-GB" altLang="en-US" smtClean="0"/>
              <a:pPr>
                <a:defRPr/>
              </a:pPr>
              <a:t>16</a:t>
            </a:fld>
            <a:endParaRPr lang="en-GB" altLang="en-US" dirty="0"/>
          </a:p>
        </p:txBody>
      </p:sp>
    </p:spTree>
    <p:extLst>
      <p:ext uri="{BB962C8B-B14F-4D97-AF65-F5344CB8AC3E}">
        <p14:creationId xmlns:p14="http://schemas.microsoft.com/office/powerpoint/2010/main" val="362666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DAVID</a:t>
            </a:r>
            <a:endParaRPr lang="en-GB" dirty="0"/>
          </a:p>
        </p:txBody>
      </p:sp>
      <p:sp>
        <p:nvSpPr>
          <p:cNvPr id="4" name="Slide Number Placeholder 3"/>
          <p:cNvSpPr>
            <a:spLocks noGrp="1"/>
          </p:cNvSpPr>
          <p:nvPr>
            <p:ph type="sldNum" sz="quarter" idx="10"/>
          </p:nvPr>
        </p:nvSpPr>
        <p:spPr/>
        <p:txBody>
          <a:bodyPr/>
          <a:lstStyle/>
          <a:p>
            <a:pPr>
              <a:defRPr/>
            </a:pPr>
            <a:fld id="{F6288A0C-7228-443C-9D9A-DF2BB5A6F446}" type="slidenum">
              <a:rPr lang="en-GB" altLang="en-US" smtClean="0"/>
              <a:pPr>
                <a:defRPr/>
              </a:pPr>
              <a:t>17</a:t>
            </a:fld>
            <a:endParaRPr lang="en-GB" altLang="en-US" dirty="0"/>
          </a:p>
        </p:txBody>
      </p:sp>
    </p:spTree>
    <p:extLst>
      <p:ext uri="{BB962C8B-B14F-4D97-AF65-F5344CB8AC3E}">
        <p14:creationId xmlns:p14="http://schemas.microsoft.com/office/powerpoint/2010/main" val="1569996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DAVID</a:t>
            </a:r>
            <a:endParaRPr lang="en-GB" dirty="0"/>
          </a:p>
        </p:txBody>
      </p:sp>
      <p:sp>
        <p:nvSpPr>
          <p:cNvPr id="4" name="Slide Number Placeholder 3"/>
          <p:cNvSpPr>
            <a:spLocks noGrp="1"/>
          </p:cNvSpPr>
          <p:nvPr>
            <p:ph type="sldNum" sz="quarter" idx="10"/>
          </p:nvPr>
        </p:nvSpPr>
        <p:spPr/>
        <p:txBody>
          <a:bodyPr/>
          <a:lstStyle/>
          <a:p>
            <a:pPr>
              <a:defRPr/>
            </a:pPr>
            <a:fld id="{F6288A0C-7228-443C-9D9A-DF2BB5A6F446}" type="slidenum">
              <a:rPr lang="en-GB" altLang="en-US" smtClean="0"/>
              <a:pPr>
                <a:defRPr/>
              </a:pPr>
              <a:t>18</a:t>
            </a:fld>
            <a:endParaRPr lang="en-GB" altLang="en-US" dirty="0"/>
          </a:p>
        </p:txBody>
      </p:sp>
    </p:spTree>
    <p:extLst>
      <p:ext uri="{BB962C8B-B14F-4D97-AF65-F5344CB8AC3E}">
        <p14:creationId xmlns:p14="http://schemas.microsoft.com/office/powerpoint/2010/main" val="3723550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DAVID???</a:t>
            </a:r>
            <a:endParaRPr lang="en-GB" dirty="0"/>
          </a:p>
        </p:txBody>
      </p:sp>
      <p:sp>
        <p:nvSpPr>
          <p:cNvPr id="4" name="Slide Number Placeholder 3"/>
          <p:cNvSpPr>
            <a:spLocks noGrp="1"/>
          </p:cNvSpPr>
          <p:nvPr>
            <p:ph type="sldNum" sz="quarter" idx="10"/>
          </p:nvPr>
        </p:nvSpPr>
        <p:spPr/>
        <p:txBody>
          <a:bodyPr/>
          <a:lstStyle/>
          <a:p>
            <a:pPr>
              <a:defRPr/>
            </a:pPr>
            <a:fld id="{F6288A0C-7228-443C-9D9A-DF2BB5A6F446}" type="slidenum">
              <a:rPr lang="en-GB" altLang="en-US" smtClean="0"/>
              <a:pPr>
                <a:defRPr/>
              </a:pPr>
              <a:t>19</a:t>
            </a:fld>
            <a:endParaRPr lang="en-GB" altLang="en-US" dirty="0"/>
          </a:p>
        </p:txBody>
      </p:sp>
    </p:spTree>
    <p:extLst>
      <p:ext uri="{BB962C8B-B14F-4D97-AF65-F5344CB8AC3E}">
        <p14:creationId xmlns:p14="http://schemas.microsoft.com/office/powerpoint/2010/main" val="3032753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ANGIE</a:t>
            </a:r>
            <a:endParaRPr lang="en-GB" dirty="0"/>
          </a:p>
        </p:txBody>
      </p:sp>
      <p:sp>
        <p:nvSpPr>
          <p:cNvPr id="4" name="Slide Number Placeholder 3"/>
          <p:cNvSpPr>
            <a:spLocks noGrp="1"/>
          </p:cNvSpPr>
          <p:nvPr>
            <p:ph type="sldNum" sz="quarter" idx="10"/>
          </p:nvPr>
        </p:nvSpPr>
        <p:spPr/>
        <p:txBody>
          <a:bodyPr/>
          <a:lstStyle/>
          <a:p>
            <a:pPr>
              <a:defRPr/>
            </a:pPr>
            <a:fld id="{F6288A0C-7228-443C-9D9A-DF2BB5A6F446}" type="slidenum">
              <a:rPr lang="en-GB" altLang="en-US" smtClean="0"/>
              <a:pPr>
                <a:defRPr/>
              </a:pPr>
              <a:t>2</a:t>
            </a:fld>
            <a:endParaRPr lang="en-GB" altLang="en-US" dirty="0"/>
          </a:p>
        </p:txBody>
      </p:sp>
    </p:spTree>
    <p:extLst>
      <p:ext uri="{BB962C8B-B14F-4D97-AF65-F5344CB8AC3E}">
        <p14:creationId xmlns:p14="http://schemas.microsoft.com/office/powerpoint/2010/main" val="4038153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AND ROB</a:t>
            </a:r>
            <a:br>
              <a:rPr lang="en-US" b="1" dirty="0" smtClean="0"/>
            </a:br>
            <a:r>
              <a:rPr lang="en-US" b="1" dirty="0" smtClean="0"/>
              <a:t>Additional costs are captured during the mini-competitions</a:t>
            </a:r>
            <a:br>
              <a:rPr lang="en-US" b="1" dirty="0" smtClean="0"/>
            </a:br>
            <a:endParaRPr lang="en-GB" dirty="0"/>
          </a:p>
        </p:txBody>
      </p:sp>
      <p:sp>
        <p:nvSpPr>
          <p:cNvPr id="4" name="Slide Number Placeholder 3"/>
          <p:cNvSpPr>
            <a:spLocks noGrp="1"/>
          </p:cNvSpPr>
          <p:nvPr>
            <p:ph type="sldNum" sz="quarter" idx="10"/>
          </p:nvPr>
        </p:nvSpPr>
        <p:spPr/>
        <p:txBody>
          <a:bodyPr/>
          <a:lstStyle/>
          <a:p>
            <a:pPr>
              <a:defRPr/>
            </a:pPr>
            <a:fld id="{F6288A0C-7228-443C-9D9A-DF2BB5A6F446}" type="slidenum">
              <a:rPr lang="en-GB" altLang="en-US" smtClean="0"/>
              <a:pPr>
                <a:defRPr/>
              </a:pPr>
              <a:t>20</a:t>
            </a:fld>
            <a:endParaRPr lang="en-GB" altLang="en-US" dirty="0"/>
          </a:p>
        </p:txBody>
      </p:sp>
    </p:spTree>
    <p:extLst>
      <p:ext uri="{BB962C8B-B14F-4D97-AF65-F5344CB8AC3E}">
        <p14:creationId xmlns:p14="http://schemas.microsoft.com/office/powerpoint/2010/main" val="3823682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ROB</a:t>
            </a:r>
            <a:endParaRPr lang="en-GB" dirty="0"/>
          </a:p>
        </p:txBody>
      </p:sp>
      <p:sp>
        <p:nvSpPr>
          <p:cNvPr id="4" name="Slide Number Placeholder 3"/>
          <p:cNvSpPr>
            <a:spLocks noGrp="1"/>
          </p:cNvSpPr>
          <p:nvPr>
            <p:ph type="sldNum" sz="quarter" idx="10"/>
          </p:nvPr>
        </p:nvSpPr>
        <p:spPr/>
        <p:txBody>
          <a:bodyPr/>
          <a:lstStyle/>
          <a:p>
            <a:pPr>
              <a:defRPr/>
            </a:pPr>
            <a:fld id="{F6288A0C-7228-443C-9D9A-DF2BB5A6F446}" type="slidenum">
              <a:rPr lang="en-GB" altLang="en-US" smtClean="0"/>
              <a:pPr>
                <a:defRPr/>
              </a:pPr>
              <a:t>22</a:t>
            </a:fld>
            <a:endParaRPr lang="en-GB" altLang="en-US" dirty="0"/>
          </a:p>
        </p:txBody>
      </p:sp>
    </p:spTree>
    <p:extLst>
      <p:ext uri="{BB962C8B-B14F-4D97-AF65-F5344CB8AC3E}">
        <p14:creationId xmlns:p14="http://schemas.microsoft.com/office/powerpoint/2010/main" val="1550451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ROB</a:t>
            </a:r>
            <a:endParaRPr lang="en-GB" dirty="0"/>
          </a:p>
        </p:txBody>
      </p:sp>
      <p:sp>
        <p:nvSpPr>
          <p:cNvPr id="4" name="Slide Number Placeholder 3"/>
          <p:cNvSpPr>
            <a:spLocks noGrp="1"/>
          </p:cNvSpPr>
          <p:nvPr>
            <p:ph type="sldNum" sz="quarter" idx="10"/>
          </p:nvPr>
        </p:nvSpPr>
        <p:spPr/>
        <p:txBody>
          <a:bodyPr/>
          <a:lstStyle/>
          <a:p>
            <a:pPr>
              <a:defRPr/>
            </a:pPr>
            <a:fld id="{F6288A0C-7228-443C-9D9A-DF2BB5A6F446}" type="slidenum">
              <a:rPr lang="en-GB" altLang="en-US" smtClean="0"/>
              <a:pPr>
                <a:defRPr/>
              </a:pPr>
              <a:t>23</a:t>
            </a:fld>
            <a:endParaRPr lang="en-GB" altLang="en-US" dirty="0"/>
          </a:p>
        </p:txBody>
      </p:sp>
    </p:spTree>
    <p:extLst>
      <p:ext uri="{BB962C8B-B14F-4D97-AF65-F5344CB8AC3E}">
        <p14:creationId xmlns:p14="http://schemas.microsoft.com/office/powerpoint/2010/main" val="2728545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ROB</a:t>
            </a:r>
            <a:endParaRPr lang="en-GB" dirty="0"/>
          </a:p>
        </p:txBody>
      </p:sp>
      <p:sp>
        <p:nvSpPr>
          <p:cNvPr id="4" name="Slide Number Placeholder 3"/>
          <p:cNvSpPr>
            <a:spLocks noGrp="1"/>
          </p:cNvSpPr>
          <p:nvPr>
            <p:ph type="sldNum" sz="quarter" idx="10"/>
          </p:nvPr>
        </p:nvSpPr>
        <p:spPr/>
        <p:txBody>
          <a:bodyPr/>
          <a:lstStyle/>
          <a:p>
            <a:pPr>
              <a:defRPr/>
            </a:pPr>
            <a:fld id="{F6288A0C-7228-443C-9D9A-DF2BB5A6F446}" type="slidenum">
              <a:rPr lang="en-GB" altLang="en-US" smtClean="0"/>
              <a:pPr>
                <a:defRPr/>
              </a:pPr>
              <a:t>24</a:t>
            </a:fld>
            <a:endParaRPr lang="en-GB" altLang="en-US" dirty="0"/>
          </a:p>
        </p:txBody>
      </p:sp>
    </p:spTree>
    <p:extLst>
      <p:ext uri="{BB962C8B-B14F-4D97-AF65-F5344CB8AC3E}">
        <p14:creationId xmlns:p14="http://schemas.microsoft.com/office/powerpoint/2010/main" val="1224853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DAVE</a:t>
            </a:r>
            <a:endParaRPr lang="en-GB" dirty="0"/>
          </a:p>
        </p:txBody>
      </p:sp>
      <p:sp>
        <p:nvSpPr>
          <p:cNvPr id="4" name="Slide Number Placeholder 3"/>
          <p:cNvSpPr>
            <a:spLocks noGrp="1"/>
          </p:cNvSpPr>
          <p:nvPr>
            <p:ph type="sldNum" sz="quarter" idx="10"/>
          </p:nvPr>
        </p:nvSpPr>
        <p:spPr/>
        <p:txBody>
          <a:bodyPr/>
          <a:lstStyle/>
          <a:p>
            <a:pPr>
              <a:defRPr/>
            </a:pPr>
            <a:fld id="{F6288A0C-7228-443C-9D9A-DF2BB5A6F446}" type="slidenum">
              <a:rPr lang="en-GB" altLang="en-US" smtClean="0"/>
              <a:pPr>
                <a:defRPr/>
              </a:pPr>
              <a:t>25</a:t>
            </a:fld>
            <a:endParaRPr lang="en-GB" altLang="en-US" dirty="0"/>
          </a:p>
        </p:txBody>
      </p:sp>
    </p:spTree>
    <p:extLst>
      <p:ext uri="{BB962C8B-B14F-4D97-AF65-F5344CB8AC3E}">
        <p14:creationId xmlns:p14="http://schemas.microsoft.com/office/powerpoint/2010/main" val="757267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DAVE</a:t>
            </a:r>
            <a:endParaRPr lang="en-GB" dirty="0"/>
          </a:p>
        </p:txBody>
      </p:sp>
      <p:sp>
        <p:nvSpPr>
          <p:cNvPr id="4" name="Slide Number Placeholder 3"/>
          <p:cNvSpPr>
            <a:spLocks noGrp="1"/>
          </p:cNvSpPr>
          <p:nvPr>
            <p:ph type="sldNum" sz="quarter" idx="10"/>
          </p:nvPr>
        </p:nvSpPr>
        <p:spPr/>
        <p:txBody>
          <a:bodyPr/>
          <a:lstStyle/>
          <a:p>
            <a:pPr>
              <a:defRPr/>
            </a:pPr>
            <a:fld id="{F6288A0C-7228-443C-9D9A-DF2BB5A6F446}" type="slidenum">
              <a:rPr lang="en-GB" altLang="en-US" smtClean="0"/>
              <a:pPr>
                <a:defRPr/>
              </a:pPr>
              <a:t>26</a:t>
            </a:fld>
            <a:endParaRPr lang="en-GB" altLang="en-US" dirty="0"/>
          </a:p>
        </p:txBody>
      </p:sp>
    </p:spTree>
    <p:extLst>
      <p:ext uri="{BB962C8B-B14F-4D97-AF65-F5344CB8AC3E}">
        <p14:creationId xmlns:p14="http://schemas.microsoft.com/office/powerpoint/2010/main" val="1619398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ANGIE</a:t>
            </a:r>
            <a:endParaRPr lang="en-GB" dirty="0"/>
          </a:p>
        </p:txBody>
      </p:sp>
      <p:sp>
        <p:nvSpPr>
          <p:cNvPr id="4" name="Slide Number Placeholder 3"/>
          <p:cNvSpPr>
            <a:spLocks noGrp="1"/>
          </p:cNvSpPr>
          <p:nvPr>
            <p:ph type="sldNum" sz="quarter" idx="10"/>
          </p:nvPr>
        </p:nvSpPr>
        <p:spPr/>
        <p:txBody>
          <a:bodyPr/>
          <a:lstStyle/>
          <a:p>
            <a:pPr>
              <a:defRPr/>
            </a:pPr>
            <a:fld id="{F6288A0C-7228-443C-9D9A-DF2BB5A6F446}" type="slidenum">
              <a:rPr lang="en-GB" altLang="en-US" smtClean="0"/>
              <a:pPr>
                <a:defRPr/>
              </a:pPr>
              <a:t>27</a:t>
            </a:fld>
            <a:endParaRPr lang="en-GB" altLang="en-US" dirty="0"/>
          </a:p>
        </p:txBody>
      </p:sp>
    </p:spTree>
    <p:extLst>
      <p:ext uri="{BB962C8B-B14F-4D97-AF65-F5344CB8AC3E}">
        <p14:creationId xmlns:p14="http://schemas.microsoft.com/office/powerpoint/2010/main" val="734993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ANGIE</a:t>
            </a:r>
            <a:endParaRPr lang="en-GB" dirty="0"/>
          </a:p>
        </p:txBody>
      </p:sp>
      <p:sp>
        <p:nvSpPr>
          <p:cNvPr id="4" name="Slide Number Placeholder 3"/>
          <p:cNvSpPr>
            <a:spLocks noGrp="1"/>
          </p:cNvSpPr>
          <p:nvPr>
            <p:ph type="sldNum" sz="quarter" idx="10"/>
          </p:nvPr>
        </p:nvSpPr>
        <p:spPr/>
        <p:txBody>
          <a:bodyPr/>
          <a:lstStyle/>
          <a:p>
            <a:pPr>
              <a:defRPr/>
            </a:pPr>
            <a:fld id="{F6288A0C-7228-443C-9D9A-DF2BB5A6F446}" type="slidenum">
              <a:rPr lang="en-GB" altLang="en-US" smtClean="0"/>
              <a:pPr>
                <a:defRPr/>
              </a:pPr>
              <a:t>28</a:t>
            </a:fld>
            <a:endParaRPr lang="en-GB" altLang="en-US" dirty="0"/>
          </a:p>
        </p:txBody>
      </p:sp>
    </p:spTree>
    <p:extLst>
      <p:ext uri="{BB962C8B-B14F-4D97-AF65-F5344CB8AC3E}">
        <p14:creationId xmlns:p14="http://schemas.microsoft.com/office/powerpoint/2010/main" val="1804602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ANGIE</a:t>
            </a:r>
            <a:endParaRPr lang="en-GB" dirty="0"/>
          </a:p>
        </p:txBody>
      </p:sp>
      <p:sp>
        <p:nvSpPr>
          <p:cNvPr id="4" name="Slide Number Placeholder 3"/>
          <p:cNvSpPr>
            <a:spLocks noGrp="1"/>
          </p:cNvSpPr>
          <p:nvPr>
            <p:ph type="sldNum" sz="quarter" idx="10"/>
          </p:nvPr>
        </p:nvSpPr>
        <p:spPr/>
        <p:txBody>
          <a:bodyPr/>
          <a:lstStyle/>
          <a:p>
            <a:pPr>
              <a:defRPr/>
            </a:pPr>
            <a:fld id="{F6288A0C-7228-443C-9D9A-DF2BB5A6F446}" type="slidenum">
              <a:rPr lang="en-GB" altLang="en-US" smtClean="0"/>
              <a:pPr>
                <a:defRPr/>
              </a:pPr>
              <a:t>29</a:t>
            </a:fld>
            <a:endParaRPr lang="en-GB" altLang="en-US" dirty="0"/>
          </a:p>
        </p:txBody>
      </p:sp>
    </p:spTree>
    <p:extLst>
      <p:ext uri="{BB962C8B-B14F-4D97-AF65-F5344CB8AC3E}">
        <p14:creationId xmlns:p14="http://schemas.microsoft.com/office/powerpoint/2010/main" val="300387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ANGIE</a:t>
            </a:r>
            <a:endParaRPr lang="en-GB" dirty="0"/>
          </a:p>
        </p:txBody>
      </p:sp>
      <p:sp>
        <p:nvSpPr>
          <p:cNvPr id="4" name="Slide Number Placeholder 3"/>
          <p:cNvSpPr>
            <a:spLocks noGrp="1"/>
          </p:cNvSpPr>
          <p:nvPr>
            <p:ph type="sldNum" sz="quarter" idx="10"/>
          </p:nvPr>
        </p:nvSpPr>
        <p:spPr/>
        <p:txBody>
          <a:bodyPr/>
          <a:lstStyle/>
          <a:p>
            <a:pPr>
              <a:defRPr/>
            </a:pPr>
            <a:fld id="{F6288A0C-7228-443C-9D9A-DF2BB5A6F446}" type="slidenum">
              <a:rPr lang="en-GB" altLang="en-US" smtClean="0"/>
              <a:pPr>
                <a:defRPr/>
              </a:pPr>
              <a:t>30</a:t>
            </a:fld>
            <a:endParaRPr lang="en-GB" altLang="en-US" dirty="0"/>
          </a:p>
        </p:txBody>
      </p:sp>
    </p:spTree>
    <p:extLst>
      <p:ext uri="{BB962C8B-B14F-4D97-AF65-F5344CB8AC3E}">
        <p14:creationId xmlns:p14="http://schemas.microsoft.com/office/powerpoint/2010/main" val="394591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ANGIE</a:t>
            </a:r>
            <a:endParaRPr lang="en-GB" dirty="0"/>
          </a:p>
        </p:txBody>
      </p:sp>
      <p:sp>
        <p:nvSpPr>
          <p:cNvPr id="4" name="Slide Number Placeholder 3"/>
          <p:cNvSpPr>
            <a:spLocks noGrp="1"/>
          </p:cNvSpPr>
          <p:nvPr>
            <p:ph type="sldNum" sz="quarter" idx="10"/>
          </p:nvPr>
        </p:nvSpPr>
        <p:spPr/>
        <p:txBody>
          <a:bodyPr/>
          <a:lstStyle/>
          <a:p>
            <a:pPr>
              <a:defRPr/>
            </a:pPr>
            <a:fld id="{F6288A0C-7228-443C-9D9A-DF2BB5A6F446}" type="slidenum">
              <a:rPr lang="en-GB" altLang="en-US" smtClean="0"/>
              <a:pPr>
                <a:defRPr/>
              </a:pPr>
              <a:t>3</a:t>
            </a:fld>
            <a:endParaRPr lang="en-GB" altLang="en-US" dirty="0"/>
          </a:p>
        </p:txBody>
      </p:sp>
    </p:spTree>
    <p:extLst>
      <p:ext uri="{BB962C8B-B14F-4D97-AF65-F5344CB8AC3E}">
        <p14:creationId xmlns:p14="http://schemas.microsoft.com/office/powerpoint/2010/main" val="1521271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DAVID</a:t>
            </a:r>
            <a:endParaRPr lang="en-GB" dirty="0"/>
          </a:p>
        </p:txBody>
      </p:sp>
      <p:sp>
        <p:nvSpPr>
          <p:cNvPr id="4" name="Slide Number Placeholder 3"/>
          <p:cNvSpPr>
            <a:spLocks noGrp="1"/>
          </p:cNvSpPr>
          <p:nvPr>
            <p:ph type="sldNum" sz="quarter" idx="10"/>
          </p:nvPr>
        </p:nvSpPr>
        <p:spPr/>
        <p:txBody>
          <a:bodyPr/>
          <a:lstStyle/>
          <a:p>
            <a:pPr>
              <a:defRPr/>
            </a:pPr>
            <a:fld id="{F6288A0C-7228-443C-9D9A-DF2BB5A6F446}" type="slidenum">
              <a:rPr lang="en-GB" altLang="en-US" smtClean="0"/>
              <a:pPr>
                <a:defRPr/>
              </a:pPr>
              <a:t>4</a:t>
            </a:fld>
            <a:endParaRPr lang="en-GB" altLang="en-US" dirty="0"/>
          </a:p>
        </p:txBody>
      </p:sp>
    </p:spTree>
    <p:extLst>
      <p:ext uri="{BB962C8B-B14F-4D97-AF65-F5344CB8AC3E}">
        <p14:creationId xmlns:p14="http://schemas.microsoft.com/office/powerpoint/2010/main" val="3072638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ROB</a:t>
            </a:r>
            <a:endParaRPr lang="en-GB" baseline="0" dirty="0" smtClean="0"/>
          </a:p>
        </p:txBody>
      </p:sp>
      <p:sp>
        <p:nvSpPr>
          <p:cNvPr id="4" name="Slide Number Placeholder 3"/>
          <p:cNvSpPr>
            <a:spLocks noGrp="1"/>
          </p:cNvSpPr>
          <p:nvPr>
            <p:ph type="sldNum" sz="quarter" idx="10"/>
          </p:nvPr>
        </p:nvSpPr>
        <p:spPr/>
        <p:txBody>
          <a:bodyPr/>
          <a:lstStyle/>
          <a:p>
            <a:pPr>
              <a:defRPr/>
            </a:pPr>
            <a:fld id="{F6288A0C-7228-443C-9D9A-DF2BB5A6F446}" type="slidenum">
              <a:rPr lang="en-GB" altLang="en-US" smtClean="0"/>
              <a:pPr>
                <a:defRPr/>
              </a:pPr>
              <a:t>5</a:t>
            </a:fld>
            <a:endParaRPr lang="en-GB" altLang="en-US" dirty="0"/>
          </a:p>
        </p:txBody>
      </p:sp>
    </p:spTree>
    <p:extLst>
      <p:ext uri="{BB962C8B-B14F-4D97-AF65-F5344CB8AC3E}">
        <p14:creationId xmlns:p14="http://schemas.microsoft.com/office/powerpoint/2010/main" val="778987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DAVE - It became mandate by the UK Public Contract Regulations</a:t>
            </a:r>
            <a:r>
              <a:rPr lang="en-GB" baseline="0" dirty="0" smtClean="0"/>
              <a:t>  that e-tendering systems were in place by 2018.</a:t>
            </a:r>
          </a:p>
          <a:p>
            <a:endParaRPr lang="en-GB" baseline="0" dirty="0" smtClean="0"/>
          </a:p>
          <a:p>
            <a:r>
              <a:rPr lang="en-GB" baseline="0" dirty="0" smtClean="0"/>
              <a:t>There are benefits for both us and yourselves:</a:t>
            </a:r>
          </a:p>
          <a:p>
            <a:pPr marL="171450" indent="-171450">
              <a:buFont typeface="Arial" panose="020B0604020202020204" pitchFamily="34" charset="0"/>
              <a:buChar char="•"/>
            </a:pPr>
            <a:r>
              <a:rPr lang="en-US" dirty="0" smtClean="0"/>
              <a:t>One advertising portal for the South West – All opportunities over 25k to work with Cornwall Council</a:t>
            </a:r>
            <a:r>
              <a:rPr lang="en-US" baseline="0" dirty="0" smtClean="0"/>
              <a:t> </a:t>
            </a:r>
            <a:r>
              <a:rPr lang="en-US" dirty="0" smtClean="0"/>
              <a:t>are advertised through Due</a:t>
            </a:r>
            <a:r>
              <a:rPr lang="en-US" baseline="0" dirty="0" smtClean="0"/>
              <a:t> North. This is good for us as it reaches a wider market (large and small businesses) and also allows you to be notified when we launch a new opportunity minimalising the chance of you missing out.</a:t>
            </a:r>
          </a:p>
          <a:p>
            <a:pPr marL="171450" indent="-171450">
              <a:buFont typeface="Arial" panose="020B0604020202020204" pitchFamily="34" charset="0"/>
              <a:buChar char="•"/>
            </a:pPr>
            <a:r>
              <a:rPr lang="en-US" baseline="0" dirty="0" smtClean="0"/>
              <a:t>You should only have to enter your supplier information once, gone are the days where you spend ages writing out the same information again and again</a:t>
            </a:r>
          </a:p>
          <a:p>
            <a:pPr marL="171450" indent="-171450">
              <a:buFont typeface="Arial" panose="020B0604020202020204" pitchFamily="34" charset="0"/>
              <a:buChar char="•"/>
            </a:pPr>
            <a:r>
              <a:rPr lang="en-US" baseline="0" dirty="0" smtClean="0"/>
              <a:t>Saves paper which helps the environment, but also saves the faff of papers getting mixed up. The system also has more information/help next to the questions. </a:t>
            </a:r>
          </a:p>
          <a:p>
            <a:pPr marL="171450" indent="-171450">
              <a:buFont typeface="Arial" panose="020B0604020202020204" pitchFamily="34" charset="0"/>
              <a:buChar char="•"/>
            </a:pPr>
            <a:r>
              <a:rPr lang="en-US" baseline="0" dirty="0" smtClean="0"/>
              <a:t>Clarifications – When a bidder messages in a clarification question, as long as they don’t say it’s commercially sensitive we share the question and response with all, this saves the time of everybody messaging in individually. </a:t>
            </a:r>
          </a:p>
          <a:p>
            <a:pPr marL="171450" indent="-171450">
              <a:buFont typeface="Arial" panose="020B0604020202020204" pitchFamily="34" charset="0"/>
              <a:buChar char="•"/>
            </a:pPr>
            <a:r>
              <a:rPr lang="en-US" baseline="0" dirty="0" smtClean="0"/>
              <a:t>Transparent and fair for all</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All suppliers must register on to the Supplying the South West to receive alerts.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I’m assuming most people are already signed up to Due North which is how you’ve discovered this, if you haven’t though or if you would like further information I can run people through a small(ish) slideshow at the end of event and I can take your details and email you the presentation that is quite indepth. </a:t>
            </a:r>
          </a:p>
        </p:txBody>
      </p:sp>
      <p:sp>
        <p:nvSpPr>
          <p:cNvPr id="4" name="Slide Number Placeholder 3"/>
          <p:cNvSpPr>
            <a:spLocks noGrp="1"/>
          </p:cNvSpPr>
          <p:nvPr>
            <p:ph type="sldNum" sz="quarter" idx="10"/>
          </p:nvPr>
        </p:nvSpPr>
        <p:spPr/>
        <p:txBody>
          <a:bodyPr/>
          <a:lstStyle/>
          <a:p>
            <a:pPr>
              <a:defRPr/>
            </a:pPr>
            <a:fld id="{F6288A0C-7228-443C-9D9A-DF2BB5A6F446}" type="slidenum">
              <a:rPr lang="en-GB" altLang="en-US" smtClean="0"/>
              <a:pPr>
                <a:defRPr/>
              </a:pPr>
              <a:t>6</a:t>
            </a:fld>
            <a:endParaRPr lang="en-GB" altLang="en-US" dirty="0"/>
          </a:p>
        </p:txBody>
      </p:sp>
    </p:spTree>
    <p:extLst>
      <p:ext uri="{BB962C8B-B14F-4D97-AF65-F5344CB8AC3E}">
        <p14:creationId xmlns:p14="http://schemas.microsoft.com/office/powerpoint/2010/main" val="955340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DAVE</a:t>
            </a:r>
            <a:endParaRPr lang="en-GB" dirty="0"/>
          </a:p>
        </p:txBody>
      </p:sp>
      <p:sp>
        <p:nvSpPr>
          <p:cNvPr id="4" name="Slide Number Placeholder 3"/>
          <p:cNvSpPr>
            <a:spLocks noGrp="1"/>
          </p:cNvSpPr>
          <p:nvPr>
            <p:ph type="sldNum" sz="quarter" idx="10"/>
          </p:nvPr>
        </p:nvSpPr>
        <p:spPr/>
        <p:txBody>
          <a:bodyPr/>
          <a:lstStyle/>
          <a:p>
            <a:pPr>
              <a:defRPr/>
            </a:pPr>
            <a:fld id="{F6288A0C-7228-443C-9D9A-DF2BB5A6F446}" type="slidenum">
              <a:rPr lang="en-GB" altLang="en-US" smtClean="0"/>
              <a:pPr>
                <a:defRPr/>
              </a:pPr>
              <a:t>7</a:t>
            </a:fld>
            <a:endParaRPr lang="en-GB" altLang="en-US" dirty="0"/>
          </a:p>
        </p:txBody>
      </p:sp>
    </p:spTree>
    <p:extLst>
      <p:ext uri="{BB962C8B-B14F-4D97-AF65-F5344CB8AC3E}">
        <p14:creationId xmlns:p14="http://schemas.microsoft.com/office/powerpoint/2010/main" val="2192203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ROB</a:t>
            </a:r>
            <a:endParaRPr lang="en-GB" dirty="0"/>
          </a:p>
        </p:txBody>
      </p:sp>
      <p:sp>
        <p:nvSpPr>
          <p:cNvPr id="4" name="Slide Number Placeholder 3"/>
          <p:cNvSpPr>
            <a:spLocks noGrp="1"/>
          </p:cNvSpPr>
          <p:nvPr>
            <p:ph type="sldNum" sz="quarter" idx="10"/>
          </p:nvPr>
        </p:nvSpPr>
        <p:spPr/>
        <p:txBody>
          <a:bodyPr/>
          <a:lstStyle/>
          <a:p>
            <a:pPr>
              <a:defRPr/>
            </a:pPr>
            <a:fld id="{F6288A0C-7228-443C-9D9A-DF2BB5A6F446}" type="slidenum">
              <a:rPr lang="en-GB" altLang="en-US" smtClean="0"/>
              <a:pPr>
                <a:defRPr/>
              </a:pPr>
              <a:t>8</a:t>
            </a:fld>
            <a:endParaRPr lang="en-GB" altLang="en-US" dirty="0"/>
          </a:p>
        </p:txBody>
      </p:sp>
    </p:spTree>
    <p:extLst>
      <p:ext uri="{BB962C8B-B14F-4D97-AF65-F5344CB8AC3E}">
        <p14:creationId xmlns:p14="http://schemas.microsoft.com/office/powerpoint/2010/main" val="2210652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ROB</a:t>
            </a:r>
            <a:endParaRPr lang="en-GB" dirty="0"/>
          </a:p>
        </p:txBody>
      </p:sp>
      <p:sp>
        <p:nvSpPr>
          <p:cNvPr id="4" name="Slide Number Placeholder 3"/>
          <p:cNvSpPr>
            <a:spLocks noGrp="1"/>
          </p:cNvSpPr>
          <p:nvPr>
            <p:ph type="sldNum" sz="quarter" idx="10"/>
          </p:nvPr>
        </p:nvSpPr>
        <p:spPr/>
        <p:txBody>
          <a:bodyPr/>
          <a:lstStyle/>
          <a:p>
            <a:pPr>
              <a:defRPr/>
            </a:pPr>
            <a:fld id="{F6288A0C-7228-443C-9D9A-DF2BB5A6F446}" type="slidenum">
              <a:rPr lang="en-GB" altLang="en-US" smtClean="0"/>
              <a:pPr>
                <a:defRPr/>
              </a:pPr>
              <a:t>9</a:t>
            </a:fld>
            <a:endParaRPr lang="en-GB" altLang="en-US" dirty="0"/>
          </a:p>
        </p:txBody>
      </p:sp>
    </p:spTree>
    <p:extLst>
      <p:ext uri="{BB962C8B-B14F-4D97-AF65-F5344CB8AC3E}">
        <p14:creationId xmlns:p14="http://schemas.microsoft.com/office/powerpoint/2010/main" val="2761490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val="3608044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85324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45088" y="3752850"/>
            <a:ext cx="1558925" cy="28019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8313" y="3752850"/>
            <a:ext cx="4524375" cy="28019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66762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5D21A01C-F14E-4AE4-8444-BC6F0964FE50}" type="slidenum">
              <a:rPr lang="en-GB" altLang="en-US"/>
              <a:pPr>
                <a:defRPr/>
              </a:pPr>
              <a:t>‹#›</a:t>
            </a:fld>
            <a:endParaRPr lang="en-GB" altLang="en-US" dirty="0"/>
          </a:p>
        </p:txBody>
      </p:sp>
    </p:spTree>
    <p:extLst>
      <p:ext uri="{BB962C8B-B14F-4D97-AF65-F5344CB8AC3E}">
        <p14:creationId xmlns:p14="http://schemas.microsoft.com/office/powerpoint/2010/main" val="208814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1353B65F-36BC-4A17-ABF0-4205F68ABFAC}" type="slidenum">
              <a:rPr lang="en-GB" altLang="en-US"/>
              <a:pPr>
                <a:defRPr/>
              </a:pPr>
              <a:t>‹#›</a:t>
            </a:fld>
            <a:endParaRPr lang="en-GB" altLang="en-US" dirty="0"/>
          </a:p>
        </p:txBody>
      </p:sp>
    </p:spTree>
    <p:extLst>
      <p:ext uri="{BB962C8B-B14F-4D97-AF65-F5344CB8AC3E}">
        <p14:creationId xmlns:p14="http://schemas.microsoft.com/office/powerpoint/2010/main" val="2103866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B8C3839-B393-4D6D-A1AB-D53D382B2947}" type="slidenum">
              <a:rPr lang="en-GB" altLang="en-US"/>
              <a:pPr>
                <a:defRPr/>
              </a:pPr>
              <a:t>‹#›</a:t>
            </a:fld>
            <a:endParaRPr lang="en-GB" altLang="en-US" dirty="0"/>
          </a:p>
        </p:txBody>
      </p:sp>
    </p:spTree>
    <p:extLst>
      <p:ext uri="{BB962C8B-B14F-4D97-AF65-F5344CB8AC3E}">
        <p14:creationId xmlns:p14="http://schemas.microsoft.com/office/powerpoint/2010/main" val="2854601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D6BA010D-C2D1-49F2-BBA2-28EACBD74FDF}" type="slidenum">
              <a:rPr lang="en-GB" altLang="en-US"/>
              <a:pPr>
                <a:defRPr/>
              </a:pPr>
              <a:t>‹#›</a:t>
            </a:fld>
            <a:endParaRPr lang="en-GB" altLang="en-US" dirty="0"/>
          </a:p>
        </p:txBody>
      </p:sp>
    </p:spTree>
    <p:extLst>
      <p:ext uri="{BB962C8B-B14F-4D97-AF65-F5344CB8AC3E}">
        <p14:creationId xmlns:p14="http://schemas.microsoft.com/office/powerpoint/2010/main" val="2611078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64F91688-BC55-4062-BA70-B0C232B1939A}" type="slidenum">
              <a:rPr lang="en-GB" altLang="en-US"/>
              <a:pPr>
                <a:defRPr/>
              </a:pPr>
              <a:t>‹#›</a:t>
            </a:fld>
            <a:endParaRPr lang="en-GB" altLang="en-US" dirty="0"/>
          </a:p>
        </p:txBody>
      </p:sp>
    </p:spTree>
    <p:extLst>
      <p:ext uri="{BB962C8B-B14F-4D97-AF65-F5344CB8AC3E}">
        <p14:creationId xmlns:p14="http://schemas.microsoft.com/office/powerpoint/2010/main" val="1087063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DBA9F4AC-2F60-4A19-9E71-D451C96A3204}" type="slidenum">
              <a:rPr lang="en-GB" altLang="en-US"/>
              <a:pPr>
                <a:defRPr/>
              </a:pPr>
              <a:t>‹#›</a:t>
            </a:fld>
            <a:endParaRPr lang="en-GB" altLang="en-US" dirty="0"/>
          </a:p>
        </p:txBody>
      </p:sp>
    </p:spTree>
    <p:extLst>
      <p:ext uri="{BB962C8B-B14F-4D97-AF65-F5344CB8AC3E}">
        <p14:creationId xmlns:p14="http://schemas.microsoft.com/office/powerpoint/2010/main" val="2466474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FF2F7E5-6AD6-40DE-B19C-77E43CF7FCD5}" type="slidenum">
              <a:rPr lang="en-GB" altLang="en-US"/>
              <a:pPr>
                <a:defRPr/>
              </a:pPr>
              <a:t>‹#›</a:t>
            </a:fld>
            <a:endParaRPr lang="en-GB" altLang="en-US" dirty="0"/>
          </a:p>
        </p:txBody>
      </p:sp>
    </p:spTree>
    <p:extLst>
      <p:ext uri="{BB962C8B-B14F-4D97-AF65-F5344CB8AC3E}">
        <p14:creationId xmlns:p14="http://schemas.microsoft.com/office/powerpoint/2010/main" val="1862714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573227C-26DE-4CE2-866C-D3B37B1E6CB5}" type="slidenum">
              <a:rPr lang="en-GB" altLang="en-US"/>
              <a:pPr>
                <a:defRPr/>
              </a:pPr>
              <a:t>‹#›</a:t>
            </a:fld>
            <a:endParaRPr lang="en-GB" altLang="en-US" dirty="0"/>
          </a:p>
        </p:txBody>
      </p:sp>
    </p:spTree>
    <p:extLst>
      <p:ext uri="{BB962C8B-B14F-4D97-AF65-F5344CB8AC3E}">
        <p14:creationId xmlns:p14="http://schemas.microsoft.com/office/powerpoint/2010/main" val="132039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30572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BD1690C-FA06-4CD4-BF0B-4CF55EB90132}" type="slidenum">
              <a:rPr lang="en-GB" altLang="en-US"/>
              <a:pPr>
                <a:defRPr/>
              </a:pPr>
              <a:t>‹#›</a:t>
            </a:fld>
            <a:endParaRPr lang="en-GB" altLang="en-US" dirty="0"/>
          </a:p>
        </p:txBody>
      </p:sp>
    </p:spTree>
    <p:extLst>
      <p:ext uri="{BB962C8B-B14F-4D97-AF65-F5344CB8AC3E}">
        <p14:creationId xmlns:p14="http://schemas.microsoft.com/office/powerpoint/2010/main" val="3326655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009A75F-E2CE-44CD-8827-DCC983B153D9}" type="slidenum">
              <a:rPr lang="en-GB" altLang="en-US"/>
              <a:pPr>
                <a:defRPr/>
              </a:pPr>
              <a:t>‹#›</a:t>
            </a:fld>
            <a:endParaRPr lang="en-GB" altLang="en-US" dirty="0"/>
          </a:p>
        </p:txBody>
      </p:sp>
    </p:spTree>
    <p:extLst>
      <p:ext uri="{BB962C8B-B14F-4D97-AF65-F5344CB8AC3E}">
        <p14:creationId xmlns:p14="http://schemas.microsoft.com/office/powerpoint/2010/main" val="934054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7A0BFB61-07DD-414D-9BCD-4EA18B484C6F}" type="slidenum">
              <a:rPr lang="en-GB" altLang="en-US"/>
              <a:pPr>
                <a:defRPr/>
              </a:pPr>
              <a:t>‹#›</a:t>
            </a:fld>
            <a:endParaRPr lang="en-GB" altLang="en-US" dirty="0"/>
          </a:p>
        </p:txBody>
      </p:sp>
    </p:spTree>
    <p:extLst>
      <p:ext uri="{BB962C8B-B14F-4D97-AF65-F5344CB8AC3E}">
        <p14:creationId xmlns:p14="http://schemas.microsoft.com/office/powerpoint/2010/main" val="2602258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809247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03631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228578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5768975"/>
            <a:ext cx="2155825" cy="785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847975" y="5768975"/>
            <a:ext cx="2155825" cy="785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55344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63404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1715861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979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256411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17610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90785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73878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45088" y="3752850"/>
            <a:ext cx="1558925" cy="28019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8313" y="3752850"/>
            <a:ext cx="4524375" cy="2801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623046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D430AB9E-AF89-48BD-894A-F7F504EF38E8}" type="slidenum">
              <a:rPr lang="en-GB" altLang="en-US"/>
              <a:pPr>
                <a:defRPr/>
              </a:pPr>
              <a:t>‹#›</a:t>
            </a:fld>
            <a:endParaRPr lang="en-GB" altLang="en-US" dirty="0"/>
          </a:p>
        </p:txBody>
      </p:sp>
    </p:spTree>
    <p:extLst>
      <p:ext uri="{BB962C8B-B14F-4D97-AF65-F5344CB8AC3E}">
        <p14:creationId xmlns:p14="http://schemas.microsoft.com/office/powerpoint/2010/main" val="12161805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1F4A4D96-6C50-4C4E-A745-B9ED8A3DAC51}" type="slidenum">
              <a:rPr lang="en-GB" altLang="en-US"/>
              <a:pPr>
                <a:defRPr/>
              </a:pPr>
              <a:t>‹#›</a:t>
            </a:fld>
            <a:endParaRPr lang="en-GB" altLang="en-US" dirty="0"/>
          </a:p>
        </p:txBody>
      </p:sp>
    </p:spTree>
    <p:extLst>
      <p:ext uri="{BB962C8B-B14F-4D97-AF65-F5344CB8AC3E}">
        <p14:creationId xmlns:p14="http://schemas.microsoft.com/office/powerpoint/2010/main" val="16497770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B4D1B7A-A1E6-4ACA-87B1-FA7067F74A00}" type="slidenum">
              <a:rPr lang="en-GB" altLang="en-US"/>
              <a:pPr>
                <a:defRPr/>
              </a:pPr>
              <a:t>‹#›</a:t>
            </a:fld>
            <a:endParaRPr lang="en-GB" altLang="en-US" dirty="0"/>
          </a:p>
        </p:txBody>
      </p:sp>
    </p:spTree>
    <p:extLst>
      <p:ext uri="{BB962C8B-B14F-4D97-AF65-F5344CB8AC3E}">
        <p14:creationId xmlns:p14="http://schemas.microsoft.com/office/powerpoint/2010/main" val="11131215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B26886BD-2EEF-4BE9-AF9B-C735373C0185}" type="slidenum">
              <a:rPr lang="en-GB" altLang="en-US"/>
              <a:pPr>
                <a:defRPr/>
              </a:pPr>
              <a:t>‹#›</a:t>
            </a:fld>
            <a:endParaRPr lang="en-GB" altLang="en-US" dirty="0"/>
          </a:p>
        </p:txBody>
      </p:sp>
    </p:spTree>
    <p:extLst>
      <p:ext uri="{BB962C8B-B14F-4D97-AF65-F5344CB8AC3E}">
        <p14:creationId xmlns:p14="http://schemas.microsoft.com/office/powerpoint/2010/main" val="42639434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05D660CC-E6D0-48A7-8313-02EAF6C92602}" type="slidenum">
              <a:rPr lang="en-GB" altLang="en-US"/>
              <a:pPr>
                <a:defRPr/>
              </a:pPr>
              <a:t>‹#›</a:t>
            </a:fld>
            <a:endParaRPr lang="en-GB" altLang="en-US" dirty="0"/>
          </a:p>
        </p:txBody>
      </p:sp>
    </p:spTree>
    <p:extLst>
      <p:ext uri="{BB962C8B-B14F-4D97-AF65-F5344CB8AC3E}">
        <p14:creationId xmlns:p14="http://schemas.microsoft.com/office/powerpoint/2010/main" val="30212548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23635BAD-EB2C-4498-BCD4-D14595D73644}" type="slidenum">
              <a:rPr lang="en-GB" altLang="en-US"/>
              <a:pPr>
                <a:defRPr/>
              </a:pPr>
              <a:t>‹#›</a:t>
            </a:fld>
            <a:endParaRPr lang="en-GB" altLang="en-US" dirty="0"/>
          </a:p>
        </p:txBody>
      </p:sp>
    </p:spTree>
    <p:extLst>
      <p:ext uri="{BB962C8B-B14F-4D97-AF65-F5344CB8AC3E}">
        <p14:creationId xmlns:p14="http://schemas.microsoft.com/office/powerpoint/2010/main" val="193152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5768975"/>
            <a:ext cx="2155825" cy="7858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847975" y="5768975"/>
            <a:ext cx="2155825" cy="7858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444215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3E7E453-5BD2-4D6E-BCD9-6561E52054E6}" type="slidenum">
              <a:rPr lang="en-GB" altLang="en-US"/>
              <a:pPr>
                <a:defRPr/>
              </a:pPr>
              <a:t>‹#›</a:t>
            </a:fld>
            <a:endParaRPr lang="en-GB" altLang="en-US" dirty="0"/>
          </a:p>
        </p:txBody>
      </p:sp>
    </p:spTree>
    <p:extLst>
      <p:ext uri="{BB962C8B-B14F-4D97-AF65-F5344CB8AC3E}">
        <p14:creationId xmlns:p14="http://schemas.microsoft.com/office/powerpoint/2010/main" val="34372749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127B273-49A4-44E3-A186-56B0F0B360D2}" type="slidenum">
              <a:rPr lang="en-GB" altLang="en-US"/>
              <a:pPr>
                <a:defRPr/>
              </a:pPr>
              <a:t>‹#›</a:t>
            </a:fld>
            <a:endParaRPr lang="en-GB" altLang="en-US" dirty="0"/>
          </a:p>
        </p:txBody>
      </p:sp>
    </p:spTree>
    <p:extLst>
      <p:ext uri="{BB962C8B-B14F-4D97-AF65-F5344CB8AC3E}">
        <p14:creationId xmlns:p14="http://schemas.microsoft.com/office/powerpoint/2010/main" val="39325539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F572D31-3815-4CE8-BA23-B6FBE700B761}" type="slidenum">
              <a:rPr lang="en-GB" altLang="en-US"/>
              <a:pPr>
                <a:defRPr/>
              </a:pPr>
              <a:t>‹#›</a:t>
            </a:fld>
            <a:endParaRPr lang="en-GB" altLang="en-US" dirty="0"/>
          </a:p>
        </p:txBody>
      </p:sp>
    </p:spTree>
    <p:extLst>
      <p:ext uri="{BB962C8B-B14F-4D97-AF65-F5344CB8AC3E}">
        <p14:creationId xmlns:p14="http://schemas.microsoft.com/office/powerpoint/2010/main" val="6128727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93128EA5-3711-4A85-A615-B43993CCDC8B}" type="slidenum">
              <a:rPr lang="en-GB" altLang="en-US"/>
              <a:pPr>
                <a:defRPr/>
              </a:pPr>
              <a:t>‹#›</a:t>
            </a:fld>
            <a:endParaRPr lang="en-GB" altLang="en-US" dirty="0"/>
          </a:p>
        </p:txBody>
      </p:sp>
    </p:spTree>
    <p:extLst>
      <p:ext uri="{BB962C8B-B14F-4D97-AF65-F5344CB8AC3E}">
        <p14:creationId xmlns:p14="http://schemas.microsoft.com/office/powerpoint/2010/main" val="1446606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F1E94048-FFE9-46A9-B94B-EDBF34EB3C55}" type="slidenum">
              <a:rPr lang="en-GB" altLang="en-US"/>
              <a:pPr>
                <a:defRPr/>
              </a:pPr>
              <a:t>‹#›</a:t>
            </a:fld>
            <a:endParaRPr lang="en-GB" altLang="en-US" dirty="0"/>
          </a:p>
        </p:txBody>
      </p:sp>
    </p:spTree>
    <p:extLst>
      <p:ext uri="{BB962C8B-B14F-4D97-AF65-F5344CB8AC3E}">
        <p14:creationId xmlns:p14="http://schemas.microsoft.com/office/powerpoint/2010/main" val="3629312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80077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777721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878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71426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4192000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Freeform 24"/>
          <p:cNvSpPr>
            <a:spLocks/>
          </p:cNvSpPr>
          <p:nvPr/>
        </p:nvSpPr>
        <p:spPr bwMode="auto">
          <a:xfrm>
            <a:off x="5586413" y="-2295525"/>
            <a:ext cx="7115175" cy="7704138"/>
          </a:xfrm>
          <a:custGeom>
            <a:avLst/>
            <a:gdLst>
              <a:gd name="T0" fmla="*/ 2147483646 w 1197"/>
              <a:gd name="T1" fmla="*/ 0 h 1296"/>
              <a:gd name="T2" fmla="*/ 2147483646 w 1197"/>
              <a:gd name="T3" fmla="*/ 2147483646 h 1296"/>
              <a:gd name="T4" fmla="*/ 2147483646 w 1197"/>
              <a:gd name="T5" fmla="*/ 2147483646 h 1296"/>
              <a:gd name="T6" fmla="*/ 2147483646 w 1197"/>
              <a:gd name="T7" fmla="*/ 2147483646 h 1296"/>
              <a:gd name="T8" fmla="*/ 2147483646 w 1197"/>
              <a:gd name="T9" fmla="*/ 2147483646 h 1296"/>
              <a:gd name="T10" fmla="*/ 2147483646 w 1197"/>
              <a:gd name="T11" fmla="*/ 2147483646 h 1296"/>
              <a:gd name="T12" fmla="*/ 2147483646 w 1197"/>
              <a:gd name="T13" fmla="*/ 2147483646 h 1296"/>
              <a:gd name="T14" fmla="*/ 2147483646 w 1197"/>
              <a:gd name="T15" fmla="*/ 2147483646 h 1296"/>
              <a:gd name="T16" fmla="*/ 2147483646 w 1197"/>
              <a:gd name="T17" fmla="*/ 2147483646 h 1296"/>
              <a:gd name="T18" fmla="*/ 0 w 1197"/>
              <a:gd name="T19" fmla="*/ 2147483646 h 1296"/>
              <a:gd name="T20" fmla="*/ 0 w 1197"/>
              <a:gd name="T21" fmla="*/ 0 h 1296"/>
              <a:gd name="T22" fmla="*/ 2147483646 w 1197"/>
              <a:gd name="T23" fmla="*/ 0 h 12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97" h="1296">
                <a:moveTo>
                  <a:pt x="1195" y="0"/>
                </a:moveTo>
                <a:cubicBezTo>
                  <a:pt x="1196" y="22"/>
                  <a:pt x="1196" y="112"/>
                  <a:pt x="1195" y="158"/>
                </a:cubicBezTo>
                <a:cubicBezTo>
                  <a:pt x="1197" y="158"/>
                  <a:pt x="1197" y="158"/>
                  <a:pt x="1197" y="158"/>
                </a:cubicBezTo>
                <a:cubicBezTo>
                  <a:pt x="1197" y="543"/>
                  <a:pt x="1197" y="543"/>
                  <a:pt x="1197" y="543"/>
                </a:cubicBezTo>
                <a:cubicBezTo>
                  <a:pt x="1196" y="668"/>
                  <a:pt x="1163" y="780"/>
                  <a:pt x="1108" y="883"/>
                </a:cubicBezTo>
                <a:cubicBezTo>
                  <a:pt x="1020" y="1056"/>
                  <a:pt x="838" y="1192"/>
                  <a:pt x="667" y="1272"/>
                </a:cubicBezTo>
                <a:cubicBezTo>
                  <a:pt x="643" y="1281"/>
                  <a:pt x="620" y="1294"/>
                  <a:pt x="593" y="1296"/>
                </a:cubicBezTo>
                <a:cubicBezTo>
                  <a:pt x="547" y="1277"/>
                  <a:pt x="502" y="1257"/>
                  <a:pt x="459" y="1233"/>
                </a:cubicBezTo>
                <a:cubicBezTo>
                  <a:pt x="204" y="1106"/>
                  <a:pt x="17" y="854"/>
                  <a:pt x="2" y="575"/>
                </a:cubicBezTo>
                <a:cubicBezTo>
                  <a:pt x="0" y="177"/>
                  <a:pt x="0" y="177"/>
                  <a:pt x="0" y="177"/>
                </a:cubicBezTo>
                <a:cubicBezTo>
                  <a:pt x="0" y="0"/>
                  <a:pt x="0" y="0"/>
                  <a:pt x="0" y="0"/>
                </a:cubicBezTo>
                <a:lnTo>
                  <a:pt x="1195" y="0"/>
                </a:lnTo>
                <a:close/>
              </a:path>
            </a:pathLst>
          </a:custGeom>
          <a:solidFill>
            <a:srgbClr val="0024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27" name="Freeform 25"/>
          <p:cNvSpPr>
            <a:spLocks/>
          </p:cNvSpPr>
          <p:nvPr/>
        </p:nvSpPr>
        <p:spPr bwMode="auto">
          <a:xfrm>
            <a:off x="5672138" y="-349250"/>
            <a:ext cx="4000500" cy="4332288"/>
          </a:xfrm>
          <a:custGeom>
            <a:avLst/>
            <a:gdLst>
              <a:gd name="T0" fmla="*/ 2147483646 w 1197"/>
              <a:gd name="T1" fmla="*/ 0 h 1296"/>
              <a:gd name="T2" fmla="*/ 2147483646 w 1197"/>
              <a:gd name="T3" fmla="*/ 2147483646 h 1296"/>
              <a:gd name="T4" fmla="*/ 2147483646 w 1197"/>
              <a:gd name="T5" fmla="*/ 2147483646 h 1296"/>
              <a:gd name="T6" fmla="*/ 2147483646 w 1197"/>
              <a:gd name="T7" fmla="*/ 2147483646 h 1296"/>
              <a:gd name="T8" fmla="*/ 2147483646 w 1197"/>
              <a:gd name="T9" fmla="*/ 2147483646 h 1296"/>
              <a:gd name="T10" fmla="*/ 2147483646 w 1197"/>
              <a:gd name="T11" fmla="*/ 2147483646 h 1296"/>
              <a:gd name="T12" fmla="*/ 2147483646 w 1197"/>
              <a:gd name="T13" fmla="*/ 2147483646 h 1296"/>
              <a:gd name="T14" fmla="*/ 2147483646 w 1197"/>
              <a:gd name="T15" fmla="*/ 2147483646 h 1296"/>
              <a:gd name="T16" fmla="*/ 2147483646 w 1197"/>
              <a:gd name="T17" fmla="*/ 2147483646 h 1296"/>
              <a:gd name="T18" fmla="*/ 0 w 1197"/>
              <a:gd name="T19" fmla="*/ 2147483646 h 1296"/>
              <a:gd name="T20" fmla="*/ 0 w 1197"/>
              <a:gd name="T21" fmla="*/ 0 h 1296"/>
              <a:gd name="T22" fmla="*/ 2147483646 w 1197"/>
              <a:gd name="T23" fmla="*/ 0 h 12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97" h="1296">
                <a:moveTo>
                  <a:pt x="1195" y="0"/>
                </a:moveTo>
                <a:cubicBezTo>
                  <a:pt x="1196" y="22"/>
                  <a:pt x="1196" y="112"/>
                  <a:pt x="1195" y="158"/>
                </a:cubicBezTo>
                <a:cubicBezTo>
                  <a:pt x="1197" y="158"/>
                  <a:pt x="1197" y="158"/>
                  <a:pt x="1197" y="158"/>
                </a:cubicBezTo>
                <a:cubicBezTo>
                  <a:pt x="1197" y="543"/>
                  <a:pt x="1197" y="543"/>
                  <a:pt x="1197" y="543"/>
                </a:cubicBezTo>
                <a:cubicBezTo>
                  <a:pt x="1196" y="668"/>
                  <a:pt x="1163" y="780"/>
                  <a:pt x="1108" y="883"/>
                </a:cubicBezTo>
                <a:cubicBezTo>
                  <a:pt x="1020" y="1056"/>
                  <a:pt x="838" y="1192"/>
                  <a:pt x="667" y="1272"/>
                </a:cubicBezTo>
                <a:cubicBezTo>
                  <a:pt x="643" y="1281"/>
                  <a:pt x="620" y="1294"/>
                  <a:pt x="593" y="1296"/>
                </a:cubicBezTo>
                <a:cubicBezTo>
                  <a:pt x="547" y="1277"/>
                  <a:pt x="502" y="1257"/>
                  <a:pt x="459" y="1233"/>
                </a:cubicBezTo>
                <a:cubicBezTo>
                  <a:pt x="204" y="1106"/>
                  <a:pt x="17" y="854"/>
                  <a:pt x="2" y="575"/>
                </a:cubicBezTo>
                <a:cubicBezTo>
                  <a:pt x="0" y="177"/>
                  <a:pt x="0" y="177"/>
                  <a:pt x="0" y="177"/>
                </a:cubicBezTo>
                <a:cubicBezTo>
                  <a:pt x="0" y="0"/>
                  <a:pt x="0" y="0"/>
                  <a:pt x="0" y="0"/>
                </a:cubicBezTo>
                <a:lnTo>
                  <a:pt x="1195" y="0"/>
                </a:lnTo>
                <a:close/>
              </a:path>
            </a:pathLst>
          </a:custGeom>
          <a:solidFill>
            <a:schemeClr val="accent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28" name="Freeform 26"/>
          <p:cNvSpPr>
            <a:spLocks/>
          </p:cNvSpPr>
          <p:nvPr/>
        </p:nvSpPr>
        <p:spPr bwMode="auto">
          <a:xfrm>
            <a:off x="5749925" y="-328613"/>
            <a:ext cx="3751263" cy="4059238"/>
          </a:xfrm>
          <a:custGeom>
            <a:avLst/>
            <a:gdLst>
              <a:gd name="T0" fmla="*/ 2147483646 w 1197"/>
              <a:gd name="T1" fmla="*/ 0 h 1296"/>
              <a:gd name="T2" fmla="*/ 2147483646 w 1197"/>
              <a:gd name="T3" fmla="*/ 2147483646 h 1296"/>
              <a:gd name="T4" fmla="*/ 2147483646 w 1197"/>
              <a:gd name="T5" fmla="*/ 2147483646 h 1296"/>
              <a:gd name="T6" fmla="*/ 2147483646 w 1197"/>
              <a:gd name="T7" fmla="*/ 2147483646 h 1296"/>
              <a:gd name="T8" fmla="*/ 2147483646 w 1197"/>
              <a:gd name="T9" fmla="*/ 2147483646 h 1296"/>
              <a:gd name="T10" fmla="*/ 2147483646 w 1197"/>
              <a:gd name="T11" fmla="*/ 2147483646 h 1296"/>
              <a:gd name="T12" fmla="*/ 2147483646 w 1197"/>
              <a:gd name="T13" fmla="*/ 2147483646 h 1296"/>
              <a:gd name="T14" fmla="*/ 2147483646 w 1197"/>
              <a:gd name="T15" fmla="*/ 2147483646 h 1296"/>
              <a:gd name="T16" fmla="*/ 2147483646 w 1197"/>
              <a:gd name="T17" fmla="*/ 2147483646 h 1296"/>
              <a:gd name="T18" fmla="*/ 0 w 1197"/>
              <a:gd name="T19" fmla="*/ 2147483646 h 1296"/>
              <a:gd name="T20" fmla="*/ 0 w 1197"/>
              <a:gd name="T21" fmla="*/ 0 h 1296"/>
              <a:gd name="T22" fmla="*/ 2147483646 w 1197"/>
              <a:gd name="T23" fmla="*/ 0 h 12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97" h="1296">
                <a:moveTo>
                  <a:pt x="1195" y="0"/>
                </a:moveTo>
                <a:cubicBezTo>
                  <a:pt x="1196" y="22"/>
                  <a:pt x="1196" y="112"/>
                  <a:pt x="1195" y="158"/>
                </a:cubicBezTo>
                <a:cubicBezTo>
                  <a:pt x="1197" y="158"/>
                  <a:pt x="1197" y="158"/>
                  <a:pt x="1197" y="158"/>
                </a:cubicBezTo>
                <a:cubicBezTo>
                  <a:pt x="1197" y="543"/>
                  <a:pt x="1197" y="543"/>
                  <a:pt x="1197" y="543"/>
                </a:cubicBezTo>
                <a:cubicBezTo>
                  <a:pt x="1196" y="668"/>
                  <a:pt x="1163" y="780"/>
                  <a:pt x="1108" y="883"/>
                </a:cubicBezTo>
                <a:cubicBezTo>
                  <a:pt x="1020" y="1056"/>
                  <a:pt x="838" y="1192"/>
                  <a:pt x="667" y="1272"/>
                </a:cubicBezTo>
                <a:cubicBezTo>
                  <a:pt x="643" y="1281"/>
                  <a:pt x="620" y="1294"/>
                  <a:pt x="593" y="1296"/>
                </a:cubicBezTo>
                <a:cubicBezTo>
                  <a:pt x="547" y="1277"/>
                  <a:pt x="502" y="1257"/>
                  <a:pt x="459" y="1233"/>
                </a:cubicBezTo>
                <a:cubicBezTo>
                  <a:pt x="204" y="1106"/>
                  <a:pt x="17" y="854"/>
                  <a:pt x="2" y="575"/>
                </a:cubicBezTo>
                <a:cubicBezTo>
                  <a:pt x="0" y="177"/>
                  <a:pt x="0" y="177"/>
                  <a:pt x="0" y="177"/>
                </a:cubicBezTo>
                <a:cubicBezTo>
                  <a:pt x="0" y="0"/>
                  <a:pt x="0" y="0"/>
                  <a:pt x="0" y="0"/>
                </a:cubicBezTo>
                <a:lnTo>
                  <a:pt x="119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pic>
        <p:nvPicPr>
          <p:cNvPr id="1029" name="Picture 27" descr="cc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35713" y="436563"/>
            <a:ext cx="228282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29"/>
          <p:cNvSpPr>
            <a:spLocks noGrp="1" noChangeArrowheads="1"/>
          </p:cNvSpPr>
          <p:nvPr>
            <p:ph type="title"/>
          </p:nvPr>
        </p:nvSpPr>
        <p:spPr bwMode="auto">
          <a:xfrm>
            <a:off x="468313" y="3752850"/>
            <a:ext cx="6235700"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031" name="Rectangle 30"/>
          <p:cNvSpPr>
            <a:spLocks noGrp="1" noChangeArrowheads="1"/>
          </p:cNvSpPr>
          <p:nvPr>
            <p:ph type="body" idx="1"/>
          </p:nvPr>
        </p:nvSpPr>
        <p:spPr bwMode="auto">
          <a:xfrm>
            <a:off x="539750" y="5768975"/>
            <a:ext cx="446405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p:txBody>
      </p:sp>
      <p:sp>
        <p:nvSpPr>
          <p:cNvPr id="1032" name="MSIPCMContentMarking" descr="{&quot;HashCode&quot;:-1864058544,&quot;Placement&quot;:&quot;Header&quot;}"/>
          <p:cNvSpPr txBox="1">
            <a:spLocks noChangeArrowheads="1"/>
          </p:cNvSpPr>
          <p:nvPr userDrawn="1"/>
        </p:nvSpPr>
        <p:spPr bwMode="auto">
          <a:xfrm>
            <a:off x="6670091" y="0"/>
            <a:ext cx="2473909" cy="26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a:defRPr sz="2000">
                <a:solidFill>
                  <a:schemeClr val="tx1"/>
                </a:solidFill>
                <a:latin typeface="Trebuchet MS" panose="020B0603020202020204" pitchFamily="34" charset="0"/>
              </a:defRPr>
            </a:lvl1pPr>
            <a:lvl2pPr marL="742950" indent="-285750">
              <a:defRPr sz="2000">
                <a:solidFill>
                  <a:schemeClr val="tx1"/>
                </a:solidFill>
                <a:latin typeface="Trebuchet MS" panose="020B0603020202020204" pitchFamily="34" charset="0"/>
              </a:defRPr>
            </a:lvl2pPr>
            <a:lvl3pPr marL="1143000" indent="-228600">
              <a:defRPr sz="2000">
                <a:solidFill>
                  <a:schemeClr val="tx1"/>
                </a:solidFill>
                <a:latin typeface="Trebuchet MS" panose="020B0603020202020204" pitchFamily="34" charset="0"/>
              </a:defRPr>
            </a:lvl3pPr>
            <a:lvl4pPr marL="1600200" indent="-228600">
              <a:defRPr sz="2000">
                <a:solidFill>
                  <a:schemeClr val="tx1"/>
                </a:solidFill>
                <a:latin typeface="Trebuchet MS" panose="020B0603020202020204" pitchFamily="34" charset="0"/>
              </a:defRPr>
            </a:lvl4pPr>
            <a:lvl5pPr marL="2057400" indent="-228600">
              <a:defRPr sz="2000">
                <a:solidFill>
                  <a:schemeClr val="tx1"/>
                </a:solidFill>
                <a:latin typeface="Trebuchet MS" panose="020B0603020202020204" pitchFamily="34" charset="0"/>
              </a:defRPr>
            </a:lvl5pPr>
            <a:lvl6pPr marL="2514600" indent="-228600" eaLnBrk="0" fontAlgn="base" hangingPunct="0">
              <a:spcBef>
                <a:spcPct val="0"/>
              </a:spcBef>
              <a:spcAft>
                <a:spcPct val="0"/>
              </a:spcAft>
              <a:defRPr sz="2000">
                <a:solidFill>
                  <a:schemeClr val="tx1"/>
                </a:solidFill>
                <a:latin typeface="Trebuchet MS" panose="020B0603020202020204" pitchFamily="34" charset="0"/>
              </a:defRPr>
            </a:lvl6pPr>
            <a:lvl7pPr marL="2971800" indent="-228600" eaLnBrk="0" fontAlgn="base" hangingPunct="0">
              <a:spcBef>
                <a:spcPct val="0"/>
              </a:spcBef>
              <a:spcAft>
                <a:spcPct val="0"/>
              </a:spcAft>
              <a:defRPr sz="2000">
                <a:solidFill>
                  <a:schemeClr val="tx1"/>
                </a:solidFill>
                <a:latin typeface="Trebuchet MS" panose="020B0603020202020204" pitchFamily="34" charset="0"/>
              </a:defRPr>
            </a:lvl7pPr>
            <a:lvl8pPr marL="3429000" indent="-228600" eaLnBrk="0" fontAlgn="base" hangingPunct="0">
              <a:spcBef>
                <a:spcPct val="0"/>
              </a:spcBef>
              <a:spcAft>
                <a:spcPct val="0"/>
              </a:spcAft>
              <a:defRPr sz="2000">
                <a:solidFill>
                  <a:schemeClr val="tx1"/>
                </a:solidFill>
                <a:latin typeface="Trebuchet MS" panose="020B0603020202020204" pitchFamily="34" charset="0"/>
              </a:defRPr>
            </a:lvl8pPr>
            <a:lvl9pPr marL="3886200" indent="-228600" eaLnBrk="0" fontAlgn="base" hangingPunct="0">
              <a:spcBef>
                <a:spcPct val="0"/>
              </a:spcBef>
              <a:spcAft>
                <a:spcPct val="0"/>
              </a:spcAft>
              <a:defRPr sz="2000">
                <a:solidFill>
                  <a:schemeClr val="tx1"/>
                </a:solidFill>
                <a:latin typeface="Trebuchet MS" panose="020B0603020202020204" pitchFamily="34" charset="0"/>
              </a:defRPr>
            </a:lvl9pPr>
          </a:lstStyle>
          <a:p>
            <a:pPr algn="r">
              <a:spcBef>
                <a:spcPct val="0"/>
              </a:spcBef>
              <a:spcAft>
                <a:spcPct val="0"/>
              </a:spcAft>
              <a:defRPr/>
            </a:pPr>
            <a:r>
              <a:rPr lang="en-GB" altLang="en-US" sz="1000" dirty="0" smtClean="0">
                <a:solidFill>
                  <a:srgbClr val="A80000"/>
                </a:solidFill>
                <a:latin typeface="Calibri"/>
              </a:rPr>
              <a:t>Information Classification: CONFIDENTIAL</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iming>
    <p:tnLst>
      <p:par>
        <p:cTn id="1" dur="indefinite" restart="never" nodeType="tmRoot"/>
      </p:par>
    </p:tnLst>
  </p:timing>
  <p:txStyles>
    <p:titleStyle>
      <a:lvl1pPr algn="l" rtl="0" eaLnBrk="0" fontAlgn="base" hangingPunct="0">
        <a:spcBef>
          <a:spcPct val="0"/>
        </a:spcBef>
        <a:spcAft>
          <a:spcPct val="0"/>
        </a:spcAft>
        <a:defRPr sz="3200" b="1" kern="1200">
          <a:solidFill>
            <a:srgbClr val="0061AA"/>
          </a:solidFill>
          <a:latin typeface="+mj-lt"/>
          <a:ea typeface="+mj-ea"/>
          <a:cs typeface="+mj-cs"/>
        </a:defRPr>
      </a:lvl1pPr>
      <a:lvl2pPr algn="l" rtl="0" eaLnBrk="0" fontAlgn="base" hangingPunct="0">
        <a:spcBef>
          <a:spcPct val="0"/>
        </a:spcBef>
        <a:spcAft>
          <a:spcPct val="0"/>
        </a:spcAft>
        <a:defRPr sz="3200" b="1">
          <a:solidFill>
            <a:srgbClr val="0061AA"/>
          </a:solidFill>
          <a:latin typeface="Verdana" panose="020B0604030504040204" pitchFamily="34" charset="0"/>
        </a:defRPr>
      </a:lvl2pPr>
      <a:lvl3pPr algn="l" rtl="0" eaLnBrk="0" fontAlgn="base" hangingPunct="0">
        <a:spcBef>
          <a:spcPct val="0"/>
        </a:spcBef>
        <a:spcAft>
          <a:spcPct val="0"/>
        </a:spcAft>
        <a:defRPr sz="3200" b="1">
          <a:solidFill>
            <a:srgbClr val="0061AA"/>
          </a:solidFill>
          <a:latin typeface="Verdana" panose="020B0604030504040204" pitchFamily="34" charset="0"/>
        </a:defRPr>
      </a:lvl3pPr>
      <a:lvl4pPr algn="l" rtl="0" eaLnBrk="0" fontAlgn="base" hangingPunct="0">
        <a:spcBef>
          <a:spcPct val="0"/>
        </a:spcBef>
        <a:spcAft>
          <a:spcPct val="0"/>
        </a:spcAft>
        <a:defRPr sz="3200" b="1">
          <a:solidFill>
            <a:srgbClr val="0061AA"/>
          </a:solidFill>
          <a:latin typeface="Verdana" panose="020B0604030504040204" pitchFamily="34" charset="0"/>
        </a:defRPr>
      </a:lvl4pPr>
      <a:lvl5pPr algn="l" rtl="0" eaLnBrk="0" fontAlgn="base" hangingPunct="0">
        <a:spcBef>
          <a:spcPct val="0"/>
        </a:spcBef>
        <a:spcAft>
          <a:spcPct val="0"/>
        </a:spcAft>
        <a:defRPr sz="3200" b="1">
          <a:solidFill>
            <a:srgbClr val="0061AA"/>
          </a:solidFill>
          <a:latin typeface="Verdana" panose="020B0604030504040204" pitchFamily="34" charset="0"/>
        </a:defRPr>
      </a:lvl5pPr>
      <a:lvl6pPr marL="457200" algn="l" rtl="0" eaLnBrk="0" fontAlgn="base" hangingPunct="0">
        <a:spcBef>
          <a:spcPct val="0"/>
        </a:spcBef>
        <a:spcAft>
          <a:spcPct val="0"/>
        </a:spcAft>
        <a:defRPr sz="3200" b="1">
          <a:solidFill>
            <a:srgbClr val="0061AA"/>
          </a:solidFill>
          <a:latin typeface="Verdana" panose="020B0604030504040204" pitchFamily="34" charset="0"/>
        </a:defRPr>
      </a:lvl6pPr>
      <a:lvl7pPr marL="914400" algn="l" rtl="0" eaLnBrk="0" fontAlgn="base" hangingPunct="0">
        <a:spcBef>
          <a:spcPct val="0"/>
        </a:spcBef>
        <a:spcAft>
          <a:spcPct val="0"/>
        </a:spcAft>
        <a:defRPr sz="3200" b="1">
          <a:solidFill>
            <a:srgbClr val="0061AA"/>
          </a:solidFill>
          <a:latin typeface="Verdana" panose="020B0604030504040204" pitchFamily="34" charset="0"/>
        </a:defRPr>
      </a:lvl7pPr>
      <a:lvl8pPr marL="1371600" algn="l" rtl="0" eaLnBrk="0" fontAlgn="base" hangingPunct="0">
        <a:spcBef>
          <a:spcPct val="0"/>
        </a:spcBef>
        <a:spcAft>
          <a:spcPct val="0"/>
        </a:spcAft>
        <a:defRPr sz="3200" b="1">
          <a:solidFill>
            <a:srgbClr val="0061AA"/>
          </a:solidFill>
          <a:latin typeface="Verdana" panose="020B0604030504040204" pitchFamily="34" charset="0"/>
        </a:defRPr>
      </a:lvl8pPr>
      <a:lvl9pPr marL="1828800" algn="l" rtl="0" eaLnBrk="0" fontAlgn="base" hangingPunct="0">
        <a:spcBef>
          <a:spcPct val="0"/>
        </a:spcBef>
        <a:spcAft>
          <a:spcPct val="0"/>
        </a:spcAft>
        <a:defRPr sz="3200" b="1">
          <a:solidFill>
            <a:srgbClr val="0061AA"/>
          </a:solidFill>
          <a:latin typeface="Verdana" panose="020B0604030504040204" pitchFamily="34" charset="0"/>
        </a:defRPr>
      </a:lvl9pPr>
    </p:titleStyle>
    <p:bodyStyle>
      <a:lvl1pPr algn="l" rtl="0" eaLnBrk="0" fontAlgn="base" hangingPunct="0">
        <a:spcBef>
          <a:spcPct val="20000"/>
        </a:spcBef>
        <a:spcAft>
          <a:spcPct val="0"/>
        </a:spcAft>
        <a:defRPr sz="1600" kern="1200">
          <a:solidFill>
            <a:srgbClr val="000066"/>
          </a:solidFill>
          <a:latin typeface="+mn-lt"/>
          <a:ea typeface="+mn-ea"/>
          <a:cs typeface="+mn-cs"/>
        </a:defRPr>
      </a:lvl1pPr>
      <a:lvl2pPr marL="179388" algn="l" rtl="0" eaLnBrk="0" fontAlgn="base" hangingPunct="0">
        <a:spcBef>
          <a:spcPct val="20000"/>
        </a:spcBef>
        <a:spcAft>
          <a:spcPct val="0"/>
        </a:spcAft>
        <a:defRPr sz="1600" b="1" kern="1200">
          <a:solidFill>
            <a:schemeClr val="tx1"/>
          </a:solidFill>
          <a:latin typeface="+mn-lt"/>
          <a:ea typeface="+mn-ea"/>
          <a:cs typeface="+mn-cs"/>
        </a:defRPr>
      </a:lvl2pPr>
      <a:lvl3pPr marL="12319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39888"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4567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pPr>
              <a:defRPr/>
            </a:pPr>
            <a:fld id="{7A47D5C3-9E7E-4CAC-A1E2-10FED7538A3A}" type="slidenum">
              <a:rPr lang="en-GB" altLang="en-US"/>
              <a:pPr>
                <a:defRPr/>
              </a:pPr>
              <a:t>‹#›</a:t>
            </a:fld>
            <a:endParaRPr lang="en-GB" altLang="en-US" dirty="0"/>
          </a:p>
        </p:txBody>
      </p:sp>
      <p:sp>
        <p:nvSpPr>
          <p:cNvPr id="2052" name="Freeform 7"/>
          <p:cNvSpPr>
            <a:spLocks/>
          </p:cNvSpPr>
          <p:nvPr userDrawn="1"/>
        </p:nvSpPr>
        <p:spPr bwMode="auto">
          <a:xfrm>
            <a:off x="0" y="5481638"/>
            <a:ext cx="9144000" cy="1376362"/>
          </a:xfrm>
          <a:custGeom>
            <a:avLst/>
            <a:gdLst>
              <a:gd name="T0" fmla="*/ 2147483646 w 2907"/>
              <a:gd name="T1" fmla="*/ 2147483646 h 349"/>
              <a:gd name="T2" fmla="*/ 0 w 2907"/>
              <a:gd name="T3" fmla="*/ 2147483646 h 349"/>
              <a:gd name="T4" fmla="*/ 0 w 2907"/>
              <a:gd name="T5" fmla="*/ 2147483646 h 349"/>
              <a:gd name="T6" fmla="*/ 2147483646 w 2907"/>
              <a:gd name="T7" fmla="*/ 2147483646 h 349"/>
              <a:gd name="T8" fmla="*/ 2147483646 w 2907"/>
              <a:gd name="T9" fmla="*/ 0 h 349"/>
              <a:gd name="T10" fmla="*/ 2147483646 w 2907"/>
              <a:gd name="T11" fmla="*/ 2147483646 h 3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07" h="349">
                <a:moveTo>
                  <a:pt x="1406" y="220"/>
                </a:moveTo>
                <a:cubicBezTo>
                  <a:pt x="864" y="252"/>
                  <a:pt x="369" y="240"/>
                  <a:pt x="0" y="195"/>
                </a:cubicBezTo>
                <a:cubicBezTo>
                  <a:pt x="0" y="349"/>
                  <a:pt x="0" y="349"/>
                  <a:pt x="0" y="349"/>
                </a:cubicBezTo>
                <a:cubicBezTo>
                  <a:pt x="2907" y="349"/>
                  <a:pt x="2907" y="349"/>
                  <a:pt x="2907" y="349"/>
                </a:cubicBezTo>
                <a:cubicBezTo>
                  <a:pt x="2907" y="0"/>
                  <a:pt x="2907" y="0"/>
                  <a:pt x="2907" y="0"/>
                </a:cubicBezTo>
                <a:cubicBezTo>
                  <a:pt x="2539" y="102"/>
                  <a:pt x="2004" y="184"/>
                  <a:pt x="1406" y="220"/>
                </a:cubicBezTo>
                <a:close/>
              </a:path>
            </a:pathLst>
          </a:custGeom>
          <a:solidFill>
            <a:srgbClr val="0061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53" name="Freeform 8"/>
          <p:cNvSpPr>
            <a:spLocks/>
          </p:cNvSpPr>
          <p:nvPr userDrawn="1"/>
        </p:nvSpPr>
        <p:spPr bwMode="auto">
          <a:xfrm>
            <a:off x="0" y="5624513"/>
            <a:ext cx="9144000" cy="1260475"/>
          </a:xfrm>
          <a:custGeom>
            <a:avLst/>
            <a:gdLst>
              <a:gd name="T0" fmla="*/ 2147483646 w 2907"/>
              <a:gd name="T1" fmla="*/ 2147483646 h 349"/>
              <a:gd name="T2" fmla="*/ 0 w 2907"/>
              <a:gd name="T3" fmla="*/ 2147483646 h 349"/>
              <a:gd name="T4" fmla="*/ 0 w 2907"/>
              <a:gd name="T5" fmla="*/ 2147483646 h 349"/>
              <a:gd name="T6" fmla="*/ 2147483646 w 2907"/>
              <a:gd name="T7" fmla="*/ 2147483646 h 349"/>
              <a:gd name="T8" fmla="*/ 2147483646 w 2907"/>
              <a:gd name="T9" fmla="*/ 0 h 349"/>
              <a:gd name="T10" fmla="*/ 2147483646 w 2907"/>
              <a:gd name="T11" fmla="*/ 2147483646 h 3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07" h="349">
                <a:moveTo>
                  <a:pt x="1406" y="220"/>
                </a:moveTo>
                <a:cubicBezTo>
                  <a:pt x="864" y="252"/>
                  <a:pt x="369" y="240"/>
                  <a:pt x="0" y="195"/>
                </a:cubicBezTo>
                <a:cubicBezTo>
                  <a:pt x="0" y="349"/>
                  <a:pt x="0" y="349"/>
                  <a:pt x="0" y="349"/>
                </a:cubicBezTo>
                <a:cubicBezTo>
                  <a:pt x="2907" y="349"/>
                  <a:pt x="2907" y="349"/>
                  <a:pt x="2907" y="349"/>
                </a:cubicBezTo>
                <a:cubicBezTo>
                  <a:pt x="2907" y="0"/>
                  <a:pt x="2907" y="0"/>
                  <a:pt x="2907" y="0"/>
                </a:cubicBezTo>
                <a:cubicBezTo>
                  <a:pt x="2539" y="102"/>
                  <a:pt x="2004" y="184"/>
                  <a:pt x="1406" y="220"/>
                </a:cubicBezTo>
                <a:close/>
              </a:path>
            </a:pathLst>
          </a:custGeom>
          <a:solidFill>
            <a:srgbClr val="0024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54" name="Text Box 9"/>
          <p:cNvSpPr txBox="1">
            <a:spLocks noChangeArrowheads="1"/>
          </p:cNvSpPr>
          <p:nvPr userDrawn="1"/>
        </p:nvSpPr>
        <p:spPr bwMode="auto">
          <a:xfrm>
            <a:off x="7056438" y="6308725"/>
            <a:ext cx="1871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rebuchet MS" panose="020B0603020202020204" pitchFamily="34" charset="0"/>
              </a:defRPr>
            </a:lvl1pPr>
            <a:lvl2pPr marL="742950" indent="-285750">
              <a:defRPr sz="2000">
                <a:solidFill>
                  <a:schemeClr val="tx1"/>
                </a:solidFill>
                <a:latin typeface="Trebuchet MS" panose="020B0603020202020204" pitchFamily="34" charset="0"/>
              </a:defRPr>
            </a:lvl2pPr>
            <a:lvl3pPr marL="1143000" indent="-228600">
              <a:defRPr sz="2000">
                <a:solidFill>
                  <a:schemeClr val="tx1"/>
                </a:solidFill>
                <a:latin typeface="Trebuchet MS" panose="020B0603020202020204" pitchFamily="34" charset="0"/>
              </a:defRPr>
            </a:lvl3pPr>
            <a:lvl4pPr marL="1600200" indent="-228600">
              <a:defRPr sz="2000">
                <a:solidFill>
                  <a:schemeClr val="tx1"/>
                </a:solidFill>
                <a:latin typeface="Trebuchet MS" panose="020B0603020202020204" pitchFamily="34" charset="0"/>
              </a:defRPr>
            </a:lvl4pPr>
            <a:lvl5pPr marL="2057400" indent="-228600">
              <a:defRPr sz="2000">
                <a:solidFill>
                  <a:schemeClr val="tx1"/>
                </a:solidFill>
                <a:latin typeface="Trebuchet MS" panose="020B0603020202020204" pitchFamily="34" charset="0"/>
              </a:defRPr>
            </a:lvl5pPr>
            <a:lvl6pPr marL="2514600" indent="-228600" eaLnBrk="0" fontAlgn="base" hangingPunct="0">
              <a:spcBef>
                <a:spcPct val="0"/>
              </a:spcBef>
              <a:spcAft>
                <a:spcPct val="0"/>
              </a:spcAft>
              <a:defRPr sz="2000">
                <a:solidFill>
                  <a:schemeClr val="tx1"/>
                </a:solidFill>
                <a:latin typeface="Trebuchet MS" panose="020B0603020202020204" pitchFamily="34" charset="0"/>
              </a:defRPr>
            </a:lvl6pPr>
            <a:lvl7pPr marL="2971800" indent="-228600" eaLnBrk="0" fontAlgn="base" hangingPunct="0">
              <a:spcBef>
                <a:spcPct val="0"/>
              </a:spcBef>
              <a:spcAft>
                <a:spcPct val="0"/>
              </a:spcAft>
              <a:defRPr sz="2000">
                <a:solidFill>
                  <a:schemeClr val="tx1"/>
                </a:solidFill>
                <a:latin typeface="Trebuchet MS" panose="020B0603020202020204" pitchFamily="34" charset="0"/>
              </a:defRPr>
            </a:lvl7pPr>
            <a:lvl8pPr marL="3429000" indent="-228600" eaLnBrk="0" fontAlgn="base" hangingPunct="0">
              <a:spcBef>
                <a:spcPct val="0"/>
              </a:spcBef>
              <a:spcAft>
                <a:spcPct val="0"/>
              </a:spcAft>
              <a:defRPr sz="2000">
                <a:solidFill>
                  <a:schemeClr val="tx1"/>
                </a:solidFill>
                <a:latin typeface="Trebuchet MS" panose="020B0603020202020204" pitchFamily="34" charset="0"/>
              </a:defRPr>
            </a:lvl8pPr>
            <a:lvl9pPr marL="3886200" indent="-228600" eaLnBrk="0" fontAlgn="base" hangingPunct="0">
              <a:spcBef>
                <a:spcPct val="0"/>
              </a:spcBef>
              <a:spcAft>
                <a:spcPct val="0"/>
              </a:spcAft>
              <a:defRPr sz="2000">
                <a:solidFill>
                  <a:schemeClr val="tx1"/>
                </a:solidFill>
                <a:latin typeface="Trebuchet MS" panose="020B0603020202020204" pitchFamily="34" charset="0"/>
              </a:defRPr>
            </a:lvl9pPr>
          </a:lstStyle>
          <a:p>
            <a:pPr eaLnBrk="1" hangingPunct="1">
              <a:spcBef>
                <a:spcPct val="50000"/>
              </a:spcBef>
              <a:defRPr/>
            </a:pPr>
            <a:r>
              <a:rPr lang="en-GB" altLang="en-US" sz="1400" dirty="0" smtClean="0">
                <a:solidFill>
                  <a:schemeClr val="bg1"/>
                </a:solidFill>
                <a:latin typeface="Arial" panose="020B0604020202020204" pitchFamily="34" charset="0"/>
              </a:rPr>
              <a:t>www.cornwall.gov.uk</a:t>
            </a:r>
          </a:p>
        </p:txBody>
      </p:sp>
      <p:sp>
        <p:nvSpPr>
          <p:cNvPr id="205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056" name="MSIPCMContentMarking" descr="{&quot;HashCode&quot;:-1864058544,&quot;Placement&quot;:&quot;Header&quot;}"/>
          <p:cNvSpPr txBox="1">
            <a:spLocks noChangeArrowheads="1"/>
          </p:cNvSpPr>
          <p:nvPr userDrawn="1"/>
        </p:nvSpPr>
        <p:spPr bwMode="auto">
          <a:xfrm>
            <a:off x="6670091" y="0"/>
            <a:ext cx="2473909" cy="26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a:defRPr sz="2000">
                <a:solidFill>
                  <a:schemeClr val="tx1"/>
                </a:solidFill>
                <a:latin typeface="Trebuchet MS" panose="020B0603020202020204" pitchFamily="34" charset="0"/>
              </a:defRPr>
            </a:lvl1pPr>
            <a:lvl2pPr marL="742950" indent="-285750">
              <a:defRPr sz="2000">
                <a:solidFill>
                  <a:schemeClr val="tx1"/>
                </a:solidFill>
                <a:latin typeface="Trebuchet MS" panose="020B0603020202020204" pitchFamily="34" charset="0"/>
              </a:defRPr>
            </a:lvl2pPr>
            <a:lvl3pPr marL="1143000" indent="-228600">
              <a:defRPr sz="2000">
                <a:solidFill>
                  <a:schemeClr val="tx1"/>
                </a:solidFill>
                <a:latin typeface="Trebuchet MS" panose="020B0603020202020204" pitchFamily="34" charset="0"/>
              </a:defRPr>
            </a:lvl3pPr>
            <a:lvl4pPr marL="1600200" indent="-228600">
              <a:defRPr sz="2000">
                <a:solidFill>
                  <a:schemeClr val="tx1"/>
                </a:solidFill>
                <a:latin typeface="Trebuchet MS" panose="020B0603020202020204" pitchFamily="34" charset="0"/>
              </a:defRPr>
            </a:lvl4pPr>
            <a:lvl5pPr marL="2057400" indent="-228600">
              <a:defRPr sz="2000">
                <a:solidFill>
                  <a:schemeClr val="tx1"/>
                </a:solidFill>
                <a:latin typeface="Trebuchet MS" panose="020B0603020202020204" pitchFamily="34" charset="0"/>
              </a:defRPr>
            </a:lvl5pPr>
            <a:lvl6pPr marL="2514600" indent="-228600" eaLnBrk="0" fontAlgn="base" hangingPunct="0">
              <a:spcBef>
                <a:spcPct val="0"/>
              </a:spcBef>
              <a:spcAft>
                <a:spcPct val="0"/>
              </a:spcAft>
              <a:defRPr sz="2000">
                <a:solidFill>
                  <a:schemeClr val="tx1"/>
                </a:solidFill>
                <a:latin typeface="Trebuchet MS" panose="020B0603020202020204" pitchFamily="34" charset="0"/>
              </a:defRPr>
            </a:lvl6pPr>
            <a:lvl7pPr marL="2971800" indent="-228600" eaLnBrk="0" fontAlgn="base" hangingPunct="0">
              <a:spcBef>
                <a:spcPct val="0"/>
              </a:spcBef>
              <a:spcAft>
                <a:spcPct val="0"/>
              </a:spcAft>
              <a:defRPr sz="2000">
                <a:solidFill>
                  <a:schemeClr val="tx1"/>
                </a:solidFill>
                <a:latin typeface="Trebuchet MS" panose="020B0603020202020204" pitchFamily="34" charset="0"/>
              </a:defRPr>
            </a:lvl7pPr>
            <a:lvl8pPr marL="3429000" indent="-228600" eaLnBrk="0" fontAlgn="base" hangingPunct="0">
              <a:spcBef>
                <a:spcPct val="0"/>
              </a:spcBef>
              <a:spcAft>
                <a:spcPct val="0"/>
              </a:spcAft>
              <a:defRPr sz="2000">
                <a:solidFill>
                  <a:schemeClr val="tx1"/>
                </a:solidFill>
                <a:latin typeface="Trebuchet MS" panose="020B0603020202020204" pitchFamily="34" charset="0"/>
              </a:defRPr>
            </a:lvl8pPr>
            <a:lvl9pPr marL="3886200" indent="-228600" eaLnBrk="0" fontAlgn="base" hangingPunct="0">
              <a:spcBef>
                <a:spcPct val="0"/>
              </a:spcBef>
              <a:spcAft>
                <a:spcPct val="0"/>
              </a:spcAft>
              <a:defRPr sz="2000">
                <a:solidFill>
                  <a:schemeClr val="tx1"/>
                </a:solidFill>
                <a:latin typeface="Trebuchet MS" panose="020B0603020202020204" pitchFamily="34" charset="0"/>
              </a:defRPr>
            </a:lvl9pPr>
          </a:lstStyle>
          <a:p>
            <a:pPr algn="r">
              <a:spcBef>
                <a:spcPct val="0"/>
              </a:spcBef>
              <a:spcAft>
                <a:spcPct val="0"/>
              </a:spcAft>
              <a:defRPr/>
            </a:pPr>
            <a:r>
              <a:rPr lang="en-GB" altLang="en-US" sz="1000" dirty="0" smtClean="0">
                <a:solidFill>
                  <a:srgbClr val="A80000"/>
                </a:solidFill>
                <a:latin typeface="Calibri"/>
              </a:rPr>
              <a:t>Information Classification: CONFIDENTIAL</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rtl="0" eaLnBrk="0" fontAlgn="base" hangingPunct="0">
        <a:spcBef>
          <a:spcPct val="0"/>
        </a:spcBef>
        <a:spcAft>
          <a:spcPct val="0"/>
        </a:spcAft>
        <a:defRPr sz="2800" b="1" kern="1200">
          <a:solidFill>
            <a:srgbClr val="0061AA"/>
          </a:solidFill>
          <a:latin typeface="+mj-lt"/>
          <a:ea typeface="+mj-ea"/>
          <a:cs typeface="+mj-cs"/>
        </a:defRPr>
      </a:lvl1pPr>
      <a:lvl2pPr algn="l" rtl="0" eaLnBrk="0" fontAlgn="base" hangingPunct="0">
        <a:spcBef>
          <a:spcPct val="0"/>
        </a:spcBef>
        <a:spcAft>
          <a:spcPct val="0"/>
        </a:spcAft>
        <a:defRPr sz="2800" b="1">
          <a:solidFill>
            <a:srgbClr val="0061AA"/>
          </a:solidFill>
          <a:latin typeface="Verdana" panose="020B0604030504040204" pitchFamily="34" charset="0"/>
        </a:defRPr>
      </a:lvl2pPr>
      <a:lvl3pPr algn="l" rtl="0" eaLnBrk="0" fontAlgn="base" hangingPunct="0">
        <a:spcBef>
          <a:spcPct val="0"/>
        </a:spcBef>
        <a:spcAft>
          <a:spcPct val="0"/>
        </a:spcAft>
        <a:defRPr sz="2800" b="1">
          <a:solidFill>
            <a:srgbClr val="0061AA"/>
          </a:solidFill>
          <a:latin typeface="Verdana" panose="020B0604030504040204" pitchFamily="34" charset="0"/>
        </a:defRPr>
      </a:lvl3pPr>
      <a:lvl4pPr algn="l" rtl="0" eaLnBrk="0" fontAlgn="base" hangingPunct="0">
        <a:spcBef>
          <a:spcPct val="0"/>
        </a:spcBef>
        <a:spcAft>
          <a:spcPct val="0"/>
        </a:spcAft>
        <a:defRPr sz="2800" b="1">
          <a:solidFill>
            <a:srgbClr val="0061AA"/>
          </a:solidFill>
          <a:latin typeface="Verdana" panose="020B0604030504040204" pitchFamily="34" charset="0"/>
        </a:defRPr>
      </a:lvl4pPr>
      <a:lvl5pPr algn="l" rtl="0" eaLnBrk="0" fontAlgn="base" hangingPunct="0">
        <a:spcBef>
          <a:spcPct val="0"/>
        </a:spcBef>
        <a:spcAft>
          <a:spcPct val="0"/>
        </a:spcAft>
        <a:defRPr sz="2800" b="1">
          <a:solidFill>
            <a:srgbClr val="0061AA"/>
          </a:solidFill>
          <a:latin typeface="Verdana" panose="020B0604030504040204" pitchFamily="34" charset="0"/>
        </a:defRPr>
      </a:lvl5pPr>
      <a:lvl6pPr marL="457200" algn="l" rtl="0" fontAlgn="base">
        <a:spcBef>
          <a:spcPct val="0"/>
        </a:spcBef>
        <a:spcAft>
          <a:spcPct val="0"/>
        </a:spcAft>
        <a:defRPr sz="2800" b="1">
          <a:solidFill>
            <a:srgbClr val="0061AA"/>
          </a:solidFill>
          <a:latin typeface="Verdana" panose="020B0604030504040204" pitchFamily="34" charset="0"/>
        </a:defRPr>
      </a:lvl6pPr>
      <a:lvl7pPr marL="914400" algn="l" rtl="0" fontAlgn="base">
        <a:spcBef>
          <a:spcPct val="0"/>
        </a:spcBef>
        <a:spcAft>
          <a:spcPct val="0"/>
        </a:spcAft>
        <a:defRPr sz="2800" b="1">
          <a:solidFill>
            <a:srgbClr val="0061AA"/>
          </a:solidFill>
          <a:latin typeface="Verdana" panose="020B0604030504040204" pitchFamily="34" charset="0"/>
        </a:defRPr>
      </a:lvl7pPr>
      <a:lvl8pPr marL="1371600" algn="l" rtl="0" fontAlgn="base">
        <a:spcBef>
          <a:spcPct val="0"/>
        </a:spcBef>
        <a:spcAft>
          <a:spcPct val="0"/>
        </a:spcAft>
        <a:defRPr sz="2800" b="1">
          <a:solidFill>
            <a:srgbClr val="0061AA"/>
          </a:solidFill>
          <a:latin typeface="Verdana" panose="020B0604030504040204" pitchFamily="34" charset="0"/>
        </a:defRPr>
      </a:lvl8pPr>
      <a:lvl9pPr marL="1828800" algn="l" rtl="0" fontAlgn="base">
        <a:spcBef>
          <a:spcPct val="0"/>
        </a:spcBef>
        <a:spcAft>
          <a:spcPct val="0"/>
        </a:spcAft>
        <a:defRPr sz="2800" b="1">
          <a:solidFill>
            <a:srgbClr val="0061AA"/>
          </a:solidFill>
          <a:latin typeface="Verdana" panose="020B0604030504040204" pitchFamily="34" charset="0"/>
        </a:defRPr>
      </a:lvl9pPr>
    </p:titleStyle>
    <p:bodyStyle>
      <a:lvl1pPr marL="342900" indent="-342900" algn="l" rtl="0" eaLnBrk="0" fontAlgn="base" hangingPunct="0">
        <a:spcBef>
          <a:spcPct val="20000"/>
        </a:spcBef>
        <a:spcAft>
          <a:spcPct val="0"/>
        </a:spcAft>
        <a:buClr>
          <a:srgbClr val="0061AA"/>
        </a:buClr>
        <a:buChar char="•"/>
        <a:defRPr sz="2400" kern="1200">
          <a:solidFill>
            <a:srgbClr val="002457"/>
          </a:solidFill>
          <a:latin typeface="+mn-lt"/>
          <a:ea typeface="+mn-ea"/>
          <a:cs typeface="+mn-cs"/>
        </a:defRPr>
      </a:lvl1pPr>
      <a:lvl2pPr marL="742950" indent="-285750" algn="l" rtl="0" eaLnBrk="0" fontAlgn="base" hangingPunct="0">
        <a:spcBef>
          <a:spcPct val="20000"/>
        </a:spcBef>
        <a:spcAft>
          <a:spcPct val="0"/>
        </a:spcAft>
        <a:buClr>
          <a:srgbClr val="0061AA"/>
        </a:buClr>
        <a:buChar char="•"/>
        <a:defRPr sz="2000" kern="1200">
          <a:solidFill>
            <a:srgbClr val="002457"/>
          </a:solidFill>
          <a:latin typeface="+mn-lt"/>
          <a:ea typeface="+mn-ea"/>
          <a:cs typeface="+mn-cs"/>
        </a:defRPr>
      </a:lvl2pPr>
      <a:lvl3pPr marL="1143000" indent="-228600" algn="l" rtl="0" eaLnBrk="0" fontAlgn="base" hangingPunct="0">
        <a:spcBef>
          <a:spcPct val="20000"/>
        </a:spcBef>
        <a:spcAft>
          <a:spcPct val="0"/>
        </a:spcAft>
        <a:buClr>
          <a:srgbClr val="0061AA"/>
        </a:buClr>
        <a:buChar char="•"/>
        <a:defRPr sz="2000" kern="1200">
          <a:solidFill>
            <a:srgbClr val="002457"/>
          </a:solidFill>
          <a:latin typeface="+mn-lt"/>
          <a:ea typeface="+mn-ea"/>
          <a:cs typeface="+mn-cs"/>
        </a:defRPr>
      </a:lvl3pPr>
      <a:lvl4pPr marL="1600200" indent="-228600" algn="l" rtl="0" eaLnBrk="0" fontAlgn="base" hangingPunct="0">
        <a:spcBef>
          <a:spcPct val="20000"/>
        </a:spcBef>
        <a:spcAft>
          <a:spcPct val="0"/>
        </a:spcAft>
        <a:buClr>
          <a:srgbClr val="0061AA"/>
        </a:buClr>
        <a:buChar char="•"/>
        <a:defRPr sz="2000" kern="1200">
          <a:solidFill>
            <a:srgbClr val="002457"/>
          </a:solidFill>
          <a:latin typeface="+mn-lt"/>
          <a:ea typeface="+mn-ea"/>
          <a:cs typeface="+mn-cs"/>
        </a:defRPr>
      </a:lvl4pPr>
      <a:lvl5pPr marL="2057400" indent="-228600" algn="l" rtl="0" eaLnBrk="0" fontAlgn="base" hangingPunct="0">
        <a:spcBef>
          <a:spcPct val="20000"/>
        </a:spcBef>
        <a:spcAft>
          <a:spcPct val="0"/>
        </a:spcAft>
        <a:buClr>
          <a:srgbClr val="0061AA"/>
        </a:buClr>
        <a:buChar char="•"/>
        <a:defRPr sz="2000" kern="1200">
          <a:solidFill>
            <a:srgbClr val="0024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Freeform 24"/>
          <p:cNvSpPr>
            <a:spLocks/>
          </p:cNvSpPr>
          <p:nvPr/>
        </p:nvSpPr>
        <p:spPr bwMode="auto">
          <a:xfrm>
            <a:off x="5586413" y="-2295525"/>
            <a:ext cx="7115175" cy="7704138"/>
          </a:xfrm>
          <a:custGeom>
            <a:avLst/>
            <a:gdLst>
              <a:gd name="T0" fmla="*/ 2147483646 w 1197"/>
              <a:gd name="T1" fmla="*/ 0 h 1296"/>
              <a:gd name="T2" fmla="*/ 2147483646 w 1197"/>
              <a:gd name="T3" fmla="*/ 2147483646 h 1296"/>
              <a:gd name="T4" fmla="*/ 2147483646 w 1197"/>
              <a:gd name="T5" fmla="*/ 2147483646 h 1296"/>
              <a:gd name="T6" fmla="*/ 2147483646 w 1197"/>
              <a:gd name="T7" fmla="*/ 2147483646 h 1296"/>
              <a:gd name="T8" fmla="*/ 2147483646 w 1197"/>
              <a:gd name="T9" fmla="*/ 2147483646 h 1296"/>
              <a:gd name="T10" fmla="*/ 2147483646 w 1197"/>
              <a:gd name="T11" fmla="*/ 2147483646 h 1296"/>
              <a:gd name="T12" fmla="*/ 2147483646 w 1197"/>
              <a:gd name="T13" fmla="*/ 2147483646 h 1296"/>
              <a:gd name="T14" fmla="*/ 2147483646 w 1197"/>
              <a:gd name="T15" fmla="*/ 2147483646 h 1296"/>
              <a:gd name="T16" fmla="*/ 2147483646 w 1197"/>
              <a:gd name="T17" fmla="*/ 2147483646 h 1296"/>
              <a:gd name="T18" fmla="*/ 0 w 1197"/>
              <a:gd name="T19" fmla="*/ 2147483646 h 1296"/>
              <a:gd name="T20" fmla="*/ 0 w 1197"/>
              <a:gd name="T21" fmla="*/ 0 h 1296"/>
              <a:gd name="T22" fmla="*/ 2147483646 w 1197"/>
              <a:gd name="T23" fmla="*/ 0 h 12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97" h="1296">
                <a:moveTo>
                  <a:pt x="1195" y="0"/>
                </a:moveTo>
                <a:cubicBezTo>
                  <a:pt x="1196" y="22"/>
                  <a:pt x="1196" y="112"/>
                  <a:pt x="1195" y="158"/>
                </a:cubicBezTo>
                <a:cubicBezTo>
                  <a:pt x="1197" y="158"/>
                  <a:pt x="1197" y="158"/>
                  <a:pt x="1197" y="158"/>
                </a:cubicBezTo>
                <a:cubicBezTo>
                  <a:pt x="1197" y="543"/>
                  <a:pt x="1197" y="543"/>
                  <a:pt x="1197" y="543"/>
                </a:cubicBezTo>
                <a:cubicBezTo>
                  <a:pt x="1196" y="668"/>
                  <a:pt x="1163" y="780"/>
                  <a:pt x="1108" y="883"/>
                </a:cubicBezTo>
                <a:cubicBezTo>
                  <a:pt x="1020" y="1056"/>
                  <a:pt x="838" y="1192"/>
                  <a:pt x="667" y="1272"/>
                </a:cubicBezTo>
                <a:cubicBezTo>
                  <a:pt x="643" y="1281"/>
                  <a:pt x="620" y="1294"/>
                  <a:pt x="593" y="1296"/>
                </a:cubicBezTo>
                <a:cubicBezTo>
                  <a:pt x="547" y="1277"/>
                  <a:pt x="502" y="1257"/>
                  <a:pt x="459" y="1233"/>
                </a:cubicBezTo>
                <a:cubicBezTo>
                  <a:pt x="204" y="1106"/>
                  <a:pt x="17" y="854"/>
                  <a:pt x="2" y="575"/>
                </a:cubicBezTo>
                <a:cubicBezTo>
                  <a:pt x="0" y="177"/>
                  <a:pt x="0" y="177"/>
                  <a:pt x="0" y="177"/>
                </a:cubicBezTo>
                <a:cubicBezTo>
                  <a:pt x="0" y="0"/>
                  <a:pt x="0" y="0"/>
                  <a:pt x="0" y="0"/>
                </a:cubicBezTo>
                <a:lnTo>
                  <a:pt x="1195" y="0"/>
                </a:lnTo>
                <a:close/>
              </a:path>
            </a:pathLst>
          </a:custGeom>
          <a:solidFill>
            <a:srgbClr val="009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075" name="Freeform 25"/>
          <p:cNvSpPr>
            <a:spLocks/>
          </p:cNvSpPr>
          <p:nvPr/>
        </p:nvSpPr>
        <p:spPr bwMode="auto">
          <a:xfrm>
            <a:off x="5672138" y="-349250"/>
            <a:ext cx="4000500" cy="4332288"/>
          </a:xfrm>
          <a:custGeom>
            <a:avLst/>
            <a:gdLst>
              <a:gd name="T0" fmla="*/ 2147483646 w 1197"/>
              <a:gd name="T1" fmla="*/ 0 h 1296"/>
              <a:gd name="T2" fmla="*/ 2147483646 w 1197"/>
              <a:gd name="T3" fmla="*/ 2147483646 h 1296"/>
              <a:gd name="T4" fmla="*/ 2147483646 w 1197"/>
              <a:gd name="T5" fmla="*/ 2147483646 h 1296"/>
              <a:gd name="T6" fmla="*/ 2147483646 w 1197"/>
              <a:gd name="T7" fmla="*/ 2147483646 h 1296"/>
              <a:gd name="T8" fmla="*/ 2147483646 w 1197"/>
              <a:gd name="T9" fmla="*/ 2147483646 h 1296"/>
              <a:gd name="T10" fmla="*/ 2147483646 w 1197"/>
              <a:gd name="T11" fmla="*/ 2147483646 h 1296"/>
              <a:gd name="T12" fmla="*/ 2147483646 w 1197"/>
              <a:gd name="T13" fmla="*/ 2147483646 h 1296"/>
              <a:gd name="T14" fmla="*/ 2147483646 w 1197"/>
              <a:gd name="T15" fmla="*/ 2147483646 h 1296"/>
              <a:gd name="T16" fmla="*/ 2147483646 w 1197"/>
              <a:gd name="T17" fmla="*/ 2147483646 h 1296"/>
              <a:gd name="T18" fmla="*/ 0 w 1197"/>
              <a:gd name="T19" fmla="*/ 2147483646 h 1296"/>
              <a:gd name="T20" fmla="*/ 0 w 1197"/>
              <a:gd name="T21" fmla="*/ 0 h 1296"/>
              <a:gd name="T22" fmla="*/ 2147483646 w 1197"/>
              <a:gd name="T23" fmla="*/ 0 h 12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97" h="1296">
                <a:moveTo>
                  <a:pt x="1195" y="0"/>
                </a:moveTo>
                <a:cubicBezTo>
                  <a:pt x="1196" y="22"/>
                  <a:pt x="1196" y="112"/>
                  <a:pt x="1195" y="158"/>
                </a:cubicBezTo>
                <a:cubicBezTo>
                  <a:pt x="1197" y="158"/>
                  <a:pt x="1197" y="158"/>
                  <a:pt x="1197" y="158"/>
                </a:cubicBezTo>
                <a:cubicBezTo>
                  <a:pt x="1197" y="543"/>
                  <a:pt x="1197" y="543"/>
                  <a:pt x="1197" y="543"/>
                </a:cubicBezTo>
                <a:cubicBezTo>
                  <a:pt x="1196" y="668"/>
                  <a:pt x="1163" y="780"/>
                  <a:pt x="1108" y="883"/>
                </a:cubicBezTo>
                <a:cubicBezTo>
                  <a:pt x="1020" y="1056"/>
                  <a:pt x="838" y="1192"/>
                  <a:pt x="667" y="1272"/>
                </a:cubicBezTo>
                <a:cubicBezTo>
                  <a:pt x="643" y="1281"/>
                  <a:pt x="620" y="1294"/>
                  <a:pt x="593" y="1296"/>
                </a:cubicBezTo>
                <a:cubicBezTo>
                  <a:pt x="547" y="1277"/>
                  <a:pt x="502" y="1257"/>
                  <a:pt x="459" y="1233"/>
                </a:cubicBezTo>
                <a:cubicBezTo>
                  <a:pt x="204" y="1106"/>
                  <a:pt x="17" y="854"/>
                  <a:pt x="2" y="575"/>
                </a:cubicBezTo>
                <a:cubicBezTo>
                  <a:pt x="0" y="177"/>
                  <a:pt x="0" y="177"/>
                  <a:pt x="0" y="177"/>
                </a:cubicBezTo>
                <a:cubicBezTo>
                  <a:pt x="0" y="0"/>
                  <a:pt x="0" y="0"/>
                  <a:pt x="0" y="0"/>
                </a:cubicBezTo>
                <a:lnTo>
                  <a:pt x="1195" y="0"/>
                </a:lnTo>
                <a:close/>
              </a:path>
            </a:pathLst>
          </a:custGeom>
          <a:solidFill>
            <a:srgbClr val="00C0C0">
              <a:alpha val="6784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076" name="Freeform 26"/>
          <p:cNvSpPr>
            <a:spLocks/>
          </p:cNvSpPr>
          <p:nvPr/>
        </p:nvSpPr>
        <p:spPr bwMode="auto">
          <a:xfrm>
            <a:off x="5749925" y="-328613"/>
            <a:ext cx="3751263" cy="4059238"/>
          </a:xfrm>
          <a:custGeom>
            <a:avLst/>
            <a:gdLst>
              <a:gd name="T0" fmla="*/ 2147483646 w 1197"/>
              <a:gd name="T1" fmla="*/ 0 h 1296"/>
              <a:gd name="T2" fmla="*/ 2147483646 w 1197"/>
              <a:gd name="T3" fmla="*/ 2147483646 h 1296"/>
              <a:gd name="T4" fmla="*/ 2147483646 w 1197"/>
              <a:gd name="T5" fmla="*/ 2147483646 h 1296"/>
              <a:gd name="T6" fmla="*/ 2147483646 w 1197"/>
              <a:gd name="T7" fmla="*/ 2147483646 h 1296"/>
              <a:gd name="T8" fmla="*/ 2147483646 w 1197"/>
              <a:gd name="T9" fmla="*/ 2147483646 h 1296"/>
              <a:gd name="T10" fmla="*/ 2147483646 w 1197"/>
              <a:gd name="T11" fmla="*/ 2147483646 h 1296"/>
              <a:gd name="T12" fmla="*/ 2147483646 w 1197"/>
              <a:gd name="T13" fmla="*/ 2147483646 h 1296"/>
              <a:gd name="T14" fmla="*/ 2147483646 w 1197"/>
              <a:gd name="T15" fmla="*/ 2147483646 h 1296"/>
              <a:gd name="T16" fmla="*/ 2147483646 w 1197"/>
              <a:gd name="T17" fmla="*/ 2147483646 h 1296"/>
              <a:gd name="T18" fmla="*/ 0 w 1197"/>
              <a:gd name="T19" fmla="*/ 2147483646 h 1296"/>
              <a:gd name="T20" fmla="*/ 0 w 1197"/>
              <a:gd name="T21" fmla="*/ 0 h 1296"/>
              <a:gd name="T22" fmla="*/ 2147483646 w 1197"/>
              <a:gd name="T23" fmla="*/ 0 h 12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97" h="1296">
                <a:moveTo>
                  <a:pt x="1195" y="0"/>
                </a:moveTo>
                <a:cubicBezTo>
                  <a:pt x="1196" y="22"/>
                  <a:pt x="1196" y="112"/>
                  <a:pt x="1195" y="158"/>
                </a:cubicBezTo>
                <a:cubicBezTo>
                  <a:pt x="1197" y="158"/>
                  <a:pt x="1197" y="158"/>
                  <a:pt x="1197" y="158"/>
                </a:cubicBezTo>
                <a:cubicBezTo>
                  <a:pt x="1197" y="543"/>
                  <a:pt x="1197" y="543"/>
                  <a:pt x="1197" y="543"/>
                </a:cubicBezTo>
                <a:cubicBezTo>
                  <a:pt x="1196" y="668"/>
                  <a:pt x="1163" y="780"/>
                  <a:pt x="1108" y="883"/>
                </a:cubicBezTo>
                <a:cubicBezTo>
                  <a:pt x="1020" y="1056"/>
                  <a:pt x="838" y="1192"/>
                  <a:pt x="667" y="1272"/>
                </a:cubicBezTo>
                <a:cubicBezTo>
                  <a:pt x="643" y="1281"/>
                  <a:pt x="620" y="1294"/>
                  <a:pt x="593" y="1296"/>
                </a:cubicBezTo>
                <a:cubicBezTo>
                  <a:pt x="547" y="1277"/>
                  <a:pt x="502" y="1257"/>
                  <a:pt x="459" y="1233"/>
                </a:cubicBezTo>
                <a:cubicBezTo>
                  <a:pt x="204" y="1106"/>
                  <a:pt x="17" y="854"/>
                  <a:pt x="2" y="575"/>
                </a:cubicBezTo>
                <a:cubicBezTo>
                  <a:pt x="0" y="177"/>
                  <a:pt x="0" y="177"/>
                  <a:pt x="0" y="177"/>
                </a:cubicBezTo>
                <a:cubicBezTo>
                  <a:pt x="0" y="0"/>
                  <a:pt x="0" y="0"/>
                  <a:pt x="0" y="0"/>
                </a:cubicBezTo>
                <a:lnTo>
                  <a:pt x="119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pic>
        <p:nvPicPr>
          <p:cNvPr id="3077" name="Picture 27" descr="cc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35713" y="436563"/>
            <a:ext cx="228282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29"/>
          <p:cNvSpPr>
            <a:spLocks noGrp="1" noChangeArrowheads="1"/>
          </p:cNvSpPr>
          <p:nvPr>
            <p:ph type="title"/>
          </p:nvPr>
        </p:nvSpPr>
        <p:spPr bwMode="auto">
          <a:xfrm>
            <a:off x="468313" y="3752850"/>
            <a:ext cx="6235700"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3079" name="Rectangle 30"/>
          <p:cNvSpPr>
            <a:spLocks noGrp="1" noChangeArrowheads="1"/>
          </p:cNvSpPr>
          <p:nvPr>
            <p:ph type="body" idx="1"/>
          </p:nvPr>
        </p:nvSpPr>
        <p:spPr bwMode="auto">
          <a:xfrm>
            <a:off x="539750" y="5768975"/>
            <a:ext cx="446405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p:txBody>
      </p:sp>
      <p:sp>
        <p:nvSpPr>
          <p:cNvPr id="3080" name="MSIPCMContentMarking" descr="{&quot;HashCode&quot;:-1864058544,&quot;Placement&quot;:&quot;Header&quot;}"/>
          <p:cNvSpPr txBox="1">
            <a:spLocks noChangeArrowheads="1"/>
          </p:cNvSpPr>
          <p:nvPr userDrawn="1"/>
        </p:nvSpPr>
        <p:spPr bwMode="auto">
          <a:xfrm>
            <a:off x="6670091" y="0"/>
            <a:ext cx="2473909" cy="26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a:defRPr sz="2000">
                <a:solidFill>
                  <a:schemeClr val="tx1"/>
                </a:solidFill>
                <a:latin typeface="Trebuchet MS" panose="020B0603020202020204" pitchFamily="34" charset="0"/>
              </a:defRPr>
            </a:lvl1pPr>
            <a:lvl2pPr marL="742950" indent="-285750">
              <a:defRPr sz="2000">
                <a:solidFill>
                  <a:schemeClr val="tx1"/>
                </a:solidFill>
                <a:latin typeface="Trebuchet MS" panose="020B0603020202020204" pitchFamily="34" charset="0"/>
              </a:defRPr>
            </a:lvl2pPr>
            <a:lvl3pPr marL="1143000" indent="-228600">
              <a:defRPr sz="2000">
                <a:solidFill>
                  <a:schemeClr val="tx1"/>
                </a:solidFill>
                <a:latin typeface="Trebuchet MS" panose="020B0603020202020204" pitchFamily="34" charset="0"/>
              </a:defRPr>
            </a:lvl3pPr>
            <a:lvl4pPr marL="1600200" indent="-228600">
              <a:defRPr sz="2000">
                <a:solidFill>
                  <a:schemeClr val="tx1"/>
                </a:solidFill>
                <a:latin typeface="Trebuchet MS" panose="020B0603020202020204" pitchFamily="34" charset="0"/>
              </a:defRPr>
            </a:lvl4pPr>
            <a:lvl5pPr marL="2057400" indent="-228600">
              <a:defRPr sz="2000">
                <a:solidFill>
                  <a:schemeClr val="tx1"/>
                </a:solidFill>
                <a:latin typeface="Trebuchet MS" panose="020B0603020202020204" pitchFamily="34" charset="0"/>
              </a:defRPr>
            </a:lvl5pPr>
            <a:lvl6pPr marL="2514600" indent="-228600" eaLnBrk="0" fontAlgn="base" hangingPunct="0">
              <a:spcBef>
                <a:spcPct val="0"/>
              </a:spcBef>
              <a:spcAft>
                <a:spcPct val="0"/>
              </a:spcAft>
              <a:defRPr sz="2000">
                <a:solidFill>
                  <a:schemeClr val="tx1"/>
                </a:solidFill>
                <a:latin typeface="Trebuchet MS" panose="020B0603020202020204" pitchFamily="34" charset="0"/>
              </a:defRPr>
            </a:lvl6pPr>
            <a:lvl7pPr marL="2971800" indent="-228600" eaLnBrk="0" fontAlgn="base" hangingPunct="0">
              <a:spcBef>
                <a:spcPct val="0"/>
              </a:spcBef>
              <a:spcAft>
                <a:spcPct val="0"/>
              </a:spcAft>
              <a:defRPr sz="2000">
                <a:solidFill>
                  <a:schemeClr val="tx1"/>
                </a:solidFill>
                <a:latin typeface="Trebuchet MS" panose="020B0603020202020204" pitchFamily="34" charset="0"/>
              </a:defRPr>
            </a:lvl7pPr>
            <a:lvl8pPr marL="3429000" indent="-228600" eaLnBrk="0" fontAlgn="base" hangingPunct="0">
              <a:spcBef>
                <a:spcPct val="0"/>
              </a:spcBef>
              <a:spcAft>
                <a:spcPct val="0"/>
              </a:spcAft>
              <a:defRPr sz="2000">
                <a:solidFill>
                  <a:schemeClr val="tx1"/>
                </a:solidFill>
                <a:latin typeface="Trebuchet MS" panose="020B0603020202020204" pitchFamily="34" charset="0"/>
              </a:defRPr>
            </a:lvl8pPr>
            <a:lvl9pPr marL="3886200" indent="-228600" eaLnBrk="0" fontAlgn="base" hangingPunct="0">
              <a:spcBef>
                <a:spcPct val="0"/>
              </a:spcBef>
              <a:spcAft>
                <a:spcPct val="0"/>
              </a:spcAft>
              <a:defRPr sz="2000">
                <a:solidFill>
                  <a:schemeClr val="tx1"/>
                </a:solidFill>
                <a:latin typeface="Trebuchet MS" panose="020B0603020202020204" pitchFamily="34" charset="0"/>
              </a:defRPr>
            </a:lvl9pPr>
          </a:lstStyle>
          <a:p>
            <a:pPr algn="r">
              <a:spcBef>
                <a:spcPct val="0"/>
              </a:spcBef>
              <a:spcAft>
                <a:spcPct val="0"/>
              </a:spcAft>
              <a:defRPr/>
            </a:pPr>
            <a:r>
              <a:rPr lang="en-GB" altLang="en-US" sz="1000" dirty="0" smtClean="0">
                <a:solidFill>
                  <a:srgbClr val="A80000"/>
                </a:solidFill>
                <a:latin typeface="Calibri"/>
              </a:rPr>
              <a:t>Information Classification: CONFIDENTIAL</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iming>
    <p:tnLst>
      <p:par>
        <p:cTn id="1" dur="indefinite" restart="never" nodeType="tmRoot"/>
      </p:par>
    </p:tnLst>
  </p:timing>
  <p:txStyles>
    <p:titleStyle>
      <a:lvl1pPr algn="l" rtl="0" eaLnBrk="0" fontAlgn="base" hangingPunct="0">
        <a:spcBef>
          <a:spcPct val="0"/>
        </a:spcBef>
        <a:spcAft>
          <a:spcPct val="0"/>
        </a:spcAft>
        <a:defRPr sz="3200" b="1">
          <a:solidFill>
            <a:srgbClr val="009091"/>
          </a:solidFill>
          <a:latin typeface="+mj-lt"/>
          <a:ea typeface="+mj-ea"/>
          <a:cs typeface="+mj-cs"/>
        </a:defRPr>
      </a:lvl1pPr>
      <a:lvl2pPr algn="l" rtl="0" eaLnBrk="0" fontAlgn="base" hangingPunct="0">
        <a:spcBef>
          <a:spcPct val="0"/>
        </a:spcBef>
        <a:spcAft>
          <a:spcPct val="0"/>
        </a:spcAft>
        <a:defRPr sz="3200" b="1">
          <a:solidFill>
            <a:srgbClr val="009091"/>
          </a:solidFill>
          <a:latin typeface="Verdana" pitchFamily="34" charset="0"/>
        </a:defRPr>
      </a:lvl2pPr>
      <a:lvl3pPr algn="l" rtl="0" eaLnBrk="0" fontAlgn="base" hangingPunct="0">
        <a:spcBef>
          <a:spcPct val="0"/>
        </a:spcBef>
        <a:spcAft>
          <a:spcPct val="0"/>
        </a:spcAft>
        <a:defRPr sz="3200" b="1">
          <a:solidFill>
            <a:srgbClr val="009091"/>
          </a:solidFill>
          <a:latin typeface="Verdana" pitchFamily="34" charset="0"/>
        </a:defRPr>
      </a:lvl3pPr>
      <a:lvl4pPr algn="l" rtl="0" eaLnBrk="0" fontAlgn="base" hangingPunct="0">
        <a:spcBef>
          <a:spcPct val="0"/>
        </a:spcBef>
        <a:spcAft>
          <a:spcPct val="0"/>
        </a:spcAft>
        <a:defRPr sz="3200" b="1">
          <a:solidFill>
            <a:srgbClr val="009091"/>
          </a:solidFill>
          <a:latin typeface="Verdana" pitchFamily="34" charset="0"/>
        </a:defRPr>
      </a:lvl4pPr>
      <a:lvl5pPr algn="l" rtl="0" eaLnBrk="0" fontAlgn="base" hangingPunct="0">
        <a:spcBef>
          <a:spcPct val="0"/>
        </a:spcBef>
        <a:spcAft>
          <a:spcPct val="0"/>
        </a:spcAft>
        <a:defRPr sz="3200" b="1">
          <a:solidFill>
            <a:srgbClr val="009091"/>
          </a:solidFill>
          <a:latin typeface="Verdana" pitchFamily="34" charset="0"/>
        </a:defRPr>
      </a:lvl5pPr>
      <a:lvl6pPr marL="457200" algn="l" rtl="0" eaLnBrk="0" fontAlgn="base" hangingPunct="0">
        <a:spcBef>
          <a:spcPct val="0"/>
        </a:spcBef>
        <a:spcAft>
          <a:spcPct val="0"/>
        </a:spcAft>
        <a:defRPr sz="3200" b="1">
          <a:solidFill>
            <a:srgbClr val="009091"/>
          </a:solidFill>
          <a:latin typeface="Verdana" pitchFamily="34" charset="0"/>
        </a:defRPr>
      </a:lvl6pPr>
      <a:lvl7pPr marL="914400" algn="l" rtl="0" eaLnBrk="0" fontAlgn="base" hangingPunct="0">
        <a:spcBef>
          <a:spcPct val="0"/>
        </a:spcBef>
        <a:spcAft>
          <a:spcPct val="0"/>
        </a:spcAft>
        <a:defRPr sz="3200" b="1">
          <a:solidFill>
            <a:srgbClr val="009091"/>
          </a:solidFill>
          <a:latin typeface="Verdana" pitchFamily="34" charset="0"/>
        </a:defRPr>
      </a:lvl7pPr>
      <a:lvl8pPr marL="1371600" algn="l" rtl="0" eaLnBrk="0" fontAlgn="base" hangingPunct="0">
        <a:spcBef>
          <a:spcPct val="0"/>
        </a:spcBef>
        <a:spcAft>
          <a:spcPct val="0"/>
        </a:spcAft>
        <a:defRPr sz="3200" b="1">
          <a:solidFill>
            <a:srgbClr val="009091"/>
          </a:solidFill>
          <a:latin typeface="Verdana" pitchFamily="34" charset="0"/>
        </a:defRPr>
      </a:lvl8pPr>
      <a:lvl9pPr marL="1828800" algn="l" rtl="0" eaLnBrk="0" fontAlgn="base" hangingPunct="0">
        <a:spcBef>
          <a:spcPct val="0"/>
        </a:spcBef>
        <a:spcAft>
          <a:spcPct val="0"/>
        </a:spcAft>
        <a:defRPr sz="3200" b="1">
          <a:solidFill>
            <a:srgbClr val="009091"/>
          </a:solidFill>
          <a:latin typeface="Verdana" pitchFamily="34" charset="0"/>
        </a:defRPr>
      </a:lvl9pPr>
    </p:titleStyle>
    <p:bodyStyle>
      <a:lvl1pPr algn="l" rtl="0" eaLnBrk="0" fontAlgn="base" hangingPunct="0">
        <a:spcBef>
          <a:spcPct val="20000"/>
        </a:spcBef>
        <a:spcAft>
          <a:spcPct val="0"/>
        </a:spcAft>
        <a:defRPr sz="1600">
          <a:solidFill>
            <a:srgbClr val="000066"/>
          </a:solidFill>
          <a:latin typeface="+mn-lt"/>
          <a:ea typeface="+mn-ea"/>
          <a:cs typeface="+mn-cs"/>
        </a:defRPr>
      </a:lvl1pPr>
      <a:lvl2pPr marL="179388" algn="l" rtl="0" eaLnBrk="0" fontAlgn="base" hangingPunct="0">
        <a:spcBef>
          <a:spcPct val="20000"/>
        </a:spcBef>
        <a:spcAft>
          <a:spcPct val="0"/>
        </a:spcAft>
        <a:defRPr sz="1600" b="1">
          <a:solidFill>
            <a:schemeClr val="tx1"/>
          </a:solidFill>
          <a:latin typeface="+mn-lt"/>
        </a:defRPr>
      </a:lvl2pPr>
      <a:lvl3pPr marL="1231900" indent="-228600" algn="l" rtl="0" eaLnBrk="0" fontAlgn="base" hangingPunct="0">
        <a:spcBef>
          <a:spcPct val="20000"/>
        </a:spcBef>
        <a:spcAft>
          <a:spcPct val="0"/>
        </a:spcAft>
        <a:buChar char="•"/>
        <a:defRPr sz="2400">
          <a:solidFill>
            <a:schemeClr val="tx1"/>
          </a:solidFill>
          <a:latin typeface="+mn-lt"/>
        </a:defRPr>
      </a:lvl3pPr>
      <a:lvl4pPr marL="1639888"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4567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anose="020B0604020202020204" pitchFamily="34" charset="0"/>
              </a:defRPr>
            </a:lvl1pPr>
          </a:lstStyle>
          <a:p>
            <a:pPr>
              <a:defRPr/>
            </a:pPr>
            <a:fld id="{586BC197-19B1-4795-B1A5-A83FF9A3E2BE}" type="slidenum">
              <a:rPr lang="en-GB" altLang="en-US"/>
              <a:pPr>
                <a:defRPr/>
              </a:pPr>
              <a:t>‹#›</a:t>
            </a:fld>
            <a:endParaRPr lang="en-GB" altLang="en-US" dirty="0"/>
          </a:p>
        </p:txBody>
      </p:sp>
      <p:sp>
        <p:nvSpPr>
          <p:cNvPr id="4100" name="Freeform 7"/>
          <p:cNvSpPr>
            <a:spLocks/>
          </p:cNvSpPr>
          <p:nvPr userDrawn="1"/>
        </p:nvSpPr>
        <p:spPr bwMode="auto">
          <a:xfrm>
            <a:off x="0" y="5481638"/>
            <a:ext cx="9144000" cy="1376362"/>
          </a:xfrm>
          <a:custGeom>
            <a:avLst/>
            <a:gdLst>
              <a:gd name="T0" fmla="*/ 2147483646 w 2907"/>
              <a:gd name="T1" fmla="*/ 2147483646 h 349"/>
              <a:gd name="T2" fmla="*/ 0 w 2907"/>
              <a:gd name="T3" fmla="*/ 2147483646 h 349"/>
              <a:gd name="T4" fmla="*/ 0 w 2907"/>
              <a:gd name="T5" fmla="*/ 2147483646 h 349"/>
              <a:gd name="T6" fmla="*/ 2147483646 w 2907"/>
              <a:gd name="T7" fmla="*/ 2147483646 h 349"/>
              <a:gd name="T8" fmla="*/ 2147483646 w 2907"/>
              <a:gd name="T9" fmla="*/ 0 h 349"/>
              <a:gd name="T10" fmla="*/ 2147483646 w 2907"/>
              <a:gd name="T11" fmla="*/ 2147483646 h 3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07" h="349">
                <a:moveTo>
                  <a:pt x="1406" y="220"/>
                </a:moveTo>
                <a:cubicBezTo>
                  <a:pt x="864" y="252"/>
                  <a:pt x="369" y="240"/>
                  <a:pt x="0" y="195"/>
                </a:cubicBezTo>
                <a:cubicBezTo>
                  <a:pt x="0" y="349"/>
                  <a:pt x="0" y="349"/>
                  <a:pt x="0" y="349"/>
                </a:cubicBezTo>
                <a:cubicBezTo>
                  <a:pt x="2907" y="349"/>
                  <a:pt x="2907" y="349"/>
                  <a:pt x="2907" y="349"/>
                </a:cubicBezTo>
                <a:cubicBezTo>
                  <a:pt x="2907" y="0"/>
                  <a:pt x="2907" y="0"/>
                  <a:pt x="2907" y="0"/>
                </a:cubicBezTo>
                <a:cubicBezTo>
                  <a:pt x="2539" y="102"/>
                  <a:pt x="2004" y="184"/>
                  <a:pt x="1406" y="220"/>
                </a:cubicBezTo>
                <a:close/>
              </a:path>
            </a:pathLst>
          </a:custGeom>
          <a:solidFill>
            <a:srgbClr val="0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101" name="Freeform 8"/>
          <p:cNvSpPr>
            <a:spLocks/>
          </p:cNvSpPr>
          <p:nvPr userDrawn="1"/>
        </p:nvSpPr>
        <p:spPr bwMode="auto">
          <a:xfrm>
            <a:off x="0" y="5624513"/>
            <a:ext cx="9144000" cy="1260475"/>
          </a:xfrm>
          <a:custGeom>
            <a:avLst/>
            <a:gdLst>
              <a:gd name="T0" fmla="*/ 2147483646 w 2907"/>
              <a:gd name="T1" fmla="*/ 2147483646 h 349"/>
              <a:gd name="T2" fmla="*/ 0 w 2907"/>
              <a:gd name="T3" fmla="*/ 2147483646 h 349"/>
              <a:gd name="T4" fmla="*/ 0 w 2907"/>
              <a:gd name="T5" fmla="*/ 2147483646 h 349"/>
              <a:gd name="T6" fmla="*/ 2147483646 w 2907"/>
              <a:gd name="T7" fmla="*/ 2147483646 h 349"/>
              <a:gd name="T8" fmla="*/ 2147483646 w 2907"/>
              <a:gd name="T9" fmla="*/ 0 h 349"/>
              <a:gd name="T10" fmla="*/ 2147483646 w 2907"/>
              <a:gd name="T11" fmla="*/ 2147483646 h 3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07" h="349">
                <a:moveTo>
                  <a:pt x="1406" y="220"/>
                </a:moveTo>
                <a:cubicBezTo>
                  <a:pt x="864" y="252"/>
                  <a:pt x="369" y="240"/>
                  <a:pt x="0" y="195"/>
                </a:cubicBezTo>
                <a:cubicBezTo>
                  <a:pt x="0" y="349"/>
                  <a:pt x="0" y="349"/>
                  <a:pt x="0" y="349"/>
                </a:cubicBezTo>
                <a:cubicBezTo>
                  <a:pt x="2907" y="349"/>
                  <a:pt x="2907" y="349"/>
                  <a:pt x="2907" y="349"/>
                </a:cubicBezTo>
                <a:cubicBezTo>
                  <a:pt x="2907" y="0"/>
                  <a:pt x="2907" y="0"/>
                  <a:pt x="2907" y="0"/>
                </a:cubicBezTo>
                <a:cubicBezTo>
                  <a:pt x="2539" y="102"/>
                  <a:pt x="2004" y="184"/>
                  <a:pt x="1406" y="220"/>
                </a:cubicBezTo>
                <a:close/>
              </a:path>
            </a:pathLst>
          </a:custGeom>
          <a:solidFill>
            <a:srgbClr val="009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54" name="Text Box 9"/>
          <p:cNvSpPr txBox="1">
            <a:spLocks noChangeArrowheads="1"/>
          </p:cNvSpPr>
          <p:nvPr userDrawn="1"/>
        </p:nvSpPr>
        <p:spPr bwMode="auto">
          <a:xfrm>
            <a:off x="7056438" y="6308725"/>
            <a:ext cx="1871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rebuchet MS" pitchFamily="34" charset="0"/>
              </a:defRPr>
            </a:lvl1pPr>
            <a:lvl2pPr marL="742950" indent="-285750" eaLnBrk="0" hangingPunct="0">
              <a:defRPr sz="2000">
                <a:solidFill>
                  <a:schemeClr val="tx1"/>
                </a:solidFill>
                <a:latin typeface="Trebuchet MS" pitchFamily="34" charset="0"/>
              </a:defRPr>
            </a:lvl2pPr>
            <a:lvl3pPr marL="1143000" indent="-228600" eaLnBrk="0" hangingPunct="0">
              <a:defRPr sz="2000">
                <a:solidFill>
                  <a:schemeClr val="tx1"/>
                </a:solidFill>
                <a:latin typeface="Trebuchet MS" pitchFamily="34" charset="0"/>
              </a:defRPr>
            </a:lvl3pPr>
            <a:lvl4pPr marL="1600200" indent="-228600" eaLnBrk="0" hangingPunct="0">
              <a:defRPr sz="2000">
                <a:solidFill>
                  <a:schemeClr val="tx1"/>
                </a:solidFill>
                <a:latin typeface="Trebuchet MS" pitchFamily="34" charset="0"/>
              </a:defRPr>
            </a:lvl4pPr>
            <a:lvl5pPr marL="2057400" indent="-228600" eaLnBrk="0" hangingPunct="0">
              <a:defRPr sz="2000">
                <a:solidFill>
                  <a:schemeClr val="tx1"/>
                </a:solidFill>
                <a:latin typeface="Trebuchet MS" pitchFamily="34" charset="0"/>
              </a:defRPr>
            </a:lvl5pPr>
            <a:lvl6pPr marL="2514600" indent="-228600" eaLnBrk="0" fontAlgn="base" hangingPunct="0">
              <a:spcBef>
                <a:spcPct val="0"/>
              </a:spcBef>
              <a:spcAft>
                <a:spcPct val="0"/>
              </a:spcAft>
              <a:defRPr sz="2000">
                <a:solidFill>
                  <a:schemeClr val="tx1"/>
                </a:solidFill>
                <a:latin typeface="Trebuchet MS" pitchFamily="34" charset="0"/>
              </a:defRPr>
            </a:lvl6pPr>
            <a:lvl7pPr marL="2971800" indent="-228600" eaLnBrk="0" fontAlgn="base" hangingPunct="0">
              <a:spcBef>
                <a:spcPct val="0"/>
              </a:spcBef>
              <a:spcAft>
                <a:spcPct val="0"/>
              </a:spcAft>
              <a:defRPr sz="2000">
                <a:solidFill>
                  <a:schemeClr val="tx1"/>
                </a:solidFill>
                <a:latin typeface="Trebuchet MS" pitchFamily="34" charset="0"/>
              </a:defRPr>
            </a:lvl7pPr>
            <a:lvl8pPr marL="3429000" indent="-228600" eaLnBrk="0" fontAlgn="base" hangingPunct="0">
              <a:spcBef>
                <a:spcPct val="0"/>
              </a:spcBef>
              <a:spcAft>
                <a:spcPct val="0"/>
              </a:spcAft>
              <a:defRPr sz="2000">
                <a:solidFill>
                  <a:schemeClr val="tx1"/>
                </a:solidFill>
                <a:latin typeface="Trebuchet MS" pitchFamily="34" charset="0"/>
              </a:defRPr>
            </a:lvl8pPr>
            <a:lvl9pPr marL="3886200" indent="-228600" eaLnBrk="0" fontAlgn="base" hangingPunct="0">
              <a:spcBef>
                <a:spcPct val="0"/>
              </a:spcBef>
              <a:spcAft>
                <a:spcPct val="0"/>
              </a:spcAft>
              <a:defRPr sz="2000">
                <a:solidFill>
                  <a:schemeClr val="tx1"/>
                </a:solidFill>
                <a:latin typeface="Trebuchet MS" pitchFamily="34" charset="0"/>
              </a:defRPr>
            </a:lvl9pPr>
          </a:lstStyle>
          <a:p>
            <a:pPr eaLnBrk="1" hangingPunct="1">
              <a:spcBef>
                <a:spcPct val="50000"/>
              </a:spcBef>
              <a:defRPr/>
            </a:pPr>
            <a:r>
              <a:rPr lang="en-GB" altLang="en-US" sz="1400" dirty="0" smtClean="0">
                <a:solidFill>
                  <a:srgbClr val="FFFFFF"/>
                </a:solidFill>
                <a:latin typeface="Arial" charset="0"/>
              </a:rPr>
              <a:t>www.cornwall.gov.uk</a:t>
            </a:r>
          </a:p>
        </p:txBody>
      </p:sp>
      <p:sp>
        <p:nvSpPr>
          <p:cNvPr id="410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4" name="MSIPCMContentMarking" descr="{&quot;HashCode&quot;:-1864058544,&quot;Placement&quot;:&quot;Header&quot;}"/>
          <p:cNvSpPr txBox="1">
            <a:spLocks noChangeArrowheads="1"/>
          </p:cNvSpPr>
          <p:nvPr userDrawn="1"/>
        </p:nvSpPr>
        <p:spPr bwMode="auto">
          <a:xfrm>
            <a:off x="6670091" y="0"/>
            <a:ext cx="2473909" cy="26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a:defRPr sz="2000">
                <a:solidFill>
                  <a:schemeClr val="tx1"/>
                </a:solidFill>
                <a:latin typeface="Trebuchet MS" panose="020B0603020202020204" pitchFamily="34" charset="0"/>
              </a:defRPr>
            </a:lvl1pPr>
            <a:lvl2pPr marL="742950" indent="-285750">
              <a:defRPr sz="2000">
                <a:solidFill>
                  <a:schemeClr val="tx1"/>
                </a:solidFill>
                <a:latin typeface="Trebuchet MS" panose="020B0603020202020204" pitchFamily="34" charset="0"/>
              </a:defRPr>
            </a:lvl2pPr>
            <a:lvl3pPr marL="1143000" indent="-228600">
              <a:defRPr sz="2000">
                <a:solidFill>
                  <a:schemeClr val="tx1"/>
                </a:solidFill>
                <a:latin typeface="Trebuchet MS" panose="020B0603020202020204" pitchFamily="34" charset="0"/>
              </a:defRPr>
            </a:lvl3pPr>
            <a:lvl4pPr marL="1600200" indent="-228600">
              <a:defRPr sz="2000">
                <a:solidFill>
                  <a:schemeClr val="tx1"/>
                </a:solidFill>
                <a:latin typeface="Trebuchet MS" panose="020B0603020202020204" pitchFamily="34" charset="0"/>
              </a:defRPr>
            </a:lvl4pPr>
            <a:lvl5pPr marL="2057400" indent="-228600">
              <a:defRPr sz="2000">
                <a:solidFill>
                  <a:schemeClr val="tx1"/>
                </a:solidFill>
                <a:latin typeface="Trebuchet MS" panose="020B0603020202020204" pitchFamily="34" charset="0"/>
              </a:defRPr>
            </a:lvl5pPr>
            <a:lvl6pPr marL="2514600" indent="-228600" eaLnBrk="0" fontAlgn="base" hangingPunct="0">
              <a:spcBef>
                <a:spcPct val="0"/>
              </a:spcBef>
              <a:spcAft>
                <a:spcPct val="0"/>
              </a:spcAft>
              <a:defRPr sz="2000">
                <a:solidFill>
                  <a:schemeClr val="tx1"/>
                </a:solidFill>
                <a:latin typeface="Trebuchet MS" panose="020B0603020202020204" pitchFamily="34" charset="0"/>
              </a:defRPr>
            </a:lvl6pPr>
            <a:lvl7pPr marL="2971800" indent="-228600" eaLnBrk="0" fontAlgn="base" hangingPunct="0">
              <a:spcBef>
                <a:spcPct val="0"/>
              </a:spcBef>
              <a:spcAft>
                <a:spcPct val="0"/>
              </a:spcAft>
              <a:defRPr sz="2000">
                <a:solidFill>
                  <a:schemeClr val="tx1"/>
                </a:solidFill>
                <a:latin typeface="Trebuchet MS" panose="020B0603020202020204" pitchFamily="34" charset="0"/>
              </a:defRPr>
            </a:lvl7pPr>
            <a:lvl8pPr marL="3429000" indent="-228600" eaLnBrk="0" fontAlgn="base" hangingPunct="0">
              <a:spcBef>
                <a:spcPct val="0"/>
              </a:spcBef>
              <a:spcAft>
                <a:spcPct val="0"/>
              </a:spcAft>
              <a:defRPr sz="2000">
                <a:solidFill>
                  <a:schemeClr val="tx1"/>
                </a:solidFill>
                <a:latin typeface="Trebuchet MS" panose="020B0603020202020204" pitchFamily="34" charset="0"/>
              </a:defRPr>
            </a:lvl8pPr>
            <a:lvl9pPr marL="3886200" indent="-228600" eaLnBrk="0" fontAlgn="base" hangingPunct="0">
              <a:spcBef>
                <a:spcPct val="0"/>
              </a:spcBef>
              <a:spcAft>
                <a:spcPct val="0"/>
              </a:spcAft>
              <a:defRPr sz="2000">
                <a:solidFill>
                  <a:schemeClr val="tx1"/>
                </a:solidFill>
                <a:latin typeface="Trebuchet MS" panose="020B0603020202020204" pitchFamily="34" charset="0"/>
              </a:defRPr>
            </a:lvl9pPr>
          </a:lstStyle>
          <a:p>
            <a:pPr algn="r">
              <a:spcBef>
                <a:spcPct val="0"/>
              </a:spcBef>
              <a:spcAft>
                <a:spcPct val="0"/>
              </a:spcAft>
              <a:defRPr/>
            </a:pPr>
            <a:r>
              <a:rPr lang="en-GB" altLang="en-US" sz="1000" dirty="0" smtClean="0">
                <a:solidFill>
                  <a:srgbClr val="A80000"/>
                </a:solidFill>
                <a:latin typeface="Calibri"/>
              </a:rPr>
              <a:t>Information Classification: CONFIDENTIAL</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rtl="0" eaLnBrk="0" fontAlgn="base" hangingPunct="0">
        <a:spcBef>
          <a:spcPct val="0"/>
        </a:spcBef>
        <a:spcAft>
          <a:spcPct val="0"/>
        </a:spcAft>
        <a:defRPr sz="2800" b="1">
          <a:solidFill>
            <a:srgbClr val="009091"/>
          </a:solidFill>
          <a:latin typeface="+mj-lt"/>
          <a:ea typeface="+mj-ea"/>
          <a:cs typeface="+mj-cs"/>
        </a:defRPr>
      </a:lvl1pPr>
      <a:lvl2pPr algn="l" rtl="0" eaLnBrk="0" fontAlgn="base" hangingPunct="0">
        <a:spcBef>
          <a:spcPct val="0"/>
        </a:spcBef>
        <a:spcAft>
          <a:spcPct val="0"/>
        </a:spcAft>
        <a:defRPr sz="2800" b="1">
          <a:solidFill>
            <a:srgbClr val="009091"/>
          </a:solidFill>
          <a:latin typeface="Verdana" pitchFamily="34" charset="0"/>
        </a:defRPr>
      </a:lvl2pPr>
      <a:lvl3pPr algn="l" rtl="0" eaLnBrk="0" fontAlgn="base" hangingPunct="0">
        <a:spcBef>
          <a:spcPct val="0"/>
        </a:spcBef>
        <a:spcAft>
          <a:spcPct val="0"/>
        </a:spcAft>
        <a:defRPr sz="2800" b="1">
          <a:solidFill>
            <a:srgbClr val="009091"/>
          </a:solidFill>
          <a:latin typeface="Verdana" pitchFamily="34" charset="0"/>
        </a:defRPr>
      </a:lvl3pPr>
      <a:lvl4pPr algn="l" rtl="0" eaLnBrk="0" fontAlgn="base" hangingPunct="0">
        <a:spcBef>
          <a:spcPct val="0"/>
        </a:spcBef>
        <a:spcAft>
          <a:spcPct val="0"/>
        </a:spcAft>
        <a:defRPr sz="2800" b="1">
          <a:solidFill>
            <a:srgbClr val="009091"/>
          </a:solidFill>
          <a:latin typeface="Verdana" pitchFamily="34" charset="0"/>
        </a:defRPr>
      </a:lvl4pPr>
      <a:lvl5pPr algn="l" rtl="0" eaLnBrk="0" fontAlgn="base" hangingPunct="0">
        <a:spcBef>
          <a:spcPct val="0"/>
        </a:spcBef>
        <a:spcAft>
          <a:spcPct val="0"/>
        </a:spcAft>
        <a:defRPr sz="2800" b="1">
          <a:solidFill>
            <a:srgbClr val="009091"/>
          </a:solidFill>
          <a:latin typeface="Verdana" pitchFamily="34" charset="0"/>
        </a:defRPr>
      </a:lvl5pPr>
      <a:lvl6pPr marL="457200" algn="l" rtl="0" fontAlgn="base">
        <a:spcBef>
          <a:spcPct val="0"/>
        </a:spcBef>
        <a:spcAft>
          <a:spcPct val="0"/>
        </a:spcAft>
        <a:defRPr sz="2800" b="1">
          <a:solidFill>
            <a:srgbClr val="009091"/>
          </a:solidFill>
          <a:latin typeface="Verdana" pitchFamily="34" charset="0"/>
        </a:defRPr>
      </a:lvl6pPr>
      <a:lvl7pPr marL="914400" algn="l" rtl="0" fontAlgn="base">
        <a:spcBef>
          <a:spcPct val="0"/>
        </a:spcBef>
        <a:spcAft>
          <a:spcPct val="0"/>
        </a:spcAft>
        <a:defRPr sz="2800" b="1">
          <a:solidFill>
            <a:srgbClr val="009091"/>
          </a:solidFill>
          <a:latin typeface="Verdana" pitchFamily="34" charset="0"/>
        </a:defRPr>
      </a:lvl7pPr>
      <a:lvl8pPr marL="1371600" algn="l" rtl="0" fontAlgn="base">
        <a:spcBef>
          <a:spcPct val="0"/>
        </a:spcBef>
        <a:spcAft>
          <a:spcPct val="0"/>
        </a:spcAft>
        <a:defRPr sz="2800" b="1">
          <a:solidFill>
            <a:srgbClr val="009091"/>
          </a:solidFill>
          <a:latin typeface="Verdana" pitchFamily="34" charset="0"/>
        </a:defRPr>
      </a:lvl8pPr>
      <a:lvl9pPr marL="1828800" algn="l" rtl="0" fontAlgn="base">
        <a:spcBef>
          <a:spcPct val="0"/>
        </a:spcBef>
        <a:spcAft>
          <a:spcPct val="0"/>
        </a:spcAft>
        <a:defRPr sz="2800" b="1">
          <a:solidFill>
            <a:srgbClr val="009091"/>
          </a:solidFill>
          <a:latin typeface="Verdana" pitchFamily="34" charset="0"/>
        </a:defRPr>
      </a:lvl9pPr>
    </p:titleStyle>
    <p:bodyStyle>
      <a:lvl1pPr marL="342900" indent="-342900" algn="l" rtl="0" eaLnBrk="0" fontAlgn="base" hangingPunct="0">
        <a:spcBef>
          <a:spcPct val="20000"/>
        </a:spcBef>
        <a:spcAft>
          <a:spcPct val="0"/>
        </a:spcAft>
        <a:buClr>
          <a:srgbClr val="009091"/>
        </a:buClr>
        <a:buChar char="•"/>
        <a:defRPr sz="2400">
          <a:solidFill>
            <a:srgbClr val="002457"/>
          </a:solidFill>
          <a:latin typeface="+mn-lt"/>
          <a:ea typeface="+mn-ea"/>
          <a:cs typeface="+mn-cs"/>
        </a:defRPr>
      </a:lvl1pPr>
      <a:lvl2pPr marL="742950" indent="-285750" algn="l" rtl="0" eaLnBrk="0" fontAlgn="base" hangingPunct="0">
        <a:spcBef>
          <a:spcPct val="20000"/>
        </a:spcBef>
        <a:spcAft>
          <a:spcPct val="0"/>
        </a:spcAft>
        <a:buClr>
          <a:srgbClr val="009091"/>
        </a:buClr>
        <a:buChar char="•"/>
        <a:defRPr sz="2000">
          <a:solidFill>
            <a:srgbClr val="002457"/>
          </a:solidFill>
          <a:latin typeface="+mn-lt"/>
        </a:defRPr>
      </a:lvl2pPr>
      <a:lvl3pPr marL="1143000" indent="-228600" algn="l" rtl="0" eaLnBrk="0" fontAlgn="base" hangingPunct="0">
        <a:spcBef>
          <a:spcPct val="20000"/>
        </a:spcBef>
        <a:spcAft>
          <a:spcPct val="0"/>
        </a:spcAft>
        <a:buClr>
          <a:srgbClr val="009091"/>
        </a:buClr>
        <a:buChar char="•"/>
        <a:defRPr sz="2000">
          <a:solidFill>
            <a:srgbClr val="002457"/>
          </a:solidFill>
          <a:latin typeface="+mn-lt"/>
        </a:defRPr>
      </a:lvl3pPr>
      <a:lvl4pPr marL="1600200" indent="-228600" algn="l" rtl="0" eaLnBrk="0" fontAlgn="base" hangingPunct="0">
        <a:spcBef>
          <a:spcPct val="20000"/>
        </a:spcBef>
        <a:spcAft>
          <a:spcPct val="0"/>
        </a:spcAft>
        <a:buClr>
          <a:srgbClr val="009091"/>
        </a:buClr>
        <a:buChar char="•"/>
        <a:defRPr sz="2000">
          <a:solidFill>
            <a:srgbClr val="002457"/>
          </a:solidFill>
          <a:latin typeface="+mn-lt"/>
        </a:defRPr>
      </a:lvl4pPr>
      <a:lvl5pPr marL="2057400" indent="-228600" algn="l" rtl="0" eaLnBrk="0" fontAlgn="base" hangingPunct="0">
        <a:spcBef>
          <a:spcPct val="20000"/>
        </a:spcBef>
        <a:spcAft>
          <a:spcPct val="0"/>
        </a:spcAft>
        <a:buClr>
          <a:srgbClr val="009091"/>
        </a:buClr>
        <a:buChar char="•"/>
        <a:defRPr sz="2000">
          <a:solidFill>
            <a:srgbClr val="002457"/>
          </a:solidFill>
          <a:latin typeface="+mn-lt"/>
        </a:defRPr>
      </a:lvl5pPr>
      <a:lvl6pPr marL="2514600" indent="-228600" algn="l" rtl="0" fontAlgn="base">
        <a:spcBef>
          <a:spcPct val="20000"/>
        </a:spcBef>
        <a:spcAft>
          <a:spcPct val="0"/>
        </a:spcAft>
        <a:buClr>
          <a:srgbClr val="009091"/>
        </a:buClr>
        <a:buChar char="•"/>
        <a:defRPr sz="2000">
          <a:solidFill>
            <a:srgbClr val="002457"/>
          </a:solidFill>
          <a:latin typeface="+mn-lt"/>
        </a:defRPr>
      </a:lvl6pPr>
      <a:lvl7pPr marL="2971800" indent="-228600" algn="l" rtl="0" fontAlgn="base">
        <a:spcBef>
          <a:spcPct val="20000"/>
        </a:spcBef>
        <a:spcAft>
          <a:spcPct val="0"/>
        </a:spcAft>
        <a:buClr>
          <a:srgbClr val="009091"/>
        </a:buClr>
        <a:buChar char="•"/>
        <a:defRPr sz="2000">
          <a:solidFill>
            <a:srgbClr val="002457"/>
          </a:solidFill>
          <a:latin typeface="+mn-lt"/>
        </a:defRPr>
      </a:lvl7pPr>
      <a:lvl8pPr marL="3429000" indent="-228600" algn="l" rtl="0" fontAlgn="base">
        <a:spcBef>
          <a:spcPct val="20000"/>
        </a:spcBef>
        <a:spcAft>
          <a:spcPct val="0"/>
        </a:spcAft>
        <a:buClr>
          <a:srgbClr val="009091"/>
        </a:buClr>
        <a:buChar char="•"/>
        <a:defRPr sz="2000">
          <a:solidFill>
            <a:srgbClr val="002457"/>
          </a:solidFill>
          <a:latin typeface="+mn-lt"/>
        </a:defRPr>
      </a:lvl8pPr>
      <a:lvl9pPr marL="3886200" indent="-228600" algn="l" rtl="0" fontAlgn="base">
        <a:spcBef>
          <a:spcPct val="20000"/>
        </a:spcBef>
        <a:spcAft>
          <a:spcPct val="0"/>
        </a:spcAft>
        <a:buClr>
          <a:srgbClr val="009091"/>
        </a:buClr>
        <a:buChar char="•"/>
        <a:defRPr sz="2000">
          <a:solidFill>
            <a:srgbClr val="00245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ico.gov.uk/"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hyperlink" Target="http://www.digitalsocialcare.co.uk/resources" TargetMode="External"/><Relationship Id="rId4" Type="http://schemas.openxmlformats.org/officeDocument/2006/relationships/hyperlink" Target="http://ncsc.gov.uk/"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www.cornwall.gov.uk/childrenscommissioning"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hyperlink" Target="http://cornwallcouncilintranet.cc.cornwallonline.net/need-to-know/commercial-services/e-tendering-and-contract-management-system/" TargetMode="External"/><Relationship Id="rId4" Type="http://schemas.openxmlformats.org/officeDocument/2006/relationships/hyperlink" Target="http://www.supplyingthesouthwest.org.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mailto:Robert.Buckley@cornwall.gov.uk" TargetMode="External"/><Relationship Id="rId7" Type="http://schemas.openxmlformats.org/officeDocument/2006/relationships/hyperlink" Target="mailto:Neil.Glasson@cornwall.gov.uk"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hyperlink" Target="mailto:Sandra.King@cornwall.gov.uk" TargetMode="External"/><Relationship Id="rId5" Type="http://schemas.openxmlformats.org/officeDocument/2006/relationships/hyperlink" Target="mailto:David.Roose@cornwall.gov.uk" TargetMode="External"/><Relationship Id="rId4" Type="http://schemas.openxmlformats.org/officeDocument/2006/relationships/hyperlink" Target="mailto:Angie.Andrews@cornwall.gov.uk"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www.cornwall.gov.uk/childrenscommissioning"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cornwallcouncilintranet.cc.cornwallonline.net/need-to-know/commercial-services/e-tendering-and-contract-management-system/"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hyperlink" Target="http://cornwallcouncilintranet.cc.cornwallonline.net/media/13146904/supplier-registration.docx" TargetMode="External"/><Relationship Id="rId4" Type="http://schemas.openxmlformats.org/officeDocument/2006/relationships/hyperlink" Target="http://cornwallcouncilintranet.cc.cornwallonline.net/media/13146900/due-north-supplier-session_v03.pptx"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2924175"/>
            <a:ext cx="5940425" cy="2773363"/>
          </a:xfrm>
          <a:noFill/>
        </p:spPr>
        <p:txBody>
          <a:bodyPr/>
          <a:lstStyle/>
          <a:p>
            <a:r>
              <a:rPr lang="en-GB" altLang="en-US" dirty="0" smtClean="0"/>
              <a:t>Developing our Fostering and Residential Placements</a:t>
            </a:r>
            <a:br>
              <a:rPr lang="en-GB" altLang="en-US" dirty="0" smtClean="0"/>
            </a:br>
            <a:r>
              <a:rPr lang="en-GB" altLang="en-US" sz="2400" b="0" dirty="0" smtClean="0"/>
              <a:t>Working together to do our best for Cornish children in care</a:t>
            </a:r>
          </a:p>
        </p:txBody>
      </p:sp>
      <p:sp>
        <p:nvSpPr>
          <p:cNvPr id="7171" name="Rectangle 3"/>
          <p:cNvSpPr>
            <a:spLocks noGrp="1" noChangeArrowheads="1"/>
          </p:cNvSpPr>
          <p:nvPr>
            <p:ph type="body" idx="1"/>
          </p:nvPr>
        </p:nvSpPr>
        <p:spPr>
          <a:noFill/>
        </p:spPr>
        <p:txBody>
          <a:bodyPr/>
          <a:lstStyle/>
          <a:p>
            <a:r>
              <a:rPr lang="en-GB" altLang="en-US" dirty="0" smtClean="0">
                <a:solidFill>
                  <a:schemeClr val="tx1"/>
                </a:solidFill>
              </a:rPr>
              <a:t>4</a:t>
            </a:r>
            <a:r>
              <a:rPr lang="en-GB" altLang="en-US" baseline="30000" dirty="0" smtClean="0">
                <a:solidFill>
                  <a:schemeClr val="tx1"/>
                </a:solidFill>
              </a:rPr>
              <a:t>th</a:t>
            </a:r>
            <a:r>
              <a:rPr lang="en-GB" altLang="en-US" dirty="0" smtClean="0">
                <a:solidFill>
                  <a:schemeClr val="tx1"/>
                </a:solidFill>
              </a:rPr>
              <a:t> September 2019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dirty="0" smtClean="0"/>
              <a:t>Establishing the DPS</a:t>
            </a:r>
          </a:p>
        </p:txBody>
      </p:sp>
      <p:pic>
        <p:nvPicPr>
          <p:cNvPr id="15363" name="Picture 6" descr="image01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6534" t="29137" r="16496" b="16576"/>
          <a:stretch>
            <a:fillRect/>
          </a:stretch>
        </p:blipFill>
        <p:spPr>
          <a:xfrm>
            <a:off x="1150938" y="1341438"/>
            <a:ext cx="6048375" cy="4225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1580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Indicative Procurement Timeline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3496637"/>
              </p:ext>
            </p:extLst>
          </p:nvPr>
        </p:nvGraphicFramePr>
        <p:xfrm>
          <a:off x="611560" y="1376772"/>
          <a:ext cx="7835900" cy="4082595"/>
        </p:xfrm>
        <a:graphic>
          <a:graphicData uri="http://schemas.openxmlformats.org/drawingml/2006/table">
            <a:tbl>
              <a:tblPr firstRow="1" firstCol="1" bandRow="1">
                <a:tableStyleId>{5C22544A-7EE6-4342-B048-85BDC9FD1C3A}</a:tableStyleId>
              </a:tblPr>
              <a:tblGrid>
                <a:gridCol w="6444615">
                  <a:extLst>
                    <a:ext uri="{9D8B030D-6E8A-4147-A177-3AD203B41FA5}">
                      <a16:colId xmlns:a16="http://schemas.microsoft.com/office/drawing/2014/main" val="20000"/>
                    </a:ext>
                  </a:extLst>
                </a:gridCol>
                <a:gridCol w="1391285">
                  <a:extLst>
                    <a:ext uri="{9D8B030D-6E8A-4147-A177-3AD203B41FA5}">
                      <a16:colId xmlns:a16="http://schemas.microsoft.com/office/drawing/2014/main" val="20001"/>
                    </a:ext>
                  </a:extLst>
                </a:gridCol>
              </a:tblGrid>
              <a:tr h="371145">
                <a:tc>
                  <a:txBody>
                    <a:bodyPr/>
                    <a:lstStyle/>
                    <a:p>
                      <a:pPr>
                        <a:lnSpc>
                          <a:spcPct val="115000"/>
                        </a:lnSpc>
                        <a:spcBef>
                          <a:spcPts val="600"/>
                        </a:spcBef>
                        <a:spcAft>
                          <a:spcPts val="600"/>
                        </a:spcAft>
                      </a:pPr>
                      <a:r>
                        <a:rPr lang="en-GB" sz="1200" dirty="0" smtClean="0">
                          <a:solidFill>
                            <a:srgbClr val="0061AA"/>
                          </a:solidFill>
                          <a:effectLst/>
                        </a:rPr>
                        <a:t>Milestone</a:t>
                      </a:r>
                      <a:endParaRPr lang="en-GB" sz="1200" dirty="0">
                        <a:solidFill>
                          <a:srgbClr val="0061AA"/>
                        </a:solidFill>
                        <a:effectLst/>
                        <a:latin typeface="Verdana"/>
                        <a:ea typeface="Calibri"/>
                        <a:cs typeface="Times New Roman"/>
                      </a:endParaRPr>
                    </a:p>
                  </a:txBody>
                  <a:tcPr marL="68580" marR="68580" marT="0" marB="0" anchor="ctr"/>
                </a:tc>
                <a:tc>
                  <a:txBody>
                    <a:bodyPr/>
                    <a:lstStyle/>
                    <a:p>
                      <a:pPr algn="ctr">
                        <a:lnSpc>
                          <a:spcPct val="115000"/>
                        </a:lnSpc>
                        <a:spcBef>
                          <a:spcPts val="600"/>
                        </a:spcBef>
                        <a:spcAft>
                          <a:spcPts val="600"/>
                        </a:spcAft>
                      </a:pPr>
                      <a:r>
                        <a:rPr lang="en-GB" sz="1200" dirty="0" smtClean="0">
                          <a:solidFill>
                            <a:srgbClr val="0061AA"/>
                          </a:solidFill>
                          <a:effectLst/>
                        </a:rPr>
                        <a:t>Date</a:t>
                      </a:r>
                      <a:endParaRPr lang="en-GB" sz="1200" dirty="0">
                        <a:solidFill>
                          <a:srgbClr val="0061AA"/>
                        </a:solidFill>
                        <a:effectLst/>
                        <a:latin typeface="Verdana"/>
                        <a:ea typeface="Calibri"/>
                        <a:cs typeface="Times New Roman"/>
                      </a:endParaRPr>
                    </a:p>
                  </a:txBody>
                  <a:tcPr marL="68580" marR="68580" marT="0" marB="0" anchor="ctr"/>
                </a:tc>
                <a:extLst>
                  <a:ext uri="{0D108BD9-81ED-4DB2-BD59-A6C34878D82A}">
                    <a16:rowId xmlns:a16="http://schemas.microsoft.com/office/drawing/2014/main" val="10000"/>
                  </a:ext>
                </a:extLst>
              </a:tr>
              <a:tr h="371145">
                <a:tc>
                  <a:txBody>
                    <a:bodyPr/>
                    <a:lstStyle/>
                    <a:p>
                      <a:pPr>
                        <a:lnSpc>
                          <a:spcPct val="115000"/>
                        </a:lnSpc>
                        <a:spcBef>
                          <a:spcPts val="600"/>
                        </a:spcBef>
                        <a:spcAft>
                          <a:spcPts val="600"/>
                        </a:spcAft>
                      </a:pPr>
                      <a:r>
                        <a:rPr lang="en-GB" sz="1200" b="0" dirty="0">
                          <a:solidFill>
                            <a:srgbClr val="0061AA"/>
                          </a:solidFill>
                          <a:effectLst/>
                        </a:rPr>
                        <a:t>Residential / Fostering Supplier Pre-publication event (Taunton)</a:t>
                      </a:r>
                      <a:endParaRPr lang="en-GB" sz="1200" b="0" dirty="0">
                        <a:solidFill>
                          <a:srgbClr val="0061AA"/>
                        </a:solidFill>
                        <a:effectLst/>
                        <a:latin typeface="Verdana"/>
                        <a:ea typeface="Calibri"/>
                        <a:cs typeface="Times New Roman"/>
                      </a:endParaRPr>
                    </a:p>
                  </a:txBody>
                  <a:tcPr marL="68580" marR="68580" marT="0" marB="0" anchor="ctr"/>
                </a:tc>
                <a:tc>
                  <a:txBody>
                    <a:bodyPr/>
                    <a:lstStyle/>
                    <a:p>
                      <a:pPr algn="ctr">
                        <a:lnSpc>
                          <a:spcPct val="115000"/>
                        </a:lnSpc>
                        <a:spcBef>
                          <a:spcPts val="600"/>
                        </a:spcBef>
                        <a:spcAft>
                          <a:spcPts val="600"/>
                        </a:spcAft>
                      </a:pPr>
                      <a:r>
                        <a:rPr lang="en-GB" sz="1200" dirty="0">
                          <a:solidFill>
                            <a:srgbClr val="0061AA"/>
                          </a:solidFill>
                          <a:effectLst/>
                        </a:rPr>
                        <a:t>04/09/2019</a:t>
                      </a:r>
                      <a:endParaRPr lang="en-GB" sz="1200" dirty="0">
                        <a:solidFill>
                          <a:srgbClr val="0061AA"/>
                        </a:solidFill>
                        <a:effectLst/>
                        <a:latin typeface="Verdana"/>
                        <a:ea typeface="Calibri"/>
                        <a:cs typeface="Times New Roman"/>
                      </a:endParaRPr>
                    </a:p>
                  </a:txBody>
                  <a:tcPr marL="68580" marR="68580" marT="0" marB="0" anchor="ctr"/>
                </a:tc>
                <a:extLst>
                  <a:ext uri="{0D108BD9-81ED-4DB2-BD59-A6C34878D82A}">
                    <a16:rowId xmlns:a16="http://schemas.microsoft.com/office/drawing/2014/main" val="10001"/>
                  </a:ext>
                </a:extLst>
              </a:tr>
              <a:tr h="371145">
                <a:tc>
                  <a:txBody>
                    <a:bodyPr/>
                    <a:lstStyle/>
                    <a:p>
                      <a:pPr>
                        <a:lnSpc>
                          <a:spcPct val="115000"/>
                        </a:lnSpc>
                        <a:spcBef>
                          <a:spcPts val="600"/>
                        </a:spcBef>
                        <a:spcAft>
                          <a:spcPts val="600"/>
                        </a:spcAft>
                      </a:pPr>
                      <a:r>
                        <a:rPr lang="en-GB" sz="1200" b="0" dirty="0">
                          <a:solidFill>
                            <a:srgbClr val="0061AA"/>
                          </a:solidFill>
                          <a:effectLst/>
                        </a:rPr>
                        <a:t>SEND Supplier Pre-publication event (Truro)</a:t>
                      </a:r>
                      <a:endParaRPr lang="en-GB" sz="1200" b="0" dirty="0">
                        <a:solidFill>
                          <a:srgbClr val="0061AA"/>
                        </a:solidFill>
                        <a:effectLst/>
                        <a:latin typeface="Verdana"/>
                        <a:ea typeface="Calibri"/>
                        <a:cs typeface="Times New Roman"/>
                      </a:endParaRPr>
                    </a:p>
                  </a:txBody>
                  <a:tcPr marL="68580" marR="68580" marT="0" marB="0" anchor="ctr"/>
                </a:tc>
                <a:tc>
                  <a:txBody>
                    <a:bodyPr/>
                    <a:lstStyle/>
                    <a:p>
                      <a:pPr algn="ctr">
                        <a:lnSpc>
                          <a:spcPct val="115000"/>
                        </a:lnSpc>
                        <a:spcBef>
                          <a:spcPts val="600"/>
                        </a:spcBef>
                        <a:spcAft>
                          <a:spcPts val="600"/>
                        </a:spcAft>
                      </a:pPr>
                      <a:r>
                        <a:rPr lang="en-GB" sz="1200" dirty="0">
                          <a:solidFill>
                            <a:srgbClr val="0061AA"/>
                          </a:solidFill>
                          <a:effectLst/>
                        </a:rPr>
                        <a:t>09/09/2019</a:t>
                      </a:r>
                      <a:endParaRPr lang="en-GB" sz="1200" dirty="0">
                        <a:solidFill>
                          <a:srgbClr val="0061AA"/>
                        </a:solidFill>
                        <a:effectLst/>
                        <a:latin typeface="Verdana"/>
                        <a:ea typeface="Calibri"/>
                        <a:cs typeface="Times New Roman"/>
                      </a:endParaRPr>
                    </a:p>
                  </a:txBody>
                  <a:tcPr marL="68580" marR="68580" marT="0" marB="0" anchor="ctr"/>
                </a:tc>
                <a:extLst>
                  <a:ext uri="{0D108BD9-81ED-4DB2-BD59-A6C34878D82A}">
                    <a16:rowId xmlns:a16="http://schemas.microsoft.com/office/drawing/2014/main" val="10002"/>
                  </a:ext>
                </a:extLst>
              </a:tr>
              <a:tr h="371145">
                <a:tc>
                  <a:txBody>
                    <a:bodyPr/>
                    <a:lstStyle/>
                    <a:p>
                      <a:pPr>
                        <a:lnSpc>
                          <a:spcPct val="115000"/>
                        </a:lnSpc>
                        <a:spcBef>
                          <a:spcPts val="600"/>
                        </a:spcBef>
                        <a:spcAft>
                          <a:spcPts val="600"/>
                        </a:spcAft>
                      </a:pPr>
                      <a:r>
                        <a:rPr lang="en-GB" sz="1200" b="0" dirty="0">
                          <a:solidFill>
                            <a:srgbClr val="0061AA"/>
                          </a:solidFill>
                          <a:effectLst/>
                        </a:rPr>
                        <a:t>Contract Notice Published – Request to Participate</a:t>
                      </a:r>
                      <a:endParaRPr lang="en-GB" sz="1200" b="0" dirty="0">
                        <a:solidFill>
                          <a:srgbClr val="0061AA"/>
                        </a:solidFill>
                        <a:effectLst/>
                        <a:latin typeface="Verdana"/>
                        <a:ea typeface="Calibri"/>
                        <a:cs typeface="Times New Roman"/>
                      </a:endParaRPr>
                    </a:p>
                  </a:txBody>
                  <a:tcPr marL="68580" marR="68580" marT="0" marB="0" anchor="ctr"/>
                </a:tc>
                <a:tc>
                  <a:txBody>
                    <a:bodyPr/>
                    <a:lstStyle/>
                    <a:p>
                      <a:pPr algn="ctr">
                        <a:lnSpc>
                          <a:spcPct val="115000"/>
                        </a:lnSpc>
                        <a:spcBef>
                          <a:spcPts val="600"/>
                        </a:spcBef>
                        <a:spcAft>
                          <a:spcPts val="600"/>
                        </a:spcAft>
                      </a:pPr>
                      <a:r>
                        <a:rPr lang="en-GB" sz="1200" dirty="0">
                          <a:solidFill>
                            <a:srgbClr val="0061AA"/>
                          </a:solidFill>
                          <a:effectLst/>
                        </a:rPr>
                        <a:t>16/09/2019</a:t>
                      </a:r>
                      <a:endParaRPr lang="en-GB" sz="1200" dirty="0">
                        <a:solidFill>
                          <a:srgbClr val="0061AA"/>
                        </a:solidFill>
                        <a:effectLst/>
                        <a:latin typeface="Verdana"/>
                        <a:ea typeface="Calibri"/>
                        <a:cs typeface="Times New Roman"/>
                      </a:endParaRPr>
                    </a:p>
                  </a:txBody>
                  <a:tcPr marL="68580" marR="68580" marT="0" marB="0" anchor="ctr"/>
                </a:tc>
                <a:extLst>
                  <a:ext uri="{0D108BD9-81ED-4DB2-BD59-A6C34878D82A}">
                    <a16:rowId xmlns:a16="http://schemas.microsoft.com/office/drawing/2014/main" val="10003"/>
                  </a:ext>
                </a:extLst>
              </a:tr>
              <a:tr h="371145">
                <a:tc>
                  <a:txBody>
                    <a:bodyPr/>
                    <a:lstStyle/>
                    <a:p>
                      <a:pPr>
                        <a:lnSpc>
                          <a:spcPct val="115000"/>
                        </a:lnSpc>
                        <a:spcBef>
                          <a:spcPts val="600"/>
                        </a:spcBef>
                        <a:spcAft>
                          <a:spcPts val="600"/>
                        </a:spcAft>
                      </a:pPr>
                      <a:r>
                        <a:rPr lang="en-GB" sz="1200" b="0" dirty="0">
                          <a:solidFill>
                            <a:srgbClr val="0061AA"/>
                          </a:solidFill>
                          <a:effectLst/>
                        </a:rPr>
                        <a:t>Deadline for return of Request to Participate</a:t>
                      </a:r>
                      <a:endParaRPr lang="en-GB" sz="1200" b="0" dirty="0">
                        <a:solidFill>
                          <a:srgbClr val="0061AA"/>
                        </a:solidFill>
                        <a:effectLst/>
                        <a:latin typeface="Verdana"/>
                        <a:ea typeface="Calibri"/>
                        <a:cs typeface="Times New Roman"/>
                      </a:endParaRPr>
                    </a:p>
                  </a:txBody>
                  <a:tcPr marL="68580" marR="68580" marT="0" marB="0" anchor="ctr"/>
                </a:tc>
                <a:tc>
                  <a:txBody>
                    <a:bodyPr/>
                    <a:lstStyle/>
                    <a:p>
                      <a:pPr algn="ctr">
                        <a:lnSpc>
                          <a:spcPct val="115000"/>
                        </a:lnSpc>
                        <a:spcBef>
                          <a:spcPts val="600"/>
                        </a:spcBef>
                        <a:spcAft>
                          <a:spcPts val="600"/>
                        </a:spcAft>
                      </a:pPr>
                      <a:r>
                        <a:rPr lang="en-GB" sz="1200" dirty="0">
                          <a:solidFill>
                            <a:srgbClr val="0061AA"/>
                          </a:solidFill>
                          <a:effectLst/>
                        </a:rPr>
                        <a:t>18/10/2019</a:t>
                      </a:r>
                      <a:endParaRPr lang="en-GB" sz="1200" dirty="0">
                        <a:solidFill>
                          <a:srgbClr val="0061AA"/>
                        </a:solidFill>
                        <a:effectLst/>
                        <a:latin typeface="Verdana"/>
                        <a:ea typeface="Calibri"/>
                        <a:cs typeface="Times New Roman"/>
                      </a:endParaRPr>
                    </a:p>
                  </a:txBody>
                  <a:tcPr marL="68580" marR="68580" marT="0" marB="0" anchor="ctr"/>
                </a:tc>
                <a:extLst>
                  <a:ext uri="{0D108BD9-81ED-4DB2-BD59-A6C34878D82A}">
                    <a16:rowId xmlns:a16="http://schemas.microsoft.com/office/drawing/2014/main" val="10004"/>
                  </a:ext>
                </a:extLst>
              </a:tr>
              <a:tr h="371145">
                <a:tc>
                  <a:txBody>
                    <a:bodyPr/>
                    <a:lstStyle/>
                    <a:p>
                      <a:pPr>
                        <a:lnSpc>
                          <a:spcPct val="115000"/>
                        </a:lnSpc>
                        <a:spcBef>
                          <a:spcPts val="600"/>
                        </a:spcBef>
                        <a:spcAft>
                          <a:spcPts val="600"/>
                        </a:spcAft>
                      </a:pPr>
                      <a:r>
                        <a:rPr lang="en-GB" sz="1200" b="0" dirty="0">
                          <a:solidFill>
                            <a:srgbClr val="0061AA"/>
                          </a:solidFill>
                          <a:effectLst/>
                        </a:rPr>
                        <a:t>Notification of contract award decision</a:t>
                      </a:r>
                      <a:endParaRPr lang="en-GB" sz="1200" b="0" dirty="0">
                        <a:solidFill>
                          <a:srgbClr val="0061AA"/>
                        </a:solidFill>
                        <a:effectLst/>
                        <a:latin typeface="Verdana"/>
                        <a:ea typeface="Calibri"/>
                        <a:cs typeface="Times New Roman"/>
                      </a:endParaRPr>
                    </a:p>
                  </a:txBody>
                  <a:tcPr marL="68580" marR="68580" marT="0" marB="0" anchor="ctr"/>
                </a:tc>
                <a:tc>
                  <a:txBody>
                    <a:bodyPr/>
                    <a:lstStyle/>
                    <a:p>
                      <a:pPr algn="ctr">
                        <a:lnSpc>
                          <a:spcPct val="115000"/>
                        </a:lnSpc>
                        <a:spcBef>
                          <a:spcPts val="600"/>
                        </a:spcBef>
                        <a:spcAft>
                          <a:spcPts val="600"/>
                        </a:spcAft>
                      </a:pPr>
                      <a:r>
                        <a:rPr lang="en-GB" sz="1200" dirty="0">
                          <a:solidFill>
                            <a:srgbClr val="0061AA"/>
                          </a:solidFill>
                          <a:effectLst/>
                        </a:rPr>
                        <a:t>05/12/2019</a:t>
                      </a:r>
                      <a:endParaRPr lang="en-GB" sz="1200" dirty="0">
                        <a:solidFill>
                          <a:srgbClr val="0061AA"/>
                        </a:solidFill>
                        <a:effectLst/>
                        <a:latin typeface="Verdana"/>
                        <a:ea typeface="Calibri"/>
                        <a:cs typeface="Times New Roman"/>
                      </a:endParaRPr>
                    </a:p>
                  </a:txBody>
                  <a:tcPr marL="68580" marR="68580" marT="0" marB="0" anchor="ctr"/>
                </a:tc>
                <a:extLst>
                  <a:ext uri="{0D108BD9-81ED-4DB2-BD59-A6C34878D82A}">
                    <a16:rowId xmlns:a16="http://schemas.microsoft.com/office/drawing/2014/main" val="10005"/>
                  </a:ext>
                </a:extLst>
              </a:tr>
              <a:tr h="371145">
                <a:tc>
                  <a:txBody>
                    <a:bodyPr/>
                    <a:lstStyle/>
                    <a:p>
                      <a:pPr>
                        <a:lnSpc>
                          <a:spcPct val="115000"/>
                        </a:lnSpc>
                        <a:spcBef>
                          <a:spcPts val="600"/>
                        </a:spcBef>
                        <a:spcAft>
                          <a:spcPts val="600"/>
                        </a:spcAft>
                      </a:pPr>
                      <a:r>
                        <a:rPr lang="en-GB" sz="1200" b="0" dirty="0">
                          <a:solidFill>
                            <a:srgbClr val="0061AA"/>
                          </a:solidFill>
                          <a:effectLst/>
                        </a:rPr>
                        <a:t>"Standstill" period completion</a:t>
                      </a:r>
                      <a:endParaRPr lang="en-GB" sz="1200" b="0" dirty="0">
                        <a:solidFill>
                          <a:srgbClr val="0061AA"/>
                        </a:solidFill>
                        <a:effectLst/>
                        <a:latin typeface="Verdana"/>
                        <a:ea typeface="Calibri"/>
                        <a:cs typeface="Times New Roman"/>
                      </a:endParaRPr>
                    </a:p>
                  </a:txBody>
                  <a:tcPr marL="68580" marR="68580" marT="0" marB="0" anchor="ctr"/>
                </a:tc>
                <a:tc>
                  <a:txBody>
                    <a:bodyPr/>
                    <a:lstStyle/>
                    <a:p>
                      <a:pPr algn="ctr">
                        <a:lnSpc>
                          <a:spcPct val="115000"/>
                        </a:lnSpc>
                        <a:spcBef>
                          <a:spcPts val="600"/>
                        </a:spcBef>
                        <a:spcAft>
                          <a:spcPts val="600"/>
                        </a:spcAft>
                      </a:pPr>
                      <a:r>
                        <a:rPr lang="en-GB" sz="1200" dirty="0">
                          <a:solidFill>
                            <a:srgbClr val="0061AA"/>
                          </a:solidFill>
                          <a:effectLst/>
                        </a:rPr>
                        <a:t>16/12/2019</a:t>
                      </a:r>
                      <a:endParaRPr lang="en-GB" sz="1200" dirty="0">
                        <a:solidFill>
                          <a:srgbClr val="0061AA"/>
                        </a:solidFill>
                        <a:effectLst/>
                        <a:latin typeface="Verdana"/>
                        <a:ea typeface="Calibri"/>
                        <a:cs typeface="Times New Roman"/>
                      </a:endParaRPr>
                    </a:p>
                  </a:txBody>
                  <a:tcPr marL="68580" marR="68580" marT="0" marB="0" anchor="ctr"/>
                </a:tc>
                <a:extLst>
                  <a:ext uri="{0D108BD9-81ED-4DB2-BD59-A6C34878D82A}">
                    <a16:rowId xmlns:a16="http://schemas.microsoft.com/office/drawing/2014/main" val="10006"/>
                  </a:ext>
                </a:extLst>
              </a:tr>
              <a:tr h="371145">
                <a:tc>
                  <a:txBody>
                    <a:bodyPr/>
                    <a:lstStyle/>
                    <a:p>
                      <a:pPr>
                        <a:lnSpc>
                          <a:spcPct val="115000"/>
                        </a:lnSpc>
                        <a:spcBef>
                          <a:spcPts val="600"/>
                        </a:spcBef>
                        <a:spcAft>
                          <a:spcPts val="600"/>
                        </a:spcAft>
                      </a:pPr>
                      <a:r>
                        <a:rPr lang="en-GB" sz="1200" b="0" dirty="0">
                          <a:solidFill>
                            <a:srgbClr val="0061AA"/>
                          </a:solidFill>
                          <a:effectLst/>
                        </a:rPr>
                        <a:t>Confirm contract award</a:t>
                      </a:r>
                      <a:endParaRPr lang="en-GB" sz="1200" b="0" dirty="0">
                        <a:solidFill>
                          <a:srgbClr val="0061AA"/>
                        </a:solidFill>
                        <a:effectLst/>
                        <a:latin typeface="Verdana"/>
                        <a:ea typeface="Calibri"/>
                        <a:cs typeface="Times New Roman"/>
                      </a:endParaRPr>
                    </a:p>
                  </a:txBody>
                  <a:tcPr marL="68580" marR="68580" marT="0" marB="0" anchor="ctr"/>
                </a:tc>
                <a:tc>
                  <a:txBody>
                    <a:bodyPr/>
                    <a:lstStyle/>
                    <a:p>
                      <a:pPr algn="ctr">
                        <a:lnSpc>
                          <a:spcPct val="115000"/>
                        </a:lnSpc>
                        <a:spcBef>
                          <a:spcPts val="600"/>
                        </a:spcBef>
                        <a:spcAft>
                          <a:spcPts val="600"/>
                        </a:spcAft>
                      </a:pPr>
                      <a:r>
                        <a:rPr lang="en-GB" sz="1200" dirty="0">
                          <a:solidFill>
                            <a:srgbClr val="0061AA"/>
                          </a:solidFill>
                          <a:effectLst/>
                        </a:rPr>
                        <a:t>17/12/2019</a:t>
                      </a:r>
                      <a:endParaRPr lang="en-GB" sz="1200" dirty="0">
                        <a:solidFill>
                          <a:srgbClr val="0061AA"/>
                        </a:solidFill>
                        <a:effectLst/>
                        <a:latin typeface="Verdana"/>
                        <a:ea typeface="Calibri"/>
                        <a:cs typeface="Times New Roman"/>
                      </a:endParaRPr>
                    </a:p>
                  </a:txBody>
                  <a:tcPr marL="68580" marR="68580" marT="0" marB="0" anchor="ctr"/>
                </a:tc>
                <a:extLst>
                  <a:ext uri="{0D108BD9-81ED-4DB2-BD59-A6C34878D82A}">
                    <a16:rowId xmlns:a16="http://schemas.microsoft.com/office/drawing/2014/main" val="10007"/>
                  </a:ext>
                </a:extLst>
              </a:tr>
              <a:tr h="371145">
                <a:tc>
                  <a:txBody>
                    <a:bodyPr/>
                    <a:lstStyle/>
                    <a:p>
                      <a:pPr>
                        <a:lnSpc>
                          <a:spcPct val="115000"/>
                        </a:lnSpc>
                        <a:spcBef>
                          <a:spcPts val="600"/>
                        </a:spcBef>
                        <a:spcAft>
                          <a:spcPts val="600"/>
                        </a:spcAft>
                      </a:pPr>
                      <a:r>
                        <a:rPr lang="en-GB" sz="1200" b="0" dirty="0">
                          <a:solidFill>
                            <a:srgbClr val="0061AA"/>
                          </a:solidFill>
                          <a:effectLst/>
                        </a:rPr>
                        <a:t>Mobilisation commences (TUPE may </a:t>
                      </a:r>
                      <a:r>
                        <a:rPr lang="en-GB" sz="1200" b="0" dirty="0" smtClean="0">
                          <a:solidFill>
                            <a:srgbClr val="0061AA"/>
                          </a:solidFill>
                          <a:effectLst/>
                        </a:rPr>
                        <a:t>apply)</a:t>
                      </a:r>
                      <a:endParaRPr lang="en-GB" sz="1200" b="0" dirty="0">
                        <a:solidFill>
                          <a:srgbClr val="0061AA"/>
                        </a:solidFill>
                        <a:effectLst/>
                        <a:latin typeface="Verdana"/>
                        <a:ea typeface="Calibri"/>
                        <a:cs typeface="Times New Roman"/>
                      </a:endParaRPr>
                    </a:p>
                  </a:txBody>
                  <a:tcPr marL="68580" marR="68580" marT="0" marB="0" anchor="ctr"/>
                </a:tc>
                <a:tc>
                  <a:txBody>
                    <a:bodyPr/>
                    <a:lstStyle/>
                    <a:p>
                      <a:pPr algn="ctr">
                        <a:lnSpc>
                          <a:spcPct val="115000"/>
                        </a:lnSpc>
                        <a:spcBef>
                          <a:spcPts val="600"/>
                        </a:spcBef>
                        <a:spcAft>
                          <a:spcPts val="600"/>
                        </a:spcAft>
                      </a:pPr>
                      <a:r>
                        <a:rPr lang="en-GB" sz="1200" dirty="0">
                          <a:solidFill>
                            <a:srgbClr val="0061AA"/>
                          </a:solidFill>
                          <a:effectLst/>
                        </a:rPr>
                        <a:t>18/12/2019</a:t>
                      </a:r>
                      <a:endParaRPr lang="en-GB" sz="1200" dirty="0">
                        <a:solidFill>
                          <a:srgbClr val="0061AA"/>
                        </a:solidFill>
                        <a:effectLst/>
                        <a:latin typeface="Verdana"/>
                        <a:ea typeface="Calibri"/>
                        <a:cs typeface="Times New Roman"/>
                      </a:endParaRPr>
                    </a:p>
                  </a:txBody>
                  <a:tcPr marL="68580" marR="68580" marT="0" marB="0" anchor="ctr"/>
                </a:tc>
                <a:extLst>
                  <a:ext uri="{0D108BD9-81ED-4DB2-BD59-A6C34878D82A}">
                    <a16:rowId xmlns:a16="http://schemas.microsoft.com/office/drawing/2014/main" val="10008"/>
                  </a:ext>
                </a:extLst>
              </a:tr>
              <a:tr h="371145">
                <a:tc>
                  <a:txBody>
                    <a:bodyPr/>
                    <a:lstStyle/>
                    <a:p>
                      <a:pPr>
                        <a:lnSpc>
                          <a:spcPct val="115000"/>
                        </a:lnSpc>
                        <a:spcBef>
                          <a:spcPts val="600"/>
                        </a:spcBef>
                        <a:spcAft>
                          <a:spcPts val="600"/>
                        </a:spcAft>
                      </a:pPr>
                      <a:r>
                        <a:rPr lang="en-GB" sz="1200" b="0" dirty="0">
                          <a:solidFill>
                            <a:srgbClr val="0061AA"/>
                          </a:solidFill>
                          <a:effectLst/>
                        </a:rPr>
                        <a:t>Provider DPS Training</a:t>
                      </a:r>
                      <a:endParaRPr lang="en-GB" sz="1200" b="0" dirty="0">
                        <a:solidFill>
                          <a:srgbClr val="0061AA"/>
                        </a:solidFill>
                        <a:effectLst/>
                        <a:latin typeface="Verdana"/>
                        <a:ea typeface="Calibri"/>
                        <a:cs typeface="Times New Roman"/>
                      </a:endParaRPr>
                    </a:p>
                  </a:txBody>
                  <a:tcPr marL="68580" marR="68580" marT="0" marB="0" anchor="ctr"/>
                </a:tc>
                <a:tc>
                  <a:txBody>
                    <a:bodyPr/>
                    <a:lstStyle/>
                    <a:p>
                      <a:pPr algn="ctr">
                        <a:lnSpc>
                          <a:spcPct val="115000"/>
                        </a:lnSpc>
                        <a:spcBef>
                          <a:spcPts val="600"/>
                        </a:spcBef>
                        <a:spcAft>
                          <a:spcPts val="600"/>
                        </a:spcAft>
                      </a:pPr>
                      <a:r>
                        <a:rPr lang="en-GB" sz="1200" dirty="0">
                          <a:solidFill>
                            <a:srgbClr val="0061AA"/>
                          </a:solidFill>
                          <a:effectLst/>
                        </a:rPr>
                        <a:t>TBC</a:t>
                      </a:r>
                      <a:endParaRPr lang="en-GB" sz="1200" dirty="0">
                        <a:solidFill>
                          <a:srgbClr val="0061AA"/>
                        </a:solidFill>
                        <a:effectLst/>
                        <a:latin typeface="Verdana"/>
                        <a:ea typeface="Calibri"/>
                        <a:cs typeface="Times New Roman"/>
                      </a:endParaRPr>
                    </a:p>
                  </a:txBody>
                  <a:tcPr marL="68580" marR="68580" marT="0" marB="0" anchor="ctr"/>
                </a:tc>
                <a:extLst>
                  <a:ext uri="{0D108BD9-81ED-4DB2-BD59-A6C34878D82A}">
                    <a16:rowId xmlns:a16="http://schemas.microsoft.com/office/drawing/2014/main" val="10009"/>
                  </a:ext>
                </a:extLst>
              </a:tr>
              <a:tr h="371145">
                <a:tc>
                  <a:txBody>
                    <a:bodyPr/>
                    <a:lstStyle/>
                    <a:p>
                      <a:pPr>
                        <a:lnSpc>
                          <a:spcPct val="115000"/>
                        </a:lnSpc>
                        <a:spcBef>
                          <a:spcPts val="600"/>
                        </a:spcBef>
                        <a:spcAft>
                          <a:spcPts val="600"/>
                        </a:spcAft>
                      </a:pPr>
                      <a:r>
                        <a:rPr lang="en-GB" sz="1200" b="0" dirty="0">
                          <a:solidFill>
                            <a:srgbClr val="0061AA"/>
                          </a:solidFill>
                          <a:effectLst/>
                        </a:rPr>
                        <a:t>Contract Commencement / Contract Start Date</a:t>
                      </a:r>
                      <a:endParaRPr lang="en-GB" sz="1200" b="0" dirty="0">
                        <a:solidFill>
                          <a:srgbClr val="0061AA"/>
                        </a:solidFill>
                        <a:effectLst/>
                        <a:latin typeface="Verdana"/>
                        <a:ea typeface="Calibri"/>
                        <a:cs typeface="Times New Roman"/>
                      </a:endParaRPr>
                    </a:p>
                  </a:txBody>
                  <a:tcPr marL="68580" marR="68580" marT="0" marB="0" anchor="ctr"/>
                </a:tc>
                <a:tc>
                  <a:txBody>
                    <a:bodyPr/>
                    <a:lstStyle/>
                    <a:p>
                      <a:pPr algn="ctr">
                        <a:lnSpc>
                          <a:spcPct val="115000"/>
                        </a:lnSpc>
                        <a:spcBef>
                          <a:spcPts val="600"/>
                        </a:spcBef>
                        <a:spcAft>
                          <a:spcPts val="600"/>
                        </a:spcAft>
                      </a:pPr>
                      <a:r>
                        <a:rPr lang="en-GB" sz="1200" dirty="0">
                          <a:solidFill>
                            <a:srgbClr val="0061AA"/>
                          </a:solidFill>
                          <a:effectLst/>
                        </a:rPr>
                        <a:t>01/04/2020</a:t>
                      </a:r>
                      <a:endParaRPr lang="en-GB" sz="1200" dirty="0">
                        <a:solidFill>
                          <a:srgbClr val="0061AA"/>
                        </a:solidFill>
                        <a:effectLst/>
                        <a:latin typeface="Verdana"/>
                        <a:ea typeface="Calibri"/>
                        <a:cs typeface="Times New Roman"/>
                      </a:endParaRPr>
                    </a:p>
                  </a:txBody>
                  <a:tcPr marL="68580" marR="68580"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987875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052" y="274638"/>
            <a:ext cx="3646748" cy="1143000"/>
          </a:xfrm>
        </p:spPr>
        <p:txBody>
          <a:bodyPr/>
          <a:lstStyle/>
          <a:p>
            <a:r>
              <a:rPr lang="en-GB" dirty="0" smtClean="0"/>
              <a:t>Placement Tender Structure</a:t>
            </a:r>
            <a:endParaRPr lang="en-GB" dirty="0"/>
          </a:p>
        </p:txBody>
      </p:sp>
      <p:pic>
        <p:nvPicPr>
          <p:cNvPr id="5" name="Picture 4"/>
          <p:cNvPicPr>
            <a:picLocks noChangeAspect="1"/>
          </p:cNvPicPr>
          <p:nvPr/>
        </p:nvPicPr>
        <p:blipFill>
          <a:blip r:embed="rId3"/>
          <a:stretch>
            <a:fillRect/>
          </a:stretch>
        </p:blipFill>
        <p:spPr>
          <a:xfrm>
            <a:off x="5976156" y="2096852"/>
            <a:ext cx="1872208" cy="462545"/>
          </a:xfrm>
          <a:prstGeom prst="rect">
            <a:avLst/>
          </a:prstGeom>
        </p:spPr>
      </p:pic>
      <p:pic>
        <p:nvPicPr>
          <p:cNvPr id="8216" name="Picture 2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5372"/>
          <a:stretch/>
        </p:blipFill>
        <p:spPr bwMode="auto">
          <a:xfrm>
            <a:off x="755576" y="242673"/>
            <a:ext cx="5066134" cy="591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7170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SQ Selection Criteria</a:t>
            </a:r>
            <a:endParaRPr lang="en-GB" dirty="0"/>
          </a:p>
        </p:txBody>
      </p:sp>
      <p:sp>
        <p:nvSpPr>
          <p:cNvPr id="3" name="Content Placeholder 2"/>
          <p:cNvSpPr>
            <a:spLocks noGrp="1"/>
          </p:cNvSpPr>
          <p:nvPr>
            <p:ph idx="1"/>
          </p:nvPr>
        </p:nvSpPr>
        <p:spPr/>
        <p:txBody>
          <a:bodyPr/>
          <a:lstStyle/>
          <a:p>
            <a:r>
              <a:rPr lang="en-GB" dirty="0" smtClean="0"/>
              <a:t>Grounds for mandatory exclusion</a:t>
            </a:r>
          </a:p>
          <a:p>
            <a:pPr lvl="1"/>
            <a:r>
              <a:rPr lang="en-GB" dirty="0" smtClean="0"/>
              <a:t>Conviction of offences (representative of power/organisation)</a:t>
            </a:r>
          </a:p>
          <a:p>
            <a:r>
              <a:rPr lang="en-GB" dirty="0" smtClean="0"/>
              <a:t>Grounds for discretionary exclusion</a:t>
            </a:r>
          </a:p>
          <a:p>
            <a:pPr lvl="1"/>
            <a:r>
              <a:rPr lang="en-GB" dirty="0" smtClean="0"/>
              <a:t>Situationary exclusion</a:t>
            </a:r>
          </a:p>
          <a:p>
            <a:r>
              <a:rPr lang="en-GB" dirty="0" smtClean="0"/>
              <a:t>Health and Safety</a:t>
            </a:r>
          </a:p>
          <a:p>
            <a:pPr lvl="1"/>
            <a:r>
              <a:rPr lang="en-GB" dirty="0" smtClean="0"/>
              <a:t>Ofsted registered</a:t>
            </a:r>
          </a:p>
          <a:p>
            <a:r>
              <a:rPr lang="en-GB" dirty="0" smtClean="0"/>
              <a:t>Equality and Diversity</a:t>
            </a:r>
          </a:p>
          <a:p>
            <a:pPr lvl="1"/>
            <a:r>
              <a:rPr lang="en-GB" dirty="0" smtClean="0"/>
              <a:t>Unlawful discrimination </a:t>
            </a:r>
          </a:p>
          <a:p>
            <a:pPr lvl="1"/>
            <a:r>
              <a:rPr lang="en-GB" dirty="0" smtClean="0"/>
              <a:t>E&amp;D policy in place and compliant</a:t>
            </a:r>
          </a:p>
        </p:txBody>
      </p:sp>
    </p:spTree>
    <p:extLst>
      <p:ext uri="{BB962C8B-B14F-4D97-AF65-F5344CB8AC3E}">
        <p14:creationId xmlns:p14="http://schemas.microsoft.com/office/powerpoint/2010/main" val="177380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SQ Selection Criteria</a:t>
            </a:r>
            <a:endParaRPr lang="en-GB" dirty="0"/>
          </a:p>
        </p:txBody>
      </p:sp>
      <p:sp>
        <p:nvSpPr>
          <p:cNvPr id="3" name="Content Placeholder 2"/>
          <p:cNvSpPr>
            <a:spLocks noGrp="1"/>
          </p:cNvSpPr>
          <p:nvPr>
            <p:ph idx="1"/>
          </p:nvPr>
        </p:nvSpPr>
        <p:spPr/>
        <p:txBody>
          <a:bodyPr/>
          <a:lstStyle/>
          <a:p>
            <a:r>
              <a:rPr lang="en-US" dirty="0" smtClean="0"/>
              <a:t>Safeguarding staff, children and vulnerable people</a:t>
            </a:r>
          </a:p>
          <a:p>
            <a:pPr lvl="1"/>
            <a:r>
              <a:rPr lang="en-US" dirty="0" smtClean="0"/>
              <a:t>Safeguarding Policy equivalent to Council’s</a:t>
            </a:r>
          </a:p>
          <a:p>
            <a:pPr lvl="1"/>
            <a:r>
              <a:rPr lang="en-US" dirty="0" smtClean="0"/>
              <a:t>Agreeing to maintain standards</a:t>
            </a:r>
          </a:p>
          <a:p>
            <a:r>
              <a:rPr lang="en-US" dirty="0" smtClean="0"/>
              <a:t>Insurances</a:t>
            </a:r>
          </a:p>
          <a:p>
            <a:pPr lvl="1"/>
            <a:r>
              <a:rPr lang="en-US" dirty="0" smtClean="0"/>
              <a:t>Complying with Council’s insurance requirements</a:t>
            </a:r>
          </a:p>
          <a:p>
            <a:pPr lvl="1"/>
            <a:r>
              <a:rPr lang="en-US" dirty="0" smtClean="0"/>
              <a:t>Agreeing to maintain insurance levels</a:t>
            </a:r>
          </a:p>
          <a:p>
            <a:r>
              <a:rPr lang="en-US" dirty="0" smtClean="0"/>
              <a:t>Registration under the Data Protection Act 1998</a:t>
            </a:r>
          </a:p>
          <a:p>
            <a:pPr lvl="1"/>
            <a:r>
              <a:rPr lang="en-US" dirty="0" smtClean="0"/>
              <a:t>Confirmation of registration with ICO (if required)</a:t>
            </a:r>
          </a:p>
        </p:txBody>
      </p:sp>
    </p:spTree>
    <p:extLst>
      <p:ext uri="{BB962C8B-B14F-4D97-AF65-F5344CB8AC3E}">
        <p14:creationId xmlns:p14="http://schemas.microsoft.com/office/powerpoint/2010/main" val="2250066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SQ Selection Criteria</a:t>
            </a:r>
            <a:endParaRPr lang="en-GB" dirty="0"/>
          </a:p>
        </p:txBody>
      </p:sp>
      <p:sp>
        <p:nvSpPr>
          <p:cNvPr id="3" name="Content Placeholder 2"/>
          <p:cNvSpPr>
            <a:spLocks noGrp="1"/>
          </p:cNvSpPr>
          <p:nvPr>
            <p:ph idx="1"/>
          </p:nvPr>
        </p:nvSpPr>
        <p:spPr/>
        <p:txBody>
          <a:bodyPr/>
          <a:lstStyle/>
          <a:p>
            <a:r>
              <a:rPr lang="en-GB" dirty="0" smtClean="0"/>
              <a:t>Economic and Financial Standing</a:t>
            </a:r>
          </a:p>
          <a:p>
            <a:pPr lvl="1"/>
            <a:r>
              <a:rPr lang="en-GB" dirty="0" smtClean="0"/>
              <a:t>If trading for more than 2 years – Audited accounts</a:t>
            </a:r>
          </a:p>
          <a:p>
            <a:pPr lvl="1"/>
            <a:r>
              <a:rPr lang="en-GB" dirty="0" smtClean="0"/>
              <a:t>If not trading for 2 years – alternative methods</a:t>
            </a:r>
          </a:p>
          <a:p>
            <a:r>
              <a:rPr lang="en-GB" dirty="0" smtClean="0"/>
              <a:t>Modern Slavery</a:t>
            </a:r>
          </a:p>
          <a:p>
            <a:pPr lvl="1"/>
            <a:r>
              <a:rPr lang="en-GB" dirty="0" smtClean="0"/>
              <a:t>Relevant commercial organisation</a:t>
            </a:r>
          </a:p>
          <a:p>
            <a:pPr lvl="1"/>
            <a:r>
              <a:rPr lang="en-GB" dirty="0" smtClean="0"/>
              <a:t>Compliance with annual reporting requirements</a:t>
            </a:r>
          </a:p>
          <a:p>
            <a:r>
              <a:rPr lang="en-GB" dirty="0"/>
              <a:t>Ofsted</a:t>
            </a:r>
          </a:p>
          <a:p>
            <a:pPr lvl="1"/>
            <a:r>
              <a:rPr lang="en-GB" dirty="0"/>
              <a:t>Confirmation of Ofsted registration</a:t>
            </a:r>
          </a:p>
          <a:p>
            <a:pPr lvl="1"/>
            <a:r>
              <a:rPr lang="en-GB" dirty="0"/>
              <a:t>Commitment to maintain registration for </a:t>
            </a:r>
            <a:r>
              <a:rPr lang="en-GB" dirty="0" smtClean="0"/>
              <a:t>duration</a:t>
            </a:r>
            <a:endParaRPr lang="en-GB" dirty="0"/>
          </a:p>
        </p:txBody>
      </p:sp>
    </p:spTree>
    <p:extLst>
      <p:ext uri="{BB962C8B-B14F-4D97-AF65-F5344CB8AC3E}">
        <p14:creationId xmlns:p14="http://schemas.microsoft.com/office/powerpoint/2010/main" val="3572869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Cyber Security</a:t>
            </a:r>
          </a:p>
        </p:txBody>
      </p:sp>
      <p:sp>
        <p:nvSpPr>
          <p:cNvPr id="3" name="Rectangle 2">
            <a:extLst>
              <a:ext uri="{FF2B5EF4-FFF2-40B4-BE49-F238E27FC236}">
                <a16:creationId xmlns:a16="http://schemas.microsoft.com/office/drawing/2014/main" id="{36AA7C35-0937-442C-965C-3319A98A7FEE}"/>
              </a:ext>
            </a:extLst>
          </p:cNvPr>
          <p:cNvSpPr/>
          <p:nvPr/>
        </p:nvSpPr>
        <p:spPr>
          <a:xfrm>
            <a:off x="443734" y="1415007"/>
            <a:ext cx="8229600" cy="4708981"/>
          </a:xfrm>
          <a:prstGeom prst="rect">
            <a:avLst/>
          </a:prstGeom>
        </p:spPr>
        <p:txBody>
          <a:bodyPr wrap="square">
            <a:spAutoFit/>
          </a:bodyPr>
          <a:lstStyle/>
          <a:p>
            <a:r>
              <a:rPr lang="en-GB" dirty="0"/>
              <a:t>Common Findings to be Aware of:-</a:t>
            </a:r>
          </a:p>
          <a:p>
            <a:pPr marL="800100" lvl="1" indent="-342900">
              <a:buFont typeface="Arial" panose="020B0604020202020204" pitchFamily="34" charset="0"/>
              <a:buChar char="•"/>
            </a:pPr>
            <a:r>
              <a:rPr lang="en-GB" dirty="0"/>
              <a:t>If you use “free” technology you are the commodity.</a:t>
            </a:r>
          </a:p>
          <a:p>
            <a:pPr marL="800100" lvl="1" indent="-342900">
              <a:buFont typeface="Arial" panose="020B0604020202020204" pitchFamily="34" charset="0"/>
              <a:buChar char="•"/>
            </a:pPr>
            <a:r>
              <a:rPr lang="en-GB" dirty="0"/>
              <a:t>You can never outsource your risks know your “Cloud” or what your IT support provider is responsible for.</a:t>
            </a:r>
          </a:p>
          <a:p>
            <a:pPr marL="800100" lvl="1" indent="-342900">
              <a:buFont typeface="Arial" panose="020B0604020202020204" pitchFamily="34" charset="0"/>
              <a:buChar char="•"/>
            </a:pPr>
            <a:r>
              <a:rPr lang="en-GB" dirty="0"/>
              <a:t>Use of own phones or the latest “fad” app might not be the greatest idea.</a:t>
            </a:r>
          </a:p>
          <a:p>
            <a:pPr marL="800100" lvl="1" indent="-342900">
              <a:buFont typeface="Arial" panose="020B0604020202020204" pitchFamily="34" charset="0"/>
              <a:buChar char="•"/>
            </a:pPr>
            <a:r>
              <a:rPr lang="en-GB" dirty="0"/>
              <a:t>Be “Phishing aware” – BACKUP your data!</a:t>
            </a:r>
          </a:p>
          <a:p>
            <a:pPr marL="800100" lvl="1" indent="-342900">
              <a:buFont typeface="Arial" panose="020B0604020202020204" pitchFamily="34" charset="0"/>
              <a:buChar char="•"/>
            </a:pPr>
            <a:r>
              <a:rPr lang="en-GB" dirty="0"/>
              <a:t>Keep up to date with ALL patches – including for all software, anti-virus and hardware (hubs, firewalls and routers.)</a:t>
            </a:r>
          </a:p>
          <a:p>
            <a:pPr marL="800100" lvl="1" indent="-342900">
              <a:buFont typeface="Arial" panose="020B0604020202020204" pitchFamily="34" charset="0"/>
              <a:buChar char="•"/>
            </a:pPr>
            <a:r>
              <a:rPr lang="en-GB" dirty="0"/>
              <a:t>Make use of useful resources on </a:t>
            </a:r>
            <a:r>
              <a:rPr lang="en-GB" dirty="0">
                <a:hlinkClick r:id="rId3"/>
              </a:rPr>
              <a:t>ico.gov.uk</a:t>
            </a:r>
            <a:r>
              <a:rPr lang="en-GB" dirty="0"/>
              <a:t> , </a:t>
            </a:r>
            <a:r>
              <a:rPr lang="en-GB" dirty="0">
                <a:hlinkClick r:id="rId4"/>
              </a:rPr>
              <a:t>ncsc.gov.uk</a:t>
            </a:r>
            <a:r>
              <a:rPr lang="en-GB" dirty="0"/>
              <a:t> and </a:t>
            </a:r>
            <a:r>
              <a:rPr lang="en-GB" dirty="0">
                <a:hlinkClick r:id="rId5"/>
              </a:rPr>
              <a:t>www.digitalsocialcare.co.uk/resources</a:t>
            </a:r>
            <a:r>
              <a:rPr lang="en-GB" dirty="0"/>
              <a:t> </a:t>
            </a:r>
          </a:p>
          <a:p>
            <a:endParaRPr lang="en-GB" dirty="0"/>
          </a:p>
          <a:p>
            <a:r>
              <a:rPr lang="en-GB" b="1" dirty="0">
                <a:solidFill>
                  <a:srgbClr val="FF0000"/>
                </a:solidFill>
              </a:rPr>
              <a:t>We will be here to help though…</a:t>
            </a:r>
          </a:p>
          <a:p>
            <a:pPr lvl="1"/>
            <a:r>
              <a:rPr lang="en-GB" dirty="0"/>
              <a:t>Regular Cyber Security Checklist to be completed as part of regular engagement with us.</a:t>
            </a:r>
          </a:p>
        </p:txBody>
      </p:sp>
    </p:spTree>
    <p:extLst>
      <p:ext uri="{BB962C8B-B14F-4D97-AF65-F5344CB8AC3E}">
        <p14:creationId xmlns:p14="http://schemas.microsoft.com/office/powerpoint/2010/main" val="278944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dirty="0" smtClean="0"/>
              <a:t>Tiering Model</a:t>
            </a:r>
          </a:p>
        </p:txBody>
      </p:sp>
      <p:sp>
        <p:nvSpPr>
          <p:cNvPr id="3" name="Content Placeholder 2"/>
          <p:cNvSpPr>
            <a:spLocks noGrp="1"/>
          </p:cNvSpPr>
          <p:nvPr>
            <p:ph idx="1"/>
          </p:nvPr>
        </p:nvSpPr>
        <p:spPr/>
        <p:txBody>
          <a:bodyPr/>
          <a:lstStyle/>
          <a:p>
            <a:pPr>
              <a:defRPr/>
            </a:pPr>
            <a:r>
              <a:rPr lang="en-GB" dirty="0" smtClean="0"/>
              <a:t>Bands A, B and C</a:t>
            </a:r>
          </a:p>
          <a:p>
            <a:pPr marL="0" indent="0">
              <a:buFontTx/>
              <a:buNone/>
              <a:defRPr/>
            </a:pPr>
            <a:endParaRPr lang="en-GB" dirty="0" smtClean="0"/>
          </a:p>
          <a:p>
            <a:pPr>
              <a:defRPr/>
            </a:pPr>
            <a:r>
              <a:rPr lang="en-GB" dirty="0" smtClean="0"/>
              <a:t>Once obtaining the authority of the Service Director to seek a residential placement, the Placement Hub Manager has the authority to approach providers in Tier A for an expression of interest to the needs and outcomes summary for the child / young person.</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dirty="0" smtClean="0"/>
              <a:t>Tiering Model</a:t>
            </a:r>
          </a:p>
        </p:txBody>
      </p:sp>
      <p:sp>
        <p:nvSpPr>
          <p:cNvPr id="3" name="Content Placeholder 2"/>
          <p:cNvSpPr>
            <a:spLocks noGrp="1"/>
          </p:cNvSpPr>
          <p:nvPr>
            <p:ph idx="1"/>
          </p:nvPr>
        </p:nvSpPr>
        <p:spPr/>
        <p:txBody>
          <a:bodyPr/>
          <a:lstStyle/>
          <a:p>
            <a:pPr>
              <a:defRPr/>
            </a:pPr>
            <a:r>
              <a:rPr lang="en-GB" dirty="0" smtClean="0"/>
              <a:t>However, if there are no expressions of interest or appropriate matches, following Head of Service approval, the Head of Service then has authority to approach providers in Tier B to submit an expression of interest in providing the child with a placement.</a:t>
            </a:r>
          </a:p>
          <a:p>
            <a:pPr marL="0" indent="0">
              <a:buFontTx/>
              <a:buNone/>
              <a:defRPr/>
            </a:pPr>
            <a:endParaRPr lang="en-GB" dirty="0" smtClean="0"/>
          </a:p>
          <a:p>
            <a:pPr>
              <a:defRPr/>
            </a:pPr>
            <a:r>
              <a:rPr lang="en-GB" dirty="0" smtClean="0"/>
              <a:t>Providers in Tier C are only approached following further approval by the Service Director and only if no expressions of interest have been received from providers in Tiers A and B.</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altLang="en-US" dirty="0" smtClean="0"/>
              <a:t>Our proposals for our future partnership working - Tiering model</a:t>
            </a:r>
          </a:p>
        </p:txBody>
      </p:sp>
      <p:sp>
        <p:nvSpPr>
          <p:cNvPr id="12291" name="Content Placeholder 2"/>
          <p:cNvSpPr>
            <a:spLocks noGrp="1"/>
          </p:cNvSpPr>
          <p:nvPr>
            <p:ph idx="1"/>
          </p:nvPr>
        </p:nvSpPr>
        <p:spPr>
          <a:xfrm>
            <a:off x="457200" y="1417638"/>
            <a:ext cx="8229600" cy="4708525"/>
          </a:xfrm>
        </p:spPr>
        <p:txBody>
          <a:bodyPr/>
          <a:lstStyle/>
          <a:p>
            <a:pPr marL="0" indent="0" eaLnBrk="1" hangingPunct="1">
              <a:buFontTx/>
              <a:buNone/>
              <a:defRPr/>
            </a:pPr>
            <a:r>
              <a:rPr lang="en-GB" altLang="en-US" sz="2000" b="1" dirty="0" smtClean="0">
                <a:solidFill>
                  <a:srgbClr val="002060"/>
                </a:solidFill>
              </a:rPr>
              <a:t>Residential:</a:t>
            </a:r>
          </a:p>
          <a:p>
            <a:pPr eaLnBrk="1" hangingPunct="1">
              <a:defRPr/>
            </a:pPr>
            <a:r>
              <a:rPr lang="en-GB" altLang="en-US" sz="2000" dirty="0" smtClean="0">
                <a:solidFill>
                  <a:srgbClr val="002060"/>
                </a:solidFill>
              </a:rPr>
              <a:t>Tier 1 – up to £3,700 SW providers</a:t>
            </a:r>
          </a:p>
          <a:p>
            <a:pPr eaLnBrk="1" hangingPunct="1">
              <a:defRPr/>
            </a:pPr>
            <a:r>
              <a:rPr lang="en-GB" altLang="en-US" sz="2000" dirty="0" smtClean="0">
                <a:solidFill>
                  <a:srgbClr val="002060"/>
                </a:solidFill>
              </a:rPr>
              <a:t>Tier 2 – from £3,701 to £4,500 SW providers</a:t>
            </a:r>
          </a:p>
          <a:p>
            <a:pPr eaLnBrk="1" hangingPunct="1">
              <a:defRPr/>
            </a:pPr>
            <a:r>
              <a:rPr lang="en-GB" altLang="en-US" sz="2000" dirty="0" smtClean="0">
                <a:solidFill>
                  <a:srgbClr val="002060"/>
                </a:solidFill>
              </a:rPr>
              <a:t>Tier 3 – over £4,501 SW and national providers</a:t>
            </a:r>
          </a:p>
          <a:p>
            <a:pPr marL="0" indent="0" eaLnBrk="1" hangingPunct="1">
              <a:buFontTx/>
              <a:buNone/>
              <a:defRPr/>
            </a:pPr>
            <a:r>
              <a:rPr lang="en-GB" altLang="en-US" sz="2000" b="1" dirty="0" smtClean="0">
                <a:solidFill>
                  <a:srgbClr val="002060"/>
                </a:solidFill>
              </a:rPr>
              <a:t>Fostering:</a:t>
            </a:r>
          </a:p>
          <a:p>
            <a:pPr marL="0" indent="0" eaLnBrk="1" hangingPunct="1">
              <a:buFontTx/>
              <a:buNone/>
              <a:defRPr/>
            </a:pPr>
            <a:endParaRPr lang="en-GB" altLang="en-US" sz="2000" dirty="0" smtClean="0">
              <a:solidFill>
                <a:srgbClr val="002060"/>
              </a:solidFill>
            </a:endParaRPr>
          </a:p>
          <a:p>
            <a:pPr marL="0" indent="0" eaLnBrk="1" hangingPunct="1">
              <a:buFontTx/>
              <a:buNone/>
              <a:defRPr/>
            </a:pPr>
            <a:endParaRPr lang="en-GB" altLang="en-US" sz="2000" dirty="0">
              <a:solidFill>
                <a:srgbClr val="002060"/>
              </a:solidFill>
            </a:endParaRPr>
          </a:p>
          <a:p>
            <a:pPr marL="0" indent="0" eaLnBrk="1" hangingPunct="1">
              <a:buFontTx/>
              <a:buNone/>
              <a:defRPr/>
            </a:pPr>
            <a:endParaRPr lang="en-GB" altLang="en-US" sz="2000" dirty="0" smtClean="0">
              <a:solidFill>
                <a:srgbClr val="002060"/>
              </a:solidFill>
            </a:endParaRPr>
          </a:p>
          <a:p>
            <a:pPr eaLnBrk="1" hangingPunct="1">
              <a:defRPr/>
            </a:pPr>
            <a:endParaRPr lang="en-GB" altLang="en-US" dirty="0" smtClean="0">
              <a:solidFill>
                <a:srgbClr val="002060"/>
              </a:solidFill>
            </a:endParaRPr>
          </a:p>
          <a:p>
            <a:pPr eaLnBrk="1" hangingPunct="1">
              <a:defRPr/>
            </a:pPr>
            <a:r>
              <a:rPr lang="en-GB" altLang="en-US" dirty="0" smtClean="0">
                <a:solidFill>
                  <a:srgbClr val="002060"/>
                </a:solidFill>
              </a:rPr>
              <a:t>Based on cost &amp; providers submitted standard fee</a:t>
            </a:r>
          </a:p>
          <a:p>
            <a:pPr eaLnBrk="1" hangingPunct="1">
              <a:defRPr/>
            </a:pPr>
            <a:r>
              <a:rPr lang="en-GB" altLang="en-US" dirty="0" smtClean="0">
                <a:solidFill>
                  <a:srgbClr val="002060"/>
                </a:solidFill>
              </a:rPr>
              <a:t>As many providers in tier A as possible</a:t>
            </a:r>
          </a:p>
          <a:p>
            <a:pPr eaLnBrk="1" hangingPunct="1">
              <a:defRPr/>
            </a:pPr>
            <a:endParaRPr lang="en-GB" altLang="en-US" dirty="0" smtClean="0">
              <a:solidFill>
                <a:srgbClr val="002060"/>
              </a:solidFill>
            </a:endParaRPr>
          </a:p>
          <a:p>
            <a:pPr eaLnBrk="1" hangingPunct="1">
              <a:defRPr/>
            </a:pPr>
            <a:endParaRPr lang="en-GB" altLang="en-US" dirty="0" smtClean="0">
              <a:solidFill>
                <a:srgbClr val="00206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664175344"/>
              </p:ext>
            </p:extLst>
          </p:nvPr>
        </p:nvGraphicFramePr>
        <p:xfrm>
          <a:off x="719572" y="3284984"/>
          <a:ext cx="7111051" cy="1338245"/>
        </p:xfrm>
        <a:graphic>
          <a:graphicData uri="http://schemas.openxmlformats.org/drawingml/2006/table">
            <a:tbl>
              <a:tblPr firstRow="1" firstCol="1" bandRow="1">
                <a:tableStyleId>{21E4AEA4-8DFA-4A89-87EB-49C32662AFE0}</a:tableStyleId>
              </a:tblPr>
              <a:tblGrid>
                <a:gridCol w="1080120">
                  <a:extLst>
                    <a:ext uri="{9D8B030D-6E8A-4147-A177-3AD203B41FA5}">
                      <a16:colId xmlns:a16="http://schemas.microsoft.com/office/drawing/2014/main" val="20000"/>
                    </a:ext>
                  </a:extLst>
                </a:gridCol>
                <a:gridCol w="972108">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440160">
                  <a:extLst>
                    <a:ext uri="{9D8B030D-6E8A-4147-A177-3AD203B41FA5}">
                      <a16:colId xmlns:a16="http://schemas.microsoft.com/office/drawing/2014/main" val="20004"/>
                    </a:ext>
                  </a:extLst>
                </a:gridCol>
                <a:gridCol w="1602439">
                  <a:extLst>
                    <a:ext uri="{9D8B030D-6E8A-4147-A177-3AD203B41FA5}">
                      <a16:colId xmlns:a16="http://schemas.microsoft.com/office/drawing/2014/main" val="20005"/>
                    </a:ext>
                  </a:extLst>
                </a:gridCol>
              </a:tblGrid>
              <a:tr h="432048">
                <a:tc>
                  <a:txBody>
                    <a:bodyPr/>
                    <a:lstStyle/>
                    <a:p>
                      <a:pPr algn="ctr">
                        <a:lnSpc>
                          <a:spcPct val="115000"/>
                        </a:lnSpc>
                        <a:spcAft>
                          <a:spcPts val="0"/>
                        </a:spcAft>
                      </a:pPr>
                      <a:r>
                        <a:rPr lang="en-GB" sz="1100" dirty="0">
                          <a:effectLst/>
                        </a:rPr>
                        <a:t>Age range</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0 to 4</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5 to 10</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11 plus</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dirty="0">
                          <a:effectLst/>
                        </a:rPr>
                        <a:t>Permanence Fee</a:t>
                      </a:r>
                    </a:p>
                    <a:p>
                      <a:pPr algn="ctr">
                        <a:lnSpc>
                          <a:spcPct val="115000"/>
                        </a:lnSpc>
                        <a:spcAft>
                          <a:spcPts val="0"/>
                        </a:spcAft>
                      </a:pPr>
                      <a:r>
                        <a:rPr lang="en-GB" sz="1100" dirty="0" smtClean="0">
                          <a:effectLst/>
                        </a:rPr>
                        <a:t>Reduction</a:t>
                      </a:r>
                      <a:endParaRPr lang="en-GB" sz="1100" dirty="0">
                        <a:effectLst/>
                      </a:endParaRPr>
                    </a:p>
                  </a:txBody>
                  <a:tcPr marL="68580" marR="68580" marT="0" marB="0"/>
                </a:tc>
                <a:tc>
                  <a:txBody>
                    <a:bodyPr/>
                    <a:lstStyle/>
                    <a:p>
                      <a:pPr algn="ctr">
                        <a:lnSpc>
                          <a:spcPct val="115000"/>
                        </a:lnSpc>
                        <a:spcAft>
                          <a:spcPts val="0"/>
                        </a:spcAft>
                      </a:pPr>
                      <a:r>
                        <a:rPr lang="en-GB" sz="1100" dirty="0">
                          <a:effectLst/>
                        </a:rPr>
                        <a:t>Discount for Cost </a:t>
                      </a:r>
                      <a:r>
                        <a:rPr lang="en-GB" sz="1100" baseline="0" dirty="0" smtClean="0">
                          <a:effectLst/>
                        </a:rPr>
                        <a:t> &amp; </a:t>
                      </a:r>
                      <a:r>
                        <a:rPr lang="en-GB" sz="1100" dirty="0" smtClean="0">
                          <a:effectLst/>
                        </a:rPr>
                        <a:t>Volume</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01377">
                <a:tc>
                  <a:txBody>
                    <a:bodyPr/>
                    <a:lstStyle/>
                    <a:p>
                      <a:pPr algn="ctr">
                        <a:lnSpc>
                          <a:spcPct val="115000"/>
                        </a:lnSpc>
                        <a:spcAft>
                          <a:spcPts val="0"/>
                        </a:spcAft>
                      </a:pPr>
                      <a:r>
                        <a:rPr lang="en-GB" sz="1100">
                          <a:effectLst/>
                        </a:rPr>
                        <a:t>Tier A</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650 to 779</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699 to 779</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779 to 840</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dirty="0">
                          <a:effectLst/>
                        </a:rPr>
                        <a:t>10% </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dirty="0" smtClean="0">
                          <a:effectLst/>
                        </a:rPr>
                        <a:t>400k </a:t>
                      </a:r>
                      <a:r>
                        <a:rPr lang="en-GB" sz="1100" dirty="0">
                          <a:effectLst/>
                        </a:rPr>
                        <a:t>plus </a:t>
                      </a:r>
                      <a:r>
                        <a:rPr lang="en-GB" sz="1100" dirty="0" smtClean="0">
                          <a:effectLst/>
                        </a:rPr>
                        <a:t>(10%)</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402754">
                <a:tc>
                  <a:txBody>
                    <a:bodyPr/>
                    <a:lstStyle/>
                    <a:p>
                      <a:pPr algn="ctr">
                        <a:lnSpc>
                          <a:spcPct val="115000"/>
                        </a:lnSpc>
                        <a:spcAft>
                          <a:spcPts val="0"/>
                        </a:spcAft>
                      </a:pPr>
                      <a:r>
                        <a:rPr lang="en-GB" sz="1100" dirty="0">
                          <a:effectLst/>
                        </a:rPr>
                        <a:t>Tier B</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780 to 819</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dirty="0">
                          <a:effectLst/>
                        </a:rPr>
                        <a:t>780 to 849</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841 to 975</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5%</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dirty="0" smtClean="0">
                          <a:effectLst/>
                        </a:rPr>
                        <a:t>250k to 400k (5 %)</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02066">
                <a:tc>
                  <a:txBody>
                    <a:bodyPr/>
                    <a:lstStyle/>
                    <a:p>
                      <a:pPr algn="ctr">
                        <a:lnSpc>
                          <a:spcPct val="115000"/>
                        </a:lnSpc>
                        <a:spcAft>
                          <a:spcPts val="0"/>
                        </a:spcAft>
                      </a:pPr>
                      <a:r>
                        <a:rPr lang="en-GB" sz="1100">
                          <a:effectLst/>
                        </a:rPr>
                        <a:t>Tier C</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820 plus</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850 plus</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976 plus</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2.5%</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dirty="0">
                          <a:effectLst/>
                        </a:rPr>
                        <a:t>Up to </a:t>
                      </a:r>
                      <a:r>
                        <a:rPr lang="en-GB" sz="1100" dirty="0" smtClean="0">
                          <a:effectLst/>
                        </a:rPr>
                        <a:t>400k (2.5%)</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5080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n-GB" altLang="en-US" dirty="0" smtClean="0"/>
          </a:p>
        </p:txBody>
      </p:sp>
      <p:sp>
        <p:nvSpPr>
          <p:cNvPr id="3" name="Content Placeholder 2"/>
          <p:cNvSpPr>
            <a:spLocks noGrp="1"/>
          </p:cNvSpPr>
          <p:nvPr>
            <p:ph idx="1"/>
          </p:nvPr>
        </p:nvSpPr>
        <p:spPr>
          <a:xfrm>
            <a:off x="457200" y="1123950"/>
            <a:ext cx="8229600" cy="5002213"/>
          </a:xfrm>
        </p:spPr>
        <p:txBody>
          <a:bodyPr/>
          <a:lstStyle/>
          <a:p>
            <a:pPr marL="0" indent="0" algn="ctr" eaLnBrk="1" hangingPunct="1">
              <a:buFontTx/>
              <a:buNone/>
              <a:defRPr/>
            </a:pPr>
            <a:r>
              <a:rPr lang="en-GB" sz="4400" b="1" dirty="0" smtClean="0">
                <a:solidFill>
                  <a:srgbClr val="0061AA"/>
                </a:solidFill>
                <a:latin typeface="+mj-lt"/>
                <a:ea typeface="+mj-ea"/>
                <a:cs typeface="+mj-cs"/>
              </a:rPr>
              <a:t>Welcome</a:t>
            </a:r>
          </a:p>
          <a:p>
            <a:pPr marL="0" indent="0" algn="ctr" eaLnBrk="1" hangingPunct="1">
              <a:buFontTx/>
              <a:buNone/>
              <a:defRPr/>
            </a:pPr>
            <a:endParaRPr lang="en-GB" sz="4400" b="1" dirty="0">
              <a:solidFill>
                <a:srgbClr val="0061AA"/>
              </a:solidFill>
              <a:latin typeface="+mj-lt"/>
              <a:ea typeface="+mj-ea"/>
              <a:cs typeface="+mj-cs"/>
            </a:endParaRPr>
          </a:p>
          <a:p>
            <a:pPr marL="0" indent="0" algn="ctr" eaLnBrk="1" hangingPunct="1">
              <a:buFontTx/>
              <a:buNone/>
              <a:defRPr/>
            </a:pPr>
            <a:r>
              <a:rPr lang="en-GB" sz="4400" b="1" dirty="0" smtClean="0">
                <a:solidFill>
                  <a:srgbClr val="0061AA"/>
                </a:solidFill>
                <a:latin typeface="+mj-lt"/>
                <a:ea typeface="+mj-ea"/>
                <a:cs typeface="+mj-cs"/>
              </a:rPr>
              <a:t>And</a:t>
            </a:r>
          </a:p>
          <a:p>
            <a:pPr marL="0" indent="0" algn="ctr" eaLnBrk="1" hangingPunct="1">
              <a:buFontTx/>
              <a:buNone/>
              <a:defRPr/>
            </a:pPr>
            <a:endParaRPr lang="en-GB" sz="4400" b="1" dirty="0">
              <a:solidFill>
                <a:srgbClr val="0061AA"/>
              </a:solidFill>
              <a:latin typeface="+mj-lt"/>
              <a:ea typeface="+mj-ea"/>
              <a:cs typeface="+mj-cs"/>
            </a:endParaRPr>
          </a:p>
          <a:p>
            <a:pPr marL="0" indent="0" algn="ctr" eaLnBrk="1" hangingPunct="1">
              <a:buFontTx/>
              <a:buNone/>
              <a:defRPr/>
            </a:pPr>
            <a:r>
              <a:rPr lang="en-GB" sz="4400" b="1" dirty="0" smtClean="0">
                <a:solidFill>
                  <a:srgbClr val="0061AA"/>
                </a:solidFill>
                <a:latin typeface="+mj-lt"/>
                <a:ea typeface="+mj-ea"/>
                <a:cs typeface="+mj-cs"/>
              </a:rPr>
              <a:t>Thank You</a:t>
            </a:r>
            <a:endParaRPr lang="en-GB" sz="4400" b="1" dirty="0">
              <a:solidFill>
                <a:srgbClr val="0061AA"/>
              </a:solidFill>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Questions and Commercial</a:t>
            </a:r>
            <a:endParaRPr lang="en-GB" dirty="0"/>
          </a:p>
        </p:txBody>
      </p:sp>
      <p:sp>
        <p:nvSpPr>
          <p:cNvPr id="3" name="Rectangle 2"/>
          <p:cNvSpPr/>
          <p:nvPr/>
        </p:nvSpPr>
        <p:spPr>
          <a:xfrm>
            <a:off x="395535" y="1304764"/>
            <a:ext cx="8611653" cy="4708981"/>
          </a:xfrm>
          <a:prstGeom prst="rect">
            <a:avLst/>
          </a:prstGeom>
        </p:spPr>
        <p:txBody>
          <a:bodyPr wrap="none">
            <a:spAutoFit/>
          </a:bodyPr>
          <a:lstStyle/>
          <a:p>
            <a:r>
              <a:rPr lang="en-GB" b="1" u="sng" dirty="0" smtClean="0"/>
              <a:t>Quality:</a:t>
            </a:r>
            <a:r>
              <a:rPr lang="en-GB" dirty="0" smtClean="0"/>
              <a:t/>
            </a:r>
            <a:br>
              <a:rPr lang="en-GB" dirty="0" smtClean="0"/>
            </a:br>
            <a:r>
              <a:rPr lang="en-GB" dirty="0" smtClean="0"/>
              <a:t>- Each </a:t>
            </a:r>
            <a:r>
              <a:rPr lang="en-GB" dirty="0"/>
              <a:t>scored question/section will be allocated a score between 0 and </a:t>
            </a:r>
            <a:r>
              <a:rPr lang="en-GB" dirty="0" smtClean="0"/>
              <a:t>5</a:t>
            </a:r>
            <a:r>
              <a:rPr lang="en-GB" b="1" dirty="0" smtClean="0"/>
              <a:t/>
            </a:r>
            <a:br>
              <a:rPr lang="en-GB" b="1" dirty="0" smtClean="0"/>
            </a:br>
            <a:r>
              <a:rPr lang="en-GB" b="1" dirty="0" smtClean="0"/>
              <a:t>	1</a:t>
            </a:r>
            <a:r>
              <a:rPr lang="en-GB" b="1" dirty="0"/>
              <a:t>. Voice of the </a:t>
            </a:r>
            <a:r>
              <a:rPr lang="en-GB" b="1" dirty="0" smtClean="0"/>
              <a:t>child</a:t>
            </a:r>
            <a:br>
              <a:rPr lang="en-GB" b="1" dirty="0" smtClean="0"/>
            </a:br>
            <a:r>
              <a:rPr lang="en-GB" b="1" dirty="0" smtClean="0"/>
              <a:t>	2</a:t>
            </a:r>
            <a:r>
              <a:rPr lang="en-GB" b="1" dirty="0"/>
              <a:t>. </a:t>
            </a:r>
            <a:r>
              <a:rPr lang="en-GB" b="1" dirty="0" smtClean="0"/>
              <a:t>Safeguarding</a:t>
            </a:r>
            <a:br>
              <a:rPr lang="en-GB" b="1" dirty="0" smtClean="0"/>
            </a:br>
            <a:r>
              <a:rPr lang="en-GB" b="1" dirty="0" smtClean="0"/>
              <a:t>	3</a:t>
            </a:r>
            <a:r>
              <a:rPr lang="en-GB" b="1" dirty="0"/>
              <a:t>. </a:t>
            </a:r>
            <a:r>
              <a:rPr lang="en-GB" b="1" dirty="0" smtClean="0"/>
              <a:t>Outcomes</a:t>
            </a:r>
            <a:br>
              <a:rPr lang="en-GB" b="1" dirty="0" smtClean="0"/>
            </a:br>
            <a:r>
              <a:rPr lang="en-GB" b="1" dirty="0" smtClean="0"/>
              <a:t>- </a:t>
            </a:r>
            <a:r>
              <a:rPr lang="en-GB" dirty="0" smtClean="0"/>
              <a:t>Requirement to score 3 (Acceptable) or above</a:t>
            </a:r>
            <a:br>
              <a:rPr lang="en-GB" dirty="0" smtClean="0"/>
            </a:br>
            <a:r>
              <a:rPr lang="en-GB" dirty="0" smtClean="0"/>
              <a:t/>
            </a:r>
            <a:br>
              <a:rPr lang="en-GB" dirty="0" smtClean="0"/>
            </a:br>
            <a:r>
              <a:rPr lang="en-GB" b="1" u="sng" dirty="0" smtClean="0"/>
              <a:t>Commercial:</a:t>
            </a:r>
            <a:br>
              <a:rPr lang="en-GB" b="1" u="sng" dirty="0" smtClean="0"/>
            </a:br>
            <a:r>
              <a:rPr lang="en-GB" dirty="0" smtClean="0"/>
              <a:t>- </a:t>
            </a:r>
            <a:r>
              <a:rPr lang="en-US" dirty="0" smtClean="0"/>
              <a:t>Commercial </a:t>
            </a:r>
            <a:r>
              <a:rPr lang="en-US" dirty="0"/>
              <a:t>evaluation </a:t>
            </a:r>
            <a:r>
              <a:rPr lang="en-US" dirty="0" smtClean="0"/>
              <a:t>based on </a:t>
            </a:r>
            <a:r>
              <a:rPr lang="en-US" b="1" u="sng" dirty="0"/>
              <a:t>Core </a:t>
            </a:r>
            <a:r>
              <a:rPr lang="en-US" b="1" u="sng" dirty="0" smtClean="0"/>
              <a:t>Cost </a:t>
            </a:r>
            <a:r>
              <a:rPr lang="en-US" dirty="0" smtClean="0"/>
              <a:t>and </a:t>
            </a:r>
            <a:r>
              <a:rPr lang="en-US" b="1" u="sng" dirty="0" smtClean="0"/>
              <a:t>Direct Service Delivery</a:t>
            </a:r>
            <a:r>
              <a:rPr lang="en-US" dirty="0" smtClean="0"/>
              <a:t/>
            </a:r>
            <a:br>
              <a:rPr lang="en-US" dirty="0" smtClean="0"/>
            </a:br>
            <a:r>
              <a:rPr lang="en-US" dirty="0" smtClean="0"/>
              <a:t>- </a:t>
            </a:r>
            <a:r>
              <a:rPr lang="en-US" b="1" u="sng" dirty="0" smtClean="0"/>
              <a:t>Core cost </a:t>
            </a:r>
            <a:r>
              <a:rPr lang="en-US" dirty="0" smtClean="0"/>
              <a:t>carried through to the Call Off process</a:t>
            </a:r>
            <a:br>
              <a:rPr lang="en-US" dirty="0" smtClean="0"/>
            </a:br>
            <a:r>
              <a:rPr lang="en-US" dirty="0" smtClean="0"/>
              <a:t>- Allowed </a:t>
            </a:r>
            <a:r>
              <a:rPr lang="en-US" dirty="0"/>
              <a:t>to vary </a:t>
            </a:r>
            <a:r>
              <a:rPr lang="en-US" b="1" u="sng" dirty="0" smtClean="0"/>
              <a:t>Core </a:t>
            </a:r>
            <a:r>
              <a:rPr lang="en-US" b="1" u="sng" dirty="0"/>
              <a:t>Costs </a:t>
            </a:r>
            <a:r>
              <a:rPr lang="en-US" dirty="0"/>
              <a:t>by +/- £</a:t>
            </a:r>
            <a:r>
              <a:rPr lang="en-US" dirty="0" smtClean="0"/>
              <a:t>100 within Call Off</a:t>
            </a:r>
            <a:br>
              <a:rPr lang="en-US" dirty="0" smtClean="0"/>
            </a:br>
            <a:r>
              <a:rPr lang="en-US" dirty="0"/>
              <a:t/>
            </a:r>
            <a:br>
              <a:rPr lang="en-US" dirty="0"/>
            </a:br>
            <a:r>
              <a:rPr lang="en-US" dirty="0" smtClean="0"/>
              <a:t>- Percentage score for </a:t>
            </a:r>
            <a:r>
              <a:rPr lang="en-US" b="1" u="sng" dirty="0" smtClean="0"/>
              <a:t>Direct Service Delivery </a:t>
            </a:r>
            <a:r>
              <a:rPr lang="en-US" dirty="0" smtClean="0"/>
              <a:t>(20% available)</a:t>
            </a:r>
            <a:br>
              <a:rPr lang="en-US" dirty="0" smtClean="0"/>
            </a:br>
            <a:r>
              <a:rPr lang="en-US" dirty="0" smtClean="0"/>
              <a:t>- This score is also carried forward into the Call Off competition</a:t>
            </a:r>
            <a:r>
              <a:rPr lang="en-GB" b="1" dirty="0" smtClean="0"/>
              <a:t/>
            </a:r>
            <a:br>
              <a:rPr lang="en-GB" b="1" dirty="0" smtClean="0"/>
            </a:br>
            <a:endParaRPr lang="en-GB" dirty="0"/>
          </a:p>
        </p:txBody>
      </p:sp>
    </p:spTree>
    <p:extLst>
      <p:ext uri="{BB962C8B-B14F-4D97-AF65-F5344CB8AC3E}">
        <p14:creationId xmlns:p14="http://schemas.microsoft.com/office/powerpoint/2010/main" val="31955622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altLang="en-US" dirty="0" smtClean="0"/>
          </a:p>
        </p:txBody>
      </p:sp>
      <p:sp>
        <p:nvSpPr>
          <p:cNvPr id="15363" name="Content Placeholder 2"/>
          <p:cNvSpPr>
            <a:spLocks noGrp="1"/>
          </p:cNvSpPr>
          <p:nvPr>
            <p:ph idx="1"/>
          </p:nvPr>
        </p:nvSpPr>
        <p:spPr/>
        <p:txBody>
          <a:bodyPr/>
          <a:lstStyle/>
          <a:p>
            <a:pPr marL="0" indent="0" algn="ctr">
              <a:buFontTx/>
              <a:buNone/>
            </a:pPr>
            <a:endParaRPr lang="en-GB" altLang="en-US" sz="5400" b="1" dirty="0" smtClean="0"/>
          </a:p>
          <a:p>
            <a:pPr marL="0" indent="0" algn="ctr">
              <a:buFontTx/>
              <a:buNone/>
            </a:pPr>
            <a:r>
              <a:rPr lang="en-GB" altLang="en-US" sz="5400" b="1" dirty="0" smtClean="0"/>
              <a:t>Refreshment break</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dirty="0" smtClean="0"/>
              <a:t>Our DPS Process – Award of contracts</a:t>
            </a:r>
          </a:p>
        </p:txBody>
      </p:sp>
      <p:pic>
        <p:nvPicPr>
          <p:cNvPr id="16387" name="Picture 7" descr="image02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8283" t="30573" r="16290" b="16933"/>
          <a:stretch>
            <a:fillRect/>
          </a:stretch>
        </p:blipFill>
        <p:spPr>
          <a:xfrm>
            <a:off x="1116013" y="1449388"/>
            <a:ext cx="6119812" cy="412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09301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Call Off Requirements</a:t>
            </a:r>
            <a:endParaRPr lang="en-GB" dirty="0"/>
          </a:p>
        </p:txBody>
      </p:sp>
      <p:sp>
        <p:nvSpPr>
          <p:cNvPr id="3" name="Rectangle 2"/>
          <p:cNvSpPr/>
          <p:nvPr/>
        </p:nvSpPr>
        <p:spPr>
          <a:xfrm>
            <a:off x="251520" y="1592796"/>
            <a:ext cx="8640960" cy="3477875"/>
          </a:xfrm>
          <a:prstGeom prst="rect">
            <a:avLst/>
          </a:prstGeom>
        </p:spPr>
        <p:txBody>
          <a:bodyPr wrap="square">
            <a:spAutoFit/>
          </a:bodyPr>
          <a:lstStyle/>
          <a:p>
            <a:r>
              <a:rPr lang="en-GB" b="1" dirty="0"/>
              <a:t>1) IPR1 - Individual Placement Request Form (PDF document - review)</a:t>
            </a:r>
            <a:br>
              <a:rPr lang="en-GB" b="1" dirty="0"/>
            </a:br>
            <a:r>
              <a:rPr lang="en-GB" dirty="0"/>
              <a:t>- Placement requirement / geographical requirement / anticipated outcomes</a:t>
            </a:r>
            <a:br>
              <a:rPr lang="en-GB" dirty="0"/>
            </a:br>
            <a:r>
              <a:rPr lang="en-GB" b="1" dirty="0"/>
              <a:t/>
            </a:r>
            <a:br>
              <a:rPr lang="en-GB" b="1" dirty="0"/>
            </a:br>
            <a:r>
              <a:rPr lang="en-GB" b="1" dirty="0"/>
              <a:t>2) Quality Questions (Word document – provider to complete)</a:t>
            </a:r>
            <a:br>
              <a:rPr lang="en-GB" b="1" dirty="0"/>
            </a:br>
            <a:r>
              <a:rPr lang="en-GB" dirty="0"/>
              <a:t>- Explain how the needs of the child will be met and address specific requirements</a:t>
            </a:r>
            <a:br>
              <a:rPr lang="en-GB" dirty="0"/>
            </a:br>
            <a:r>
              <a:rPr lang="en-GB" b="1" dirty="0"/>
              <a:t/>
            </a:r>
            <a:br>
              <a:rPr lang="en-GB" b="1" dirty="0"/>
            </a:br>
            <a:r>
              <a:rPr lang="en-GB" b="1" dirty="0"/>
              <a:t>3) Price (Excel spreadsheet – provider to complete)</a:t>
            </a:r>
            <a:br>
              <a:rPr lang="en-GB" b="1" dirty="0"/>
            </a:br>
            <a:r>
              <a:rPr lang="en-GB" dirty="0"/>
              <a:t>- Detail the charge for the placement (standard cost and additional fees)</a:t>
            </a:r>
            <a:br>
              <a:rPr lang="en-GB" dirty="0"/>
            </a:br>
            <a:endParaRPr lang="en-GB" dirty="0"/>
          </a:p>
        </p:txBody>
      </p:sp>
    </p:spTree>
    <p:extLst>
      <p:ext uri="{BB962C8B-B14F-4D97-AF65-F5344CB8AC3E}">
        <p14:creationId xmlns:p14="http://schemas.microsoft.com/office/powerpoint/2010/main" val="11639033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40" y="116632"/>
            <a:ext cx="8075240" cy="850106"/>
          </a:xfrm>
        </p:spPr>
        <p:txBody>
          <a:bodyPr/>
          <a:lstStyle/>
          <a:p>
            <a:r>
              <a:rPr lang="en-GB" dirty="0" smtClean="0"/>
              <a:t>Evaluation Example</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527936892"/>
              </p:ext>
            </p:extLst>
          </p:nvPr>
        </p:nvGraphicFramePr>
        <p:xfrm>
          <a:off x="1655676" y="1052736"/>
          <a:ext cx="5276979" cy="4813171"/>
        </p:xfrm>
        <a:graphic>
          <a:graphicData uri="http://schemas.openxmlformats.org/drawingml/2006/table">
            <a:tbl>
              <a:tblPr firstRow="1" firstCol="1" bandRow="1"/>
              <a:tblGrid>
                <a:gridCol w="1923625">
                  <a:extLst>
                    <a:ext uri="{9D8B030D-6E8A-4147-A177-3AD203B41FA5}">
                      <a16:colId xmlns:a16="http://schemas.microsoft.com/office/drawing/2014/main" val="20000"/>
                    </a:ext>
                  </a:extLst>
                </a:gridCol>
                <a:gridCol w="1117404">
                  <a:extLst>
                    <a:ext uri="{9D8B030D-6E8A-4147-A177-3AD203B41FA5}">
                      <a16:colId xmlns:a16="http://schemas.microsoft.com/office/drawing/2014/main" val="20001"/>
                    </a:ext>
                  </a:extLst>
                </a:gridCol>
                <a:gridCol w="1117975">
                  <a:extLst>
                    <a:ext uri="{9D8B030D-6E8A-4147-A177-3AD203B41FA5}">
                      <a16:colId xmlns:a16="http://schemas.microsoft.com/office/drawing/2014/main" val="20002"/>
                    </a:ext>
                  </a:extLst>
                </a:gridCol>
                <a:gridCol w="1117975">
                  <a:extLst>
                    <a:ext uri="{9D8B030D-6E8A-4147-A177-3AD203B41FA5}">
                      <a16:colId xmlns:a16="http://schemas.microsoft.com/office/drawing/2014/main" val="20003"/>
                    </a:ext>
                  </a:extLst>
                </a:gridCol>
              </a:tblGrid>
              <a:tr h="541762">
                <a:tc>
                  <a:txBody>
                    <a:bodyPr/>
                    <a:lstStyle/>
                    <a:p>
                      <a:pPr>
                        <a:lnSpc>
                          <a:spcPct val="115000"/>
                        </a:lnSpc>
                        <a:spcAft>
                          <a:spcPts val="0"/>
                        </a:spcAft>
                      </a:pPr>
                      <a:r>
                        <a:rPr lang="en-GB" sz="1200" b="1" dirty="0">
                          <a:effectLst/>
                          <a:latin typeface="Calibri"/>
                          <a:ea typeface="Calibri"/>
                          <a:cs typeface="Times New Roman"/>
                        </a:rPr>
                        <a:t> </a:t>
                      </a:r>
                      <a:endParaRPr lang="en-GB" sz="1200" dirty="0">
                        <a:effectLst/>
                        <a:latin typeface="Calibri"/>
                        <a:ea typeface="Calibri"/>
                        <a:cs typeface="Times New Roman"/>
                      </a:endParaRPr>
                    </a:p>
                  </a:txBody>
                  <a:tcPr marL="55172" marR="55172"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dirty="0">
                          <a:effectLst/>
                          <a:latin typeface="Calibri"/>
                          <a:ea typeface="Calibri"/>
                          <a:cs typeface="Times New Roman"/>
                        </a:rPr>
                        <a:t> </a:t>
                      </a:r>
                      <a:endParaRPr lang="en-GB" sz="1200" dirty="0">
                        <a:effectLst/>
                        <a:latin typeface="Calibri"/>
                        <a:ea typeface="Calibri"/>
                        <a:cs typeface="Times New Roman"/>
                      </a:endParaRPr>
                    </a:p>
                    <a:p>
                      <a:pPr>
                        <a:lnSpc>
                          <a:spcPct val="115000"/>
                        </a:lnSpc>
                        <a:spcAft>
                          <a:spcPts val="0"/>
                        </a:spcAft>
                      </a:pPr>
                      <a:r>
                        <a:rPr lang="en-GB" sz="1200" b="1" dirty="0">
                          <a:effectLst/>
                          <a:latin typeface="Calibri"/>
                          <a:ea typeface="Calibri"/>
                          <a:cs typeface="Times New Roman"/>
                        </a:rPr>
                        <a:t>Provider 1</a:t>
                      </a:r>
                      <a:endParaRPr lang="en-GB" sz="1200" dirty="0">
                        <a:effectLst/>
                        <a:latin typeface="Calibri"/>
                        <a:ea typeface="Calibri"/>
                        <a:cs typeface="Times New Roman"/>
                      </a:endParaRP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en-GB" sz="1200" b="1" dirty="0">
                          <a:effectLst/>
                          <a:latin typeface="Calibri"/>
                          <a:ea typeface="Calibri"/>
                          <a:cs typeface="Times New Roman"/>
                        </a:rPr>
                        <a:t> </a:t>
                      </a:r>
                      <a:endParaRPr lang="en-GB" sz="1200" dirty="0">
                        <a:effectLst/>
                        <a:latin typeface="Calibri"/>
                        <a:ea typeface="Calibri"/>
                        <a:cs typeface="Times New Roman"/>
                      </a:endParaRPr>
                    </a:p>
                    <a:p>
                      <a:pPr>
                        <a:lnSpc>
                          <a:spcPct val="115000"/>
                        </a:lnSpc>
                        <a:spcAft>
                          <a:spcPts val="0"/>
                        </a:spcAft>
                      </a:pPr>
                      <a:r>
                        <a:rPr lang="en-GB" sz="1200" b="1" dirty="0">
                          <a:effectLst/>
                          <a:latin typeface="Calibri"/>
                          <a:ea typeface="Calibri"/>
                          <a:cs typeface="Times New Roman"/>
                        </a:rPr>
                        <a:t>Provider 2</a:t>
                      </a:r>
                      <a:endParaRPr lang="en-GB" sz="1200" dirty="0">
                        <a:effectLst/>
                        <a:latin typeface="Calibri"/>
                        <a:ea typeface="Calibri"/>
                        <a:cs typeface="Times New Roman"/>
                      </a:endParaRP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en-GB" sz="1200" b="1" dirty="0">
                          <a:effectLst/>
                          <a:latin typeface="Calibri"/>
                          <a:ea typeface="Calibri"/>
                          <a:cs typeface="Times New Roman"/>
                        </a:rPr>
                        <a:t> </a:t>
                      </a:r>
                      <a:endParaRPr lang="en-GB" sz="1200" dirty="0">
                        <a:effectLst/>
                        <a:latin typeface="Calibri"/>
                        <a:ea typeface="Calibri"/>
                        <a:cs typeface="Times New Roman"/>
                      </a:endParaRPr>
                    </a:p>
                    <a:p>
                      <a:pPr>
                        <a:lnSpc>
                          <a:spcPct val="115000"/>
                        </a:lnSpc>
                        <a:spcAft>
                          <a:spcPts val="0"/>
                        </a:spcAft>
                      </a:pPr>
                      <a:r>
                        <a:rPr lang="en-GB" sz="1200" b="1" dirty="0">
                          <a:effectLst/>
                          <a:latin typeface="Calibri"/>
                          <a:ea typeface="Calibri"/>
                          <a:cs typeface="Times New Roman"/>
                        </a:rPr>
                        <a:t>Provider 3</a:t>
                      </a:r>
                      <a:endParaRPr lang="en-GB" sz="1200" dirty="0">
                        <a:effectLst/>
                        <a:latin typeface="Calibri"/>
                        <a:ea typeface="Calibri"/>
                        <a:cs typeface="Times New Roman"/>
                      </a:endParaRPr>
                    </a:p>
                    <a:p>
                      <a:pPr>
                        <a:lnSpc>
                          <a:spcPct val="115000"/>
                        </a:lnSpc>
                        <a:spcAft>
                          <a:spcPts val="0"/>
                        </a:spcAft>
                      </a:pPr>
                      <a:r>
                        <a:rPr lang="en-GB" sz="1200" b="1" dirty="0">
                          <a:effectLst/>
                          <a:latin typeface="Calibri"/>
                          <a:ea typeface="Calibri"/>
                          <a:cs typeface="Times New Roman"/>
                        </a:rPr>
                        <a:t> </a:t>
                      </a:r>
                      <a:endParaRPr lang="en-GB" sz="1200" dirty="0">
                        <a:effectLst/>
                        <a:latin typeface="Calibri"/>
                        <a:ea typeface="Calibri"/>
                        <a:cs typeface="Times New Roman"/>
                      </a:endParaRP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541762">
                <a:tc>
                  <a:txBody>
                    <a:bodyPr/>
                    <a:lstStyle/>
                    <a:p>
                      <a:pPr>
                        <a:lnSpc>
                          <a:spcPct val="115000"/>
                        </a:lnSpc>
                        <a:spcAft>
                          <a:spcPts val="0"/>
                        </a:spcAft>
                      </a:pPr>
                      <a:r>
                        <a:rPr lang="en-GB" sz="1200" b="1" dirty="0">
                          <a:effectLst/>
                          <a:latin typeface="Calibri"/>
                          <a:ea typeface="Calibri"/>
                          <a:cs typeface="Times New Roman"/>
                        </a:rPr>
                        <a:t> </a:t>
                      </a:r>
                      <a:endParaRPr lang="en-GB" sz="1200" dirty="0">
                        <a:effectLst/>
                        <a:latin typeface="Calibri"/>
                        <a:ea typeface="Calibri"/>
                        <a:cs typeface="Times New Roman"/>
                      </a:endParaRPr>
                    </a:p>
                    <a:p>
                      <a:pPr>
                        <a:lnSpc>
                          <a:spcPct val="115000"/>
                        </a:lnSpc>
                        <a:spcAft>
                          <a:spcPts val="0"/>
                        </a:spcAft>
                      </a:pPr>
                      <a:r>
                        <a:rPr lang="en-GB" sz="1200" b="1" dirty="0">
                          <a:effectLst/>
                          <a:latin typeface="Calibri"/>
                          <a:ea typeface="Calibri"/>
                          <a:cs typeface="Times New Roman"/>
                        </a:rPr>
                        <a:t>Quality </a:t>
                      </a:r>
                      <a:r>
                        <a:rPr lang="en-GB" sz="1200" b="1" dirty="0" smtClean="0">
                          <a:effectLst/>
                          <a:latin typeface="Calibri"/>
                          <a:ea typeface="Calibri"/>
                          <a:cs typeface="Times New Roman"/>
                        </a:rPr>
                        <a:t>score</a:t>
                      </a:r>
                      <a:endParaRPr lang="en-GB" sz="1200" dirty="0">
                        <a:effectLst/>
                        <a:latin typeface="Calibri"/>
                        <a:ea typeface="Calibri"/>
                        <a:cs typeface="Times New Roman"/>
                      </a:endParaRP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Calibri"/>
                          <a:ea typeface="Calibri"/>
                          <a:cs typeface="Times New Roman"/>
                        </a:rPr>
                        <a:t> </a:t>
                      </a:r>
                    </a:p>
                    <a:p>
                      <a:pPr>
                        <a:lnSpc>
                          <a:spcPct val="115000"/>
                        </a:lnSpc>
                        <a:spcAft>
                          <a:spcPts val="0"/>
                        </a:spcAft>
                      </a:pPr>
                      <a:r>
                        <a:rPr lang="en-GB" sz="1200" dirty="0">
                          <a:effectLst/>
                          <a:latin typeface="Calibri"/>
                          <a:ea typeface="Calibri"/>
                          <a:cs typeface="Times New Roman"/>
                        </a:rPr>
                        <a:t>4 / 5</a:t>
                      </a: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Calibri"/>
                          <a:ea typeface="Calibri"/>
                          <a:cs typeface="Times New Roman"/>
                        </a:rPr>
                        <a:t> </a:t>
                      </a:r>
                    </a:p>
                    <a:p>
                      <a:pPr>
                        <a:lnSpc>
                          <a:spcPct val="115000"/>
                        </a:lnSpc>
                        <a:spcAft>
                          <a:spcPts val="0"/>
                        </a:spcAft>
                      </a:pPr>
                      <a:r>
                        <a:rPr lang="en-GB" sz="1200" dirty="0">
                          <a:effectLst/>
                          <a:latin typeface="Calibri"/>
                          <a:ea typeface="Calibri"/>
                          <a:cs typeface="Times New Roman"/>
                        </a:rPr>
                        <a:t>4 / 5</a:t>
                      </a: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Calibri"/>
                          <a:ea typeface="Calibri"/>
                          <a:cs typeface="Times New Roman"/>
                        </a:rPr>
                        <a:t> </a:t>
                      </a:r>
                    </a:p>
                    <a:p>
                      <a:pPr>
                        <a:lnSpc>
                          <a:spcPct val="115000"/>
                        </a:lnSpc>
                        <a:spcAft>
                          <a:spcPts val="0"/>
                        </a:spcAft>
                      </a:pPr>
                      <a:r>
                        <a:rPr lang="en-GB" sz="1200" dirty="0">
                          <a:effectLst/>
                          <a:latin typeface="Calibri"/>
                          <a:ea typeface="Calibri"/>
                          <a:cs typeface="Times New Roman"/>
                        </a:rPr>
                        <a:t>3 / 5</a:t>
                      </a: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41762">
                <a:tc>
                  <a:txBody>
                    <a:bodyPr/>
                    <a:lstStyle/>
                    <a:p>
                      <a:pPr>
                        <a:lnSpc>
                          <a:spcPct val="115000"/>
                        </a:lnSpc>
                        <a:spcAft>
                          <a:spcPts val="0"/>
                        </a:spcAft>
                      </a:pPr>
                      <a:r>
                        <a:rPr lang="en-GB" sz="1200" b="1" dirty="0">
                          <a:effectLst/>
                          <a:latin typeface="Calibri"/>
                          <a:ea typeface="Calibri"/>
                          <a:cs typeface="Times New Roman"/>
                        </a:rPr>
                        <a:t> </a:t>
                      </a:r>
                      <a:endParaRPr lang="en-GB" sz="1200" dirty="0">
                        <a:effectLst/>
                        <a:latin typeface="Calibri"/>
                        <a:ea typeface="Calibri"/>
                        <a:cs typeface="Times New Roman"/>
                      </a:endParaRPr>
                    </a:p>
                    <a:p>
                      <a:pPr>
                        <a:lnSpc>
                          <a:spcPct val="115000"/>
                        </a:lnSpc>
                        <a:spcAft>
                          <a:spcPts val="0"/>
                        </a:spcAft>
                      </a:pPr>
                      <a:r>
                        <a:rPr lang="en-GB" sz="1200" b="1" dirty="0">
                          <a:effectLst/>
                          <a:latin typeface="Calibri"/>
                          <a:ea typeface="Calibri"/>
                          <a:cs typeface="Times New Roman"/>
                        </a:rPr>
                        <a:t>Quality </a:t>
                      </a:r>
                      <a:r>
                        <a:rPr lang="en-GB" sz="1200" b="1" dirty="0" smtClean="0">
                          <a:effectLst/>
                          <a:latin typeface="Calibri"/>
                          <a:ea typeface="Calibri"/>
                          <a:cs typeface="Times New Roman"/>
                        </a:rPr>
                        <a:t>weighting</a:t>
                      </a:r>
                      <a:endParaRPr lang="en-GB" sz="1200" dirty="0">
                        <a:effectLst/>
                        <a:latin typeface="Calibri"/>
                        <a:ea typeface="Calibri"/>
                        <a:cs typeface="Times New Roman"/>
                      </a:endParaRP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Calibri"/>
                          <a:ea typeface="Calibri"/>
                          <a:cs typeface="Times New Roman"/>
                        </a:rPr>
                        <a:t> </a:t>
                      </a:r>
                    </a:p>
                    <a:p>
                      <a:pPr>
                        <a:lnSpc>
                          <a:spcPct val="115000"/>
                        </a:lnSpc>
                        <a:spcAft>
                          <a:spcPts val="0"/>
                        </a:spcAft>
                      </a:pPr>
                      <a:r>
                        <a:rPr lang="en-GB" sz="1200" dirty="0">
                          <a:effectLst/>
                          <a:latin typeface="Calibri"/>
                          <a:ea typeface="Calibri"/>
                          <a:cs typeface="Times New Roman"/>
                        </a:rPr>
                        <a:t>70%</a:t>
                      </a: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Calibri"/>
                          <a:ea typeface="Calibri"/>
                          <a:cs typeface="Times New Roman"/>
                        </a:rPr>
                        <a:t> </a:t>
                      </a:r>
                    </a:p>
                    <a:p>
                      <a:pPr>
                        <a:lnSpc>
                          <a:spcPct val="115000"/>
                        </a:lnSpc>
                        <a:spcAft>
                          <a:spcPts val="0"/>
                        </a:spcAft>
                      </a:pPr>
                      <a:r>
                        <a:rPr lang="en-GB" sz="1200" dirty="0">
                          <a:effectLst/>
                          <a:latin typeface="Calibri"/>
                          <a:ea typeface="Calibri"/>
                          <a:cs typeface="Times New Roman"/>
                        </a:rPr>
                        <a:t>70%</a:t>
                      </a: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Calibri"/>
                          <a:ea typeface="Calibri"/>
                          <a:cs typeface="Times New Roman"/>
                        </a:rPr>
                        <a:t> </a:t>
                      </a:r>
                    </a:p>
                    <a:p>
                      <a:pPr>
                        <a:lnSpc>
                          <a:spcPct val="115000"/>
                        </a:lnSpc>
                        <a:spcAft>
                          <a:spcPts val="0"/>
                        </a:spcAft>
                      </a:pPr>
                      <a:r>
                        <a:rPr lang="en-GB" sz="1200" dirty="0">
                          <a:effectLst/>
                          <a:latin typeface="Calibri"/>
                          <a:ea typeface="Calibri"/>
                          <a:cs typeface="Times New Roman"/>
                        </a:rPr>
                        <a:t>70%</a:t>
                      </a: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84272">
                <a:tc>
                  <a:txBody>
                    <a:bodyPr/>
                    <a:lstStyle/>
                    <a:p>
                      <a:pPr>
                        <a:lnSpc>
                          <a:spcPct val="115000"/>
                        </a:lnSpc>
                        <a:spcAft>
                          <a:spcPts val="0"/>
                        </a:spcAft>
                      </a:pPr>
                      <a:r>
                        <a:rPr lang="en-GB" sz="1200" b="1" dirty="0">
                          <a:effectLst/>
                          <a:latin typeface="Calibri"/>
                          <a:ea typeface="Calibri"/>
                          <a:cs typeface="Times New Roman"/>
                        </a:rPr>
                        <a:t> </a:t>
                      </a:r>
                      <a:endParaRPr lang="en-GB" sz="1200" dirty="0">
                        <a:effectLst/>
                        <a:latin typeface="Calibri"/>
                        <a:ea typeface="Calibri"/>
                        <a:cs typeface="Times New Roman"/>
                      </a:endParaRPr>
                    </a:p>
                    <a:p>
                      <a:pPr>
                        <a:lnSpc>
                          <a:spcPct val="115000"/>
                        </a:lnSpc>
                        <a:spcAft>
                          <a:spcPts val="0"/>
                        </a:spcAft>
                      </a:pPr>
                      <a:r>
                        <a:rPr lang="en-GB" sz="1200" b="1" dirty="0">
                          <a:effectLst/>
                          <a:latin typeface="Calibri"/>
                          <a:ea typeface="Calibri"/>
                          <a:cs typeface="Times New Roman"/>
                        </a:rPr>
                        <a:t>Weighted Quality </a:t>
                      </a:r>
                      <a:r>
                        <a:rPr lang="en-GB" sz="1200" b="1" dirty="0" smtClean="0">
                          <a:effectLst/>
                          <a:latin typeface="Calibri"/>
                          <a:ea typeface="Calibri"/>
                          <a:cs typeface="Times New Roman"/>
                        </a:rPr>
                        <a:t>score</a:t>
                      </a:r>
                      <a:endParaRPr lang="en-GB" sz="1200" dirty="0">
                        <a:effectLst/>
                        <a:latin typeface="Calibri"/>
                        <a:ea typeface="Calibri"/>
                        <a:cs typeface="Times New Roman"/>
                      </a:endParaRP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Calibri"/>
                          <a:ea typeface="Calibri"/>
                          <a:cs typeface="Times New Roman"/>
                        </a:rPr>
                        <a:t> </a:t>
                      </a:r>
                    </a:p>
                    <a:p>
                      <a:pPr>
                        <a:lnSpc>
                          <a:spcPct val="115000"/>
                        </a:lnSpc>
                        <a:spcAft>
                          <a:spcPts val="0"/>
                        </a:spcAft>
                      </a:pPr>
                      <a:r>
                        <a:rPr lang="en-GB" sz="1200" dirty="0">
                          <a:effectLst/>
                          <a:latin typeface="Calibri"/>
                          <a:ea typeface="Calibri"/>
                          <a:cs typeface="Times New Roman"/>
                        </a:rPr>
                        <a:t>56%</a:t>
                      </a: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200" dirty="0">
                          <a:effectLst/>
                          <a:latin typeface="Calibri"/>
                          <a:ea typeface="Calibri"/>
                          <a:cs typeface="Times New Roman"/>
                        </a:rPr>
                        <a:t> </a:t>
                      </a:r>
                    </a:p>
                    <a:p>
                      <a:pPr>
                        <a:lnSpc>
                          <a:spcPct val="115000"/>
                        </a:lnSpc>
                        <a:spcAft>
                          <a:spcPts val="0"/>
                        </a:spcAft>
                      </a:pPr>
                      <a:r>
                        <a:rPr lang="en-GB" sz="1200" dirty="0">
                          <a:effectLst/>
                          <a:latin typeface="Calibri"/>
                          <a:ea typeface="Calibri"/>
                          <a:cs typeface="Times New Roman"/>
                        </a:rPr>
                        <a:t>56%</a:t>
                      </a: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200" dirty="0">
                          <a:effectLst/>
                          <a:latin typeface="Calibri"/>
                          <a:ea typeface="Calibri"/>
                          <a:cs typeface="Times New Roman"/>
                        </a:rPr>
                        <a:t> </a:t>
                      </a:r>
                    </a:p>
                    <a:p>
                      <a:pPr>
                        <a:lnSpc>
                          <a:spcPct val="115000"/>
                        </a:lnSpc>
                        <a:spcAft>
                          <a:spcPts val="0"/>
                        </a:spcAft>
                      </a:pPr>
                      <a:r>
                        <a:rPr lang="en-GB" sz="1200" dirty="0">
                          <a:effectLst/>
                          <a:latin typeface="Calibri"/>
                          <a:ea typeface="Calibri"/>
                          <a:cs typeface="Times New Roman"/>
                        </a:rPr>
                        <a:t>42%</a:t>
                      </a: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3868">
                <a:tc>
                  <a:txBody>
                    <a:bodyPr/>
                    <a:lstStyle/>
                    <a:p>
                      <a:pPr>
                        <a:lnSpc>
                          <a:spcPct val="115000"/>
                        </a:lnSpc>
                        <a:spcAft>
                          <a:spcPts val="0"/>
                        </a:spcAft>
                      </a:pPr>
                      <a:r>
                        <a:rPr lang="en-GB" sz="1200" b="1" dirty="0" smtClean="0">
                          <a:effectLst/>
                          <a:latin typeface="Calibri"/>
                          <a:ea typeface="Calibri"/>
                          <a:cs typeface="Times New Roman"/>
                        </a:rPr>
                        <a:t>Quality Rank</a:t>
                      </a:r>
                      <a:endParaRPr lang="en-GB" sz="1200" dirty="0">
                        <a:effectLst/>
                        <a:latin typeface="Calibri"/>
                        <a:ea typeface="Calibri"/>
                        <a:cs typeface="Times New Roman"/>
                      </a:endParaRP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en-GB" sz="1200" b="1" dirty="0">
                          <a:effectLst/>
                          <a:latin typeface="Calibri"/>
                          <a:ea typeface="Calibri"/>
                          <a:cs typeface="Times New Roman"/>
                        </a:rPr>
                        <a:t> </a:t>
                      </a:r>
                      <a:r>
                        <a:rPr lang="en-GB" sz="1200" b="1" dirty="0" smtClean="0">
                          <a:effectLst/>
                          <a:latin typeface="Calibri"/>
                          <a:ea typeface="Calibri"/>
                          <a:cs typeface="Times New Roman"/>
                        </a:rPr>
                        <a:t>1</a:t>
                      </a:r>
                      <a:endParaRPr lang="en-GB" sz="1200" dirty="0">
                        <a:effectLst/>
                        <a:latin typeface="Calibri"/>
                        <a:ea typeface="Calibri"/>
                        <a:cs typeface="Times New Roman"/>
                      </a:endParaRP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GB" sz="1200" b="1" dirty="0">
                          <a:effectLst/>
                          <a:latin typeface="Calibri"/>
                          <a:ea typeface="Calibri"/>
                          <a:cs typeface="Times New Roman"/>
                        </a:rPr>
                        <a:t> </a:t>
                      </a:r>
                      <a:r>
                        <a:rPr lang="en-GB" sz="1200" b="1" dirty="0" smtClean="0">
                          <a:effectLst/>
                          <a:latin typeface="Calibri"/>
                          <a:ea typeface="Calibri"/>
                          <a:cs typeface="Times New Roman"/>
                        </a:rPr>
                        <a:t>1</a:t>
                      </a:r>
                      <a:endParaRPr lang="en-GB" sz="1200" dirty="0">
                        <a:effectLst/>
                        <a:latin typeface="Calibri"/>
                        <a:ea typeface="Calibri"/>
                        <a:cs typeface="Times New Roman"/>
                      </a:endParaRP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GB" sz="1200" b="1" dirty="0">
                          <a:effectLst/>
                          <a:latin typeface="Calibri"/>
                          <a:ea typeface="Calibri"/>
                          <a:cs typeface="Times New Roman"/>
                        </a:rPr>
                        <a:t> </a:t>
                      </a:r>
                      <a:r>
                        <a:rPr lang="en-GB" sz="1200" b="1" dirty="0" smtClean="0">
                          <a:effectLst/>
                          <a:latin typeface="Calibri"/>
                          <a:ea typeface="Calibri"/>
                          <a:cs typeface="Times New Roman"/>
                        </a:rPr>
                        <a:t>3</a:t>
                      </a:r>
                      <a:endParaRPr lang="en-GB" sz="1200" dirty="0">
                        <a:effectLst/>
                        <a:latin typeface="Calibri"/>
                        <a:ea typeface="Calibri"/>
                        <a:cs typeface="Times New Roman"/>
                      </a:endParaRP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4"/>
                  </a:ext>
                </a:extLst>
              </a:tr>
              <a:tr h="541762">
                <a:tc>
                  <a:txBody>
                    <a:bodyPr/>
                    <a:lstStyle/>
                    <a:p>
                      <a:pPr>
                        <a:lnSpc>
                          <a:spcPct val="115000"/>
                        </a:lnSpc>
                        <a:spcAft>
                          <a:spcPts val="0"/>
                        </a:spcAft>
                      </a:pPr>
                      <a:r>
                        <a:rPr lang="en-GB" sz="1200" b="1" dirty="0">
                          <a:effectLst/>
                          <a:latin typeface="Calibri"/>
                          <a:ea typeface="Calibri"/>
                          <a:cs typeface="Times New Roman"/>
                        </a:rPr>
                        <a:t> </a:t>
                      </a:r>
                      <a:endParaRPr lang="en-GB" sz="1200" dirty="0">
                        <a:effectLst/>
                        <a:latin typeface="Calibri"/>
                        <a:ea typeface="Calibri"/>
                        <a:cs typeface="Times New Roman"/>
                      </a:endParaRPr>
                    </a:p>
                    <a:p>
                      <a:pPr>
                        <a:lnSpc>
                          <a:spcPct val="115000"/>
                        </a:lnSpc>
                        <a:spcAft>
                          <a:spcPts val="0"/>
                        </a:spcAft>
                      </a:pPr>
                      <a:r>
                        <a:rPr lang="en-GB" sz="1200" b="1" dirty="0">
                          <a:effectLst/>
                          <a:latin typeface="Calibri"/>
                          <a:ea typeface="Calibri"/>
                          <a:cs typeface="Times New Roman"/>
                        </a:rPr>
                        <a:t>Weekly </a:t>
                      </a:r>
                      <a:r>
                        <a:rPr lang="en-GB" sz="1200" b="1" dirty="0" smtClean="0">
                          <a:effectLst/>
                          <a:latin typeface="Calibri"/>
                          <a:ea typeface="Calibri"/>
                          <a:cs typeface="Times New Roman"/>
                        </a:rPr>
                        <a:t>Price</a:t>
                      </a:r>
                      <a:endParaRPr lang="en-GB" sz="1200" dirty="0">
                        <a:effectLst/>
                        <a:latin typeface="Calibri"/>
                        <a:ea typeface="Calibri"/>
                        <a:cs typeface="Times New Roman"/>
                      </a:endParaRP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Calibri"/>
                          <a:ea typeface="Calibri"/>
                          <a:cs typeface="Times New Roman"/>
                        </a:rPr>
                        <a:t> </a:t>
                      </a:r>
                    </a:p>
                    <a:p>
                      <a:pPr>
                        <a:lnSpc>
                          <a:spcPct val="115000"/>
                        </a:lnSpc>
                        <a:spcAft>
                          <a:spcPts val="0"/>
                        </a:spcAft>
                      </a:pPr>
                      <a:r>
                        <a:rPr lang="en-GB" sz="1200" dirty="0">
                          <a:effectLst/>
                          <a:latin typeface="Calibri"/>
                          <a:ea typeface="Calibri"/>
                          <a:cs typeface="Times New Roman"/>
                        </a:rPr>
                        <a:t>£3,800</a:t>
                      </a: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Calibri"/>
                          <a:ea typeface="Calibri"/>
                          <a:cs typeface="Times New Roman"/>
                        </a:rPr>
                        <a:t> </a:t>
                      </a:r>
                    </a:p>
                    <a:p>
                      <a:pPr>
                        <a:lnSpc>
                          <a:spcPct val="115000"/>
                        </a:lnSpc>
                        <a:spcAft>
                          <a:spcPts val="0"/>
                        </a:spcAft>
                      </a:pPr>
                      <a:r>
                        <a:rPr lang="en-GB" sz="1200" dirty="0">
                          <a:effectLst/>
                          <a:latin typeface="Calibri"/>
                          <a:ea typeface="Calibri"/>
                          <a:cs typeface="Times New Roman"/>
                        </a:rPr>
                        <a:t>£3,000</a:t>
                      </a: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Calibri"/>
                          <a:ea typeface="Calibri"/>
                          <a:cs typeface="Times New Roman"/>
                        </a:rPr>
                        <a:t> </a:t>
                      </a:r>
                    </a:p>
                    <a:p>
                      <a:pPr>
                        <a:lnSpc>
                          <a:spcPct val="115000"/>
                        </a:lnSpc>
                        <a:spcAft>
                          <a:spcPts val="0"/>
                        </a:spcAft>
                      </a:pPr>
                      <a:r>
                        <a:rPr lang="en-GB" sz="1200" dirty="0">
                          <a:effectLst/>
                          <a:latin typeface="Calibri"/>
                          <a:ea typeface="Calibri"/>
                          <a:cs typeface="Times New Roman"/>
                        </a:rPr>
                        <a:t>£3,200</a:t>
                      </a: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84272">
                <a:tc>
                  <a:txBody>
                    <a:bodyPr/>
                    <a:lstStyle/>
                    <a:p>
                      <a:pPr>
                        <a:lnSpc>
                          <a:spcPct val="115000"/>
                        </a:lnSpc>
                        <a:spcAft>
                          <a:spcPts val="0"/>
                        </a:spcAft>
                      </a:pPr>
                      <a:r>
                        <a:rPr lang="en-GB" sz="1200" b="1" dirty="0">
                          <a:effectLst/>
                          <a:latin typeface="Calibri"/>
                          <a:ea typeface="Calibri"/>
                          <a:cs typeface="Times New Roman"/>
                        </a:rPr>
                        <a:t> </a:t>
                      </a:r>
                      <a:endParaRPr lang="en-GB" sz="1200" dirty="0">
                        <a:effectLst/>
                        <a:latin typeface="Calibri"/>
                        <a:ea typeface="Calibri"/>
                        <a:cs typeface="Times New Roman"/>
                      </a:endParaRPr>
                    </a:p>
                    <a:p>
                      <a:pPr>
                        <a:lnSpc>
                          <a:spcPct val="115000"/>
                        </a:lnSpc>
                        <a:spcAft>
                          <a:spcPts val="0"/>
                        </a:spcAft>
                      </a:pPr>
                      <a:r>
                        <a:rPr lang="en-GB" sz="1200" b="1" dirty="0">
                          <a:effectLst/>
                          <a:latin typeface="Calibri"/>
                          <a:ea typeface="Calibri"/>
                          <a:cs typeface="Times New Roman"/>
                        </a:rPr>
                        <a:t>Weighted Price </a:t>
                      </a:r>
                      <a:r>
                        <a:rPr lang="en-GB" sz="1200" b="1" dirty="0" smtClean="0">
                          <a:effectLst/>
                          <a:latin typeface="Calibri"/>
                          <a:ea typeface="Calibri"/>
                          <a:cs typeface="Times New Roman"/>
                        </a:rPr>
                        <a:t>score</a:t>
                      </a:r>
                      <a:endParaRPr lang="en-GB" sz="900" dirty="0">
                        <a:effectLst/>
                        <a:latin typeface="Calibri"/>
                        <a:ea typeface="Calibri"/>
                        <a:cs typeface="Times New Roman"/>
                      </a:endParaRP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Calibri"/>
                          <a:ea typeface="Calibri"/>
                          <a:cs typeface="Times New Roman"/>
                        </a:rPr>
                        <a:t> </a:t>
                      </a:r>
                    </a:p>
                    <a:p>
                      <a:pPr>
                        <a:lnSpc>
                          <a:spcPct val="115000"/>
                        </a:lnSpc>
                        <a:spcAft>
                          <a:spcPts val="0"/>
                        </a:spcAft>
                      </a:pPr>
                      <a:r>
                        <a:rPr lang="en-GB" sz="1200" dirty="0">
                          <a:effectLst/>
                          <a:latin typeface="Calibri"/>
                          <a:ea typeface="Calibri"/>
                          <a:cs typeface="Times New Roman"/>
                        </a:rPr>
                        <a:t>24%</a:t>
                      </a: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Calibri"/>
                          <a:ea typeface="Calibri"/>
                          <a:cs typeface="Times New Roman"/>
                        </a:rPr>
                        <a:t> </a:t>
                      </a:r>
                    </a:p>
                    <a:p>
                      <a:pPr>
                        <a:lnSpc>
                          <a:spcPct val="115000"/>
                        </a:lnSpc>
                        <a:spcAft>
                          <a:spcPts val="0"/>
                        </a:spcAft>
                      </a:pPr>
                      <a:r>
                        <a:rPr lang="en-GB" sz="1200" dirty="0">
                          <a:effectLst/>
                          <a:latin typeface="Calibri"/>
                          <a:ea typeface="Calibri"/>
                          <a:cs typeface="Times New Roman"/>
                        </a:rPr>
                        <a:t>30%</a:t>
                      </a: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Calibri"/>
                          <a:ea typeface="Calibri"/>
                          <a:cs typeface="Times New Roman"/>
                        </a:rPr>
                        <a:t> </a:t>
                      </a:r>
                    </a:p>
                    <a:p>
                      <a:pPr>
                        <a:lnSpc>
                          <a:spcPct val="115000"/>
                        </a:lnSpc>
                        <a:spcAft>
                          <a:spcPts val="0"/>
                        </a:spcAft>
                      </a:pPr>
                      <a:r>
                        <a:rPr lang="en-GB" sz="1200" dirty="0">
                          <a:effectLst/>
                          <a:latin typeface="Calibri"/>
                          <a:ea typeface="Calibri"/>
                          <a:cs typeface="Times New Roman"/>
                        </a:rPr>
                        <a:t>28%</a:t>
                      </a: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6114">
                <a:tc>
                  <a:txBody>
                    <a:bodyPr/>
                    <a:lstStyle/>
                    <a:p>
                      <a:pPr>
                        <a:lnSpc>
                          <a:spcPct val="115000"/>
                        </a:lnSpc>
                        <a:spcAft>
                          <a:spcPts val="0"/>
                        </a:spcAft>
                      </a:pPr>
                      <a:r>
                        <a:rPr lang="en-GB" sz="1200" b="1" dirty="0" smtClean="0">
                          <a:effectLst/>
                          <a:latin typeface="Calibri"/>
                          <a:ea typeface="Calibri"/>
                          <a:cs typeface="Times New Roman"/>
                        </a:rPr>
                        <a:t>Price Rank</a:t>
                      </a:r>
                      <a:endParaRPr lang="en-GB" sz="1200" dirty="0">
                        <a:effectLst/>
                        <a:latin typeface="Calibri"/>
                        <a:ea typeface="Calibri"/>
                        <a:cs typeface="Times New Roman"/>
                      </a:endParaRP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en-GB" sz="1200" b="1" dirty="0">
                          <a:effectLst/>
                          <a:latin typeface="Calibri"/>
                          <a:ea typeface="Calibri"/>
                          <a:cs typeface="Times New Roman"/>
                        </a:rPr>
                        <a:t> </a:t>
                      </a:r>
                      <a:r>
                        <a:rPr lang="en-GB" sz="1200" b="1" dirty="0" smtClean="0">
                          <a:effectLst/>
                          <a:latin typeface="Calibri"/>
                          <a:ea typeface="Calibri"/>
                          <a:cs typeface="Times New Roman"/>
                        </a:rPr>
                        <a:t>3</a:t>
                      </a:r>
                      <a:endParaRPr lang="en-GB" sz="1200" dirty="0">
                        <a:effectLst/>
                        <a:latin typeface="Calibri"/>
                        <a:ea typeface="Calibri"/>
                        <a:cs typeface="Times New Roman"/>
                      </a:endParaRP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en-GB" sz="1200" b="1" dirty="0">
                          <a:effectLst/>
                          <a:latin typeface="Calibri"/>
                          <a:ea typeface="Calibri"/>
                          <a:cs typeface="Times New Roman"/>
                        </a:rPr>
                        <a:t> </a:t>
                      </a:r>
                      <a:r>
                        <a:rPr lang="en-GB" sz="1200" b="1" dirty="0" smtClean="0">
                          <a:effectLst/>
                          <a:latin typeface="Calibri"/>
                          <a:ea typeface="Calibri"/>
                          <a:cs typeface="Times New Roman"/>
                        </a:rPr>
                        <a:t>1</a:t>
                      </a:r>
                      <a:endParaRPr lang="en-GB" sz="1200" dirty="0">
                        <a:effectLst/>
                        <a:latin typeface="Calibri"/>
                        <a:ea typeface="Calibri"/>
                        <a:cs typeface="Times New Roman"/>
                      </a:endParaRP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GB" sz="1200" b="1" dirty="0">
                          <a:effectLst/>
                          <a:latin typeface="Calibri"/>
                          <a:ea typeface="Calibri"/>
                          <a:cs typeface="Times New Roman"/>
                        </a:rPr>
                        <a:t> </a:t>
                      </a:r>
                      <a:r>
                        <a:rPr lang="en-GB" sz="1200" b="1" dirty="0" smtClean="0">
                          <a:effectLst/>
                          <a:latin typeface="Calibri"/>
                          <a:ea typeface="Calibri"/>
                          <a:cs typeface="Times New Roman"/>
                        </a:rPr>
                        <a:t>2</a:t>
                      </a:r>
                      <a:endParaRPr lang="en-GB" sz="1200" dirty="0">
                        <a:effectLst/>
                        <a:latin typeface="Calibri"/>
                        <a:ea typeface="Calibri"/>
                        <a:cs typeface="Times New Roman"/>
                      </a:endParaRP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7"/>
                  </a:ext>
                </a:extLst>
              </a:tr>
              <a:tr h="484272">
                <a:tc>
                  <a:txBody>
                    <a:bodyPr/>
                    <a:lstStyle/>
                    <a:p>
                      <a:pPr>
                        <a:lnSpc>
                          <a:spcPct val="115000"/>
                        </a:lnSpc>
                        <a:spcAft>
                          <a:spcPts val="0"/>
                        </a:spcAft>
                      </a:pPr>
                      <a:r>
                        <a:rPr lang="en-GB" sz="1200" b="1" dirty="0">
                          <a:effectLst/>
                          <a:latin typeface="Calibri"/>
                          <a:ea typeface="Calibri"/>
                          <a:cs typeface="Times New Roman"/>
                        </a:rPr>
                        <a:t> </a:t>
                      </a:r>
                      <a:endParaRPr lang="en-GB" sz="1200" dirty="0">
                        <a:effectLst/>
                        <a:latin typeface="Calibri"/>
                        <a:ea typeface="Calibri"/>
                        <a:cs typeface="Times New Roman"/>
                      </a:endParaRPr>
                    </a:p>
                    <a:p>
                      <a:pPr>
                        <a:lnSpc>
                          <a:spcPct val="115000"/>
                        </a:lnSpc>
                        <a:spcAft>
                          <a:spcPts val="0"/>
                        </a:spcAft>
                      </a:pPr>
                      <a:r>
                        <a:rPr lang="en-GB" sz="1200" b="1" dirty="0">
                          <a:effectLst/>
                          <a:latin typeface="Calibri"/>
                          <a:ea typeface="Calibri"/>
                          <a:cs typeface="Times New Roman"/>
                        </a:rPr>
                        <a:t>Total score</a:t>
                      </a:r>
                      <a:br>
                        <a:rPr lang="en-GB" sz="1200" b="1" dirty="0">
                          <a:effectLst/>
                          <a:latin typeface="Calibri"/>
                          <a:ea typeface="Calibri"/>
                          <a:cs typeface="Times New Roman"/>
                        </a:rPr>
                      </a:br>
                      <a:r>
                        <a:rPr lang="en-GB" sz="1200" dirty="0">
                          <a:effectLst/>
                          <a:latin typeface="Calibri"/>
                          <a:ea typeface="Calibri"/>
                          <a:cs typeface="Times New Roman"/>
                        </a:rPr>
                        <a:t>(Quality + Price)</a:t>
                      </a: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Calibri"/>
                          <a:ea typeface="Calibri"/>
                          <a:cs typeface="Times New Roman"/>
                        </a:rPr>
                        <a:t> </a:t>
                      </a:r>
                    </a:p>
                    <a:p>
                      <a:pPr>
                        <a:lnSpc>
                          <a:spcPct val="115000"/>
                        </a:lnSpc>
                        <a:spcAft>
                          <a:spcPts val="0"/>
                        </a:spcAft>
                      </a:pPr>
                      <a:r>
                        <a:rPr lang="en-GB" sz="1200" dirty="0">
                          <a:effectLst/>
                          <a:latin typeface="Calibri"/>
                          <a:ea typeface="Calibri"/>
                          <a:cs typeface="Times New Roman"/>
                        </a:rPr>
                        <a:t>80%</a:t>
                      </a: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Calibri"/>
                          <a:ea typeface="Calibri"/>
                          <a:cs typeface="Times New Roman"/>
                        </a:rPr>
                        <a:t> </a:t>
                      </a:r>
                    </a:p>
                    <a:p>
                      <a:pPr>
                        <a:lnSpc>
                          <a:spcPct val="115000"/>
                        </a:lnSpc>
                        <a:spcAft>
                          <a:spcPts val="0"/>
                        </a:spcAft>
                      </a:pPr>
                      <a:r>
                        <a:rPr lang="en-GB" sz="1200" dirty="0">
                          <a:effectLst/>
                          <a:latin typeface="Calibri"/>
                          <a:ea typeface="Calibri"/>
                          <a:cs typeface="Times New Roman"/>
                        </a:rPr>
                        <a:t>86%</a:t>
                      </a: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Calibri"/>
                          <a:ea typeface="Calibri"/>
                          <a:cs typeface="Times New Roman"/>
                        </a:rPr>
                        <a:t> </a:t>
                      </a:r>
                    </a:p>
                    <a:p>
                      <a:pPr>
                        <a:lnSpc>
                          <a:spcPct val="115000"/>
                        </a:lnSpc>
                        <a:spcAft>
                          <a:spcPts val="0"/>
                        </a:spcAft>
                      </a:pPr>
                      <a:r>
                        <a:rPr lang="en-GB" sz="1200" dirty="0">
                          <a:effectLst/>
                          <a:latin typeface="Calibri"/>
                          <a:ea typeface="Calibri"/>
                          <a:cs typeface="Times New Roman"/>
                        </a:rPr>
                        <a:t>70%</a:t>
                      </a: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17487">
                <a:tc>
                  <a:txBody>
                    <a:bodyPr/>
                    <a:lstStyle/>
                    <a:p>
                      <a:pPr>
                        <a:lnSpc>
                          <a:spcPct val="115000"/>
                        </a:lnSpc>
                        <a:spcAft>
                          <a:spcPts val="0"/>
                        </a:spcAft>
                      </a:pPr>
                      <a:r>
                        <a:rPr lang="en-GB" sz="1200" b="1" dirty="0" smtClean="0">
                          <a:effectLst/>
                          <a:latin typeface="Calibri"/>
                          <a:ea typeface="Calibri"/>
                          <a:cs typeface="Times New Roman"/>
                        </a:rPr>
                        <a:t>Overall Rank</a:t>
                      </a:r>
                      <a:endParaRPr lang="en-GB" sz="1200" dirty="0">
                        <a:effectLst/>
                        <a:latin typeface="Calibri"/>
                        <a:ea typeface="Calibri"/>
                        <a:cs typeface="Times New Roman"/>
                      </a:endParaRP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en-GB" sz="1200" b="1" dirty="0">
                          <a:effectLst/>
                          <a:latin typeface="Calibri"/>
                          <a:ea typeface="Calibri"/>
                          <a:cs typeface="Times New Roman"/>
                        </a:rPr>
                        <a:t> </a:t>
                      </a:r>
                      <a:r>
                        <a:rPr lang="en-GB" sz="1200" b="1" dirty="0" smtClean="0">
                          <a:effectLst/>
                          <a:latin typeface="Calibri"/>
                          <a:ea typeface="Calibri"/>
                          <a:cs typeface="Times New Roman"/>
                        </a:rPr>
                        <a:t>2</a:t>
                      </a:r>
                      <a:endParaRPr lang="en-GB" sz="1200" dirty="0">
                        <a:effectLst/>
                        <a:latin typeface="Calibri"/>
                        <a:ea typeface="Calibri"/>
                        <a:cs typeface="Times New Roman"/>
                      </a:endParaRP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en-GB" sz="1200" b="1" dirty="0">
                          <a:effectLst/>
                          <a:latin typeface="Calibri"/>
                          <a:ea typeface="Calibri"/>
                          <a:cs typeface="Times New Roman"/>
                        </a:rPr>
                        <a:t> </a:t>
                      </a:r>
                      <a:r>
                        <a:rPr lang="en-GB" sz="1200" b="1" dirty="0" smtClean="0">
                          <a:effectLst/>
                          <a:latin typeface="Calibri"/>
                          <a:ea typeface="Calibri"/>
                          <a:cs typeface="Times New Roman"/>
                        </a:rPr>
                        <a:t>1</a:t>
                      </a:r>
                      <a:endParaRPr lang="en-GB" sz="1200" dirty="0">
                        <a:effectLst/>
                        <a:latin typeface="Calibri"/>
                        <a:ea typeface="Calibri"/>
                        <a:cs typeface="Times New Roman"/>
                      </a:endParaRP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GB" sz="1200" b="1" dirty="0">
                          <a:effectLst/>
                          <a:latin typeface="Calibri"/>
                          <a:ea typeface="Calibri"/>
                          <a:cs typeface="Times New Roman"/>
                        </a:rPr>
                        <a:t> </a:t>
                      </a:r>
                      <a:r>
                        <a:rPr lang="en-GB" sz="1200" b="1" dirty="0" smtClean="0">
                          <a:effectLst/>
                          <a:latin typeface="Calibri"/>
                          <a:ea typeface="Calibri"/>
                          <a:cs typeface="Times New Roman"/>
                        </a:rPr>
                        <a:t>3</a:t>
                      </a:r>
                      <a:endParaRPr lang="en-GB" sz="1200" dirty="0">
                        <a:effectLst/>
                        <a:latin typeface="Calibri"/>
                        <a:ea typeface="Calibri"/>
                        <a:cs typeface="Times New Roman"/>
                      </a:endParaRPr>
                    </a:p>
                  </a:txBody>
                  <a:tcPr marL="55172" marR="5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707856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dirty="0" smtClean="0"/>
              <a:t>Clarifications</a:t>
            </a:r>
          </a:p>
        </p:txBody>
      </p:sp>
      <p:sp>
        <p:nvSpPr>
          <p:cNvPr id="10243" name="Content Placeholder 2"/>
          <p:cNvSpPr>
            <a:spLocks noGrp="1"/>
          </p:cNvSpPr>
          <p:nvPr>
            <p:ph idx="1"/>
          </p:nvPr>
        </p:nvSpPr>
        <p:spPr/>
        <p:txBody>
          <a:bodyPr/>
          <a:lstStyle/>
          <a:p>
            <a:r>
              <a:rPr lang="en-GB" altLang="en-US" dirty="0" smtClean="0"/>
              <a:t>All clarifications must be submitted via the Due North System</a:t>
            </a:r>
            <a:br>
              <a:rPr lang="en-GB" altLang="en-US" dirty="0" smtClean="0"/>
            </a:br>
            <a:endParaRPr lang="en-GB" altLang="en-US" dirty="0" smtClean="0"/>
          </a:p>
          <a:p>
            <a:r>
              <a:rPr lang="en-GB" altLang="en-US" dirty="0" smtClean="0"/>
              <a:t>Read previous clarification questions and responses before submitting</a:t>
            </a:r>
            <a:br>
              <a:rPr lang="en-GB" altLang="en-US" dirty="0" smtClean="0"/>
            </a:br>
            <a:endParaRPr lang="en-GB" altLang="en-US" dirty="0" smtClean="0"/>
          </a:p>
          <a:p>
            <a:r>
              <a:rPr lang="en-GB" altLang="en-US" dirty="0" smtClean="0"/>
              <a:t>Be aware of the deadline for submitting clarifications</a:t>
            </a:r>
          </a:p>
        </p:txBody>
      </p:sp>
    </p:spTree>
    <p:extLst>
      <p:ext uri="{BB962C8B-B14F-4D97-AF65-F5344CB8AC3E}">
        <p14:creationId xmlns:p14="http://schemas.microsoft.com/office/powerpoint/2010/main" val="26538867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altLang="en-US" dirty="0" smtClean="0"/>
              <a:t>Top tips</a:t>
            </a:r>
          </a:p>
        </p:txBody>
      </p:sp>
      <p:sp>
        <p:nvSpPr>
          <p:cNvPr id="11267" name="Content Placeholder 2"/>
          <p:cNvSpPr>
            <a:spLocks noGrp="1"/>
          </p:cNvSpPr>
          <p:nvPr>
            <p:ph idx="1"/>
          </p:nvPr>
        </p:nvSpPr>
        <p:spPr>
          <a:xfrm>
            <a:off x="395288" y="1412875"/>
            <a:ext cx="8229600" cy="4525963"/>
          </a:xfrm>
        </p:spPr>
        <p:txBody>
          <a:bodyPr/>
          <a:lstStyle/>
          <a:p>
            <a:pPr eaLnBrk="1" hangingPunct="1"/>
            <a:r>
              <a:rPr lang="en-GB" altLang="en-US" sz="2000" dirty="0" smtClean="0"/>
              <a:t>Don’t miss deadlines</a:t>
            </a:r>
          </a:p>
          <a:p>
            <a:pPr eaLnBrk="1" hangingPunct="1"/>
            <a:endParaRPr lang="en-GB" altLang="en-US" sz="800" dirty="0" smtClean="0"/>
          </a:p>
          <a:p>
            <a:pPr eaLnBrk="1" hangingPunct="1"/>
            <a:r>
              <a:rPr lang="en-GB" altLang="en-US" sz="2000" dirty="0" smtClean="0"/>
              <a:t>Check word count where relevant</a:t>
            </a:r>
          </a:p>
          <a:p>
            <a:pPr eaLnBrk="1" hangingPunct="1"/>
            <a:endParaRPr lang="en-GB" altLang="en-US" sz="800" dirty="0" smtClean="0"/>
          </a:p>
          <a:p>
            <a:pPr eaLnBrk="1" hangingPunct="1"/>
            <a:r>
              <a:rPr lang="en-GB" altLang="en-US" sz="2000" dirty="0" smtClean="0"/>
              <a:t>Focus answer on what is being asked rather than standard offer</a:t>
            </a:r>
          </a:p>
          <a:p>
            <a:pPr eaLnBrk="1" hangingPunct="1"/>
            <a:endParaRPr lang="en-GB" altLang="en-US" sz="900" dirty="0" smtClean="0"/>
          </a:p>
          <a:p>
            <a:pPr eaLnBrk="1" hangingPunct="1"/>
            <a:r>
              <a:rPr lang="en-GB" altLang="en-US" sz="2000" dirty="0" smtClean="0"/>
              <a:t>Don’t rely on reputation</a:t>
            </a:r>
          </a:p>
          <a:p>
            <a:pPr eaLnBrk="1" hangingPunct="1"/>
            <a:endParaRPr lang="en-GB" altLang="en-US" sz="800" dirty="0" smtClean="0"/>
          </a:p>
          <a:p>
            <a:pPr eaLnBrk="1" hangingPunct="1"/>
            <a:r>
              <a:rPr lang="en-GB" altLang="en-US" sz="2000" dirty="0" smtClean="0"/>
              <a:t>Consider the evaluation criteria when preparing answers (don’t submit policies as answers unless requested)</a:t>
            </a:r>
          </a:p>
          <a:p>
            <a:pPr eaLnBrk="1" hangingPunct="1"/>
            <a:endParaRPr lang="en-GB" altLang="en-US" sz="800" dirty="0" smtClean="0"/>
          </a:p>
          <a:p>
            <a:pPr eaLnBrk="1" hangingPunct="1"/>
            <a:r>
              <a:rPr lang="en-GB" altLang="en-US" sz="2000" dirty="0" smtClean="0"/>
              <a:t>Check your prices and supporting information before submitting</a:t>
            </a:r>
          </a:p>
        </p:txBody>
      </p:sp>
    </p:spTree>
    <p:extLst>
      <p:ext uri="{BB962C8B-B14F-4D97-AF65-F5344CB8AC3E}">
        <p14:creationId xmlns:p14="http://schemas.microsoft.com/office/powerpoint/2010/main" val="11173210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993775"/>
          </a:xfrm>
        </p:spPr>
        <p:txBody>
          <a:bodyPr/>
          <a:lstStyle/>
          <a:p>
            <a:r>
              <a:rPr lang="en-GB" altLang="en-US" dirty="0" smtClean="0"/>
              <a:t>Our support for you</a:t>
            </a:r>
          </a:p>
        </p:txBody>
      </p:sp>
      <p:sp>
        <p:nvSpPr>
          <p:cNvPr id="15363" name="Content Placeholder 2"/>
          <p:cNvSpPr>
            <a:spLocks noGrp="1"/>
          </p:cNvSpPr>
          <p:nvPr>
            <p:ph idx="1"/>
          </p:nvPr>
        </p:nvSpPr>
        <p:spPr>
          <a:xfrm>
            <a:off x="431800" y="1233488"/>
            <a:ext cx="8255000" cy="4892675"/>
          </a:xfrm>
        </p:spPr>
        <p:txBody>
          <a:bodyPr/>
          <a:lstStyle/>
          <a:p>
            <a:pPr>
              <a:defRPr/>
            </a:pPr>
            <a:r>
              <a:rPr lang="en-GB" altLang="en-US" dirty="0" smtClean="0"/>
              <a:t>Access to our core curriculum for your staff</a:t>
            </a:r>
          </a:p>
          <a:p>
            <a:pPr>
              <a:defRPr/>
            </a:pPr>
            <a:r>
              <a:rPr lang="en-GB" altLang="en-US" dirty="0" smtClean="0"/>
              <a:t>Access to our Placement Support Team</a:t>
            </a:r>
          </a:p>
          <a:p>
            <a:pPr>
              <a:defRPr/>
            </a:pPr>
            <a:r>
              <a:rPr lang="en-GB" altLang="en-US" dirty="0" smtClean="0"/>
              <a:t>Support if you are struggling with the regulator</a:t>
            </a:r>
          </a:p>
          <a:p>
            <a:pPr>
              <a:defRPr/>
            </a:pPr>
            <a:r>
              <a:rPr lang="en-GB" altLang="en-US" dirty="0" smtClean="0"/>
              <a:t>Quality assurance visits, including pre-Ofsted preparation visits</a:t>
            </a:r>
          </a:p>
          <a:p>
            <a:pPr>
              <a:defRPr/>
            </a:pPr>
            <a:r>
              <a:rPr lang="en-GB" altLang="en-US" dirty="0" smtClean="0"/>
              <a:t>Payments in advance</a:t>
            </a:r>
          </a:p>
          <a:p>
            <a:pPr>
              <a:defRPr/>
            </a:pPr>
            <a:r>
              <a:rPr lang="en-GB" altLang="en-US" dirty="0" smtClean="0"/>
              <a:t>Inflation</a:t>
            </a:r>
          </a:p>
          <a:p>
            <a:pPr>
              <a:defRPr/>
            </a:pPr>
            <a:r>
              <a:rPr lang="en-GB" altLang="en-US" dirty="0" smtClean="0"/>
              <a:t>Payment by results for performance</a:t>
            </a:r>
          </a:p>
          <a:p>
            <a:pPr>
              <a:defRPr/>
            </a:pPr>
            <a:r>
              <a:rPr lang="en-GB" altLang="en-US" dirty="0" smtClean="0"/>
              <a:t>Participation in corporate parenting</a:t>
            </a:r>
          </a:p>
          <a:p>
            <a:pPr>
              <a:defRPr/>
            </a:pPr>
            <a:r>
              <a:rPr lang="en-GB" altLang="en-US" dirty="0" smtClean="0"/>
              <a:t>Continued commitment to joint working to support the best outcomes for Cornish children</a:t>
            </a:r>
          </a:p>
          <a:p>
            <a:pPr marL="0" indent="0">
              <a:buFontTx/>
              <a:buNone/>
              <a:defRPr/>
            </a:pPr>
            <a:endParaRPr lang="en-GB" altLang="en-US" dirty="0" smtClean="0">
              <a:solidFill>
                <a:srgbClr val="FF0000"/>
              </a:solidFill>
            </a:endParaRPr>
          </a:p>
          <a:p>
            <a:pPr marL="0" indent="0">
              <a:buFontTx/>
              <a:buNone/>
              <a:defRPr/>
            </a:pPr>
            <a:endParaRPr lang="en-GB" altLang="en-US" dirty="0" smtClean="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altLang="en-US" dirty="0" smtClean="0"/>
          </a:p>
        </p:txBody>
      </p:sp>
      <p:sp>
        <p:nvSpPr>
          <p:cNvPr id="18435" name="Content Placeholder 2"/>
          <p:cNvSpPr>
            <a:spLocks noGrp="1"/>
          </p:cNvSpPr>
          <p:nvPr>
            <p:ph idx="1"/>
          </p:nvPr>
        </p:nvSpPr>
        <p:spPr/>
        <p:txBody>
          <a:bodyPr/>
          <a:lstStyle/>
          <a:p>
            <a:pPr marL="0" indent="0" algn="ctr">
              <a:buFontTx/>
              <a:buNone/>
            </a:pPr>
            <a:endParaRPr lang="en-GB" altLang="en-US" sz="5400" b="1" dirty="0" smtClean="0"/>
          </a:p>
          <a:p>
            <a:pPr marL="0" indent="0" algn="ctr">
              <a:buFontTx/>
              <a:buNone/>
            </a:pPr>
            <a:r>
              <a:rPr lang="en-GB" altLang="en-US" sz="5400" b="1" dirty="0" smtClean="0"/>
              <a:t>Questions / Plenary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993775"/>
          </a:xfrm>
        </p:spPr>
        <p:txBody>
          <a:bodyPr/>
          <a:lstStyle/>
          <a:p>
            <a:r>
              <a:rPr lang="en-GB" altLang="en-US" dirty="0" smtClean="0"/>
              <a:t>Useful links</a:t>
            </a:r>
          </a:p>
        </p:txBody>
      </p:sp>
      <p:sp>
        <p:nvSpPr>
          <p:cNvPr id="19459" name="Content Placeholder 2"/>
          <p:cNvSpPr>
            <a:spLocks noGrp="1"/>
          </p:cNvSpPr>
          <p:nvPr>
            <p:ph idx="1"/>
          </p:nvPr>
        </p:nvSpPr>
        <p:spPr>
          <a:xfrm>
            <a:off x="431800" y="1233488"/>
            <a:ext cx="8255000" cy="4892675"/>
          </a:xfrm>
        </p:spPr>
        <p:txBody>
          <a:bodyPr/>
          <a:lstStyle/>
          <a:p>
            <a:r>
              <a:rPr lang="en-GB" u="sng" dirty="0" smtClean="0">
                <a:hlinkClick r:id="rId3"/>
              </a:rPr>
              <a:t>www.cornwall.gov.uk/childrenscommissioning</a:t>
            </a:r>
            <a:endParaRPr lang="en-GB" u="sng" dirty="0" smtClean="0"/>
          </a:p>
          <a:p>
            <a:r>
              <a:rPr lang="en-GB" u="sng" dirty="0" smtClean="0">
                <a:hlinkClick r:id="rId4"/>
              </a:rPr>
              <a:t>www.supplyingthesouthwest.org.uk</a:t>
            </a:r>
            <a:endParaRPr lang="en-GB" u="sng" dirty="0" smtClean="0"/>
          </a:p>
          <a:p>
            <a:r>
              <a:rPr lang="en-US" u="sng" dirty="0">
                <a:hlinkClick r:id="rId5"/>
              </a:rPr>
              <a:t>http://cornwallcouncilintranet.cc.cornwallonline.net/need-to-know/commercial-services/e-tendering-and-contract-management-system/</a:t>
            </a:r>
            <a:endParaRPr lang="en-GB" dirty="0"/>
          </a:p>
          <a:p>
            <a:endParaRPr lang="en-GB" altLang="en-US"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altLang="en-US" dirty="0" smtClean="0"/>
              <a:t>Agenda</a:t>
            </a:r>
          </a:p>
        </p:txBody>
      </p:sp>
      <p:sp>
        <p:nvSpPr>
          <p:cNvPr id="3" name="Content Placeholder 2"/>
          <p:cNvSpPr>
            <a:spLocks noGrp="1"/>
          </p:cNvSpPr>
          <p:nvPr>
            <p:ph idx="1"/>
          </p:nvPr>
        </p:nvSpPr>
        <p:spPr>
          <a:xfrm>
            <a:off x="457200" y="1700213"/>
            <a:ext cx="8229600" cy="4425950"/>
          </a:xfrm>
        </p:spPr>
        <p:txBody>
          <a:bodyPr/>
          <a:lstStyle/>
          <a:p>
            <a:pPr eaLnBrk="1" hangingPunct="1">
              <a:buFont typeface="Wingdings" panose="05000000000000000000" pitchFamily="2" charset="2"/>
              <a:buChar char="Ø"/>
              <a:defRPr/>
            </a:pPr>
            <a:r>
              <a:rPr lang="en-GB" dirty="0" smtClean="0">
                <a:solidFill>
                  <a:srgbClr val="0061AA"/>
                </a:solidFill>
                <a:latin typeface="+mj-lt"/>
                <a:ea typeface="+mj-ea"/>
                <a:cs typeface="+mj-cs"/>
              </a:rPr>
              <a:t>What we have done since we last met</a:t>
            </a:r>
          </a:p>
          <a:p>
            <a:pPr eaLnBrk="1" hangingPunct="1">
              <a:buFont typeface="Wingdings" panose="05000000000000000000" pitchFamily="2" charset="2"/>
              <a:buChar char="Ø"/>
              <a:defRPr/>
            </a:pPr>
            <a:r>
              <a:rPr lang="en-GB" dirty="0" smtClean="0">
                <a:solidFill>
                  <a:srgbClr val="0061AA"/>
                </a:solidFill>
                <a:latin typeface="+mj-lt"/>
                <a:ea typeface="+mj-ea"/>
                <a:cs typeface="+mj-cs"/>
              </a:rPr>
              <a:t>Busting the myths on E-Tendering</a:t>
            </a:r>
          </a:p>
          <a:p>
            <a:pPr eaLnBrk="1" hangingPunct="1">
              <a:buFont typeface="Wingdings" panose="05000000000000000000" pitchFamily="2" charset="2"/>
              <a:buChar char="Ø"/>
              <a:defRPr/>
            </a:pPr>
            <a:r>
              <a:rPr lang="en-GB" dirty="0" smtClean="0">
                <a:solidFill>
                  <a:srgbClr val="0061AA"/>
                </a:solidFill>
                <a:latin typeface="+mj-lt"/>
                <a:ea typeface="+mj-ea"/>
                <a:cs typeface="+mj-cs"/>
              </a:rPr>
              <a:t>Our evaluation criteria</a:t>
            </a:r>
          </a:p>
          <a:p>
            <a:pPr eaLnBrk="1" hangingPunct="1">
              <a:buFont typeface="Wingdings" panose="05000000000000000000" pitchFamily="2" charset="2"/>
              <a:buChar char="Ø"/>
              <a:defRPr/>
            </a:pPr>
            <a:r>
              <a:rPr lang="en-GB" dirty="0" smtClean="0">
                <a:solidFill>
                  <a:srgbClr val="0061AA"/>
                </a:solidFill>
                <a:latin typeface="+mj-lt"/>
                <a:ea typeface="+mj-ea"/>
                <a:cs typeface="+mj-cs"/>
              </a:rPr>
              <a:t>DPS process</a:t>
            </a:r>
          </a:p>
          <a:p>
            <a:pPr eaLnBrk="1" hangingPunct="1">
              <a:buFont typeface="Wingdings" panose="05000000000000000000" pitchFamily="2" charset="2"/>
              <a:buChar char="Ø"/>
              <a:defRPr/>
            </a:pPr>
            <a:r>
              <a:rPr lang="en-GB" dirty="0" smtClean="0">
                <a:solidFill>
                  <a:srgbClr val="0061AA"/>
                </a:solidFill>
                <a:latin typeface="+mj-lt"/>
                <a:ea typeface="+mj-ea"/>
                <a:cs typeface="+mj-cs"/>
              </a:rPr>
              <a:t>Our support for you </a:t>
            </a:r>
          </a:p>
          <a:p>
            <a:pPr eaLnBrk="1" hangingPunct="1">
              <a:buFont typeface="Wingdings" panose="05000000000000000000" pitchFamily="2" charset="2"/>
              <a:buChar char="Ø"/>
              <a:defRPr/>
            </a:pPr>
            <a:r>
              <a:rPr lang="en-GB" dirty="0" smtClean="0">
                <a:solidFill>
                  <a:srgbClr val="0061AA"/>
                </a:solidFill>
                <a:latin typeface="+mj-lt"/>
                <a:ea typeface="+mj-ea"/>
                <a:cs typeface="+mj-cs"/>
              </a:rPr>
              <a:t>Questions and Plenary session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850900"/>
          </a:xfrm>
        </p:spPr>
        <p:txBody>
          <a:bodyPr/>
          <a:lstStyle/>
          <a:p>
            <a:pPr eaLnBrk="1" hangingPunct="1"/>
            <a:r>
              <a:rPr lang="en-GB" altLang="en-US" dirty="0" smtClean="0"/>
              <a:t>Contact</a:t>
            </a:r>
          </a:p>
        </p:txBody>
      </p:sp>
      <p:sp>
        <p:nvSpPr>
          <p:cNvPr id="16387" name="Content Placeholder 2"/>
          <p:cNvSpPr>
            <a:spLocks noGrp="1"/>
          </p:cNvSpPr>
          <p:nvPr>
            <p:ph idx="1"/>
          </p:nvPr>
        </p:nvSpPr>
        <p:spPr>
          <a:xfrm>
            <a:off x="457200" y="1016000"/>
            <a:ext cx="8229600" cy="5294313"/>
          </a:xfrm>
        </p:spPr>
        <p:txBody>
          <a:bodyPr/>
          <a:lstStyle/>
          <a:p>
            <a:pPr eaLnBrk="1" hangingPunct="1">
              <a:defRPr/>
            </a:pPr>
            <a:r>
              <a:rPr lang="en-GB" altLang="en-US" sz="2000" dirty="0" smtClean="0"/>
              <a:t>Contacts for the tender</a:t>
            </a:r>
          </a:p>
          <a:p>
            <a:pPr lvl="1" eaLnBrk="1" hangingPunct="1">
              <a:defRPr/>
            </a:pPr>
            <a:r>
              <a:rPr lang="en-GB" altLang="en-US" sz="1200" dirty="0"/>
              <a:t>Rob Buckley (Procurement)</a:t>
            </a:r>
          </a:p>
          <a:p>
            <a:pPr lvl="2" eaLnBrk="1" hangingPunct="1">
              <a:defRPr/>
            </a:pPr>
            <a:r>
              <a:rPr lang="en-GB" altLang="en-US" sz="1200" dirty="0"/>
              <a:t>01872 323461</a:t>
            </a:r>
          </a:p>
          <a:p>
            <a:pPr lvl="2" eaLnBrk="1" hangingPunct="1">
              <a:defRPr/>
            </a:pPr>
            <a:r>
              <a:rPr lang="en-GB" altLang="en-US" sz="1200" dirty="0"/>
              <a:t>07794 003043</a:t>
            </a:r>
          </a:p>
          <a:p>
            <a:pPr lvl="2" eaLnBrk="1" hangingPunct="1">
              <a:defRPr/>
            </a:pPr>
            <a:r>
              <a:rPr lang="en-GB" altLang="en-US" sz="1200" dirty="0">
                <a:hlinkClick r:id="rId3"/>
              </a:rPr>
              <a:t>Robert.Buckley@cornwall.gov.uk</a:t>
            </a:r>
            <a:r>
              <a:rPr lang="en-GB" altLang="en-US" sz="1200" dirty="0"/>
              <a:t> </a:t>
            </a:r>
            <a:endParaRPr lang="en-GB" altLang="en-US" sz="1200" dirty="0" smtClean="0"/>
          </a:p>
          <a:p>
            <a:pPr lvl="1" eaLnBrk="1" hangingPunct="1">
              <a:defRPr/>
            </a:pPr>
            <a:r>
              <a:rPr lang="en-GB" altLang="en-US" sz="1200" dirty="0"/>
              <a:t>Angie Andrews (</a:t>
            </a:r>
            <a:r>
              <a:rPr lang="en-GB" altLang="en-US" sz="1200" dirty="0" smtClean="0"/>
              <a:t>Commissioning)</a:t>
            </a:r>
            <a:endParaRPr lang="en-GB" altLang="en-US" sz="1200" dirty="0"/>
          </a:p>
          <a:p>
            <a:pPr lvl="2" eaLnBrk="1" hangingPunct="1">
              <a:defRPr/>
            </a:pPr>
            <a:r>
              <a:rPr lang="en-GB" altLang="en-US" sz="1200" dirty="0"/>
              <a:t>01872 325693</a:t>
            </a:r>
          </a:p>
          <a:p>
            <a:pPr lvl="2" eaLnBrk="1" hangingPunct="1">
              <a:defRPr/>
            </a:pPr>
            <a:r>
              <a:rPr lang="en-GB" altLang="en-US" sz="1200" dirty="0"/>
              <a:t>07968 892660</a:t>
            </a:r>
          </a:p>
          <a:p>
            <a:pPr lvl="2" eaLnBrk="1" hangingPunct="1">
              <a:defRPr/>
            </a:pPr>
            <a:r>
              <a:rPr lang="en-GB" altLang="en-US" sz="1200" dirty="0">
                <a:hlinkClick r:id="rId4"/>
              </a:rPr>
              <a:t>Angie.Andrews@cornwall.gov.uk</a:t>
            </a:r>
            <a:r>
              <a:rPr lang="en-GB" altLang="en-US" sz="1200" dirty="0"/>
              <a:t> </a:t>
            </a:r>
            <a:endParaRPr lang="en-GB" altLang="en-US" sz="1200" dirty="0" smtClean="0"/>
          </a:p>
          <a:p>
            <a:pPr marL="914400" lvl="2" indent="0" eaLnBrk="1" hangingPunct="1">
              <a:buFontTx/>
              <a:buNone/>
              <a:defRPr/>
            </a:pPr>
            <a:endParaRPr lang="en-GB" altLang="en-US" sz="1200" dirty="0" smtClean="0"/>
          </a:p>
          <a:p>
            <a:pPr eaLnBrk="1" hangingPunct="1">
              <a:defRPr/>
            </a:pPr>
            <a:r>
              <a:rPr lang="en-GB" altLang="en-US" sz="2000" dirty="0" smtClean="0"/>
              <a:t>Contacts</a:t>
            </a:r>
          </a:p>
          <a:p>
            <a:pPr lvl="1" eaLnBrk="1" hangingPunct="1">
              <a:defRPr/>
            </a:pPr>
            <a:r>
              <a:rPr lang="en-GB" altLang="en-US" sz="1200" dirty="0" smtClean="0"/>
              <a:t>David Roose (Fostering and Residential)</a:t>
            </a:r>
          </a:p>
          <a:p>
            <a:pPr lvl="2" eaLnBrk="1" hangingPunct="1">
              <a:defRPr/>
            </a:pPr>
            <a:r>
              <a:rPr lang="en-GB" altLang="en-US" sz="1200" dirty="0" smtClean="0"/>
              <a:t>01872 327918</a:t>
            </a:r>
          </a:p>
          <a:p>
            <a:pPr lvl="2" eaLnBrk="1" hangingPunct="1">
              <a:defRPr/>
            </a:pPr>
            <a:r>
              <a:rPr lang="en-GB" altLang="en-US" sz="1200" dirty="0" smtClean="0"/>
              <a:t>07891 874859</a:t>
            </a:r>
          </a:p>
          <a:p>
            <a:pPr lvl="2" eaLnBrk="1" hangingPunct="1">
              <a:defRPr/>
            </a:pPr>
            <a:r>
              <a:rPr lang="en-GB" altLang="en-US" sz="1200" dirty="0" smtClean="0">
                <a:hlinkClick r:id="rId5"/>
              </a:rPr>
              <a:t>David.Roose@cornwall.gov.uk</a:t>
            </a:r>
            <a:r>
              <a:rPr lang="en-GB" altLang="en-US" sz="1200" dirty="0" smtClean="0"/>
              <a:t> </a:t>
            </a:r>
          </a:p>
          <a:p>
            <a:pPr lvl="1" eaLnBrk="1" hangingPunct="1">
              <a:defRPr/>
            </a:pPr>
            <a:r>
              <a:rPr lang="en-GB" altLang="en-US" sz="1200" dirty="0" smtClean="0"/>
              <a:t>Sandra King (Placement Team)</a:t>
            </a:r>
          </a:p>
          <a:p>
            <a:pPr lvl="2" eaLnBrk="1" hangingPunct="1">
              <a:defRPr/>
            </a:pPr>
            <a:r>
              <a:rPr lang="en-GB" altLang="en-US" sz="1200" dirty="0" smtClean="0"/>
              <a:t>01872 326055</a:t>
            </a:r>
          </a:p>
          <a:p>
            <a:pPr lvl="2" eaLnBrk="1" hangingPunct="1">
              <a:defRPr/>
            </a:pPr>
            <a:r>
              <a:rPr lang="en-GB" altLang="en-US" sz="1200" dirty="0" smtClean="0"/>
              <a:t>07483 342555</a:t>
            </a:r>
          </a:p>
          <a:p>
            <a:pPr lvl="2" eaLnBrk="1" hangingPunct="1">
              <a:defRPr/>
            </a:pPr>
            <a:r>
              <a:rPr lang="en-GB" altLang="en-US" sz="1200" dirty="0" smtClean="0">
                <a:hlinkClick r:id="rId6"/>
              </a:rPr>
              <a:t>Sandra.King@cornwall.gov.uk</a:t>
            </a:r>
            <a:r>
              <a:rPr lang="en-GB" altLang="en-US" sz="1200" dirty="0" smtClean="0"/>
              <a:t> </a:t>
            </a:r>
          </a:p>
          <a:p>
            <a:pPr lvl="1" eaLnBrk="1" hangingPunct="1">
              <a:defRPr/>
            </a:pPr>
            <a:r>
              <a:rPr lang="en-GB" altLang="en-US" sz="1200" dirty="0"/>
              <a:t>Neil Glasson (Cyber Security Manager)</a:t>
            </a:r>
          </a:p>
          <a:p>
            <a:pPr lvl="2" eaLnBrk="1" hangingPunct="1">
              <a:defRPr/>
            </a:pPr>
            <a:r>
              <a:rPr lang="en-GB" altLang="en-US" sz="1200" dirty="0"/>
              <a:t>01872 224456</a:t>
            </a:r>
          </a:p>
          <a:p>
            <a:pPr lvl="2" eaLnBrk="1" hangingPunct="1">
              <a:defRPr/>
            </a:pPr>
            <a:r>
              <a:rPr lang="en-GB" altLang="en-US" sz="1200">
                <a:hlinkClick r:id="rId7"/>
              </a:rPr>
              <a:t>Neil.Glasson@cornwall.gov.uk</a:t>
            </a:r>
            <a:r>
              <a:rPr lang="en-GB" altLang="en-US" sz="1200"/>
              <a:t> </a:t>
            </a:r>
          </a:p>
          <a:p>
            <a:pPr marL="914400" lvl="2" indent="0" eaLnBrk="1" hangingPunct="1">
              <a:buFontTx/>
              <a:buNone/>
              <a:defRPr/>
            </a:pPr>
            <a:endParaRPr lang="en-GB" altLang="en-US" sz="16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altLang="en-US" dirty="0" smtClean="0"/>
          </a:p>
        </p:txBody>
      </p:sp>
      <p:sp>
        <p:nvSpPr>
          <p:cNvPr id="21507" name="Content Placeholder 2"/>
          <p:cNvSpPr>
            <a:spLocks noGrp="1"/>
          </p:cNvSpPr>
          <p:nvPr>
            <p:ph idx="1"/>
          </p:nvPr>
        </p:nvSpPr>
        <p:spPr/>
        <p:txBody>
          <a:bodyPr/>
          <a:lstStyle/>
          <a:p>
            <a:pPr marL="0" indent="0" algn="ctr">
              <a:buFontTx/>
              <a:buNone/>
            </a:pPr>
            <a:endParaRPr lang="en-GB" altLang="en-US" sz="5400" b="1" dirty="0" smtClean="0"/>
          </a:p>
          <a:p>
            <a:pPr marL="0" indent="0" algn="ctr">
              <a:buFontTx/>
              <a:buNone/>
            </a:pPr>
            <a:r>
              <a:rPr lang="en-GB" altLang="en-US" sz="5400" b="1" dirty="0" smtClean="0"/>
              <a:t>Lunch and networking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altLang="en-US" dirty="0" smtClean="0"/>
          </a:p>
        </p:txBody>
      </p:sp>
      <p:sp>
        <p:nvSpPr>
          <p:cNvPr id="22531" name="Content Placeholder 2"/>
          <p:cNvSpPr>
            <a:spLocks noGrp="1"/>
          </p:cNvSpPr>
          <p:nvPr>
            <p:ph idx="1"/>
          </p:nvPr>
        </p:nvSpPr>
        <p:spPr/>
        <p:txBody>
          <a:bodyPr/>
          <a:lstStyle/>
          <a:p>
            <a:pPr marL="0" indent="0" algn="ctr">
              <a:buFontTx/>
              <a:buNone/>
            </a:pPr>
            <a:endParaRPr lang="en-GB" altLang="en-US" sz="5400" b="1" dirty="0" smtClean="0"/>
          </a:p>
          <a:p>
            <a:pPr marL="0" indent="0" algn="ctr">
              <a:buFontTx/>
              <a:buNone/>
            </a:pPr>
            <a:r>
              <a:rPr lang="en-GB" altLang="en-US" sz="5400" b="1" dirty="0" smtClean="0"/>
              <a:t>Meur Ras</a:t>
            </a:r>
          </a:p>
          <a:p>
            <a:pPr marL="0" indent="0" algn="ctr">
              <a:buFontTx/>
              <a:buNone/>
            </a:pPr>
            <a:r>
              <a:rPr lang="en-GB" altLang="en-US" sz="5400" b="1" dirty="0" smtClean="0"/>
              <a:t>Thank you</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1150938" y="3573463"/>
            <a:ext cx="3132137" cy="205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0061AA"/>
              </a:buClr>
              <a:buChar char="•"/>
              <a:defRPr sz="2400">
                <a:solidFill>
                  <a:srgbClr val="002457"/>
                </a:solidFill>
                <a:latin typeface="Verdana" panose="020B0604030504040204" pitchFamily="34" charset="0"/>
              </a:defRPr>
            </a:lvl1pPr>
            <a:lvl2pPr marL="742950" indent="-285750">
              <a:spcBef>
                <a:spcPct val="20000"/>
              </a:spcBef>
              <a:buClr>
                <a:srgbClr val="0061AA"/>
              </a:buClr>
              <a:buChar char="•"/>
              <a:defRPr sz="2000">
                <a:solidFill>
                  <a:srgbClr val="002457"/>
                </a:solidFill>
                <a:latin typeface="Verdana" panose="020B0604030504040204" pitchFamily="34" charset="0"/>
              </a:defRPr>
            </a:lvl2pPr>
            <a:lvl3pPr marL="1143000" indent="-228600">
              <a:spcBef>
                <a:spcPct val="20000"/>
              </a:spcBef>
              <a:buClr>
                <a:srgbClr val="0061AA"/>
              </a:buClr>
              <a:buChar char="•"/>
              <a:defRPr sz="2000">
                <a:solidFill>
                  <a:srgbClr val="002457"/>
                </a:solidFill>
                <a:latin typeface="Verdana" panose="020B0604030504040204" pitchFamily="34" charset="0"/>
              </a:defRPr>
            </a:lvl3pPr>
            <a:lvl4pPr marL="1600200" indent="-228600">
              <a:spcBef>
                <a:spcPct val="20000"/>
              </a:spcBef>
              <a:buClr>
                <a:srgbClr val="0061AA"/>
              </a:buClr>
              <a:buChar char="•"/>
              <a:defRPr sz="2000">
                <a:solidFill>
                  <a:srgbClr val="002457"/>
                </a:solidFill>
                <a:latin typeface="Verdana" panose="020B0604030504040204" pitchFamily="34" charset="0"/>
              </a:defRPr>
            </a:lvl4pPr>
            <a:lvl5pPr marL="2057400" indent="-228600">
              <a:spcBef>
                <a:spcPct val="20000"/>
              </a:spcBef>
              <a:buClr>
                <a:srgbClr val="0061AA"/>
              </a:buClr>
              <a:buChar char="•"/>
              <a:defRPr sz="2000">
                <a:solidFill>
                  <a:srgbClr val="002457"/>
                </a:solidFill>
                <a:latin typeface="Verdana" panose="020B0604030504040204" pitchFamily="34" charset="0"/>
              </a:defRPr>
            </a:lvl5pPr>
            <a:lvl6pPr marL="2514600" indent="-228600" eaLnBrk="0" fontAlgn="base" hangingPunct="0">
              <a:spcBef>
                <a:spcPct val="20000"/>
              </a:spcBef>
              <a:spcAft>
                <a:spcPct val="0"/>
              </a:spcAft>
              <a:buClr>
                <a:srgbClr val="0061AA"/>
              </a:buClr>
              <a:buChar char="•"/>
              <a:defRPr sz="2000">
                <a:solidFill>
                  <a:srgbClr val="002457"/>
                </a:solidFill>
                <a:latin typeface="Verdana" panose="020B0604030504040204" pitchFamily="34" charset="0"/>
              </a:defRPr>
            </a:lvl6pPr>
            <a:lvl7pPr marL="2971800" indent="-228600" eaLnBrk="0" fontAlgn="base" hangingPunct="0">
              <a:spcBef>
                <a:spcPct val="20000"/>
              </a:spcBef>
              <a:spcAft>
                <a:spcPct val="0"/>
              </a:spcAft>
              <a:buClr>
                <a:srgbClr val="0061AA"/>
              </a:buClr>
              <a:buChar char="•"/>
              <a:defRPr sz="2000">
                <a:solidFill>
                  <a:srgbClr val="002457"/>
                </a:solidFill>
                <a:latin typeface="Verdana" panose="020B0604030504040204" pitchFamily="34" charset="0"/>
              </a:defRPr>
            </a:lvl7pPr>
            <a:lvl8pPr marL="3429000" indent="-228600" eaLnBrk="0" fontAlgn="base" hangingPunct="0">
              <a:spcBef>
                <a:spcPct val="20000"/>
              </a:spcBef>
              <a:spcAft>
                <a:spcPct val="0"/>
              </a:spcAft>
              <a:buClr>
                <a:srgbClr val="0061AA"/>
              </a:buClr>
              <a:buChar char="•"/>
              <a:defRPr sz="2000">
                <a:solidFill>
                  <a:srgbClr val="002457"/>
                </a:solidFill>
                <a:latin typeface="Verdana" panose="020B0604030504040204" pitchFamily="34" charset="0"/>
              </a:defRPr>
            </a:lvl8pPr>
            <a:lvl9pPr marL="3886200" indent="-228600" eaLnBrk="0" fontAlgn="base" hangingPunct="0">
              <a:spcBef>
                <a:spcPct val="20000"/>
              </a:spcBef>
              <a:spcAft>
                <a:spcPct val="0"/>
              </a:spcAft>
              <a:buClr>
                <a:srgbClr val="0061AA"/>
              </a:buClr>
              <a:buChar char="•"/>
              <a:defRPr sz="2000">
                <a:solidFill>
                  <a:srgbClr val="002457"/>
                </a:solidFill>
                <a:latin typeface="Verdana" panose="020B0604030504040204" pitchFamily="34" charset="0"/>
              </a:defRPr>
            </a:lvl9pPr>
          </a:lstStyle>
          <a:p>
            <a:pPr eaLnBrk="1" hangingPunct="1">
              <a:lnSpc>
                <a:spcPct val="115000"/>
              </a:lnSpc>
              <a:spcBef>
                <a:spcPct val="0"/>
              </a:spcBef>
              <a:buClrTx/>
              <a:buFontTx/>
              <a:buNone/>
            </a:pPr>
            <a:r>
              <a:rPr lang="en-GB" altLang="en-US" sz="1400" b="1" dirty="0">
                <a:solidFill>
                  <a:srgbClr val="0061AA"/>
                </a:solidFill>
              </a:rPr>
              <a:t>Cornwall Council</a:t>
            </a:r>
            <a:br>
              <a:rPr lang="en-GB" altLang="en-US" sz="1400" b="1" dirty="0">
                <a:solidFill>
                  <a:srgbClr val="0061AA"/>
                </a:solidFill>
              </a:rPr>
            </a:br>
            <a:r>
              <a:rPr lang="en-GB" altLang="en-US" sz="1400" b="1" dirty="0">
                <a:solidFill>
                  <a:srgbClr val="0061AA"/>
                </a:solidFill>
              </a:rPr>
              <a:t>County Hall</a:t>
            </a:r>
            <a:br>
              <a:rPr lang="en-GB" altLang="en-US" sz="1400" b="1" dirty="0">
                <a:solidFill>
                  <a:srgbClr val="0061AA"/>
                </a:solidFill>
              </a:rPr>
            </a:br>
            <a:r>
              <a:rPr lang="en-GB" altLang="en-US" sz="1400" b="1" dirty="0">
                <a:solidFill>
                  <a:srgbClr val="0061AA"/>
                </a:solidFill>
              </a:rPr>
              <a:t>Truro TR1 3AY</a:t>
            </a:r>
            <a:br>
              <a:rPr lang="en-GB" altLang="en-US" sz="1400" b="1" dirty="0">
                <a:solidFill>
                  <a:srgbClr val="0061AA"/>
                </a:solidFill>
              </a:rPr>
            </a:br>
            <a:r>
              <a:rPr lang="en-GB" altLang="en-US" sz="1400" b="1" dirty="0">
                <a:solidFill>
                  <a:srgbClr val="0061AA"/>
                </a:solidFill>
              </a:rPr>
              <a:t/>
            </a:r>
            <a:br>
              <a:rPr lang="en-GB" altLang="en-US" sz="1400" b="1" dirty="0">
                <a:solidFill>
                  <a:srgbClr val="0061AA"/>
                </a:solidFill>
              </a:rPr>
            </a:br>
            <a:r>
              <a:rPr lang="en-GB" altLang="en-US" sz="1400" dirty="0">
                <a:solidFill>
                  <a:srgbClr val="0061AA"/>
                </a:solidFill>
              </a:rPr>
              <a:t>Tel: 0300 1234 100</a:t>
            </a:r>
            <a:br>
              <a:rPr lang="en-GB" altLang="en-US" sz="1400" dirty="0">
                <a:solidFill>
                  <a:srgbClr val="0061AA"/>
                </a:solidFill>
              </a:rPr>
            </a:br>
            <a:r>
              <a:rPr lang="en-GB" altLang="en-US" sz="1400" dirty="0">
                <a:solidFill>
                  <a:srgbClr val="0061AA"/>
                </a:solidFill>
              </a:rPr>
              <a:t>www.cornwall.gov.uk</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dirty="0" smtClean="0"/>
              <a:t>What we have done since we last met</a:t>
            </a:r>
          </a:p>
        </p:txBody>
      </p:sp>
      <p:sp>
        <p:nvSpPr>
          <p:cNvPr id="10243" name="Content Placeholder 2"/>
          <p:cNvSpPr>
            <a:spLocks noGrp="1"/>
          </p:cNvSpPr>
          <p:nvPr>
            <p:ph idx="1"/>
          </p:nvPr>
        </p:nvSpPr>
        <p:spPr/>
        <p:txBody>
          <a:bodyPr/>
          <a:lstStyle/>
          <a:p>
            <a:r>
              <a:rPr lang="en-US" altLang="en-US" sz="1600" dirty="0">
                <a:solidFill>
                  <a:srgbClr val="0070C0"/>
                </a:solidFill>
              </a:rPr>
              <a:t>Meet the </a:t>
            </a:r>
            <a:r>
              <a:rPr lang="en-US" altLang="en-US" sz="1600" dirty="0" smtClean="0">
                <a:solidFill>
                  <a:srgbClr val="0070C0"/>
                </a:solidFill>
              </a:rPr>
              <a:t>Placement </a:t>
            </a:r>
            <a:r>
              <a:rPr lang="en-US" altLang="en-US" sz="1600" dirty="0">
                <a:solidFill>
                  <a:srgbClr val="0070C0"/>
                </a:solidFill>
              </a:rPr>
              <a:t>T</a:t>
            </a:r>
            <a:r>
              <a:rPr lang="en-US" altLang="en-US" sz="1600" dirty="0" smtClean="0">
                <a:solidFill>
                  <a:srgbClr val="0070C0"/>
                </a:solidFill>
              </a:rPr>
              <a:t>eam – some of you have met the Placement Team, please </a:t>
            </a:r>
            <a:r>
              <a:rPr lang="en-US" altLang="en-US" sz="1600" dirty="0">
                <a:solidFill>
                  <a:srgbClr val="0070C0"/>
                </a:solidFill>
              </a:rPr>
              <a:t>do contact Sandra King should you wish to visit and meet the </a:t>
            </a:r>
            <a:r>
              <a:rPr lang="en-US" altLang="en-US" sz="1600" dirty="0" smtClean="0">
                <a:solidFill>
                  <a:srgbClr val="0070C0"/>
                </a:solidFill>
              </a:rPr>
              <a:t>team</a:t>
            </a:r>
          </a:p>
          <a:p>
            <a:r>
              <a:rPr lang="en-US" altLang="en-US" sz="1600" dirty="0" smtClean="0">
                <a:solidFill>
                  <a:srgbClr val="0070C0"/>
                </a:solidFill>
              </a:rPr>
              <a:t>Held Provider </a:t>
            </a:r>
            <a:r>
              <a:rPr lang="en-US" altLang="en-US" sz="1600" dirty="0">
                <a:solidFill>
                  <a:srgbClr val="0070C0"/>
                </a:solidFill>
              </a:rPr>
              <a:t>F</a:t>
            </a:r>
            <a:r>
              <a:rPr lang="en-US" altLang="en-US" sz="1600" dirty="0" smtClean="0">
                <a:solidFill>
                  <a:srgbClr val="0070C0"/>
                </a:solidFill>
              </a:rPr>
              <a:t>orums - one </a:t>
            </a:r>
            <a:r>
              <a:rPr lang="en-US" altLang="en-US" sz="1600" dirty="0">
                <a:solidFill>
                  <a:srgbClr val="0070C0"/>
                </a:solidFill>
              </a:rPr>
              <a:t>P</a:t>
            </a:r>
            <a:r>
              <a:rPr lang="en-US" altLang="en-US" sz="1600" dirty="0" smtClean="0">
                <a:solidFill>
                  <a:srgbClr val="0070C0"/>
                </a:solidFill>
              </a:rPr>
              <a:t>rovider </a:t>
            </a:r>
            <a:r>
              <a:rPr lang="en-US" altLang="en-US" sz="1600" dirty="0">
                <a:solidFill>
                  <a:srgbClr val="0070C0"/>
                </a:solidFill>
              </a:rPr>
              <a:t>Forum has been held for Residential and </a:t>
            </a:r>
            <a:r>
              <a:rPr lang="en-US" altLang="en-US" sz="1600" dirty="0" smtClean="0">
                <a:solidFill>
                  <a:srgbClr val="0070C0"/>
                </a:solidFill>
              </a:rPr>
              <a:t>Fostering </a:t>
            </a:r>
            <a:r>
              <a:rPr lang="en-US" altLang="en-US" sz="1600" dirty="0">
                <a:solidFill>
                  <a:srgbClr val="0070C0"/>
                </a:solidFill>
              </a:rPr>
              <a:t>on 3 and 7 June </a:t>
            </a:r>
            <a:r>
              <a:rPr lang="en-US" altLang="en-US" sz="1600" dirty="0" smtClean="0">
                <a:solidFill>
                  <a:srgbClr val="0070C0"/>
                </a:solidFill>
              </a:rPr>
              <a:t>2019 - these </a:t>
            </a:r>
            <a:r>
              <a:rPr lang="en-US" altLang="en-US" sz="1600" dirty="0">
                <a:solidFill>
                  <a:srgbClr val="0070C0"/>
                </a:solidFill>
              </a:rPr>
              <a:t>will continue 3 monthly following the new framework in April </a:t>
            </a:r>
            <a:r>
              <a:rPr lang="en-US" altLang="en-US" sz="1600" dirty="0" smtClean="0">
                <a:solidFill>
                  <a:srgbClr val="0070C0"/>
                </a:solidFill>
              </a:rPr>
              <a:t>2020</a:t>
            </a:r>
            <a:endParaRPr lang="en-US" altLang="en-US" sz="1600" dirty="0">
              <a:solidFill>
                <a:srgbClr val="0070C0"/>
              </a:solidFill>
            </a:endParaRPr>
          </a:p>
          <a:p>
            <a:r>
              <a:rPr lang="en-US" altLang="en-US" sz="1600" dirty="0" smtClean="0">
                <a:solidFill>
                  <a:srgbClr val="0070C0"/>
                </a:solidFill>
              </a:rPr>
              <a:t>A new multi-disciplinary team to support fostering placements in Cornwall</a:t>
            </a:r>
          </a:p>
          <a:p>
            <a:pPr lvl="1"/>
            <a:r>
              <a:rPr lang="en-US" altLang="en-US" sz="1600" dirty="0" smtClean="0">
                <a:solidFill>
                  <a:srgbClr val="0070C0"/>
                </a:solidFill>
              </a:rPr>
              <a:t>Comprised of Family Support Workers, Functional Family Therapists, Youth Workers, Educational Psychologist, Principal Social Worker and Team Manager</a:t>
            </a:r>
          </a:p>
          <a:p>
            <a:pPr lvl="1"/>
            <a:r>
              <a:rPr lang="en-US" altLang="en-US" sz="1600" dirty="0" smtClean="0">
                <a:solidFill>
                  <a:srgbClr val="0070C0"/>
                </a:solidFill>
              </a:rPr>
              <a:t>Aims to support new placements where there is an identified need and to prevent placements</a:t>
            </a:r>
          </a:p>
          <a:p>
            <a:r>
              <a:rPr lang="en-US" altLang="en-US" sz="1600" dirty="0" smtClean="0">
                <a:solidFill>
                  <a:srgbClr val="0070C0"/>
                </a:solidFill>
              </a:rPr>
              <a:t>Commissioning website </a:t>
            </a:r>
            <a:r>
              <a:rPr lang="en-US" altLang="en-US" sz="1600" dirty="0" smtClean="0">
                <a:solidFill>
                  <a:srgbClr val="0070C0"/>
                </a:solidFill>
                <a:hlinkClick r:id="rId3"/>
              </a:rPr>
              <a:t>www.cornwall.gov.uk/childrenscommissioning</a:t>
            </a:r>
            <a:r>
              <a:rPr lang="en-US" altLang="en-US" sz="1600" dirty="0" smtClean="0">
                <a:solidFill>
                  <a:srgbClr val="0070C0"/>
                </a:solidFill>
              </a:rPr>
              <a:t> </a:t>
            </a:r>
          </a:p>
          <a:p>
            <a:r>
              <a:rPr lang="en-US" altLang="en-US" sz="1600" dirty="0" smtClean="0">
                <a:solidFill>
                  <a:srgbClr val="0070C0"/>
                </a:solidFill>
              </a:rPr>
              <a:t>Tested our DPS with you</a:t>
            </a:r>
          </a:p>
          <a:p>
            <a:r>
              <a:rPr lang="en-US" altLang="en-US" sz="1600" dirty="0" smtClean="0">
                <a:solidFill>
                  <a:srgbClr val="0070C0"/>
                </a:solidFill>
              </a:rPr>
              <a:t>Undertaken a sample of cyber security with you</a:t>
            </a:r>
          </a:p>
          <a:p>
            <a:r>
              <a:rPr lang="en-US" altLang="en-US" sz="1600" dirty="0" smtClean="0">
                <a:solidFill>
                  <a:srgbClr val="0070C0"/>
                </a:solidFill>
              </a:rPr>
              <a:t>Developed further our offer to you</a:t>
            </a:r>
            <a:endParaRPr lang="en-US" altLang="en-US" sz="1600" dirty="0" smtClean="0">
              <a:solidFill>
                <a:srgbClr val="FF0000"/>
              </a:solidFill>
            </a:endParaRPr>
          </a:p>
        </p:txBody>
      </p:sp>
    </p:spTree>
    <p:extLst>
      <p:ext uri="{BB962C8B-B14F-4D97-AF65-F5344CB8AC3E}">
        <p14:creationId xmlns:p14="http://schemas.microsoft.com/office/powerpoint/2010/main" val="4118005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958118"/>
          </a:xfrm>
        </p:spPr>
        <p:txBody>
          <a:bodyPr/>
          <a:lstStyle/>
          <a:p>
            <a:r>
              <a:rPr lang="en-GB" altLang="en-US" dirty="0" smtClean="0"/>
              <a:t>Busting the myths on E-Tendering</a:t>
            </a:r>
            <a:br>
              <a:rPr lang="en-GB" altLang="en-US" dirty="0" smtClean="0"/>
            </a:br>
            <a:r>
              <a:rPr lang="en-GB" altLang="en-US" dirty="0"/>
              <a:t/>
            </a:r>
            <a:br>
              <a:rPr lang="en-GB" altLang="en-US" dirty="0"/>
            </a:br>
            <a:endParaRPr lang="en-GB" altLang="en-US" sz="2000" dirty="0" smtClean="0"/>
          </a:p>
        </p:txBody>
      </p:sp>
      <p:pic>
        <p:nvPicPr>
          <p:cNvPr id="2" name="Picture 1"/>
          <p:cNvPicPr>
            <a:picLocks noChangeAspect="1"/>
          </p:cNvPicPr>
          <p:nvPr/>
        </p:nvPicPr>
        <p:blipFill>
          <a:blip r:embed="rId3"/>
          <a:stretch>
            <a:fillRect/>
          </a:stretch>
        </p:blipFill>
        <p:spPr>
          <a:xfrm>
            <a:off x="611560" y="1388731"/>
            <a:ext cx="7609500" cy="4344525"/>
          </a:xfrm>
          <a:prstGeom prst="rect">
            <a:avLst/>
          </a:prstGeom>
          <a:ln>
            <a:solidFill>
              <a:schemeClr val="bg1"/>
            </a:solidFill>
          </a:ln>
        </p:spPr>
      </p:pic>
      <p:sp>
        <p:nvSpPr>
          <p:cNvPr id="3" name="Rectangle 2"/>
          <p:cNvSpPr/>
          <p:nvPr/>
        </p:nvSpPr>
        <p:spPr>
          <a:xfrm>
            <a:off x="467544" y="836712"/>
            <a:ext cx="2582758" cy="400110"/>
          </a:xfrm>
          <a:prstGeom prst="rect">
            <a:avLst/>
          </a:prstGeom>
        </p:spPr>
        <p:txBody>
          <a:bodyPr wrap="none">
            <a:spAutoFit/>
          </a:bodyPr>
          <a:lstStyle/>
          <a:p>
            <a:r>
              <a:rPr lang="en-GB" altLang="en-US" dirty="0"/>
              <a:t>Commercial Strategy</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E-tendering - Due North</a:t>
            </a:r>
            <a:endParaRPr lang="en-GB" dirty="0"/>
          </a:p>
        </p:txBody>
      </p:sp>
      <p:sp>
        <p:nvSpPr>
          <p:cNvPr id="4" name="Content Placeholder 2"/>
          <p:cNvSpPr>
            <a:spLocks noGrp="1"/>
          </p:cNvSpPr>
          <p:nvPr>
            <p:ph idx="1"/>
          </p:nvPr>
        </p:nvSpPr>
        <p:spPr/>
        <p:txBody>
          <a:bodyPr/>
          <a:lstStyle/>
          <a:p>
            <a:pPr marL="0" indent="0">
              <a:buNone/>
            </a:pPr>
            <a:r>
              <a:rPr lang="en-GB" altLang="en-US" sz="2000" dirty="0" smtClean="0">
                <a:solidFill>
                  <a:srgbClr val="0061AA"/>
                </a:solidFill>
                <a:ea typeface="+mj-ea"/>
                <a:cs typeface="+mj-cs"/>
              </a:rPr>
              <a:t>Cornwall Council uses Due North to advertise all opportunities.</a:t>
            </a:r>
          </a:p>
          <a:p>
            <a:pPr marL="0" indent="0">
              <a:buNone/>
            </a:pPr>
            <a:endParaRPr lang="en-GB" altLang="en-US" sz="2000" dirty="0">
              <a:solidFill>
                <a:srgbClr val="0061AA"/>
              </a:solidFill>
              <a:ea typeface="+mj-ea"/>
              <a:cs typeface="+mj-cs"/>
            </a:endParaRPr>
          </a:p>
          <a:p>
            <a:pPr marL="0" indent="0">
              <a:buNone/>
            </a:pPr>
            <a:r>
              <a:rPr lang="en-GB" altLang="en-US" sz="2000" dirty="0" smtClean="0">
                <a:solidFill>
                  <a:srgbClr val="0061AA"/>
                </a:solidFill>
                <a:ea typeface="+mj-ea"/>
                <a:cs typeface="+mj-cs"/>
              </a:rPr>
              <a:t>What are the benefits of an e-tendering system?</a:t>
            </a:r>
          </a:p>
          <a:p>
            <a:pPr marL="0" indent="0">
              <a:buNone/>
            </a:pPr>
            <a:endParaRPr lang="en-GB" altLang="en-US" sz="2000" dirty="0">
              <a:solidFill>
                <a:srgbClr val="0061AA"/>
              </a:solidFill>
              <a:ea typeface="+mj-ea"/>
              <a:cs typeface="+mj-cs"/>
            </a:endParaRPr>
          </a:p>
          <a:p>
            <a:pPr marL="0" indent="0">
              <a:buNone/>
            </a:pPr>
            <a:r>
              <a:rPr lang="en-US" altLang="en-US" sz="2000" dirty="0" smtClean="0">
                <a:solidFill>
                  <a:srgbClr val="0061AA"/>
                </a:solidFill>
                <a:ea typeface="+mj-ea"/>
                <a:cs typeface="+mj-cs"/>
              </a:rPr>
              <a:t>All suppliers must register to receive alerts relating to relevant contract opportunities</a:t>
            </a:r>
          </a:p>
          <a:p>
            <a:pPr marL="0" indent="0">
              <a:buNone/>
            </a:pPr>
            <a:endParaRPr lang="en-US" altLang="en-US" sz="2000" dirty="0" smtClean="0">
              <a:solidFill>
                <a:srgbClr val="0061AA"/>
              </a:solidFill>
              <a:ea typeface="+mj-ea"/>
              <a:cs typeface="+mj-cs"/>
            </a:endParaRPr>
          </a:p>
          <a:p>
            <a:pPr marL="0" indent="0">
              <a:buNone/>
            </a:pPr>
            <a:endParaRPr lang="en-US" altLang="en-US" sz="2000" dirty="0">
              <a:solidFill>
                <a:srgbClr val="0061AA"/>
              </a:solidFill>
              <a:ea typeface="+mj-ea"/>
              <a:cs typeface="+mj-cs"/>
            </a:endParaRPr>
          </a:p>
          <a:p>
            <a:pPr marL="0" indent="0" algn="ctr">
              <a:buNone/>
            </a:pPr>
            <a:r>
              <a:rPr lang="en-US" altLang="en-US" sz="2000" dirty="0" smtClean="0">
                <a:solidFill>
                  <a:srgbClr val="0061AA"/>
                </a:solidFill>
                <a:ea typeface="+mj-ea"/>
                <a:cs typeface="+mj-cs"/>
              </a:rPr>
              <a:t>www.supplyingthesouthwest.org.uk</a:t>
            </a:r>
            <a:endParaRPr lang="en-GB" altLang="en-US" sz="2000" dirty="0">
              <a:solidFill>
                <a:srgbClr val="0061AA"/>
              </a:solidFill>
              <a:ea typeface="+mj-ea"/>
              <a:cs typeface="+mj-cs"/>
            </a:endParaRPr>
          </a:p>
        </p:txBody>
      </p:sp>
    </p:spTree>
    <p:extLst>
      <p:ext uri="{BB962C8B-B14F-4D97-AF65-F5344CB8AC3E}">
        <p14:creationId xmlns:p14="http://schemas.microsoft.com/office/powerpoint/2010/main" val="2350260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Due North – Support for Suppliers</a:t>
            </a:r>
            <a:endParaRPr lang="en-GB" dirty="0"/>
          </a:p>
        </p:txBody>
      </p:sp>
      <p:sp>
        <p:nvSpPr>
          <p:cNvPr id="4" name="Content Placeholder 2"/>
          <p:cNvSpPr>
            <a:spLocks noGrp="1"/>
          </p:cNvSpPr>
          <p:nvPr>
            <p:ph idx="1"/>
          </p:nvPr>
        </p:nvSpPr>
        <p:spPr/>
        <p:txBody>
          <a:bodyPr/>
          <a:lstStyle/>
          <a:p>
            <a:pPr>
              <a:defRPr/>
            </a:pPr>
            <a:r>
              <a:rPr lang="en-US" altLang="en-US" sz="2000" dirty="0" smtClean="0">
                <a:solidFill>
                  <a:srgbClr val="0061AA"/>
                </a:solidFill>
                <a:hlinkClick r:id="rId3"/>
              </a:rPr>
              <a:t>http://cornwallcouncilintranet.cc.cornwallonline.net/need-to-know/commercial-services/e-tendering-and-contract-management-system/</a:t>
            </a:r>
            <a:endParaRPr lang="en-US" altLang="en-US" sz="2000" dirty="0" smtClean="0">
              <a:solidFill>
                <a:srgbClr val="0061AA"/>
              </a:solidFill>
            </a:endParaRPr>
          </a:p>
          <a:p>
            <a:pPr>
              <a:defRPr/>
            </a:pPr>
            <a:endParaRPr lang="en-US" altLang="en-US" sz="2000" dirty="0" smtClean="0">
              <a:solidFill>
                <a:srgbClr val="0061AA"/>
              </a:solidFill>
            </a:endParaRPr>
          </a:p>
          <a:p>
            <a:pPr marL="0" indent="0">
              <a:buFontTx/>
              <a:buNone/>
              <a:defRPr/>
            </a:pPr>
            <a:r>
              <a:rPr lang="en-US" altLang="en-US" sz="2000" dirty="0">
                <a:solidFill>
                  <a:srgbClr val="0061AA"/>
                </a:solidFill>
              </a:rPr>
              <a:t> </a:t>
            </a:r>
            <a:r>
              <a:rPr lang="en-US" altLang="en-US" sz="2000" dirty="0" smtClean="0">
                <a:solidFill>
                  <a:srgbClr val="0061AA"/>
                </a:solidFill>
              </a:rPr>
              <a:t>    From the website…</a:t>
            </a:r>
          </a:p>
          <a:p>
            <a:pPr marL="0" indent="0">
              <a:buFontTx/>
              <a:buNone/>
              <a:defRPr/>
            </a:pPr>
            <a:endParaRPr lang="en-US" altLang="en-US" sz="2000" dirty="0" smtClean="0">
              <a:solidFill>
                <a:srgbClr val="0061AA"/>
              </a:solidFill>
            </a:endParaRPr>
          </a:p>
          <a:p>
            <a:pPr>
              <a:defRPr/>
            </a:pPr>
            <a:r>
              <a:rPr lang="en-US" altLang="en-US" sz="2000" dirty="0" smtClean="0">
                <a:solidFill>
                  <a:srgbClr val="0061AA"/>
                </a:solidFill>
              </a:rPr>
              <a:t>Please find below the slides used at the Due North Supplier Training Days and a Supplier Guide to Registration:</a:t>
            </a:r>
          </a:p>
          <a:p>
            <a:pPr marL="0" indent="0">
              <a:buFontTx/>
              <a:buNone/>
              <a:defRPr/>
            </a:pPr>
            <a:endParaRPr lang="en-US" altLang="en-US" sz="2000" dirty="0" smtClean="0">
              <a:solidFill>
                <a:srgbClr val="0061AA"/>
              </a:solidFill>
            </a:endParaRPr>
          </a:p>
          <a:p>
            <a:pPr>
              <a:defRPr/>
            </a:pPr>
            <a:r>
              <a:rPr lang="en-US" altLang="en-US" sz="2000" dirty="0" smtClean="0">
                <a:solidFill>
                  <a:srgbClr val="0061AA"/>
                </a:solidFill>
                <a:hlinkClick r:id="rId4" tooltip="Due North Supplier Training Slides (Powerpoint) : Opens in a new window"/>
              </a:rPr>
              <a:t>Due North Supplier Training Slides</a:t>
            </a:r>
            <a:endParaRPr lang="en-US" altLang="en-US" sz="2000" dirty="0" smtClean="0">
              <a:solidFill>
                <a:srgbClr val="0061AA"/>
              </a:solidFill>
            </a:endParaRPr>
          </a:p>
          <a:p>
            <a:pPr>
              <a:defRPr/>
            </a:pPr>
            <a:r>
              <a:rPr lang="en-US" altLang="en-US" sz="2000" dirty="0" smtClean="0">
                <a:solidFill>
                  <a:srgbClr val="0061AA"/>
                </a:solidFill>
                <a:hlinkClick r:id="rId5" tooltip="Supplier Registration Guide (word document) : Opens in a new window"/>
              </a:rPr>
              <a:t>Supplier Guide to Due North Registration</a:t>
            </a:r>
            <a:endParaRPr lang="en-US" altLang="en-US" sz="2000" dirty="0" smtClean="0">
              <a:solidFill>
                <a:srgbClr val="0061AA"/>
              </a:solidFill>
            </a:endParaRPr>
          </a:p>
          <a:p>
            <a:pPr marL="0" indent="0">
              <a:buFontTx/>
              <a:buNone/>
              <a:defRPr/>
            </a:pPr>
            <a:endParaRPr lang="en-GB" altLang="en-US" dirty="0" smtClean="0"/>
          </a:p>
        </p:txBody>
      </p:sp>
    </p:spTree>
    <p:extLst>
      <p:ext uri="{BB962C8B-B14F-4D97-AF65-F5344CB8AC3E}">
        <p14:creationId xmlns:p14="http://schemas.microsoft.com/office/powerpoint/2010/main" val="2713033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dirty="0" smtClean="0"/>
              <a:t>Our Evaluation Criteria</a:t>
            </a:r>
            <a:br>
              <a:rPr lang="en-GB" altLang="en-US" dirty="0" smtClean="0"/>
            </a:br>
            <a:r>
              <a:rPr lang="en-GB" altLang="en-US" dirty="0" smtClean="0"/>
              <a:t>Context - DPS</a:t>
            </a:r>
          </a:p>
        </p:txBody>
      </p:sp>
      <p:sp>
        <p:nvSpPr>
          <p:cNvPr id="13315" name="Content Placeholder 2"/>
          <p:cNvSpPr>
            <a:spLocks noGrp="1"/>
          </p:cNvSpPr>
          <p:nvPr>
            <p:ph idx="1"/>
          </p:nvPr>
        </p:nvSpPr>
        <p:spPr/>
        <p:txBody>
          <a:bodyPr/>
          <a:lstStyle/>
          <a:p>
            <a:pPr eaLnBrk="1" hangingPunct="1"/>
            <a:r>
              <a:rPr lang="en-GB" altLang="en-US" dirty="0" smtClean="0"/>
              <a:t>Dynamic Purchasing Systems are essentially ‘open’ frameworks</a:t>
            </a:r>
            <a:br>
              <a:rPr lang="en-GB" altLang="en-US" dirty="0" smtClean="0"/>
            </a:br>
            <a:endParaRPr lang="en-GB" altLang="en-US" dirty="0" smtClean="0"/>
          </a:p>
          <a:p>
            <a:pPr eaLnBrk="1" hangingPunct="1"/>
            <a:r>
              <a:rPr lang="en-GB" altLang="en-US" dirty="0" smtClean="0"/>
              <a:t>As an open arrangement, suppliers can apply to join at any time</a:t>
            </a:r>
            <a:br>
              <a:rPr lang="en-GB" altLang="en-US" dirty="0" smtClean="0"/>
            </a:br>
            <a:endParaRPr lang="en-GB" altLang="en-US" dirty="0" smtClean="0"/>
          </a:p>
          <a:p>
            <a:pPr eaLnBrk="1" hangingPunct="1"/>
            <a:r>
              <a:rPr lang="en-GB" altLang="en-US" dirty="0" smtClean="0"/>
              <a:t>It has to be run as a completely electronic process</a:t>
            </a:r>
          </a:p>
          <a:p>
            <a:endParaRPr lang="en-GB" altLang="en-US" dirty="0" smtClean="0"/>
          </a:p>
        </p:txBody>
      </p:sp>
    </p:spTree>
    <p:extLst>
      <p:ext uri="{BB962C8B-B14F-4D97-AF65-F5344CB8AC3E}">
        <p14:creationId xmlns:p14="http://schemas.microsoft.com/office/powerpoint/2010/main" val="1924985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dirty="0" smtClean="0"/>
              <a:t>How does a DPS work?</a:t>
            </a:r>
          </a:p>
        </p:txBody>
      </p:sp>
      <p:sp>
        <p:nvSpPr>
          <p:cNvPr id="14339" name="Content Placeholder 2"/>
          <p:cNvSpPr>
            <a:spLocks noGrp="1"/>
          </p:cNvSpPr>
          <p:nvPr>
            <p:ph idx="1"/>
          </p:nvPr>
        </p:nvSpPr>
        <p:spPr/>
        <p:txBody>
          <a:bodyPr/>
          <a:lstStyle/>
          <a:p>
            <a:pPr eaLnBrk="1" hangingPunct="1"/>
            <a:r>
              <a:rPr lang="en-GB" altLang="en-US" dirty="0" smtClean="0"/>
              <a:t>It is a two stage process</a:t>
            </a:r>
          </a:p>
          <a:p>
            <a:pPr lvl="1" eaLnBrk="1" hangingPunct="1"/>
            <a:r>
              <a:rPr lang="en-GB" altLang="en-US" dirty="0" smtClean="0"/>
              <a:t>Initial set up</a:t>
            </a:r>
          </a:p>
          <a:p>
            <a:pPr lvl="1" eaLnBrk="1" hangingPunct="1"/>
            <a:r>
              <a:rPr lang="en-GB" altLang="en-US" dirty="0" smtClean="0"/>
              <a:t>Award of individual contracts</a:t>
            </a:r>
          </a:p>
          <a:p>
            <a:pPr eaLnBrk="1" hangingPunct="1"/>
            <a:endParaRPr lang="en-GB" altLang="en-US" dirty="0" smtClean="0"/>
          </a:p>
          <a:p>
            <a:pPr eaLnBrk="1" hangingPunct="1"/>
            <a:r>
              <a:rPr lang="en-GB" altLang="en-US" dirty="0" smtClean="0"/>
              <a:t>Increased self certification – proofs of capability normally to be sought from under-performing suppliers only (we would want to work </a:t>
            </a:r>
            <a:r>
              <a:rPr lang="en-GB" altLang="en-US" u="sng" dirty="0" smtClean="0"/>
              <a:t>with</a:t>
            </a:r>
            <a:r>
              <a:rPr lang="en-GB" altLang="en-US" dirty="0" smtClean="0"/>
              <a:t> you in these circumstances)</a:t>
            </a:r>
          </a:p>
          <a:p>
            <a:endParaRPr lang="en-GB" altLang="en-US" dirty="0" smtClean="0"/>
          </a:p>
        </p:txBody>
      </p:sp>
    </p:spTree>
    <p:extLst>
      <p:ext uri="{BB962C8B-B14F-4D97-AF65-F5344CB8AC3E}">
        <p14:creationId xmlns:p14="http://schemas.microsoft.com/office/powerpoint/2010/main" val="3842748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Design">
  <a:themeElements>
    <a:clrScheme name="Blank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ank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lank Design">
  <a:themeElements>
    <a:clrScheme name="Blank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5D7417BD80BE4498BEF09A2CAF81E43" ma:contentTypeVersion="7" ma:contentTypeDescription="Create a new document." ma:contentTypeScope="" ma:versionID="923e2e1014be9c0fb7f43713f15772f3">
  <xsd:schema xmlns:xsd="http://www.w3.org/2001/XMLSchema" xmlns:xs="http://www.w3.org/2001/XMLSchema" xmlns:p="http://schemas.microsoft.com/office/2006/metadata/properties" xmlns:ns3="bdccc900-4b75-43ab-b71f-c7f83dff9ba5" targetNamespace="http://schemas.microsoft.com/office/2006/metadata/properties" ma:root="true" ma:fieldsID="e76ab8bf02ff8620d2d47b3c75229c0c" ns3:_="">
    <xsd:import namespace="bdccc900-4b75-43ab-b71f-c7f83dff9ba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ccc900-4b75-43ab-b71f-c7f83dff9b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D8ADE9-D96B-437B-87EE-5289B98765C6}">
  <ds:schemaRefs>
    <ds:schemaRef ds:uri="http://schemas.microsoft.com/sharepoint/v3/contenttype/forms"/>
  </ds:schemaRefs>
</ds:datastoreItem>
</file>

<file path=customXml/itemProps2.xml><?xml version="1.0" encoding="utf-8"?>
<ds:datastoreItem xmlns:ds="http://schemas.openxmlformats.org/officeDocument/2006/customXml" ds:itemID="{5A4B7730-D964-4571-A617-4F4640846A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ccc900-4b75-43ab-b71f-c7f83dff9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A33FA2-B362-4557-A525-CFD87609E7D3}">
  <ds:schemaRefs>
    <ds:schemaRef ds:uri="http://schemas.microsoft.com/office/2006/documentManagement/types"/>
    <ds:schemaRef ds:uri="http://schemas.microsoft.com/office/2006/metadata/properties"/>
    <ds:schemaRef ds:uri="bdccc900-4b75-43ab-b71f-c7f83dff9ba5"/>
    <ds:schemaRef ds:uri="http://purl.org/dc/dcmitype/"/>
    <ds:schemaRef ds:uri="http://www.w3.org/XML/1998/namespace"/>
    <ds:schemaRef ds:uri="http://purl.org/dc/elements/1.1/"/>
    <ds:schemaRef ds:uri="http://schemas.microsoft.com/office/infopath/2007/PartnerControls"/>
    <ds:schemaRef ds:uri="http://purl.org/dc/term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8945</TotalTime>
  <Words>2445</Words>
  <Application>Microsoft Office PowerPoint</Application>
  <PresentationFormat>On-screen Show (4:3)</PresentationFormat>
  <Paragraphs>450</Paragraphs>
  <Slides>33</Slides>
  <Notes>29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33</vt:i4>
      </vt:variant>
    </vt:vector>
  </HeadingPairs>
  <TitlesOfParts>
    <vt:vector size="43" baseType="lpstr">
      <vt:lpstr>Arial</vt:lpstr>
      <vt:lpstr>Calibri</vt:lpstr>
      <vt:lpstr>Times New Roman</vt:lpstr>
      <vt:lpstr>Trebuchet MS</vt:lpstr>
      <vt:lpstr>Verdana</vt:lpstr>
      <vt:lpstr>Wingdings</vt:lpstr>
      <vt:lpstr>Blank Design</vt:lpstr>
      <vt:lpstr>Custom Design</vt:lpstr>
      <vt:lpstr>1_Blank Design</vt:lpstr>
      <vt:lpstr>1_Custom Design</vt:lpstr>
      <vt:lpstr>Developing our Fostering and Residential Placements Working together to do our best for Cornish children in care</vt:lpstr>
      <vt:lpstr>PowerPoint Presentation</vt:lpstr>
      <vt:lpstr>Agenda</vt:lpstr>
      <vt:lpstr>What we have done since we last met</vt:lpstr>
      <vt:lpstr>Busting the myths on E-Tendering  </vt:lpstr>
      <vt:lpstr>E-tendering - Due North</vt:lpstr>
      <vt:lpstr>Due North – Support for Suppliers</vt:lpstr>
      <vt:lpstr>Our Evaluation Criteria Context - DPS</vt:lpstr>
      <vt:lpstr>How does a DPS work?</vt:lpstr>
      <vt:lpstr>Establishing the DPS</vt:lpstr>
      <vt:lpstr>Indicative Procurement Timeline</vt:lpstr>
      <vt:lpstr>Placement Tender Structure</vt:lpstr>
      <vt:lpstr>SQ Selection Criteria</vt:lpstr>
      <vt:lpstr>SQ Selection Criteria</vt:lpstr>
      <vt:lpstr>SQ Selection Criteria</vt:lpstr>
      <vt:lpstr>Cyber Security</vt:lpstr>
      <vt:lpstr>Tiering Model</vt:lpstr>
      <vt:lpstr>Tiering Model</vt:lpstr>
      <vt:lpstr>Our proposals for our future partnership working - Tiering model</vt:lpstr>
      <vt:lpstr>Quality Questions and Commercial</vt:lpstr>
      <vt:lpstr>PowerPoint Presentation</vt:lpstr>
      <vt:lpstr>Our DPS Process – Award of contracts</vt:lpstr>
      <vt:lpstr>Call Off Requirements</vt:lpstr>
      <vt:lpstr>Evaluation Example</vt:lpstr>
      <vt:lpstr>Clarifications</vt:lpstr>
      <vt:lpstr>Top tips</vt:lpstr>
      <vt:lpstr>Our support for you</vt:lpstr>
      <vt:lpstr>PowerPoint Presentation</vt:lpstr>
      <vt:lpstr>Useful links</vt:lpstr>
      <vt:lpstr>Contact</vt:lpstr>
      <vt:lpstr>PowerPoint Presentation</vt:lpstr>
      <vt:lpstr>PowerPoint Presentation</vt:lpstr>
      <vt:lpstr>PowerPoint Presentation</vt:lpstr>
    </vt:vector>
  </TitlesOfParts>
  <Company>Cornwall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amessenger</dc:creator>
  <cp:lastModifiedBy>Bray Dave</cp:lastModifiedBy>
  <cp:revision>609</cp:revision>
  <cp:lastPrinted>2019-09-03T11:14:20Z</cp:lastPrinted>
  <dcterms:created xsi:type="dcterms:W3CDTF">2008-05-01T09:40:19Z</dcterms:created>
  <dcterms:modified xsi:type="dcterms:W3CDTF">2019-09-20T08:41:16Z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0x010100E5D7417BD80BE4498BEF09A2CAF81E43</vt:lpwstr>
  </property>
  <property fmtid="{D5CDD505-2E9C-101B-9397-08002B2CF9AE}" pid="3" name="MSIP_Label_de7d9568-d39d-4b4a-8442-47ce0e109ddd_Enabled">
    <vt:lpwstr>True</vt:lpwstr>
  </property>
  <property fmtid="{D5CDD505-2E9C-101B-9397-08002B2CF9AE}" pid="4" name="MSIP_Label_de7d9568-d39d-4b4a-8442-47ce0e109ddd_SiteId">
    <vt:lpwstr>efaa16aa-d1de-4d58-ba2e-2833fdfdd29f</vt:lpwstr>
  </property>
  <property fmtid="{D5CDD505-2E9C-101B-9397-08002B2CF9AE}" pid="5" name="MSIP_Label_de7d9568-d39d-4b4a-8442-47ce0e109ddd_Owner">
    <vt:lpwstr>Robert.Buckley@cornwall.gov.uk</vt:lpwstr>
  </property>
  <property fmtid="{D5CDD505-2E9C-101B-9397-08002B2CF9AE}" pid="6" name="MSIP_Label_de7d9568-d39d-4b4a-8442-47ce0e109ddd_SetDate">
    <vt:lpwstr>2019-09-02T07:05:13.6788014Z</vt:lpwstr>
  </property>
  <property fmtid="{D5CDD505-2E9C-101B-9397-08002B2CF9AE}" pid="7" name="MSIP_Label_de7d9568-d39d-4b4a-8442-47ce0e109ddd_Name">
    <vt:lpwstr>CONFIDENTIAL LABELS</vt:lpwstr>
  </property>
  <property fmtid="{D5CDD505-2E9C-101B-9397-08002B2CF9AE}" pid="8" name="MSIP_Label_de7d9568-d39d-4b4a-8442-47ce0e109ddd_Application">
    <vt:lpwstr>Microsoft Azure Information Protection</vt:lpwstr>
  </property>
  <property fmtid="{D5CDD505-2E9C-101B-9397-08002B2CF9AE}" pid="9" name="MSIP_Label_de7d9568-d39d-4b4a-8442-47ce0e109ddd_Extended_MSFT_Method">
    <vt:lpwstr>Manual</vt:lpwstr>
  </property>
  <property fmtid="{D5CDD505-2E9C-101B-9397-08002B2CF9AE}" pid="10" name="MSIP_Label_6f7f53f4-6c13-4ced-bb1c-0f7be90a2f07_Enabled">
    <vt:lpwstr>True</vt:lpwstr>
  </property>
  <property fmtid="{D5CDD505-2E9C-101B-9397-08002B2CF9AE}" pid="11" name="MSIP_Label_6f7f53f4-6c13-4ced-bb1c-0f7be90a2f07_SiteId">
    <vt:lpwstr>efaa16aa-d1de-4d58-ba2e-2833fdfdd29f</vt:lpwstr>
  </property>
  <property fmtid="{D5CDD505-2E9C-101B-9397-08002B2CF9AE}" pid="12" name="MSIP_Label_6f7f53f4-6c13-4ced-bb1c-0f7be90a2f07_Owner">
    <vt:lpwstr>Robert.Buckley@cornwall.gov.uk</vt:lpwstr>
  </property>
  <property fmtid="{D5CDD505-2E9C-101B-9397-08002B2CF9AE}" pid="13" name="MSIP_Label_6f7f53f4-6c13-4ced-bb1c-0f7be90a2f07_SetDate">
    <vt:lpwstr>2019-09-02T07:05:13.6788014Z</vt:lpwstr>
  </property>
  <property fmtid="{D5CDD505-2E9C-101B-9397-08002B2CF9AE}" pid="14" name="MSIP_Label_6f7f53f4-6c13-4ced-bb1c-0f7be90a2f07_Name">
    <vt:lpwstr>CONFIDENTIAL</vt:lpwstr>
  </property>
  <property fmtid="{D5CDD505-2E9C-101B-9397-08002B2CF9AE}" pid="15" name="MSIP_Label_6f7f53f4-6c13-4ced-bb1c-0f7be90a2f07_Application">
    <vt:lpwstr>Microsoft Azure Information Protection</vt:lpwstr>
  </property>
  <property fmtid="{D5CDD505-2E9C-101B-9397-08002B2CF9AE}" pid="16" name="MSIP_Label_6f7f53f4-6c13-4ced-bb1c-0f7be90a2f07_Parent">
    <vt:lpwstr>de7d9568-d39d-4b4a-8442-47ce0e109ddd</vt:lpwstr>
  </property>
  <property fmtid="{D5CDD505-2E9C-101B-9397-08002B2CF9AE}" pid="17" name="MSIP_Label_6f7f53f4-6c13-4ced-bb1c-0f7be90a2f07_Extended_MSFT_Method">
    <vt:lpwstr>Manual</vt:lpwstr>
  </property>
  <property fmtid="{D5CDD505-2E9C-101B-9397-08002B2CF9AE}" pid="18" name="Sensitivity">
    <vt:lpwstr>CONFIDENTIAL LABELS CONFIDENTIAL</vt:lpwstr>
  </property>
</Properties>
</file>