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0"/>
  </p:notesMasterIdLst>
  <p:sldIdLst>
    <p:sldId id="290" r:id="rId5"/>
    <p:sldId id="303" r:id="rId6"/>
    <p:sldId id="12387" r:id="rId7"/>
    <p:sldId id="12383" r:id="rId8"/>
    <p:sldId id="12384" r:id="rId9"/>
    <p:sldId id="291" r:id="rId10"/>
    <p:sldId id="293" r:id="rId11"/>
    <p:sldId id="292" r:id="rId12"/>
    <p:sldId id="306" r:id="rId13"/>
    <p:sldId id="295" r:id="rId14"/>
    <p:sldId id="311" r:id="rId15"/>
    <p:sldId id="296" r:id="rId16"/>
    <p:sldId id="297" r:id="rId17"/>
    <p:sldId id="298" r:id="rId18"/>
    <p:sldId id="299" r:id="rId19"/>
    <p:sldId id="12389" r:id="rId20"/>
    <p:sldId id="305" r:id="rId21"/>
    <p:sldId id="312" r:id="rId22"/>
    <p:sldId id="12385" r:id="rId23"/>
    <p:sldId id="12388" r:id="rId24"/>
    <p:sldId id="12386" r:id="rId25"/>
    <p:sldId id="304" r:id="rId26"/>
    <p:sldId id="308" r:id="rId27"/>
    <p:sldId id="12390" r:id="rId28"/>
    <p:sldId id="3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74717-DFFD-82B6-53F3-5A01B3AB0AD8}" name="Martin Heuter" initials="MH" userId="S::Martin.Heuter@cornwall.gov.uk::ce96667a-4585-4e57-9031-5192f0ea8be1" providerId="AD"/>
  <p188:author id="{71F3D64E-1F7E-0730-C8B0-97677C45DA5B}" name="Kate Alcock" initials="KA" userId="S::kate.alcock@cornwall.gov.uk::2bbf000e-44e8-4a00-bf20-f0a7e57e53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910" autoAdjust="0"/>
  </p:normalViewPr>
  <p:slideViewPr>
    <p:cSldViewPr snapToGrid="0">
      <p:cViewPr varScale="1">
        <p:scale>
          <a:sx n="44" d="100"/>
          <a:sy n="44" d="100"/>
        </p:scale>
        <p:origin x="113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Alcock" userId="2bbf000e-44e8-4a00-bf20-f0a7e57e5345" providerId="ADAL" clId="{A09B426A-3500-40B2-9F77-EDA1A284407F}"/>
    <pc:docChg chg="undo custSel modSld">
      <pc:chgData name="Kate Alcock" userId="2bbf000e-44e8-4a00-bf20-f0a7e57e5345" providerId="ADAL" clId="{A09B426A-3500-40B2-9F77-EDA1A284407F}" dt="2023-04-13T16:10:33.893" v="20" actId="1076"/>
      <pc:docMkLst>
        <pc:docMk/>
      </pc:docMkLst>
      <pc:sldChg chg="addSp delSp modSp mod">
        <pc:chgData name="Kate Alcock" userId="2bbf000e-44e8-4a00-bf20-f0a7e57e5345" providerId="ADAL" clId="{A09B426A-3500-40B2-9F77-EDA1A284407F}" dt="2023-04-13T16:10:33.893" v="20" actId="1076"/>
        <pc:sldMkLst>
          <pc:docMk/>
          <pc:sldMk cId="1099586088" sldId="306"/>
        </pc:sldMkLst>
        <pc:picChg chg="add mod">
          <ac:chgData name="Kate Alcock" userId="2bbf000e-44e8-4a00-bf20-f0a7e57e5345" providerId="ADAL" clId="{A09B426A-3500-40B2-9F77-EDA1A284407F}" dt="2023-04-13T16:10:24.507" v="16" actId="1076"/>
          <ac:picMkLst>
            <pc:docMk/>
            <pc:sldMk cId="1099586088" sldId="306"/>
            <ac:picMk id="4" creationId="{6EE07A85-C688-F2A6-294C-000C40CA890B}"/>
          </ac:picMkLst>
        </pc:picChg>
        <pc:picChg chg="mod">
          <ac:chgData name="Kate Alcock" userId="2bbf000e-44e8-4a00-bf20-f0a7e57e5345" providerId="ADAL" clId="{A09B426A-3500-40B2-9F77-EDA1A284407F}" dt="2023-04-13T16:10:20.371" v="14" actId="14100"/>
          <ac:picMkLst>
            <pc:docMk/>
            <pc:sldMk cId="1099586088" sldId="306"/>
            <ac:picMk id="7" creationId="{FB3ACF52-6394-89B2-82E0-27E4C76C8196}"/>
          </ac:picMkLst>
        </pc:picChg>
        <pc:picChg chg="add del mod">
          <ac:chgData name="Kate Alcock" userId="2bbf000e-44e8-4a00-bf20-f0a7e57e5345" providerId="ADAL" clId="{A09B426A-3500-40B2-9F77-EDA1A284407F}" dt="2023-04-13T16:10:28.651" v="18" actId="1076"/>
          <ac:picMkLst>
            <pc:docMk/>
            <pc:sldMk cId="1099586088" sldId="306"/>
            <ac:picMk id="12" creationId="{B29C5FD3-4216-4162-423A-E0DA83FECCC2}"/>
          </ac:picMkLst>
        </pc:picChg>
        <pc:picChg chg="mod">
          <ac:chgData name="Kate Alcock" userId="2bbf000e-44e8-4a00-bf20-f0a7e57e5345" providerId="ADAL" clId="{A09B426A-3500-40B2-9F77-EDA1A284407F}" dt="2023-04-13T16:10:33.893" v="20" actId="1076"/>
          <ac:picMkLst>
            <pc:docMk/>
            <pc:sldMk cId="1099586088" sldId="306"/>
            <ac:picMk id="15" creationId="{EC690F73-6B62-BD05-E36F-5B3D33B2A043}"/>
          </ac:picMkLst>
        </pc:picChg>
      </pc:sldChg>
    </pc:docChg>
  </pc:docChgLst>
  <pc:docChgLst>
    <pc:chgData name="Celia Penhaligon" userId="945119d3-52ab-4ac4-9d6d-e916006536c6" providerId="ADAL" clId="{1A112EEB-A310-4EE9-A327-262E57A5A9F7}"/>
    <pc:docChg chg="modSld">
      <pc:chgData name="Celia Penhaligon" userId="945119d3-52ab-4ac4-9d6d-e916006536c6" providerId="ADAL" clId="{1A112EEB-A310-4EE9-A327-262E57A5A9F7}" dt="2023-06-01T13:38:42.856" v="8" actId="6549"/>
      <pc:docMkLst>
        <pc:docMk/>
      </pc:docMkLst>
      <pc:sldChg chg="modNotesTx">
        <pc:chgData name="Celia Penhaligon" userId="945119d3-52ab-4ac4-9d6d-e916006536c6" providerId="ADAL" clId="{1A112EEB-A310-4EE9-A327-262E57A5A9F7}" dt="2023-06-01T13:38:05.700" v="4" actId="6549"/>
        <pc:sldMkLst>
          <pc:docMk/>
          <pc:sldMk cId="1191233930" sldId="295"/>
        </pc:sldMkLst>
      </pc:sldChg>
      <pc:sldChg chg="modNotesTx">
        <pc:chgData name="Celia Penhaligon" userId="945119d3-52ab-4ac4-9d6d-e916006536c6" providerId="ADAL" clId="{1A112EEB-A310-4EE9-A327-262E57A5A9F7}" dt="2023-06-01T13:37:42.704" v="0" actId="6549"/>
        <pc:sldMkLst>
          <pc:docMk/>
          <pc:sldMk cId="1533662077" sldId="303"/>
        </pc:sldMkLst>
      </pc:sldChg>
      <pc:sldChg chg="modNotesTx">
        <pc:chgData name="Celia Penhaligon" userId="945119d3-52ab-4ac4-9d6d-e916006536c6" providerId="ADAL" clId="{1A112EEB-A310-4EE9-A327-262E57A5A9F7}" dt="2023-06-01T13:38:31.414" v="6" actId="6549"/>
        <pc:sldMkLst>
          <pc:docMk/>
          <pc:sldMk cId="1923473947" sldId="304"/>
        </pc:sldMkLst>
      </pc:sldChg>
      <pc:sldChg chg="modNotesTx">
        <pc:chgData name="Celia Penhaligon" userId="945119d3-52ab-4ac4-9d6d-e916006536c6" providerId="ADAL" clId="{1A112EEB-A310-4EE9-A327-262E57A5A9F7}" dt="2023-06-01T13:38:20.302" v="5" actId="6549"/>
        <pc:sldMkLst>
          <pc:docMk/>
          <pc:sldMk cId="3724442585" sldId="305"/>
        </pc:sldMkLst>
      </pc:sldChg>
      <pc:sldChg chg="modNotesTx">
        <pc:chgData name="Celia Penhaligon" userId="945119d3-52ab-4ac4-9d6d-e916006536c6" providerId="ADAL" clId="{1A112EEB-A310-4EE9-A327-262E57A5A9F7}" dt="2023-06-01T13:37:58.351" v="3" actId="6549"/>
        <pc:sldMkLst>
          <pc:docMk/>
          <pc:sldMk cId="1099586088" sldId="306"/>
        </pc:sldMkLst>
      </pc:sldChg>
      <pc:sldChg chg="modNotesTx">
        <pc:chgData name="Celia Penhaligon" userId="945119d3-52ab-4ac4-9d6d-e916006536c6" providerId="ADAL" clId="{1A112EEB-A310-4EE9-A327-262E57A5A9F7}" dt="2023-06-01T13:38:37.526" v="7" actId="6549"/>
        <pc:sldMkLst>
          <pc:docMk/>
          <pc:sldMk cId="491227859" sldId="308"/>
        </pc:sldMkLst>
      </pc:sldChg>
      <pc:sldChg chg="modNotesTx">
        <pc:chgData name="Celia Penhaligon" userId="945119d3-52ab-4ac4-9d6d-e916006536c6" providerId="ADAL" clId="{1A112EEB-A310-4EE9-A327-262E57A5A9F7}" dt="2023-06-01T13:37:47.245" v="1" actId="6549"/>
        <pc:sldMkLst>
          <pc:docMk/>
          <pc:sldMk cId="124253328" sldId="12383"/>
        </pc:sldMkLst>
      </pc:sldChg>
      <pc:sldChg chg="modNotesTx">
        <pc:chgData name="Celia Penhaligon" userId="945119d3-52ab-4ac4-9d6d-e916006536c6" providerId="ADAL" clId="{1A112EEB-A310-4EE9-A327-262E57A5A9F7}" dt="2023-06-01T13:37:49.218" v="2" actId="6549"/>
        <pc:sldMkLst>
          <pc:docMk/>
          <pc:sldMk cId="2495391455" sldId="12384"/>
        </pc:sldMkLst>
      </pc:sldChg>
      <pc:sldChg chg="modNotesTx">
        <pc:chgData name="Celia Penhaligon" userId="945119d3-52ab-4ac4-9d6d-e916006536c6" providerId="ADAL" clId="{1A112EEB-A310-4EE9-A327-262E57A5A9F7}" dt="2023-06-01T13:38:42.856" v="8" actId="6549"/>
        <pc:sldMkLst>
          <pc:docMk/>
          <pc:sldMk cId="3803660390" sldId="1239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cornwall.gov.uk/health-and-social-care/adult-social-care/adult-social-care-commissioning/care-and-support-at-home/" TargetMode="External"/><Relationship Id="rId2" Type="http://schemas.openxmlformats.org/officeDocument/2006/relationships/hyperlink" Target="https://www.cornwall.gov.uk/media/giad313e/cc-care-support-at-home-pin-final.pdf" TargetMode="External"/><Relationship Id="rId1" Type="http://schemas.openxmlformats.org/officeDocument/2006/relationships/hyperlink" Target="https://www.cornwall.gov.uk/health-and-social-care/adult-social-care/adult-social-care-commissioning/online-form-workshop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ornwall.gov.uk/health-and-social-care/adult-social-care/adult-social-care-commissioning/online-form-workshops/" TargetMode="External"/><Relationship Id="rId2" Type="http://schemas.openxmlformats.org/officeDocument/2006/relationships/hyperlink" Target="https://www.cornwall.gov.uk/media/giad313e/cc-care-support-at-home-pin-final.pdf" TargetMode="External"/><Relationship Id="rId1" Type="http://schemas.openxmlformats.org/officeDocument/2006/relationships/hyperlink" Target="https://www.cornwall.gov.uk/health-and-social-care/adult-social-care/adult-social-care-commissioning/care-and-support-at-home/"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90286-DEEC-4190-8328-2F0BE5608838}"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GB"/>
        </a:p>
      </dgm:t>
    </dgm:pt>
    <dgm:pt modelId="{06C46C17-7F32-47BE-84EE-078D7228F18C}">
      <dgm:prSet phldrT="[Text]" custT="1"/>
      <dgm:spPr/>
      <dgm:t>
        <a:bodyPr/>
        <a:lstStyle/>
        <a:p>
          <a:pPr algn="ctr"/>
          <a:r>
            <a:rPr lang="en-GB" sz="2800" b="1" dirty="0">
              <a:solidFill>
                <a:srgbClr val="009DA3"/>
              </a:solidFill>
            </a:rPr>
            <a:t>            Provider Advisory Groups</a:t>
          </a:r>
        </a:p>
        <a:p>
          <a:pPr algn="r"/>
          <a:r>
            <a:rPr lang="en-GB" sz="1800" b="0" dirty="0">
              <a:solidFill>
                <a:srgbClr val="009DA3"/>
              </a:solidFill>
            </a:rPr>
            <a:t>In Development</a:t>
          </a:r>
        </a:p>
        <a:p>
          <a:pPr algn="ctr"/>
          <a:endParaRPr lang="en-GB" sz="2800" b="1" dirty="0">
            <a:solidFill>
              <a:srgbClr val="009DA3"/>
            </a:solidFill>
          </a:endParaRPr>
        </a:p>
      </dgm:t>
    </dgm:pt>
    <dgm:pt modelId="{86E7C242-1BD6-47E1-B6A9-D177EF7841F3}" type="parTrans" cxnId="{D5336AC5-E306-49F0-91A4-286912ECC282}">
      <dgm:prSet/>
      <dgm:spPr/>
      <dgm:t>
        <a:bodyPr/>
        <a:lstStyle/>
        <a:p>
          <a:endParaRPr lang="en-GB"/>
        </a:p>
      </dgm:t>
    </dgm:pt>
    <dgm:pt modelId="{C64C6458-F156-4563-AB2F-9034AF80E7AE}" type="sibTrans" cxnId="{D5336AC5-E306-49F0-91A4-286912ECC282}">
      <dgm:prSet/>
      <dgm:spPr/>
      <dgm:t>
        <a:bodyPr/>
        <a:lstStyle/>
        <a:p>
          <a:endParaRPr lang="en-GB"/>
        </a:p>
      </dgm:t>
    </dgm:pt>
    <dgm:pt modelId="{0E9E1DAE-DC51-4E94-88FA-47677B44030B}">
      <dgm:prSet phldrT="[Text]" custT="1"/>
      <dgm:spPr/>
      <dgm:t>
        <a:bodyPr/>
        <a:lstStyle/>
        <a:p>
          <a:pPr algn="ctr"/>
          <a:r>
            <a:rPr lang="en-GB" sz="2800" b="1" dirty="0">
              <a:solidFill>
                <a:srgbClr val="009DA3"/>
              </a:solidFill>
            </a:rPr>
            <a:t>One to One Meetings</a:t>
          </a:r>
        </a:p>
        <a:p>
          <a:pPr algn="l"/>
          <a:r>
            <a:rPr lang="en-GB" sz="1800" dirty="0">
              <a:hlinkClick xmlns:r="http://schemas.openxmlformats.org/officeDocument/2006/relationships" r:id="rId1"/>
            </a:rPr>
            <a:t>Book on the home care recommissioning engagement workshops - Cornwall Council</a:t>
          </a:r>
          <a:endParaRPr lang="en-GB" sz="1800" b="1" dirty="0">
            <a:solidFill>
              <a:srgbClr val="009DA3"/>
            </a:solidFill>
          </a:endParaRPr>
        </a:p>
      </dgm:t>
    </dgm:pt>
    <dgm:pt modelId="{3E8F4583-2836-4073-A798-7E901709A229}" type="sibTrans" cxnId="{E630E712-8ED7-4E84-813D-31A1BBD63AAA}">
      <dgm:prSet/>
      <dgm:spPr/>
      <dgm:t>
        <a:bodyPr/>
        <a:lstStyle/>
        <a:p>
          <a:endParaRPr lang="en-GB"/>
        </a:p>
      </dgm:t>
    </dgm:pt>
    <dgm:pt modelId="{82257D72-44E6-4366-BCF5-9C7072737A95}" type="parTrans" cxnId="{E630E712-8ED7-4E84-813D-31A1BBD63AAA}">
      <dgm:prSet/>
      <dgm:spPr/>
      <dgm:t>
        <a:bodyPr/>
        <a:lstStyle/>
        <a:p>
          <a:endParaRPr lang="en-GB"/>
        </a:p>
      </dgm:t>
    </dgm:pt>
    <dgm:pt modelId="{FBFAF78B-35FC-4028-BE13-DE8B5AD6BE9B}">
      <dgm:prSet phldrT="[Text]" custT="1"/>
      <dgm:spPr/>
      <dgm:t>
        <a:bodyPr/>
        <a:lstStyle/>
        <a:p>
          <a:pPr marL="0" algn="ctr"/>
          <a:r>
            <a:rPr lang="en-GB" sz="2800" b="1" dirty="0">
              <a:solidFill>
                <a:srgbClr val="009DA3"/>
              </a:solidFill>
            </a:rPr>
            <a:t>Soft Market Test</a:t>
          </a:r>
        </a:p>
        <a:p>
          <a:pPr marL="1436688" indent="-1436688" algn="r"/>
          <a:r>
            <a:rPr lang="en-GB" sz="1800" dirty="0">
              <a:hlinkClick xmlns:r="http://schemas.openxmlformats.org/officeDocument/2006/relationships" r:id="rId2"/>
            </a:rPr>
            <a:t>Cornwall Council Care and Support at Home PIN Market Engagement</a:t>
          </a:r>
          <a:endParaRPr lang="en-GB" sz="1800" b="1" dirty="0">
            <a:solidFill>
              <a:srgbClr val="009DA3"/>
            </a:solidFill>
          </a:endParaRPr>
        </a:p>
      </dgm:t>
    </dgm:pt>
    <dgm:pt modelId="{2F54BDF7-A4ED-4A1E-A88E-068FC694A464}" type="sibTrans" cxnId="{5A493B86-701E-4570-BF82-BF7BABFEB571}">
      <dgm:prSet/>
      <dgm:spPr/>
      <dgm:t>
        <a:bodyPr/>
        <a:lstStyle/>
        <a:p>
          <a:endParaRPr lang="en-GB"/>
        </a:p>
      </dgm:t>
    </dgm:pt>
    <dgm:pt modelId="{3998AB03-6A71-456A-BAB9-8FF2DA26919E}" type="parTrans" cxnId="{5A493B86-701E-4570-BF82-BF7BABFEB571}">
      <dgm:prSet/>
      <dgm:spPr/>
      <dgm:t>
        <a:bodyPr/>
        <a:lstStyle/>
        <a:p>
          <a:endParaRPr lang="en-GB"/>
        </a:p>
      </dgm:t>
    </dgm:pt>
    <dgm:pt modelId="{019FC216-2E82-4084-830C-33913B9535EF}">
      <dgm:prSet phldrT="[Text]" custT="1"/>
      <dgm:spPr/>
      <dgm:t>
        <a:bodyPr/>
        <a:lstStyle/>
        <a:p>
          <a:pPr algn="ctr"/>
          <a:endParaRPr lang="en-GB" sz="2800" b="1" dirty="0">
            <a:solidFill>
              <a:srgbClr val="009DA3"/>
            </a:solidFill>
          </a:endParaRPr>
        </a:p>
        <a:p>
          <a:pPr algn="ctr"/>
          <a:r>
            <a:rPr lang="en-GB" sz="2800" b="1" dirty="0">
              <a:solidFill>
                <a:srgbClr val="009DA3"/>
              </a:solidFill>
            </a:rPr>
            <a:t>Thematic workshops</a:t>
          </a:r>
        </a:p>
        <a:p>
          <a:pPr algn="l"/>
          <a:r>
            <a:rPr lang="en-GB" sz="1800" dirty="0">
              <a:hlinkClick xmlns:r="http://schemas.openxmlformats.org/officeDocument/2006/relationships" r:id="rId3"/>
            </a:rPr>
            <a:t>Care and Support at Home Market Engagement - Cornwall Council</a:t>
          </a:r>
          <a:endParaRPr lang="en-GB" sz="1800" dirty="0"/>
        </a:p>
        <a:p>
          <a:pPr algn="l"/>
          <a:endParaRPr lang="en-GB" sz="1800" b="1" dirty="0">
            <a:solidFill>
              <a:srgbClr val="009DA3"/>
            </a:solidFill>
          </a:endParaRPr>
        </a:p>
        <a:p>
          <a:pPr algn="ctr"/>
          <a:endParaRPr lang="en-GB" sz="2800" b="1" dirty="0">
            <a:solidFill>
              <a:srgbClr val="009DA3"/>
            </a:solidFill>
          </a:endParaRPr>
        </a:p>
      </dgm:t>
    </dgm:pt>
    <dgm:pt modelId="{125ADD85-DA28-46E4-88D9-422039F9E5D8}" type="sibTrans" cxnId="{1A5B7BD7-F8A2-4E37-B811-46A46F81D7D9}">
      <dgm:prSet/>
      <dgm:spPr/>
      <dgm:t>
        <a:bodyPr/>
        <a:lstStyle/>
        <a:p>
          <a:endParaRPr lang="en-GB"/>
        </a:p>
      </dgm:t>
    </dgm:pt>
    <dgm:pt modelId="{E0A22629-81AD-4012-8388-C023279838C1}" type="parTrans" cxnId="{1A5B7BD7-F8A2-4E37-B811-46A46F81D7D9}">
      <dgm:prSet/>
      <dgm:spPr/>
      <dgm:t>
        <a:bodyPr/>
        <a:lstStyle/>
        <a:p>
          <a:endParaRPr lang="en-GB"/>
        </a:p>
      </dgm:t>
    </dgm:pt>
    <dgm:pt modelId="{2D0625E7-0EAE-4386-A5E3-EF4001B749EE}">
      <dgm:prSet phldrT="[Text]"/>
      <dgm:spPr/>
      <dgm:t>
        <a:bodyPr/>
        <a:lstStyle/>
        <a:p>
          <a:endParaRPr lang="en-GB" dirty="0"/>
        </a:p>
      </dgm:t>
    </dgm:pt>
    <dgm:pt modelId="{6873CD00-BB4E-4190-B19C-41983ED8F7F4}" type="sibTrans" cxnId="{19567FBF-0C6C-4E80-8AE5-68D136098F41}">
      <dgm:prSet/>
      <dgm:spPr/>
      <dgm:t>
        <a:bodyPr/>
        <a:lstStyle/>
        <a:p>
          <a:endParaRPr lang="en-GB"/>
        </a:p>
      </dgm:t>
    </dgm:pt>
    <dgm:pt modelId="{525EEC81-277F-48C1-BF35-00D3CED4E0D2}" type="parTrans" cxnId="{19567FBF-0C6C-4E80-8AE5-68D136098F41}">
      <dgm:prSet/>
      <dgm:spPr/>
      <dgm:t>
        <a:bodyPr/>
        <a:lstStyle/>
        <a:p>
          <a:endParaRPr lang="en-GB"/>
        </a:p>
      </dgm:t>
    </dgm:pt>
    <dgm:pt modelId="{F4185A7B-C033-43AF-9E25-2FB5BA4061D4}" type="pres">
      <dgm:prSet presAssocID="{5C490286-DEEC-4190-8328-2F0BE5608838}" presName="diagram" presStyleCnt="0">
        <dgm:presLayoutVars>
          <dgm:chMax val="1"/>
          <dgm:dir/>
          <dgm:animLvl val="ctr"/>
          <dgm:resizeHandles val="exact"/>
        </dgm:presLayoutVars>
      </dgm:prSet>
      <dgm:spPr/>
    </dgm:pt>
    <dgm:pt modelId="{DFEDD841-1ED3-4C81-8AA6-A0F8442015A4}" type="pres">
      <dgm:prSet presAssocID="{5C490286-DEEC-4190-8328-2F0BE5608838}" presName="matrix" presStyleCnt="0"/>
      <dgm:spPr/>
    </dgm:pt>
    <dgm:pt modelId="{B9AA9E88-168B-4740-840D-B6B3104B2653}" type="pres">
      <dgm:prSet presAssocID="{5C490286-DEEC-4190-8328-2F0BE5608838}" presName="tile1" presStyleLbl="node1" presStyleIdx="0" presStyleCnt="4" custLinFactNeighborX="-16975" custLinFactNeighborY="-811"/>
      <dgm:spPr/>
    </dgm:pt>
    <dgm:pt modelId="{CDC1C0F5-8B74-44EF-935E-D4C921CE470C}" type="pres">
      <dgm:prSet presAssocID="{5C490286-DEEC-4190-8328-2F0BE5608838}" presName="tile1text" presStyleLbl="node1" presStyleIdx="0" presStyleCnt="4">
        <dgm:presLayoutVars>
          <dgm:chMax val="0"/>
          <dgm:chPref val="0"/>
          <dgm:bulletEnabled val="1"/>
        </dgm:presLayoutVars>
      </dgm:prSet>
      <dgm:spPr/>
    </dgm:pt>
    <dgm:pt modelId="{D89F2B12-0603-4DA4-8CFF-1780C3798E2D}" type="pres">
      <dgm:prSet presAssocID="{5C490286-DEEC-4190-8328-2F0BE5608838}" presName="tile2" presStyleLbl="node1" presStyleIdx="1" presStyleCnt="4"/>
      <dgm:spPr/>
    </dgm:pt>
    <dgm:pt modelId="{3633A172-7B82-41C1-BC3A-F380A4F24891}" type="pres">
      <dgm:prSet presAssocID="{5C490286-DEEC-4190-8328-2F0BE5608838}" presName="tile2text" presStyleLbl="node1" presStyleIdx="1" presStyleCnt="4">
        <dgm:presLayoutVars>
          <dgm:chMax val="0"/>
          <dgm:chPref val="0"/>
          <dgm:bulletEnabled val="1"/>
        </dgm:presLayoutVars>
      </dgm:prSet>
      <dgm:spPr/>
    </dgm:pt>
    <dgm:pt modelId="{FE27B8C6-40EE-45B4-ACA3-87804D9D1924}" type="pres">
      <dgm:prSet presAssocID="{5C490286-DEEC-4190-8328-2F0BE5608838}" presName="tile3" presStyleLbl="node1" presStyleIdx="2" presStyleCnt="4"/>
      <dgm:spPr/>
    </dgm:pt>
    <dgm:pt modelId="{3E1F776B-7B7A-49D2-B360-08041403BC59}" type="pres">
      <dgm:prSet presAssocID="{5C490286-DEEC-4190-8328-2F0BE5608838}" presName="tile3text" presStyleLbl="node1" presStyleIdx="2" presStyleCnt="4">
        <dgm:presLayoutVars>
          <dgm:chMax val="0"/>
          <dgm:chPref val="0"/>
          <dgm:bulletEnabled val="1"/>
        </dgm:presLayoutVars>
      </dgm:prSet>
      <dgm:spPr/>
    </dgm:pt>
    <dgm:pt modelId="{45C89EF8-C508-47E8-B413-FD54681EC5E9}" type="pres">
      <dgm:prSet presAssocID="{5C490286-DEEC-4190-8328-2F0BE5608838}" presName="tile4" presStyleLbl="node1" presStyleIdx="3" presStyleCnt="4"/>
      <dgm:spPr/>
    </dgm:pt>
    <dgm:pt modelId="{FDD0EACA-CC15-415B-A026-99D4CB187904}" type="pres">
      <dgm:prSet presAssocID="{5C490286-DEEC-4190-8328-2F0BE5608838}" presName="tile4text" presStyleLbl="node1" presStyleIdx="3" presStyleCnt="4">
        <dgm:presLayoutVars>
          <dgm:chMax val="0"/>
          <dgm:chPref val="0"/>
          <dgm:bulletEnabled val="1"/>
        </dgm:presLayoutVars>
      </dgm:prSet>
      <dgm:spPr/>
    </dgm:pt>
    <dgm:pt modelId="{A094BB61-1AB6-49E3-BADE-ED27F886032C}" type="pres">
      <dgm:prSet presAssocID="{5C490286-DEEC-4190-8328-2F0BE5608838}" presName="centerTile" presStyleLbl="fgShp" presStyleIdx="0" presStyleCnt="1" custScaleX="45850" custScaleY="42150">
        <dgm:presLayoutVars>
          <dgm:chMax val="0"/>
          <dgm:chPref val="0"/>
        </dgm:presLayoutVars>
      </dgm:prSet>
      <dgm:spPr/>
    </dgm:pt>
  </dgm:ptLst>
  <dgm:cxnLst>
    <dgm:cxn modelId="{E630E712-8ED7-4E84-813D-31A1BBD63AAA}" srcId="{2D0625E7-0EAE-4386-A5E3-EF4001B749EE}" destId="{0E9E1DAE-DC51-4E94-88FA-47677B44030B}" srcOrd="2" destOrd="0" parTransId="{82257D72-44E6-4366-BCF5-9C7072737A95}" sibTransId="{3E8F4583-2836-4073-A798-7E901709A229}"/>
    <dgm:cxn modelId="{E3ACB924-7647-41AD-A134-DA67178D544F}" type="presOf" srcId="{06C46C17-7F32-47BE-84EE-078D7228F18C}" destId="{45C89EF8-C508-47E8-B413-FD54681EC5E9}" srcOrd="0" destOrd="0" presId="urn:microsoft.com/office/officeart/2005/8/layout/matrix1"/>
    <dgm:cxn modelId="{3FF02F46-F3CC-4BAF-BB58-DAD0DD3040EC}" type="presOf" srcId="{0E9E1DAE-DC51-4E94-88FA-47677B44030B}" destId="{3E1F776B-7B7A-49D2-B360-08041403BC59}" srcOrd="1" destOrd="0" presId="urn:microsoft.com/office/officeart/2005/8/layout/matrix1"/>
    <dgm:cxn modelId="{CF825872-74C5-4434-9D0A-2B85A262084E}" type="presOf" srcId="{0E9E1DAE-DC51-4E94-88FA-47677B44030B}" destId="{FE27B8C6-40EE-45B4-ACA3-87804D9D1924}" srcOrd="0" destOrd="0" presId="urn:microsoft.com/office/officeart/2005/8/layout/matrix1"/>
    <dgm:cxn modelId="{FE4F1359-4BE7-4E51-BEC6-E1A4F0FF7057}" type="presOf" srcId="{2D0625E7-0EAE-4386-A5E3-EF4001B749EE}" destId="{A094BB61-1AB6-49E3-BADE-ED27F886032C}" srcOrd="0" destOrd="0" presId="urn:microsoft.com/office/officeart/2005/8/layout/matrix1"/>
    <dgm:cxn modelId="{6BCCFA81-EEA0-4F14-A137-1ACCD1F28E2D}" type="presOf" srcId="{019FC216-2E82-4084-830C-33913B9535EF}" destId="{CDC1C0F5-8B74-44EF-935E-D4C921CE470C}" srcOrd="1" destOrd="0" presId="urn:microsoft.com/office/officeart/2005/8/layout/matrix1"/>
    <dgm:cxn modelId="{5A493B86-701E-4570-BF82-BF7BABFEB571}" srcId="{2D0625E7-0EAE-4386-A5E3-EF4001B749EE}" destId="{FBFAF78B-35FC-4028-BE13-DE8B5AD6BE9B}" srcOrd="1" destOrd="0" parTransId="{3998AB03-6A71-456A-BAB9-8FF2DA26919E}" sibTransId="{2F54BDF7-A4ED-4A1E-A88E-068FC694A464}"/>
    <dgm:cxn modelId="{9F563B99-ABF0-48EA-A7A7-740E7376C207}" type="presOf" srcId="{FBFAF78B-35FC-4028-BE13-DE8B5AD6BE9B}" destId="{3633A172-7B82-41C1-BC3A-F380A4F24891}" srcOrd="1" destOrd="0" presId="urn:microsoft.com/office/officeart/2005/8/layout/matrix1"/>
    <dgm:cxn modelId="{5EFCCAA3-963A-4830-B464-76D11E9BB21A}" type="presOf" srcId="{FBFAF78B-35FC-4028-BE13-DE8B5AD6BE9B}" destId="{D89F2B12-0603-4DA4-8CFF-1780C3798E2D}" srcOrd="0" destOrd="0" presId="urn:microsoft.com/office/officeart/2005/8/layout/matrix1"/>
    <dgm:cxn modelId="{AFFBEDAB-C472-404D-9461-719D04379424}" type="presOf" srcId="{019FC216-2E82-4084-830C-33913B9535EF}" destId="{B9AA9E88-168B-4740-840D-B6B3104B2653}" srcOrd="0" destOrd="0" presId="urn:microsoft.com/office/officeart/2005/8/layout/matrix1"/>
    <dgm:cxn modelId="{552825BD-83AF-4D6D-A412-19AF1E082F6A}" type="presOf" srcId="{5C490286-DEEC-4190-8328-2F0BE5608838}" destId="{F4185A7B-C033-43AF-9E25-2FB5BA4061D4}" srcOrd="0" destOrd="0" presId="urn:microsoft.com/office/officeart/2005/8/layout/matrix1"/>
    <dgm:cxn modelId="{19567FBF-0C6C-4E80-8AE5-68D136098F41}" srcId="{5C490286-DEEC-4190-8328-2F0BE5608838}" destId="{2D0625E7-0EAE-4386-A5E3-EF4001B749EE}" srcOrd="0" destOrd="0" parTransId="{525EEC81-277F-48C1-BF35-00D3CED4E0D2}" sibTransId="{6873CD00-BB4E-4190-B19C-41983ED8F7F4}"/>
    <dgm:cxn modelId="{D5336AC5-E306-49F0-91A4-286912ECC282}" srcId="{2D0625E7-0EAE-4386-A5E3-EF4001B749EE}" destId="{06C46C17-7F32-47BE-84EE-078D7228F18C}" srcOrd="3" destOrd="0" parTransId="{86E7C242-1BD6-47E1-B6A9-D177EF7841F3}" sibTransId="{C64C6458-F156-4563-AB2F-9034AF80E7AE}"/>
    <dgm:cxn modelId="{0B5718C8-7BBC-4044-9800-5D6DFDC1142F}" type="presOf" srcId="{06C46C17-7F32-47BE-84EE-078D7228F18C}" destId="{FDD0EACA-CC15-415B-A026-99D4CB187904}" srcOrd="1" destOrd="0" presId="urn:microsoft.com/office/officeart/2005/8/layout/matrix1"/>
    <dgm:cxn modelId="{1A5B7BD7-F8A2-4E37-B811-46A46F81D7D9}" srcId="{2D0625E7-0EAE-4386-A5E3-EF4001B749EE}" destId="{019FC216-2E82-4084-830C-33913B9535EF}" srcOrd="0" destOrd="0" parTransId="{E0A22629-81AD-4012-8388-C023279838C1}" sibTransId="{125ADD85-DA28-46E4-88D9-422039F9E5D8}"/>
    <dgm:cxn modelId="{E1595542-8BDA-410A-87F9-C182B48D4502}" type="presParOf" srcId="{F4185A7B-C033-43AF-9E25-2FB5BA4061D4}" destId="{DFEDD841-1ED3-4C81-8AA6-A0F8442015A4}" srcOrd="0" destOrd="0" presId="urn:microsoft.com/office/officeart/2005/8/layout/matrix1"/>
    <dgm:cxn modelId="{92C7AC1A-5354-43D3-8ACA-3CA8400CE39E}" type="presParOf" srcId="{DFEDD841-1ED3-4C81-8AA6-A0F8442015A4}" destId="{B9AA9E88-168B-4740-840D-B6B3104B2653}" srcOrd="0" destOrd="0" presId="urn:microsoft.com/office/officeart/2005/8/layout/matrix1"/>
    <dgm:cxn modelId="{F38B060E-07D3-47D1-AB0E-1E4395928D2D}" type="presParOf" srcId="{DFEDD841-1ED3-4C81-8AA6-A0F8442015A4}" destId="{CDC1C0F5-8B74-44EF-935E-D4C921CE470C}" srcOrd="1" destOrd="0" presId="urn:microsoft.com/office/officeart/2005/8/layout/matrix1"/>
    <dgm:cxn modelId="{24574316-71D0-422E-9583-EEB41B896AF9}" type="presParOf" srcId="{DFEDD841-1ED3-4C81-8AA6-A0F8442015A4}" destId="{D89F2B12-0603-4DA4-8CFF-1780C3798E2D}" srcOrd="2" destOrd="0" presId="urn:microsoft.com/office/officeart/2005/8/layout/matrix1"/>
    <dgm:cxn modelId="{6337DF32-C370-459E-A073-0080179A3D8A}" type="presParOf" srcId="{DFEDD841-1ED3-4C81-8AA6-A0F8442015A4}" destId="{3633A172-7B82-41C1-BC3A-F380A4F24891}" srcOrd="3" destOrd="0" presId="urn:microsoft.com/office/officeart/2005/8/layout/matrix1"/>
    <dgm:cxn modelId="{268FAD1F-11FF-4FCE-8B2D-186BD484FB45}" type="presParOf" srcId="{DFEDD841-1ED3-4C81-8AA6-A0F8442015A4}" destId="{FE27B8C6-40EE-45B4-ACA3-87804D9D1924}" srcOrd="4" destOrd="0" presId="urn:microsoft.com/office/officeart/2005/8/layout/matrix1"/>
    <dgm:cxn modelId="{27157B5A-7D34-46A2-8345-43FE933CDBAC}" type="presParOf" srcId="{DFEDD841-1ED3-4C81-8AA6-A0F8442015A4}" destId="{3E1F776B-7B7A-49D2-B360-08041403BC59}" srcOrd="5" destOrd="0" presId="urn:microsoft.com/office/officeart/2005/8/layout/matrix1"/>
    <dgm:cxn modelId="{49675696-C64A-4361-9B9F-39AF59DF6421}" type="presParOf" srcId="{DFEDD841-1ED3-4C81-8AA6-A0F8442015A4}" destId="{45C89EF8-C508-47E8-B413-FD54681EC5E9}" srcOrd="6" destOrd="0" presId="urn:microsoft.com/office/officeart/2005/8/layout/matrix1"/>
    <dgm:cxn modelId="{8C6276DC-8409-41B7-8346-7775746AFFC0}" type="presParOf" srcId="{DFEDD841-1ED3-4C81-8AA6-A0F8442015A4}" destId="{FDD0EACA-CC15-415B-A026-99D4CB187904}" srcOrd="7" destOrd="0" presId="urn:microsoft.com/office/officeart/2005/8/layout/matrix1"/>
    <dgm:cxn modelId="{66256C38-DF9C-48E2-AB93-61EA6845DA7A}" type="presParOf" srcId="{F4185A7B-C033-43AF-9E25-2FB5BA4061D4}" destId="{A094BB61-1AB6-49E3-BADE-ED27F88603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90286-DEEC-4190-8328-2F0BE5608838}"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GB"/>
        </a:p>
      </dgm:t>
    </dgm:pt>
    <dgm:pt modelId="{06C46C17-7F32-47BE-84EE-078D7228F18C}">
      <dgm:prSet phldrT="[Text]" custT="1"/>
      <dgm:spPr/>
      <dgm:t>
        <a:bodyPr/>
        <a:lstStyle/>
        <a:p>
          <a:r>
            <a:rPr lang="en-GB" sz="2800" b="1" dirty="0">
              <a:solidFill>
                <a:srgbClr val="009DA3"/>
              </a:solidFill>
            </a:rPr>
            <a:t>            Other Ideas and Opportunities?</a:t>
          </a:r>
        </a:p>
      </dgm:t>
    </dgm:pt>
    <dgm:pt modelId="{86E7C242-1BD6-47E1-B6A9-D177EF7841F3}" type="parTrans" cxnId="{D5336AC5-E306-49F0-91A4-286912ECC282}">
      <dgm:prSet/>
      <dgm:spPr/>
      <dgm:t>
        <a:bodyPr/>
        <a:lstStyle/>
        <a:p>
          <a:endParaRPr lang="en-GB"/>
        </a:p>
      </dgm:t>
    </dgm:pt>
    <dgm:pt modelId="{C64C6458-F156-4563-AB2F-9034AF80E7AE}" type="sibTrans" cxnId="{D5336AC5-E306-49F0-91A4-286912ECC282}">
      <dgm:prSet/>
      <dgm:spPr/>
      <dgm:t>
        <a:bodyPr/>
        <a:lstStyle/>
        <a:p>
          <a:endParaRPr lang="en-GB"/>
        </a:p>
      </dgm:t>
    </dgm:pt>
    <dgm:pt modelId="{0E9E1DAE-DC51-4E94-88FA-47677B44030B}">
      <dgm:prSet phldrT="[Text]" custT="1"/>
      <dgm:spPr/>
      <dgm:t>
        <a:bodyPr/>
        <a:lstStyle/>
        <a:p>
          <a:r>
            <a:rPr lang="en-GB" sz="2800" b="1" dirty="0">
              <a:solidFill>
                <a:srgbClr val="009DA3"/>
              </a:solidFill>
            </a:rPr>
            <a:t>Partnership Boards</a:t>
          </a:r>
        </a:p>
      </dgm:t>
    </dgm:pt>
    <dgm:pt modelId="{3E8F4583-2836-4073-A798-7E901709A229}" type="sibTrans" cxnId="{E630E712-8ED7-4E84-813D-31A1BBD63AAA}">
      <dgm:prSet/>
      <dgm:spPr/>
      <dgm:t>
        <a:bodyPr/>
        <a:lstStyle/>
        <a:p>
          <a:endParaRPr lang="en-GB"/>
        </a:p>
      </dgm:t>
    </dgm:pt>
    <dgm:pt modelId="{82257D72-44E6-4366-BCF5-9C7072737A95}" type="parTrans" cxnId="{E630E712-8ED7-4E84-813D-31A1BBD63AAA}">
      <dgm:prSet/>
      <dgm:spPr/>
      <dgm:t>
        <a:bodyPr/>
        <a:lstStyle/>
        <a:p>
          <a:endParaRPr lang="en-GB"/>
        </a:p>
      </dgm:t>
    </dgm:pt>
    <dgm:pt modelId="{FBFAF78B-35FC-4028-BE13-DE8B5AD6BE9B}">
      <dgm:prSet phldrT="[Text]" custT="1"/>
      <dgm:spPr/>
      <dgm:t>
        <a:bodyPr/>
        <a:lstStyle/>
        <a:p>
          <a:pPr algn="ctr"/>
          <a:r>
            <a:rPr lang="en-GB" sz="2800" b="1" dirty="0">
              <a:solidFill>
                <a:srgbClr val="009DA3"/>
              </a:solidFill>
            </a:rPr>
            <a:t>Lets Talk Cornwall Public Engagement</a:t>
          </a:r>
        </a:p>
        <a:p>
          <a:pPr algn="r"/>
          <a:r>
            <a:rPr lang="en-GB" sz="1800" b="0" dirty="0">
              <a:solidFill>
                <a:srgbClr val="009DA3"/>
              </a:solidFill>
            </a:rPr>
            <a:t>In Development</a:t>
          </a:r>
          <a:endParaRPr lang="en-GB" sz="1800" b="1" dirty="0">
            <a:solidFill>
              <a:srgbClr val="009DA3"/>
            </a:solidFill>
          </a:endParaRPr>
        </a:p>
      </dgm:t>
    </dgm:pt>
    <dgm:pt modelId="{2F54BDF7-A4ED-4A1E-A88E-068FC694A464}" type="sibTrans" cxnId="{5A493B86-701E-4570-BF82-BF7BABFEB571}">
      <dgm:prSet/>
      <dgm:spPr/>
      <dgm:t>
        <a:bodyPr/>
        <a:lstStyle/>
        <a:p>
          <a:endParaRPr lang="en-GB"/>
        </a:p>
      </dgm:t>
    </dgm:pt>
    <dgm:pt modelId="{3998AB03-6A71-456A-BAB9-8FF2DA26919E}" type="parTrans" cxnId="{5A493B86-701E-4570-BF82-BF7BABFEB571}">
      <dgm:prSet/>
      <dgm:spPr/>
      <dgm:t>
        <a:bodyPr/>
        <a:lstStyle/>
        <a:p>
          <a:endParaRPr lang="en-GB"/>
        </a:p>
      </dgm:t>
    </dgm:pt>
    <dgm:pt modelId="{019FC216-2E82-4084-830C-33913B9535EF}">
      <dgm:prSet phldrT="[Text]" custT="1"/>
      <dgm:spPr/>
      <dgm:t>
        <a:bodyPr/>
        <a:lstStyle/>
        <a:p>
          <a:pPr algn="ctr"/>
          <a:r>
            <a:rPr lang="en-GB" sz="2800" b="1" dirty="0">
              <a:solidFill>
                <a:srgbClr val="009DA3"/>
              </a:solidFill>
            </a:rPr>
            <a:t>Service User and Carers Advisory Groups</a:t>
          </a:r>
        </a:p>
        <a:p>
          <a:pPr algn="l"/>
          <a:r>
            <a:rPr lang="en-GB" sz="1800" b="0" dirty="0">
              <a:solidFill>
                <a:srgbClr val="009DA3"/>
              </a:solidFill>
            </a:rPr>
            <a:t>In Development</a:t>
          </a:r>
          <a:endParaRPr lang="en-GB" sz="1800" b="1" dirty="0">
            <a:solidFill>
              <a:srgbClr val="009DA3"/>
            </a:solidFill>
          </a:endParaRPr>
        </a:p>
      </dgm:t>
    </dgm:pt>
    <dgm:pt modelId="{125ADD85-DA28-46E4-88D9-422039F9E5D8}" type="sibTrans" cxnId="{1A5B7BD7-F8A2-4E37-B811-46A46F81D7D9}">
      <dgm:prSet/>
      <dgm:spPr/>
      <dgm:t>
        <a:bodyPr/>
        <a:lstStyle/>
        <a:p>
          <a:endParaRPr lang="en-GB"/>
        </a:p>
      </dgm:t>
    </dgm:pt>
    <dgm:pt modelId="{E0A22629-81AD-4012-8388-C023279838C1}" type="parTrans" cxnId="{1A5B7BD7-F8A2-4E37-B811-46A46F81D7D9}">
      <dgm:prSet/>
      <dgm:spPr/>
      <dgm:t>
        <a:bodyPr/>
        <a:lstStyle/>
        <a:p>
          <a:endParaRPr lang="en-GB"/>
        </a:p>
      </dgm:t>
    </dgm:pt>
    <dgm:pt modelId="{2D0625E7-0EAE-4386-A5E3-EF4001B749EE}">
      <dgm:prSet phldrT="[Text]"/>
      <dgm:spPr/>
      <dgm:t>
        <a:bodyPr/>
        <a:lstStyle/>
        <a:p>
          <a:endParaRPr lang="en-GB" dirty="0"/>
        </a:p>
      </dgm:t>
    </dgm:pt>
    <dgm:pt modelId="{6873CD00-BB4E-4190-B19C-41983ED8F7F4}" type="sibTrans" cxnId="{19567FBF-0C6C-4E80-8AE5-68D136098F41}">
      <dgm:prSet/>
      <dgm:spPr/>
      <dgm:t>
        <a:bodyPr/>
        <a:lstStyle/>
        <a:p>
          <a:endParaRPr lang="en-GB"/>
        </a:p>
      </dgm:t>
    </dgm:pt>
    <dgm:pt modelId="{525EEC81-277F-48C1-BF35-00D3CED4E0D2}" type="parTrans" cxnId="{19567FBF-0C6C-4E80-8AE5-68D136098F41}">
      <dgm:prSet/>
      <dgm:spPr/>
      <dgm:t>
        <a:bodyPr/>
        <a:lstStyle/>
        <a:p>
          <a:endParaRPr lang="en-GB"/>
        </a:p>
      </dgm:t>
    </dgm:pt>
    <dgm:pt modelId="{F4185A7B-C033-43AF-9E25-2FB5BA4061D4}" type="pres">
      <dgm:prSet presAssocID="{5C490286-DEEC-4190-8328-2F0BE5608838}" presName="diagram" presStyleCnt="0">
        <dgm:presLayoutVars>
          <dgm:chMax val="1"/>
          <dgm:dir/>
          <dgm:animLvl val="ctr"/>
          <dgm:resizeHandles val="exact"/>
        </dgm:presLayoutVars>
      </dgm:prSet>
      <dgm:spPr/>
    </dgm:pt>
    <dgm:pt modelId="{DFEDD841-1ED3-4C81-8AA6-A0F8442015A4}" type="pres">
      <dgm:prSet presAssocID="{5C490286-DEEC-4190-8328-2F0BE5608838}" presName="matrix" presStyleCnt="0"/>
      <dgm:spPr/>
    </dgm:pt>
    <dgm:pt modelId="{B9AA9E88-168B-4740-840D-B6B3104B2653}" type="pres">
      <dgm:prSet presAssocID="{5C490286-DEEC-4190-8328-2F0BE5608838}" presName="tile1" presStyleLbl="node1" presStyleIdx="0" presStyleCnt="4" custLinFactNeighborX="-16975" custLinFactNeighborY="-811"/>
      <dgm:spPr/>
    </dgm:pt>
    <dgm:pt modelId="{CDC1C0F5-8B74-44EF-935E-D4C921CE470C}" type="pres">
      <dgm:prSet presAssocID="{5C490286-DEEC-4190-8328-2F0BE5608838}" presName="tile1text" presStyleLbl="node1" presStyleIdx="0" presStyleCnt="4">
        <dgm:presLayoutVars>
          <dgm:chMax val="0"/>
          <dgm:chPref val="0"/>
          <dgm:bulletEnabled val="1"/>
        </dgm:presLayoutVars>
      </dgm:prSet>
      <dgm:spPr/>
    </dgm:pt>
    <dgm:pt modelId="{D89F2B12-0603-4DA4-8CFF-1780C3798E2D}" type="pres">
      <dgm:prSet presAssocID="{5C490286-DEEC-4190-8328-2F0BE5608838}" presName="tile2" presStyleLbl="node1" presStyleIdx="1" presStyleCnt="4"/>
      <dgm:spPr/>
    </dgm:pt>
    <dgm:pt modelId="{3633A172-7B82-41C1-BC3A-F380A4F24891}" type="pres">
      <dgm:prSet presAssocID="{5C490286-DEEC-4190-8328-2F0BE5608838}" presName="tile2text" presStyleLbl="node1" presStyleIdx="1" presStyleCnt="4">
        <dgm:presLayoutVars>
          <dgm:chMax val="0"/>
          <dgm:chPref val="0"/>
          <dgm:bulletEnabled val="1"/>
        </dgm:presLayoutVars>
      </dgm:prSet>
      <dgm:spPr/>
    </dgm:pt>
    <dgm:pt modelId="{FE27B8C6-40EE-45B4-ACA3-87804D9D1924}" type="pres">
      <dgm:prSet presAssocID="{5C490286-DEEC-4190-8328-2F0BE5608838}" presName="tile3" presStyleLbl="node1" presStyleIdx="2" presStyleCnt="4"/>
      <dgm:spPr/>
    </dgm:pt>
    <dgm:pt modelId="{3E1F776B-7B7A-49D2-B360-08041403BC59}" type="pres">
      <dgm:prSet presAssocID="{5C490286-DEEC-4190-8328-2F0BE5608838}" presName="tile3text" presStyleLbl="node1" presStyleIdx="2" presStyleCnt="4">
        <dgm:presLayoutVars>
          <dgm:chMax val="0"/>
          <dgm:chPref val="0"/>
          <dgm:bulletEnabled val="1"/>
        </dgm:presLayoutVars>
      </dgm:prSet>
      <dgm:spPr/>
    </dgm:pt>
    <dgm:pt modelId="{45C89EF8-C508-47E8-B413-FD54681EC5E9}" type="pres">
      <dgm:prSet presAssocID="{5C490286-DEEC-4190-8328-2F0BE5608838}" presName="tile4" presStyleLbl="node1" presStyleIdx="3" presStyleCnt="4"/>
      <dgm:spPr/>
    </dgm:pt>
    <dgm:pt modelId="{FDD0EACA-CC15-415B-A026-99D4CB187904}" type="pres">
      <dgm:prSet presAssocID="{5C490286-DEEC-4190-8328-2F0BE5608838}" presName="tile4text" presStyleLbl="node1" presStyleIdx="3" presStyleCnt="4">
        <dgm:presLayoutVars>
          <dgm:chMax val="0"/>
          <dgm:chPref val="0"/>
          <dgm:bulletEnabled val="1"/>
        </dgm:presLayoutVars>
      </dgm:prSet>
      <dgm:spPr/>
    </dgm:pt>
    <dgm:pt modelId="{A094BB61-1AB6-49E3-BADE-ED27F886032C}" type="pres">
      <dgm:prSet presAssocID="{5C490286-DEEC-4190-8328-2F0BE5608838}" presName="centerTile" presStyleLbl="fgShp" presStyleIdx="0" presStyleCnt="1">
        <dgm:presLayoutVars>
          <dgm:chMax val="0"/>
          <dgm:chPref val="0"/>
        </dgm:presLayoutVars>
      </dgm:prSet>
      <dgm:spPr/>
    </dgm:pt>
  </dgm:ptLst>
  <dgm:cxnLst>
    <dgm:cxn modelId="{E630E712-8ED7-4E84-813D-31A1BBD63AAA}" srcId="{2D0625E7-0EAE-4386-A5E3-EF4001B749EE}" destId="{0E9E1DAE-DC51-4E94-88FA-47677B44030B}" srcOrd="2" destOrd="0" parTransId="{82257D72-44E6-4366-BCF5-9C7072737A95}" sibTransId="{3E8F4583-2836-4073-A798-7E901709A229}"/>
    <dgm:cxn modelId="{E3ACB924-7647-41AD-A134-DA67178D544F}" type="presOf" srcId="{06C46C17-7F32-47BE-84EE-078D7228F18C}" destId="{45C89EF8-C508-47E8-B413-FD54681EC5E9}" srcOrd="0" destOrd="0" presId="urn:microsoft.com/office/officeart/2005/8/layout/matrix1"/>
    <dgm:cxn modelId="{3FF02F46-F3CC-4BAF-BB58-DAD0DD3040EC}" type="presOf" srcId="{0E9E1DAE-DC51-4E94-88FA-47677B44030B}" destId="{3E1F776B-7B7A-49D2-B360-08041403BC59}" srcOrd="1" destOrd="0" presId="urn:microsoft.com/office/officeart/2005/8/layout/matrix1"/>
    <dgm:cxn modelId="{CF825872-74C5-4434-9D0A-2B85A262084E}" type="presOf" srcId="{0E9E1DAE-DC51-4E94-88FA-47677B44030B}" destId="{FE27B8C6-40EE-45B4-ACA3-87804D9D1924}" srcOrd="0" destOrd="0" presId="urn:microsoft.com/office/officeart/2005/8/layout/matrix1"/>
    <dgm:cxn modelId="{FE4F1359-4BE7-4E51-BEC6-E1A4F0FF7057}" type="presOf" srcId="{2D0625E7-0EAE-4386-A5E3-EF4001B749EE}" destId="{A094BB61-1AB6-49E3-BADE-ED27F886032C}" srcOrd="0" destOrd="0" presId="urn:microsoft.com/office/officeart/2005/8/layout/matrix1"/>
    <dgm:cxn modelId="{6BCCFA81-EEA0-4F14-A137-1ACCD1F28E2D}" type="presOf" srcId="{019FC216-2E82-4084-830C-33913B9535EF}" destId="{CDC1C0F5-8B74-44EF-935E-D4C921CE470C}" srcOrd="1" destOrd="0" presId="urn:microsoft.com/office/officeart/2005/8/layout/matrix1"/>
    <dgm:cxn modelId="{5A493B86-701E-4570-BF82-BF7BABFEB571}" srcId="{2D0625E7-0EAE-4386-A5E3-EF4001B749EE}" destId="{FBFAF78B-35FC-4028-BE13-DE8B5AD6BE9B}" srcOrd="1" destOrd="0" parTransId="{3998AB03-6A71-456A-BAB9-8FF2DA26919E}" sibTransId="{2F54BDF7-A4ED-4A1E-A88E-068FC694A464}"/>
    <dgm:cxn modelId="{9F563B99-ABF0-48EA-A7A7-740E7376C207}" type="presOf" srcId="{FBFAF78B-35FC-4028-BE13-DE8B5AD6BE9B}" destId="{3633A172-7B82-41C1-BC3A-F380A4F24891}" srcOrd="1" destOrd="0" presId="urn:microsoft.com/office/officeart/2005/8/layout/matrix1"/>
    <dgm:cxn modelId="{5EFCCAA3-963A-4830-B464-76D11E9BB21A}" type="presOf" srcId="{FBFAF78B-35FC-4028-BE13-DE8B5AD6BE9B}" destId="{D89F2B12-0603-4DA4-8CFF-1780C3798E2D}" srcOrd="0" destOrd="0" presId="urn:microsoft.com/office/officeart/2005/8/layout/matrix1"/>
    <dgm:cxn modelId="{AFFBEDAB-C472-404D-9461-719D04379424}" type="presOf" srcId="{019FC216-2E82-4084-830C-33913B9535EF}" destId="{B9AA9E88-168B-4740-840D-B6B3104B2653}" srcOrd="0" destOrd="0" presId="urn:microsoft.com/office/officeart/2005/8/layout/matrix1"/>
    <dgm:cxn modelId="{552825BD-83AF-4D6D-A412-19AF1E082F6A}" type="presOf" srcId="{5C490286-DEEC-4190-8328-2F0BE5608838}" destId="{F4185A7B-C033-43AF-9E25-2FB5BA4061D4}" srcOrd="0" destOrd="0" presId="urn:microsoft.com/office/officeart/2005/8/layout/matrix1"/>
    <dgm:cxn modelId="{19567FBF-0C6C-4E80-8AE5-68D136098F41}" srcId="{5C490286-DEEC-4190-8328-2F0BE5608838}" destId="{2D0625E7-0EAE-4386-A5E3-EF4001B749EE}" srcOrd="0" destOrd="0" parTransId="{525EEC81-277F-48C1-BF35-00D3CED4E0D2}" sibTransId="{6873CD00-BB4E-4190-B19C-41983ED8F7F4}"/>
    <dgm:cxn modelId="{D5336AC5-E306-49F0-91A4-286912ECC282}" srcId="{2D0625E7-0EAE-4386-A5E3-EF4001B749EE}" destId="{06C46C17-7F32-47BE-84EE-078D7228F18C}" srcOrd="3" destOrd="0" parTransId="{86E7C242-1BD6-47E1-B6A9-D177EF7841F3}" sibTransId="{C64C6458-F156-4563-AB2F-9034AF80E7AE}"/>
    <dgm:cxn modelId="{0B5718C8-7BBC-4044-9800-5D6DFDC1142F}" type="presOf" srcId="{06C46C17-7F32-47BE-84EE-078D7228F18C}" destId="{FDD0EACA-CC15-415B-A026-99D4CB187904}" srcOrd="1" destOrd="0" presId="urn:microsoft.com/office/officeart/2005/8/layout/matrix1"/>
    <dgm:cxn modelId="{1A5B7BD7-F8A2-4E37-B811-46A46F81D7D9}" srcId="{2D0625E7-0EAE-4386-A5E3-EF4001B749EE}" destId="{019FC216-2E82-4084-830C-33913B9535EF}" srcOrd="0" destOrd="0" parTransId="{E0A22629-81AD-4012-8388-C023279838C1}" sibTransId="{125ADD85-DA28-46E4-88D9-422039F9E5D8}"/>
    <dgm:cxn modelId="{E1595542-8BDA-410A-87F9-C182B48D4502}" type="presParOf" srcId="{F4185A7B-C033-43AF-9E25-2FB5BA4061D4}" destId="{DFEDD841-1ED3-4C81-8AA6-A0F8442015A4}" srcOrd="0" destOrd="0" presId="urn:microsoft.com/office/officeart/2005/8/layout/matrix1"/>
    <dgm:cxn modelId="{92C7AC1A-5354-43D3-8ACA-3CA8400CE39E}" type="presParOf" srcId="{DFEDD841-1ED3-4C81-8AA6-A0F8442015A4}" destId="{B9AA9E88-168B-4740-840D-B6B3104B2653}" srcOrd="0" destOrd="0" presId="urn:microsoft.com/office/officeart/2005/8/layout/matrix1"/>
    <dgm:cxn modelId="{F38B060E-07D3-47D1-AB0E-1E4395928D2D}" type="presParOf" srcId="{DFEDD841-1ED3-4C81-8AA6-A0F8442015A4}" destId="{CDC1C0F5-8B74-44EF-935E-D4C921CE470C}" srcOrd="1" destOrd="0" presId="urn:microsoft.com/office/officeart/2005/8/layout/matrix1"/>
    <dgm:cxn modelId="{24574316-71D0-422E-9583-EEB41B896AF9}" type="presParOf" srcId="{DFEDD841-1ED3-4C81-8AA6-A0F8442015A4}" destId="{D89F2B12-0603-4DA4-8CFF-1780C3798E2D}" srcOrd="2" destOrd="0" presId="urn:microsoft.com/office/officeart/2005/8/layout/matrix1"/>
    <dgm:cxn modelId="{6337DF32-C370-459E-A073-0080179A3D8A}" type="presParOf" srcId="{DFEDD841-1ED3-4C81-8AA6-A0F8442015A4}" destId="{3633A172-7B82-41C1-BC3A-F380A4F24891}" srcOrd="3" destOrd="0" presId="urn:microsoft.com/office/officeart/2005/8/layout/matrix1"/>
    <dgm:cxn modelId="{268FAD1F-11FF-4FCE-8B2D-186BD484FB45}" type="presParOf" srcId="{DFEDD841-1ED3-4C81-8AA6-A0F8442015A4}" destId="{FE27B8C6-40EE-45B4-ACA3-87804D9D1924}" srcOrd="4" destOrd="0" presId="urn:microsoft.com/office/officeart/2005/8/layout/matrix1"/>
    <dgm:cxn modelId="{27157B5A-7D34-46A2-8345-43FE933CDBAC}" type="presParOf" srcId="{DFEDD841-1ED3-4C81-8AA6-A0F8442015A4}" destId="{3E1F776B-7B7A-49D2-B360-08041403BC59}" srcOrd="5" destOrd="0" presId="urn:microsoft.com/office/officeart/2005/8/layout/matrix1"/>
    <dgm:cxn modelId="{49675696-C64A-4361-9B9F-39AF59DF6421}" type="presParOf" srcId="{DFEDD841-1ED3-4C81-8AA6-A0F8442015A4}" destId="{45C89EF8-C508-47E8-B413-FD54681EC5E9}" srcOrd="6" destOrd="0" presId="urn:microsoft.com/office/officeart/2005/8/layout/matrix1"/>
    <dgm:cxn modelId="{8C6276DC-8409-41B7-8346-7775746AFFC0}" type="presParOf" srcId="{DFEDD841-1ED3-4C81-8AA6-A0F8442015A4}" destId="{FDD0EACA-CC15-415B-A026-99D4CB187904}" srcOrd="7" destOrd="0" presId="urn:microsoft.com/office/officeart/2005/8/layout/matrix1"/>
    <dgm:cxn modelId="{66256C38-DF9C-48E2-AB93-61EA6845DA7A}" type="presParOf" srcId="{F4185A7B-C033-43AF-9E25-2FB5BA4061D4}" destId="{A094BB61-1AB6-49E3-BADE-ED27F886032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9E88-168B-4740-840D-B6B3104B2653}">
      <dsp:nvSpPr>
        <dsp:cNvPr id="0" name=""/>
        <dsp:cNvSpPr/>
      </dsp:nvSpPr>
      <dsp:spPr>
        <a:xfrm rot="16200000">
          <a:off x="847043" y="-847043"/>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rgbClr val="009DA3"/>
            </a:solidFill>
          </a:endParaRPr>
        </a:p>
        <a:p>
          <a:pPr marL="0" lvl="0" indent="0" algn="ctr" defTabSz="1244600">
            <a:lnSpc>
              <a:spcPct val="90000"/>
            </a:lnSpc>
            <a:spcBef>
              <a:spcPct val="0"/>
            </a:spcBef>
            <a:spcAft>
              <a:spcPct val="35000"/>
            </a:spcAft>
            <a:buNone/>
          </a:pPr>
          <a:r>
            <a:rPr lang="en-GB" sz="2800" b="1" kern="1200" dirty="0">
              <a:solidFill>
                <a:srgbClr val="009DA3"/>
              </a:solidFill>
            </a:rPr>
            <a:t>Thematic workshops</a:t>
          </a:r>
        </a:p>
        <a:p>
          <a:pPr marL="0" lvl="0" indent="0" algn="l" defTabSz="1244600">
            <a:lnSpc>
              <a:spcPct val="90000"/>
            </a:lnSpc>
            <a:spcBef>
              <a:spcPct val="0"/>
            </a:spcBef>
            <a:spcAft>
              <a:spcPct val="35000"/>
            </a:spcAft>
            <a:buNone/>
          </a:pPr>
          <a:r>
            <a:rPr lang="en-GB" sz="1800" kern="1200" dirty="0">
              <a:hlinkClick xmlns:r="http://schemas.openxmlformats.org/officeDocument/2006/relationships" r:id="rId1"/>
            </a:rPr>
            <a:t>Care and Support at Home Market Engagement - Cornwall Council</a:t>
          </a:r>
          <a:endParaRPr lang="en-GB" sz="1800" kern="1200" dirty="0"/>
        </a:p>
        <a:p>
          <a:pPr marL="0" lvl="0" indent="0" algn="l" defTabSz="1244600">
            <a:lnSpc>
              <a:spcPct val="90000"/>
            </a:lnSpc>
            <a:spcBef>
              <a:spcPct val="0"/>
            </a:spcBef>
            <a:spcAft>
              <a:spcPct val="35000"/>
            </a:spcAft>
            <a:buNone/>
          </a:pPr>
          <a:endParaRPr lang="en-GB" sz="1800" b="1" kern="1200" dirty="0">
            <a:solidFill>
              <a:srgbClr val="009DA3"/>
            </a:solidFill>
          </a:endParaRPr>
        </a:p>
        <a:p>
          <a:pPr marL="0" lvl="0" indent="0" algn="ctr" defTabSz="1244600">
            <a:lnSpc>
              <a:spcPct val="90000"/>
            </a:lnSpc>
            <a:spcBef>
              <a:spcPct val="0"/>
            </a:spcBef>
            <a:spcAft>
              <a:spcPct val="35000"/>
            </a:spcAft>
            <a:buNone/>
          </a:pPr>
          <a:endParaRPr lang="en-GB" sz="2800" b="1" kern="1200" dirty="0">
            <a:solidFill>
              <a:srgbClr val="009DA3"/>
            </a:solidFill>
          </a:endParaRPr>
        </a:p>
      </dsp:txBody>
      <dsp:txXfrm rot="5400000">
        <a:off x="0" y="0"/>
        <a:ext cx="4113648" cy="1814671"/>
      </dsp:txXfrm>
    </dsp:sp>
    <dsp:sp modelId="{D89F2B12-0603-4DA4-8CFF-1780C3798E2D}">
      <dsp:nvSpPr>
        <dsp:cNvPr id="0" name=""/>
        <dsp:cNvSpPr/>
      </dsp:nvSpPr>
      <dsp:spPr>
        <a:xfrm>
          <a:off x="4113648" y="0"/>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algn="ctr" defTabSz="1244600">
            <a:lnSpc>
              <a:spcPct val="90000"/>
            </a:lnSpc>
            <a:spcBef>
              <a:spcPct val="0"/>
            </a:spcBef>
            <a:spcAft>
              <a:spcPct val="35000"/>
            </a:spcAft>
            <a:buNone/>
          </a:pPr>
          <a:r>
            <a:rPr lang="en-GB" sz="2800" b="1" kern="1200" dirty="0">
              <a:solidFill>
                <a:srgbClr val="009DA3"/>
              </a:solidFill>
            </a:rPr>
            <a:t>Soft Market Test</a:t>
          </a:r>
        </a:p>
        <a:p>
          <a:pPr marL="1436688" lvl="0" indent="-1436688" algn="r" defTabSz="1244600">
            <a:lnSpc>
              <a:spcPct val="90000"/>
            </a:lnSpc>
            <a:spcBef>
              <a:spcPct val="0"/>
            </a:spcBef>
            <a:spcAft>
              <a:spcPct val="35000"/>
            </a:spcAft>
            <a:buNone/>
          </a:pPr>
          <a:r>
            <a:rPr lang="en-GB" sz="1800" kern="1200" dirty="0">
              <a:hlinkClick xmlns:r="http://schemas.openxmlformats.org/officeDocument/2006/relationships" r:id="rId2"/>
            </a:rPr>
            <a:t>Cornwall Council Care and Support at Home PIN Market Engagement</a:t>
          </a:r>
          <a:endParaRPr lang="en-GB" sz="1800" b="1" kern="1200" dirty="0">
            <a:solidFill>
              <a:srgbClr val="009DA3"/>
            </a:solidFill>
          </a:endParaRPr>
        </a:p>
      </dsp:txBody>
      <dsp:txXfrm>
        <a:off x="4113648" y="0"/>
        <a:ext cx="4113648" cy="1814671"/>
      </dsp:txXfrm>
    </dsp:sp>
    <dsp:sp modelId="{FE27B8C6-40EE-45B4-ACA3-87804D9D1924}">
      <dsp:nvSpPr>
        <dsp:cNvPr id="0" name=""/>
        <dsp:cNvSpPr/>
      </dsp:nvSpPr>
      <dsp:spPr>
        <a:xfrm rot="10800000">
          <a:off x="0" y="2419562"/>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One to One Meetings</a:t>
          </a:r>
        </a:p>
        <a:p>
          <a:pPr marL="0" lvl="0" indent="0" algn="l" defTabSz="1244600">
            <a:lnSpc>
              <a:spcPct val="90000"/>
            </a:lnSpc>
            <a:spcBef>
              <a:spcPct val="0"/>
            </a:spcBef>
            <a:spcAft>
              <a:spcPct val="35000"/>
            </a:spcAft>
            <a:buNone/>
          </a:pPr>
          <a:r>
            <a:rPr lang="en-GB" sz="1800" kern="1200" dirty="0">
              <a:hlinkClick xmlns:r="http://schemas.openxmlformats.org/officeDocument/2006/relationships" r:id="rId3"/>
            </a:rPr>
            <a:t>Book on the home care recommissioning engagement workshops - Cornwall Council</a:t>
          </a:r>
          <a:endParaRPr lang="en-GB" sz="1800" b="1" kern="1200" dirty="0">
            <a:solidFill>
              <a:srgbClr val="009DA3"/>
            </a:solidFill>
          </a:endParaRPr>
        </a:p>
      </dsp:txBody>
      <dsp:txXfrm rot="10800000">
        <a:off x="0" y="3024452"/>
        <a:ext cx="4113648" cy="1814671"/>
      </dsp:txXfrm>
    </dsp:sp>
    <dsp:sp modelId="{45C89EF8-C508-47E8-B413-FD54681EC5E9}">
      <dsp:nvSpPr>
        <dsp:cNvPr id="0" name=""/>
        <dsp:cNvSpPr/>
      </dsp:nvSpPr>
      <dsp:spPr>
        <a:xfrm rot="5400000">
          <a:off x="4960691" y="1572519"/>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            Provider Advisory Groups</a:t>
          </a:r>
        </a:p>
        <a:p>
          <a:pPr marL="0" lvl="0" indent="0" algn="r" defTabSz="1244600">
            <a:lnSpc>
              <a:spcPct val="90000"/>
            </a:lnSpc>
            <a:spcBef>
              <a:spcPct val="0"/>
            </a:spcBef>
            <a:spcAft>
              <a:spcPct val="35000"/>
            </a:spcAft>
            <a:buNone/>
          </a:pPr>
          <a:r>
            <a:rPr lang="en-GB" sz="1800" b="0" kern="1200" dirty="0">
              <a:solidFill>
                <a:srgbClr val="009DA3"/>
              </a:solidFill>
            </a:rPr>
            <a:t>In Development</a:t>
          </a:r>
        </a:p>
        <a:p>
          <a:pPr marL="0" lvl="0" indent="0" algn="ctr" defTabSz="1244600">
            <a:lnSpc>
              <a:spcPct val="90000"/>
            </a:lnSpc>
            <a:spcBef>
              <a:spcPct val="0"/>
            </a:spcBef>
            <a:spcAft>
              <a:spcPct val="35000"/>
            </a:spcAft>
            <a:buNone/>
          </a:pPr>
          <a:endParaRPr lang="en-GB" sz="2800" b="1" kern="1200" dirty="0">
            <a:solidFill>
              <a:srgbClr val="009DA3"/>
            </a:solidFill>
          </a:endParaRPr>
        </a:p>
      </dsp:txBody>
      <dsp:txXfrm rot="-5400000">
        <a:off x="4113648" y="3024452"/>
        <a:ext cx="4113648" cy="1814671"/>
      </dsp:txXfrm>
    </dsp:sp>
    <dsp:sp modelId="{A094BB61-1AB6-49E3-BADE-ED27F886032C}">
      <dsp:nvSpPr>
        <dsp:cNvPr id="0" name=""/>
        <dsp:cNvSpPr/>
      </dsp:nvSpPr>
      <dsp:spPr>
        <a:xfrm>
          <a:off x="3547815" y="2164600"/>
          <a:ext cx="1131664" cy="509922"/>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3572707" y="2189492"/>
        <a:ext cx="1081880" cy="46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9E88-168B-4740-840D-B6B3104B2653}">
      <dsp:nvSpPr>
        <dsp:cNvPr id="0" name=""/>
        <dsp:cNvSpPr/>
      </dsp:nvSpPr>
      <dsp:spPr>
        <a:xfrm rot="16200000">
          <a:off x="847043" y="-847043"/>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Service User and Carers Advisory Groups</a:t>
          </a:r>
        </a:p>
        <a:p>
          <a:pPr marL="0" lvl="0" indent="0" algn="l" defTabSz="1244600">
            <a:lnSpc>
              <a:spcPct val="90000"/>
            </a:lnSpc>
            <a:spcBef>
              <a:spcPct val="0"/>
            </a:spcBef>
            <a:spcAft>
              <a:spcPct val="35000"/>
            </a:spcAft>
            <a:buNone/>
          </a:pPr>
          <a:r>
            <a:rPr lang="en-GB" sz="1800" b="0" kern="1200" dirty="0">
              <a:solidFill>
                <a:srgbClr val="009DA3"/>
              </a:solidFill>
            </a:rPr>
            <a:t>In Development</a:t>
          </a:r>
          <a:endParaRPr lang="en-GB" sz="1800" b="1" kern="1200" dirty="0">
            <a:solidFill>
              <a:srgbClr val="009DA3"/>
            </a:solidFill>
          </a:endParaRPr>
        </a:p>
      </dsp:txBody>
      <dsp:txXfrm rot="5400000">
        <a:off x="0" y="0"/>
        <a:ext cx="4113648" cy="1814671"/>
      </dsp:txXfrm>
    </dsp:sp>
    <dsp:sp modelId="{D89F2B12-0603-4DA4-8CFF-1780C3798E2D}">
      <dsp:nvSpPr>
        <dsp:cNvPr id="0" name=""/>
        <dsp:cNvSpPr/>
      </dsp:nvSpPr>
      <dsp:spPr>
        <a:xfrm>
          <a:off x="4113648" y="0"/>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Lets Talk Cornwall Public Engagement</a:t>
          </a:r>
        </a:p>
        <a:p>
          <a:pPr marL="0" lvl="0" indent="0" algn="r" defTabSz="1244600">
            <a:lnSpc>
              <a:spcPct val="90000"/>
            </a:lnSpc>
            <a:spcBef>
              <a:spcPct val="0"/>
            </a:spcBef>
            <a:spcAft>
              <a:spcPct val="35000"/>
            </a:spcAft>
            <a:buNone/>
          </a:pPr>
          <a:r>
            <a:rPr lang="en-GB" sz="1800" b="0" kern="1200" dirty="0">
              <a:solidFill>
                <a:srgbClr val="009DA3"/>
              </a:solidFill>
            </a:rPr>
            <a:t>In Development</a:t>
          </a:r>
          <a:endParaRPr lang="en-GB" sz="1800" b="1" kern="1200" dirty="0">
            <a:solidFill>
              <a:srgbClr val="009DA3"/>
            </a:solidFill>
          </a:endParaRPr>
        </a:p>
      </dsp:txBody>
      <dsp:txXfrm>
        <a:off x="4113648" y="0"/>
        <a:ext cx="4113648" cy="1814671"/>
      </dsp:txXfrm>
    </dsp:sp>
    <dsp:sp modelId="{FE27B8C6-40EE-45B4-ACA3-87804D9D1924}">
      <dsp:nvSpPr>
        <dsp:cNvPr id="0" name=""/>
        <dsp:cNvSpPr/>
      </dsp:nvSpPr>
      <dsp:spPr>
        <a:xfrm rot="10800000">
          <a:off x="0" y="2419562"/>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Partnership Boards</a:t>
          </a:r>
        </a:p>
      </dsp:txBody>
      <dsp:txXfrm rot="10800000">
        <a:off x="0" y="3024452"/>
        <a:ext cx="4113648" cy="1814671"/>
      </dsp:txXfrm>
    </dsp:sp>
    <dsp:sp modelId="{45C89EF8-C508-47E8-B413-FD54681EC5E9}">
      <dsp:nvSpPr>
        <dsp:cNvPr id="0" name=""/>
        <dsp:cNvSpPr/>
      </dsp:nvSpPr>
      <dsp:spPr>
        <a:xfrm rot="5400000">
          <a:off x="4960691" y="1572519"/>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            Other Ideas and Opportunities?</a:t>
          </a:r>
        </a:p>
      </dsp:txBody>
      <dsp:txXfrm rot="-5400000">
        <a:off x="4113648" y="3024452"/>
        <a:ext cx="4113648" cy="1814671"/>
      </dsp:txXfrm>
    </dsp:sp>
    <dsp:sp modelId="{A094BB61-1AB6-49E3-BADE-ED27F886032C}">
      <dsp:nvSpPr>
        <dsp:cNvPr id="0" name=""/>
        <dsp:cNvSpPr/>
      </dsp:nvSpPr>
      <dsp:spPr>
        <a:xfrm>
          <a:off x="2879553" y="1814671"/>
          <a:ext cx="2468188" cy="1209781"/>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n-GB" sz="5000" kern="1200" dirty="0"/>
        </a:p>
      </dsp:txBody>
      <dsp:txXfrm>
        <a:off x="2938610" y="1873728"/>
        <a:ext cx="2350074" cy="10916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11FA9-ADF9-425A-9B10-EECD6D800BF8}"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61BDF-5D8A-4DB3-8F5E-1E00CD96CD45}" type="slidenum">
              <a:rPr lang="en-GB" smtClean="0"/>
              <a:t>‹#›</a:t>
            </a:fld>
            <a:endParaRPr lang="en-GB"/>
          </a:p>
        </p:txBody>
      </p:sp>
    </p:spTree>
    <p:extLst>
      <p:ext uri="{BB962C8B-B14F-4D97-AF65-F5344CB8AC3E}">
        <p14:creationId xmlns:p14="http://schemas.microsoft.com/office/powerpoint/2010/main" val="47131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a:t>
            </a:fld>
            <a:endParaRPr lang="en-GB"/>
          </a:p>
        </p:txBody>
      </p:sp>
    </p:spTree>
    <p:extLst>
      <p:ext uri="{BB962C8B-B14F-4D97-AF65-F5344CB8AC3E}">
        <p14:creationId xmlns:p14="http://schemas.microsoft.com/office/powerpoint/2010/main" val="72065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11</a:t>
            </a:fld>
            <a:endParaRPr lang="en-GB"/>
          </a:p>
        </p:txBody>
      </p:sp>
    </p:spTree>
    <p:extLst>
      <p:ext uri="{BB962C8B-B14F-4D97-AF65-F5344CB8AC3E}">
        <p14:creationId xmlns:p14="http://schemas.microsoft.com/office/powerpoint/2010/main" val="197286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12</a:t>
            </a:fld>
            <a:endParaRPr lang="en-GB"/>
          </a:p>
        </p:txBody>
      </p:sp>
    </p:spTree>
    <p:extLst>
      <p:ext uri="{BB962C8B-B14F-4D97-AF65-F5344CB8AC3E}">
        <p14:creationId xmlns:p14="http://schemas.microsoft.com/office/powerpoint/2010/main" val="372344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13</a:t>
            </a:fld>
            <a:endParaRPr lang="en-GB"/>
          </a:p>
        </p:txBody>
      </p:sp>
    </p:spTree>
    <p:extLst>
      <p:ext uri="{BB962C8B-B14F-4D97-AF65-F5344CB8AC3E}">
        <p14:creationId xmlns:p14="http://schemas.microsoft.com/office/powerpoint/2010/main" val="242286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14</a:t>
            </a:fld>
            <a:endParaRPr lang="en-GB"/>
          </a:p>
        </p:txBody>
      </p:sp>
    </p:spTree>
    <p:extLst>
      <p:ext uri="{BB962C8B-B14F-4D97-AF65-F5344CB8AC3E}">
        <p14:creationId xmlns:p14="http://schemas.microsoft.com/office/powerpoint/2010/main" val="332712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15</a:t>
            </a:fld>
            <a:endParaRPr lang="en-GB"/>
          </a:p>
        </p:txBody>
      </p:sp>
    </p:spTree>
    <p:extLst>
      <p:ext uri="{BB962C8B-B14F-4D97-AF65-F5344CB8AC3E}">
        <p14:creationId xmlns:p14="http://schemas.microsoft.com/office/powerpoint/2010/main" val="389378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16</a:t>
            </a:fld>
            <a:endParaRPr lang="en-GB"/>
          </a:p>
        </p:txBody>
      </p:sp>
    </p:spTree>
    <p:extLst>
      <p:ext uri="{BB962C8B-B14F-4D97-AF65-F5344CB8AC3E}">
        <p14:creationId xmlns:p14="http://schemas.microsoft.com/office/powerpoint/2010/main" val="213071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17</a:t>
            </a:fld>
            <a:endParaRPr lang="en-GB"/>
          </a:p>
        </p:txBody>
      </p:sp>
    </p:spTree>
    <p:extLst>
      <p:ext uri="{BB962C8B-B14F-4D97-AF65-F5344CB8AC3E}">
        <p14:creationId xmlns:p14="http://schemas.microsoft.com/office/powerpoint/2010/main" val="203264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18</a:t>
            </a:fld>
            <a:endParaRPr lang="en-GB"/>
          </a:p>
        </p:txBody>
      </p:sp>
    </p:spTree>
    <p:extLst>
      <p:ext uri="{BB962C8B-B14F-4D97-AF65-F5344CB8AC3E}">
        <p14:creationId xmlns:p14="http://schemas.microsoft.com/office/powerpoint/2010/main" val="122787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22</a:t>
            </a:fld>
            <a:endParaRPr lang="en-GB"/>
          </a:p>
        </p:txBody>
      </p:sp>
    </p:spTree>
    <p:extLst>
      <p:ext uri="{BB962C8B-B14F-4D97-AF65-F5344CB8AC3E}">
        <p14:creationId xmlns:p14="http://schemas.microsoft.com/office/powerpoint/2010/main" val="212532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23</a:t>
            </a:fld>
            <a:endParaRPr lang="en-GB"/>
          </a:p>
        </p:txBody>
      </p:sp>
    </p:spTree>
    <p:extLst>
      <p:ext uri="{BB962C8B-B14F-4D97-AF65-F5344CB8AC3E}">
        <p14:creationId xmlns:p14="http://schemas.microsoft.com/office/powerpoint/2010/main" val="56512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3</a:t>
            </a:fld>
            <a:endParaRPr lang="en-GB"/>
          </a:p>
        </p:txBody>
      </p:sp>
    </p:spTree>
    <p:extLst>
      <p:ext uri="{BB962C8B-B14F-4D97-AF65-F5344CB8AC3E}">
        <p14:creationId xmlns:p14="http://schemas.microsoft.com/office/powerpoint/2010/main" val="19615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24</a:t>
            </a:fld>
            <a:endParaRPr lang="en-GB"/>
          </a:p>
        </p:txBody>
      </p:sp>
    </p:spTree>
    <p:extLst>
      <p:ext uri="{BB962C8B-B14F-4D97-AF65-F5344CB8AC3E}">
        <p14:creationId xmlns:p14="http://schemas.microsoft.com/office/powerpoint/2010/main" val="225761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25</a:t>
            </a:fld>
            <a:endParaRPr lang="en-GB"/>
          </a:p>
        </p:txBody>
      </p:sp>
    </p:spTree>
    <p:extLst>
      <p:ext uri="{BB962C8B-B14F-4D97-AF65-F5344CB8AC3E}">
        <p14:creationId xmlns:p14="http://schemas.microsoft.com/office/powerpoint/2010/main" val="312525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4</a:t>
            </a:fld>
            <a:endParaRPr lang="en-GB"/>
          </a:p>
        </p:txBody>
      </p:sp>
    </p:spTree>
    <p:extLst>
      <p:ext uri="{BB962C8B-B14F-4D97-AF65-F5344CB8AC3E}">
        <p14:creationId xmlns:p14="http://schemas.microsoft.com/office/powerpoint/2010/main" val="181694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0CBA6D5-0B23-4168-BD0A-E2F4B3956292}" type="slidenum">
              <a:rPr lang="en-GB" smtClean="0"/>
              <a:t>5</a:t>
            </a:fld>
            <a:endParaRPr lang="en-GB"/>
          </a:p>
        </p:txBody>
      </p:sp>
    </p:spTree>
    <p:extLst>
      <p:ext uri="{BB962C8B-B14F-4D97-AF65-F5344CB8AC3E}">
        <p14:creationId xmlns:p14="http://schemas.microsoft.com/office/powerpoint/2010/main" val="328021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6</a:t>
            </a:fld>
            <a:endParaRPr lang="en-GB"/>
          </a:p>
        </p:txBody>
      </p:sp>
    </p:spTree>
    <p:extLst>
      <p:ext uri="{BB962C8B-B14F-4D97-AF65-F5344CB8AC3E}">
        <p14:creationId xmlns:p14="http://schemas.microsoft.com/office/powerpoint/2010/main" val="176060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7</a:t>
            </a:fld>
            <a:endParaRPr lang="en-GB"/>
          </a:p>
        </p:txBody>
      </p:sp>
    </p:spTree>
    <p:extLst>
      <p:ext uri="{BB962C8B-B14F-4D97-AF65-F5344CB8AC3E}">
        <p14:creationId xmlns:p14="http://schemas.microsoft.com/office/powerpoint/2010/main" val="44790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8</a:t>
            </a:fld>
            <a:endParaRPr lang="en-GB"/>
          </a:p>
        </p:txBody>
      </p:sp>
    </p:spTree>
    <p:extLst>
      <p:ext uri="{BB962C8B-B14F-4D97-AF65-F5344CB8AC3E}">
        <p14:creationId xmlns:p14="http://schemas.microsoft.com/office/powerpoint/2010/main" val="176060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9</a:t>
            </a:fld>
            <a:endParaRPr lang="en-GB"/>
          </a:p>
        </p:txBody>
      </p:sp>
    </p:spTree>
    <p:extLst>
      <p:ext uri="{BB962C8B-B14F-4D97-AF65-F5344CB8AC3E}">
        <p14:creationId xmlns:p14="http://schemas.microsoft.com/office/powerpoint/2010/main" val="109398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10</a:t>
            </a:fld>
            <a:endParaRPr lang="en-GB"/>
          </a:p>
        </p:txBody>
      </p:sp>
    </p:spTree>
    <p:extLst>
      <p:ext uri="{BB962C8B-B14F-4D97-AF65-F5344CB8AC3E}">
        <p14:creationId xmlns:p14="http://schemas.microsoft.com/office/powerpoint/2010/main" val="367713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2456-1B2F-4204-811A-04F998B2D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D515F3-BA09-499E-B3FE-3E2072D0B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72A218-1E2E-41D4-92D9-18346138B657}"/>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EA7F7899-3C72-47BB-887A-374627DB0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A7475-4BDF-413D-B5A9-4818C2991F09}"/>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274193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F64C-85B9-4619-82A8-6E0C972AC6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887B4E-B6A0-45C6-A1C2-FDB79A8D1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FC3FC5-538B-4272-9373-2FFF654DEA9E}"/>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3B24BA99-07D0-42B7-B5FB-97175BF54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865E3-5E4D-4586-83CA-B234B6E476F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677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C9F7D-C258-4A93-A547-235EF512B7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858E7-4BA5-48C9-9014-A28B60265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F7045-430F-410E-A864-BA45351ECA9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F3D93EF7-A7EA-4695-990D-32B13B2C4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26E10-5FFF-46CC-B39C-6C4CC46F61EF}"/>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1592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13246" y="275017"/>
            <a:ext cx="11068796" cy="737494"/>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289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DEFA-0A1C-4076-93A2-51A68E0F6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39D568-F3DF-43E7-AC21-D8840B630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0FDB5C-555E-47B3-A1E8-7B3026FD979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74A32A0A-362E-4CD5-AB51-CA783DC0C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DD070-D649-441D-A06D-14C7118967E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55043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E969-C268-47EF-AB2B-D7E1AC82D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D29FC1-B3BC-4340-8289-F8F8191D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2501D-9846-46C6-98A9-AE1D7F26392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E7016750-98DC-4550-ACDA-3870A648B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4A473-4195-41B1-BA9F-1599A42BDA5C}"/>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82165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8C2C-F135-4BA3-ACD6-1700F14112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E6D5FB-BB43-47E4-8F42-566C259C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3B5AA0-BC3B-479C-B266-A559C0701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046F8E-496B-4ECD-BFFD-FB6BFB9FED5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CDA46572-C830-41E1-95E3-7B6E14D30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67355-A62E-4F2B-BD88-FC55CBF9577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5230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2F5C-7DA7-4A28-A442-22D10D879E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57B4B-57C8-47DF-9231-CFFD96CBF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CDBA5-59DA-4DAB-96E3-57BC77C2B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36D0D6-4F30-477E-85BC-5B4C87995A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5692E-FFFC-48B5-88E3-848DDEEA4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A76ADB-CF07-4660-9B53-7C9F22CBCBA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8" name="Footer Placeholder 7">
            <a:extLst>
              <a:ext uri="{FF2B5EF4-FFF2-40B4-BE49-F238E27FC236}">
                <a16:creationId xmlns:a16="http://schemas.microsoft.com/office/drawing/2014/main" id="{58949A9A-E619-4091-867B-E03D53E38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48E835-2C97-499D-960B-80034A3607A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453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A4B9-EE44-4A62-AE99-32C919CD1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C04FF9-6A37-469C-9FE9-6B147488F167}"/>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4" name="Footer Placeholder 3">
            <a:extLst>
              <a:ext uri="{FF2B5EF4-FFF2-40B4-BE49-F238E27FC236}">
                <a16:creationId xmlns:a16="http://schemas.microsoft.com/office/drawing/2014/main" id="{3E043998-9331-4228-858E-0B03DD7AF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8ADC31-8832-44BA-A58D-E1B5C7C85D3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9538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0E833-0461-4CA6-B8EE-D6D395F06DC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3" name="Footer Placeholder 2">
            <a:extLst>
              <a:ext uri="{FF2B5EF4-FFF2-40B4-BE49-F238E27FC236}">
                <a16:creationId xmlns:a16="http://schemas.microsoft.com/office/drawing/2014/main" id="{2DB6AAD1-C613-4994-96DC-0D9B152F18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C8CB83-B7F9-4887-93F3-2CC66BC5C1C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79809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05A0-7C7B-4D54-8A69-C61E0445C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69507D-4A6A-48A0-A8A2-5B58118E5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1891CB-82B0-4550-8583-FDDB17CA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D72EB-5ECF-4BA2-A362-33A2E755C9FC}"/>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985AB83A-E8D4-44EB-9A3C-62DE7F01D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32C4B-AD65-4009-A3C9-329FDEB10D2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405627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6812-E2CE-4FDD-9117-5E36C3F9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2A3E56-954A-4965-A394-3E1F8DDFA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F28DE5-AF3E-46BE-B19B-E0F91381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8E182-7840-4AD8-B98F-18686667FE82}"/>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05AFE378-C415-40A9-BF8C-578FE897D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5ED99-80BB-4556-BD58-4408CD153BDD}"/>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3056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B091-1130-4AB5-BD6C-80C4B25D2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778AE0-533A-4495-A119-80D049BD2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429D89-C90B-4F8C-83A7-A19D34A3E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4D722346-D817-49F4-A448-30547F6F0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CE33C-3929-4531-956F-C1B9F27A8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6BD1-5C4E-4340-B0E9-87F484933D69}" type="slidenum">
              <a:rPr lang="en-GB" smtClean="0"/>
              <a:t>‹#›</a:t>
            </a:fld>
            <a:endParaRPr lang="en-GB"/>
          </a:p>
        </p:txBody>
      </p:sp>
      <p:sp>
        <p:nvSpPr>
          <p:cNvPr id="7" name="MSIPCMContentMarking" descr="{&quot;HashCode&quot;:-2130211288,&quot;Placement&quot;:&quot;Header&quot;,&quot;Top&quot;:0.0,&quot;Left&quot;:770.990051,&quot;SlideWidth&quot;:960,&quot;SlideHeight&quot;:540}">
            <a:extLst>
              <a:ext uri="{FF2B5EF4-FFF2-40B4-BE49-F238E27FC236}">
                <a16:creationId xmlns:a16="http://schemas.microsoft.com/office/drawing/2014/main" id="{9BBF11F0-06DC-4E84-A23C-81D1311AE742}"/>
              </a:ext>
            </a:extLst>
          </p:cNvPr>
          <p:cNvSpPr txBox="1"/>
          <p:nvPr userDrawn="1"/>
        </p:nvSpPr>
        <p:spPr>
          <a:xfrm>
            <a:off x="9791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6470963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2" r:id="rId4"/>
    <p:sldLayoutId id="2147483653" r:id="rId5"/>
    <p:sldLayoutId id="2147483680" r:id="rId6"/>
    <p:sldLayoutId id="2147483678"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package" Target="../embeddings/Microsoft_Excel_Worksheet.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ornwall.gov.uk/health-and-social-care/adult-social-care/adult-social-care-commissioning/care-and-support-at-home/"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ornwall.gov.uk/health-and-social-care/adult-social-care/adult-social-care-commissioning/care-and-support-at-hom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cornwall.gov.uk/media/blifur3l/market-sustainability-plan-2023-25.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cornwall.gov.uk/media/bftpodwq/better-lives-strategy-v2-52154-web.pdf" TargetMode="External"/><Relationship Id="rId5" Type="http://schemas.openxmlformats.org/officeDocument/2006/relationships/hyperlink" Target="https://www.cornwall.gov.uk/media/2pjnu2yo/maximising-independence-strategy-v2-52154-web.pdf"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64586-0D1E-4855-8FAB-6AF51B012B29}"/>
              </a:ext>
            </a:extLst>
          </p:cNvPr>
          <p:cNvSpPr/>
          <p:nvPr/>
        </p:nvSpPr>
        <p:spPr>
          <a:xfrm>
            <a:off x="0" y="360"/>
            <a:ext cx="12192000" cy="685764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8299">
              <a:defRPr/>
            </a:pPr>
            <a:endParaRPr lang="en-GB" sz="1814">
              <a:solidFill>
                <a:prstClr val="white"/>
              </a:solidFill>
              <a:latin typeface="Calibri"/>
            </a:endParaRPr>
          </a:p>
        </p:txBody>
      </p:sp>
      <p:pic>
        <p:nvPicPr>
          <p:cNvPr id="5" name="Picture 4">
            <a:extLst>
              <a:ext uri="{FF2B5EF4-FFF2-40B4-BE49-F238E27FC236}">
                <a16:creationId xmlns:a16="http://schemas.microsoft.com/office/drawing/2014/main" id="{35538D4D-8960-41F8-87C1-3D24D0A4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9352"/>
            <a:ext cx="12535322" cy="2529151"/>
          </a:xfrm>
          <a:prstGeom prst="rect">
            <a:avLst/>
          </a:prstGeom>
        </p:spPr>
      </p:pic>
      <p:pic>
        <p:nvPicPr>
          <p:cNvPr id="6" name="Picture 5">
            <a:extLst>
              <a:ext uri="{FF2B5EF4-FFF2-40B4-BE49-F238E27FC236}">
                <a16:creationId xmlns:a16="http://schemas.microsoft.com/office/drawing/2014/main" id="{A378A26B-90CE-4864-8D85-917ADE502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82" y="5466728"/>
            <a:ext cx="2366987" cy="912366"/>
          </a:xfrm>
          <a:prstGeom prst="rect">
            <a:avLst/>
          </a:prstGeom>
        </p:spPr>
      </p:pic>
      <p:pic>
        <p:nvPicPr>
          <p:cNvPr id="9" name="Picture 8">
            <a:extLst>
              <a:ext uri="{FF2B5EF4-FFF2-40B4-BE49-F238E27FC236}">
                <a16:creationId xmlns:a16="http://schemas.microsoft.com/office/drawing/2014/main" id="{3597F2FF-97D2-4226-AC65-8C785D6D4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043" y="250100"/>
            <a:ext cx="3000084" cy="755340"/>
          </a:xfrm>
          <a:prstGeom prst="rect">
            <a:avLst/>
          </a:prstGeom>
        </p:spPr>
      </p:pic>
      <p:sp>
        <p:nvSpPr>
          <p:cNvPr id="10" name="TextBox 9">
            <a:extLst>
              <a:ext uri="{FF2B5EF4-FFF2-40B4-BE49-F238E27FC236}">
                <a16:creationId xmlns:a16="http://schemas.microsoft.com/office/drawing/2014/main" id="{A6BDC959-A938-4B97-B478-5AC294D9FE11}"/>
              </a:ext>
            </a:extLst>
          </p:cNvPr>
          <p:cNvSpPr txBox="1"/>
          <p:nvPr/>
        </p:nvSpPr>
        <p:spPr>
          <a:xfrm>
            <a:off x="333782" y="1082777"/>
            <a:ext cx="11393344" cy="3055964"/>
          </a:xfrm>
          <a:prstGeom prst="rect">
            <a:avLst/>
          </a:prstGeom>
          <a:noFill/>
        </p:spPr>
        <p:txBody>
          <a:bodyPr wrap="square" lIns="82931" tIns="41465" rIns="82931" bIns="41465" rtlCol="0" anchor="t">
            <a:spAutoFit/>
          </a:bodyPr>
          <a:lstStyle/>
          <a:p>
            <a:pPr defTabSz="878299">
              <a:defRPr/>
            </a:pPr>
            <a:r>
              <a:rPr lang="en-GB" sz="3950" b="1" dirty="0">
                <a:solidFill>
                  <a:schemeClr val="bg1"/>
                </a:solidFill>
                <a:latin typeface="Calibri"/>
              </a:rPr>
              <a:t>Care and Support at Home </a:t>
            </a:r>
          </a:p>
          <a:p>
            <a:pPr defTabSz="878299">
              <a:defRPr/>
            </a:pPr>
            <a:r>
              <a:rPr lang="en-GB" sz="3950" b="1" dirty="0">
                <a:solidFill>
                  <a:schemeClr val="bg1"/>
                </a:solidFill>
                <a:latin typeface="Calibri"/>
              </a:rPr>
              <a:t>Stakeholder Conference 2023 </a:t>
            </a:r>
          </a:p>
          <a:p>
            <a:pPr defTabSz="878299">
              <a:defRPr/>
            </a:pPr>
            <a:endParaRPr lang="en-GB" sz="2600" b="1" dirty="0">
              <a:solidFill>
                <a:schemeClr val="bg1"/>
              </a:solidFill>
              <a:latin typeface="Calibri"/>
            </a:endParaRPr>
          </a:p>
          <a:p>
            <a:pPr defTabSz="878299">
              <a:defRPr/>
            </a:pPr>
            <a:endParaRPr lang="en-GB" sz="2600" b="1" dirty="0">
              <a:solidFill>
                <a:schemeClr val="bg1"/>
              </a:solidFill>
              <a:latin typeface="Calibri"/>
            </a:endParaRPr>
          </a:p>
          <a:p>
            <a:pPr defTabSz="878299">
              <a:defRPr/>
            </a:pPr>
            <a:r>
              <a:rPr lang="en-GB" sz="2600" b="1" dirty="0">
                <a:solidFill>
                  <a:schemeClr val="bg1"/>
                </a:solidFill>
                <a:latin typeface="Calibri"/>
              </a:rPr>
              <a:t>April 2023</a:t>
            </a:r>
          </a:p>
          <a:p>
            <a:pPr defTabSz="878299">
              <a:defRPr/>
            </a:pPr>
            <a:endParaRPr lang="en-GB" sz="1814" dirty="0">
              <a:solidFill>
                <a:prstClr val="white"/>
              </a:solidFill>
              <a:latin typeface="Calibri"/>
            </a:endParaRPr>
          </a:p>
          <a:p>
            <a:pPr defTabSz="878299">
              <a:defRPr/>
            </a:pPr>
            <a:endParaRPr lang="en-GB" dirty="0">
              <a:latin typeface="Calibri"/>
              <a:cs typeface="Calibri"/>
            </a:endParaRPr>
          </a:p>
        </p:txBody>
      </p:sp>
      <p:pic>
        <p:nvPicPr>
          <p:cNvPr id="11" name="Picture 10">
            <a:extLst>
              <a:ext uri="{FF2B5EF4-FFF2-40B4-BE49-F238E27FC236}">
                <a16:creationId xmlns:a16="http://schemas.microsoft.com/office/drawing/2014/main" id="{359E1F3F-E2F1-4089-B00D-A53D8A455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675" y="6385108"/>
            <a:ext cx="1774435" cy="222792"/>
          </a:xfrm>
          <a:prstGeom prst="rect">
            <a:avLst/>
          </a:prstGeom>
        </p:spPr>
      </p:pic>
    </p:spTree>
    <p:extLst>
      <p:ext uri="{BB962C8B-B14F-4D97-AF65-F5344CB8AC3E}">
        <p14:creationId xmlns:p14="http://schemas.microsoft.com/office/powerpoint/2010/main" val="4151748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95030" y="126750"/>
            <a:ext cx="7291435" cy="1147770"/>
          </a:xfrm>
        </p:spPr>
        <p:txBody>
          <a:bodyPr>
            <a:normAutofit fontScale="90000"/>
          </a:bodyPr>
          <a:lstStyle/>
          <a:p>
            <a:r>
              <a:rPr lang="en-GB" sz="3100" b="1">
                <a:solidFill>
                  <a:schemeClr val="bg1"/>
                </a:solidFill>
                <a:latin typeface="+mn-lt"/>
              </a:rPr>
              <a:t>Where we are now </a:t>
            </a:r>
            <a:br>
              <a:rPr lang="en-GB" sz="3100" b="1">
                <a:solidFill>
                  <a:schemeClr val="bg1"/>
                </a:solidFill>
                <a:latin typeface="+mn-lt"/>
              </a:rPr>
            </a:br>
            <a:r>
              <a:rPr lang="en-GB" sz="2200" b="1">
                <a:solidFill>
                  <a:schemeClr val="bg1"/>
                </a:solidFill>
                <a:latin typeface="+mn-lt"/>
              </a:rPr>
              <a:t>Recruitment and Retention (Source: Skills For Care)</a:t>
            </a:r>
            <a:br>
              <a:rPr lang="en-GB">
                <a:latin typeface="Calibri" panose="020F0502020204030204" pitchFamily="34" charset="0"/>
                <a:ea typeface="Calibri" panose="020F0502020204030204" pitchFamily="34" charset="0"/>
                <a:cs typeface="Times New Roman" panose="02020603050405020304" pitchFamily="18" charset="0"/>
              </a:rPr>
            </a:br>
            <a:endParaRPr lang="en-GB" b="1">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61923" y="1046163"/>
            <a:ext cx="6658601"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0">
              <a:lnSpc>
                <a:spcPct val="107000"/>
              </a:lnSpc>
              <a:buNone/>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b="1">
              <a:ea typeface="+mn-lt"/>
              <a:cs typeface="+mn-lt"/>
            </a:endParaRPr>
          </a:p>
        </p:txBody>
      </p:sp>
      <p:pic>
        <p:nvPicPr>
          <p:cNvPr id="8" name="Picture 7">
            <a:extLst>
              <a:ext uri="{FF2B5EF4-FFF2-40B4-BE49-F238E27FC236}">
                <a16:creationId xmlns:a16="http://schemas.microsoft.com/office/drawing/2014/main" id="{D478D637-9407-4467-93A7-13D13CF67E73}"/>
              </a:ext>
            </a:extLst>
          </p:cNvPr>
          <p:cNvPicPr>
            <a:picLocks noChangeAspect="1"/>
          </p:cNvPicPr>
          <p:nvPr/>
        </p:nvPicPr>
        <p:blipFill>
          <a:blip r:embed="rId3"/>
          <a:stretch>
            <a:fillRect/>
          </a:stretch>
        </p:blipFill>
        <p:spPr>
          <a:xfrm>
            <a:off x="2482382" y="917826"/>
            <a:ext cx="7227235" cy="5558234"/>
          </a:xfrm>
          <a:prstGeom prst="rect">
            <a:avLst/>
          </a:prstGeom>
        </p:spPr>
      </p:pic>
    </p:spTree>
    <p:extLst>
      <p:ext uri="{BB962C8B-B14F-4D97-AF65-F5344CB8AC3E}">
        <p14:creationId xmlns:p14="http://schemas.microsoft.com/office/powerpoint/2010/main" val="119123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52400" y="145720"/>
            <a:ext cx="9152021" cy="397281"/>
          </a:xfrm>
        </p:spPr>
        <p:txBody>
          <a:bodyPr>
            <a:normAutofit fontScale="90000"/>
          </a:bodyPr>
          <a:lstStyle/>
          <a:p>
            <a:br>
              <a:rPr lang="en-GB" sz="2800" b="1" dirty="0">
                <a:solidFill>
                  <a:schemeClr val="bg1"/>
                </a:solidFill>
                <a:latin typeface="+mn-lt"/>
              </a:rPr>
            </a:br>
            <a:r>
              <a:rPr lang="en-GB" sz="2800" b="1" dirty="0">
                <a:solidFill>
                  <a:schemeClr val="bg1"/>
                </a:solidFill>
                <a:latin typeface="+mn-lt"/>
              </a:rPr>
              <a:t>Care and Support at Home - Key Lines of Enquiry</a:t>
            </a:r>
            <a:br>
              <a:rPr lang="en-GB" sz="2800" b="1" dirty="0">
                <a:solidFill>
                  <a:schemeClr val="bg1"/>
                </a:solidFill>
                <a:latin typeface="+mn-lt"/>
              </a:rPr>
            </a:br>
            <a:endParaRPr lang="en-GB" sz="1400" b="1" dirty="0">
              <a:solidFill>
                <a:schemeClr val="bg1"/>
              </a:solidFill>
              <a:latin typeface="+mn-lt"/>
            </a:endParaRPr>
          </a:p>
        </p:txBody>
      </p:sp>
      <p:graphicFrame>
        <p:nvGraphicFramePr>
          <p:cNvPr id="4" name="Table 6">
            <a:extLst>
              <a:ext uri="{FF2B5EF4-FFF2-40B4-BE49-F238E27FC236}">
                <a16:creationId xmlns:a16="http://schemas.microsoft.com/office/drawing/2014/main" id="{CB77E897-1DAC-5C7F-7FCA-FC204863E145}"/>
              </a:ext>
            </a:extLst>
          </p:cNvPr>
          <p:cNvGraphicFramePr>
            <a:graphicFrameLocks noGrp="1"/>
          </p:cNvGraphicFramePr>
          <p:nvPr>
            <p:extLst>
              <p:ext uri="{D42A27DB-BD31-4B8C-83A1-F6EECF244321}">
                <p14:modId xmlns:p14="http://schemas.microsoft.com/office/powerpoint/2010/main" val="379333775"/>
              </p:ext>
            </p:extLst>
          </p:nvPr>
        </p:nvGraphicFramePr>
        <p:xfrm>
          <a:off x="152400" y="957533"/>
          <a:ext cx="11606463" cy="5218913"/>
        </p:xfrm>
        <a:graphic>
          <a:graphicData uri="http://schemas.openxmlformats.org/drawingml/2006/table">
            <a:tbl>
              <a:tblPr firstRow="1" bandRow="1">
                <a:tableStyleId>{22838BEF-8BB2-4498-84A7-C5851F593DF1}</a:tableStyleId>
              </a:tblPr>
              <a:tblGrid>
                <a:gridCol w="3842084">
                  <a:extLst>
                    <a:ext uri="{9D8B030D-6E8A-4147-A177-3AD203B41FA5}">
                      <a16:colId xmlns:a16="http://schemas.microsoft.com/office/drawing/2014/main" val="2608494109"/>
                    </a:ext>
                  </a:extLst>
                </a:gridCol>
                <a:gridCol w="7764379">
                  <a:extLst>
                    <a:ext uri="{9D8B030D-6E8A-4147-A177-3AD203B41FA5}">
                      <a16:colId xmlns:a16="http://schemas.microsoft.com/office/drawing/2014/main" val="627839467"/>
                    </a:ext>
                  </a:extLst>
                </a:gridCol>
              </a:tblGrid>
              <a:tr h="455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Our approach to place based geographical zoning </a:t>
                      </a:r>
                      <a:endParaRPr lang="en-GB"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To move from a centralised commissioning approach to a locality-based zone approach. </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932004103"/>
                  </a:ext>
                </a:extLst>
              </a:tr>
              <a:tr h="545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Personalisation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The development of a vibrant micro provider market (will also sit in Social Value thematic workshop)</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68875268"/>
                  </a:ext>
                </a:extLst>
              </a:tr>
              <a:tr h="751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Our approach to the contracting methodology including lead/sub-contracting and our options for risk and gain share</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reduce the number of home care providers the Council works with directly, using a lead/subcontracting approach, with a longer contract term and a rationalised approach to the cost of overheads for commissioners</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947832373"/>
                  </a:ext>
                </a:extLst>
              </a:tr>
              <a:tr h="9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Provider of last resort functions both strategic and operational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redesign the strategic provider of last resort function and to reassign the operational provider of last resort function to the lead provider for each zone. The strategic provider of last resort function will be awarded through the Councils IDA process. Home care business as usual will be transferred to the zone rate for the external market.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780279651"/>
                  </a:ext>
                </a:extLst>
              </a:tr>
              <a:tr h="460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Capacity optimisation strategies</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consider all options for capacity optimisation including the use of artificial intelligence software.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2171248393"/>
                  </a:ext>
                </a:extLst>
              </a:tr>
              <a:tr h="664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Development of the Service Delivery Model</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consider all options for building and optimising capacity and managing the expectations of people who use services and their carers</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758037746"/>
                  </a:ext>
                </a:extLst>
              </a:tr>
              <a:tr h="545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Opportunities to reduce carbon emissions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include requirements relating to the Council’s ambition to reduce carbon emissions by 15% year on year.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406643811"/>
                  </a:ext>
                </a:extLst>
              </a:tr>
              <a:tr h="850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Workforce strategy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continue to attract more people to work in Social Care, using the Proud to Care website and approaches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2862478226"/>
                  </a:ext>
                </a:extLst>
              </a:tr>
            </a:tbl>
          </a:graphicData>
        </a:graphic>
      </p:graphicFrame>
    </p:spTree>
    <p:extLst>
      <p:ext uri="{BB962C8B-B14F-4D97-AF65-F5344CB8AC3E}">
        <p14:creationId xmlns:p14="http://schemas.microsoft.com/office/powerpoint/2010/main" val="298923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lstStyle/>
          <a:p>
            <a:r>
              <a:rPr lang="en-GB" sz="2800" b="1" dirty="0">
                <a:solidFill>
                  <a:schemeClr val="bg1"/>
                </a:solidFill>
                <a:latin typeface="+mn-lt"/>
              </a:rPr>
              <a:t>Where we need to be </a:t>
            </a: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29" y="765506"/>
            <a:ext cx="7225111" cy="609249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a:spcBef>
                <a:spcPts val="200"/>
              </a:spcBef>
              <a:spcAft>
                <a:spcPts val="200"/>
              </a:spcAft>
              <a:buFont typeface="+mj-lt"/>
              <a:buAutoNum type="arabicPeriod"/>
            </a:pPr>
            <a:r>
              <a:rPr lang="en-GB" sz="1500" b="1" dirty="0">
                <a:ea typeface="+mn-lt"/>
                <a:cs typeface="+mn-lt"/>
              </a:rPr>
              <a:t>Achieve significant reduction in unmet need (31 March)</a:t>
            </a:r>
          </a:p>
          <a:p>
            <a:pPr lvl="1">
              <a:spcBef>
                <a:spcPts val="200"/>
              </a:spcBef>
              <a:spcAft>
                <a:spcPts val="200"/>
              </a:spcAft>
              <a:buFont typeface="+mj-lt"/>
              <a:buAutoNum type="arabicPeriod"/>
            </a:pPr>
            <a:r>
              <a:rPr lang="en-GB" sz="1500" dirty="0">
                <a:ea typeface="+mn-lt"/>
                <a:cs typeface="+mn-lt"/>
              </a:rPr>
              <a:t>165 individuals  high priority</a:t>
            </a:r>
          </a:p>
          <a:p>
            <a:pPr lvl="1">
              <a:spcBef>
                <a:spcPts val="200"/>
              </a:spcBef>
              <a:spcAft>
                <a:spcPts val="200"/>
              </a:spcAft>
              <a:buFont typeface="+mj-lt"/>
              <a:buAutoNum type="arabicPeriod"/>
            </a:pPr>
            <a:r>
              <a:rPr lang="en-GB" sz="1500" dirty="0">
                <a:ea typeface="+mn-lt"/>
                <a:cs typeface="+mn-lt"/>
              </a:rPr>
              <a:t>458 individuals in total </a:t>
            </a:r>
          </a:p>
          <a:p>
            <a:pPr lvl="1">
              <a:spcBef>
                <a:spcPts val="200"/>
              </a:spcBef>
              <a:spcAft>
                <a:spcPts val="200"/>
              </a:spcAft>
              <a:buFont typeface="+mj-lt"/>
              <a:buAutoNum type="arabicPeriod"/>
            </a:pPr>
            <a:r>
              <a:rPr lang="en-GB" sz="1500" dirty="0">
                <a:ea typeface="+mn-lt"/>
                <a:cs typeface="+mn-lt"/>
              </a:rPr>
              <a:t>Average package size and time higher than in other areas at 13.34 hours</a:t>
            </a:r>
          </a:p>
          <a:p>
            <a:pPr marL="457200" lvl="1" indent="0">
              <a:spcBef>
                <a:spcPts val="200"/>
              </a:spcBef>
              <a:spcAft>
                <a:spcPts val="200"/>
              </a:spcAft>
              <a:buNone/>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Increase in efficiency to deliver home care</a:t>
            </a:r>
          </a:p>
          <a:p>
            <a:pPr lvl="1">
              <a:spcBef>
                <a:spcPts val="200"/>
              </a:spcBef>
              <a:spcAft>
                <a:spcPts val="200"/>
              </a:spcAft>
              <a:buFont typeface="+mj-lt"/>
              <a:buAutoNum type="arabicPeriod"/>
            </a:pPr>
            <a:r>
              <a:rPr lang="en-GB" sz="1500" dirty="0">
                <a:ea typeface="+mn-lt"/>
                <a:cs typeface="+mn-lt"/>
              </a:rPr>
              <a:t>Reduce travel time of carers by optimising runs/locality approach;</a:t>
            </a:r>
          </a:p>
          <a:p>
            <a:pPr lvl="1">
              <a:spcBef>
                <a:spcPts val="200"/>
              </a:spcBef>
              <a:spcAft>
                <a:spcPts val="200"/>
              </a:spcAft>
              <a:buFont typeface="+mj-lt"/>
              <a:buAutoNum type="arabicPeriod"/>
            </a:pPr>
            <a:r>
              <a:rPr lang="en-GB" sz="1500" dirty="0">
                <a:ea typeface="+mn-lt"/>
                <a:cs typeface="+mn-lt"/>
              </a:rPr>
              <a:t>Relaxing the duration of care visits (where safe and appropriate)</a:t>
            </a:r>
          </a:p>
          <a:p>
            <a:pPr lvl="1">
              <a:spcBef>
                <a:spcPts val="200"/>
              </a:spcBef>
              <a:spcAft>
                <a:spcPts val="200"/>
              </a:spcAft>
              <a:buFont typeface="+mj-lt"/>
              <a:buAutoNum type="arabicPeriod"/>
            </a:pPr>
            <a:r>
              <a:rPr lang="en-GB" sz="1500" dirty="0">
                <a:ea typeface="+mn-lt"/>
                <a:cs typeface="+mn-lt"/>
              </a:rPr>
              <a:t>Relaxing the time of care visit (e.g. window of flexibility of delivery)</a:t>
            </a:r>
          </a:p>
          <a:p>
            <a:pPr lvl="1">
              <a:spcBef>
                <a:spcPts val="200"/>
              </a:spcBef>
              <a:spcAft>
                <a:spcPts val="200"/>
              </a:spcAft>
              <a:buFont typeface="+mj-lt"/>
              <a:buAutoNum type="arabicPeriod"/>
            </a:pPr>
            <a:r>
              <a:rPr lang="en-GB" sz="1500" dirty="0">
                <a:ea typeface="+mn-lt"/>
                <a:cs typeface="+mn-lt"/>
              </a:rPr>
              <a:t>Reduce overheads and use budgets released to increase company profits and pay for care workers</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Strategic partnership working with key providers over a number of years</a:t>
            </a:r>
          </a:p>
          <a:p>
            <a:pPr lvl="1">
              <a:spcBef>
                <a:spcPts val="200"/>
              </a:spcBef>
              <a:spcAft>
                <a:spcPts val="200"/>
              </a:spcAft>
              <a:buFont typeface="+mj-lt"/>
              <a:buAutoNum type="arabicPeriod"/>
            </a:pPr>
            <a:r>
              <a:rPr lang="en-GB" sz="1500" dirty="0">
                <a:ea typeface="+mn-lt"/>
                <a:cs typeface="+mn-lt"/>
              </a:rPr>
              <a:t>To co-design localised responses to localised need</a:t>
            </a:r>
          </a:p>
          <a:p>
            <a:pPr lvl="1">
              <a:spcBef>
                <a:spcPts val="200"/>
              </a:spcBef>
              <a:spcAft>
                <a:spcPts val="200"/>
              </a:spcAft>
              <a:buFont typeface="+mj-lt"/>
              <a:buAutoNum type="arabicPeriod"/>
            </a:pPr>
            <a:r>
              <a:rPr lang="en-GB" sz="1500" dirty="0">
                <a:ea typeface="+mn-lt"/>
                <a:cs typeface="+mn-lt"/>
              </a:rPr>
              <a:t>To shape and review  the new approach</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Explore alternatives to traditional home care, including</a:t>
            </a:r>
          </a:p>
          <a:p>
            <a:pPr lvl="1">
              <a:spcBef>
                <a:spcPts val="200"/>
              </a:spcBef>
              <a:spcAft>
                <a:spcPts val="200"/>
              </a:spcAft>
              <a:buFont typeface="+mj-lt"/>
              <a:buAutoNum type="arabicPeriod"/>
            </a:pPr>
            <a:r>
              <a:rPr lang="en-GB" sz="1500" dirty="0">
                <a:ea typeface="+mn-lt"/>
                <a:cs typeface="+mn-lt"/>
              </a:rPr>
              <a:t>More use of Technology Enabled Care (TEC) and equipment </a:t>
            </a:r>
          </a:p>
          <a:p>
            <a:pPr lvl="1">
              <a:spcBef>
                <a:spcPts val="200"/>
              </a:spcBef>
              <a:spcAft>
                <a:spcPts val="200"/>
              </a:spcAft>
              <a:buFont typeface="+mj-lt"/>
              <a:buAutoNum type="arabicPeriod"/>
            </a:pPr>
            <a:r>
              <a:rPr lang="en-GB" sz="1500" dirty="0">
                <a:ea typeface="+mn-lt"/>
                <a:cs typeface="+mn-lt"/>
              </a:rPr>
              <a:t>Make better use of community based support for non-regulated care and support</a:t>
            </a:r>
          </a:p>
          <a:p>
            <a:pPr lvl="1">
              <a:spcBef>
                <a:spcPts val="200"/>
              </a:spcBef>
              <a:spcAft>
                <a:spcPts val="200"/>
              </a:spcAft>
              <a:buFont typeface="+mj-lt"/>
              <a:buAutoNum type="arabicPeriod"/>
            </a:pPr>
            <a:r>
              <a:rPr lang="en-GB" sz="1500" dirty="0">
                <a:ea typeface="+mn-lt"/>
                <a:cs typeface="+mn-lt"/>
              </a:rPr>
              <a:t>Deliver at micro/community level through the introduction of a micro provider project and increased use of Personal Assistants (PAs)</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Improve recruitment and retention</a:t>
            </a:r>
          </a:p>
          <a:p>
            <a:pPr lvl="1">
              <a:spcBef>
                <a:spcPts val="200"/>
              </a:spcBef>
              <a:spcAft>
                <a:spcPts val="200"/>
              </a:spcAft>
              <a:buFont typeface="+mj-lt"/>
              <a:buAutoNum type="arabicPeriod"/>
            </a:pPr>
            <a:r>
              <a:rPr lang="en-GB" sz="1500" dirty="0">
                <a:ea typeface="+mn-lt"/>
                <a:cs typeface="+mn-lt"/>
              </a:rPr>
              <a:t>Reduce travel time for carers</a:t>
            </a:r>
          </a:p>
          <a:p>
            <a:pPr lvl="1">
              <a:spcBef>
                <a:spcPts val="200"/>
              </a:spcBef>
              <a:spcAft>
                <a:spcPts val="200"/>
              </a:spcAft>
              <a:buFont typeface="+mj-lt"/>
              <a:buAutoNum type="arabicPeriod"/>
            </a:pPr>
            <a:r>
              <a:rPr lang="en-GB" sz="1500" dirty="0">
                <a:ea typeface="+mn-lt"/>
                <a:cs typeface="+mn-lt"/>
              </a:rPr>
              <a:t>Review shift arrangements </a:t>
            </a:r>
          </a:p>
          <a:p>
            <a:pPr lvl="1">
              <a:spcBef>
                <a:spcPts val="200"/>
              </a:spcBef>
              <a:spcAft>
                <a:spcPts val="200"/>
              </a:spcAft>
              <a:buFont typeface="Wingdings" panose="05000000000000000000" pitchFamily="2" charset="2"/>
              <a:buChar char="Ø"/>
            </a:pPr>
            <a:endParaRPr lang="en-GB" sz="1050" dirty="0">
              <a:ea typeface="+mn-lt"/>
              <a:cs typeface="+mn-lt"/>
            </a:endParaRPr>
          </a:p>
          <a:p>
            <a:pPr lvl="1">
              <a:spcBef>
                <a:spcPts val="200"/>
              </a:spcBef>
              <a:spcAft>
                <a:spcPts val="200"/>
              </a:spcAft>
              <a:buFont typeface="Wingdings" panose="05000000000000000000" pitchFamily="2" charset="2"/>
              <a:buChar char="Ø"/>
            </a:pPr>
            <a:endParaRPr lang="en-GB" sz="1050" dirty="0">
              <a:ea typeface="+mn-lt"/>
              <a:cs typeface="+mn-lt"/>
            </a:endParaRPr>
          </a:p>
        </p:txBody>
      </p:sp>
      <p:pic>
        <p:nvPicPr>
          <p:cNvPr id="5" name="Picture 4">
            <a:extLst>
              <a:ext uri="{FF2B5EF4-FFF2-40B4-BE49-F238E27FC236}">
                <a16:creationId xmlns:a16="http://schemas.microsoft.com/office/drawing/2014/main" id="{6F006736-692C-4C08-8114-6ECE611970AC}"/>
              </a:ext>
            </a:extLst>
          </p:cNvPr>
          <p:cNvPicPr>
            <a:picLocks noChangeAspect="1"/>
          </p:cNvPicPr>
          <p:nvPr/>
        </p:nvPicPr>
        <p:blipFill>
          <a:blip r:embed="rId3"/>
          <a:stretch>
            <a:fillRect/>
          </a:stretch>
        </p:blipFill>
        <p:spPr>
          <a:xfrm>
            <a:off x="7718676" y="513186"/>
            <a:ext cx="4254521" cy="2915814"/>
          </a:xfrm>
          <a:prstGeom prst="rect">
            <a:avLst/>
          </a:prstGeom>
        </p:spPr>
      </p:pic>
      <p:pic>
        <p:nvPicPr>
          <p:cNvPr id="8" name="Picture 7">
            <a:extLst>
              <a:ext uri="{FF2B5EF4-FFF2-40B4-BE49-F238E27FC236}">
                <a16:creationId xmlns:a16="http://schemas.microsoft.com/office/drawing/2014/main" id="{B5FBCAFC-0F1D-4332-9946-72888CEC394A}"/>
              </a:ext>
            </a:extLst>
          </p:cNvPr>
          <p:cNvPicPr>
            <a:picLocks noChangeAspect="1"/>
          </p:cNvPicPr>
          <p:nvPr/>
        </p:nvPicPr>
        <p:blipFill>
          <a:blip r:embed="rId4"/>
          <a:stretch>
            <a:fillRect/>
          </a:stretch>
        </p:blipFill>
        <p:spPr>
          <a:xfrm>
            <a:off x="7677589" y="4082716"/>
            <a:ext cx="4334382" cy="2048260"/>
          </a:xfrm>
          <a:prstGeom prst="rect">
            <a:avLst/>
          </a:prstGeom>
        </p:spPr>
      </p:pic>
    </p:spTree>
    <p:extLst>
      <p:ext uri="{BB962C8B-B14F-4D97-AF65-F5344CB8AC3E}">
        <p14:creationId xmlns:p14="http://schemas.microsoft.com/office/powerpoint/2010/main" val="321931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80031" y="502170"/>
            <a:ext cx="5410199" cy="637236"/>
          </a:xfrm>
        </p:spPr>
        <p:txBody>
          <a:bodyPr>
            <a:noAutofit/>
          </a:bodyPr>
          <a:lstStyle/>
          <a:p>
            <a:r>
              <a:rPr lang="en-GB" sz="2800" b="1" dirty="0">
                <a:solidFill>
                  <a:schemeClr val="bg1"/>
                </a:solidFill>
                <a:latin typeface="+mn-lt"/>
              </a:rPr>
              <a:t>Our opportunities</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31" y="1375093"/>
            <a:ext cx="6370672" cy="49807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Make best use of skills and experience of agencies and care workers</a:t>
            </a:r>
          </a:p>
          <a:p>
            <a:pPr>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Harness the vibrant voluntary and community sector to support people in their own homes</a:t>
            </a:r>
          </a:p>
          <a:p>
            <a:pPr>
              <a:lnSpc>
                <a:spcPct val="107000"/>
              </a:lnSpc>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Times New Roman" panose="02020603050405020304" pitchFamily="18" charset="0"/>
              </a:rPr>
              <a:t>Offer further opportunities for self employment in care (Personal Assistants and micro providers)</a:t>
            </a:r>
          </a:p>
          <a:p>
            <a:pPr>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Innovative working practices with TEC/micro provision/ PA opportunities/locality based strategic commissioning </a:t>
            </a:r>
          </a:p>
          <a:p>
            <a:pPr>
              <a:lnSpc>
                <a:spcPct val="107000"/>
              </a:lnSpc>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Work with those providers who have an appetite for joint/partnership working and innovation (e.g. outcome based delivery of care, combining regulated and non-regulated care and support)</a:t>
            </a:r>
          </a:p>
        </p:txBody>
      </p:sp>
      <p:pic>
        <p:nvPicPr>
          <p:cNvPr id="5" name="Picture 4">
            <a:extLst>
              <a:ext uri="{FF2B5EF4-FFF2-40B4-BE49-F238E27FC236}">
                <a16:creationId xmlns:a16="http://schemas.microsoft.com/office/drawing/2014/main" id="{C85B056B-BCE8-449B-8848-9346CC2A9527}"/>
              </a:ext>
            </a:extLst>
          </p:cNvPr>
          <p:cNvPicPr>
            <a:picLocks noChangeAspect="1"/>
          </p:cNvPicPr>
          <p:nvPr/>
        </p:nvPicPr>
        <p:blipFill>
          <a:blip r:embed="rId3"/>
          <a:stretch>
            <a:fillRect/>
          </a:stretch>
        </p:blipFill>
        <p:spPr>
          <a:xfrm>
            <a:off x="7621286" y="1995438"/>
            <a:ext cx="4390683" cy="2867123"/>
          </a:xfrm>
          <a:prstGeom prst="rect">
            <a:avLst/>
          </a:prstGeom>
        </p:spPr>
      </p:pic>
    </p:spTree>
    <p:extLst>
      <p:ext uri="{BB962C8B-B14F-4D97-AF65-F5344CB8AC3E}">
        <p14:creationId xmlns:p14="http://schemas.microsoft.com/office/powerpoint/2010/main" val="123724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6" y="0"/>
            <a:ext cx="8060021"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7128329" cy="1325563"/>
          </a:xfrm>
        </p:spPr>
        <p:txBody>
          <a:bodyPr>
            <a:normAutofit/>
          </a:bodyPr>
          <a:lstStyle/>
          <a:p>
            <a:r>
              <a:rPr lang="en-GB" sz="2800" b="1" dirty="0">
                <a:solidFill>
                  <a:schemeClr val="bg1"/>
                </a:solidFill>
                <a:latin typeface="+mn-lt"/>
              </a:rPr>
              <a:t>The proposals in detail: Geographical Zones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712184"/>
            <a:ext cx="7857122"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lvl="2" indent="0">
              <a:lnSpc>
                <a:spcPct val="107000"/>
              </a:lnSpc>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Locality based commissioning instead of centralised commissioning</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Although commissioning is organised at place, currently commissioners treat Cornwall as one locality in the way purchasing is undertaken </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leads </a:t>
            </a:r>
            <a:r>
              <a:rPr lang="en-GB" sz="1600" dirty="0">
                <a:latin typeface="Calibri" panose="020F0502020204030204" pitchFamily="34" charset="0"/>
                <a:ea typeface="Calibri" panose="020F0502020204030204" pitchFamily="34" charset="0"/>
                <a:cs typeface="Times New Roman" panose="02020603050405020304" pitchFamily="18" charset="0"/>
              </a:rPr>
              <a:t>to inefficiencies in care delivery and an inability to optimise the capacity available</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Commissioners and providers are unable to make best use of local intelligence and services are inefficient because of excessive driving between calls and crossing over of routes;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It also negates transparent cost calculations to account for e.g. extreme rurality vs town work.</a:t>
            </a:r>
          </a:p>
          <a:p>
            <a:pPr marL="171450" lvl="2" indent="-171450">
              <a:lnSpc>
                <a:spcPct val="107000"/>
              </a:lnSpc>
              <a:buFont typeface="Wingdings" panose="05000000000000000000" pitchFamily="2" charset="2"/>
              <a:buChar char="Ø"/>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Where we want to be</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Establishing localities based on new ’zones’ e.g. Primary Care Networks, Community  Network areas, </a:t>
            </a:r>
            <a:r>
              <a:rPr lang="en-GB" sz="1600" dirty="0">
                <a:latin typeface="Calibri" panose="020F0502020204030204" pitchFamily="34" charset="0"/>
                <a:ea typeface="Calibri" panose="020F0502020204030204" pitchFamily="34" charset="0"/>
                <a:cs typeface="Times New Roman" panose="02020603050405020304" pitchFamily="18" charset="0"/>
              </a:rPr>
              <a:t>working with providers to define and refine these localities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Commission care and support by these new locality ‘zones’  </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Connecting with community based resources (e.g. voluntary and community sector, social prescribers) to support the delivery of care and support</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Optimise run</a:t>
            </a:r>
            <a:r>
              <a:rPr lang="en-GB" sz="1600" dirty="0">
                <a:latin typeface="Calibri" panose="020F0502020204030204" pitchFamily="34" charset="0"/>
                <a:ea typeface="Calibri" panose="020F0502020204030204" pitchFamily="34" charset="0"/>
                <a:cs typeface="Times New Roman" panose="02020603050405020304" pitchFamily="18" charset="0"/>
              </a:rPr>
              <a:t>s to ensure that travel time is as low as possible and contact time is increased;</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Allowing for </a:t>
            </a:r>
            <a:r>
              <a:rPr lang="en-GB" sz="1600" dirty="0">
                <a:latin typeface="Calibri" panose="020F0502020204030204" pitchFamily="34" charset="0"/>
                <a:ea typeface="Calibri" panose="020F0502020204030204" pitchFamily="34" charset="0"/>
                <a:cs typeface="Times New Roman" panose="02020603050405020304" pitchFamily="18" charset="0"/>
              </a:rPr>
              <a:t>care staff to be employed on a shift basis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Increase use </a:t>
            </a:r>
            <a:r>
              <a:rPr lang="en-GB" sz="1600" dirty="0">
                <a:latin typeface="Calibri" panose="020F0502020204030204" pitchFamily="34" charset="0"/>
                <a:ea typeface="Calibri" panose="020F0502020204030204" pitchFamily="34" charset="0"/>
                <a:cs typeface="Times New Roman" panose="02020603050405020304" pitchFamily="18" charset="0"/>
              </a:rPr>
              <a:t>of Technology Enabled Care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D2C92D1-649A-49FC-9823-4B8741E8D3E3}"/>
              </a:ext>
            </a:extLst>
          </p:cNvPr>
          <p:cNvPicPr>
            <a:picLocks noChangeAspect="1"/>
          </p:cNvPicPr>
          <p:nvPr/>
        </p:nvPicPr>
        <p:blipFill>
          <a:blip r:embed="rId3"/>
          <a:stretch>
            <a:fillRect/>
          </a:stretch>
        </p:blipFill>
        <p:spPr>
          <a:xfrm>
            <a:off x="8401899" y="1629347"/>
            <a:ext cx="3274747" cy="3167242"/>
          </a:xfrm>
          <a:prstGeom prst="rect">
            <a:avLst/>
          </a:prstGeom>
        </p:spPr>
      </p:pic>
    </p:spTree>
    <p:extLst>
      <p:ext uri="{BB962C8B-B14F-4D97-AF65-F5344CB8AC3E}">
        <p14:creationId xmlns:p14="http://schemas.microsoft.com/office/powerpoint/2010/main" val="327958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7395772" cy="1325563"/>
          </a:xfrm>
        </p:spPr>
        <p:txBody>
          <a:bodyPr>
            <a:normAutofit/>
          </a:bodyPr>
          <a:lstStyle/>
          <a:p>
            <a:r>
              <a:rPr lang="en-GB" sz="2800" b="1" dirty="0">
                <a:solidFill>
                  <a:schemeClr val="bg1"/>
                </a:solidFill>
                <a:latin typeface="+mn-lt"/>
              </a:rPr>
              <a:t>The proposals in detail: Strategic Partnerships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30" y="599500"/>
            <a:ext cx="7030239" cy="6258500"/>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20000"/>
          </a:bodyPr>
          <a:lstStyle/>
          <a:p>
            <a:pPr marL="0" lvl="2" indent="0">
              <a:lnSpc>
                <a:spcPct val="107000"/>
              </a:lnSpc>
              <a:buNone/>
            </a:pPr>
            <a:r>
              <a:rPr lang="en-GB" sz="2100" b="1" dirty="0">
                <a:effectLst/>
                <a:latin typeface="Calibri" panose="020F0502020204030204" pitchFamily="34" charset="0"/>
                <a:ea typeface="Calibri" panose="020F0502020204030204" pitchFamily="34" charset="0"/>
                <a:cs typeface="Times New Roman" panose="02020603050405020304" pitchFamily="18" charset="0"/>
              </a:rPr>
              <a:t>Move to strategic partnerships instead of many individual providers </a:t>
            </a:r>
            <a:endParaRPr lang="en-GB" sz="2100" b="1" dirty="0">
              <a:latin typeface="Calibri" panose="020F0502020204030204" pitchFamily="34" charset="0"/>
              <a:ea typeface="Calibri" panose="020F0502020204030204" pitchFamily="34" charset="0"/>
              <a:cs typeface="Times New Roman" panose="02020603050405020304" pitchFamily="18" charset="0"/>
            </a:endParaRPr>
          </a:p>
          <a:p>
            <a:pPr marL="285750" lvl="2" indent="-285750">
              <a:lnSpc>
                <a:spcPct val="107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Evidence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from other councils suggest that working with fewer providers is the preferred model in many areas</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It will increase commercial viability and decrease fragmentation of the market</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Cornwall Council pays for 100 x overheads for providers</a:t>
            </a:r>
          </a:p>
          <a:p>
            <a:pPr marL="271463" lvl="2" indent="-271463">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Currently the market looks like this with over 100 providers.</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36% of the market is taken up by 83 providers (the bottom right end of the diagram)</a:t>
            </a:r>
          </a:p>
          <a:p>
            <a:pPr marL="271463" lvl="2" indent="-271463">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36% of the market is taken up by th</a:t>
            </a:r>
            <a:r>
              <a:rPr lang="en-GB" sz="1800" dirty="0">
                <a:latin typeface="Calibri" panose="020F0502020204030204" pitchFamily="34" charset="0"/>
                <a:ea typeface="Calibri" panose="020F0502020204030204" pitchFamily="34" charset="0"/>
                <a:cs typeface="Times New Roman" panose="02020603050405020304" pitchFamily="18" charset="0"/>
              </a:rPr>
              <a:t>e 6 largest providers (left side of the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100" b="1" dirty="0">
                <a:effectLst/>
                <a:latin typeface="Calibri" panose="020F0502020204030204" pitchFamily="34" charset="0"/>
                <a:ea typeface="Calibri" panose="020F0502020204030204" pitchFamily="34" charset="0"/>
                <a:cs typeface="Times New Roman" panose="02020603050405020304" pitchFamily="18" charset="0"/>
              </a:rPr>
              <a:t>And it could look like this</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Fewer providers means fewer overheads (e.g. offices, office staff, registered managers, Finance and HR functions, advertising, promotion, recruitment)</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Fewer providers means the ability to jointly shape the market and agree strategically how to deliver care and support in the future</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One provider would focus on one locality (although they could work in more than one locality) and support with market management and operational provider failure </a:t>
            </a:r>
          </a:p>
          <a:p>
            <a:pPr marL="285750" lvl="2" indent="-28575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could mean that the smaller number of large providers sub-contract with other, smaller providers </a:t>
            </a:r>
          </a:p>
          <a:p>
            <a:pPr marL="0" lvl="2"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image">
            <a:extLst>
              <a:ext uri="{FF2B5EF4-FFF2-40B4-BE49-F238E27FC236}">
                <a16:creationId xmlns:a16="http://schemas.microsoft.com/office/drawing/2014/main" id="{CD2B3445-9984-4EE7-9596-B97E92D60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947" y="1244337"/>
            <a:ext cx="4137433" cy="2020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F5673EB3-2C16-445F-933F-1733A8ED5EB6}"/>
              </a:ext>
            </a:extLst>
          </p:cNvPr>
          <p:cNvGraphicFramePr>
            <a:graphicFrameLocks noChangeAspect="1"/>
          </p:cNvGraphicFramePr>
          <p:nvPr>
            <p:extLst>
              <p:ext uri="{D42A27DB-BD31-4B8C-83A1-F6EECF244321}">
                <p14:modId xmlns:p14="http://schemas.microsoft.com/office/powerpoint/2010/main" val="3167449949"/>
              </p:ext>
            </p:extLst>
          </p:nvPr>
        </p:nvGraphicFramePr>
        <p:xfrm>
          <a:off x="7718677" y="4362036"/>
          <a:ext cx="1838325" cy="1304925"/>
        </p:xfrm>
        <a:graphic>
          <a:graphicData uri="http://schemas.openxmlformats.org/presentationml/2006/ole">
            <mc:AlternateContent xmlns:mc="http://schemas.openxmlformats.org/markup-compatibility/2006">
              <mc:Choice xmlns:v="urn:schemas-microsoft-com:vml" Requires="v">
                <p:oleObj name="Worksheet" r:id="rId4" imgW="1838448" imgH="1305034" progId="Excel.Sheet.12">
                  <p:embed/>
                </p:oleObj>
              </mc:Choice>
              <mc:Fallback>
                <p:oleObj name="Worksheet" r:id="rId4" imgW="1838448" imgH="1305034" progId="Excel.Sheet.12">
                  <p:embed/>
                  <p:pic>
                    <p:nvPicPr>
                      <p:cNvPr id="5" name="Object 4">
                        <a:extLst>
                          <a:ext uri="{FF2B5EF4-FFF2-40B4-BE49-F238E27FC236}">
                            <a16:creationId xmlns:a16="http://schemas.microsoft.com/office/drawing/2014/main" id="{F5673EB3-2C16-445F-933F-1733A8ED5EB6}"/>
                          </a:ext>
                        </a:extLst>
                      </p:cNvPr>
                      <p:cNvPicPr/>
                      <p:nvPr/>
                    </p:nvPicPr>
                    <p:blipFill>
                      <a:blip r:embed="rId5"/>
                      <a:stretch>
                        <a:fillRect/>
                      </a:stretch>
                    </p:blipFill>
                    <p:spPr>
                      <a:xfrm>
                        <a:off x="7718677" y="4362036"/>
                        <a:ext cx="1838325" cy="130492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8F1AC2E-012C-4F54-8780-9492F633E525}"/>
              </a:ext>
            </a:extLst>
          </p:cNvPr>
          <p:cNvSpPr txBox="1"/>
          <p:nvPr/>
        </p:nvSpPr>
        <p:spPr>
          <a:xfrm>
            <a:off x="7652947" y="833886"/>
            <a:ext cx="4137433" cy="369332"/>
          </a:xfrm>
          <a:prstGeom prst="rect">
            <a:avLst/>
          </a:prstGeom>
          <a:noFill/>
        </p:spPr>
        <p:txBody>
          <a:bodyPr wrap="square" rtlCol="0">
            <a:spAutoFit/>
          </a:bodyPr>
          <a:lstStyle/>
          <a:p>
            <a:r>
              <a:rPr lang="en-GB" b="1"/>
              <a:t>Current provider market in Cornwall</a:t>
            </a:r>
          </a:p>
        </p:txBody>
      </p:sp>
      <p:sp>
        <p:nvSpPr>
          <p:cNvPr id="7" name="TextBox 6">
            <a:extLst>
              <a:ext uri="{FF2B5EF4-FFF2-40B4-BE49-F238E27FC236}">
                <a16:creationId xmlns:a16="http://schemas.microsoft.com/office/drawing/2014/main" id="{E7FC237E-C3F8-4CFB-8C67-06F5907572AA}"/>
              </a:ext>
            </a:extLst>
          </p:cNvPr>
          <p:cNvSpPr txBox="1"/>
          <p:nvPr/>
        </p:nvSpPr>
        <p:spPr>
          <a:xfrm>
            <a:off x="7718677" y="3715705"/>
            <a:ext cx="4071703" cy="646331"/>
          </a:xfrm>
          <a:prstGeom prst="rect">
            <a:avLst/>
          </a:prstGeom>
          <a:noFill/>
        </p:spPr>
        <p:txBody>
          <a:bodyPr wrap="square" rtlCol="0">
            <a:spAutoFit/>
          </a:bodyPr>
          <a:lstStyle/>
          <a:p>
            <a:r>
              <a:rPr lang="en-GB" b="1"/>
              <a:t>Proposed future provider market (per locality)</a:t>
            </a:r>
          </a:p>
        </p:txBody>
      </p:sp>
      <p:cxnSp>
        <p:nvCxnSpPr>
          <p:cNvPr id="9" name="Straight Arrow Connector 8">
            <a:extLst>
              <a:ext uri="{FF2B5EF4-FFF2-40B4-BE49-F238E27FC236}">
                <a16:creationId xmlns:a16="http://schemas.microsoft.com/office/drawing/2014/main" id="{9022B836-5193-44ED-8FE9-EE4E7FC17008}"/>
              </a:ext>
            </a:extLst>
          </p:cNvPr>
          <p:cNvCxnSpPr>
            <a:cxnSpLocks/>
          </p:cNvCxnSpPr>
          <p:nvPr/>
        </p:nvCxnSpPr>
        <p:spPr>
          <a:xfrm>
            <a:off x="5524499" y="2155411"/>
            <a:ext cx="2329980"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43A886E1-4F4A-4582-988C-1D73D1A6A821}"/>
              </a:ext>
            </a:extLst>
          </p:cNvPr>
          <p:cNvCxnSpPr>
            <a:cxnSpLocks/>
          </p:cNvCxnSpPr>
          <p:nvPr/>
        </p:nvCxnSpPr>
        <p:spPr>
          <a:xfrm>
            <a:off x="6388823" y="5352416"/>
            <a:ext cx="1329854"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6583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51358"/>
            <a:ext cx="8739414" cy="1325563"/>
          </a:xfrm>
        </p:spPr>
        <p:txBody>
          <a:bodyPr>
            <a:normAutofit/>
          </a:bodyPr>
          <a:lstStyle/>
          <a:p>
            <a:r>
              <a:rPr lang="en-GB" sz="2800" b="1" dirty="0">
                <a:solidFill>
                  <a:schemeClr val="bg1"/>
                </a:solidFill>
                <a:latin typeface="+mn-lt"/>
              </a:rPr>
              <a:t>The proposals in detail: Contractual model options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245760" y="991045"/>
            <a:ext cx="11546749"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50000"/>
              </a:lnSpc>
              <a:buFont typeface="Wingdings" panose="05000000000000000000" pitchFamily="2" charset="2"/>
              <a:buChar char="Ø"/>
            </a:pPr>
            <a:r>
              <a:rPr lang="en-GB" sz="2600" b="1" dirty="0">
                <a:latin typeface="Calibri" panose="020F0502020204030204" pitchFamily="34" charset="0"/>
                <a:cs typeface="Times New Roman" panose="02020603050405020304" pitchFamily="18" charset="0"/>
              </a:rPr>
              <a:t>Lead Provider/Sub-Contractor (per zone) *</a:t>
            </a:r>
            <a:endParaRPr lang="en-GB" sz="2600" dirty="0">
              <a:latin typeface="Calibri" panose="020F0502020204030204" pitchFamily="34" charset="0"/>
              <a:cs typeface="Times New Roman" panose="02020603050405020304" pitchFamily="18" charset="0"/>
            </a:endParaRP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Country wide Centralised Dynamic Purchasing System (DPS)</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Locality/zone-based model via a DPS</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Sole Supplier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Sole Supplier (per zone)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Lead Provider/Sub-Contractor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(Sole Supplier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(Lead Provider/Sub- Contractor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(Lead Provider/Sub-Contractor (per zone)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Alliance contracting</a:t>
            </a:r>
          </a:p>
          <a:p>
            <a:pPr marL="0" lvl="2" indent="0">
              <a:lnSpc>
                <a:spcPct val="150000"/>
              </a:lnSpc>
              <a:buNone/>
            </a:pPr>
            <a:r>
              <a:rPr lang="en-GB" sz="1800" b="1" dirty="0">
                <a:latin typeface="Calibri" panose="020F0502020204030204" pitchFamily="34" charset="0"/>
                <a:ea typeface="Calibri" panose="020F0502020204030204" pitchFamily="34" charset="0"/>
                <a:cs typeface="Times New Roman" panose="02020603050405020304" pitchFamily="18" charset="0"/>
              </a:rPr>
              <a:t>* Recommended </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0000"/>
              </a:lnSpc>
              <a:spcBef>
                <a:spcPts val="0"/>
              </a:spcBef>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152688-F7BA-160B-7F41-415E130A7582}"/>
              </a:ext>
            </a:extLst>
          </p:cNvPr>
          <p:cNvSpPr txBox="1"/>
          <p:nvPr/>
        </p:nvSpPr>
        <p:spPr>
          <a:xfrm>
            <a:off x="7839982" y="1244337"/>
            <a:ext cx="3952527" cy="4524315"/>
          </a:xfrm>
          <a:prstGeom prst="rect">
            <a:avLst/>
          </a:prstGeom>
          <a:solidFill>
            <a:schemeClr val="bg1"/>
          </a:solidFill>
        </p:spPr>
        <p:txBody>
          <a:bodyPr wrap="square" rtlCol="0">
            <a:spAutoFit/>
          </a:bodyPr>
          <a:lstStyle/>
          <a:p>
            <a:pPr marL="0" lvl="2">
              <a:lnSpc>
                <a:spcPct val="100000"/>
              </a:lnSpc>
              <a:spcBef>
                <a:spcPts val="0"/>
              </a:spcBef>
            </a:pPr>
            <a:r>
              <a:rPr lang="en-GB" sz="1800" b="1" dirty="0">
                <a:latin typeface="Calibri" panose="020F0502020204030204" pitchFamily="34" charset="0"/>
                <a:ea typeface="Calibri" panose="020F0502020204030204" pitchFamily="34" charset="0"/>
                <a:cs typeface="Times New Roman" panose="02020603050405020304" pitchFamily="18" charset="0"/>
              </a:rPr>
              <a:t>Additional Recommendations</a:t>
            </a:r>
          </a:p>
          <a:p>
            <a:pPr marL="0" lvl="2">
              <a:lnSpc>
                <a:spcPct val="100000"/>
              </a:lnSpc>
              <a:spcBef>
                <a:spcPts val="0"/>
              </a:spcBef>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Re-design the ‘provider of last resort’ approach and the lead provider serves that function at operational level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Optimising all routes at local level using Artificial Intelligence to ensure more effective route development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Using this to reduce carbon footprint of home care delivery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Develop a vibrant micro provider market at micro/local level where historically care delivery was challenging.</a:t>
            </a:r>
          </a:p>
          <a:p>
            <a:pPr marL="0" lvl="2">
              <a:lnSpc>
                <a:spcPct val="100000"/>
              </a:lnSpc>
              <a:spcBef>
                <a:spcPts val="0"/>
              </a:spcBef>
            </a:pPr>
            <a:r>
              <a:rPr lang="en-GB" sz="1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8596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6533243" cy="1325563"/>
          </a:xfrm>
        </p:spPr>
        <p:txBody>
          <a:bodyPr>
            <a:normAutofit fontScale="90000"/>
          </a:bodyPr>
          <a:lstStyle/>
          <a:p>
            <a:r>
              <a:rPr lang="en-GB" sz="2800" b="1" dirty="0">
                <a:solidFill>
                  <a:schemeClr val="bg1"/>
                </a:solidFill>
                <a:latin typeface="+mn-lt"/>
              </a:rPr>
              <a:t>The proposals in detail: Optimising Capacity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30" y="765506"/>
            <a:ext cx="6955288"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07000"/>
              </a:lnSpc>
              <a:buNone/>
            </a:pPr>
            <a:r>
              <a:rPr lang="en-GB" sz="2200" b="1" dirty="0">
                <a:latin typeface="Calibri" panose="020F0502020204030204" pitchFamily="34" charset="0"/>
                <a:ea typeface="Calibri" panose="020F0502020204030204" pitchFamily="34" charset="0"/>
                <a:cs typeface="Times New Roman" panose="02020603050405020304" pitchFamily="18" charset="0"/>
              </a:rPr>
              <a:t>Intelligence led commissioning and care provision</a:t>
            </a:r>
          </a:p>
          <a:p>
            <a:pPr marL="914400" lvl="2" indent="-914400">
              <a:lnSpc>
                <a:spcPct val="107000"/>
              </a:lnSpc>
              <a:buNone/>
            </a:pP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7000"/>
              </a:lnSpc>
              <a:buFont typeface="Wingdings" panose="05000000000000000000" pitchFamily="2" charset="2"/>
              <a:buChar char="Ø"/>
            </a:pPr>
            <a:r>
              <a:rPr lang="en-GB" sz="1900" dirty="0">
                <a:effectLst/>
                <a:latin typeface="Calibri" panose="020F0502020204030204" pitchFamily="34" charset="0"/>
                <a:ea typeface="Calibri" panose="020F0502020204030204" pitchFamily="34" charset="0"/>
                <a:cs typeface="Times New Roman" panose="02020603050405020304" pitchFamily="18" charset="0"/>
              </a:rPr>
              <a:t>Work unde</a:t>
            </a:r>
            <a:r>
              <a:rPr lang="en-GB" sz="1900" dirty="0">
                <a:latin typeface="Calibri" panose="020F0502020204030204" pitchFamily="34" charset="0"/>
                <a:ea typeface="Calibri" panose="020F0502020204030204" pitchFamily="34" charset="0"/>
                <a:cs typeface="Times New Roman" panose="02020603050405020304" pitchFamily="18" charset="0"/>
              </a:rPr>
              <a:t>rtaken with </a:t>
            </a:r>
            <a:r>
              <a:rPr lang="en-GB" sz="1900" dirty="0" err="1">
                <a:latin typeface="Calibri" panose="020F0502020204030204" pitchFamily="34" charset="0"/>
                <a:ea typeface="Calibri" panose="020F0502020204030204" pitchFamily="34" charset="0"/>
                <a:cs typeface="Times New Roman" panose="02020603050405020304" pitchFamily="18" charset="0"/>
              </a:rPr>
              <a:t>Procomp</a:t>
            </a:r>
            <a:r>
              <a:rPr lang="en-GB" sz="1900" dirty="0">
                <a:latin typeface="Calibri" panose="020F0502020204030204" pitchFamily="34" charset="0"/>
                <a:ea typeface="Calibri" panose="020F0502020204030204" pitchFamily="34" charset="0"/>
                <a:cs typeface="Times New Roman" panose="02020603050405020304" pitchFamily="18" charset="0"/>
              </a:rPr>
              <a:t> in Cornwall, Bristol, Belgium, the Netherlands and Finland suggests that a combination of changes to how we commission and deliver care will have significantly improved outcomes for all parties</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service users and family/informal carers: more people receive care and support (reduction in unmet need);</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providers: reduced travel increases capacity which in turn increases ability to pick up more work = more income/profit</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care workers: less travel and more contact time means more job satisfaction; move to shift work means more reliable income;</a:t>
            </a:r>
          </a:p>
          <a:p>
            <a:pPr marL="342900" lvl="2" indent="-342900">
              <a:lnSpc>
                <a:spcPct val="107000"/>
              </a:lnSpc>
              <a:buFont typeface="Wingdings" panose="05000000000000000000" pitchFamily="2" charset="2"/>
              <a:buChar char="Ø"/>
            </a:pPr>
            <a:r>
              <a:rPr lang="en-GB" sz="1900" dirty="0">
                <a:effectLst/>
                <a:latin typeface="Calibri" panose="020F0502020204030204" pitchFamily="34" charset="0"/>
                <a:ea typeface="Calibri" panose="020F0502020204030204" pitchFamily="34" charset="0"/>
                <a:cs typeface="Times New Roman" panose="02020603050405020304" pitchFamily="18" charset="0"/>
              </a:rPr>
              <a:t>For commissioners: commission by locality rather than centrally </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social workers: more successful in identifying care and support, leading to more job satisfaction</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the environment: less travel means less carbon emissions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7000"/>
              </a:lnSpc>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7000"/>
              </a:lnSpc>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21">
            <a:extLst>
              <a:ext uri="{FF2B5EF4-FFF2-40B4-BE49-F238E27FC236}">
                <a16:creationId xmlns:a16="http://schemas.microsoft.com/office/drawing/2014/main" id="{BFCF545C-F1B6-460A-B1FF-79FBEBF34E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197" y="1244337"/>
            <a:ext cx="4459503" cy="3341284"/>
          </a:xfrm>
          <a:prstGeom prst="rect">
            <a:avLst/>
          </a:prstGeom>
        </p:spPr>
      </p:pic>
    </p:spTree>
    <p:extLst>
      <p:ext uri="{BB962C8B-B14F-4D97-AF65-F5344CB8AC3E}">
        <p14:creationId xmlns:p14="http://schemas.microsoft.com/office/powerpoint/2010/main" val="372444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normAutofit/>
          </a:bodyPr>
          <a:lstStyle/>
          <a:p>
            <a:r>
              <a:rPr lang="en-GB" sz="2800" b="1" dirty="0">
                <a:solidFill>
                  <a:schemeClr val="bg1"/>
                </a:solidFill>
                <a:latin typeface="+mn-lt"/>
              </a:rPr>
              <a:t>Timeline </a:t>
            </a:r>
            <a:br>
              <a:rPr lang="en-GB" sz="2800" b="1" dirty="0">
                <a:solidFill>
                  <a:schemeClr val="bg1"/>
                </a:solidFill>
                <a:latin typeface="+mn-lt"/>
              </a:rPr>
            </a:br>
            <a:r>
              <a:rPr lang="en-GB" sz="2000" b="1" dirty="0">
                <a:solidFill>
                  <a:schemeClr val="bg1"/>
                </a:solidFill>
                <a:latin typeface="+mn-lt"/>
              </a:rPr>
              <a:t>Provisional, subject to change</a:t>
            </a:r>
          </a:p>
        </p:txBody>
      </p:sp>
      <p:grpSp>
        <p:nvGrpSpPr>
          <p:cNvPr id="25" name="Group 24">
            <a:extLst>
              <a:ext uri="{FF2B5EF4-FFF2-40B4-BE49-F238E27FC236}">
                <a16:creationId xmlns:a16="http://schemas.microsoft.com/office/drawing/2014/main" id="{1C9DB4D0-1D10-D3CB-8B66-0E6AEB51ECB3}"/>
              </a:ext>
            </a:extLst>
          </p:cNvPr>
          <p:cNvGrpSpPr/>
          <p:nvPr/>
        </p:nvGrpSpPr>
        <p:grpSpPr>
          <a:xfrm>
            <a:off x="506546" y="1264856"/>
            <a:ext cx="10711756" cy="5365417"/>
            <a:chOff x="506546" y="1264856"/>
            <a:chExt cx="10711756" cy="5365417"/>
          </a:xfrm>
        </p:grpSpPr>
        <p:grpSp>
          <p:nvGrpSpPr>
            <p:cNvPr id="3" name="Group 2">
              <a:extLst>
                <a:ext uri="{FF2B5EF4-FFF2-40B4-BE49-F238E27FC236}">
                  <a16:creationId xmlns:a16="http://schemas.microsoft.com/office/drawing/2014/main" id="{692E6C9B-0955-0B05-F232-E90F73F3C28C}"/>
                </a:ext>
              </a:extLst>
            </p:cNvPr>
            <p:cNvGrpSpPr/>
            <p:nvPr/>
          </p:nvGrpSpPr>
          <p:grpSpPr>
            <a:xfrm>
              <a:off x="506546" y="2462976"/>
              <a:ext cx="10515461" cy="4167297"/>
              <a:chOff x="506546" y="2462976"/>
              <a:chExt cx="10515461" cy="4167297"/>
            </a:xfrm>
          </p:grpSpPr>
          <p:sp>
            <p:nvSpPr>
              <p:cNvPr id="4" name="L-Shape 3">
                <a:extLst>
                  <a:ext uri="{FF2B5EF4-FFF2-40B4-BE49-F238E27FC236}">
                    <a16:creationId xmlns:a16="http://schemas.microsoft.com/office/drawing/2014/main" id="{5F44ADD1-02D4-59D2-18FF-F6C29F60484E}"/>
                  </a:ext>
                </a:extLst>
              </p:cNvPr>
              <p:cNvSpPr/>
              <p:nvPr/>
            </p:nvSpPr>
            <p:spPr>
              <a:xfrm rot="5400000">
                <a:off x="992459" y="3975257"/>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D1FF85C-19BA-A5CF-A8C2-FF662BDBB10E}"/>
                  </a:ext>
                </a:extLst>
              </p:cNvPr>
              <p:cNvSpPr/>
              <p:nvPr/>
            </p:nvSpPr>
            <p:spPr>
              <a:xfrm>
                <a:off x="748141" y="4702937"/>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Engagement,</a:t>
                </a:r>
                <a:br>
                  <a:rPr lang="en-GB" sz="2400" b="1" kern="1200">
                    <a:solidFill>
                      <a:schemeClr val="bg1"/>
                    </a:solidFill>
                  </a:rPr>
                </a:br>
                <a:r>
                  <a:rPr lang="en-GB" sz="2400" b="1" kern="1200">
                    <a:solidFill>
                      <a:schemeClr val="bg1"/>
                    </a:solidFill>
                  </a:rPr>
                  <a:t>Approve Business Case</a:t>
                </a:r>
              </a:p>
            </p:txBody>
          </p:sp>
          <p:sp>
            <p:nvSpPr>
              <p:cNvPr id="9" name="Isosceles Triangle 8">
                <a:extLst>
                  <a:ext uri="{FF2B5EF4-FFF2-40B4-BE49-F238E27FC236}">
                    <a16:creationId xmlns:a16="http://schemas.microsoft.com/office/drawing/2014/main" id="{8672C692-F351-FB28-E715-FBD66E05C124}"/>
                  </a:ext>
                </a:extLst>
              </p:cNvPr>
              <p:cNvSpPr/>
              <p:nvPr/>
            </p:nvSpPr>
            <p:spPr>
              <a:xfrm>
                <a:off x="2532036" y="3795955"/>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a:extLst>
                  <a:ext uri="{FF2B5EF4-FFF2-40B4-BE49-F238E27FC236}">
                    <a16:creationId xmlns:a16="http://schemas.microsoft.com/office/drawing/2014/main" id="{6C40ED9A-3685-FB73-578D-3CEEA157EE25}"/>
                  </a:ext>
                </a:extLst>
              </p:cNvPr>
              <p:cNvSpPr/>
              <p:nvPr/>
            </p:nvSpPr>
            <p:spPr>
              <a:xfrm rot="5400000">
                <a:off x="3684164" y="3309192"/>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0471BDB7-E004-291F-0CF7-4B89CFC7A795}"/>
                  </a:ext>
                </a:extLst>
              </p:cNvPr>
              <p:cNvSpPr/>
              <p:nvPr/>
            </p:nvSpPr>
            <p:spPr>
              <a:xfrm>
                <a:off x="3439846" y="4036872"/>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Procurement</a:t>
                </a:r>
                <a:br>
                  <a:rPr lang="en-GB" sz="2100" kern="1200">
                    <a:solidFill>
                      <a:schemeClr val="bg1"/>
                    </a:solidFill>
                  </a:rPr>
                </a:br>
                <a:r>
                  <a:rPr lang="en-GB" sz="1800" kern="1200">
                    <a:solidFill>
                      <a:schemeClr val="bg1"/>
                    </a:solidFill>
                  </a:rPr>
                  <a:t>Publish tender</a:t>
                </a:r>
                <a:br>
                  <a:rPr lang="en-GB" sz="1800" kern="1200">
                    <a:solidFill>
                      <a:schemeClr val="bg1"/>
                    </a:solidFill>
                  </a:rPr>
                </a:br>
                <a:r>
                  <a:rPr lang="en-GB" sz="1800" kern="1200">
                    <a:solidFill>
                      <a:schemeClr val="bg1"/>
                    </a:solidFill>
                  </a:rPr>
                  <a:t>Respond to tender</a:t>
                </a:r>
                <a:br>
                  <a:rPr lang="en-GB" sz="1800" kern="1200">
                    <a:solidFill>
                      <a:schemeClr val="bg1"/>
                    </a:solidFill>
                  </a:rPr>
                </a:br>
                <a:r>
                  <a:rPr lang="en-GB" sz="1800" kern="1200">
                    <a:solidFill>
                      <a:schemeClr val="bg1"/>
                    </a:solidFill>
                  </a:rPr>
                  <a:t>Evaluate responses</a:t>
                </a:r>
                <a:br>
                  <a:rPr lang="en-GB" sz="1800" kern="1200">
                    <a:solidFill>
                      <a:schemeClr val="bg1"/>
                    </a:solidFill>
                  </a:rPr>
                </a:br>
                <a:r>
                  <a:rPr lang="en-GB" sz="1800" kern="1200">
                    <a:solidFill>
                      <a:schemeClr val="bg1"/>
                    </a:solidFill>
                  </a:rPr>
                  <a:t>Award contracts</a:t>
                </a:r>
              </a:p>
            </p:txBody>
          </p:sp>
          <p:sp>
            <p:nvSpPr>
              <p:cNvPr id="12" name="Isosceles Triangle 11">
                <a:extLst>
                  <a:ext uri="{FF2B5EF4-FFF2-40B4-BE49-F238E27FC236}">
                    <a16:creationId xmlns:a16="http://schemas.microsoft.com/office/drawing/2014/main" id="{06D0BC2D-2685-294F-E57A-A321328D3C68}"/>
                  </a:ext>
                </a:extLst>
              </p:cNvPr>
              <p:cNvSpPr/>
              <p:nvPr/>
            </p:nvSpPr>
            <p:spPr>
              <a:xfrm>
                <a:off x="5223740" y="3129890"/>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a:extLst>
                  <a:ext uri="{FF2B5EF4-FFF2-40B4-BE49-F238E27FC236}">
                    <a16:creationId xmlns:a16="http://schemas.microsoft.com/office/drawing/2014/main" id="{798810DD-5156-89D9-FDE4-208DCD17676B}"/>
                  </a:ext>
                </a:extLst>
              </p:cNvPr>
              <p:cNvSpPr/>
              <p:nvPr/>
            </p:nvSpPr>
            <p:spPr>
              <a:xfrm rot="5400000">
                <a:off x="6375868" y="2643127"/>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8060BD15-B13F-F977-D37B-D43CD420BDF3}"/>
                  </a:ext>
                </a:extLst>
              </p:cNvPr>
              <p:cNvSpPr/>
              <p:nvPr/>
            </p:nvSpPr>
            <p:spPr>
              <a:xfrm>
                <a:off x="6131550" y="3370807"/>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Prepare for new contracts</a:t>
                </a:r>
              </a:p>
            </p:txBody>
          </p:sp>
          <p:sp>
            <p:nvSpPr>
              <p:cNvPr id="15" name="Isosceles Triangle 14">
                <a:extLst>
                  <a:ext uri="{FF2B5EF4-FFF2-40B4-BE49-F238E27FC236}">
                    <a16:creationId xmlns:a16="http://schemas.microsoft.com/office/drawing/2014/main" id="{21A6B326-DAE3-DF7D-9596-DC972EE40E2A}"/>
                  </a:ext>
                </a:extLst>
              </p:cNvPr>
              <p:cNvSpPr/>
              <p:nvPr/>
            </p:nvSpPr>
            <p:spPr>
              <a:xfrm>
                <a:off x="7915445" y="2463825"/>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Shape 20">
                <a:extLst>
                  <a:ext uri="{FF2B5EF4-FFF2-40B4-BE49-F238E27FC236}">
                    <a16:creationId xmlns:a16="http://schemas.microsoft.com/office/drawing/2014/main" id="{C34175BC-5D61-9814-AD0E-7DECB358AF78}"/>
                  </a:ext>
                </a:extLst>
              </p:cNvPr>
              <p:cNvSpPr/>
              <p:nvPr/>
            </p:nvSpPr>
            <p:spPr>
              <a:xfrm rot="5400000">
                <a:off x="9067573" y="1977063"/>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FAE94B10-368F-C3CB-00C4-599B90F299C5}"/>
                  </a:ext>
                </a:extLst>
              </p:cNvPr>
              <p:cNvSpPr/>
              <p:nvPr/>
            </p:nvSpPr>
            <p:spPr>
              <a:xfrm>
                <a:off x="8823254" y="2704742"/>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New contracts go live in stages</a:t>
                </a:r>
              </a:p>
            </p:txBody>
          </p:sp>
        </p:grpSp>
        <p:sp>
          <p:nvSpPr>
            <p:cNvPr id="17" name="TextBox 16">
              <a:extLst>
                <a:ext uri="{FF2B5EF4-FFF2-40B4-BE49-F238E27FC236}">
                  <a16:creationId xmlns:a16="http://schemas.microsoft.com/office/drawing/2014/main" id="{FDD643F3-33D3-74B3-2AA9-7FFDF79E9B27}"/>
                </a:ext>
              </a:extLst>
            </p:cNvPr>
            <p:cNvSpPr txBox="1"/>
            <p:nvPr/>
          </p:nvSpPr>
          <p:spPr>
            <a:xfrm>
              <a:off x="577240" y="1285374"/>
              <a:ext cx="2242159" cy="400110"/>
            </a:xfrm>
            <a:prstGeom prst="rect">
              <a:avLst/>
            </a:prstGeom>
            <a:noFill/>
          </p:spPr>
          <p:txBody>
            <a:bodyPr wrap="square" rtlCol="0">
              <a:spAutoFit/>
            </a:bodyPr>
            <a:lstStyle/>
            <a:p>
              <a:pPr algn="ctr"/>
              <a:r>
                <a:rPr lang="en-GB" sz="2000" b="1">
                  <a:solidFill>
                    <a:schemeClr val="bg1"/>
                  </a:solidFill>
                </a:rPr>
                <a:t>Spring/Summer 23</a:t>
              </a:r>
            </a:p>
          </p:txBody>
        </p:sp>
        <p:sp>
          <p:nvSpPr>
            <p:cNvPr id="18" name="TextBox 17">
              <a:extLst>
                <a:ext uri="{FF2B5EF4-FFF2-40B4-BE49-F238E27FC236}">
                  <a16:creationId xmlns:a16="http://schemas.microsoft.com/office/drawing/2014/main" id="{95A3CB5D-A822-CC45-8DFB-220B003A8D71}"/>
                </a:ext>
              </a:extLst>
            </p:cNvPr>
            <p:cNvSpPr txBox="1"/>
            <p:nvPr/>
          </p:nvSpPr>
          <p:spPr>
            <a:xfrm>
              <a:off x="3282340" y="1275265"/>
              <a:ext cx="2242159" cy="400110"/>
            </a:xfrm>
            <a:prstGeom prst="rect">
              <a:avLst/>
            </a:prstGeom>
            <a:noFill/>
          </p:spPr>
          <p:txBody>
            <a:bodyPr wrap="square" rtlCol="0">
              <a:spAutoFit/>
            </a:bodyPr>
            <a:lstStyle/>
            <a:p>
              <a:pPr algn="ctr"/>
              <a:r>
                <a:rPr lang="en-GB" sz="2000" b="1">
                  <a:solidFill>
                    <a:schemeClr val="bg1"/>
                  </a:solidFill>
                </a:rPr>
                <a:t>Autumn 23</a:t>
              </a:r>
            </a:p>
          </p:txBody>
        </p:sp>
        <p:sp>
          <p:nvSpPr>
            <p:cNvPr id="19" name="TextBox 18">
              <a:extLst>
                <a:ext uri="{FF2B5EF4-FFF2-40B4-BE49-F238E27FC236}">
                  <a16:creationId xmlns:a16="http://schemas.microsoft.com/office/drawing/2014/main" id="{B627720E-FD74-E7EB-A1BC-8E0F2A97E573}"/>
                </a:ext>
              </a:extLst>
            </p:cNvPr>
            <p:cNvSpPr txBox="1"/>
            <p:nvPr/>
          </p:nvSpPr>
          <p:spPr>
            <a:xfrm>
              <a:off x="5987440" y="1275265"/>
              <a:ext cx="2242159" cy="400110"/>
            </a:xfrm>
            <a:prstGeom prst="rect">
              <a:avLst/>
            </a:prstGeom>
            <a:noFill/>
          </p:spPr>
          <p:txBody>
            <a:bodyPr wrap="square" rtlCol="0">
              <a:spAutoFit/>
            </a:bodyPr>
            <a:lstStyle/>
            <a:p>
              <a:pPr algn="ctr"/>
              <a:r>
                <a:rPr lang="en-GB" sz="2000" b="1">
                  <a:solidFill>
                    <a:schemeClr val="bg1"/>
                  </a:solidFill>
                </a:rPr>
                <a:t>Winter 23/24</a:t>
              </a:r>
            </a:p>
          </p:txBody>
        </p:sp>
        <p:sp>
          <p:nvSpPr>
            <p:cNvPr id="20" name="TextBox 19">
              <a:extLst>
                <a:ext uri="{FF2B5EF4-FFF2-40B4-BE49-F238E27FC236}">
                  <a16:creationId xmlns:a16="http://schemas.microsoft.com/office/drawing/2014/main" id="{A1F27BF7-DE93-7574-D11A-FC377D3DFB9E}"/>
                </a:ext>
              </a:extLst>
            </p:cNvPr>
            <p:cNvSpPr txBox="1"/>
            <p:nvPr/>
          </p:nvSpPr>
          <p:spPr>
            <a:xfrm>
              <a:off x="8779919" y="1264856"/>
              <a:ext cx="2242159" cy="400110"/>
            </a:xfrm>
            <a:prstGeom prst="rect">
              <a:avLst/>
            </a:prstGeom>
            <a:noFill/>
          </p:spPr>
          <p:txBody>
            <a:bodyPr wrap="square" rtlCol="0">
              <a:spAutoFit/>
            </a:bodyPr>
            <a:lstStyle/>
            <a:p>
              <a:pPr algn="ctr"/>
              <a:r>
                <a:rPr lang="en-GB" sz="2000" b="1">
                  <a:solidFill>
                    <a:schemeClr val="bg1"/>
                  </a:solidFill>
                </a:rPr>
                <a:t>Spring/Summer 24</a:t>
              </a:r>
            </a:p>
          </p:txBody>
        </p:sp>
        <p:pic>
          <p:nvPicPr>
            <p:cNvPr id="24" name="Graphic 23" descr="Daily calendar with solid fill">
              <a:extLst>
                <a:ext uri="{FF2B5EF4-FFF2-40B4-BE49-F238E27FC236}">
                  <a16:creationId xmlns:a16="http://schemas.microsoft.com/office/drawing/2014/main" id="{80D73225-B3CA-F5DF-AB5D-18F77BA625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549" y="4400107"/>
              <a:ext cx="2198753" cy="2198753"/>
            </a:xfrm>
            <a:prstGeom prst="rect">
              <a:avLst/>
            </a:prstGeom>
          </p:spPr>
        </p:pic>
      </p:grpSp>
    </p:spTree>
    <p:extLst>
      <p:ext uri="{BB962C8B-B14F-4D97-AF65-F5344CB8AC3E}">
        <p14:creationId xmlns:p14="http://schemas.microsoft.com/office/powerpoint/2010/main" val="72304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219C1-6172-5F6B-A056-5549CF1B6429}"/>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1325563"/>
          </a:xfrm>
        </p:spPr>
        <p:txBody>
          <a:bodyPr>
            <a:normAutofit/>
          </a:bodyPr>
          <a:lstStyle/>
          <a:p>
            <a:r>
              <a:rPr lang="en-GB" sz="2800" b="1" dirty="0">
                <a:solidFill>
                  <a:schemeClr val="bg1"/>
                </a:solidFill>
                <a:latin typeface="+mn-lt"/>
              </a:rPr>
              <a:t>Codesign Plan -  Provider Thematic Workshops </a:t>
            </a:r>
            <a:endParaRPr lang="en-GB" sz="2000" b="1" dirty="0">
              <a:solidFill>
                <a:schemeClr val="bg1"/>
              </a:solidFill>
              <a:latin typeface="+mn-lt"/>
            </a:endParaRPr>
          </a:p>
        </p:txBody>
      </p:sp>
      <p:sp>
        <p:nvSpPr>
          <p:cNvPr id="8" name="TextBox 7">
            <a:extLst>
              <a:ext uri="{FF2B5EF4-FFF2-40B4-BE49-F238E27FC236}">
                <a16:creationId xmlns:a16="http://schemas.microsoft.com/office/drawing/2014/main" id="{18297CCC-13AD-B011-DBF0-912C2E51D82E}"/>
              </a:ext>
            </a:extLst>
          </p:cNvPr>
          <p:cNvSpPr txBox="1"/>
          <p:nvPr/>
        </p:nvSpPr>
        <p:spPr>
          <a:xfrm>
            <a:off x="403057" y="6289820"/>
            <a:ext cx="7810500"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Care and Support at Home Market Engagement - Cornwall Council</a:t>
            </a:r>
            <a:endParaRPr lang="en-GB" dirty="0">
              <a:solidFill>
                <a:schemeClr val="bg1"/>
              </a:solidFill>
            </a:endParaRPr>
          </a:p>
        </p:txBody>
      </p:sp>
      <p:pic>
        <p:nvPicPr>
          <p:cNvPr id="9" name="Picture 8">
            <a:extLst>
              <a:ext uri="{FF2B5EF4-FFF2-40B4-BE49-F238E27FC236}">
                <a16:creationId xmlns:a16="http://schemas.microsoft.com/office/drawing/2014/main" id="{84D03614-98B1-EB30-4FE0-0D3F7CEB4901}"/>
              </a:ext>
            </a:extLst>
          </p:cNvPr>
          <p:cNvPicPr>
            <a:picLocks noChangeAspect="1"/>
          </p:cNvPicPr>
          <p:nvPr/>
        </p:nvPicPr>
        <p:blipFill>
          <a:blip r:embed="rId3"/>
          <a:stretch>
            <a:fillRect/>
          </a:stretch>
        </p:blipFill>
        <p:spPr>
          <a:xfrm>
            <a:off x="9114990" y="2164445"/>
            <a:ext cx="2543043" cy="2529109"/>
          </a:xfrm>
          <a:prstGeom prst="rect">
            <a:avLst/>
          </a:prstGeom>
        </p:spPr>
      </p:pic>
      <p:pic>
        <p:nvPicPr>
          <p:cNvPr id="2" name="Picture 4" descr="Table&#10;&#10;Description automatically generated">
            <a:extLst>
              <a:ext uri="{FF2B5EF4-FFF2-40B4-BE49-F238E27FC236}">
                <a16:creationId xmlns:a16="http://schemas.microsoft.com/office/drawing/2014/main" id="{2D372062-DEBA-0006-2C4D-4E9337E0A44B}"/>
              </a:ext>
            </a:extLst>
          </p:cNvPr>
          <p:cNvPicPr>
            <a:picLocks noChangeAspect="1"/>
          </p:cNvPicPr>
          <p:nvPr/>
        </p:nvPicPr>
        <p:blipFill>
          <a:blip r:embed="rId4"/>
          <a:stretch>
            <a:fillRect/>
          </a:stretch>
        </p:blipFill>
        <p:spPr>
          <a:xfrm>
            <a:off x="224288" y="800165"/>
            <a:ext cx="8479765" cy="5502084"/>
          </a:xfrm>
          <a:prstGeom prst="rect">
            <a:avLst/>
          </a:prstGeom>
        </p:spPr>
      </p:pic>
    </p:spTree>
    <p:extLst>
      <p:ext uri="{BB962C8B-B14F-4D97-AF65-F5344CB8AC3E}">
        <p14:creationId xmlns:p14="http://schemas.microsoft.com/office/powerpoint/2010/main" val="88201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E6D988-06C0-F49B-08ED-6EDA45CF0467}"/>
              </a:ext>
            </a:extLst>
          </p:cNvPr>
          <p:cNvSpPr/>
          <p:nvPr/>
        </p:nvSpPr>
        <p:spPr>
          <a:xfrm>
            <a:off x="0" y="-106206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6" name="Rectangle 5">
            <a:extLst>
              <a:ext uri="{FF2B5EF4-FFF2-40B4-BE49-F238E27FC236}">
                <a16:creationId xmlns:a16="http://schemas.microsoft.com/office/drawing/2014/main" id="{87A00806-0225-40A4-B3D0-040B04F5667E}"/>
              </a:ext>
            </a:extLst>
          </p:cNvPr>
          <p:cNvSpPr/>
          <p:nvPr/>
        </p:nvSpPr>
        <p:spPr>
          <a:xfrm>
            <a:off x="438150" y="1382803"/>
            <a:ext cx="7343775" cy="503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fontAlgn="base">
              <a:lnSpc>
                <a:spcPct val="120000"/>
              </a:lnSpc>
              <a:spcBef>
                <a:spcPts val="1000"/>
              </a:spcBef>
            </a:pPr>
            <a:r>
              <a:rPr lang="en-GB" sz="2400" dirty="0">
                <a:solidFill>
                  <a:schemeClr val="tx1"/>
                </a:solidFill>
                <a:latin typeface="Calibri" panose="020F0502020204030204" pitchFamily="34" charset="0"/>
              </a:rPr>
              <a:t>Welcome to the Care and Support at Home Conference 2023.</a:t>
            </a:r>
          </a:p>
          <a:p>
            <a:pPr fontAlgn="base">
              <a:lnSpc>
                <a:spcPct val="120000"/>
              </a:lnSpc>
              <a:spcBef>
                <a:spcPts val="1000"/>
              </a:spcBef>
            </a:pPr>
            <a:r>
              <a:rPr lang="en-GB" sz="2400" dirty="0">
                <a:solidFill>
                  <a:schemeClr val="tx1"/>
                </a:solidFill>
                <a:latin typeface="Calibri" panose="020F0502020204030204" pitchFamily="34" charset="0"/>
              </a:rPr>
              <a:t>Today’s event will be the start of the engagement programme for Cornwall’s new care and support at home arrangements and includes providers, partner organisations, partnership boards and other stakeholders across the two sessions. </a:t>
            </a:r>
          </a:p>
          <a:p>
            <a:pPr fontAlgn="base">
              <a:lnSpc>
                <a:spcPct val="120000"/>
              </a:lnSpc>
              <a:spcBef>
                <a:spcPts val="1000"/>
              </a:spcBef>
            </a:pPr>
            <a:r>
              <a:rPr lang="en-GB" sz="2400" dirty="0">
                <a:solidFill>
                  <a:schemeClr val="tx1"/>
                </a:solidFill>
                <a:latin typeface="Calibri" panose="020F0502020204030204" pitchFamily="34" charset="0"/>
              </a:rPr>
              <a:t>The programme of events and other planned coproduction opportunities will shape how care and support at home services will be commissioned and provided in the future.</a:t>
            </a:r>
          </a:p>
          <a:p>
            <a:pPr fontAlgn="base">
              <a:lnSpc>
                <a:spcPct val="120000"/>
              </a:lnSpc>
              <a:spcBef>
                <a:spcPts val="1000"/>
              </a:spcBef>
            </a:pPr>
            <a:r>
              <a:rPr lang="en-GB" sz="2400" dirty="0">
                <a:solidFill>
                  <a:schemeClr val="tx1"/>
                </a:solidFill>
                <a:latin typeface="Calibri" panose="020F0502020204030204" pitchFamily="34" charset="0"/>
              </a:rPr>
              <a:t>You views, comments, expertise and involvement throughout the commissioning process will be essential in designing the best possible services and arrangements, benefitting the people and businesses in Cornwall.</a:t>
            </a:r>
          </a:p>
          <a:p>
            <a:pPr fontAlgn="base">
              <a:lnSpc>
                <a:spcPct val="90000"/>
              </a:lnSpc>
              <a:spcBef>
                <a:spcPts val="1000"/>
              </a:spcBef>
            </a:pPr>
            <a:endParaRPr lang="en-GB" sz="2400" b="1" dirty="0">
              <a:solidFill>
                <a:schemeClr val="tx1"/>
              </a:solidFill>
              <a:latin typeface="Calibri" panose="020F0502020204030204" pitchFamily="34" charset="0"/>
            </a:endParaRPr>
          </a:p>
          <a:p>
            <a:pPr fontAlgn="base">
              <a:lnSpc>
                <a:spcPct val="90000"/>
              </a:lnSpc>
              <a:spcBef>
                <a:spcPts val="1000"/>
              </a:spcBef>
            </a:pPr>
            <a:endParaRPr lang="en-GB" sz="2400" b="1" dirty="0">
              <a:solidFill>
                <a:schemeClr val="tx1"/>
              </a:solidFill>
              <a:latin typeface="Calibri" panose="020F0502020204030204" pitchFamily="34" charset="0"/>
            </a:endParaRPr>
          </a:p>
          <a:p>
            <a:pPr indent="-228600" fontAlgn="base">
              <a:lnSpc>
                <a:spcPct val="90000"/>
              </a:lnSpc>
              <a:spcBef>
                <a:spcPts val="1000"/>
              </a:spcBef>
              <a:buFont typeface="Arial" panose="020B0604020202020204" pitchFamily="34" charset="0"/>
              <a:buChar char="•"/>
            </a:pPr>
            <a:endParaRPr lang="en-GB" sz="2400" b="1" dirty="0">
              <a:solidFill>
                <a:schemeClr val="tx1"/>
              </a:solidFill>
              <a:latin typeface="Calibri" panose="020F0502020204030204" pitchFamily="34" charset="0"/>
            </a:endParaRPr>
          </a:p>
        </p:txBody>
      </p:sp>
      <p:sp>
        <p:nvSpPr>
          <p:cNvPr id="5" name="Content Placeholder 4">
            <a:extLst>
              <a:ext uri="{FF2B5EF4-FFF2-40B4-BE49-F238E27FC236}">
                <a16:creationId xmlns:a16="http://schemas.microsoft.com/office/drawing/2014/main" id="{F4F15DDE-BBFD-405B-82F0-D90B99D4471E}"/>
              </a:ext>
            </a:extLst>
          </p:cNvPr>
          <p:cNvSpPr>
            <a:spLocks noGrp="1"/>
          </p:cNvSpPr>
          <p:nvPr>
            <p:ph idx="1"/>
          </p:nvPr>
        </p:nvSpPr>
        <p:spPr>
          <a:xfrm>
            <a:off x="438150" y="437209"/>
            <a:ext cx="10515600" cy="572731"/>
          </a:xfrm>
          <a:solidFill>
            <a:schemeClr val="bg1"/>
          </a:solidFill>
        </p:spPr>
        <p:txBody>
          <a:bodyPr>
            <a:normAutofit/>
          </a:bodyPr>
          <a:lstStyle/>
          <a:p>
            <a:pPr marL="0" indent="0">
              <a:buNone/>
            </a:pPr>
            <a:r>
              <a:rPr lang="en-GB" b="1" dirty="0">
                <a:solidFill>
                  <a:srgbClr val="009DA3"/>
                </a:solidFill>
                <a:latin typeface="Calibri" panose="020F0502020204030204" pitchFamily="34" charset="0"/>
              </a:rPr>
              <a:t>Welcome</a:t>
            </a:r>
          </a:p>
        </p:txBody>
      </p:sp>
      <p:pic>
        <p:nvPicPr>
          <p:cNvPr id="8" name="Picture 7">
            <a:extLst>
              <a:ext uri="{FF2B5EF4-FFF2-40B4-BE49-F238E27FC236}">
                <a16:creationId xmlns:a16="http://schemas.microsoft.com/office/drawing/2014/main" id="{20E5D5B0-B71B-45FB-AC4F-66FB284717F3}"/>
              </a:ext>
            </a:extLst>
          </p:cNvPr>
          <p:cNvPicPr>
            <a:picLocks noChangeAspect="1"/>
          </p:cNvPicPr>
          <p:nvPr/>
        </p:nvPicPr>
        <p:blipFill>
          <a:blip r:embed="rId3"/>
          <a:stretch>
            <a:fillRect/>
          </a:stretch>
        </p:blipFill>
        <p:spPr>
          <a:xfrm>
            <a:off x="7781925" y="1062062"/>
            <a:ext cx="4135802" cy="4113140"/>
          </a:xfrm>
          <a:prstGeom prst="rect">
            <a:avLst/>
          </a:prstGeom>
        </p:spPr>
      </p:pic>
    </p:spTree>
    <p:extLst>
      <p:ext uri="{BB962C8B-B14F-4D97-AF65-F5344CB8AC3E}">
        <p14:creationId xmlns:p14="http://schemas.microsoft.com/office/powerpoint/2010/main" val="153366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1325563"/>
          </a:xfrm>
        </p:spPr>
        <p:txBody>
          <a:bodyPr>
            <a:normAutofit/>
          </a:bodyPr>
          <a:lstStyle/>
          <a:p>
            <a:r>
              <a:rPr lang="en-GB" sz="2800" b="1" dirty="0">
                <a:solidFill>
                  <a:srgbClr val="009DA3"/>
                </a:solidFill>
                <a:latin typeface="+mn-lt"/>
              </a:rPr>
              <a:t>Codesign Plan -  Providers</a:t>
            </a:r>
            <a:endParaRPr lang="en-GB" sz="2000" b="1" dirty="0">
              <a:solidFill>
                <a:srgbClr val="009DA3"/>
              </a:solidFill>
              <a:latin typeface="+mn-lt"/>
            </a:endParaRPr>
          </a:p>
        </p:txBody>
      </p:sp>
      <p:sp>
        <p:nvSpPr>
          <p:cNvPr id="8" name="TextBox 7">
            <a:extLst>
              <a:ext uri="{FF2B5EF4-FFF2-40B4-BE49-F238E27FC236}">
                <a16:creationId xmlns:a16="http://schemas.microsoft.com/office/drawing/2014/main" id="{18297CCC-13AD-B011-DBF0-912C2E51D82E}"/>
              </a:ext>
            </a:extLst>
          </p:cNvPr>
          <p:cNvSpPr txBox="1"/>
          <p:nvPr/>
        </p:nvSpPr>
        <p:spPr>
          <a:xfrm>
            <a:off x="403057" y="6289820"/>
            <a:ext cx="7810500" cy="369332"/>
          </a:xfrm>
          <a:prstGeom prst="rect">
            <a:avLst/>
          </a:prstGeom>
          <a:noFill/>
        </p:spPr>
        <p:txBody>
          <a:bodyPr wrap="square" rtlCol="0">
            <a:spAutoFit/>
          </a:bodyPr>
          <a:lstStyle/>
          <a:p>
            <a:r>
              <a:rPr lang="en-GB" dirty="0">
                <a:solidFill>
                  <a:srgbClr val="009DA3"/>
                </a:solidFill>
                <a:hlinkClick r:id="rId2">
                  <a:extLst>
                    <a:ext uri="{A12FA001-AC4F-418D-AE19-62706E023703}">
                      <ahyp:hlinkClr xmlns:ahyp="http://schemas.microsoft.com/office/drawing/2018/hyperlinkcolor" val="tx"/>
                    </a:ext>
                  </a:extLst>
                </a:hlinkClick>
              </a:rPr>
              <a:t>Care and Support at Home Market Engagement - Cornwall Council</a:t>
            </a:r>
            <a:endParaRPr lang="en-GB" dirty="0">
              <a:solidFill>
                <a:srgbClr val="009DA3"/>
              </a:solidFill>
            </a:endParaRPr>
          </a:p>
        </p:txBody>
      </p:sp>
      <p:graphicFrame>
        <p:nvGraphicFramePr>
          <p:cNvPr id="5" name="Diagram 4">
            <a:extLst>
              <a:ext uri="{FF2B5EF4-FFF2-40B4-BE49-F238E27FC236}">
                <a16:creationId xmlns:a16="http://schemas.microsoft.com/office/drawing/2014/main" id="{4BEDBA3D-964B-3254-661F-114A34B9831A}"/>
              </a:ext>
            </a:extLst>
          </p:cNvPr>
          <p:cNvGraphicFramePr/>
          <p:nvPr>
            <p:extLst>
              <p:ext uri="{D42A27DB-BD31-4B8C-83A1-F6EECF244321}">
                <p14:modId xmlns:p14="http://schemas.microsoft.com/office/powerpoint/2010/main" val="376673101"/>
              </p:ext>
            </p:extLst>
          </p:nvPr>
        </p:nvGraphicFramePr>
        <p:xfrm>
          <a:off x="1968064" y="1244337"/>
          <a:ext cx="8227296" cy="483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F983264-76AA-5524-7F06-9622A3B18099}"/>
              </a:ext>
            </a:extLst>
          </p:cNvPr>
          <p:cNvPicPr>
            <a:picLocks noChangeAspect="1"/>
          </p:cNvPicPr>
          <p:nvPr/>
        </p:nvPicPr>
        <p:blipFill>
          <a:blip r:embed="rId8"/>
          <a:stretch>
            <a:fillRect/>
          </a:stretch>
        </p:blipFill>
        <p:spPr>
          <a:xfrm>
            <a:off x="5058106" y="2606750"/>
            <a:ext cx="2075787" cy="1994278"/>
          </a:xfrm>
          <a:prstGeom prst="rect">
            <a:avLst/>
          </a:prstGeom>
        </p:spPr>
      </p:pic>
    </p:spTree>
    <p:extLst>
      <p:ext uri="{BB962C8B-B14F-4D97-AF65-F5344CB8AC3E}">
        <p14:creationId xmlns:p14="http://schemas.microsoft.com/office/powerpoint/2010/main" val="15396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219C1-6172-5F6B-A056-5549CF1B6429}"/>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1325563"/>
          </a:xfrm>
        </p:spPr>
        <p:txBody>
          <a:bodyPr>
            <a:normAutofit/>
          </a:bodyPr>
          <a:lstStyle/>
          <a:p>
            <a:r>
              <a:rPr lang="en-GB" sz="2800" b="1" dirty="0">
                <a:solidFill>
                  <a:schemeClr val="bg1"/>
                </a:solidFill>
                <a:latin typeface="+mn-lt"/>
              </a:rPr>
              <a:t>Codesign Plan -  People who use services and carers</a:t>
            </a:r>
            <a:endParaRPr lang="en-GB" sz="2000" b="1" dirty="0">
              <a:solidFill>
                <a:schemeClr val="bg1"/>
              </a:solidFill>
              <a:latin typeface="+mn-lt"/>
            </a:endParaRPr>
          </a:p>
        </p:txBody>
      </p:sp>
      <p:graphicFrame>
        <p:nvGraphicFramePr>
          <p:cNvPr id="5" name="Diagram 4">
            <a:extLst>
              <a:ext uri="{FF2B5EF4-FFF2-40B4-BE49-F238E27FC236}">
                <a16:creationId xmlns:a16="http://schemas.microsoft.com/office/drawing/2014/main" id="{4BEDBA3D-964B-3254-661F-114A34B9831A}"/>
              </a:ext>
            </a:extLst>
          </p:cNvPr>
          <p:cNvGraphicFramePr/>
          <p:nvPr>
            <p:extLst>
              <p:ext uri="{D42A27DB-BD31-4B8C-83A1-F6EECF244321}">
                <p14:modId xmlns:p14="http://schemas.microsoft.com/office/powerpoint/2010/main" val="505301017"/>
              </p:ext>
            </p:extLst>
          </p:nvPr>
        </p:nvGraphicFramePr>
        <p:xfrm>
          <a:off x="1968064" y="1244337"/>
          <a:ext cx="8227296" cy="483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3F983264-76AA-5524-7F06-9622A3B18099}"/>
              </a:ext>
            </a:extLst>
          </p:cNvPr>
          <p:cNvPicPr>
            <a:picLocks noChangeAspect="1"/>
          </p:cNvPicPr>
          <p:nvPr/>
        </p:nvPicPr>
        <p:blipFill>
          <a:blip r:embed="rId7"/>
          <a:stretch>
            <a:fillRect/>
          </a:stretch>
        </p:blipFill>
        <p:spPr>
          <a:xfrm>
            <a:off x="4824478" y="2488674"/>
            <a:ext cx="2543043" cy="2529109"/>
          </a:xfrm>
          <a:prstGeom prst="rect">
            <a:avLst/>
          </a:prstGeom>
        </p:spPr>
      </p:pic>
    </p:spTree>
    <p:extLst>
      <p:ext uri="{BB962C8B-B14F-4D97-AF65-F5344CB8AC3E}">
        <p14:creationId xmlns:p14="http://schemas.microsoft.com/office/powerpoint/2010/main" val="113458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normAutofit/>
          </a:bodyPr>
          <a:lstStyle/>
          <a:p>
            <a:r>
              <a:rPr lang="en-GB" sz="2800" b="1" dirty="0">
                <a:solidFill>
                  <a:schemeClr val="bg1"/>
                </a:solidFill>
                <a:latin typeface="+mn-lt"/>
              </a:rPr>
              <a:t>Breakout discussions</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618899"/>
            <a:ext cx="7358617" cy="573789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What can we do to ensure that we have no unmet demand for people who need care and support at home? What can we do to better optimise the capacity available to us?</a:t>
            </a:r>
          </a:p>
          <a:p>
            <a:pPr marL="0" lvl="2" indent="0">
              <a:lnSpc>
                <a:spcPct val="100000"/>
              </a:lnSpc>
              <a:buNone/>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How would you approach the geographical zones e.g. community network areas, PCN, former districts etc</a:t>
            </a:r>
            <a:r>
              <a:rPr lang="en-GB" sz="2900">
                <a:latin typeface="Calibri" panose="020F0502020204030204" pitchFamily="34" charset="0"/>
                <a:ea typeface="Calibri" panose="020F0502020204030204" pitchFamily="34" charset="0"/>
                <a:cs typeface="Times New Roman" panose="02020603050405020304" pitchFamily="18" charset="0"/>
              </a:rPr>
              <a:t>.?</a:t>
            </a:r>
            <a:r>
              <a:rPr lang="en-GB" sz="2900" dirty="0">
                <a:latin typeface="Calibri" panose="020F0502020204030204" pitchFamily="34" charset="0"/>
                <a:ea typeface="Calibri" panose="020F0502020204030204" pitchFamily="34" charset="0"/>
                <a:cs typeface="Times New Roman" panose="02020603050405020304" pitchFamily="18" charset="0"/>
              </a:rPr>
              <a:t> </a:t>
            </a:r>
          </a:p>
          <a:p>
            <a:pPr marL="0" lvl="2" indent="0">
              <a:lnSpc>
                <a:spcPct val="100000"/>
              </a:lnSpc>
              <a:buNone/>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What do you think the strengths and weaknesses of the lead/sub contracting approach are. What would we need to consider make it successful?</a:t>
            </a: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Two blank speech balloons">
            <a:extLst>
              <a:ext uri="{FF2B5EF4-FFF2-40B4-BE49-F238E27FC236}">
                <a16:creationId xmlns:a16="http://schemas.microsoft.com/office/drawing/2014/main" id="{20F1DDEC-25A3-EF80-4385-69E97A608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214" y="839449"/>
            <a:ext cx="4002947" cy="2501842"/>
          </a:xfrm>
          <a:prstGeom prst="rect">
            <a:avLst/>
          </a:prstGeom>
        </p:spPr>
      </p:pic>
      <p:pic>
        <p:nvPicPr>
          <p:cNvPr id="7" name="Graphic 6" descr="Tea with solid fill">
            <a:extLst>
              <a:ext uri="{FF2B5EF4-FFF2-40B4-BE49-F238E27FC236}">
                <a16:creationId xmlns:a16="http://schemas.microsoft.com/office/drawing/2014/main" id="{2811EBBE-2DB8-698A-BFA0-7592B9E7E1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77962" y="5249819"/>
            <a:ext cx="914400" cy="914400"/>
          </a:xfrm>
          <a:prstGeom prst="rect">
            <a:avLst/>
          </a:prstGeom>
        </p:spPr>
      </p:pic>
      <p:pic>
        <p:nvPicPr>
          <p:cNvPr id="8" name="Graphic 7" descr="Latte Cup outline">
            <a:extLst>
              <a:ext uri="{FF2B5EF4-FFF2-40B4-BE49-F238E27FC236}">
                <a16:creationId xmlns:a16="http://schemas.microsoft.com/office/drawing/2014/main" id="{8EA377B0-4817-A6FD-54D6-06DC999317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1144" y="5249819"/>
            <a:ext cx="914400" cy="914400"/>
          </a:xfrm>
          <a:prstGeom prst="rect">
            <a:avLst/>
          </a:prstGeom>
        </p:spPr>
      </p:pic>
    </p:spTree>
    <p:extLst>
      <p:ext uri="{BB962C8B-B14F-4D97-AF65-F5344CB8AC3E}">
        <p14:creationId xmlns:p14="http://schemas.microsoft.com/office/powerpoint/2010/main" val="19234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fontAlgn="base">
              <a:lnSpc>
                <a:spcPct val="90000"/>
              </a:lnSpc>
              <a:spcBef>
                <a:spcPts val="1000"/>
              </a:spcBef>
            </a:pPr>
            <a:endParaRPr lang="en-GB"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90000"/>
              </a:lnSpc>
              <a:spcBef>
                <a:spcPts val="1000"/>
              </a:spcBef>
            </a:pPr>
            <a:endParaRPr lang="en-GB" sz="2400" b="1"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685801" y="685006"/>
            <a:ext cx="5410199" cy="351499"/>
          </a:xfrm>
        </p:spPr>
        <p:txBody>
          <a:bodyPr>
            <a:noAutofit/>
          </a:bodyPr>
          <a:lstStyle/>
          <a:p>
            <a:br>
              <a:rPr lang="en-GB" sz="2800" b="1" dirty="0">
                <a:latin typeface="Calibri" panose="020F0502020204030204" pitchFamily="34" charset="0"/>
                <a:ea typeface="Calibri" panose="020F0502020204030204" pitchFamily="34" charset="0"/>
                <a:cs typeface="Times New Roman" panose="02020603050405020304" pitchFamily="18" charset="0"/>
              </a:rPr>
            </a:br>
            <a:br>
              <a:rPr lang="en-GB" sz="2800" b="1" dirty="0">
                <a:solidFill>
                  <a:schemeClr val="bg1"/>
                </a:solidFill>
                <a:latin typeface="+mn-lt"/>
              </a:rPr>
            </a:br>
            <a:br>
              <a:rPr lang="en-GB" sz="2800" b="1" dirty="0">
                <a:solidFill>
                  <a:schemeClr val="bg1"/>
                </a:solidFill>
                <a:latin typeface="+mn-lt"/>
              </a:rPr>
            </a:br>
            <a:r>
              <a:rPr lang="en-GB" sz="2800" b="1" dirty="0">
                <a:solidFill>
                  <a:schemeClr val="bg1"/>
                </a:solidFill>
                <a:latin typeface="+mn-lt"/>
              </a:rPr>
              <a:t>#</a:t>
            </a: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0" y="685006"/>
            <a:ext cx="6942665"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marL="914400" lvl="2" indent="-91440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We want to work with all of our stakeholders to understand the strengths, weaknesses, opportunities and threats of our intended approach and to learn from these and their ideas for the future service design.</a:t>
            </a:r>
          </a:p>
          <a:p>
            <a:pPr marL="898525" lvl="2" indent="-625475">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We want to codesign our local solution together wherever possible inside of our statutory duties and function, observing the principles of coproduction, set out in our Delivering Better Care Commissioning Strategies.</a:t>
            </a:r>
          </a:p>
          <a:p>
            <a:pPr marL="898525" lvl="2" indent="-625475">
              <a:lnSpc>
                <a:spcPct val="107000"/>
              </a:lnSpc>
              <a:buFont typeface="Wingdings" panose="05000000000000000000" pitchFamily="2" charset="2"/>
              <a:buChar char="Ø"/>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We will ensure there are many opportunities to work with us throughout the design phase including thematic workshops, partnership boards and advisory groups</a:t>
            </a:r>
          </a:p>
          <a:p>
            <a:pPr marL="898525" lvl="2" indent="-625475">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We will listen to partners and stakeholders and explain how their thoughts and ideas have informed the approach. </a:t>
            </a:r>
          </a:p>
          <a:p>
            <a:pPr marL="898525" lvl="2" indent="-625475">
              <a:lnSpc>
                <a:spcPct val="107000"/>
              </a:lnSpc>
              <a:buNone/>
            </a:pPr>
            <a:endParaRPr lang="en-GB" sz="1800" dirty="0">
              <a:latin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will formulate a Business Case, which sets out proposals and recommendations for the Council’s leadership team and members to consider before proceeding to the formal procurement. This will lead to the creation of a new service specification and commercial and financial model</a:t>
            </a:r>
          </a:p>
          <a:p>
            <a:pPr marL="898525" lvl="2" indent="-625475">
              <a:lnSpc>
                <a:spcPct val="107000"/>
              </a:lnSpc>
              <a:buNone/>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07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will award a new contract, which will commence on 1 April 2024. </a:t>
            </a:r>
          </a:p>
          <a:p>
            <a:pPr marL="0" lvl="2" indent="0">
              <a:lnSpc>
                <a:spcPct val="107000"/>
              </a:lnSpc>
              <a:buNone/>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0E5D5B0-B71B-45FB-AC4F-66FB284717F3}"/>
              </a:ext>
            </a:extLst>
          </p:cNvPr>
          <p:cNvPicPr>
            <a:picLocks noChangeAspect="1"/>
          </p:cNvPicPr>
          <p:nvPr/>
        </p:nvPicPr>
        <p:blipFill>
          <a:blip r:embed="rId3"/>
          <a:stretch>
            <a:fillRect/>
          </a:stretch>
        </p:blipFill>
        <p:spPr>
          <a:xfrm>
            <a:off x="7876168" y="1372430"/>
            <a:ext cx="4135802" cy="4113140"/>
          </a:xfrm>
          <a:prstGeom prst="rect">
            <a:avLst/>
          </a:prstGeom>
        </p:spPr>
      </p:pic>
      <p:sp>
        <p:nvSpPr>
          <p:cNvPr id="9" name="Title 1">
            <a:extLst>
              <a:ext uri="{FF2B5EF4-FFF2-40B4-BE49-F238E27FC236}">
                <a16:creationId xmlns:a16="http://schemas.microsoft.com/office/drawing/2014/main" id="{5C9936B3-275F-15EE-2CC2-41F38F28DC2D}"/>
              </a:ext>
            </a:extLst>
          </p:cNvPr>
          <p:cNvSpPr txBox="1">
            <a:spLocks/>
          </p:cNvSpPr>
          <p:nvPr/>
        </p:nvSpPr>
        <p:spPr>
          <a:xfrm>
            <a:off x="114300" y="-81226"/>
            <a:ext cx="7424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Final Plenary session – What happens next</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Tree>
    <p:extLst>
      <p:ext uri="{BB962C8B-B14F-4D97-AF65-F5344CB8AC3E}">
        <p14:creationId xmlns:p14="http://schemas.microsoft.com/office/powerpoint/2010/main" val="49122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14514"/>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fontAlgn="base">
              <a:lnSpc>
                <a:spcPct val="90000"/>
              </a:lnSpc>
              <a:spcBef>
                <a:spcPts val="1000"/>
              </a:spcBef>
            </a:pPr>
            <a:endParaRPr lang="en-GB"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90000"/>
              </a:lnSpc>
              <a:spcBef>
                <a:spcPts val="1000"/>
              </a:spcBef>
            </a:pPr>
            <a:endParaRPr lang="en-GB" sz="2400" b="1" dirty="0">
              <a:solidFill>
                <a:schemeClr val="bg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290285" y="924322"/>
            <a:ext cx="11045371" cy="5009355"/>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50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5</a:t>
            </a:r>
            <a:r>
              <a:rPr lang="en-GB" sz="1800" baseline="30000" dirty="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and 20</a:t>
            </a:r>
            <a:r>
              <a:rPr lang="en-GB" sz="1800" baseline="30000" dirty="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April		Stakeholder Conferences</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 May 			Provider Soft Market Test submissions</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Provider Thematic Workshops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One to one meetings with providers on request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Lets Talk Cornwall surveys for people who use services, carers and staff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Throughout 		Advisory Groups for Service Users, Carers, Providers and Stakeholders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Throughout 		Partnership Board updates</a:t>
            </a:r>
          </a:p>
          <a:p>
            <a:pPr marL="898525" lvl="2" indent="-625475">
              <a:lnSpc>
                <a:spcPct val="107000"/>
              </a:lnSpc>
              <a:buFont typeface="Wingdings" panose="05000000000000000000" pitchFamily="2" charset="2"/>
              <a:buChar char="Ø"/>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5C9936B3-275F-15EE-2CC2-41F38F28DC2D}"/>
              </a:ext>
            </a:extLst>
          </p:cNvPr>
          <p:cNvSpPr txBox="1">
            <a:spLocks/>
          </p:cNvSpPr>
          <p:nvPr/>
        </p:nvSpPr>
        <p:spPr>
          <a:xfrm>
            <a:off x="114300" y="-81226"/>
            <a:ext cx="7424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What Happens Next - Codesign Activities</a:t>
            </a:r>
            <a:endParaRPr lang="en-GB" sz="1400" b="1" dirty="0">
              <a:solidFill>
                <a:schemeClr val="bg1"/>
              </a:solidFill>
              <a:latin typeface="+mn-lt"/>
            </a:endParaRPr>
          </a:p>
        </p:txBody>
      </p:sp>
    </p:spTree>
    <p:extLst>
      <p:ext uri="{BB962C8B-B14F-4D97-AF65-F5344CB8AC3E}">
        <p14:creationId xmlns:p14="http://schemas.microsoft.com/office/powerpoint/2010/main" val="380366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5"/>
            <a:ext cx="5410199" cy="845723"/>
          </a:xfrm>
        </p:spPr>
        <p:txBody>
          <a:bodyPr>
            <a:normAutofit/>
          </a:bodyPr>
          <a:lstStyle/>
          <a:p>
            <a:r>
              <a:rPr lang="en-GB" sz="2800" b="1">
                <a:solidFill>
                  <a:schemeClr val="bg1"/>
                </a:solidFill>
                <a:latin typeface="+mn-lt"/>
              </a:rPr>
              <a:t>Final questions/comments?</a:t>
            </a:r>
            <a:endParaRPr lang="en-GB" sz="1400" b="1">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1544892"/>
            <a:ext cx="6658601" cy="322646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Thank you for your time, your considered comments and your suggestions.</a:t>
            </a:r>
          </a:p>
          <a:p>
            <a:pPr marL="914400" lvl="2" indent="-914400">
              <a:lnSpc>
                <a:spcPct val="107000"/>
              </a:lnSpc>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Please do not forget to add your views on our Let’s Talk Cornwall pages when they are availble.</a:t>
            </a:r>
          </a:p>
          <a:p>
            <a:pPr marL="0" lvl="2" indent="0">
              <a:lnSpc>
                <a:spcPct val="107000"/>
              </a:lnSpc>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Enjoy your lunch and have a safe journey home.</a:t>
            </a:r>
          </a:p>
        </p:txBody>
      </p:sp>
      <p:pic>
        <p:nvPicPr>
          <p:cNvPr id="4" name="Graphic 3" descr="Clipboard with solid fill">
            <a:extLst>
              <a:ext uri="{FF2B5EF4-FFF2-40B4-BE49-F238E27FC236}">
                <a16:creationId xmlns:a16="http://schemas.microsoft.com/office/drawing/2014/main" id="{D187A2B5-2619-3743-BBC6-C3B031A05E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3879" y="1772392"/>
            <a:ext cx="1746858" cy="1746858"/>
          </a:xfrm>
          <a:prstGeom prst="rect">
            <a:avLst/>
          </a:prstGeom>
        </p:spPr>
      </p:pic>
      <p:pic>
        <p:nvPicPr>
          <p:cNvPr id="7" name="Graphic 6" descr="Comment Like with solid fill">
            <a:extLst>
              <a:ext uri="{FF2B5EF4-FFF2-40B4-BE49-F238E27FC236}">
                <a16:creationId xmlns:a16="http://schemas.microsoft.com/office/drawing/2014/main" id="{5899D180-64D4-EBF9-89D5-EAE76ED8E2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3879" y="4566324"/>
            <a:ext cx="1920025" cy="1920025"/>
          </a:xfrm>
          <a:prstGeom prst="rect">
            <a:avLst/>
          </a:prstGeom>
        </p:spPr>
      </p:pic>
      <p:pic>
        <p:nvPicPr>
          <p:cNvPr id="11" name="Graphic 10" descr="Thought bubble outline">
            <a:extLst>
              <a:ext uri="{FF2B5EF4-FFF2-40B4-BE49-F238E27FC236}">
                <a16:creationId xmlns:a16="http://schemas.microsoft.com/office/drawing/2014/main" id="{A8438847-A85B-3C63-1FA7-756DD21E8F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2170" y="3158124"/>
            <a:ext cx="2108112" cy="2108112"/>
          </a:xfrm>
          <a:prstGeom prst="rect">
            <a:avLst/>
          </a:prstGeom>
        </p:spPr>
      </p:pic>
      <p:pic>
        <p:nvPicPr>
          <p:cNvPr id="16" name="Picture 15">
            <a:extLst>
              <a:ext uri="{FF2B5EF4-FFF2-40B4-BE49-F238E27FC236}">
                <a16:creationId xmlns:a16="http://schemas.microsoft.com/office/drawing/2014/main" id="{F263847E-C628-BE52-822C-5AA9F487B4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276" y="5842247"/>
            <a:ext cx="2366987" cy="912366"/>
          </a:xfrm>
          <a:prstGeom prst="rect">
            <a:avLst/>
          </a:prstGeom>
        </p:spPr>
      </p:pic>
      <p:pic>
        <p:nvPicPr>
          <p:cNvPr id="17" name="Graphic 16" descr="Subtitles outline">
            <a:extLst>
              <a:ext uri="{FF2B5EF4-FFF2-40B4-BE49-F238E27FC236}">
                <a16:creationId xmlns:a16="http://schemas.microsoft.com/office/drawing/2014/main" id="{DEF2098F-6A67-7353-D04F-4C01764FE4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02170" y="581555"/>
            <a:ext cx="2064266" cy="2064266"/>
          </a:xfrm>
          <a:prstGeom prst="rect">
            <a:avLst/>
          </a:prstGeom>
        </p:spPr>
      </p:pic>
    </p:spTree>
    <p:extLst>
      <p:ext uri="{BB962C8B-B14F-4D97-AF65-F5344CB8AC3E}">
        <p14:creationId xmlns:p14="http://schemas.microsoft.com/office/powerpoint/2010/main" val="171871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F15DDE-BBFD-405B-82F0-D90B99D4471E}"/>
              </a:ext>
            </a:extLst>
          </p:cNvPr>
          <p:cNvSpPr>
            <a:spLocks noGrp="1"/>
          </p:cNvSpPr>
          <p:nvPr>
            <p:ph idx="1"/>
          </p:nvPr>
        </p:nvSpPr>
        <p:spPr>
          <a:xfrm>
            <a:off x="438150" y="437209"/>
            <a:ext cx="10515600" cy="1070749"/>
          </a:xfrm>
          <a:solidFill>
            <a:schemeClr val="bg1"/>
          </a:solidFill>
        </p:spPr>
        <p:txBody>
          <a:bodyPr>
            <a:normAutofit/>
          </a:bodyPr>
          <a:lstStyle/>
          <a:p>
            <a:pPr marL="0" indent="0">
              <a:buNone/>
            </a:pPr>
            <a:r>
              <a:rPr lang="en-GB" b="1" dirty="0">
                <a:solidFill>
                  <a:srgbClr val="009DA3"/>
                </a:solidFill>
                <a:latin typeface="Calibri" panose="020F0502020204030204" pitchFamily="34" charset="0"/>
              </a:rPr>
              <a:t>Care and Support at Home Conference April 2023 </a:t>
            </a:r>
          </a:p>
          <a:p>
            <a:pPr marL="0" indent="0">
              <a:buNone/>
            </a:pPr>
            <a:r>
              <a:rPr lang="en-GB" b="1" dirty="0">
                <a:solidFill>
                  <a:srgbClr val="009DA3"/>
                </a:solidFill>
                <a:latin typeface="Calibri" panose="020F0502020204030204" pitchFamily="34" charset="0"/>
              </a:rPr>
              <a:t>Agenda</a:t>
            </a:r>
          </a:p>
        </p:txBody>
      </p:sp>
      <p:sp>
        <p:nvSpPr>
          <p:cNvPr id="12" name="TextBox 11">
            <a:extLst>
              <a:ext uri="{FF2B5EF4-FFF2-40B4-BE49-F238E27FC236}">
                <a16:creationId xmlns:a16="http://schemas.microsoft.com/office/drawing/2014/main" id="{28ADCC06-9012-6354-8FD0-5021E47664B9}"/>
              </a:ext>
            </a:extLst>
          </p:cNvPr>
          <p:cNvSpPr txBox="1"/>
          <p:nvPr/>
        </p:nvSpPr>
        <p:spPr>
          <a:xfrm>
            <a:off x="438150" y="1636295"/>
            <a:ext cx="11015913" cy="4801314"/>
          </a:xfrm>
          <a:prstGeom prst="rect">
            <a:avLst/>
          </a:prstGeom>
          <a:noFill/>
        </p:spPr>
        <p:txBody>
          <a:bodyPr wrap="square" rtlCol="0">
            <a:spAutoFit/>
          </a:bodyPr>
          <a:lstStyle/>
          <a:p>
            <a:pPr>
              <a:lnSpc>
                <a:spcPct val="150000"/>
              </a:lnSpc>
            </a:pPr>
            <a:r>
              <a:rPr lang="en-GB" sz="2400" dirty="0"/>
              <a:t>10.00		Welcome and Housekeeping</a:t>
            </a:r>
          </a:p>
          <a:p>
            <a:pPr>
              <a:lnSpc>
                <a:spcPct val="150000"/>
              </a:lnSpc>
            </a:pPr>
            <a:r>
              <a:rPr lang="en-GB" sz="2400" dirty="0"/>
              <a:t>10.10		The Strategic Context</a:t>
            </a:r>
          </a:p>
          <a:p>
            <a:pPr>
              <a:lnSpc>
                <a:spcPct val="150000"/>
              </a:lnSpc>
            </a:pPr>
            <a:r>
              <a:rPr lang="en-GB" sz="2400" dirty="0"/>
              <a:t>10.20		The Future of Care and Support at Home in Cornwall</a:t>
            </a:r>
          </a:p>
          <a:p>
            <a:pPr>
              <a:lnSpc>
                <a:spcPct val="150000"/>
              </a:lnSpc>
            </a:pPr>
            <a:r>
              <a:rPr lang="en-GB" sz="2400" dirty="0"/>
              <a:t>10.50		Refreshments</a:t>
            </a:r>
          </a:p>
          <a:p>
            <a:pPr>
              <a:lnSpc>
                <a:spcPct val="150000"/>
              </a:lnSpc>
            </a:pPr>
            <a:r>
              <a:rPr lang="en-GB" sz="2400" dirty="0"/>
              <a:t>11.00		Breakout sessions</a:t>
            </a:r>
          </a:p>
          <a:p>
            <a:pPr>
              <a:lnSpc>
                <a:spcPct val="150000"/>
              </a:lnSpc>
            </a:pPr>
            <a:r>
              <a:rPr lang="en-GB" sz="2400" dirty="0"/>
              <a:t>11.45		Break </a:t>
            </a:r>
          </a:p>
          <a:p>
            <a:pPr>
              <a:lnSpc>
                <a:spcPct val="150000"/>
              </a:lnSpc>
            </a:pPr>
            <a:r>
              <a:rPr lang="en-GB" sz="2400" dirty="0"/>
              <a:t>12.00		Plenary 	</a:t>
            </a:r>
          </a:p>
          <a:p>
            <a:pPr>
              <a:lnSpc>
                <a:spcPct val="150000"/>
              </a:lnSpc>
            </a:pPr>
            <a:r>
              <a:rPr lang="en-GB" sz="2400" dirty="0"/>
              <a:t>13.00		Networking Lunch  </a:t>
            </a:r>
          </a:p>
          <a:p>
            <a:pPr marL="342900" indent="-342900">
              <a:buAutoNum type="arabicPeriod"/>
            </a:pPr>
            <a:endParaRPr lang="en-GB" dirty="0"/>
          </a:p>
        </p:txBody>
      </p:sp>
    </p:spTree>
    <p:extLst>
      <p:ext uri="{BB962C8B-B14F-4D97-AF65-F5344CB8AC3E}">
        <p14:creationId xmlns:p14="http://schemas.microsoft.com/office/powerpoint/2010/main" val="37991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5A1CD6-E2DF-EF1F-0885-18B2D6CF761B}"/>
              </a:ext>
            </a:extLst>
          </p:cNvPr>
          <p:cNvSpPr/>
          <p:nvPr/>
        </p:nvSpPr>
        <p:spPr>
          <a:xfrm>
            <a:off x="0" y="7178"/>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E82646A4-9AD9-4248-AB95-C65270B24B7A}"/>
              </a:ext>
            </a:extLst>
          </p:cNvPr>
          <p:cNvSpPr>
            <a:spLocks noGrp="1"/>
          </p:cNvSpPr>
          <p:nvPr>
            <p:ph type="ctrTitle"/>
          </p:nvPr>
        </p:nvSpPr>
        <p:spPr>
          <a:xfrm>
            <a:off x="92486" y="339506"/>
            <a:ext cx="7772400" cy="628734"/>
          </a:xfrm>
        </p:spPr>
        <p:txBody>
          <a:bodyPr>
            <a:normAutofit fontScale="90000"/>
          </a:bodyPr>
          <a:lstStyle/>
          <a:p>
            <a:pPr algn="l"/>
            <a:r>
              <a:rPr lang="en-GB" sz="2800" b="1" dirty="0">
                <a:solidFill>
                  <a:schemeClr val="bg1"/>
                </a:solidFill>
                <a:latin typeface="+mn-lt"/>
              </a:rPr>
              <a:t>The Strategic Context </a:t>
            </a:r>
            <a:br>
              <a:rPr lang="en-GB" sz="2800" b="1" dirty="0">
                <a:solidFill>
                  <a:schemeClr val="bg1"/>
                </a:solidFill>
                <a:latin typeface="+mn-lt"/>
              </a:rPr>
            </a:br>
            <a:r>
              <a:rPr lang="en-GB" sz="2800" b="1" dirty="0">
                <a:solidFill>
                  <a:schemeClr val="bg1"/>
                </a:solidFill>
                <a:latin typeface="+mn-lt"/>
              </a:rPr>
              <a:t>Delivering Better Care</a:t>
            </a:r>
          </a:p>
        </p:txBody>
      </p:sp>
      <p:pic>
        <p:nvPicPr>
          <p:cNvPr id="6" name="Picture 5">
            <a:extLst>
              <a:ext uri="{FF2B5EF4-FFF2-40B4-BE49-F238E27FC236}">
                <a16:creationId xmlns:a16="http://schemas.microsoft.com/office/drawing/2014/main" id="{CCD882CD-2CA0-4705-B260-5DD3B569C01C}"/>
              </a:ext>
            </a:extLst>
          </p:cNvPr>
          <p:cNvPicPr>
            <a:picLocks noChangeAspect="1"/>
          </p:cNvPicPr>
          <p:nvPr/>
        </p:nvPicPr>
        <p:blipFill rotWithShape="1">
          <a:blip r:embed="rId3"/>
          <a:srcRect l="36975" t="20530" r="38084" b="17736"/>
          <a:stretch/>
        </p:blipFill>
        <p:spPr>
          <a:xfrm>
            <a:off x="7713776" y="771392"/>
            <a:ext cx="1791842" cy="2493541"/>
          </a:xfrm>
          <a:prstGeom prst="rect">
            <a:avLst/>
          </a:prstGeom>
          <a:ln>
            <a:solidFill>
              <a:schemeClr val="bg1"/>
            </a:solidFill>
          </a:ln>
        </p:spPr>
      </p:pic>
      <p:pic>
        <p:nvPicPr>
          <p:cNvPr id="8" name="Picture 7">
            <a:extLst>
              <a:ext uri="{FF2B5EF4-FFF2-40B4-BE49-F238E27FC236}">
                <a16:creationId xmlns:a16="http://schemas.microsoft.com/office/drawing/2014/main" id="{07B98C80-BCD5-470D-ABFA-DB251245C514}"/>
              </a:ext>
            </a:extLst>
          </p:cNvPr>
          <p:cNvPicPr>
            <a:picLocks noChangeAspect="1"/>
          </p:cNvPicPr>
          <p:nvPr/>
        </p:nvPicPr>
        <p:blipFill rotWithShape="1">
          <a:blip r:embed="rId4"/>
          <a:srcRect l="35929" t="20530" r="36863" b="11221"/>
          <a:stretch/>
        </p:blipFill>
        <p:spPr>
          <a:xfrm>
            <a:off x="9793726" y="759263"/>
            <a:ext cx="1791841" cy="2505670"/>
          </a:xfrm>
          <a:prstGeom prst="rect">
            <a:avLst/>
          </a:prstGeom>
          <a:ln>
            <a:solidFill>
              <a:schemeClr val="accent1"/>
            </a:solidFill>
          </a:ln>
        </p:spPr>
      </p:pic>
      <p:sp>
        <p:nvSpPr>
          <p:cNvPr id="5" name="TextBox 4">
            <a:extLst>
              <a:ext uri="{FF2B5EF4-FFF2-40B4-BE49-F238E27FC236}">
                <a16:creationId xmlns:a16="http://schemas.microsoft.com/office/drawing/2014/main" id="{C095A01C-0532-49BB-8702-F28EFE91DEE0}"/>
              </a:ext>
            </a:extLst>
          </p:cNvPr>
          <p:cNvSpPr txBox="1"/>
          <p:nvPr/>
        </p:nvSpPr>
        <p:spPr>
          <a:xfrm>
            <a:off x="92486" y="1300568"/>
            <a:ext cx="7333182" cy="4401205"/>
          </a:xfrm>
          <a:prstGeom prst="rect">
            <a:avLst/>
          </a:prstGeom>
          <a:noFill/>
        </p:spPr>
        <p:txBody>
          <a:bodyPr wrap="square" rtlCol="0">
            <a:spAutoFit/>
          </a:bodyPr>
          <a:lstStyle/>
          <a:p>
            <a:r>
              <a:rPr lang="en-GB" sz="2000" dirty="0">
                <a:solidFill>
                  <a:schemeClr val="bg1"/>
                </a:solidFill>
              </a:rPr>
              <a:t>The </a:t>
            </a:r>
            <a:r>
              <a:rPr lang="en-GB" sz="2000" b="1" dirty="0">
                <a:solidFill>
                  <a:schemeClr val="bg1"/>
                </a:solidFill>
              </a:rPr>
              <a:t>Delivering Better Care Commissioning Strategies for Maximising Independence </a:t>
            </a:r>
            <a:r>
              <a:rPr lang="en-GB" sz="2000" dirty="0">
                <a:solidFill>
                  <a:schemeClr val="bg1"/>
                </a:solidFill>
              </a:rPr>
              <a:t>and </a:t>
            </a:r>
            <a:r>
              <a:rPr lang="en-GB" sz="2000" b="1" dirty="0">
                <a:solidFill>
                  <a:schemeClr val="bg1"/>
                </a:solidFill>
              </a:rPr>
              <a:t>Better Lives </a:t>
            </a:r>
            <a:r>
              <a:rPr lang="en-GB" sz="2000" dirty="0">
                <a:solidFill>
                  <a:schemeClr val="bg1"/>
                </a:solidFill>
              </a:rPr>
              <a:t>have been codesigned with our stakeholders and set out the key commissioning intentions for Adult Social Care. This includes transformational commissioning for care and support at home and accommodation with care services. </a:t>
            </a:r>
          </a:p>
          <a:p>
            <a:endParaRPr lang="en-GB" sz="2000" dirty="0">
              <a:solidFill>
                <a:schemeClr val="bg1"/>
              </a:solidFill>
            </a:endParaRPr>
          </a:p>
          <a:p>
            <a:r>
              <a:rPr lang="en-GB" sz="2000" dirty="0">
                <a:solidFill>
                  <a:schemeClr val="bg1"/>
                </a:solidFill>
              </a:rPr>
              <a:t>The strategies include plans for achieving the </a:t>
            </a:r>
            <a:r>
              <a:rPr lang="en-GB" sz="2000" b="1" dirty="0">
                <a:solidFill>
                  <a:schemeClr val="bg1"/>
                </a:solidFill>
              </a:rPr>
              <a:t>right care, in the right place, at the right time</a:t>
            </a:r>
            <a:r>
              <a:rPr lang="en-GB" sz="2000" dirty="0">
                <a:solidFill>
                  <a:schemeClr val="bg1"/>
                </a:solidFill>
              </a:rPr>
              <a:t> through the creation of </a:t>
            </a:r>
            <a:r>
              <a:rPr lang="en-GB" sz="2000" b="1" dirty="0">
                <a:solidFill>
                  <a:schemeClr val="bg1"/>
                </a:solidFill>
              </a:rPr>
              <a:t>vibrant, safe and supportive communities. </a:t>
            </a:r>
          </a:p>
          <a:p>
            <a:endParaRPr lang="en-GB" sz="2000" b="1" dirty="0">
              <a:solidFill>
                <a:schemeClr val="bg1"/>
              </a:solidFill>
            </a:endParaRPr>
          </a:p>
          <a:p>
            <a:r>
              <a:rPr lang="en-GB" sz="2000" dirty="0">
                <a:solidFill>
                  <a:schemeClr val="bg1"/>
                </a:solidFill>
              </a:rPr>
              <a:t>Our </a:t>
            </a:r>
            <a:r>
              <a:rPr lang="en-GB" sz="2000" b="1" dirty="0">
                <a:solidFill>
                  <a:schemeClr val="bg1"/>
                </a:solidFill>
              </a:rPr>
              <a:t>Market Sustainability Plan </a:t>
            </a:r>
            <a:r>
              <a:rPr lang="en-GB" sz="2000" dirty="0">
                <a:solidFill>
                  <a:schemeClr val="bg1"/>
                </a:solidFill>
              </a:rPr>
              <a:t>sets out an assessment of the current market position, the impact of the challenges we face together over the next two years and our local plan for market sustainability.</a:t>
            </a:r>
          </a:p>
          <a:p>
            <a:endParaRPr lang="en-GB" sz="2000" dirty="0">
              <a:solidFill>
                <a:schemeClr val="bg1"/>
              </a:solidFill>
            </a:endParaRPr>
          </a:p>
        </p:txBody>
      </p:sp>
      <p:sp>
        <p:nvSpPr>
          <p:cNvPr id="4" name="TextBox 3">
            <a:extLst>
              <a:ext uri="{FF2B5EF4-FFF2-40B4-BE49-F238E27FC236}">
                <a16:creationId xmlns:a16="http://schemas.microsoft.com/office/drawing/2014/main" id="{3730F66D-5D3C-6AD1-8B2D-C22319610F7F}"/>
              </a:ext>
            </a:extLst>
          </p:cNvPr>
          <p:cNvSpPr txBox="1"/>
          <p:nvPr/>
        </p:nvSpPr>
        <p:spPr>
          <a:xfrm>
            <a:off x="92486" y="5850824"/>
            <a:ext cx="5185367" cy="738664"/>
          </a:xfrm>
          <a:prstGeom prst="rect">
            <a:avLst/>
          </a:prstGeom>
          <a:noFill/>
        </p:spPr>
        <p:txBody>
          <a:bodyPr wrap="square" rtlCol="0">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Maximising Independence (cornwall.gov.uk)</a:t>
            </a:r>
            <a:endParaRPr lang="en-GB" sz="1400" dirty="0">
              <a:solidFill>
                <a:schemeClr val="bg1"/>
              </a:solidFill>
            </a:endParaRPr>
          </a:p>
          <a:p>
            <a:r>
              <a:rPr lang="en-GB" sz="1400" dirty="0">
                <a:solidFill>
                  <a:schemeClr val="bg1"/>
                </a:solidFill>
                <a:hlinkClick r:id="rId6">
                  <a:extLst>
                    <a:ext uri="{A12FA001-AC4F-418D-AE19-62706E023703}">
                      <ahyp:hlinkClr xmlns:ahyp="http://schemas.microsoft.com/office/drawing/2018/hyperlinkcolor" val="tx"/>
                    </a:ext>
                  </a:extLst>
                </a:hlinkClick>
              </a:rPr>
              <a:t>Better Lives Strategy (cornwall.gov.uk)</a:t>
            </a:r>
            <a:endParaRPr lang="en-GB" sz="1400" dirty="0">
              <a:solidFill>
                <a:schemeClr val="bg1"/>
              </a:solidFill>
            </a:endParaRPr>
          </a:p>
          <a:p>
            <a:r>
              <a:rPr lang="en-GB" sz="1400" dirty="0">
                <a:solidFill>
                  <a:schemeClr val="bg1"/>
                </a:solidFill>
                <a:hlinkClick r:id="rId7">
                  <a:extLst>
                    <a:ext uri="{A12FA001-AC4F-418D-AE19-62706E023703}">
                      <ahyp:hlinkClr xmlns:ahyp="http://schemas.microsoft.com/office/drawing/2018/hyperlinkcolor" val="tx"/>
                    </a:ext>
                  </a:extLst>
                </a:hlinkClick>
              </a:rPr>
              <a:t>Market Sustainability Plan 2023-25 (cornwall.gov.uk)</a:t>
            </a:r>
            <a:endParaRPr lang="en-GB" sz="1400" dirty="0">
              <a:solidFill>
                <a:schemeClr val="bg1"/>
              </a:solidFill>
            </a:endParaRPr>
          </a:p>
        </p:txBody>
      </p:sp>
      <p:pic>
        <p:nvPicPr>
          <p:cNvPr id="10" name="Picture 9">
            <a:extLst>
              <a:ext uri="{FF2B5EF4-FFF2-40B4-BE49-F238E27FC236}">
                <a16:creationId xmlns:a16="http://schemas.microsoft.com/office/drawing/2014/main" id="{49589B26-97C1-F6A6-1221-F37F4AC80B93}"/>
              </a:ext>
            </a:extLst>
          </p:cNvPr>
          <p:cNvPicPr>
            <a:picLocks noChangeAspect="1"/>
          </p:cNvPicPr>
          <p:nvPr/>
        </p:nvPicPr>
        <p:blipFill rotWithShape="1">
          <a:blip r:embed="rId8"/>
          <a:srcRect l="1672" t="887" r="1131" b="887"/>
          <a:stretch/>
        </p:blipFill>
        <p:spPr>
          <a:xfrm>
            <a:off x="8762033" y="3436178"/>
            <a:ext cx="1743844" cy="2505670"/>
          </a:xfrm>
          <a:prstGeom prst="rect">
            <a:avLst/>
          </a:prstGeom>
          <a:ln>
            <a:solidFill>
              <a:schemeClr val="bg1"/>
            </a:solidFill>
          </a:ln>
        </p:spPr>
      </p:pic>
    </p:spTree>
    <p:extLst>
      <p:ext uri="{BB962C8B-B14F-4D97-AF65-F5344CB8AC3E}">
        <p14:creationId xmlns:p14="http://schemas.microsoft.com/office/powerpoint/2010/main" val="12425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5A1CD6-E2DF-EF1F-0885-18B2D6CF761B}"/>
              </a:ext>
            </a:extLst>
          </p:cNvPr>
          <p:cNvSpPr/>
          <p:nvPr/>
        </p:nvSpPr>
        <p:spPr>
          <a:xfrm>
            <a:off x="0" y="0"/>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E82646A4-9AD9-4248-AB95-C65270B24B7A}"/>
              </a:ext>
            </a:extLst>
          </p:cNvPr>
          <p:cNvSpPr>
            <a:spLocks noGrp="1"/>
          </p:cNvSpPr>
          <p:nvPr>
            <p:ph type="ctrTitle"/>
          </p:nvPr>
        </p:nvSpPr>
        <p:spPr>
          <a:xfrm>
            <a:off x="168061" y="112877"/>
            <a:ext cx="7772400" cy="628734"/>
          </a:xfrm>
        </p:spPr>
        <p:txBody>
          <a:bodyPr>
            <a:normAutofit/>
          </a:bodyPr>
          <a:lstStyle/>
          <a:p>
            <a:pPr algn="l"/>
            <a:r>
              <a:rPr lang="en-GB" sz="2800" b="1" dirty="0">
                <a:solidFill>
                  <a:schemeClr val="bg1"/>
                </a:solidFill>
                <a:latin typeface="+mn-lt"/>
              </a:rPr>
              <a:t>Care and Support at Home</a:t>
            </a:r>
          </a:p>
        </p:txBody>
      </p:sp>
      <p:sp>
        <p:nvSpPr>
          <p:cNvPr id="5" name="TextBox 4">
            <a:extLst>
              <a:ext uri="{FF2B5EF4-FFF2-40B4-BE49-F238E27FC236}">
                <a16:creationId xmlns:a16="http://schemas.microsoft.com/office/drawing/2014/main" id="{C095A01C-0532-49BB-8702-F28EFE91DEE0}"/>
              </a:ext>
            </a:extLst>
          </p:cNvPr>
          <p:cNvSpPr txBox="1"/>
          <p:nvPr/>
        </p:nvSpPr>
        <p:spPr>
          <a:xfrm>
            <a:off x="159335" y="983650"/>
            <a:ext cx="5936665" cy="5509200"/>
          </a:xfrm>
          <a:prstGeom prst="rect">
            <a:avLst/>
          </a:prstGeom>
          <a:noFill/>
        </p:spPr>
        <p:txBody>
          <a:bodyPr wrap="square" rtlCol="0">
            <a:spAutoFit/>
          </a:bodyPr>
          <a:lstStyle/>
          <a:p>
            <a:r>
              <a:rPr lang="en-GB" sz="2200" b="1" dirty="0">
                <a:solidFill>
                  <a:schemeClr val="bg1"/>
                </a:solidFill>
              </a:rPr>
              <a:t>Care and Support at Home </a:t>
            </a:r>
            <a:r>
              <a:rPr lang="en-GB" sz="2200" dirty="0">
                <a:solidFill>
                  <a:schemeClr val="bg1"/>
                </a:solidFill>
              </a:rPr>
              <a:t>is a workstream of the Community Based Support transformation commissioning programme. </a:t>
            </a:r>
          </a:p>
          <a:p>
            <a:endParaRPr lang="en-GB" sz="2200" dirty="0">
              <a:solidFill>
                <a:schemeClr val="bg1"/>
              </a:solidFill>
            </a:endParaRPr>
          </a:p>
          <a:p>
            <a:r>
              <a:rPr lang="en-GB" sz="2200" dirty="0">
                <a:solidFill>
                  <a:schemeClr val="bg1"/>
                </a:solidFill>
              </a:rPr>
              <a:t>It will involve the creation of a business case that will set out the future commissioning arrangements for:</a:t>
            </a:r>
          </a:p>
          <a:p>
            <a:endParaRPr lang="en-GB" sz="2200" dirty="0">
              <a:solidFill>
                <a:schemeClr val="bg1"/>
              </a:solidFill>
            </a:endParaRPr>
          </a:p>
          <a:p>
            <a:pPr marL="342900" indent="-342900">
              <a:buFont typeface="Arial" panose="020B0604020202020204" pitchFamily="34" charset="0"/>
              <a:buChar char="•"/>
            </a:pPr>
            <a:r>
              <a:rPr lang="en-GB" sz="2200" dirty="0">
                <a:solidFill>
                  <a:schemeClr val="bg1"/>
                </a:solidFill>
              </a:rPr>
              <a:t>Home Care</a:t>
            </a:r>
          </a:p>
          <a:p>
            <a:pPr marL="342900" indent="-342900">
              <a:buFont typeface="Arial" panose="020B0604020202020204" pitchFamily="34" charset="0"/>
              <a:buChar char="•"/>
            </a:pPr>
            <a:r>
              <a:rPr lang="en-GB" sz="2200" dirty="0">
                <a:solidFill>
                  <a:schemeClr val="bg1"/>
                </a:solidFill>
              </a:rPr>
              <a:t>Non regulated support for older people</a:t>
            </a:r>
          </a:p>
          <a:p>
            <a:pPr marL="342900" indent="-342900">
              <a:buFont typeface="Arial" panose="020B0604020202020204" pitchFamily="34" charset="0"/>
              <a:buChar char="•"/>
            </a:pPr>
            <a:r>
              <a:rPr lang="en-GB" sz="2200" dirty="0">
                <a:solidFill>
                  <a:schemeClr val="bg1"/>
                </a:solidFill>
              </a:rPr>
              <a:t>Live in Care</a:t>
            </a:r>
          </a:p>
          <a:p>
            <a:pPr marL="342900" indent="-342900">
              <a:buFont typeface="Arial" panose="020B0604020202020204" pitchFamily="34" charset="0"/>
              <a:buChar char="•"/>
            </a:pPr>
            <a:r>
              <a:rPr lang="en-GB" sz="2200" dirty="0">
                <a:solidFill>
                  <a:schemeClr val="bg1"/>
                </a:solidFill>
              </a:rPr>
              <a:t>Provider of last resort</a:t>
            </a:r>
          </a:p>
          <a:p>
            <a:pPr marL="342900" indent="-342900">
              <a:buFont typeface="Arial" panose="020B0604020202020204" pitchFamily="34" charset="0"/>
              <a:buChar char="•"/>
            </a:pPr>
            <a:endParaRPr lang="en-GB" sz="2200" dirty="0">
              <a:solidFill>
                <a:schemeClr val="bg1"/>
              </a:solidFill>
            </a:endParaRPr>
          </a:p>
          <a:p>
            <a:r>
              <a:rPr lang="en-GB" sz="2200" dirty="0">
                <a:solidFill>
                  <a:schemeClr val="bg1"/>
                </a:solidFill>
              </a:rPr>
              <a:t>Existing contracts will be extended to 2024. A procurement will be completed during 2023 with new contracts live from 1 April 2024.</a:t>
            </a:r>
          </a:p>
        </p:txBody>
      </p:sp>
      <p:pic>
        <p:nvPicPr>
          <p:cNvPr id="1028" name="Picture 4">
            <a:extLst>
              <a:ext uri="{FF2B5EF4-FFF2-40B4-BE49-F238E27FC236}">
                <a16:creationId xmlns:a16="http://schemas.microsoft.com/office/drawing/2014/main" id="{CB349790-ED7E-E3E7-7191-C9B1AE85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167" y="1843673"/>
            <a:ext cx="5179970" cy="345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9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93869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64726" y="91895"/>
            <a:ext cx="7155633" cy="822505"/>
          </a:xfrm>
        </p:spPr>
        <p:txBody>
          <a:bodyPr>
            <a:normAutofit fontScale="90000"/>
          </a:bodyPr>
          <a:lstStyle/>
          <a:p>
            <a:r>
              <a:rPr lang="en-GB" sz="2800" b="1" dirty="0">
                <a:solidFill>
                  <a:schemeClr val="bg1"/>
                </a:solidFill>
                <a:latin typeface="+mn-lt"/>
              </a:rPr>
              <a:t>Care and Support at Home </a:t>
            </a:r>
            <a:br>
              <a:rPr lang="en-GB" sz="2800" b="1" dirty="0">
                <a:solidFill>
                  <a:schemeClr val="bg1"/>
                </a:solidFill>
                <a:latin typeface="+mn-lt"/>
              </a:rPr>
            </a:br>
            <a:r>
              <a:rPr lang="en-GB" sz="2800" b="1" dirty="0">
                <a:solidFill>
                  <a:schemeClr val="bg1"/>
                </a:solidFill>
                <a:latin typeface="+mn-lt"/>
              </a:rPr>
              <a:t>Codesign programme (1)</a:t>
            </a: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4906" y="1244986"/>
            <a:ext cx="7290715" cy="501546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r>
              <a:rPr lang="en-GB" sz="2400" dirty="0">
                <a:ea typeface="+mn-lt"/>
                <a:cs typeface="+mn-lt"/>
              </a:rPr>
              <a:t>Stakeholder conferences on 5</a:t>
            </a:r>
            <a:r>
              <a:rPr lang="en-GB" sz="2400" baseline="30000" dirty="0">
                <a:ea typeface="+mn-lt"/>
                <a:cs typeface="+mn-lt"/>
              </a:rPr>
              <a:t>th</a:t>
            </a:r>
            <a:r>
              <a:rPr lang="en-GB" sz="2400" dirty="0">
                <a:ea typeface="+mn-lt"/>
                <a:cs typeface="+mn-lt"/>
              </a:rPr>
              <a:t> and 20</a:t>
            </a:r>
            <a:r>
              <a:rPr lang="en-GB" sz="2400" baseline="30000" dirty="0">
                <a:ea typeface="+mn-lt"/>
                <a:cs typeface="+mn-lt"/>
              </a:rPr>
              <a:t>th</a:t>
            </a:r>
            <a:r>
              <a:rPr lang="en-GB" sz="2400" dirty="0">
                <a:ea typeface="+mn-lt"/>
                <a:cs typeface="+mn-lt"/>
              </a:rPr>
              <a:t> April 2023 marks the start of the codesign approach</a:t>
            </a:r>
          </a:p>
          <a:p>
            <a:r>
              <a:rPr lang="en-GB" sz="2400" dirty="0">
                <a:ea typeface="+mn-lt"/>
                <a:cs typeface="+mn-lt"/>
              </a:rPr>
              <a:t>Face to face engagement with service users, carers and providers throughout </a:t>
            </a:r>
          </a:p>
          <a:p>
            <a:r>
              <a:rPr lang="en-GB" sz="2400" dirty="0">
                <a:ea typeface="+mn-lt"/>
                <a:cs typeface="+mn-lt"/>
              </a:rPr>
              <a:t>Attendance at Partnership Boards throughout </a:t>
            </a:r>
          </a:p>
          <a:p>
            <a:r>
              <a:rPr lang="en-GB" sz="2400" dirty="0">
                <a:ea typeface="+mn-lt"/>
                <a:cs typeface="+mn-lt"/>
              </a:rPr>
              <a:t>Attendance at pre-arranged meetings/boards throughout </a:t>
            </a:r>
          </a:p>
          <a:p>
            <a:r>
              <a:rPr lang="en-GB" sz="2400" dirty="0">
                <a:ea typeface="+mn-lt"/>
                <a:cs typeface="+mn-lt"/>
              </a:rPr>
              <a:t>Thematic workshops with providers during April and May 2023 </a:t>
            </a:r>
          </a:p>
          <a:p>
            <a:r>
              <a:rPr lang="en-GB" sz="2400" dirty="0">
                <a:ea typeface="+mn-lt"/>
                <a:cs typeface="+mn-lt"/>
              </a:rPr>
              <a:t>Advisory groups for people who use services and carers, providers and referrers throughout.</a:t>
            </a:r>
          </a:p>
          <a:p>
            <a:endParaRPr lang="en-GB" sz="1400" dirty="0">
              <a:ea typeface="+mn-lt"/>
              <a:cs typeface="+mn-lt"/>
            </a:endParaRPr>
          </a:p>
        </p:txBody>
      </p:sp>
      <p:pic>
        <p:nvPicPr>
          <p:cNvPr id="7" name="Graphic 6" descr="List with solid fill">
            <a:extLst>
              <a:ext uri="{FF2B5EF4-FFF2-40B4-BE49-F238E27FC236}">
                <a16:creationId xmlns:a16="http://schemas.microsoft.com/office/drawing/2014/main" id="{EC1A3414-4B0C-5580-2286-70755B80A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8898" y="677760"/>
            <a:ext cx="2267589" cy="2267589"/>
          </a:xfrm>
          <a:prstGeom prst="rect">
            <a:avLst/>
          </a:prstGeom>
        </p:spPr>
      </p:pic>
      <p:pic>
        <p:nvPicPr>
          <p:cNvPr id="8" name="Graphic 7" descr="Daily calendar with solid fill">
            <a:extLst>
              <a:ext uri="{FF2B5EF4-FFF2-40B4-BE49-F238E27FC236}">
                <a16:creationId xmlns:a16="http://schemas.microsoft.com/office/drawing/2014/main" id="{39337944-1F4C-4659-CDD1-04931B5CA6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8328" y="3197799"/>
            <a:ext cx="2648731" cy="2648731"/>
          </a:xfrm>
          <a:prstGeom prst="rect">
            <a:avLst/>
          </a:prstGeom>
        </p:spPr>
      </p:pic>
    </p:spTree>
    <p:extLst>
      <p:ext uri="{BB962C8B-B14F-4D97-AF65-F5344CB8AC3E}">
        <p14:creationId xmlns:p14="http://schemas.microsoft.com/office/powerpoint/2010/main" val="40102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57149" y="990674"/>
            <a:ext cx="7424347" cy="4947381"/>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lvl="2" indent="0">
              <a:lnSpc>
                <a:spcPct val="107000"/>
              </a:lnSpc>
              <a:buNone/>
            </a:pPr>
            <a:r>
              <a:rPr lang="en-GB" sz="1900" b="1" dirty="0">
                <a:effectLst/>
                <a:latin typeface="Calibri" panose="020F0502020204030204" pitchFamily="34" charset="0"/>
                <a:ea typeface="Calibri" panose="020F0502020204030204" pitchFamily="34" charset="0"/>
                <a:cs typeface="Times New Roman" panose="02020603050405020304" pitchFamily="18" charset="0"/>
              </a:rPr>
              <a:t>Background to the </a:t>
            </a:r>
            <a:r>
              <a:rPr lang="en-GB" sz="1900" b="1" dirty="0">
                <a:latin typeface="Calibri" panose="020F0502020204030204" pitchFamily="34" charset="0"/>
                <a:ea typeface="Calibri" panose="020F0502020204030204" pitchFamily="34" charset="0"/>
                <a:cs typeface="Times New Roman" panose="02020603050405020304" pitchFamily="18" charset="0"/>
              </a:rPr>
              <a:t>codesign</a:t>
            </a:r>
            <a:r>
              <a:rPr lang="en-GB" sz="1900" b="1" dirty="0">
                <a:effectLst/>
                <a:latin typeface="Calibri" panose="020F0502020204030204" pitchFamily="34" charset="0"/>
                <a:ea typeface="Calibri" panose="020F0502020204030204" pitchFamily="34" charset="0"/>
                <a:cs typeface="Times New Roman" panose="02020603050405020304" pitchFamily="18" charset="0"/>
              </a:rPr>
              <a:t> programme </a:t>
            </a:r>
            <a:endParaRPr lang="en-GB" sz="1900" b="1"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1900" dirty="0">
                <a:latin typeface="Calibri" panose="020F0502020204030204" pitchFamily="34" charset="0"/>
                <a:ea typeface="Calibri" panose="020F0502020204030204" pitchFamily="34" charset="0"/>
                <a:cs typeface="Times New Roman" panose="02020603050405020304" pitchFamily="18" charset="0"/>
              </a:rPr>
              <a:t>Setting out the key issues we need to address in Key Lines Of Enquiry(KLOEs)</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Identifying where we are now and where we need to be </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Identifying what works and what needs improving</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Work in partnership with NHS, providers, service users and carers</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Opportunities for open and honest dialogue and codesign. </a:t>
            </a:r>
          </a:p>
          <a:p>
            <a:pPr marL="715963" lvl="3" indent="-273050">
              <a:lnSpc>
                <a:spcPct val="107000"/>
              </a:lnSpc>
              <a:buFont typeface="Calibri" panose="020F0502020204030204" pitchFamily="34" charset="0"/>
              <a:buChar char="-"/>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90488" lvl="3" indent="0">
              <a:lnSpc>
                <a:spcPct val="107000"/>
              </a:lnSpc>
              <a:buNone/>
            </a:pPr>
            <a:r>
              <a:rPr lang="en-GB" sz="1900" b="1" dirty="0">
                <a:effectLst/>
                <a:latin typeface="Calibri" panose="020F0502020204030204" pitchFamily="34" charset="0"/>
                <a:ea typeface="Calibri" panose="020F0502020204030204" pitchFamily="34" charset="0"/>
                <a:cs typeface="Times New Roman" panose="02020603050405020304" pitchFamily="18" charset="0"/>
              </a:rPr>
              <a:t>Structure and timeline for the codesign programme </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April to May 2023 with ongoing discussions once final business case approved</a:t>
            </a:r>
          </a:p>
          <a:p>
            <a:pPr marL="376238" lvl="3" indent="-285750">
              <a:lnSpc>
                <a:spcPct val="107000"/>
              </a:lnSpc>
            </a:pPr>
            <a:r>
              <a:rPr lang="en-GB" sz="1900" dirty="0">
                <a:latin typeface="Calibri" panose="020F0502020204030204" pitchFamily="34" charset="0"/>
                <a:ea typeface="+mn-lt"/>
                <a:cs typeface="Times New Roman" panose="02020603050405020304" pitchFamily="18" charset="0"/>
              </a:rPr>
              <a:t>Two half day conferences on 5</a:t>
            </a:r>
            <a:r>
              <a:rPr lang="en-GB" sz="1900" baseline="30000" dirty="0">
                <a:latin typeface="Calibri" panose="020F0502020204030204" pitchFamily="34" charset="0"/>
                <a:ea typeface="+mn-lt"/>
                <a:cs typeface="Times New Roman" panose="02020603050405020304" pitchFamily="18" charset="0"/>
              </a:rPr>
              <a:t>th</a:t>
            </a:r>
            <a:r>
              <a:rPr lang="en-GB" sz="1900" dirty="0">
                <a:latin typeface="Calibri" panose="020F0502020204030204" pitchFamily="34" charset="0"/>
                <a:ea typeface="+mn-lt"/>
                <a:cs typeface="Times New Roman" panose="02020603050405020304" pitchFamily="18" charset="0"/>
              </a:rPr>
              <a:t> and 20</a:t>
            </a:r>
            <a:r>
              <a:rPr lang="en-GB" sz="1900" baseline="30000" dirty="0">
                <a:latin typeface="Calibri" panose="020F0502020204030204" pitchFamily="34" charset="0"/>
                <a:ea typeface="+mn-lt"/>
                <a:cs typeface="Times New Roman" panose="02020603050405020304" pitchFamily="18" charset="0"/>
              </a:rPr>
              <a:t>th</a:t>
            </a:r>
            <a:r>
              <a:rPr lang="en-GB" sz="1900" dirty="0">
                <a:latin typeface="Calibri" panose="020F0502020204030204" pitchFamily="34" charset="0"/>
                <a:ea typeface="+mn-lt"/>
                <a:cs typeface="Times New Roman" panose="02020603050405020304" pitchFamily="18" charset="0"/>
              </a:rPr>
              <a:t> April 2023 for key stakeholders</a:t>
            </a:r>
          </a:p>
          <a:p>
            <a:pPr marL="376238" lvl="3" indent="-285750">
              <a:lnSpc>
                <a:spcPct val="107000"/>
              </a:lnSpc>
            </a:pPr>
            <a:r>
              <a:rPr lang="en-GB" sz="1900" dirty="0">
                <a:ea typeface="+mn-lt"/>
                <a:cs typeface="+mn-lt"/>
              </a:rPr>
              <a:t>Face to face and ‘teams’ meetings with providers, service users, carers</a:t>
            </a:r>
          </a:p>
          <a:p>
            <a:pPr marL="376238" lvl="3" indent="-285750">
              <a:lnSpc>
                <a:spcPct val="107000"/>
              </a:lnSpc>
            </a:pPr>
            <a:r>
              <a:rPr lang="en-GB" sz="1900" dirty="0">
                <a:ea typeface="+mn-lt"/>
                <a:cs typeface="+mn-lt"/>
              </a:rPr>
              <a:t>Public engagement using Lets Talk Cornwall platform</a:t>
            </a:r>
          </a:p>
          <a:p>
            <a:pPr marL="376238" lvl="3" indent="-285750">
              <a:lnSpc>
                <a:spcPct val="107000"/>
              </a:lnSpc>
            </a:pPr>
            <a:r>
              <a:rPr lang="en-GB" sz="1900" dirty="0">
                <a:ea typeface="+mn-lt"/>
                <a:cs typeface="+mn-lt"/>
              </a:rPr>
              <a:t>Formal engagement findings reports agreed and published.</a:t>
            </a:r>
          </a:p>
        </p:txBody>
      </p:sp>
      <p:pic>
        <p:nvPicPr>
          <p:cNvPr id="5" name="Graphic 4" descr="Teacher with solid fill">
            <a:extLst>
              <a:ext uri="{FF2B5EF4-FFF2-40B4-BE49-F238E27FC236}">
                <a16:creationId xmlns:a16="http://schemas.microsoft.com/office/drawing/2014/main" id="{62E8746F-8832-8089-3304-07FC6A8056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0617" y="854441"/>
            <a:ext cx="2355721" cy="2355721"/>
          </a:xfrm>
          <a:prstGeom prst="rect">
            <a:avLst/>
          </a:prstGeom>
        </p:spPr>
      </p:pic>
      <p:pic>
        <p:nvPicPr>
          <p:cNvPr id="9" name="Graphic 8" descr="Meeting with solid fill">
            <a:extLst>
              <a:ext uri="{FF2B5EF4-FFF2-40B4-BE49-F238E27FC236}">
                <a16:creationId xmlns:a16="http://schemas.microsoft.com/office/drawing/2014/main" id="{6A92717F-F8AF-C55F-E073-85C15C35CE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17" y="3647839"/>
            <a:ext cx="2513117" cy="2513117"/>
          </a:xfrm>
          <a:prstGeom prst="rect">
            <a:avLst/>
          </a:prstGeom>
        </p:spPr>
      </p:pic>
      <p:sp>
        <p:nvSpPr>
          <p:cNvPr id="8" name="Title 1">
            <a:extLst>
              <a:ext uri="{FF2B5EF4-FFF2-40B4-BE49-F238E27FC236}">
                <a16:creationId xmlns:a16="http://schemas.microsoft.com/office/drawing/2014/main" id="{9FD337BC-F3AC-87F9-F485-A13405128D42}"/>
              </a:ext>
            </a:extLst>
          </p:cNvPr>
          <p:cNvSpPr>
            <a:spLocks noGrp="1"/>
          </p:cNvSpPr>
          <p:nvPr>
            <p:ph type="title"/>
          </p:nvPr>
        </p:nvSpPr>
        <p:spPr>
          <a:xfrm>
            <a:off x="57149" y="34263"/>
            <a:ext cx="10515600" cy="922148"/>
          </a:xfrm>
        </p:spPr>
        <p:txBody>
          <a:bodyPr>
            <a:normAutofit/>
          </a:bodyPr>
          <a:lstStyle/>
          <a:p>
            <a:r>
              <a:rPr lang="en-GB" sz="2800" b="1" dirty="0">
                <a:solidFill>
                  <a:schemeClr val="bg1"/>
                </a:solidFill>
                <a:latin typeface="+mn-lt"/>
              </a:rPr>
              <a:t>Care and Support at Home </a:t>
            </a:r>
            <a:br>
              <a:rPr lang="en-GB" sz="2800" b="1" dirty="0">
                <a:solidFill>
                  <a:schemeClr val="bg1"/>
                </a:solidFill>
                <a:latin typeface="+mn-lt"/>
              </a:rPr>
            </a:br>
            <a:r>
              <a:rPr lang="en-GB" sz="2800" b="1" dirty="0">
                <a:solidFill>
                  <a:schemeClr val="bg1"/>
                </a:solidFill>
                <a:latin typeface="+mn-lt"/>
              </a:rPr>
              <a:t>Codesign programme (2)</a:t>
            </a:r>
          </a:p>
        </p:txBody>
      </p:sp>
    </p:spTree>
    <p:extLst>
      <p:ext uri="{BB962C8B-B14F-4D97-AF65-F5344CB8AC3E}">
        <p14:creationId xmlns:p14="http://schemas.microsoft.com/office/powerpoint/2010/main" val="284782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6576786" cy="1325563"/>
          </a:xfrm>
        </p:spPr>
        <p:txBody>
          <a:bodyPr/>
          <a:lstStyle/>
          <a:p>
            <a:r>
              <a:rPr lang="en-GB" sz="2800" b="1" dirty="0">
                <a:solidFill>
                  <a:schemeClr val="bg1"/>
                </a:solidFill>
                <a:latin typeface="+mn-lt"/>
              </a:rPr>
              <a:t>Where we are now</a:t>
            </a:r>
            <a:br>
              <a:rPr lang="en-GB" sz="2800" b="1" dirty="0">
                <a:solidFill>
                  <a:schemeClr val="bg1"/>
                </a:solidFill>
                <a:latin typeface="+mn-lt"/>
              </a:rPr>
            </a:br>
            <a:r>
              <a:rPr lang="en-GB" sz="2800" b="1" dirty="0">
                <a:solidFill>
                  <a:schemeClr val="bg1"/>
                </a:solidFill>
                <a:latin typeface="+mn-lt"/>
              </a:rPr>
              <a:t>Adult Social Care Home Care in Cornwall</a:t>
            </a: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61923" y="1046163"/>
            <a:ext cx="7168267"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endParaRPr lang="en-GB" sz="1600" dirty="0">
              <a:ea typeface="+mn-lt"/>
              <a:cs typeface="+mn-lt"/>
            </a:endParaRPr>
          </a:p>
          <a:p>
            <a:pPr marL="285750" indent="-285750">
              <a:spcBef>
                <a:spcPts val="200"/>
              </a:spcBef>
              <a:spcAft>
                <a:spcPts val="200"/>
              </a:spcAft>
              <a:buFont typeface="Arial"/>
              <a:buChar char="•"/>
            </a:pPr>
            <a:endParaRPr lang="en-GB" sz="1800" dirty="0">
              <a:ea typeface="+mn-lt"/>
              <a:cs typeface="+mn-lt"/>
            </a:endParaRPr>
          </a:p>
          <a:p>
            <a:pPr marL="285750" indent="-285750">
              <a:spcBef>
                <a:spcPts val="200"/>
              </a:spcBef>
              <a:spcAft>
                <a:spcPts val="200"/>
              </a:spcAft>
              <a:buFont typeface="Arial"/>
              <a:buChar char="•"/>
            </a:pPr>
            <a:r>
              <a:rPr lang="en-GB" sz="1800" dirty="0">
                <a:ea typeface="+mn-lt"/>
                <a:cs typeface="+mn-lt"/>
              </a:rPr>
              <a:t>Current contract for Home Care and Supportive Lifestyles extended until June 2024 to allow for engagement and commissioning work</a:t>
            </a:r>
          </a:p>
          <a:p>
            <a:pPr marL="285750" indent="-285750">
              <a:spcBef>
                <a:spcPts val="200"/>
              </a:spcBef>
              <a:spcAft>
                <a:spcPts val="200"/>
              </a:spcAft>
              <a:buFont typeface="Arial"/>
              <a:buChar char="•"/>
            </a:pPr>
            <a:r>
              <a:rPr lang="en-GB" sz="1800" dirty="0">
                <a:ea typeface="+mn-lt"/>
                <a:cs typeface="+mn-lt"/>
              </a:rPr>
              <a:t>Agreed to disaggregate Home Care from Supportive Lifestyles</a:t>
            </a:r>
          </a:p>
          <a:p>
            <a:pPr marL="285750" indent="-285750">
              <a:spcBef>
                <a:spcPts val="200"/>
              </a:spcBef>
              <a:spcAft>
                <a:spcPts val="200"/>
              </a:spcAft>
              <a:buFont typeface="Arial"/>
              <a:buChar char="•"/>
            </a:pPr>
            <a:r>
              <a:rPr lang="en-GB" sz="1800" dirty="0">
                <a:ea typeface="+mn-lt"/>
                <a:cs typeface="+mn-lt"/>
              </a:rPr>
              <a:t>Home care procured via DPS (50%) and spot purchasing (50%); weekly spend 81% DPS, 19% spot purchasing</a:t>
            </a:r>
          </a:p>
          <a:p>
            <a:pPr marL="285750" indent="-285750">
              <a:spcBef>
                <a:spcPts val="200"/>
              </a:spcBef>
              <a:spcAft>
                <a:spcPts val="200"/>
              </a:spcAft>
              <a:buFont typeface="Arial"/>
              <a:buChar char="•"/>
            </a:pPr>
            <a:r>
              <a:rPr lang="en-GB" sz="1800" dirty="0">
                <a:ea typeface="+mn-lt"/>
                <a:cs typeface="+mn-lt"/>
              </a:rPr>
              <a:t>DPS approach needs reviewing as still too many people (458) waiting for care </a:t>
            </a:r>
          </a:p>
          <a:p>
            <a:pPr marL="285750" indent="-285750">
              <a:spcBef>
                <a:spcPts val="200"/>
              </a:spcBef>
              <a:spcAft>
                <a:spcPts val="200"/>
              </a:spcAft>
              <a:buFont typeface="Arial"/>
              <a:buChar char="•"/>
            </a:pPr>
            <a:r>
              <a:rPr lang="en-GB" sz="1800" dirty="0">
                <a:ea typeface="+mn-lt"/>
                <a:cs typeface="+mn-lt"/>
              </a:rPr>
              <a:t>Current and previous ‘ceiling’ rate in effect the normal rate, no competition on price and 1.14 bids per package on average.</a:t>
            </a:r>
          </a:p>
          <a:p>
            <a:pPr marL="285750" indent="-285750">
              <a:spcBef>
                <a:spcPts val="200"/>
              </a:spcBef>
              <a:spcAft>
                <a:spcPts val="200"/>
              </a:spcAft>
              <a:buFont typeface="Arial"/>
              <a:buChar char="•"/>
            </a:pPr>
            <a:r>
              <a:rPr lang="en-GB" sz="1800" dirty="0">
                <a:ea typeface="+mn-lt"/>
                <a:cs typeface="+mn-lt"/>
              </a:rPr>
              <a:t>2,376 people with a home care package 314.18 weekly cost</a:t>
            </a:r>
          </a:p>
          <a:p>
            <a:pPr marL="285750" indent="-285750">
              <a:spcBef>
                <a:spcPts val="200"/>
              </a:spcBef>
              <a:spcAft>
                <a:spcPts val="200"/>
              </a:spcAft>
              <a:buFont typeface="Arial"/>
              <a:buChar char="•"/>
            </a:pPr>
            <a:r>
              <a:rPr lang="en-GB" sz="1800" dirty="0">
                <a:ea typeface="+mn-lt"/>
                <a:cs typeface="+mn-lt"/>
              </a:rPr>
              <a:t>Block contracts awarded during 2018 and 2022 to generate more capacity; limited success at higher effective unit cost </a:t>
            </a:r>
          </a:p>
          <a:p>
            <a:pPr marL="285750" indent="-285750">
              <a:spcBef>
                <a:spcPts val="200"/>
              </a:spcBef>
              <a:spcAft>
                <a:spcPts val="200"/>
              </a:spcAft>
              <a:buFont typeface="Arial"/>
              <a:buChar char="•"/>
            </a:pPr>
            <a:r>
              <a:rPr lang="en-GB" sz="1800" dirty="0">
                <a:ea typeface="+mn-lt"/>
                <a:cs typeface="+mn-lt"/>
              </a:rPr>
              <a:t>NHS Cornwall and Isles of Scilly frequently purchase care at higher hourly rate, leading to cost increases for whole system</a:t>
            </a:r>
          </a:p>
          <a:p>
            <a:pPr marL="285750" indent="-285750">
              <a:spcBef>
                <a:spcPts val="200"/>
              </a:spcBef>
              <a:spcAft>
                <a:spcPts val="200"/>
              </a:spcAft>
              <a:buFont typeface="Arial"/>
              <a:buChar char="•"/>
            </a:pPr>
            <a:r>
              <a:rPr lang="en-GB" sz="1800" dirty="0">
                <a:ea typeface="+mn-lt"/>
                <a:cs typeface="+mn-lt"/>
              </a:rPr>
              <a:t>Budget challenges over the coming years</a:t>
            </a:r>
          </a:p>
          <a:p>
            <a:pPr marL="285750" indent="-285750">
              <a:spcBef>
                <a:spcPts val="200"/>
              </a:spcBef>
              <a:spcAft>
                <a:spcPts val="200"/>
              </a:spcAft>
              <a:buFont typeface="Arial"/>
              <a:buChar char="•"/>
            </a:pPr>
            <a:r>
              <a:rPr lang="en-GB" sz="1800" dirty="0">
                <a:ea typeface="+mn-lt"/>
                <a:cs typeface="+mn-lt"/>
              </a:rPr>
              <a:t>Insufficient market for Direct Payment users and Cornwall only average for DP offer</a:t>
            </a:r>
          </a:p>
          <a:p>
            <a:pPr marL="285750" indent="-285750">
              <a:spcBef>
                <a:spcPts val="200"/>
              </a:spcBef>
              <a:spcAft>
                <a:spcPts val="200"/>
              </a:spcAft>
              <a:buFont typeface="Arial"/>
              <a:buChar char="•"/>
            </a:pPr>
            <a:r>
              <a:rPr lang="en-GB" sz="1800" dirty="0">
                <a:ea typeface="+mn-lt"/>
                <a:cs typeface="+mn-lt"/>
              </a:rPr>
              <a:t>Hourly rate increase to £23.98 for 2023-24, applied early in April 2022</a:t>
            </a:r>
          </a:p>
          <a:p>
            <a:pPr marL="285750" indent="-285750">
              <a:spcBef>
                <a:spcPts val="200"/>
              </a:spcBef>
              <a:spcAft>
                <a:spcPts val="200"/>
              </a:spcAft>
              <a:buFont typeface="Arial"/>
              <a:buChar char="•"/>
            </a:pPr>
            <a:r>
              <a:rPr lang="en-GB" sz="1800" dirty="0">
                <a:ea typeface="+mn-lt"/>
                <a:cs typeface="+mn-lt"/>
              </a:rPr>
              <a:t>New geographical based ‘bundles’ have significantly reduced priority unmet demand. </a:t>
            </a:r>
          </a:p>
        </p:txBody>
      </p:sp>
      <p:pic>
        <p:nvPicPr>
          <p:cNvPr id="7" name="Picture 6">
            <a:extLst>
              <a:ext uri="{FF2B5EF4-FFF2-40B4-BE49-F238E27FC236}">
                <a16:creationId xmlns:a16="http://schemas.microsoft.com/office/drawing/2014/main" id="{000F5371-C8C5-31F7-51AB-1C37DA378300}"/>
              </a:ext>
            </a:extLst>
          </p:cNvPr>
          <p:cNvPicPr>
            <a:picLocks noChangeAspect="1"/>
          </p:cNvPicPr>
          <p:nvPr/>
        </p:nvPicPr>
        <p:blipFill>
          <a:blip r:embed="rId3"/>
          <a:stretch>
            <a:fillRect/>
          </a:stretch>
        </p:blipFill>
        <p:spPr>
          <a:xfrm>
            <a:off x="7700570" y="1052451"/>
            <a:ext cx="4246499" cy="2899630"/>
          </a:xfrm>
          <a:prstGeom prst="rect">
            <a:avLst/>
          </a:prstGeom>
        </p:spPr>
      </p:pic>
      <p:sp>
        <p:nvSpPr>
          <p:cNvPr id="8" name="TextBox 7">
            <a:extLst>
              <a:ext uri="{FF2B5EF4-FFF2-40B4-BE49-F238E27FC236}">
                <a16:creationId xmlns:a16="http://schemas.microsoft.com/office/drawing/2014/main" id="{9A46B06B-61F1-80B2-7DB0-04BFF7434425}"/>
              </a:ext>
            </a:extLst>
          </p:cNvPr>
          <p:cNvSpPr txBox="1"/>
          <p:nvPr/>
        </p:nvSpPr>
        <p:spPr>
          <a:xfrm>
            <a:off x="8045819" y="4209143"/>
            <a:ext cx="3556000" cy="1723549"/>
          </a:xfrm>
          <a:prstGeom prst="rect">
            <a:avLst/>
          </a:prstGeom>
          <a:noFill/>
        </p:spPr>
        <p:txBody>
          <a:bodyPr wrap="square" rtlCol="0">
            <a:spAutoFit/>
          </a:bodyPr>
          <a:lstStyle/>
          <a:p>
            <a:pPr algn="ctr"/>
            <a:r>
              <a:rPr lang="en-GB" b="1" dirty="0"/>
              <a:t>31,693</a:t>
            </a:r>
            <a:r>
              <a:rPr lang="en-GB" dirty="0"/>
              <a:t> hours commissioned by ASC and provided per week in Cornwall </a:t>
            </a:r>
          </a:p>
          <a:p>
            <a:pPr algn="ctr"/>
            <a:endParaRPr lang="en-GB" dirty="0"/>
          </a:p>
          <a:p>
            <a:pPr algn="ctr"/>
            <a:r>
              <a:rPr lang="en-GB" sz="2600" b="1" dirty="0"/>
              <a:t>1.7m hours of home care provided per year</a:t>
            </a:r>
          </a:p>
        </p:txBody>
      </p:sp>
    </p:spTree>
    <p:extLst>
      <p:ext uri="{BB962C8B-B14F-4D97-AF65-F5344CB8AC3E}">
        <p14:creationId xmlns:p14="http://schemas.microsoft.com/office/powerpoint/2010/main" val="260340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103165"/>
            <a:ext cx="11473097" cy="666092"/>
          </a:xfrm>
        </p:spPr>
        <p:txBody>
          <a:bodyPr/>
          <a:lstStyle/>
          <a:p>
            <a:r>
              <a:rPr lang="en-GB" sz="2800" b="1" dirty="0">
                <a:solidFill>
                  <a:schemeClr val="bg1"/>
                </a:solidFill>
                <a:latin typeface="+mn-lt"/>
              </a:rPr>
              <a:t>Where we are now: A summary of unmet demand and double handed care </a:t>
            </a:r>
            <a:endParaRPr lang="en-GB" sz="1200" b="1" dirty="0">
              <a:solidFill>
                <a:schemeClr val="bg1"/>
              </a:solidFill>
              <a:latin typeface="+mn-lt"/>
            </a:endParaRPr>
          </a:p>
        </p:txBody>
      </p:sp>
      <p:pic>
        <p:nvPicPr>
          <p:cNvPr id="7" name="Picture 6">
            <a:extLst>
              <a:ext uri="{FF2B5EF4-FFF2-40B4-BE49-F238E27FC236}">
                <a16:creationId xmlns:a16="http://schemas.microsoft.com/office/drawing/2014/main" id="{FB3ACF52-6394-89B2-82E0-27E4C76C8196}"/>
              </a:ext>
            </a:extLst>
          </p:cNvPr>
          <p:cNvPicPr>
            <a:picLocks noChangeAspect="1"/>
          </p:cNvPicPr>
          <p:nvPr/>
        </p:nvPicPr>
        <p:blipFill>
          <a:blip r:embed="rId3"/>
          <a:stretch>
            <a:fillRect/>
          </a:stretch>
        </p:blipFill>
        <p:spPr>
          <a:xfrm>
            <a:off x="4871803" y="743009"/>
            <a:ext cx="7017896" cy="2005113"/>
          </a:xfrm>
          <a:prstGeom prst="rect">
            <a:avLst/>
          </a:prstGeom>
        </p:spPr>
      </p:pic>
      <p:pic>
        <p:nvPicPr>
          <p:cNvPr id="12" name="Picture 11">
            <a:extLst>
              <a:ext uri="{FF2B5EF4-FFF2-40B4-BE49-F238E27FC236}">
                <a16:creationId xmlns:a16="http://schemas.microsoft.com/office/drawing/2014/main" id="{B29C5FD3-4216-4162-423A-E0DA83FECCC2}"/>
              </a:ext>
            </a:extLst>
          </p:cNvPr>
          <p:cNvPicPr>
            <a:picLocks noChangeAspect="1"/>
          </p:cNvPicPr>
          <p:nvPr/>
        </p:nvPicPr>
        <p:blipFill>
          <a:blip r:embed="rId4"/>
          <a:stretch>
            <a:fillRect/>
          </a:stretch>
        </p:blipFill>
        <p:spPr>
          <a:xfrm>
            <a:off x="4871803" y="4913317"/>
            <a:ext cx="7021844" cy="1817513"/>
          </a:xfrm>
          <a:prstGeom prst="rect">
            <a:avLst/>
          </a:prstGeom>
        </p:spPr>
      </p:pic>
      <p:pic>
        <p:nvPicPr>
          <p:cNvPr id="15" name="Picture 14">
            <a:extLst>
              <a:ext uri="{FF2B5EF4-FFF2-40B4-BE49-F238E27FC236}">
                <a16:creationId xmlns:a16="http://schemas.microsoft.com/office/drawing/2014/main" id="{EC690F73-6B62-BD05-E36F-5B3D33B2A043}"/>
              </a:ext>
            </a:extLst>
          </p:cNvPr>
          <p:cNvPicPr>
            <a:picLocks noChangeAspect="1"/>
          </p:cNvPicPr>
          <p:nvPr/>
        </p:nvPicPr>
        <p:blipFill>
          <a:blip r:embed="rId5"/>
          <a:stretch>
            <a:fillRect/>
          </a:stretch>
        </p:blipFill>
        <p:spPr>
          <a:xfrm>
            <a:off x="114300" y="1239353"/>
            <a:ext cx="4652573" cy="5009244"/>
          </a:xfrm>
          <a:prstGeom prst="rect">
            <a:avLst/>
          </a:prstGeom>
        </p:spPr>
      </p:pic>
      <p:pic>
        <p:nvPicPr>
          <p:cNvPr id="4" name="Picture 3">
            <a:extLst>
              <a:ext uri="{FF2B5EF4-FFF2-40B4-BE49-F238E27FC236}">
                <a16:creationId xmlns:a16="http://schemas.microsoft.com/office/drawing/2014/main" id="{6EE07A85-C688-F2A6-294C-000C40CA890B}"/>
              </a:ext>
            </a:extLst>
          </p:cNvPr>
          <p:cNvPicPr>
            <a:picLocks noChangeAspect="1"/>
          </p:cNvPicPr>
          <p:nvPr/>
        </p:nvPicPr>
        <p:blipFill>
          <a:blip r:embed="rId6"/>
          <a:stretch>
            <a:fillRect/>
          </a:stretch>
        </p:blipFill>
        <p:spPr>
          <a:xfrm>
            <a:off x="4871803" y="2828163"/>
            <a:ext cx="7017898" cy="2005113"/>
          </a:xfrm>
          <a:prstGeom prst="rect">
            <a:avLst/>
          </a:prstGeom>
        </p:spPr>
      </p:pic>
    </p:spTree>
    <p:extLst>
      <p:ext uri="{BB962C8B-B14F-4D97-AF65-F5344CB8AC3E}">
        <p14:creationId xmlns:p14="http://schemas.microsoft.com/office/powerpoint/2010/main" val="109958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C0CECFB9E8C4EABA41A30CC8B966B" ma:contentTypeVersion="9" ma:contentTypeDescription="Create a new document." ma:contentTypeScope="" ma:versionID="9c59438d77b0bd94b66f0d376bb4e4dd">
  <xsd:schema xmlns:xsd="http://www.w3.org/2001/XMLSchema" xmlns:xs="http://www.w3.org/2001/XMLSchema" xmlns:p="http://schemas.microsoft.com/office/2006/metadata/properties" xmlns:ns2="8a92a0e2-e096-4dae-8bf5-06a87a610c32" xmlns:ns3="90106763-aedf-4ebb-9643-593742e49263" targetNamespace="http://schemas.microsoft.com/office/2006/metadata/properties" ma:root="true" ma:fieldsID="99d6b8b9a0007f82190aa3a323fb0fdb" ns2:_="" ns3:_="">
    <xsd:import namespace="8a92a0e2-e096-4dae-8bf5-06a87a610c32"/>
    <xsd:import namespace="90106763-aedf-4ebb-9643-593742e492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2a0e2-e096-4dae-8bf5-06a87a610c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d6af5e-d018-4566-81cb-bde2c61e186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106763-aedf-4ebb-9643-593742e492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92a0e2-e096-4dae-8bf5-06a87a610c32">
      <Terms xmlns="http://schemas.microsoft.com/office/infopath/2007/PartnerControls"/>
    </lcf76f155ced4ddcb4097134ff3c332f>
    <SharedWithUsers xmlns="90106763-aedf-4ebb-9643-593742e49263">
      <UserInfo>
        <DisplayName>Stephen Thomas</DisplayName>
        <AccountId>56</AccountId>
        <AccountType/>
      </UserInfo>
      <UserInfo>
        <DisplayName>Aino Neuvonen</DisplayName>
        <AccountId>68</AccountId>
        <AccountType/>
      </UserInfo>
      <UserInfo>
        <DisplayName>Kate Alcock</DisplayName>
        <AccountId>18</AccountId>
        <AccountType/>
      </UserInfo>
    </SharedWithUsers>
  </documentManagement>
</p:properties>
</file>

<file path=customXml/itemProps1.xml><?xml version="1.0" encoding="utf-8"?>
<ds:datastoreItem xmlns:ds="http://schemas.openxmlformats.org/officeDocument/2006/customXml" ds:itemID="{D3E06CCA-77CE-4352-8859-BBB39B7DE37F}">
  <ds:schemaRefs>
    <ds:schemaRef ds:uri="8a92a0e2-e096-4dae-8bf5-06a87a610c32"/>
    <ds:schemaRef ds:uri="90106763-aedf-4ebb-9643-593742e492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34906-8F23-4CC7-AF35-A4972D561800}">
  <ds:schemaRefs>
    <ds:schemaRef ds:uri="http://schemas.microsoft.com/sharepoint/v3/contenttype/forms"/>
  </ds:schemaRefs>
</ds:datastoreItem>
</file>

<file path=customXml/itemProps3.xml><?xml version="1.0" encoding="utf-8"?>
<ds:datastoreItem xmlns:ds="http://schemas.openxmlformats.org/officeDocument/2006/customXml" ds:itemID="{0968CF96-D04F-42E2-8EED-6D7BD8748F24}">
  <ds:schemaRefs>
    <ds:schemaRef ds:uri="90106763-aedf-4ebb-9643-593742e4926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a92a0e2-e096-4dae-8bf5-06a87a610c32"/>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924</TotalTime>
  <Words>2737</Words>
  <Application>Microsoft Office PowerPoint</Application>
  <PresentationFormat>Widescreen</PresentationFormat>
  <Paragraphs>280</Paragraphs>
  <Slides>25</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Verdana</vt:lpstr>
      <vt:lpstr>Wingdings</vt:lpstr>
      <vt:lpstr>Office Theme</vt:lpstr>
      <vt:lpstr>Worksheet</vt:lpstr>
      <vt:lpstr>PowerPoint Presentation</vt:lpstr>
      <vt:lpstr>PowerPoint Presentation</vt:lpstr>
      <vt:lpstr>PowerPoint Presentation</vt:lpstr>
      <vt:lpstr>The Strategic Context  Delivering Better Care</vt:lpstr>
      <vt:lpstr>Care and Support at Home</vt:lpstr>
      <vt:lpstr>Care and Support at Home  Codesign programme (1)</vt:lpstr>
      <vt:lpstr>Care and Support at Home  Codesign programme (2)</vt:lpstr>
      <vt:lpstr>Where we are now Adult Social Care Home Care in Cornwall</vt:lpstr>
      <vt:lpstr>Where we are now: A summary of unmet demand and double handed care </vt:lpstr>
      <vt:lpstr>Where we are now  Recruitment and Retention (Source: Skills For Care) </vt:lpstr>
      <vt:lpstr> Care and Support at Home - Key Lines of Enquiry </vt:lpstr>
      <vt:lpstr>Where we need to be  </vt:lpstr>
      <vt:lpstr>Our opportunities  </vt:lpstr>
      <vt:lpstr>The proposals in detail: Geographical Zones   </vt:lpstr>
      <vt:lpstr>The proposals in detail: Strategic Partnerships   </vt:lpstr>
      <vt:lpstr>The proposals in detail: Contractual model options   </vt:lpstr>
      <vt:lpstr>The proposals in detail: Optimising Capacity   </vt:lpstr>
      <vt:lpstr>Timeline  Provisional, subject to change</vt:lpstr>
      <vt:lpstr>Codesign Plan -  Provider Thematic Workshops </vt:lpstr>
      <vt:lpstr>Codesign Plan -  Providers</vt:lpstr>
      <vt:lpstr>Codesign Plan -  People who use services and carers</vt:lpstr>
      <vt:lpstr>Breakout discussions  </vt:lpstr>
      <vt:lpstr>   #</vt:lpstr>
      <vt:lpstr>PowerPoint Presentation</vt:lpstr>
      <vt:lpstr>Final questions/comments?</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Cornwall Council and NHS Cornwall and Isles of Scilly</dc:title>
  <dc:creator>Martin Heuter</dc:creator>
  <cp:lastModifiedBy>Celia Penhaligon</cp:lastModifiedBy>
  <cp:revision>12</cp:revision>
  <dcterms:created xsi:type="dcterms:W3CDTF">2023-01-30T15:42:42Z</dcterms:created>
  <dcterms:modified xsi:type="dcterms:W3CDTF">2023-06-01T13:38:48Z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0x0101007ECC0CECFB9E8C4EABA41A30CC8B966B</vt:lpwstr>
  </property>
  <property fmtid="{D5CDD505-2E9C-101B-9397-08002B2CF9AE}" pid="3" name="MediaServiceImageTags">
    <vt:lpwstr/>
  </property>
  <property fmtid="{D5CDD505-2E9C-101B-9397-08002B2CF9AE}" pid="4" name="MSIP_Label_65bade86-969a-4cfc-8d70-99d1f0adeaba_Enabled">
    <vt:lpwstr>true</vt:lpwstr>
  </property>
  <property fmtid="{D5CDD505-2E9C-101B-9397-08002B2CF9AE}" pid="5" name="MSIP_Label_65bade86-969a-4cfc-8d70-99d1f0adeaba_SetDate">
    <vt:lpwstr>2023-03-23T15:57:55Z</vt:lpwstr>
  </property>
  <property fmtid="{D5CDD505-2E9C-101B-9397-08002B2CF9AE}" pid="6" name="MSIP_Label_65bade86-969a-4cfc-8d70-99d1f0adeaba_Method">
    <vt:lpwstr>Privileged</vt:lpwstr>
  </property>
  <property fmtid="{D5CDD505-2E9C-101B-9397-08002B2CF9AE}" pid="7" name="MSIP_Label_65bade86-969a-4cfc-8d70-99d1f0adeaba_Name">
    <vt:lpwstr>65bade86-969a-4cfc-8d70-99d1f0adeaba</vt:lpwstr>
  </property>
  <property fmtid="{D5CDD505-2E9C-101B-9397-08002B2CF9AE}" pid="8" name="MSIP_Label_65bade86-969a-4cfc-8d70-99d1f0adeaba_SiteId">
    <vt:lpwstr>efaa16aa-d1de-4d58-ba2e-2833fdfdd29f</vt:lpwstr>
  </property>
  <property fmtid="{D5CDD505-2E9C-101B-9397-08002B2CF9AE}" pid="9" name="MSIP_Label_65bade86-969a-4cfc-8d70-99d1f0adeaba_ActionId">
    <vt:lpwstr>d7723d1f-9fc6-4637-b5eb-c9f82aef5f31</vt:lpwstr>
  </property>
  <property fmtid="{D5CDD505-2E9C-101B-9397-08002B2CF9AE}" pid="10" name="MSIP_Label_65bade86-969a-4cfc-8d70-99d1f0adeaba_ContentBits">
    <vt:lpwstr>1</vt:lpwstr>
  </property>
</Properties>
</file>