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90" r:id="rId6"/>
    <p:sldId id="270" r:id="rId7"/>
    <p:sldId id="314" r:id="rId8"/>
    <p:sldId id="315" r:id="rId9"/>
    <p:sldId id="316" r:id="rId10"/>
    <p:sldId id="311" r:id="rId11"/>
    <p:sldId id="317" r:id="rId12"/>
    <p:sldId id="312" r:id="rId13"/>
    <p:sldId id="310" r:id="rId14"/>
    <p:sldId id="313" r:id="rId15"/>
    <p:sldId id="272" r:id="rId16"/>
    <p:sldId id="302" r:id="rId17"/>
    <p:sldId id="318" r:id="rId18"/>
    <p:sldId id="285" r:id="rId19"/>
    <p:sldId id="319" r:id="rId20"/>
    <p:sldId id="298" r:id="rId21"/>
    <p:sldId id="299" r:id="rId22"/>
    <p:sldId id="283" r:id="rId23"/>
    <p:sldId id="294" r:id="rId24"/>
    <p:sldId id="257" r:id="rId25"/>
    <p:sldId id="287" r:id="rId26"/>
    <p:sldId id="309" r:id="rId27"/>
    <p:sldId id="306" r:id="rId28"/>
    <p:sldId id="296" r:id="rId29"/>
    <p:sldId id="297" r:id="rId30"/>
    <p:sldId id="286" r:id="rId31"/>
    <p:sldId id="291" r:id="rId32"/>
    <p:sldId id="292"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29763B-DDC7-BA47-6BB4-8E548AF1CF91}" name="Sturman, Caroline" initials="CS" userId="S::Caroline.Sturman@luton.gov.uk::84b1db1a-c673-4bff-8ac8-526b3c528032" providerId="AD"/>
  <p188:author id="{CFB673C4-F887-6EC0-7C59-9B07529B5F3E}" name="Jefferson, Jolene" initials="JJ" userId="S::Jolene.Jefferson@luton.gov.uk::1d9f123d-4751-4841-a520-ed8b45a0cf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8" autoAdjust="0"/>
    <p:restoredTop sz="83508" autoAdjust="0"/>
  </p:normalViewPr>
  <p:slideViewPr>
    <p:cSldViewPr>
      <p:cViewPr varScale="1">
        <p:scale>
          <a:sx n="56" d="100"/>
          <a:sy n="56" d="100"/>
        </p:scale>
        <p:origin x="1584"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080B56-4C1D-4CE3-86F3-61B82680E951}"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n-US"/>
        </a:p>
      </dgm:t>
    </dgm:pt>
    <dgm:pt modelId="{7D3FD34C-4FCC-4644-BE8A-20FD37F9E855}">
      <dgm:prSet phldrT="[Text]" custT="1"/>
      <dgm:spPr/>
      <dgm:t>
        <a:bodyPr/>
        <a:lstStyle/>
        <a:p>
          <a:r>
            <a:rPr lang="en-US" sz="1200" dirty="0"/>
            <a:t>Upload Tender </a:t>
          </a:r>
          <a:r>
            <a:rPr lang="en-US" sz="1200" dirty="0" err="1"/>
            <a:t>Documen-tation</a:t>
          </a:r>
          <a:endParaRPr lang="en-US" sz="1200" dirty="0"/>
        </a:p>
      </dgm:t>
    </dgm:pt>
    <dgm:pt modelId="{73ABDD41-B7BE-47A1-9399-DE0205DF104A}" type="parTrans" cxnId="{F59F8057-3660-402A-A050-7FD5E3E3199E}">
      <dgm:prSet/>
      <dgm:spPr/>
      <dgm:t>
        <a:bodyPr/>
        <a:lstStyle/>
        <a:p>
          <a:endParaRPr lang="en-US"/>
        </a:p>
      </dgm:t>
    </dgm:pt>
    <dgm:pt modelId="{3C58CA01-C9F5-46FA-9CFB-A8A3853BE85E}" type="sibTrans" cxnId="{F59F8057-3660-402A-A050-7FD5E3E3199E}">
      <dgm:prSet/>
      <dgm:spPr/>
      <dgm:t>
        <a:bodyPr/>
        <a:lstStyle/>
        <a:p>
          <a:endParaRPr lang="en-US"/>
        </a:p>
      </dgm:t>
    </dgm:pt>
    <dgm:pt modelId="{A135B798-39A3-454D-8F99-16009F87F337}">
      <dgm:prSet phldrT="[Text]" custT="1"/>
      <dgm:spPr/>
      <dgm:t>
        <a:bodyPr/>
        <a:lstStyle/>
        <a:p>
          <a:r>
            <a:rPr lang="en-US" sz="1100" dirty="0" err="1"/>
            <a:t>Implemen-tation</a:t>
          </a:r>
          <a:endParaRPr lang="en-US" sz="1100" dirty="0"/>
        </a:p>
      </dgm:t>
    </dgm:pt>
    <dgm:pt modelId="{B5577909-3305-4095-88AD-1CDB3334481C}" type="parTrans" cxnId="{E42CB773-467B-4FCE-A784-E013A480A444}">
      <dgm:prSet/>
      <dgm:spPr/>
      <dgm:t>
        <a:bodyPr/>
        <a:lstStyle/>
        <a:p>
          <a:endParaRPr lang="en-US"/>
        </a:p>
      </dgm:t>
    </dgm:pt>
    <dgm:pt modelId="{0B2AC87B-BFA2-447A-B6DE-B1D56FF5FF09}" type="sibTrans" cxnId="{E42CB773-467B-4FCE-A784-E013A480A444}">
      <dgm:prSet/>
      <dgm:spPr/>
      <dgm:t>
        <a:bodyPr/>
        <a:lstStyle/>
        <a:p>
          <a:endParaRPr lang="en-US"/>
        </a:p>
      </dgm:t>
    </dgm:pt>
    <dgm:pt modelId="{CB62E1FE-BA23-4DC0-BE64-A9E048CF8B88}">
      <dgm:prSet phldrT="[Text]" custT="1"/>
      <dgm:spPr/>
      <dgm:t>
        <a:bodyPr/>
        <a:lstStyle/>
        <a:p>
          <a:r>
            <a:rPr lang="en-US" sz="1200" dirty="0"/>
            <a:t>Contract go live</a:t>
          </a:r>
        </a:p>
      </dgm:t>
    </dgm:pt>
    <dgm:pt modelId="{6FC76FF7-9E33-4B17-B987-D8199E3F77C4}" type="parTrans" cxnId="{DE25C212-2D61-4859-9ADD-7FA064C28B3E}">
      <dgm:prSet/>
      <dgm:spPr/>
      <dgm:t>
        <a:bodyPr/>
        <a:lstStyle/>
        <a:p>
          <a:endParaRPr lang="en-US"/>
        </a:p>
      </dgm:t>
    </dgm:pt>
    <dgm:pt modelId="{B24106E5-742E-4CED-AC3E-C73ED5084677}" type="sibTrans" cxnId="{DE25C212-2D61-4859-9ADD-7FA064C28B3E}">
      <dgm:prSet/>
      <dgm:spPr/>
      <dgm:t>
        <a:bodyPr/>
        <a:lstStyle/>
        <a:p>
          <a:endParaRPr lang="en-US"/>
        </a:p>
      </dgm:t>
    </dgm:pt>
    <dgm:pt modelId="{6A610C2B-7817-4CCE-8008-0606C3FF8421}">
      <dgm:prSet custT="1"/>
      <dgm:spPr/>
      <dgm:t>
        <a:bodyPr/>
        <a:lstStyle/>
        <a:p>
          <a:r>
            <a:rPr lang="en-US" sz="1150" dirty="0"/>
            <a:t>Deadline for bidder submission</a:t>
          </a:r>
        </a:p>
      </dgm:t>
    </dgm:pt>
    <dgm:pt modelId="{402F6C56-9294-4342-BABD-97A4E2FFF218}" type="parTrans" cxnId="{D704C7DC-27C3-4D2B-A506-55F70E11835D}">
      <dgm:prSet/>
      <dgm:spPr/>
      <dgm:t>
        <a:bodyPr/>
        <a:lstStyle/>
        <a:p>
          <a:endParaRPr lang="en-US"/>
        </a:p>
      </dgm:t>
    </dgm:pt>
    <dgm:pt modelId="{B8DAFE6A-A59F-4C54-B9CC-BDBBDA8323C0}" type="sibTrans" cxnId="{D704C7DC-27C3-4D2B-A506-55F70E11835D}">
      <dgm:prSet/>
      <dgm:spPr/>
      <dgm:t>
        <a:bodyPr/>
        <a:lstStyle/>
        <a:p>
          <a:endParaRPr lang="en-US"/>
        </a:p>
      </dgm:t>
    </dgm:pt>
    <dgm:pt modelId="{919B57ED-8937-4BF1-A5E5-A019191166A5}">
      <dgm:prSet custT="1"/>
      <dgm:spPr/>
      <dgm:t>
        <a:bodyPr/>
        <a:lstStyle/>
        <a:p>
          <a:r>
            <a:rPr lang="en-US" sz="1200" dirty="0"/>
            <a:t>Contract award</a:t>
          </a:r>
        </a:p>
      </dgm:t>
    </dgm:pt>
    <dgm:pt modelId="{67C14FE4-FDA4-4E94-9C5F-E0DAA3024C0A}" type="parTrans" cxnId="{AB5BCC8B-DA7B-46E1-8B70-F698B8B70E6E}">
      <dgm:prSet/>
      <dgm:spPr/>
      <dgm:t>
        <a:bodyPr/>
        <a:lstStyle/>
        <a:p>
          <a:endParaRPr lang="en-US"/>
        </a:p>
      </dgm:t>
    </dgm:pt>
    <dgm:pt modelId="{91EAD68E-0DEE-4EC6-9F3D-D141277B2AB8}" type="sibTrans" cxnId="{AB5BCC8B-DA7B-46E1-8B70-F698B8B70E6E}">
      <dgm:prSet/>
      <dgm:spPr/>
      <dgm:t>
        <a:bodyPr/>
        <a:lstStyle/>
        <a:p>
          <a:endParaRPr lang="en-US"/>
        </a:p>
      </dgm:t>
    </dgm:pt>
    <dgm:pt modelId="{2E313454-3CD0-4571-BB1E-437671933637}">
      <dgm:prSet custT="1"/>
      <dgm:spPr/>
      <dgm:t>
        <a:bodyPr/>
        <a:lstStyle/>
        <a:p>
          <a:r>
            <a:rPr lang="en-GB" sz="1100" dirty="0"/>
            <a:t>Contract + Agreement sent for signing</a:t>
          </a:r>
          <a:endParaRPr lang="en-US" sz="1100" dirty="0"/>
        </a:p>
      </dgm:t>
    </dgm:pt>
    <dgm:pt modelId="{EF4A841C-9BEF-4A08-B995-F8651C5679E8}" type="parTrans" cxnId="{64C35495-AA26-4EF4-B6F7-1654B4BB78BF}">
      <dgm:prSet/>
      <dgm:spPr/>
      <dgm:t>
        <a:bodyPr/>
        <a:lstStyle/>
        <a:p>
          <a:endParaRPr lang="en-US"/>
        </a:p>
      </dgm:t>
    </dgm:pt>
    <dgm:pt modelId="{5DC2B586-73EB-4951-AFA5-1A116BC12882}" type="sibTrans" cxnId="{64C35495-AA26-4EF4-B6F7-1654B4BB78BF}">
      <dgm:prSet/>
      <dgm:spPr/>
      <dgm:t>
        <a:bodyPr/>
        <a:lstStyle/>
        <a:p>
          <a:endParaRPr lang="en-US"/>
        </a:p>
      </dgm:t>
    </dgm:pt>
    <dgm:pt modelId="{06F4635C-69BE-4E2B-A75B-24F3B6C53697}">
      <dgm:prSet custT="1"/>
      <dgm:spPr/>
      <dgm:t>
        <a:bodyPr/>
        <a:lstStyle/>
        <a:p>
          <a:r>
            <a:rPr lang="en-US" sz="1050" dirty="0"/>
            <a:t>Evaluation and Moderation</a:t>
          </a:r>
        </a:p>
      </dgm:t>
    </dgm:pt>
    <dgm:pt modelId="{2A91EE24-1D22-4D62-9E96-275DBC428932}" type="parTrans" cxnId="{042FE07A-2464-4341-BBDC-050BBF19E043}">
      <dgm:prSet/>
      <dgm:spPr/>
      <dgm:t>
        <a:bodyPr/>
        <a:lstStyle/>
        <a:p>
          <a:endParaRPr lang="en-US"/>
        </a:p>
      </dgm:t>
    </dgm:pt>
    <dgm:pt modelId="{79A58F6A-B0C9-45E1-922B-F0274EBDAC98}" type="sibTrans" cxnId="{042FE07A-2464-4341-BBDC-050BBF19E043}">
      <dgm:prSet/>
      <dgm:spPr/>
      <dgm:t>
        <a:bodyPr/>
        <a:lstStyle/>
        <a:p>
          <a:endParaRPr lang="en-US"/>
        </a:p>
      </dgm:t>
    </dgm:pt>
    <dgm:pt modelId="{CFCC1A2C-645C-4DD3-B281-3449D4051689}">
      <dgm:prSet custT="1"/>
      <dgm:spPr/>
      <dgm:t>
        <a:bodyPr/>
        <a:lstStyle/>
        <a:p>
          <a:r>
            <a:rPr lang="en-US" sz="1200" dirty="0"/>
            <a:t>Successful / </a:t>
          </a:r>
          <a:r>
            <a:rPr lang="en-US" sz="1200" dirty="0" err="1"/>
            <a:t>Unsucces-sful</a:t>
          </a:r>
          <a:r>
            <a:rPr lang="en-US" sz="1200" dirty="0"/>
            <a:t> letters</a:t>
          </a:r>
        </a:p>
      </dgm:t>
    </dgm:pt>
    <dgm:pt modelId="{FE748974-413A-4F69-B6B0-747FFBA5DCFE}" type="parTrans" cxnId="{4EB2D1D4-1119-4556-85E0-314BCCFA0770}">
      <dgm:prSet/>
      <dgm:spPr/>
      <dgm:t>
        <a:bodyPr/>
        <a:lstStyle/>
        <a:p>
          <a:endParaRPr lang="en-US"/>
        </a:p>
      </dgm:t>
    </dgm:pt>
    <dgm:pt modelId="{92EB5DC6-F9F8-478D-BEC7-D8DB561106CF}" type="sibTrans" cxnId="{4EB2D1D4-1119-4556-85E0-314BCCFA0770}">
      <dgm:prSet/>
      <dgm:spPr/>
      <dgm:t>
        <a:bodyPr/>
        <a:lstStyle/>
        <a:p>
          <a:endParaRPr lang="en-US"/>
        </a:p>
      </dgm:t>
    </dgm:pt>
    <dgm:pt modelId="{081AAA37-0FED-4DB9-B390-EAE99B8BA388}">
      <dgm:prSet custT="1"/>
      <dgm:spPr/>
      <dgm:t>
        <a:bodyPr/>
        <a:lstStyle/>
        <a:p>
          <a:r>
            <a:rPr lang="en-US" sz="1200" dirty="0"/>
            <a:t>Standstill period</a:t>
          </a:r>
        </a:p>
      </dgm:t>
    </dgm:pt>
    <dgm:pt modelId="{A1BE99FC-B48F-4F22-B60E-C10DEE3CD568}" type="parTrans" cxnId="{06A86447-0801-4562-901F-5BE4DC6AEE51}">
      <dgm:prSet/>
      <dgm:spPr/>
      <dgm:t>
        <a:bodyPr/>
        <a:lstStyle/>
        <a:p>
          <a:endParaRPr lang="en-US"/>
        </a:p>
      </dgm:t>
    </dgm:pt>
    <dgm:pt modelId="{8BDD0781-85E5-4D83-9DBF-6E53B2D31C2B}" type="sibTrans" cxnId="{06A86447-0801-4562-901F-5BE4DC6AEE51}">
      <dgm:prSet/>
      <dgm:spPr/>
      <dgm:t>
        <a:bodyPr/>
        <a:lstStyle/>
        <a:p>
          <a:endParaRPr lang="en-US"/>
        </a:p>
      </dgm:t>
    </dgm:pt>
    <dgm:pt modelId="{FB32BF69-55EF-4BED-99D0-E89136A22F7B}" type="pres">
      <dgm:prSet presAssocID="{9D080B56-4C1D-4CE3-86F3-61B82680E951}" presName="CompostProcess" presStyleCnt="0">
        <dgm:presLayoutVars>
          <dgm:dir/>
          <dgm:resizeHandles val="exact"/>
        </dgm:presLayoutVars>
      </dgm:prSet>
      <dgm:spPr/>
    </dgm:pt>
    <dgm:pt modelId="{4E5B9D82-7E01-4180-BC54-C1FBE42EC4F6}" type="pres">
      <dgm:prSet presAssocID="{9D080B56-4C1D-4CE3-86F3-61B82680E951}" presName="arrow" presStyleLbl="bgShp" presStyleIdx="0" presStyleCnt="1"/>
      <dgm:spPr/>
    </dgm:pt>
    <dgm:pt modelId="{A5A01A90-CCBB-431A-878F-6FA1BD8DD9AB}" type="pres">
      <dgm:prSet presAssocID="{9D080B56-4C1D-4CE3-86F3-61B82680E951}" presName="linearProcess" presStyleCnt="0"/>
      <dgm:spPr/>
    </dgm:pt>
    <dgm:pt modelId="{73530DAF-5698-472A-A8D2-C68D651F5A1C}" type="pres">
      <dgm:prSet presAssocID="{7D3FD34C-4FCC-4644-BE8A-20FD37F9E855}" presName="textNode" presStyleLbl="node1" presStyleIdx="0" presStyleCnt="9">
        <dgm:presLayoutVars>
          <dgm:bulletEnabled val="1"/>
        </dgm:presLayoutVars>
      </dgm:prSet>
      <dgm:spPr/>
    </dgm:pt>
    <dgm:pt modelId="{AF2029EB-4B2D-4A4B-A784-0E006E13613B}" type="pres">
      <dgm:prSet presAssocID="{3C58CA01-C9F5-46FA-9CFB-A8A3853BE85E}" presName="sibTrans" presStyleCnt="0"/>
      <dgm:spPr/>
    </dgm:pt>
    <dgm:pt modelId="{AAF34A0F-7861-4282-B770-153717DA206D}" type="pres">
      <dgm:prSet presAssocID="{6A610C2B-7817-4CCE-8008-0606C3FF8421}" presName="textNode" presStyleLbl="node1" presStyleIdx="1" presStyleCnt="9">
        <dgm:presLayoutVars>
          <dgm:bulletEnabled val="1"/>
        </dgm:presLayoutVars>
      </dgm:prSet>
      <dgm:spPr/>
    </dgm:pt>
    <dgm:pt modelId="{42304D99-7BCE-4627-ADA7-30BCB2A7EF11}" type="pres">
      <dgm:prSet presAssocID="{B8DAFE6A-A59F-4C54-B9CC-BDBBDA8323C0}" presName="sibTrans" presStyleCnt="0"/>
      <dgm:spPr/>
    </dgm:pt>
    <dgm:pt modelId="{B5BCE3C8-9F92-44E3-BE4C-7F2A53A5B1BC}" type="pres">
      <dgm:prSet presAssocID="{06F4635C-69BE-4E2B-A75B-24F3B6C53697}" presName="textNode" presStyleLbl="node1" presStyleIdx="2" presStyleCnt="9">
        <dgm:presLayoutVars>
          <dgm:bulletEnabled val="1"/>
        </dgm:presLayoutVars>
      </dgm:prSet>
      <dgm:spPr/>
    </dgm:pt>
    <dgm:pt modelId="{B5809A37-6CC4-492F-A00E-2C0EFCB16015}" type="pres">
      <dgm:prSet presAssocID="{79A58F6A-B0C9-45E1-922B-F0274EBDAC98}" presName="sibTrans" presStyleCnt="0"/>
      <dgm:spPr/>
    </dgm:pt>
    <dgm:pt modelId="{12934E68-146D-4821-A79A-F5F21E1BD955}" type="pres">
      <dgm:prSet presAssocID="{CFCC1A2C-645C-4DD3-B281-3449D4051689}" presName="textNode" presStyleLbl="node1" presStyleIdx="3" presStyleCnt="9">
        <dgm:presLayoutVars>
          <dgm:bulletEnabled val="1"/>
        </dgm:presLayoutVars>
      </dgm:prSet>
      <dgm:spPr/>
    </dgm:pt>
    <dgm:pt modelId="{937CB5C1-BB18-46A9-8BD5-F696D1E33D70}" type="pres">
      <dgm:prSet presAssocID="{92EB5DC6-F9F8-478D-BEC7-D8DB561106CF}" presName="sibTrans" presStyleCnt="0"/>
      <dgm:spPr/>
    </dgm:pt>
    <dgm:pt modelId="{6DFFFA27-9EA9-4585-A967-B38C42DFAE7C}" type="pres">
      <dgm:prSet presAssocID="{081AAA37-0FED-4DB9-B390-EAE99B8BA388}" presName="textNode" presStyleLbl="node1" presStyleIdx="4" presStyleCnt="9">
        <dgm:presLayoutVars>
          <dgm:bulletEnabled val="1"/>
        </dgm:presLayoutVars>
      </dgm:prSet>
      <dgm:spPr/>
    </dgm:pt>
    <dgm:pt modelId="{33678B1A-08B8-4AD3-8D48-8CC26389F24D}" type="pres">
      <dgm:prSet presAssocID="{8BDD0781-85E5-4D83-9DBF-6E53B2D31C2B}" presName="sibTrans" presStyleCnt="0"/>
      <dgm:spPr/>
    </dgm:pt>
    <dgm:pt modelId="{4DEBC80E-7B97-4F07-9FE5-8AE30CA468A3}" type="pres">
      <dgm:prSet presAssocID="{919B57ED-8937-4BF1-A5E5-A019191166A5}" presName="textNode" presStyleLbl="node1" presStyleIdx="5" presStyleCnt="9">
        <dgm:presLayoutVars>
          <dgm:bulletEnabled val="1"/>
        </dgm:presLayoutVars>
      </dgm:prSet>
      <dgm:spPr/>
    </dgm:pt>
    <dgm:pt modelId="{0B6362F2-643F-4273-A5EB-AC7F5BB1DBFB}" type="pres">
      <dgm:prSet presAssocID="{91EAD68E-0DEE-4EC6-9F3D-D141277B2AB8}" presName="sibTrans" presStyleCnt="0"/>
      <dgm:spPr/>
    </dgm:pt>
    <dgm:pt modelId="{64882483-4A57-4632-B5DB-88D51231EE53}" type="pres">
      <dgm:prSet presAssocID="{2E313454-3CD0-4571-BB1E-437671933637}" presName="textNode" presStyleLbl="node1" presStyleIdx="6" presStyleCnt="9">
        <dgm:presLayoutVars>
          <dgm:bulletEnabled val="1"/>
        </dgm:presLayoutVars>
      </dgm:prSet>
      <dgm:spPr/>
    </dgm:pt>
    <dgm:pt modelId="{80605678-8017-4059-8593-667FE4EF6DD6}" type="pres">
      <dgm:prSet presAssocID="{5DC2B586-73EB-4951-AFA5-1A116BC12882}" presName="sibTrans" presStyleCnt="0"/>
      <dgm:spPr/>
    </dgm:pt>
    <dgm:pt modelId="{66DA2C16-7F1B-451F-B22E-58B8C93F0182}" type="pres">
      <dgm:prSet presAssocID="{A135B798-39A3-454D-8F99-16009F87F337}" presName="textNode" presStyleLbl="node1" presStyleIdx="7" presStyleCnt="9">
        <dgm:presLayoutVars>
          <dgm:bulletEnabled val="1"/>
        </dgm:presLayoutVars>
      </dgm:prSet>
      <dgm:spPr/>
    </dgm:pt>
    <dgm:pt modelId="{DB0498A8-70A1-4220-8290-70F1A13059BA}" type="pres">
      <dgm:prSet presAssocID="{0B2AC87B-BFA2-447A-B6DE-B1D56FF5FF09}" presName="sibTrans" presStyleCnt="0"/>
      <dgm:spPr/>
    </dgm:pt>
    <dgm:pt modelId="{F640E02D-92BD-4AD3-9C2F-37B62C82FEF7}" type="pres">
      <dgm:prSet presAssocID="{CB62E1FE-BA23-4DC0-BE64-A9E048CF8B88}" presName="textNode" presStyleLbl="node1" presStyleIdx="8" presStyleCnt="9">
        <dgm:presLayoutVars>
          <dgm:bulletEnabled val="1"/>
        </dgm:presLayoutVars>
      </dgm:prSet>
      <dgm:spPr/>
    </dgm:pt>
  </dgm:ptLst>
  <dgm:cxnLst>
    <dgm:cxn modelId="{DE25C212-2D61-4859-9ADD-7FA064C28B3E}" srcId="{9D080B56-4C1D-4CE3-86F3-61B82680E951}" destId="{CB62E1FE-BA23-4DC0-BE64-A9E048CF8B88}" srcOrd="8" destOrd="0" parTransId="{6FC76FF7-9E33-4B17-B987-D8199E3F77C4}" sibTransId="{B24106E5-742E-4CED-AC3E-C73ED5084677}"/>
    <dgm:cxn modelId="{4461E022-DBA5-4432-9C55-7F61511F328E}" type="presOf" srcId="{A135B798-39A3-454D-8F99-16009F87F337}" destId="{66DA2C16-7F1B-451F-B22E-58B8C93F0182}" srcOrd="0" destOrd="0" presId="urn:microsoft.com/office/officeart/2005/8/layout/hProcess9"/>
    <dgm:cxn modelId="{21A9F529-2D12-463A-9AC4-BA1638C9AAB8}" type="presOf" srcId="{7D3FD34C-4FCC-4644-BE8A-20FD37F9E855}" destId="{73530DAF-5698-472A-A8D2-C68D651F5A1C}" srcOrd="0" destOrd="0" presId="urn:microsoft.com/office/officeart/2005/8/layout/hProcess9"/>
    <dgm:cxn modelId="{17B9DC2B-5D3E-4A22-99F5-752A7CAA94CB}" type="presOf" srcId="{06F4635C-69BE-4E2B-A75B-24F3B6C53697}" destId="{B5BCE3C8-9F92-44E3-BE4C-7F2A53A5B1BC}" srcOrd="0" destOrd="0" presId="urn:microsoft.com/office/officeart/2005/8/layout/hProcess9"/>
    <dgm:cxn modelId="{0E38CD2E-96C5-4D05-A721-F32895E39B84}" type="presOf" srcId="{919B57ED-8937-4BF1-A5E5-A019191166A5}" destId="{4DEBC80E-7B97-4F07-9FE5-8AE30CA468A3}" srcOrd="0" destOrd="0" presId="urn:microsoft.com/office/officeart/2005/8/layout/hProcess9"/>
    <dgm:cxn modelId="{15C99834-69A7-4414-82DF-5D7678ED374F}" type="presOf" srcId="{081AAA37-0FED-4DB9-B390-EAE99B8BA388}" destId="{6DFFFA27-9EA9-4585-A967-B38C42DFAE7C}" srcOrd="0" destOrd="0" presId="urn:microsoft.com/office/officeart/2005/8/layout/hProcess9"/>
    <dgm:cxn modelId="{3A4AF966-0C7F-485F-AA0E-6EB19F85E14B}" type="presOf" srcId="{9D080B56-4C1D-4CE3-86F3-61B82680E951}" destId="{FB32BF69-55EF-4BED-99D0-E89136A22F7B}" srcOrd="0" destOrd="0" presId="urn:microsoft.com/office/officeart/2005/8/layout/hProcess9"/>
    <dgm:cxn modelId="{06A86447-0801-4562-901F-5BE4DC6AEE51}" srcId="{9D080B56-4C1D-4CE3-86F3-61B82680E951}" destId="{081AAA37-0FED-4DB9-B390-EAE99B8BA388}" srcOrd="4" destOrd="0" parTransId="{A1BE99FC-B48F-4F22-B60E-C10DEE3CD568}" sibTransId="{8BDD0781-85E5-4D83-9DBF-6E53B2D31C2B}"/>
    <dgm:cxn modelId="{0E061C48-8D3E-462D-9790-BB4FE0AF1292}" type="presOf" srcId="{CFCC1A2C-645C-4DD3-B281-3449D4051689}" destId="{12934E68-146D-4821-A79A-F5F21E1BD955}" srcOrd="0" destOrd="0" presId="urn:microsoft.com/office/officeart/2005/8/layout/hProcess9"/>
    <dgm:cxn modelId="{E42CB773-467B-4FCE-A784-E013A480A444}" srcId="{9D080B56-4C1D-4CE3-86F3-61B82680E951}" destId="{A135B798-39A3-454D-8F99-16009F87F337}" srcOrd="7" destOrd="0" parTransId="{B5577909-3305-4095-88AD-1CDB3334481C}" sibTransId="{0B2AC87B-BFA2-447A-B6DE-B1D56FF5FF09}"/>
    <dgm:cxn modelId="{F59F8057-3660-402A-A050-7FD5E3E3199E}" srcId="{9D080B56-4C1D-4CE3-86F3-61B82680E951}" destId="{7D3FD34C-4FCC-4644-BE8A-20FD37F9E855}" srcOrd="0" destOrd="0" parTransId="{73ABDD41-B7BE-47A1-9399-DE0205DF104A}" sibTransId="{3C58CA01-C9F5-46FA-9CFB-A8A3853BE85E}"/>
    <dgm:cxn modelId="{042FE07A-2464-4341-BBDC-050BBF19E043}" srcId="{9D080B56-4C1D-4CE3-86F3-61B82680E951}" destId="{06F4635C-69BE-4E2B-A75B-24F3B6C53697}" srcOrd="2" destOrd="0" parTransId="{2A91EE24-1D22-4D62-9E96-275DBC428932}" sibTransId="{79A58F6A-B0C9-45E1-922B-F0274EBDAC98}"/>
    <dgm:cxn modelId="{AB5BCC8B-DA7B-46E1-8B70-F698B8B70E6E}" srcId="{9D080B56-4C1D-4CE3-86F3-61B82680E951}" destId="{919B57ED-8937-4BF1-A5E5-A019191166A5}" srcOrd="5" destOrd="0" parTransId="{67C14FE4-FDA4-4E94-9C5F-E0DAA3024C0A}" sibTransId="{91EAD68E-0DEE-4EC6-9F3D-D141277B2AB8}"/>
    <dgm:cxn modelId="{9511188F-ABFF-4B05-96A3-1AB0501195EA}" type="presOf" srcId="{CB62E1FE-BA23-4DC0-BE64-A9E048CF8B88}" destId="{F640E02D-92BD-4AD3-9C2F-37B62C82FEF7}" srcOrd="0" destOrd="0" presId="urn:microsoft.com/office/officeart/2005/8/layout/hProcess9"/>
    <dgm:cxn modelId="{64C35495-AA26-4EF4-B6F7-1654B4BB78BF}" srcId="{9D080B56-4C1D-4CE3-86F3-61B82680E951}" destId="{2E313454-3CD0-4571-BB1E-437671933637}" srcOrd="6" destOrd="0" parTransId="{EF4A841C-9BEF-4A08-B995-F8651C5679E8}" sibTransId="{5DC2B586-73EB-4951-AFA5-1A116BC12882}"/>
    <dgm:cxn modelId="{8CB69B9F-3831-4308-B2C0-FFA2519FFFBF}" type="presOf" srcId="{6A610C2B-7817-4CCE-8008-0606C3FF8421}" destId="{AAF34A0F-7861-4282-B770-153717DA206D}" srcOrd="0" destOrd="0" presId="urn:microsoft.com/office/officeart/2005/8/layout/hProcess9"/>
    <dgm:cxn modelId="{4EB2D1D4-1119-4556-85E0-314BCCFA0770}" srcId="{9D080B56-4C1D-4CE3-86F3-61B82680E951}" destId="{CFCC1A2C-645C-4DD3-B281-3449D4051689}" srcOrd="3" destOrd="0" parTransId="{FE748974-413A-4F69-B6B0-747FFBA5DCFE}" sibTransId="{92EB5DC6-F9F8-478D-BEC7-D8DB561106CF}"/>
    <dgm:cxn modelId="{D704C7DC-27C3-4D2B-A506-55F70E11835D}" srcId="{9D080B56-4C1D-4CE3-86F3-61B82680E951}" destId="{6A610C2B-7817-4CCE-8008-0606C3FF8421}" srcOrd="1" destOrd="0" parTransId="{402F6C56-9294-4342-BABD-97A4E2FFF218}" sibTransId="{B8DAFE6A-A59F-4C54-B9CC-BDBBDA8323C0}"/>
    <dgm:cxn modelId="{D6C58DEB-1748-45E5-8F9A-B2A4AB43217D}" type="presOf" srcId="{2E313454-3CD0-4571-BB1E-437671933637}" destId="{64882483-4A57-4632-B5DB-88D51231EE53}" srcOrd="0" destOrd="0" presId="urn:microsoft.com/office/officeart/2005/8/layout/hProcess9"/>
    <dgm:cxn modelId="{3A3675CF-A36A-487B-B2CA-788899D23D6D}" type="presParOf" srcId="{FB32BF69-55EF-4BED-99D0-E89136A22F7B}" destId="{4E5B9D82-7E01-4180-BC54-C1FBE42EC4F6}" srcOrd="0" destOrd="0" presId="urn:microsoft.com/office/officeart/2005/8/layout/hProcess9"/>
    <dgm:cxn modelId="{58343223-E47E-4C09-A66D-BFAE9E6B3C54}" type="presParOf" srcId="{FB32BF69-55EF-4BED-99D0-E89136A22F7B}" destId="{A5A01A90-CCBB-431A-878F-6FA1BD8DD9AB}" srcOrd="1" destOrd="0" presId="urn:microsoft.com/office/officeart/2005/8/layout/hProcess9"/>
    <dgm:cxn modelId="{0443A554-46A2-4E04-914C-A15A3966D547}" type="presParOf" srcId="{A5A01A90-CCBB-431A-878F-6FA1BD8DD9AB}" destId="{73530DAF-5698-472A-A8D2-C68D651F5A1C}" srcOrd="0" destOrd="0" presId="urn:microsoft.com/office/officeart/2005/8/layout/hProcess9"/>
    <dgm:cxn modelId="{5850FE3C-E974-4A98-BDDD-DE91929CA423}" type="presParOf" srcId="{A5A01A90-CCBB-431A-878F-6FA1BD8DD9AB}" destId="{AF2029EB-4B2D-4A4B-A784-0E006E13613B}" srcOrd="1" destOrd="0" presId="urn:microsoft.com/office/officeart/2005/8/layout/hProcess9"/>
    <dgm:cxn modelId="{A61AF614-A331-407B-9C86-BB3BFDB3D25A}" type="presParOf" srcId="{A5A01A90-CCBB-431A-878F-6FA1BD8DD9AB}" destId="{AAF34A0F-7861-4282-B770-153717DA206D}" srcOrd="2" destOrd="0" presId="urn:microsoft.com/office/officeart/2005/8/layout/hProcess9"/>
    <dgm:cxn modelId="{27DCB9D3-7798-45AC-9E7A-2286CBF8B729}" type="presParOf" srcId="{A5A01A90-CCBB-431A-878F-6FA1BD8DD9AB}" destId="{42304D99-7BCE-4627-ADA7-30BCB2A7EF11}" srcOrd="3" destOrd="0" presId="urn:microsoft.com/office/officeart/2005/8/layout/hProcess9"/>
    <dgm:cxn modelId="{3183DAF4-81DD-40D4-9432-2C1DE41E4E48}" type="presParOf" srcId="{A5A01A90-CCBB-431A-878F-6FA1BD8DD9AB}" destId="{B5BCE3C8-9F92-44E3-BE4C-7F2A53A5B1BC}" srcOrd="4" destOrd="0" presId="urn:microsoft.com/office/officeart/2005/8/layout/hProcess9"/>
    <dgm:cxn modelId="{83C9B3E8-BE7F-41B4-9C10-C527939827F4}" type="presParOf" srcId="{A5A01A90-CCBB-431A-878F-6FA1BD8DD9AB}" destId="{B5809A37-6CC4-492F-A00E-2C0EFCB16015}" srcOrd="5" destOrd="0" presId="urn:microsoft.com/office/officeart/2005/8/layout/hProcess9"/>
    <dgm:cxn modelId="{0F891050-A843-4023-BFF6-1509C09C72B6}" type="presParOf" srcId="{A5A01A90-CCBB-431A-878F-6FA1BD8DD9AB}" destId="{12934E68-146D-4821-A79A-F5F21E1BD955}" srcOrd="6" destOrd="0" presId="urn:microsoft.com/office/officeart/2005/8/layout/hProcess9"/>
    <dgm:cxn modelId="{E0414411-33E6-4B59-837A-9BDA802FF3DB}" type="presParOf" srcId="{A5A01A90-CCBB-431A-878F-6FA1BD8DD9AB}" destId="{937CB5C1-BB18-46A9-8BD5-F696D1E33D70}" srcOrd="7" destOrd="0" presId="urn:microsoft.com/office/officeart/2005/8/layout/hProcess9"/>
    <dgm:cxn modelId="{B64CE464-A2DC-43F1-A200-8BB1BD400589}" type="presParOf" srcId="{A5A01A90-CCBB-431A-878F-6FA1BD8DD9AB}" destId="{6DFFFA27-9EA9-4585-A967-B38C42DFAE7C}" srcOrd="8" destOrd="0" presId="urn:microsoft.com/office/officeart/2005/8/layout/hProcess9"/>
    <dgm:cxn modelId="{9187C46A-9B39-4426-914B-D726173FB6E9}" type="presParOf" srcId="{A5A01A90-CCBB-431A-878F-6FA1BD8DD9AB}" destId="{33678B1A-08B8-4AD3-8D48-8CC26389F24D}" srcOrd="9" destOrd="0" presId="urn:microsoft.com/office/officeart/2005/8/layout/hProcess9"/>
    <dgm:cxn modelId="{5678B838-9026-47B4-B87C-2485F4333657}" type="presParOf" srcId="{A5A01A90-CCBB-431A-878F-6FA1BD8DD9AB}" destId="{4DEBC80E-7B97-4F07-9FE5-8AE30CA468A3}" srcOrd="10" destOrd="0" presId="urn:microsoft.com/office/officeart/2005/8/layout/hProcess9"/>
    <dgm:cxn modelId="{2AFD681F-5859-46AD-AEE3-15D65C6865B4}" type="presParOf" srcId="{A5A01A90-CCBB-431A-878F-6FA1BD8DD9AB}" destId="{0B6362F2-643F-4273-A5EB-AC7F5BB1DBFB}" srcOrd="11" destOrd="0" presId="urn:microsoft.com/office/officeart/2005/8/layout/hProcess9"/>
    <dgm:cxn modelId="{76FD2292-C37D-47A0-8EA7-B869BAAD6463}" type="presParOf" srcId="{A5A01A90-CCBB-431A-878F-6FA1BD8DD9AB}" destId="{64882483-4A57-4632-B5DB-88D51231EE53}" srcOrd="12" destOrd="0" presId="urn:microsoft.com/office/officeart/2005/8/layout/hProcess9"/>
    <dgm:cxn modelId="{69009ECA-E2B3-4009-AA65-536766E0FE8A}" type="presParOf" srcId="{A5A01A90-CCBB-431A-878F-6FA1BD8DD9AB}" destId="{80605678-8017-4059-8593-667FE4EF6DD6}" srcOrd="13" destOrd="0" presId="urn:microsoft.com/office/officeart/2005/8/layout/hProcess9"/>
    <dgm:cxn modelId="{C00C23BF-8AE6-4D17-A75A-33D6E08DB063}" type="presParOf" srcId="{A5A01A90-CCBB-431A-878F-6FA1BD8DD9AB}" destId="{66DA2C16-7F1B-451F-B22E-58B8C93F0182}" srcOrd="14" destOrd="0" presId="urn:microsoft.com/office/officeart/2005/8/layout/hProcess9"/>
    <dgm:cxn modelId="{0213B0A9-44C7-4FB7-B38A-7631380D38FD}" type="presParOf" srcId="{A5A01A90-CCBB-431A-878F-6FA1BD8DD9AB}" destId="{DB0498A8-70A1-4220-8290-70F1A13059BA}" srcOrd="15" destOrd="0" presId="urn:microsoft.com/office/officeart/2005/8/layout/hProcess9"/>
    <dgm:cxn modelId="{A19022FF-39E6-4FDC-9917-9435A86760FF}" type="presParOf" srcId="{A5A01A90-CCBB-431A-878F-6FA1BD8DD9AB}" destId="{F640E02D-92BD-4AD3-9C2F-37B62C82FEF7}" srcOrd="1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093C63-60E0-4248-8FF9-FCC45417B1A9}"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GB"/>
        </a:p>
      </dgm:t>
    </dgm:pt>
    <dgm:pt modelId="{0B3B591D-9B5A-4441-BCEB-BDE6239F225A}">
      <dgm:prSet phldrT="[Text]"/>
      <dgm:spPr/>
      <dgm:t>
        <a:bodyPr/>
        <a:lstStyle/>
        <a:p>
          <a:r>
            <a:rPr lang="en-GB" dirty="0"/>
            <a:t>Tender goes live – September 2024</a:t>
          </a:r>
        </a:p>
      </dgm:t>
    </dgm:pt>
    <dgm:pt modelId="{7920477C-5AD1-40B6-BBB1-E6AFF84CF6C5}" type="parTrans" cxnId="{79801691-4355-4AF8-97F7-0F5A90F898F4}">
      <dgm:prSet/>
      <dgm:spPr/>
      <dgm:t>
        <a:bodyPr/>
        <a:lstStyle/>
        <a:p>
          <a:endParaRPr lang="en-GB"/>
        </a:p>
      </dgm:t>
    </dgm:pt>
    <dgm:pt modelId="{F4665BA3-3BF5-4DD6-9E42-E2F314E7320D}" type="sibTrans" cxnId="{79801691-4355-4AF8-97F7-0F5A90F898F4}">
      <dgm:prSet/>
      <dgm:spPr/>
      <dgm:t>
        <a:bodyPr/>
        <a:lstStyle/>
        <a:p>
          <a:endParaRPr lang="en-GB"/>
        </a:p>
      </dgm:t>
    </dgm:pt>
    <dgm:pt modelId="{909C03E5-D8FC-4A8C-AC1F-1C9E54C3E42A}">
      <dgm:prSet phldrT="[Text]"/>
      <dgm:spPr/>
      <dgm:t>
        <a:bodyPr/>
        <a:lstStyle/>
        <a:p>
          <a:r>
            <a:rPr lang="en-GB" dirty="0"/>
            <a:t>Tender closes – October 2024</a:t>
          </a:r>
        </a:p>
      </dgm:t>
    </dgm:pt>
    <dgm:pt modelId="{A2CBFA5F-B230-4466-90BB-D6A80DA8B4AD}" type="parTrans" cxnId="{6838AD1C-D1B9-4A91-B58E-CBA2759759C6}">
      <dgm:prSet/>
      <dgm:spPr/>
      <dgm:t>
        <a:bodyPr/>
        <a:lstStyle/>
        <a:p>
          <a:endParaRPr lang="en-GB"/>
        </a:p>
      </dgm:t>
    </dgm:pt>
    <dgm:pt modelId="{BE308938-EB21-4250-8A9C-E306FF703FE1}" type="sibTrans" cxnId="{6838AD1C-D1B9-4A91-B58E-CBA2759759C6}">
      <dgm:prSet/>
      <dgm:spPr/>
      <dgm:t>
        <a:bodyPr/>
        <a:lstStyle/>
        <a:p>
          <a:endParaRPr lang="en-GB"/>
        </a:p>
      </dgm:t>
    </dgm:pt>
    <dgm:pt modelId="{82CC9B9D-3A64-4B65-AF02-F57A11A2D237}">
      <dgm:prSet phldrT="[Text]"/>
      <dgm:spPr/>
      <dgm:t>
        <a:bodyPr/>
        <a:lstStyle/>
        <a:p>
          <a:r>
            <a:rPr lang="en-GB" dirty="0"/>
            <a:t>Evaluate, Moderate and Review Pricing</a:t>
          </a:r>
        </a:p>
      </dgm:t>
    </dgm:pt>
    <dgm:pt modelId="{22446D0A-D533-4623-972D-C8BD9BDC49CF}" type="parTrans" cxnId="{4455DADA-1A8F-4B8B-B099-01F6206A85C9}">
      <dgm:prSet/>
      <dgm:spPr/>
      <dgm:t>
        <a:bodyPr/>
        <a:lstStyle/>
        <a:p>
          <a:endParaRPr lang="en-GB"/>
        </a:p>
      </dgm:t>
    </dgm:pt>
    <dgm:pt modelId="{19641CE3-7B96-43AE-BAB7-A4507915BA4C}" type="sibTrans" cxnId="{4455DADA-1A8F-4B8B-B099-01F6206A85C9}">
      <dgm:prSet/>
      <dgm:spPr/>
      <dgm:t>
        <a:bodyPr/>
        <a:lstStyle/>
        <a:p>
          <a:endParaRPr lang="en-GB"/>
        </a:p>
      </dgm:t>
    </dgm:pt>
    <dgm:pt modelId="{7C8FE2F3-47A0-4B9C-BA14-E951B2BC7B01}">
      <dgm:prSet phldrT="[Text]"/>
      <dgm:spPr/>
      <dgm:t>
        <a:bodyPr/>
        <a:lstStyle/>
        <a:p>
          <a:r>
            <a:rPr lang="en-GB" dirty="0"/>
            <a:t>Financial Due Diligence</a:t>
          </a:r>
        </a:p>
      </dgm:t>
    </dgm:pt>
    <dgm:pt modelId="{59CC8D03-91BA-4B7D-B1BF-3013AE71AC8C}" type="parTrans" cxnId="{5F3DEBD2-F00A-4E83-83C8-519C6961817A}">
      <dgm:prSet/>
      <dgm:spPr/>
      <dgm:t>
        <a:bodyPr/>
        <a:lstStyle/>
        <a:p>
          <a:endParaRPr lang="en-GB"/>
        </a:p>
      </dgm:t>
    </dgm:pt>
    <dgm:pt modelId="{D094B92B-6481-4E85-AC5A-52B90CEAF942}" type="sibTrans" cxnId="{5F3DEBD2-F00A-4E83-83C8-519C6961817A}">
      <dgm:prSet/>
      <dgm:spPr/>
      <dgm:t>
        <a:bodyPr/>
        <a:lstStyle/>
        <a:p>
          <a:endParaRPr lang="en-GB"/>
        </a:p>
      </dgm:t>
    </dgm:pt>
    <dgm:pt modelId="{C615C15F-A422-4FEB-9430-706736A8AE53}">
      <dgm:prSet phldrT="[Text]"/>
      <dgm:spPr/>
      <dgm:t>
        <a:bodyPr/>
        <a:lstStyle/>
        <a:p>
          <a:r>
            <a:rPr lang="en-GB" dirty="0"/>
            <a:t>Internal Approval sought</a:t>
          </a:r>
        </a:p>
      </dgm:t>
    </dgm:pt>
    <dgm:pt modelId="{044E718B-F51C-4CAB-B8D5-5214F86A96FC}" type="parTrans" cxnId="{990C8845-3CAB-4304-BAEB-6E1D456DE00C}">
      <dgm:prSet/>
      <dgm:spPr/>
      <dgm:t>
        <a:bodyPr/>
        <a:lstStyle/>
        <a:p>
          <a:endParaRPr lang="en-GB"/>
        </a:p>
      </dgm:t>
    </dgm:pt>
    <dgm:pt modelId="{49D4F52C-900B-41C8-A495-F1392B343C55}" type="sibTrans" cxnId="{990C8845-3CAB-4304-BAEB-6E1D456DE00C}">
      <dgm:prSet/>
      <dgm:spPr/>
      <dgm:t>
        <a:bodyPr/>
        <a:lstStyle/>
        <a:p>
          <a:endParaRPr lang="en-GB"/>
        </a:p>
      </dgm:t>
    </dgm:pt>
    <dgm:pt modelId="{D20B2671-6BFC-4A69-9CA6-2F172CEADD30}">
      <dgm:prSet phldrT="[Text]"/>
      <dgm:spPr/>
      <dgm:t>
        <a:bodyPr/>
        <a:lstStyle/>
        <a:p>
          <a:r>
            <a:rPr lang="en-GB" dirty="0"/>
            <a:t>Notice of Intention to Award - December</a:t>
          </a:r>
        </a:p>
      </dgm:t>
    </dgm:pt>
    <dgm:pt modelId="{4BAF0D87-5E3A-4C9C-A599-D41C152DCCAE}" type="parTrans" cxnId="{BA55C488-E873-46E9-BB68-3214B3338DD4}">
      <dgm:prSet/>
      <dgm:spPr/>
      <dgm:t>
        <a:bodyPr/>
        <a:lstStyle/>
        <a:p>
          <a:endParaRPr lang="en-GB"/>
        </a:p>
      </dgm:t>
    </dgm:pt>
    <dgm:pt modelId="{56BB0200-9C5C-4F54-8032-DD3451580EAF}" type="sibTrans" cxnId="{BA55C488-E873-46E9-BB68-3214B3338DD4}">
      <dgm:prSet/>
      <dgm:spPr/>
      <dgm:t>
        <a:bodyPr/>
        <a:lstStyle/>
        <a:p>
          <a:endParaRPr lang="en-GB"/>
        </a:p>
      </dgm:t>
    </dgm:pt>
    <dgm:pt modelId="{5B18A182-C29F-45C3-9948-10B3F06DE580}">
      <dgm:prSet phldrT="[Text]"/>
      <dgm:spPr/>
      <dgm:t>
        <a:bodyPr/>
        <a:lstStyle/>
        <a:p>
          <a:r>
            <a:rPr lang="en-GB" dirty="0"/>
            <a:t>Letters sent all Bidders – December 2024</a:t>
          </a:r>
        </a:p>
      </dgm:t>
    </dgm:pt>
    <dgm:pt modelId="{CDE54DE1-9965-4933-B5D7-629C7531D629}" type="parTrans" cxnId="{64F77467-CD36-4AA1-A8CF-23E72C585A32}">
      <dgm:prSet/>
      <dgm:spPr/>
      <dgm:t>
        <a:bodyPr/>
        <a:lstStyle/>
        <a:p>
          <a:endParaRPr lang="en-GB"/>
        </a:p>
      </dgm:t>
    </dgm:pt>
    <dgm:pt modelId="{4437CE9B-27FC-4394-8134-6F0EA2FDA902}" type="sibTrans" cxnId="{64F77467-CD36-4AA1-A8CF-23E72C585A32}">
      <dgm:prSet/>
      <dgm:spPr/>
      <dgm:t>
        <a:bodyPr/>
        <a:lstStyle/>
        <a:p>
          <a:endParaRPr lang="en-GB"/>
        </a:p>
      </dgm:t>
    </dgm:pt>
    <dgm:pt modelId="{8CE7ECB8-288B-424A-9010-C3E2774638D6}">
      <dgm:prSet phldrT="[Text]"/>
      <dgm:spPr/>
      <dgm:t>
        <a:bodyPr/>
        <a:lstStyle/>
        <a:p>
          <a:r>
            <a:rPr lang="en-GB" dirty="0"/>
            <a:t>Standstill</a:t>
          </a:r>
        </a:p>
      </dgm:t>
    </dgm:pt>
    <dgm:pt modelId="{01236B91-BED9-4806-99FE-186C792FA066}" type="parTrans" cxnId="{32F72EF0-3B1D-459D-BB5F-A78660B6407C}">
      <dgm:prSet/>
      <dgm:spPr/>
      <dgm:t>
        <a:bodyPr/>
        <a:lstStyle/>
        <a:p>
          <a:endParaRPr lang="en-GB"/>
        </a:p>
      </dgm:t>
    </dgm:pt>
    <dgm:pt modelId="{8D9DAC7E-1A6C-47E6-A233-91FE6D1AA815}" type="sibTrans" cxnId="{32F72EF0-3B1D-459D-BB5F-A78660B6407C}">
      <dgm:prSet/>
      <dgm:spPr/>
      <dgm:t>
        <a:bodyPr/>
        <a:lstStyle/>
        <a:p>
          <a:endParaRPr lang="en-GB"/>
        </a:p>
      </dgm:t>
    </dgm:pt>
    <dgm:pt modelId="{2D6A9A27-3A54-4F4B-A0B6-C0F85DBC024E}">
      <dgm:prSet phldrT="[Text]"/>
      <dgm:spPr/>
      <dgm:t>
        <a:bodyPr/>
        <a:lstStyle/>
        <a:p>
          <a:r>
            <a:rPr lang="en-GB" dirty="0"/>
            <a:t>Award + send contracts – December 2024</a:t>
          </a:r>
        </a:p>
      </dgm:t>
    </dgm:pt>
    <dgm:pt modelId="{F3DEDCF8-907F-4C58-8A61-17BE31FABCF2}" type="parTrans" cxnId="{810D5EDD-27AB-4008-A675-F97447FC383D}">
      <dgm:prSet/>
      <dgm:spPr/>
      <dgm:t>
        <a:bodyPr/>
        <a:lstStyle/>
        <a:p>
          <a:endParaRPr lang="en-GB"/>
        </a:p>
      </dgm:t>
    </dgm:pt>
    <dgm:pt modelId="{75F25906-1D55-4990-A8B2-0DD6ECA67AF6}" type="sibTrans" cxnId="{810D5EDD-27AB-4008-A675-F97447FC383D}">
      <dgm:prSet/>
      <dgm:spPr/>
      <dgm:t>
        <a:bodyPr/>
        <a:lstStyle/>
        <a:p>
          <a:endParaRPr lang="en-GB"/>
        </a:p>
      </dgm:t>
    </dgm:pt>
    <dgm:pt modelId="{2B277EE4-7BD5-45E7-9ABC-CB7E767D03E5}">
      <dgm:prSet/>
      <dgm:spPr/>
      <dgm:t>
        <a:bodyPr/>
        <a:lstStyle/>
        <a:p>
          <a:r>
            <a:rPr lang="en-GB" dirty="0"/>
            <a:t>Mobilisation </a:t>
          </a:r>
        </a:p>
      </dgm:t>
    </dgm:pt>
    <dgm:pt modelId="{BBF2CFCF-B89D-42AA-82E0-DA6B2E75A969}" type="parTrans" cxnId="{E07BB88C-E943-4B0A-87EB-6925078A8756}">
      <dgm:prSet/>
      <dgm:spPr/>
      <dgm:t>
        <a:bodyPr/>
        <a:lstStyle/>
        <a:p>
          <a:endParaRPr lang="en-GB"/>
        </a:p>
      </dgm:t>
    </dgm:pt>
    <dgm:pt modelId="{966910E7-F480-4861-9EC7-861268D71059}" type="sibTrans" cxnId="{E07BB88C-E943-4B0A-87EB-6925078A8756}">
      <dgm:prSet/>
      <dgm:spPr/>
      <dgm:t>
        <a:bodyPr/>
        <a:lstStyle/>
        <a:p>
          <a:endParaRPr lang="en-GB"/>
        </a:p>
      </dgm:t>
    </dgm:pt>
    <dgm:pt modelId="{1818DAB5-E71F-4931-B960-4F2342DA34A8}">
      <dgm:prSet/>
      <dgm:spPr/>
      <dgm:t>
        <a:bodyPr/>
        <a:lstStyle/>
        <a:p>
          <a:r>
            <a:rPr lang="en-GB" dirty="0"/>
            <a:t>Contract Start Date 01 April 2025</a:t>
          </a:r>
        </a:p>
      </dgm:t>
    </dgm:pt>
    <dgm:pt modelId="{10247B32-75D3-41B1-9DF3-28FD63A5C089}" type="parTrans" cxnId="{DA25F319-548E-4C6E-8221-6F81CDF352AC}">
      <dgm:prSet/>
      <dgm:spPr/>
      <dgm:t>
        <a:bodyPr/>
        <a:lstStyle/>
        <a:p>
          <a:endParaRPr lang="en-GB"/>
        </a:p>
      </dgm:t>
    </dgm:pt>
    <dgm:pt modelId="{6790095F-A207-4F77-8411-922D2C17857F}" type="sibTrans" cxnId="{DA25F319-548E-4C6E-8221-6F81CDF352AC}">
      <dgm:prSet/>
      <dgm:spPr/>
      <dgm:t>
        <a:bodyPr/>
        <a:lstStyle/>
        <a:p>
          <a:endParaRPr lang="en-GB"/>
        </a:p>
      </dgm:t>
    </dgm:pt>
    <dgm:pt modelId="{A01CC6BF-1D93-4CB0-B676-E84773F6A432}" type="pres">
      <dgm:prSet presAssocID="{4E093C63-60E0-4248-8FF9-FCC45417B1A9}" presName="diagram" presStyleCnt="0">
        <dgm:presLayoutVars>
          <dgm:dir/>
          <dgm:resizeHandles/>
        </dgm:presLayoutVars>
      </dgm:prSet>
      <dgm:spPr/>
    </dgm:pt>
    <dgm:pt modelId="{CF84370E-3449-4E18-A483-B80F841DC66D}" type="pres">
      <dgm:prSet presAssocID="{0B3B591D-9B5A-4441-BCEB-BDE6239F225A}" presName="firstNode" presStyleLbl="node1" presStyleIdx="0" presStyleCnt="11">
        <dgm:presLayoutVars>
          <dgm:bulletEnabled val="1"/>
        </dgm:presLayoutVars>
      </dgm:prSet>
      <dgm:spPr/>
    </dgm:pt>
    <dgm:pt modelId="{DBC0030F-EF50-4753-BDC0-60C94363F046}" type="pres">
      <dgm:prSet presAssocID="{F4665BA3-3BF5-4DD6-9E42-E2F314E7320D}" presName="sibTrans" presStyleLbl="sibTrans2D1" presStyleIdx="0" presStyleCnt="10"/>
      <dgm:spPr/>
    </dgm:pt>
    <dgm:pt modelId="{D5C5B6D6-2985-4F17-A748-2E83609FA3C7}" type="pres">
      <dgm:prSet presAssocID="{909C03E5-D8FC-4A8C-AC1F-1C9E54C3E42A}" presName="middleNode" presStyleCnt="0"/>
      <dgm:spPr/>
    </dgm:pt>
    <dgm:pt modelId="{03698066-97A6-4AD9-B58C-D31FF5E2CD7D}" type="pres">
      <dgm:prSet presAssocID="{909C03E5-D8FC-4A8C-AC1F-1C9E54C3E42A}" presName="padding" presStyleLbl="node1" presStyleIdx="0" presStyleCnt="11"/>
      <dgm:spPr/>
    </dgm:pt>
    <dgm:pt modelId="{F093BC24-0B30-46E9-A724-F6F0FF87523F}" type="pres">
      <dgm:prSet presAssocID="{909C03E5-D8FC-4A8C-AC1F-1C9E54C3E42A}" presName="shape" presStyleLbl="node1" presStyleIdx="1" presStyleCnt="11">
        <dgm:presLayoutVars>
          <dgm:bulletEnabled val="1"/>
        </dgm:presLayoutVars>
      </dgm:prSet>
      <dgm:spPr/>
    </dgm:pt>
    <dgm:pt modelId="{EA4B9C00-CF6C-4844-8335-277F4F34D2D1}" type="pres">
      <dgm:prSet presAssocID="{BE308938-EB21-4250-8A9C-E306FF703FE1}" presName="sibTrans" presStyleLbl="sibTrans2D1" presStyleIdx="1" presStyleCnt="10"/>
      <dgm:spPr/>
    </dgm:pt>
    <dgm:pt modelId="{24697896-338B-4475-B50C-6EDF88B80125}" type="pres">
      <dgm:prSet presAssocID="{82CC9B9D-3A64-4B65-AF02-F57A11A2D237}" presName="middleNode" presStyleCnt="0"/>
      <dgm:spPr/>
    </dgm:pt>
    <dgm:pt modelId="{E1EC5988-15E7-4E30-94A2-C6B67EBF6D68}" type="pres">
      <dgm:prSet presAssocID="{82CC9B9D-3A64-4B65-AF02-F57A11A2D237}" presName="padding" presStyleLbl="node1" presStyleIdx="1" presStyleCnt="11"/>
      <dgm:spPr/>
    </dgm:pt>
    <dgm:pt modelId="{5623666C-EE48-4791-9C87-196252E5BA5B}" type="pres">
      <dgm:prSet presAssocID="{82CC9B9D-3A64-4B65-AF02-F57A11A2D237}" presName="shape" presStyleLbl="node1" presStyleIdx="2" presStyleCnt="11">
        <dgm:presLayoutVars>
          <dgm:bulletEnabled val="1"/>
        </dgm:presLayoutVars>
      </dgm:prSet>
      <dgm:spPr/>
    </dgm:pt>
    <dgm:pt modelId="{11CCBF7F-CF88-41D0-A9A1-CF05907E0E77}" type="pres">
      <dgm:prSet presAssocID="{19641CE3-7B96-43AE-BAB7-A4507915BA4C}" presName="sibTrans" presStyleLbl="sibTrans2D1" presStyleIdx="2" presStyleCnt="10"/>
      <dgm:spPr/>
    </dgm:pt>
    <dgm:pt modelId="{F96871E0-DDA0-4FD0-96AA-5253EA81823D}" type="pres">
      <dgm:prSet presAssocID="{7C8FE2F3-47A0-4B9C-BA14-E951B2BC7B01}" presName="middleNode" presStyleCnt="0"/>
      <dgm:spPr/>
    </dgm:pt>
    <dgm:pt modelId="{0C954D2D-2474-4ADC-B891-F4AC8F63AB94}" type="pres">
      <dgm:prSet presAssocID="{7C8FE2F3-47A0-4B9C-BA14-E951B2BC7B01}" presName="padding" presStyleLbl="node1" presStyleIdx="2" presStyleCnt="11"/>
      <dgm:spPr/>
    </dgm:pt>
    <dgm:pt modelId="{0AB00416-5EA1-43FD-8A39-AFBAE30CD415}" type="pres">
      <dgm:prSet presAssocID="{7C8FE2F3-47A0-4B9C-BA14-E951B2BC7B01}" presName="shape" presStyleLbl="node1" presStyleIdx="3" presStyleCnt="11">
        <dgm:presLayoutVars>
          <dgm:bulletEnabled val="1"/>
        </dgm:presLayoutVars>
      </dgm:prSet>
      <dgm:spPr/>
    </dgm:pt>
    <dgm:pt modelId="{42685EB1-9218-463C-A1BA-FB30D36416AB}" type="pres">
      <dgm:prSet presAssocID="{D094B92B-6481-4E85-AC5A-52B90CEAF942}" presName="sibTrans" presStyleLbl="sibTrans2D1" presStyleIdx="3" presStyleCnt="10"/>
      <dgm:spPr/>
    </dgm:pt>
    <dgm:pt modelId="{520B9939-3786-46DF-AAB8-C418AB7DC366}" type="pres">
      <dgm:prSet presAssocID="{C615C15F-A422-4FEB-9430-706736A8AE53}" presName="middleNode" presStyleCnt="0"/>
      <dgm:spPr/>
    </dgm:pt>
    <dgm:pt modelId="{A83E6FFD-CE9A-43D1-93BD-E9FF34842111}" type="pres">
      <dgm:prSet presAssocID="{C615C15F-A422-4FEB-9430-706736A8AE53}" presName="padding" presStyleLbl="node1" presStyleIdx="3" presStyleCnt="11"/>
      <dgm:spPr/>
    </dgm:pt>
    <dgm:pt modelId="{EA482665-C092-4FF8-BD76-3A84535FF81F}" type="pres">
      <dgm:prSet presAssocID="{C615C15F-A422-4FEB-9430-706736A8AE53}" presName="shape" presStyleLbl="node1" presStyleIdx="4" presStyleCnt="11">
        <dgm:presLayoutVars>
          <dgm:bulletEnabled val="1"/>
        </dgm:presLayoutVars>
      </dgm:prSet>
      <dgm:spPr/>
    </dgm:pt>
    <dgm:pt modelId="{8EDED297-FA8D-41A1-A42E-C692EFE59B3F}" type="pres">
      <dgm:prSet presAssocID="{49D4F52C-900B-41C8-A495-F1392B343C55}" presName="sibTrans" presStyleLbl="sibTrans2D1" presStyleIdx="4" presStyleCnt="10"/>
      <dgm:spPr/>
    </dgm:pt>
    <dgm:pt modelId="{7082BB68-5388-4DC4-BDBE-FED744807FDE}" type="pres">
      <dgm:prSet presAssocID="{D20B2671-6BFC-4A69-9CA6-2F172CEADD30}" presName="middleNode" presStyleCnt="0"/>
      <dgm:spPr/>
    </dgm:pt>
    <dgm:pt modelId="{46BF6CDD-126A-4F1C-81AB-B03EB1760491}" type="pres">
      <dgm:prSet presAssocID="{D20B2671-6BFC-4A69-9CA6-2F172CEADD30}" presName="padding" presStyleLbl="node1" presStyleIdx="4" presStyleCnt="11"/>
      <dgm:spPr/>
    </dgm:pt>
    <dgm:pt modelId="{2FBCEE57-DB9A-482A-8B4A-F3BB5B2C1470}" type="pres">
      <dgm:prSet presAssocID="{D20B2671-6BFC-4A69-9CA6-2F172CEADD30}" presName="shape" presStyleLbl="node1" presStyleIdx="5" presStyleCnt="11">
        <dgm:presLayoutVars>
          <dgm:bulletEnabled val="1"/>
        </dgm:presLayoutVars>
      </dgm:prSet>
      <dgm:spPr/>
    </dgm:pt>
    <dgm:pt modelId="{62506EB1-566E-4956-84BE-F1153455618E}" type="pres">
      <dgm:prSet presAssocID="{56BB0200-9C5C-4F54-8032-DD3451580EAF}" presName="sibTrans" presStyleLbl="sibTrans2D1" presStyleIdx="5" presStyleCnt="10"/>
      <dgm:spPr/>
    </dgm:pt>
    <dgm:pt modelId="{B8031CDA-3595-4796-B7EC-71FFE0C48AEA}" type="pres">
      <dgm:prSet presAssocID="{5B18A182-C29F-45C3-9948-10B3F06DE580}" presName="middleNode" presStyleCnt="0"/>
      <dgm:spPr/>
    </dgm:pt>
    <dgm:pt modelId="{A7FC0E62-E43E-4C36-93AC-EAAE011C8CB7}" type="pres">
      <dgm:prSet presAssocID="{5B18A182-C29F-45C3-9948-10B3F06DE580}" presName="padding" presStyleLbl="node1" presStyleIdx="5" presStyleCnt="11"/>
      <dgm:spPr/>
    </dgm:pt>
    <dgm:pt modelId="{2AE5632C-3208-4446-BB4E-17B36590B1E0}" type="pres">
      <dgm:prSet presAssocID="{5B18A182-C29F-45C3-9948-10B3F06DE580}" presName="shape" presStyleLbl="node1" presStyleIdx="6" presStyleCnt="11">
        <dgm:presLayoutVars>
          <dgm:bulletEnabled val="1"/>
        </dgm:presLayoutVars>
      </dgm:prSet>
      <dgm:spPr/>
    </dgm:pt>
    <dgm:pt modelId="{2C3F89F3-A512-4F58-8020-870FB3EE0173}" type="pres">
      <dgm:prSet presAssocID="{4437CE9B-27FC-4394-8134-6F0EA2FDA902}" presName="sibTrans" presStyleLbl="sibTrans2D1" presStyleIdx="6" presStyleCnt="10"/>
      <dgm:spPr/>
    </dgm:pt>
    <dgm:pt modelId="{42AA6E07-6412-42D4-888A-656A0B291A2B}" type="pres">
      <dgm:prSet presAssocID="{8CE7ECB8-288B-424A-9010-C3E2774638D6}" presName="middleNode" presStyleCnt="0"/>
      <dgm:spPr/>
    </dgm:pt>
    <dgm:pt modelId="{40D9328B-71C4-4B35-A796-56B78F4B7ED1}" type="pres">
      <dgm:prSet presAssocID="{8CE7ECB8-288B-424A-9010-C3E2774638D6}" presName="padding" presStyleLbl="node1" presStyleIdx="6" presStyleCnt="11"/>
      <dgm:spPr/>
    </dgm:pt>
    <dgm:pt modelId="{40E87726-D644-4F8C-98D0-53FD99DDC75F}" type="pres">
      <dgm:prSet presAssocID="{8CE7ECB8-288B-424A-9010-C3E2774638D6}" presName="shape" presStyleLbl="node1" presStyleIdx="7" presStyleCnt="11">
        <dgm:presLayoutVars>
          <dgm:bulletEnabled val="1"/>
        </dgm:presLayoutVars>
      </dgm:prSet>
      <dgm:spPr/>
    </dgm:pt>
    <dgm:pt modelId="{625BE271-EBD7-4FA4-BEF2-AF183ACD7B46}" type="pres">
      <dgm:prSet presAssocID="{8D9DAC7E-1A6C-47E6-A233-91FE6D1AA815}" presName="sibTrans" presStyleLbl="sibTrans2D1" presStyleIdx="7" presStyleCnt="10"/>
      <dgm:spPr/>
    </dgm:pt>
    <dgm:pt modelId="{27B99EE2-86FC-46AB-B491-605AC8798416}" type="pres">
      <dgm:prSet presAssocID="{2D6A9A27-3A54-4F4B-A0B6-C0F85DBC024E}" presName="middleNode" presStyleCnt="0"/>
      <dgm:spPr/>
    </dgm:pt>
    <dgm:pt modelId="{0EC38E32-19C0-44D6-8C9A-DADD857D5EED}" type="pres">
      <dgm:prSet presAssocID="{2D6A9A27-3A54-4F4B-A0B6-C0F85DBC024E}" presName="padding" presStyleLbl="node1" presStyleIdx="7" presStyleCnt="11"/>
      <dgm:spPr/>
    </dgm:pt>
    <dgm:pt modelId="{7226BD17-F657-40E0-B869-192FA6DAB2C3}" type="pres">
      <dgm:prSet presAssocID="{2D6A9A27-3A54-4F4B-A0B6-C0F85DBC024E}" presName="shape" presStyleLbl="node1" presStyleIdx="8" presStyleCnt="11">
        <dgm:presLayoutVars>
          <dgm:bulletEnabled val="1"/>
        </dgm:presLayoutVars>
      </dgm:prSet>
      <dgm:spPr/>
    </dgm:pt>
    <dgm:pt modelId="{387166AF-44DE-4DBD-BDCB-8C3F69700BD8}" type="pres">
      <dgm:prSet presAssocID="{75F25906-1D55-4990-A8B2-0DD6ECA67AF6}" presName="sibTrans" presStyleLbl="sibTrans2D1" presStyleIdx="8" presStyleCnt="10"/>
      <dgm:spPr/>
    </dgm:pt>
    <dgm:pt modelId="{D144AA64-5AFE-42C5-9B99-49117548CEFD}" type="pres">
      <dgm:prSet presAssocID="{2B277EE4-7BD5-45E7-9ABC-CB7E767D03E5}" presName="middleNode" presStyleCnt="0"/>
      <dgm:spPr/>
    </dgm:pt>
    <dgm:pt modelId="{61D7C0F8-40A5-4AE6-9969-D15138385505}" type="pres">
      <dgm:prSet presAssocID="{2B277EE4-7BD5-45E7-9ABC-CB7E767D03E5}" presName="padding" presStyleLbl="node1" presStyleIdx="8" presStyleCnt="11"/>
      <dgm:spPr/>
    </dgm:pt>
    <dgm:pt modelId="{50BFE62F-2DEA-4569-BCB1-5B8B0D6D0873}" type="pres">
      <dgm:prSet presAssocID="{2B277EE4-7BD5-45E7-9ABC-CB7E767D03E5}" presName="shape" presStyleLbl="node1" presStyleIdx="9" presStyleCnt="11">
        <dgm:presLayoutVars>
          <dgm:bulletEnabled val="1"/>
        </dgm:presLayoutVars>
      </dgm:prSet>
      <dgm:spPr/>
    </dgm:pt>
    <dgm:pt modelId="{B262DDB0-F09B-4477-A0EB-6AEF158C825C}" type="pres">
      <dgm:prSet presAssocID="{966910E7-F480-4861-9EC7-861268D71059}" presName="sibTrans" presStyleLbl="sibTrans2D1" presStyleIdx="9" presStyleCnt="10"/>
      <dgm:spPr/>
    </dgm:pt>
    <dgm:pt modelId="{6A58A545-E273-4F08-A98B-7192E2C4111E}" type="pres">
      <dgm:prSet presAssocID="{1818DAB5-E71F-4931-B960-4F2342DA34A8}" presName="lastNode" presStyleLbl="node1" presStyleIdx="10" presStyleCnt="11">
        <dgm:presLayoutVars>
          <dgm:bulletEnabled val="1"/>
        </dgm:presLayoutVars>
      </dgm:prSet>
      <dgm:spPr/>
    </dgm:pt>
  </dgm:ptLst>
  <dgm:cxnLst>
    <dgm:cxn modelId="{70615F01-0456-4475-A3EC-D76CB8F27574}" type="presOf" srcId="{56BB0200-9C5C-4F54-8032-DD3451580EAF}" destId="{62506EB1-566E-4956-84BE-F1153455618E}" srcOrd="0" destOrd="0" presId="urn:microsoft.com/office/officeart/2005/8/layout/bProcess2"/>
    <dgm:cxn modelId="{5DCBC501-40AD-4158-BDAA-5843E912CD2D}" type="presOf" srcId="{D20B2671-6BFC-4A69-9CA6-2F172CEADD30}" destId="{2FBCEE57-DB9A-482A-8B4A-F3BB5B2C1470}" srcOrd="0" destOrd="0" presId="urn:microsoft.com/office/officeart/2005/8/layout/bProcess2"/>
    <dgm:cxn modelId="{4838B902-757C-4648-8A6C-39880C787474}" type="presOf" srcId="{8CE7ECB8-288B-424A-9010-C3E2774638D6}" destId="{40E87726-D644-4F8C-98D0-53FD99DDC75F}" srcOrd="0" destOrd="0" presId="urn:microsoft.com/office/officeart/2005/8/layout/bProcess2"/>
    <dgm:cxn modelId="{01E20706-7A51-4E7B-95BB-656014BB2A84}" type="presOf" srcId="{909C03E5-D8FC-4A8C-AC1F-1C9E54C3E42A}" destId="{F093BC24-0B30-46E9-A724-F6F0FF87523F}" srcOrd="0" destOrd="0" presId="urn:microsoft.com/office/officeart/2005/8/layout/bProcess2"/>
    <dgm:cxn modelId="{0B895006-B734-4B7C-BA08-DEFD242D6235}" type="presOf" srcId="{2D6A9A27-3A54-4F4B-A0B6-C0F85DBC024E}" destId="{7226BD17-F657-40E0-B869-192FA6DAB2C3}" srcOrd="0" destOrd="0" presId="urn:microsoft.com/office/officeart/2005/8/layout/bProcess2"/>
    <dgm:cxn modelId="{40CC250F-2B64-40C8-9370-CA27EED99A2B}" type="presOf" srcId="{7C8FE2F3-47A0-4B9C-BA14-E951B2BC7B01}" destId="{0AB00416-5EA1-43FD-8A39-AFBAE30CD415}" srcOrd="0" destOrd="0" presId="urn:microsoft.com/office/officeart/2005/8/layout/bProcess2"/>
    <dgm:cxn modelId="{60B63718-2DEF-4DC2-B685-D73DBF8FEC98}" type="presOf" srcId="{BE308938-EB21-4250-8A9C-E306FF703FE1}" destId="{EA4B9C00-CF6C-4844-8335-277F4F34D2D1}" srcOrd="0" destOrd="0" presId="urn:microsoft.com/office/officeart/2005/8/layout/bProcess2"/>
    <dgm:cxn modelId="{DA25F319-548E-4C6E-8221-6F81CDF352AC}" srcId="{4E093C63-60E0-4248-8FF9-FCC45417B1A9}" destId="{1818DAB5-E71F-4931-B960-4F2342DA34A8}" srcOrd="10" destOrd="0" parTransId="{10247B32-75D3-41B1-9DF3-28FD63A5C089}" sibTransId="{6790095F-A207-4F77-8411-922D2C17857F}"/>
    <dgm:cxn modelId="{A1D7371C-BAB0-4385-B2AB-99C211F89A33}" type="presOf" srcId="{8D9DAC7E-1A6C-47E6-A233-91FE6D1AA815}" destId="{625BE271-EBD7-4FA4-BEF2-AF183ACD7B46}" srcOrd="0" destOrd="0" presId="urn:microsoft.com/office/officeart/2005/8/layout/bProcess2"/>
    <dgm:cxn modelId="{6838AD1C-D1B9-4A91-B58E-CBA2759759C6}" srcId="{4E093C63-60E0-4248-8FF9-FCC45417B1A9}" destId="{909C03E5-D8FC-4A8C-AC1F-1C9E54C3E42A}" srcOrd="1" destOrd="0" parTransId="{A2CBFA5F-B230-4466-90BB-D6A80DA8B4AD}" sibTransId="{BE308938-EB21-4250-8A9C-E306FF703FE1}"/>
    <dgm:cxn modelId="{CA54961F-2773-48F1-90D6-D6805CD847B0}" type="presOf" srcId="{2B277EE4-7BD5-45E7-9ABC-CB7E767D03E5}" destId="{50BFE62F-2DEA-4569-BCB1-5B8B0D6D0873}" srcOrd="0" destOrd="0" presId="urn:microsoft.com/office/officeart/2005/8/layout/bProcess2"/>
    <dgm:cxn modelId="{AB56CD22-EE57-4DFA-A6F2-7F7AE52E72AB}" type="presOf" srcId="{966910E7-F480-4861-9EC7-861268D71059}" destId="{B262DDB0-F09B-4477-A0EB-6AEF158C825C}" srcOrd="0" destOrd="0" presId="urn:microsoft.com/office/officeart/2005/8/layout/bProcess2"/>
    <dgm:cxn modelId="{522B2232-6DAD-467E-8B79-AE3F713E21C3}" type="presOf" srcId="{82CC9B9D-3A64-4B65-AF02-F57A11A2D237}" destId="{5623666C-EE48-4791-9C87-196252E5BA5B}" srcOrd="0" destOrd="0" presId="urn:microsoft.com/office/officeart/2005/8/layout/bProcess2"/>
    <dgm:cxn modelId="{06942335-0FE7-4229-A770-A7FA1D60A989}" type="presOf" srcId="{19641CE3-7B96-43AE-BAB7-A4507915BA4C}" destId="{11CCBF7F-CF88-41D0-A9A1-CF05907E0E77}" srcOrd="0" destOrd="0" presId="urn:microsoft.com/office/officeart/2005/8/layout/bProcess2"/>
    <dgm:cxn modelId="{990C8845-3CAB-4304-BAEB-6E1D456DE00C}" srcId="{4E093C63-60E0-4248-8FF9-FCC45417B1A9}" destId="{C615C15F-A422-4FEB-9430-706736A8AE53}" srcOrd="4" destOrd="0" parTransId="{044E718B-F51C-4CAB-B8D5-5214F86A96FC}" sibTransId="{49D4F52C-900B-41C8-A495-F1392B343C55}"/>
    <dgm:cxn modelId="{64F77467-CD36-4AA1-A8CF-23E72C585A32}" srcId="{4E093C63-60E0-4248-8FF9-FCC45417B1A9}" destId="{5B18A182-C29F-45C3-9948-10B3F06DE580}" srcOrd="6" destOrd="0" parTransId="{CDE54DE1-9965-4933-B5D7-629C7531D629}" sibTransId="{4437CE9B-27FC-4394-8134-6F0EA2FDA902}"/>
    <dgm:cxn modelId="{32A17B6C-18BF-44EC-93D3-7027AEAF4BAD}" type="presOf" srcId="{75F25906-1D55-4990-A8B2-0DD6ECA67AF6}" destId="{387166AF-44DE-4DBD-BDCB-8C3F69700BD8}" srcOrd="0" destOrd="0" presId="urn:microsoft.com/office/officeart/2005/8/layout/bProcess2"/>
    <dgm:cxn modelId="{1E63E54C-06CE-4CD2-8058-F8B0D5A18322}" type="presOf" srcId="{4437CE9B-27FC-4394-8134-6F0EA2FDA902}" destId="{2C3F89F3-A512-4F58-8020-870FB3EE0173}" srcOrd="0" destOrd="0" presId="urn:microsoft.com/office/officeart/2005/8/layout/bProcess2"/>
    <dgm:cxn modelId="{2B3BFE70-CE8A-4410-96DC-B4B8BC08DD3A}" type="presOf" srcId="{1818DAB5-E71F-4931-B960-4F2342DA34A8}" destId="{6A58A545-E273-4F08-A98B-7192E2C4111E}" srcOrd="0" destOrd="0" presId="urn:microsoft.com/office/officeart/2005/8/layout/bProcess2"/>
    <dgm:cxn modelId="{2B44CA56-EDA9-4080-9D1A-4EB520E7846C}" type="presOf" srcId="{49D4F52C-900B-41C8-A495-F1392B343C55}" destId="{8EDED297-FA8D-41A1-A42E-C692EFE59B3F}" srcOrd="0" destOrd="0" presId="urn:microsoft.com/office/officeart/2005/8/layout/bProcess2"/>
    <dgm:cxn modelId="{640FB77A-DB91-447B-A441-15EBA13D82FE}" type="presOf" srcId="{D094B92B-6481-4E85-AC5A-52B90CEAF942}" destId="{42685EB1-9218-463C-A1BA-FB30D36416AB}" srcOrd="0" destOrd="0" presId="urn:microsoft.com/office/officeart/2005/8/layout/bProcess2"/>
    <dgm:cxn modelId="{BA55C488-E873-46E9-BB68-3214B3338DD4}" srcId="{4E093C63-60E0-4248-8FF9-FCC45417B1A9}" destId="{D20B2671-6BFC-4A69-9CA6-2F172CEADD30}" srcOrd="5" destOrd="0" parTransId="{4BAF0D87-5E3A-4C9C-A599-D41C152DCCAE}" sibTransId="{56BB0200-9C5C-4F54-8032-DD3451580EAF}"/>
    <dgm:cxn modelId="{5F65EF8A-CD74-4140-B0EC-D53F86E13801}" type="presOf" srcId="{C615C15F-A422-4FEB-9430-706736A8AE53}" destId="{EA482665-C092-4FF8-BD76-3A84535FF81F}" srcOrd="0" destOrd="0" presId="urn:microsoft.com/office/officeart/2005/8/layout/bProcess2"/>
    <dgm:cxn modelId="{E07BB88C-E943-4B0A-87EB-6925078A8756}" srcId="{4E093C63-60E0-4248-8FF9-FCC45417B1A9}" destId="{2B277EE4-7BD5-45E7-9ABC-CB7E767D03E5}" srcOrd="9" destOrd="0" parTransId="{BBF2CFCF-B89D-42AA-82E0-DA6B2E75A969}" sibTransId="{966910E7-F480-4861-9EC7-861268D71059}"/>
    <dgm:cxn modelId="{79801691-4355-4AF8-97F7-0F5A90F898F4}" srcId="{4E093C63-60E0-4248-8FF9-FCC45417B1A9}" destId="{0B3B591D-9B5A-4441-BCEB-BDE6239F225A}" srcOrd="0" destOrd="0" parTransId="{7920477C-5AD1-40B6-BBB1-E6AFF84CF6C5}" sibTransId="{F4665BA3-3BF5-4DD6-9E42-E2F314E7320D}"/>
    <dgm:cxn modelId="{AE9C53B4-E3D9-4937-8CA2-4170309743DB}" type="presOf" srcId="{F4665BA3-3BF5-4DD6-9E42-E2F314E7320D}" destId="{DBC0030F-EF50-4753-BDC0-60C94363F046}" srcOrd="0" destOrd="0" presId="urn:microsoft.com/office/officeart/2005/8/layout/bProcess2"/>
    <dgm:cxn modelId="{F8219DB6-C2E0-4801-A05C-9CD0915D2EB8}" type="presOf" srcId="{5B18A182-C29F-45C3-9948-10B3F06DE580}" destId="{2AE5632C-3208-4446-BB4E-17B36590B1E0}" srcOrd="0" destOrd="0" presId="urn:microsoft.com/office/officeart/2005/8/layout/bProcess2"/>
    <dgm:cxn modelId="{795851CA-A76F-4345-88B7-E56922FC604F}" type="presOf" srcId="{0B3B591D-9B5A-4441-BCEB-BDE6239F225A}" destId="{CF84370E-3449-4E18-A483-B80F841DC66D}" srcOrd="0" destOrd="0" presId="urn:microsoft.com/office/officeart/2005/8/layout/bProcess2"/>
    <dgm:cxn modelId="{5F3DEBD2-F00A-4E83-83C8-519C6961817A}" srcId="{4E093C63-60E0-4248-8FF9-FCC45417B1A9}" destId="{7C8FE2F3-47A0-4B9C-BA14-E951B2BC7B01}" srcOrd="3" destOrd="0" parTransId="{59CC8D03-91BA-4B7D-B1BF-3013AE71AC8C}" sibTransId="{D094B92B-6481-4E85-AC5A-52B90CEAF942}"/>
    <dgm:cxn modelId="{4455DADA-1A8F-4B8B-B099-01F6206A85C9}" srcId="{4E093C63-60E0-4248-8FF9-FCC45417B1A9}" destId="{82CC9B9D-3A64-4B65-AF02-F57A11A2D237}" srcOrd="2" destOrd="0" parTransId="{22446D0A-D533-4623-972D-C8BD9BDC49CF}" sibTransId="{19641CE3-7B96-43AE-BAB7-A4507915BA4C}"/>
    <dgm:cxn modelId="{810D5EDD-27AB-4008-A675-F97447FC383D}" srcId="{4E093C63-60E0-4248-8FF9-FCC45417B1A9}" destId="{2D6A9A27-3A54-4F4B-A0B6-C0F85DBC024E}" srcOrd="8" destOrd="0" parTransId="{F3DEDCF8-907F-4C58-8A61-17BE31FABCF2}" sibTransId="{75F25906-1D55-4990-A8B2-0DD6ECA67AF6}"/>
    <dgm:cxn modelId="{A83583EA-63E8-4952-AC15-E5D52F632A78}" type="presOf" srcId="{4E093C63-60E0-4248-8FF9-FCC45417B1A9}" destId="{A01CC6BF-1D93-4CB0-B676-E84773F6A432}" srcOrd="0" destOrd="0" presId="urn:microsoft.com/office/officeart/2005/8/layout/bProcess2"/>
    <dgm:cxn modelId="{32F72EF0-3B1D-459D-BB5F-A78660B6407C}" srcId="{4E093C63-60E0-4248-8FF9-FCC45417B1A9}" destId="{8CE7ECB8-288B-424A-9010-C3E2774638D6}" srcOrd="7" destOrd="0" parTransId="{01236B91-BED9-4806-99FE-186C792FA066}" sibTransId="{8D9DAC7E-1A6C-47E6-A233-91FE6D1AA815}"/>
    <dgm:cxn modelId="{1D1CA3B9-819F-42D3-97CF-13DAE6F506DA}" type="presParOf" srcId="{A01CC6BF-1D93-4CB0-B676-E84773F6A432}" destId="{CF84370E-3449-4E18-A483-B80F841DC66D}" srcOrd="0" destOrd="0" presId="urn:microsoft.com/office/officeart/2005/8/layout/bProcess2"/>
    <dgm:cxn modelId="{30F54B00-EC01-40B5-AC8A-6C218F19F27A}" type="presParOf" srcId="{A01CC6BF-1D93-4CB0-B676-E84773F6A432}" destId="{DBC0030F-EF50-4753-BDC0-60C94363F046}" srcOrd="1" destOrd="0" presId="urn:microsoft.com/office/officeart/2005/8/layout/bProcess2"/>
    <dgm:cxn modelId="{C2F293B7-9766-4966-AB6E-1BCCF499CC53}" type="presParOf" srcId="{A01CC6BF-1D93-4CB0-B676-E84773F6A432}" destId="{D5C5B6D6-2985-4F17-A748-2E83609FA3C7}" srcOrd="2" destOrd="0" presId="urn:microsoft.com/office/officeart/2005/8/layout/bProcess2"/>
    <dgm:cxn modelId="{0534912F-18E1-496C-845C-007C56537FCF}" type="presParOf" srcId="{D5C5B6D6-2985-4F17-A748-2E83609FA3C7}" destId="{03698066-97A6-4AD9-B58C-D31FF5E2CD7D}" srcOrd="0" destOrd="0" presId="urn:microsoft.com/office/officeart/2005/8/layout/bProcess2"/>
    <dgm:cxn modelId="{1354912A-DBF8-4D48-A86F-97FADBE360B4}" type="presParOf" srcId="{D5C5B6D6-2985-4F17-A748-2E83609FA3C7}" destId="{F093BC24-0B30-46E9-A724-F6F0FF87523F}" srcOrd="1" destOrd="0" presId="urn:microsoft.com/office/officeart/2005/8/layout/bProcess2"/>
    <dgm:cxn modelId="{C289C46F-C787-4015-9A19-78F1F731DB66}" type="presParOf" srcId="{A01CC6BF-1D93-4CB0-B676-E84773F6A432}" destId="{EA4B9C00-CF6C-4844-8335-277F4F34D2D1}" srcOrd="3" destOrd="0" presId="urn:microsoft.com/office/officeart/2005/8/layout/bProcess2"/>
    <dgm:cxn modelId="{97E87FBF-1C88-4CE5-9C75-D2C1A740664A}" type="presParOf" srcId="{A01CC6BF-1D93-4CB0-B676-E84773F6A432}" destId="{24697896-338B-4475-B50C-6EDF88B80125}" srcOrd="4" destOrd="0" presId="urn:microsoft.com/office/officeart/2005/8/layout/bProcess2"/>
    <dgm:cxn modelId="{881CA09A-A6D1-4E3A-9782-5E7648D56931}" type="presParOf" srcId="{24697896-338B-4475-B50C-6EDF88B80125}" destId="{E1EC5988-15E7-4E30-94A2-C6B67EBF6D68}" srcOrd="0" destOrd="0" presId="urn:microsoft.com/office/officeart/2005/8/layout/bProcess2"/>
    <dgm:cxn modelId="{A2875A33-03B3-40E9-9BFC-E44A49BE03E5}" type="presParOf" srcId="{24697896-338B-4475-B50C-6EDF88B80125}" destId="{5623666C-EE48-4791-9C87-196252E5BA5B}" srcOrd="1" destOrd="0" presId="urn:microsoft.com/office/officeart/2005/8/layout/bProcess2"/>
    <dgm:cxn modelId="{8B1F4B16-9E6B-427E-89FF-4AB91D141F6D}" type="presParOf" srcId="{A01CC6BF-1D93-4CB0-B676-E84773F6A432}" destId="{11CCBF7F-CF88-41D0-A9A1-CF05907E0E77}" srcOrd="5" destOrd="0" presId="urn:microsoft.com/office/officeart/2005/8/layout/bProcess2"/>
    <dgm:cxn modelId="{50158729-A9CC-4A1D-942F-95D120EF9F67}" type="presParOf" srcId="{A01CC6BF-1D93-4CB0-B676-E84773F6A432}" destId="{F96871E0-DDA0-4FD0-96AA-5253EA81823D}" srcOrd="6" destOrd="0" presId="urn:microsoft.com/office/officeart/2005/8/layout/bProcess2"/>
    <dgm:cxn modelId="{BC2BD9D0-51D3-4A16-9254-0FB66E678422}" type="presParOf" srcId="{F96871E0-DDA0-4FD0-96AA-5253EA81823D}" destId="{0C954D2D-2474-4ADC-B891-F4AC8F63AB94}" srcOrd="0" destOrd="0" presId="urn:microsoft.com/office/officeart/2005/8/layout/bProcess2"/>
    <dgm:cxn modelId="{2A6DCB15-2BCF-4D7E-AD98-F3C395CB61A2}" type="presParOf" srcId="{F96871E0-DDA0-4FD0-96AA-5253EA81823D}" destId="{0AB00416-5EA1-43FD-8A39-AFBAE30CD415}" srcOrd="1" destOrd="0" presId="urn:microsoft.com/office/officeart/2005/8/layout/bProcess2"/>
    <dgm:cxn modelId="{2276B8B0-5FB8-48C8-A068-082AE26613A3}" type="presParOf" srcId="{A01CC6BF-1D93-4CB0-B676-E84773F6A432}" destId="{42685EB1-9218-463C-A1BA-FB30D36416AB}" srcOrd="7" destOrd="0" presId="urn:microsoft.com/office/officeart/2005/8/layout/bProcess2"/>
    <dgm:cxn modelId="{D1E05E37-1035-436B-BFFC-FFFE2393A096}" type="presParOf" srcId="{A01CC6BF-1D93-4CB0-B676-E84773F6A432}" destId="{520B9939-3786-46DF-AAB8-C418AB7DC366}" srcOrd="8" destOrd="0" presId="urn:microsoft.com/office/officeart/2005/8/layout/bProcess2"/>
    <dgm:cxn modelId="{8F46DAE6-7212-47C6-BC61-EA2B45443254}" type="presParOf" srcId="{520B9939-3786-46DF-AAB8-C418AB7DC366}" destId="{A83E6FFD-CE9A-43D1-93BD-E9FF34842111}" srcOrd="0" destOrd="0" presId="urn:microsoft.com/office/officeart/2005/8/layout/bProcess2"/>
    <dgm:cxn modelId="{181D385A-FE5A-481D-A11E-5EF5F32E35A0}" type="presParOf" srcId="{520B9939-3786-46DF-AAB8-C418AB7DC366}" destId="{EA482665-C092-4FF8-BD76-3A84535FF81F}" srcOrd="1" destOrd="0" presId="urn:microsoft.com/office/officeart/2005/8/layout/bProcess2"/>
    <dgm:cxn modelId="{C0FA879B-4FDD-41CD-95DC-F2EC4D740E7A}" type="presParOf" srcId="{A01CC6BF-1D93-4CB0-B676-E84773F6A432}" destId="{8EDED297-FA8D-41A1-A42E-C692EFE59B3F}" srcOrd="9" destOrd="0" presId="urn:microsoft.com/office/officeart/2005/8/layout/bProcess2"/>
    <dgm:cxn modelId="{1A951FCA-D4C1-473F-981D-8DEEC5BABFF0}" type="presParOf" srcId="{A01CC6BF-1D93-4CB0-B676-E84773F6A432}" destId="{7082BB68-5388-4DC4-BDBE-FED744807FDE}" srcOrd="10" destOrd="0" presId="urn:microsoft.com/office/officeart/2005/8/layout/bProcess2"/>
    <dgm:cxn modelId="{092BE015-D216-47A9-89FB-1FA59C67B752}" type="presParOf" srcId="{7082BB68-5388-4DC4-BDBE-FED744807FDE}" destId="{46BF6CDD-126A-4F1C-81AB-B03EB1760491}" srcOrd="0" destOrd="0" presId="urn:microsoft.com/office/officeart/2005/8/layout/bProcess2"/>
    <dgm:cxn modelId="{53748105-B595-489E-8158-67AD8D4685AE}" type="presParOf" srcId="{7082BB68-5388-4DC4-BDBE-FED744807FDE}" destId="{2FBCEE57-DB9A-482A-8B4A-F3BB5B2C1470}" srcOrd="1" destOrd="0" presId="urn:microsoft.com/office/officeart/2005/8/layout/bProcess2"/>
    <dgm:cxn modelId="{BD2D487E-82EB-46B2-ADE3-98CB14E2C25F}" type="presParOf" srcId="{A01CC6BF-1D93-4CB0-B676-E84773F6A432}" destId="{62506EB1-566E-4956-84BE-F1153455618E}" srcOrd="11" destOrd="0" presId="urn:microsoft.com/office/officeart/2005/8/layout/bProcess2"/>
    <dgm:cxn modelId="{5C239400-A04E-484E-993A-EC19FBB29FA1}" type="presParOf" srcId="{A01CC6BF-1D93-4CB0-B676-E84773F6A432}" destId="{B8031CDA-3595-4796-B7EC-71FFE0C48AEA}" srcOrd="12" destOrd="0" presId="urn:microsoft.com/office/officeart/2005/8/layout/bProcess2"/>
    <dgm:cxn modelId="{6BEA0801-FEF6-41E5-B475-F0FE9CF5ECE8}" type="presParOf" srcId="{B8031CDA-3595-4796-B7EC-71FFE0C48AEA}" destId="{A7FC0E62-E43E-4C36-93AC-EAAE011C8CB7}" srcOrd="0" destOrd="0" presId="urn:microsoft.com/office/officeart/2005/8/layout/bProcess2"/>
    <dgm:cxn modelId="{091D1F9A-BE61-45D1-9B75-209447DE07AA}" type="presParOf" srcId="{B8031CDA-3595-4796-B7EC-71FFE0C48AEA}" destId="{2AE5632C-3208-4446-BB4E-17B36590B1E0}" srcOrd="1" destOrd="0" presId="urn:microsoft.com/office/officeart/2005/8/layout/bProcess2"/>
    <dgm:cxn modelId="{CDA1F975-CD3E-4ACE-AC7F-03D28091BBCF}" type="presParOf" srcId="{A01CC6BF-1D93-4CB0-B676-E84773F6A432}" destId="{2C3F89F3-A512-4F58-8020-870FB3EE0173}" srcOrd="13" destOrd="0" presId="urn:microsoft.com/office/officeart/2005/8/layout/bProcess2"/>
    <dgm:cxn modelId="{950B3872-4D26-4BD7-A76E-0EC7ED484D05}" type="presParOf" srcId="{A01CC6BF-1D93-4CB0-B676-E84773F6A432}" destId="{42AA6E07-6412-42D4-888A-656A0B291A2B}" srcOrd="14" destOrd="0" presId="urn:microsoft.com/office/officeart/2005/8/layout/bProcess2"/>
    <dgm:cxn modelId="{FAC143C1-36F0-44D6-BA5D-E6908C3BDD1E}" type="presParOf" srcId="{42AA6E07-6412-42D4-888A-656A0B291A2B}" destId="{40D9328B-71C4-4B35-A796-56B78F4B7ED1}" srcOrd="0" destOrd="0" presId="urn:microsoft.com/office/officeart/2005/8/layout/bProcess2"/>
    <dgm:cxn modelId="{AE260EBE-1344-4EE4-8072-B4AB62CAB0DB}" type="presParOf" srcId="{42AA6E07-6412-42D4-888A-656A0B291A2B}" destId="{40E87726-D644-4F8C-98D0-53FD99DDC75F}" srcOrd="1" destOrd="0" presId="urn:microsoft.com/office/officeart/2005/8/layout/bProcess2"/>
    <dgm:cxn modelId="{31DC69E3-B6A6-4C04-81DC-048762270320}" type="presParOf" srcId="{A01CC6BF-1D93-4CB0-B676-E84773F6A432}" destId="{625BE271-EBD7-4FA4-BEF2-AF183ACD7B46}" srcOrd="15" destOrd="0" presId="urn:microsoft.com/office/officeart/2005/8/layout/bProcess2"/>
    <dgm:cxn modelId="{4A79C0C4-DC3A-41B4-B468-A1248EA4BB7B}" type="presParOf" srcId="{A01CC6BF-1D93-4CB0-B676-E84773F6A432}" destId="{27B99EE2-86FC-46AB-B491-605AC8798416}" srcOrd="16" destOrd="0" presId="urn:microsoft.com/office/officeart/2005/8/layout/bProcess2"/>
    <dgm:cxn modelId="{018C40A0-1398-47E9-831C-913888B0BF7B}" type="presParOf" srcId="{27B99EE2-86FC-46AB-B491-605AC8798416}" destId="{0EC38E32-19C0-44D6-8C9A-DADD857D5EED}" srcOrd="0" destOrd="0" presId="urn:microsoft.com/office/officeart/2005/8/layout/bProcess2"/>
    <dgm:cxn modelId="{91C9B1AA-C992-43A7-90FD-97774D7172C9}" type="presParOf" srcId="{27B99EE2-86FC-46AB-B491-605AC8798416}" destId="{7226BD17-F657-40E0-B869-192FA6DAB2C3}" srcOrd="1" destOrd="0" presId="urn:microsoft.com/office/officeart/2005/8/layout/bProcess2"/>
    <dgm:cxn modelId="{8D4C32BC-D04A-4D57-A659-6ACA23C1B769}" type="presParOf" srcId="{A01CC6BF-1D93-4CB0-B676-E84773F6A432}" destId="{387166AF-44DE-4DBD-BDCB-8C3F69700BD8}" srcOrd="17" destOrd="0" presId="urn:microsoft.com/office/officeart/2005/8/layout/bProcess2"/>
    <dgm:cxn modelId="{FECCEAA1-7039-4D3D-9479-622703642E29}" type="presParOf" srcId="{A01CC6BF-1D93-4CB0-B676-E84773F6A432}" destId="{D144AA64-5AFE-42C5-9B99-49117548CEFD}" srcOrd="18" destOrd="0" presId="urn:microsoft.com/office/officeart/2005/8/layout/bProcess2"/>
    <dgm:cxn modelId="{493D8393-D89F-44F8-958E-5D813506ECC1}" type="presParOf" srcId="{D144AA64-5AFE-42C5-9B99-49117548CEFD}" destId="{61D7C0F8-40A5-4AE6-9969-D15138385505}" srcOrd="0" destOrd="0" presId="urn:microsoft.com/office/officeart/2005/8/layout/bProcess2"/>
    <dgm:cxn modelId="{A85023EE-5034-42AC-8E66-32559E34F15E}" type="presParOf" srcId="{D144AA64-5AFE-42C5-9B99-49117548CEFD}" destId="{50BFE62F-2DEA-4569-BCB1-5B8B0D6D0873}" srcOrd="1" destOrd="0" presId="urn:microsoft.com/office/officeart/2005/8/layout/bProcess2"/>
    <dgm:cxn modelId="{D1829544-0422-4C1C-9A18-36B47DB9B4C5}" type="presParOf" srcId="{A01CC6BF-1D93-4CB0-B676-E84773F6A432}" destId="{B262DDB0-F09B-4477-A0EB-6AEF158C825C}" srcOrd="19" destOrd="0" presId="urn:microsoft.com/office/officeart/2005/8/layout/bProcess2"/>
    <dgm:cxn modelId="{B0C139E2-D964-47FB-9D94-A11D3E91A458}" type="presParOf" srcId="{A01CC6BF-1D93-4CB0-B676-E84773F6A432}" destId="{6A58A545-E273-4F08-A98B-7192E2C4111E}" srcOrd="20"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B9D82-7E01-4180-BC54-C1FBE42EC4F6}">
      <dsp:nvSpPr>
        <dsp:cNvPr id="0" name=""/>
        <dsp:cNvSpPr/>
      </dsp:nvSpPr>
      <dsp:spPr>
        <a:xfrm>
          <a:off x="648071" y="0"/>
          <a:ext cx="7344816" cy="4139346"/>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530DAF-5698-472A-A8D2-C68D651F5A1C}">
      <dsp:nvSpPr>
        <dsp:cNvPr id="0" name=""/>
        <dsp:cNvSpPr/>
      </dsp:nvSpPr>
      <dsp:spPr>
        <a:xfrm>
          <a:off x="4219" y="1241803"/>
          <a:ext cx="835405" cy="16557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Upload Tender </a:t>
          </a:r>
          <a:r>
            <a:rPr lang="en-US" sz="1200" kern="1200" dirty="0" err="1"/>
            <a:t>Documen-tation</a:t>
          </a:r>
          <a:endParaRPr lang="en-US" sz="1200" kern="1200" dirty="0"/>
        </a:p>
      </dsp:txBody>
      <dsp:txXfrm>
        <a:off x="45000" y="1282584"/>
        <a:ext cx="753843" cy="1574176"/>
      </dsp:txXfrm>
    </dsp:sp>
    <dsp:sp modelId="{AAF34A0F-7861-4282-B770-153717DA206D}">
      <dsp:nvSpPr>
        <dsp:cNvPr id="0" name=""/>
        <dsp:cNvSpPr/>
      </dsp:nvSpPr>
      <dsp:spPr>
        <a:xfrm>
          <a:off x="978858" y="1241803"/>
          <a:ext cx="835405" cy="1655738"/>
        </a:xfrm>
        <a:prstGeom prst="roundRect">
          <a:avLst/>
        </a:prstGeom>
        <a:solidFill>
          <a:schemeClr val="accent3">
            <a:hueOff val="1406283"/>
            <a:satOff val="-211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11175">
            <a:lnSpc>
              <a:spcPct val="90000"/>
            </a:lnSpc>
            <a:spcBef>
              <a:spcPct val="0"/>
            </a:spcBef>
            <a:spcAft>
              <a:spcPct val="35000"/>
            </a:spcAft>
            <a:buNone/>
          </a:pPr>
          <a:r>
            <a:rPr lang="en-US" sz="1150" kern="1200" dirty="0"/>
            <a:t>Deadline for bidder submission</a:t>
          </a:r>
        </a:p>
      </dsp:txBody>
      <dsp:txXfrm>
        <a:off x="1019639" y="1282584"/>
        <a:ext cx="753843" cy="1574176"/>
      </dsp:txXfrm>
    </dsp:sp>
    <dsp:sp modelId="{B5BCE3C8-9F92-44E3-BE4C-7F2A53A5B1BC}">
      <dsp:nvSpPr>
        <dsp:cNvPr id="0" name=""/>
        <dsp:cNvSpPr/>
      </dsp:nvSpPr>
      <dsp:spPr>
        <a:xfrm>
          <a:off x="1953498" y="1241803"/>
          <a:ext cx="835405" cy="1655738"/>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Evaluation and Moderation</a:t>
          </a:r>
        </a:p>
      </dsp:txBody>
      <dsp:txXfrm>
        <a:off x="1994279" y="1282584"/>
        <a:ext cx="753843" cy="1574176"/>
      </dsp:txXfrm>
    </dsp:sp>
    <dsp:sp modelId="{12934E68-146D-4821-A79A-F5F21E1BD955}">
      <dsp:nvSpPr>
        <dsp:cNvPr id="0" name=""/>
        <dsp:cNvSpPr/>
      </dsp:nvSpPr>
      <dsp:spPr>
        <a:xfrm>
          <a:off x="2928137" y="1241803"/>
          <a:ext cx="835405" cy="1655738"/>
        </a:xfrm>
        <a:prstGeom prst="roundRect">
          <a:avLst/>
        </a:prstGeom>
        <a:solidFill>
          <a:schemeClr val="accent3">
            <a:hueOff val="4218849"/>
            <a:satOff val="-6330"/>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Successful / </a:t>
          </a:r>
          <a:r>
            <a:rPr lang="en-US" sz="1200" kern="1200" dirty="0" err="1"/>
            <a:t>Unsucces-sful</a:t>
          </a:r>
          <a:r>
            <a:rPr lang="en-US" sz="1200" kern="1200" dirty="0"/>
            <a:t> letters</a:t>
          </a:r>
        </a:p>
      </dsp:txBody>
      <dsp:txXfrm>
        <a:off x="2968918" y="1282584"/>
        <a:ext cx="753843" cy="1574176"/>
      </dsp:txXfrm>
    </dsp:sp>
    <dsp:sp modelId="{6DFFFA27-9EA9-4585-A967-B38C42DFAE7C}">
      <dsp:nvSpPr>
        <dsp:cNvPr id="0" name=""/>
        <dsp:cNvSpPr/>
      </dsp:nvSpPr>
      <dsp:spPr>
        <a:xfrm>
          <a:off x="3902777" y="1241803"/>
          <a:ext cx="835405" cy="1655738"/>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Standstill period</a:t>
          </a:r>
        </a:p>
      </dsp:txBody>
      <dsp:txXfrm>
        <a:off x="3943558" y="1282584"/>
        <a:ext cx="753843" cy="1574176"/>
      </dsp:txXfrm>
    </dsp:sp>
    <dsp:sp modelId="{4DEBC80E-7B97-4F07-9FE5-8AE30CA468A3}">
      <dsp:nvSpPr>
        <dsp:cNvPr id="0" name=""/>
        <dsp:cNvSpPr/>
      </dsp:nvSpPr>
      <dsp:spPr>
        <a:xfrm>
          <a:off x="4877416" y="1241803"/>
          <a:ext cx="835405" cy="1655738"/>
        </a:xfrm>
        <a:prstGeom prst="roundRect">
          <a:avLst/>
        </a:prstGeom>
        <a:solidFill>
          <a:schemeClr val="accent3">
            <a:hueOff val="7031415"/>
            <a:satOff val="-1055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Contract award</a:t>
          </a:r>
        </a:p>
      </dsp:txBody>
      <dsp:txXfrm>
        <a:off x="4918197" y="1282584"/>
        <a:ext cx="753843" cy="1574176"/>
      </dsp:txXfrm>
    </dsp:sp>
    <dsp:sp modelId="{64882483-4A57-4632-B5DB-88D51231EE53}">
      <dsp:nvSpPr>
        <dsp:cNvPr id="0" name=""/>
        <dsp:cNvSpPr/>
      </dsp:nvSpPr>
      <dsp:spPr>
        <a:xfrm>
          <a:off x="5852056" y="1241803"/>
          <a:ext cx="835405" cy="1655738"/>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Contract + Agreement sent for signing</a:t>
          </a:r>
          <a:endParaRPr lang="en-US" sz="1100" kern="1200" dirty="0"/>
        </a:p>
      </dsp:txBody>
      <dsp:txXfrm>
        <a:off x="5892837" y="1282584"/>
        <a:ext cx="753843" cy="1574176"/>
      </dsp:txXfrm>
    </dsp:sp>
    <dsp:sp modelId="{66DA2C16-7F1B-451F-B22E-58B8C93F0182}">
      <dsp:nvSpPr>
        <dsp:cNvPr id="0" name=""/>
        <dsp:cNvSpPr/>
      </dsp:nvSpPr>
      <dsp:spPr>
        <a:xfrm>
          <a:off x="6826695" y="1241803"/>
          <a:ext cx="835405" cy="1655738"/>
        </a:xfrm>
        <a:prstGeom prst="roundRect">
          <a:avLst/>
        </a:prstGeom>
        <a:solidFill>
          <a:schemeClr val="accent3">
            <a:hueOff val="9843981"/>
            <a:satOff val="-14770"/>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Implemen-tation</a:t>
          </a:r>
          <a:endParaRPr lang="en-US" sz="1100" kern="1200" dirty="0"/>
        </a:p>
      </dsp:txBody>
      <dsp:txXfrm>
        <a:off x="6867476" y="1282584"/>
        <a:ext cx="753843" cy="1574176"/>
      </dsp:txXfrm>
    </dsp:sp>
    <dsp:sp modelId="{F640E02D-92BD-4AD3-9C2F-37B62C82FEF7}">
      <dsp:nvSpPr>
        <dsp:cNvPr id="0" name=""/>
        <dsp:cNvSpPr/>
      </dsp:nvSpPr>
      <dsp:spPr>
        <a:xfrm>
          <a:off x="7801335" y="1241803"/>
          <a:ext cx="835405" cy="1655738"/>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Contract go live</a:t>
          </a:r>
        </a:p>
      </dsp:txBody>
      <dsp:txXfrm>
        <a:off x="7842116" y="1282584"/>
        <a:ext cx="753843" cy="1574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4370E-3449-4E18-A483-B80F841DC66D}">
      <dsp:nvSpPr>
        <dsp:cNvPr id="0" name=""/>
        <dsp:cNvSpPr/>
      </dsp:nvSpPr>
      <dsp:spPr>
        <a:xfrm>
          <a:off x="644946" y="947"/>
          <a:ext cx="1261764" cy="12617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Tender goes live – September 2024</a:t>
          </a:r>
        </a:p>
      </dsp:txBody>
      <dsp:txXfrm>
        <a:off x="829727" y="185728"/>
        <a:ext cx="892202" cy="892202"/>
      </dsp:txXfrm>
    </dsp:sp>
    <dsp:sp modelId="{DBC0030F-EF50-4753-BDC0-60C94363F046}">
      <dsp:nvSpPr>
        <dsp:cNvPr id="0" name=""/>
        <dsp:cNvSpPr/>
      </dsp:nvSpPr>
      <dsp:spPr>
        <a:xfrm rot="10800000">
          <a:off x="1055020" y="1425637"/>
          <a:ext cx="441617" cy="34540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93BC24-0B30-46E9-A724-F6F0FF87523F}">
      <dsp:nvSpPr>
        <dsp:cNvPr id="0" name=""/>
        <dsp:cNvSpPr/>
      </dsp:nvSpPr>
      <dsp:spPr>
        <a:xfrm>
          <a:off x="855030" y="1914413"/>
          <a:ext cx="841597" cy="8415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Tender closes – October 2024</a:t>
          </a:r>
        </a:p>
      </dsp:txBody>
      <dsp:txXfrm>
        <a:off x="978279" y="2037662"/>
        <a:ext cx="595099" cy="595099"/>
      </dsp:txXfrm>
    </dsp:sp>
    <dsp:sp modelId="{EA4B9C00-CF6C-4844-8335-277F4F34D2D1}">
      <dsp:nvSpPr>
        <dsp:cNvPr id="0" name=""/>
        <dsp:cNvSpPr/>
      </dsp:nvSpPr>
      <dsp:spPr>
        <a:xfrm rot="10800000">
          <a:off x="1055020" y="3023978"/>
          <a:ext cx="441617" cy="34540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23666C-EE48-4791-9C87-196252E5BA5B}">
      <dsp:nvSpPr>
        <dsp:cNvPr id="0" name=""/>
        <dsp:cNvSpPr/>
      </dsp:nvSpPr>
      <dsp:spPr>
        <a:xfrm>
          <a:off x="855030" y="3617796"/>
          <a:ext cx="841597" cy="8415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Evaluate, Moderate and Review Pricing</a:t>
          </a:r>
        </a:p>
      </dsp:txBody>
      <dsp:txXfrm>
        <a:off x="978279" y="3741045"/>
        <a:ext cx="595099" cy="595099"/>
      </dsp:txXfrm>
    </dsp:sp>
    <dsp:sp modelId="{11CCBF7F-CF88-41D0-A9A1-CF05907E0E77}">
      <dsp:nvSpPr>
        <dsp:cNvPr id="0" name=""/>
        <dsp:cNvSpPr/>
      </dsp:nvSpPr>
      <dsp:spPr>
        <a:xfrm rot="5400000">
          <a:off x="2011119" y="3865894"/>
          <a:ext cx="441617" cy="34540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B00416-5EA1-43FD-8A39-AFBAE30CD415}">
      <dsp:nvSpPr>
        <dsp:cNvPr id="0" name=""/>
        <dsp:cNvSpPr/>
      </dsp:nvSpPr>
      <dsp:spPr>
        <a:xfrm>
          <a:off x="2747677" y="3617796"/>
          <a:ext cx="841597" cy="8415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Financial Due Diligence</a:t>
          </a:r>
        </a:p>
      </dsp:txBody>
      <dsp:txXfrm>
        <a:off x="2870926" y="3741045"/>
        <a:ext cx="595099" cy="595099"/>
      </dsp:txXfrm>
    </dsp:sp>
    <dsp:sp modelId="{42685EB1-9218-463C-A1BA-FB30D36416AB}">
      <dsp:nvSpPr>
        <dsp:cNvPr id="0" name=""/>
        <dsp:cNvSpPr/>
      </dsp:nvSpPr>
      <dsp:spPr>
        <a:xfrm>
          <a:off x="2947667" y="3004427"/>
          <a:ext cx="441617" cy="34540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482665-C092-4FF8-BD76-3A84535FF81F}">
      <dsp:nvSpPr>
        <dsp:cNvPr id="0" name=""/>
        <dsp:cNvSpPr/>
      </dsp:nvSpPr>
      <dsp:spPr>
        <a:xfrm>
          <a:off x="2747677" y="1914413"/>
          <a:ext cx="841597" cy="8415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Internal Approval sought</a:t>
          </a:r>
        </a:p>
      </dsp:txBody>
      <dsp:txXfrm>
        <a:off x="2870926" y="2037662"/>
        <a:ext cx="595099" cy="595099"/>
      </dsp:txXfrm>
    </dsp:sp>
    <dsp:sp modelId="{8EDED297-FA8D-41A1-A42E-C692EFE59B3F}">
      <dsp:nvSpPr>
        <dsp:cNvPr id="0" name=""/>
        <dsp:cNvSpPr/>
      </dsp:nvSpPr>
      <dsp:spPr>
        <a:xfrm>
          <a:off x="2947667" y="1301044"/>
          <a:ext cx="441617" cy="34540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BCEE57-DB9A-482A-8B4A-F3BB5B2C1470}">
      <dsp:nvSpPr>
        <dsp:cNvPr id="0" name=""/>
        <dsp:cNvSpPr/>
      </dsp:nvSpPr>
      <dsp:spPr>
        <a:xfrm>
          <a:off x="2747677" y="211031"/>
          <a:ext cx="841597" cy="8415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Notice of Intention to Award - December</a:t>
          </a:r>
        </a:p>
      </dsp:txBody>
      <dsp:txXfrm>
        <a:off x="2870926" y="334280"/>
        <a:ext cx="595099" cy="595099"/>
      </dsp:txXfrm>
    </dsp:sp>
    <dsp:sp modelId="{62506EB1-566E-4956-84BE-F1153455618E}">
      <dsp:nvSpPr>
        <dsp:cNvPr id="0" name=""/>
        <dsp:cNvSpPr/>
      </dsp:nvSpPr>
      <dsp:spPr>
        <a:xfrm rot="5400000">
          <a:off x="3903766" y="459129"/>
          <a:ext cx="441617" cy="34540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E5632C-3208-4446-BB4E-17B36590B1E0}">
      <dsp:nvSpPr>
        <dsp:cNvPr id="0" name=""/>
        <dsp:cNvSpPr/>
      </dsp:nvSpPr>
      <dsp:spPr>
        <a:xfrm>
          <a:off x="4640325" y="211031"/>
          <a:ext cx="841597" cy="8415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Letters sent all Bidders – December 2024</a:t>
          </a:r>
        </a:p>
      </dsp:txBody>
      <dsp:txXfrm>
        <a:off x="4763574" y="334280"/>
        <a:ext cx="595099" cy="595099"/>
      </dsp:txXfrm>
    </dsp:sp>
    <dsp:sp modelId="{2C3F89F3-A512-4F58-8020-870FB3EE0173}">
      <dsp:nvSpPr>
        <dsp:cNvPr id="0" name=""/>
        <dsp:cNvSpPr/>
      </dsp:nvSpPr>
      <dsp:spPr>
        <a:xfrm rot="10800000">
          <a:off x="4840314" y="1320595"/>
          <a:ext cx="441617" cy="34540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E87726-D644-4F8C-98D0-53FD99DDC75F}">
      <dsp:nvSpPr>
        <dsp:cNvPr id="0" name=""/>
        <dsp:cNvSpPr/>
      </dsp:nvSpPr>
      <dsp:spPr>
        <a:xfrm>
          <a:off x="4640325" y="1914413"/>
          <a:ext cx="841597" cy="8415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Standstill</a:t>
          </a:r>
        </a:p>
      </dsp:txBody>
      <dsp:txXfrm>
        <a:off x="4763574" y="2037662"/>
        <a:ext cx="595099" cy="595099"/>
      </dsp:txXfrm>
    </dsp:sp>
    <dsp:sp modelId="{625BE271-EBD7-4FA4-BEF2-AF183ACD7B46}">
      <dsp:nvSpPr>
        <dsp:cNvPr id="0" name=""/>
        <dsp:cNvSpPr/>
      </dsp:nvSpPr>
      <dsp:spPr>
        <a:xfrm rot="10800000">
          <a:off x="4840314" y="3023978"/>
          <a:ext cx="441617" cy="34540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26BD17-F657-40E0-B869-192FA6DAB2C3}">
      <dsp:nvSpPr>
        <dsp:cNvPr id="0" name=""/>
        <dsp:cNvSpPr/>
      </dsp:nvSpPr>
      <dsp:spPr>
        <a:xfrm>
          <a:off x="4640325" y="3617796"/>
          <a:ext cx="841597" cy="8415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Award + send contracts – December 2024</a:t>
          </a:r>
        </a:p>
      </dsp:txBody>
      <dsp:txXfrm>
        <a:off x="4763574" y="3741045"/>
        <a:ext cx="595099" cy="595099"/>
      </dsp:txXfrm>
    </dsp:sp>
    <dsp:sp modelId="{387166AF-44DE-4DBD-BDCB-8C3F69700BD8}">
      <dsp:nvSpPr>
        <dsp:cNvPr id="0" name=""/>
        <dsp:cNvSpPr/>
      </dsp:nvSpPr>
      <dsp:spPr>
        <a:xfrm rot="5400000">
          <a:off x="5796413" y="3865894"/>
          <a:ext cx="441617" cy="34540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BFE62F-2DEA-4569-BCB1-5B8B0D6D0873}">
      <dsp:nvSpPr>
        <dsp:cNvPr id="0" name=""/>
        <dsp:cNvSpPr/>
      </dsp:nvSpPr>
      <dsp:spPr>
        <a:xfrm>
          <a:off x="6532972" y="3617796"/>
          <a:ext cx="841597" cy="8415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Mobilisation </a:t>
          </a:r>
        </a:p>
      </dsp:txBody>
      <dsp:txXfrm>
        <a:off x="6656221" y="3741045"/>
        <a:ext cx="595099" cy="595099"/>
      </dsp:txXfrm>
    </dsp:sp>
    <dsp:sp modelId="{B262DDB0-F09B-4477-A0EB-6AEF158C825C}">
      <dsp:nvSpPr>
        <dsp:cNvPr id="0" name=""/>
        <dsp:cNvSpPr/>
      </dsp:nvSpPr>
      <dsp:spPr>
        <a:xfrm>
          <a:off x="6732962" y="3109469"/>
          <a:ext cx="441617" cy="34540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58A545-E273-4F08-A98B-7192E2C4111E}">
      <dsp:nvSpPr>
        <dsp:cNvPr id="0" name=""/>
        <dsp:cNvSpPr/>
      </dsp:nvSpPr>
      <dsp:spPr>
        <a:xfrm>
          <a:off x="6322888" y="1704330"/>
          <a:ext cx="1261764" cy="12617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Contract Start Date 01 April 2025</a:t>
          </a:r>
        </a:p>
      </dsp:txBody>
      <dsp:txXfrm>
        <a:off x="6507669" y="1889111"/>
        <a:ext cx="892202" cy="8922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1CA72-4690-44F5-873F-E733367BD61C}" type="datetimeFigureOut">
              <a:rPr lang="en-GB" smtClean="0"/>
              <a:t>08/07/2024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E38F8-7A70-4FAD-88AC-4467351CB2B0}" type="slidenum">
              <a:rPr lang="en-GB" smtClean="0"/>
              <a:t>‹#›</a:t>
            </a:fld>
            <a:endParaRPr lang="en-GB"/>
          </a:p>
        </p:txBody>
      </p:sp>
    </p:spTree>
    <p:extLst>
      <p:ext uri="{BB962C8B-B14F-4D97-AF65-F5344CB8AC3E}">
        <p14:creationId xmlns:p14="http://schemas.microsoft.com/office/powerpoint/2010/main" val="4268052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CE38F8-7A70-4FAD-88AC-4467351CB2B0}" type="slidenum">
              <a:rPr lang="en-GB" smtClean="0"/>
              <a:t>1</a:t>
            </a:fld>
            <a:endParaRPr lang="en-GB" dirty="0"/>
          </a:p>
        </p:txBody>
      </p:sp>
    </p:spTree>
    <p:extLst>
      <p:ext uri="{BB962C8B-B14F-4D97-AF65-F5344CB8AC3E}">
        <p14:creationId xmlns:p14="http://schemas.microsoft.com/office/powerpoint/2010/main" val="250347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CE38F8-7A70-4FAD-88AC-4467351CB2B0}" type="slidenum">
              <a:rPr lang="en-GB" smtClean="0"/>
              <a:t>10</a:t>
            </a:fld>
            <a:endParaRPr lang="en-GB" dirty="0"/>
          </a:p>
        </p:txBody>
      </p:sp>
    </p:spTree>
    <p:extLst>
      <p:ext uri="{BB962C8B-B14F-4D97-AF65-F5344CB8AC3E}">
        <p14:creationId xmlns:p14="http://schemas.microsoft.com/office/powerpoint/2010/main" val="3534970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CE38F8-7A70-4FAD-88AC-4467351CB2B0}" type="slidenum">
              <a:rPr lang="en-GB" smtClean="0"/>
              <a:t>11</a:t>
            </a:fld>
            <a:endParaRPr lang="en-GB" dirty="0"/>
          </a:p>
        </p:txBody>
      </p:sp>
    </p:spTree>
    <p:extLst>
      <p:ext uri="{BB962C8B-B14F-4D97-AF65-F5344CB8AC3E}">
        <p14:creationId xmlns:p14="http://schemas.microsoft.com/office/powerpoint/2010/main" val="1843947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CE38F8-7A70-4FAD-88AC-4467351CB2B0}" type="slidenum">
              <a:rPr lang="en-GB" smtClean="0"/>
              <a:t>12</a:t>
            </a:fld>
            <a:endParaRPr lang="en-GB" dirty="0"/>
          </a:p>
        </p:txBody>
      </p:sp>
    </p:spTree>
    <p:extLst>
      <p:ext uri="{BB962C8B-B14F-4D97-AF65-F5344CB8AC3E}">
        <p14:creationId xmlns:p14="http://schemas.microsoft.com/office/powerpoint/2010/main" val="2370973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CE38F8-7A70-4FAD-88AC-4467351CB2B0}" type="slidenum">
              <a:rPr lang="en-GB" smtClean="0"/>
              <a:t>13</a:t>
            </a:fld>
            <a:endParaRPr lang="en-GB" dirty="0"/>
          </a:p>
        </p:txBody>
      </p:sp>
    </p:spTree>
    <p:extLst>
      <p:ext uri="{BB962C8B-B14F-4D97-AF65-F5344CB8AC3E}">
        <p14:creationId xmlns:p14="http://schemas.microsoft.com/office/powerpoint/2010/main" val="3363923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3DCE38F8-7A70-4FAD-88AC-4467351CB2B0}" type="slidenum">
              <a:rPr lang="en-GB" smtClean="0"/>
              <a:t>15</a:t>
            </a:fld>
            <a:endParaRPr lang="en-GB"/>
          </a:p>
        </p:txBody>
      </p:sp>
    </p:spTree>
    <p:extLst>
      <p:ext uri="{BB962C8B-B14F-4D97-AF65-F5344CB8AC3E}">
        <p14:creationId xmlns:p14="http://schemas.microsoft.com/office/powerpoint/2010/main" val="3083744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highlight>
                <a:srgbClr val="FFFF00"/>
              </a:highlight>
            </a:endParaRPr>
          </a:p>
        </p:txBody>
      </p:sp>
      <p:sp>
        <p:nvSpPr>
          <p:cNvPr id="4" name="Slide Number Placeholder 3"/>
          <p:cNvSpPr>
            <a:spLocks noGrp="1"/>
          </p:cNvSpPr>
          <p:nvPr>
            <p:ph type="sldNum" sz="quarter" idx="10"/>
          </p:nvPr>
        </p:nvSpPr>
        <p:spPr/>
        <p:txBody>
          <a:bodyPr/>
          <a:lstStyle/>
          <a:p>
            <a:fld id="{3DCE38F8-7A70-4FAD-88AC-4467351CB2B0}" type="slidenum">
              <a:rPr lang="en-GB" smtClean="0"/>
              <a:t>17</a:t>
            </a:fld>
            <a:endParaRPr lang="en-GB"/>
          </a:p>
        </p:txBody>
      </p:sp>
    </p:spTree>
    <p:extLst>
      <p:ext uri="{BB962C8B-B14F-4D97-AF65-F5344CB8AC3E}">
        <p14:creationId xmlns:p14="http://schemas.microsoft.com/office/powerpoint/2010/main" val="4145814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CE38F8-7A70-4FAD-88AC-4467351CB2B0}" type="slidenum">
              <a:rPr lang="en-GB" smtClean="0"/>
              <a:t>18</a:t>
            </a:fld>
            <a:endParaRPr lang="en-GB"/>
          </a:p>
        </p:txBody>
      </p:sp>
    </p:spTree>
    <p:extLst>
      <p:ext uri="{BB962C8B-B14F-4D97-AF65-F5344CB8AC3E}">
        <p14:creationId xmlns:p14="http://schemas.microsoft.com/office/powerpoint/2010/main" val="1682765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CE38F8-7A70-4FAD-88AC-4467351CB2B0}" type="slidenum">
              <a:rPr lang="en-GB" smtClean="0"/>
              <a:t>19</a:t>
            </a:fld>
            <a:endParaRPr lang="en-GB"/>
          </a:p>
        </p:txBody>
      </p:sp>
    </p:spTree>
    <p:extLst>
      <p:ext uri="{BB962C8B-B14F-4D97-AF65-F5344CB8AC3E}">
        <p14:creationId xmlns:p14="http://schemas.microsoft.com/office/powerpoint/2010/main" val="3390355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DCE38F8-7A70-4FAD-88AC-4467351CB2B0}" type="slidenum">
              <a:rPr lang="en-GB" smtClean="0"/>
              <a:t>20</a:t>
            </a:fld>
            <a:endParaRPr lang="en-GB"/>
          </a:p>
        </p:txBody>
      </p:sp>
    </p:spTree>
    <p:extLst>
      <p:ext uri="{BB962C8B-B14F-4D97-AF65-F5344CB8AC3E}">
        <p14:creationId xmlns:p14="http://schemas.microsoft.com/office/powerpoint/2010/main" val="3614828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DCE38F8-7A70-4FAD-88AC-4467351CB2B0}" type="slidenum">
              <a:rPr lang="en-GB" smtClean="0"/>
              <a:t>21</a:t>
            </a:fld>
            <a:endParaRPr lang="en-GB"/>
          </a:p>
        </p:txBody>
      </p:sp>
    </p:spTree>
    <p:extLst>
      <p:ext uri="{BB962C8B-B14F-4D97-AF65-F5344CB8AC3E}">
        <p14:creationId xmlns:p14="http://schemas.microsoft.com/office/powerpoint/2010/main" val="370922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DCE38F8-7A70-4FAD-88AC-4467351CB2B0}" type="slidenum">
              <a:rPr lang="en-GB" smtClean="0"/>
              <a:t>2</a:t>
            </a:fld>
            <a:endParaRPr lang="en-GB" dirty="0"/>
          </a:p>
        </p:txBody>
      </p:sp>
    </p:spTree>
    <p:extLst>
      <p:ext uri="{BB962C8B-B14F-4D97-AF65-F5344CB8AC3E}">
        <p14:creationId xmlns:p14="http://schemas.microsoft.com/office/powerpoint/2010/main" val="2431542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CE38F8-7A70-4FAD-88AC-4467351CB2B0}" type="slidenum">
              <a:rPr lang="en-GB" smtClean="0"/>
              <a:t>22</a:t>
            </a:fld>
            <a:endParaRPr lang="en-GB"/>
          </a:p>
        </p:txBody>
      </p:sp>
    </p:spTree>
    <p:extLst>
      <p:ext uri="{BB962C8B-B14F-4D97-AF65-F5344CB8AC3E}">
        <p14:creationId xmlns:p14="http://schemas.microsoft.com/office/powerpoint/2010/main" val="3557275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CE38F8-7A70-4FAD-88AC-4467351CB2B0}" type="slidenum">
              <a:rPr lang="en-GB" smtClean="0"/>
              <a:t>25</a:t>
            </a:fld>
            <a:endParaRPr lang="en-GB"/>
          </a:p>
        </p:txBody>
      </p:sp>
    </p:spTree>
    <p:extLst>
      <p:ext uri="{BB962C8B-B14F-4D97-AF65-F5344CB8AC3E}">
        <p14:creationId xmlns:p14="http://schemas.microsoft.com/office/powerpoint/2010/main" val="4188147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CE38F8-7A70-4FAD-88AC-4467351CB2B0}" type="slidenum">
              <a:rPr lang="en-GB" smtClean="0"/>
              <a:t>26</a:t>
            </a:fld>
            <a:endParaRPr lang="en-GB"/>
          </a:p>
        </p:txBody>
      </p:sp>
    </p:spTree>
    <p:extLst>
      <p:ext uri="{BB962C8B-B14F-4D97-AF65-F5344CB8AC3E}">
        <p14:creationId xmlns:p14="http://schemas.microsoft.com/office/powerpoint/2010/main" val="2113905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CE38F8-7A70-4FAD-88AC-4467351CB2B0}" type="slidenum">
              <a:rPr lang="en-GB" smtClean="0"/>
              <a:t>27</a:t>
            </a:fld>
            <a:endParaRPr lang="en-GB"/>
          </a:p>
        </p:txBody>
      </p:sp>
    </p:spTree>
    <p:extLst>
      <p:ext uri="{BB962C8B-B14F-4D97-AF65-F5344CB8AC3E}">
        <p14:creationId xmlns:p14="http://schemas.microsoft.com/office/powerpoint/2010/main" val="44422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3DCE38F8-7A70-4FAD-88AC-4467351CB2B0}" type="slidenum">
              <a:rPr lang="en-GB" smtClean="0"/>
              <a:t>3</a:t>
            </a:fld>
            <a:endParaRPr lang="en-GB" dirty="0"/>
          </a:p>
        </p:txBody>
      </p:sp>
    </p:spTree>
    <p:extLst>
      <p:ext uri="{BB962C8B-B14F-4D97-AF65-F5344CB8AC3E}">
        <p14:creationId xmlns:p14="http://schemas.microsoft.com/office/powerpoint/2010/main" val="246057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CE38F8-7A70-4FAD-88AC-4467351CB2B0}" type="slidenum">
              <a:rPr lang="en-GB" smtClean="0"/>
              <a:t>4</a:t>
            </a:fld>
            <a:endParaRPr lang="en-GB" dirty="0"/>
          </a:p>
        </p:txBody>
      </p:sp>
    </p:spTree>
    <p:extLst>
      <p:ext uri="{BB962C8B-B14F-4D97-AF65-F5344CB8AC3E}">
        <p14:creationId xmlns:p14="http://schemas.microsoft.com/office/powerpoint/2010/main" val="383351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CE38F8-7A70-4FAD-88AC-4467351CB2B0}" type="slidenum">
              <a:rPr lang="en-GB" smtClean="0"/>
              <a:t>5</a:t>
            </a:fld>
            <a:endParaRPr lang="en-GB" dirty="0"/>
          </a:p>
        </p:txBody>
      </p:sp>
    </p:spTree>
    <p:extLst>
      <p:ext uri="{BB962C8B-B14F-4D97-AF65-F5344CB8AC3E}">
        <p14:creationId xmlns:p14="http://schemas.microsoft.com/office/powerpoint/2010/main" val="781417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CE38F8-7A70-4FAD-88AC-4467351CB2B0}" type="slidenum">
              <a:rPr lang="en-GB" smtClean="0"/>
              <a:t>6</a:t>
            </a:fld>
            <a:endParaRPr lang="en-GB" dirty="0"/>
          </a:p>
        </p:txBody>
      </p:sp>
    </p:spTree>
    <p:extLst>
      <p:ext uri="{BB962C8B-B14F-4D97-AF65-F5344CB8AC3E}">
        <p14:creationId xmlns:p14="http://schemas.microsoft.com/office/powerpoint/2010/main" val="389871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CE38F8-7A70-4FAD-88AC-4467351CB2B0}" type="slidenum">
              <a:rPr lang="en-GB" smtClean="0"/>
              <a:t>7</a:t>
            </a:fld>
            <a:endParaRPr lang="en-GB" dirty="0"/>
          </a:p>
        </p:txBody>
      </p:sp>
    </p:spTree>
    <p:extLst>
      <p:ext uri="{BB962C8B-B14F-4D97-AF65-F5344CB8AC3E}">
        <p14:creationId xmlns:p14="http://schemas.microsoft.com/office/powerpoint/2010/main" val="4036323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CE38F8-7A70-4FAD-88AC-4467351CB2B0}" type="slidenum">
              <a:rPr lang="en-GB" smtClean="0"/>
              <a:t>8</a:t>
            </a:fld>
            <a:endParaRPr lang="en-GB" dirty="0"/>
          </a:p>
        </p:txBody>
      </p:sp>
    </p:spTree>
    <p:extLst>
      <p:ext uri="{BB962C8B-B14F-4D97-AF65-F5344CB8AC3E}">
        <p14:creationId xmlns:p14="http://schemas.microsoft.com/office/powerpoint/2010/main" val="1614798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CE38F8-7A70-4FAD-88AC-4467351CB2B0}" type="slidenum">
              <a:rPr lang="en-GB" smtClean="0"/>
              <a:t>9</a:t>
            </a:fld>
            <a:endParaRPr lang="en-GB" dirty="0"/>
          </a:p>
        </p:txBody>
      </p:sp>
    </p:spTree>
    <p:extLst>
      <p:ext uri="{BB962C8B-B14F-4D97-AF65-F5344CB8AC3E}">
        <p14:creationId xmlns:p14="http://schemas.microsoft.com/office/powerpoint/2010/main" val="2441422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B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9843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52425" y="2708981"/>
            <a:ext cx="8439150" cy="677686"/>
          </a:xfrm>
          <a:prstGeom prst="rect">
            <a:avLst/>
          </a:prstGeom>
        </p:spPr>
        <p:txBody>
          <a:bodyPr vert="horz"/>
          <a:lstStyle>
            <a:lvl1pPr marL="0" indent="0" algn="ctr">
              <a:buNone/>
              <a:defRPr sz="3500" b="1" baseline="0">
                <a:latin typeface="Arial"/>
                <a:cs typeface="Arial"/>
              </a:defRPr>
            </a:lvl1pPr>
          </a:lstStyle>
          <a:p>
            <a:pPr lvl="0"/>
            <a:r>
              <a:rPr lang="en-US"/>
              <a:t>Click to edit Master text styles</a:t>
            </a:r>
          </a:p>
        </p:txBody>
      </p:sp>
      <p:sp>
        <p:nvSpPr>
          <p:cNvPr id="9" name="Text Placeholder 8"/>
          <p:cNvSpPr>
            <a:spLocks noGrp="1"/>
          </p:cNvSpPr>
          <p:nvPr>
            <p:ph type="body" sz="quarter" idx="11"/>
          </p:nvPr>
        </p:nvSpPr>
        <p:spPr>
          <a:xfrm>
            <a:off x="352425" y="3386138"/>
            <a:ext cx="8439150" cy="735012"/>
          </a:xfrm>
          <a:prstGeom prst="rect">
            <a:avLst/>
          </a:prstGeom>
        </p:spPr>
        <p:txBody>
          <a:bodyPr vert="horz"/>
          <a:lstStyle>
            <a:lvl1pPr marL="0" indent="0" algn="ctr">
              <a:buNone/>
              <a:defRPr sz="2700" b="0">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175534079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50/50">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66889" y="1624546"/>
            <a:ext cx="4035778" cy="4246029"/>
          </a:xfrm>
          <a:prstGeom prst="rect">
            <a:avLst/>
          </a:prstGeom>
        </p:spPr>
        <p:txBody>
          <a:bodyPr vert="horz"/>
          <a:lstStyle/>
          <a:p>
            <a:pPr lvl="0"/>
            <a:r>
              <a:rPr lang="en-US" noProof="0"/>
              <a:t>Click icon to add picture</a:t>
            </a:r>
            <a:endParaRPr lang="en-US" noProof="0" dirty="0"/>
          </a:p>
        </p:txBody>
      </p:sp>
      <p:sp>
        <p:nvSpPr>
          <p:cNvPr id="7" name="Text Placeholder 4"/>
          <p:cNvSpPr>
            <a:spLocks noGrp="1"/>
          </p:cNvSpPr>
          <p:nvPr>
            <p:ph type="body" sz="quarter" idx="3"/>
          </p:nvPr>
        </p:nvSpPr>
        <p:spPr>
          <a:xfrm>
            <a:off x="4645025" y="1624546"/>
            <a:ext cx="4041775" cy="435681"/>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11"/>
          <p:cNvSpPr>
            <a:spLocks noGrp="1"/>
          </p:cNvSpPr>
          <p:nvPr>
            <p:ph type="body" sz="quarter" idx="11"/>
          </p:nvPr>
        </p:nvSpPr>
        <p:spPr>
          <a:xfrm>
            <a:off x="4645025" y="2173115"/>
            <a:ext cx="4037013" cy="3711218"/>
          </a:xfrm>
          <a:prstGeom prst="rect">
            <a:avLst/>
          </a:prstGeom>
        </p:spPr>
        <p:txBody>
          <a:bodyPr vert="horz"/>
          <a:lstStyle>
            <a:lvl1pPr>
              <a:defRPr sz="2000">
                <a:latin typeface="Arial"/>
                <a:cs typeface="Arial"/>
              </a:defRPr>
            </a:lvl1pPr>
            <a:lvl2pPr>
              <a:defRPr sz="1700">
                <a:latin typeface="Arial"/>
                <a:cs typeface="Arial"/>
              </a:defRPr>
            </a:lvl2pPr>
            <a:lvl3pPr>
              <a:defRPr sz="1500">
                <a:latin typeface="Arial"/>
                <a:cs typeface="Arial"/>
              </a:defRPr>
            </a:lvl3pPr>
            <a:lvl4pPr>
              <a:defRPr sz="1300">
                <a:latin typeface="Arial"/>
                <a:cs typeface="Arial"/>
              </a:defRPr>
            </a:lvl4pPr>
            <a:lvl5pPr>
              <a:defRPr sz="12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2"/>
          </p:nvPr>
        </p:nvSpPr>
        <p:spPr>
          <a:xfrm>
            <a:off x="366713" y="577850"/>
            <a:ext cx="8320087" cy="903288"/>
          </a:xfrm>
          <a:prstGeom prst="rect">
            <a:avLst/>
          </a:prstGeom>
        </p:spPr>
        <p:txBody>
          <a:bodyPr vert="horz"/>
          <a:lstStyle>
            <a:lvl1pPr marL="0" indent="0" algn="ctr">
              <a:buNone/>
              <a:defRPr sz="2700" b="1">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5612032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Heav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24546"/>
            <a:ext cx="4040188" cy="435681"/>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624546"/>
            <a:ext cx="4041775" cy="435681"/>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1"/>
          <p:cNvSpPr>
            <a:spLocks noGrp="1"/>
          </p:cNvSpPr>
          <p:nvPr>
            <p:ph type="body" sz="quarter" idx="11"/>
          </p:nvPr>
        </p:nvSpPr>
        <p:spPr>
          <a:xfrm>
            <a:off x="4645025" y="2173115"/>
            <a:ext cx="4037013" cy="3711218"/>
          </a:xfrm>
          <a:prstGeom prst="rect">
            <a:avLst/>
          </a:prstGeom>
        </p:spPr>
        <p:txBody>
          <a:bodyPr vert="horz"/>
          <a:lstStyle>
            <a:lvl1pPr>
              <a:defRPr sz="2000">
                <a:latin typeface="Arial"/>
                <a:cs typeface="Arial"/>
              </a:defRPr>
            </a:lvl1pPr>
            <a:lvl2pPr>
              <a:defRPr sz="1700">
                <a:latin typeface="Arial"/>
                <a:cs typeface="Arial"/>
              </a:defRPr>
            </a:lvl2pPr>
            <a:lvl3pPr>
              <a:defRPr sz="1500">
                <a:latin typeface="Arial"/>
                <a:cs typeface="Arial"/>
              </a:defRPr>
            </a:lvl3pPr>
            <a:lvl4pPr>
              <a:defRPr sz="1300">
                <a:latin typeface="Arial"/>
                <a:cs typeface="Arial"/>
              </a:defRPr>
            </a:lvl4pPr>
            <a:lvl5pPr>
              <a:defRPr sz="12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2"/>
          </p:nvPr>
        </p:nvSpPr>
        <p:spPr>
          <a:xfrm>
            <a:off x="457200" y="2173115"/>
            <a:ext cx="4037013" cy="3711218"/>
          </a:xfrm>
          <a:prstGeom prst="rect">
            <a:avLst/>
          </a:prstGeom>
        </p:spPr>
        <p:txBody>
          <a:bodyPr vert="horz"/>
          <a:lstStyle>
            <a:lvl1pPr>
              <a:defRPr sz="2000">
                <a:latin typeface="Arial"/>
                <a:cs typeface="Arial"/>
              </a:defRPr>
            </a:lvl1pPr>
            <a:lvl2pPr>
              <a:defRPr sz="1700">
                <a:latin typeface="Arial"/>
                <a:cs typeface="Arial"/>
              </a:defRPr>
            </a:lvl2pPr>
            <a:lvl3pPr>
              <a:defRPr sz="1500">
                <a:latin typeface="Arial"/>
                <a:cs typeface="Arial"/>
              </a:defRPr>
            </a:lvl3pPr>
            <a:lvl4pPr>
              <a:defRPr sz="1300">
                <a:latin typeface="Arial"/>
                <a:cs typeface="Arial"/>
              </a:defRPr>
            </a:lvl4pPr>
            <a:lvl5pPr>
              <a:defRPr sz="12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3"/>
          </p:nvPr>
        </p:nvSpPr>
        <p:spPr>
          <a:xfrm>
            <a:off x="457200" y="649288"/>
            <a:ext cx="8229600" cy="817562"/>
          </a:xfrm>
          <a:prstGeom prst="rect">
            <a:avLst/>
          </a:prstGeom>
        </p:spPr>
        <p:txBody>
          <a:bodyPr vert="horz"/>
          <a:lstStyle>
            <a:lvl1pPr marL="0" indent="0" algn="ctr">
              <a:buNone/>
              <a:defRPr sz="2700" b="1" baseline="0">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200279642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2" name="Title 1"/>
          <p:cNvSpPr>
            <a:spLocks noGrp="1"/>
          </p:cNvSpPr>
          <p:nvPr>
            <p:ph type="title"/>
          </p:nvPr>
        </p:nvSpPr>
        <p:spPr>
          <a:xfrm>
            <a:off x="457200" y="458081"/>
            <a:ext cx="8229600" cy="628473"/>
          </a:xfrm>
          <a:prstGeom prst="rect">
            <a:avLst/>
          </a:prstGeom>
        </p:spPr>
        <p:txBody>
          <a:bodyPr vert="horz"/>
          <a:lstStyle>
            <a:lvl1pPr>
              <a:defRPr sz="3000" b="1">
                <a:latin typeface="Arial"/>
                <a:cs typeface="Arial"/>
              </a:defRPr>
            </a:lvl1pPr>
          </a:lstStyle>
          <a:p>
            <a:r>
              <a:rPr lang="en-US"/>
              <a:t>Click to edit Master title style</a:t>
            </a:r>
            <a:endParaRPr lang="en-US" dirty="0"/>
          </a:p>
        </p:txBody>
      </p:sp>
      <p:sp>
        <p:nvSpPr>
          <p:cNvPr id="4" name="Text Placeholder 3"/>
          <p:cNvSpPr>
            <a:spLocks noGrp="1"/>
          </p:cNvSpPr>
          <p:nvPr>
            <p:ph type="body" sz="quarter" idx="10"/>
          </p:nvPr>
        </p:nvSpPr>
        <p:spPr>
          <a:xfrm>
            <a:off x="457200" y="1200150"/>
            <a:ext cx="8229600" cy="4670425"/>
          </a:xfrm>
          <a:prstGeom prst="rect">
            <a:avLst/>
          </a:prstGeom>
        </p:spPr>
        <p:txBody>
          <a:bodyPr vert="horz"/>
          <a:lstStyle>
            <a:lvl1pPr marL="0" indent="0">
              <a:buNone/>
              <a:defRPr sz="2000" baseline="0">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92447871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68_1 PowerPoint Template 2 Feb 2017 BLANK.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p:fade/>
  </p:transition>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procontractsuppliers@proactis.com"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luton.gov.uk/Page/Show/Council_government_and_democracy/2040/Pages/default.aspx"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m.luton.gov.uk/Page/Show/Community_and_living/Luton%20observatory%20census%20statistics%20and%20mapping/Pages/Joint%20Strategic%20Needs%20Assessment%20-%20JSNA.aspx"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luton.gov.uk/Community_and_living/Lists/LutonDocuments/PDF/JSNA/jsna-overview-health-social-care-needs-2023.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52425" y="1628800"/>
            <a:ext cx="8439150" cy="1757867"/>
          </a:xfrm>
        </p:spPr>
        <p:txBody>
          <a:bodyPr/>
          <a:lstStyle/>
          <a:p>
            <a:r>
              <a:rPr lang="en-GB" dirty="0"/>
              <a:t>Welcome to</a:t>
            </a:r>
          </a:p>
          <a:p>
            <a:r>
              <a:rPr lang="en-GB" sz="4800" dirty="0">
                <a:solidFill>
                  <a:srgbClr val="7030A0"/>
                </a:solidFill>
              </a:rPr>
              <a:t>Meet the Buyer</a:t>
            </a:r>
          </a:p>
        </p:txBody>
      </p:sp>
      <p:sp>
        <p:nvSpPr>
          <p:cNvPr id="5" name="Text Placeholder 4"/>
          <p:cNvSpPr>
            <a:spLocks noGrp="1"/>
          </p:cNvSpPr>
          <p:nvPr>
            <p:ph type="body" sz="quarter" idx="11"/>
          </p:nvPr>
        </p:nvSpPr>
        <p:spPr>
          <a:xfrm>
            <a:off x="1562113" y="3645024"/>
            <a:ext cx="6019774" cy="1122982"/>
          </a:xfrm>
        </p:spPr>
        <p:txBody>
          <a:bodyPr/>
          <a:lstStyle/>
          <a:p>
            <a:r>
              <a:rPr lang="en-GB" dirty="0"/>
              <a:t>Date: 2</a:t>
            </a:r>
            <a:r>
              <a:rPr lang="en-GB" baseline="30000" dirty="0"/>
              <a:t>nd</a:t>
            </a:r>
            <a:r>
              <a:rPr lang="en-GB" dirty="0"/>
              <a:t> July 2024</a:t>
            </a:r>
          </a:p>
          <a:p>
            <a:r>
              <a:rPr lang="en-GB" dirty="0"/>
              <a:t>Time:  12-2.00pm</a:t>
            </a:r>
          </a:p>
        </p:txBody>
      </p:sp>
    </p:spTree>
    <p:extLst>
      <p:ext uri="{BB962C8B-B14F-4D97-AF65-F5344CB8AC3E}">
        <p14:creationId xmlns:p14="http://schemas.microsoft.com/office/powerpoint/2010/main" val="156876334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3C42-C458-BABB-905A-67568E1F18BC}"/>
              </a:ext>
            </a:extLst>
          </p:cNvPr>
          <p:cNvSpPr>
            <a:spLocks noGrp="1"/>
          </p:cNvSpPr>
          <p:nvPr>
            <p:ph type="title"/>
          </p:nvPr>
        </p:nvSpPr>
        <p:spPr/>
        <p:txBody>
          <a:bodyPr/>
          <a:lstStyle/>
          <a:p>
            <a:r>
              <a:rPr lang="en-GB" dirty="0"/>
              <a:t>Lot 3 – Alliance Recovery </a:t>
            </a:r>
          </a:p>
        </p:txBody>
      </p:sp>
      <p:sp>
        <p:nvSpPr>
          <p:cNvPr id="3" name="Text Placeholder 2">
            <a:extLst>
              <a:ext uri="{FF2B5EF4-FFF2-40B4-BE49-F238E27FC236}">
                <a16:creationId xmlns:a16="http://schemas.microsoft.com/office/drawing/2014/main" id="{6964279E-DEA8-2FA6-BD51-7C80F0340660}"/>
              </a:ext>
            </a:extLst>
          </p:cNvPr>
          <p:cNvSpPr>
            <a:spLocks noGrp="1"/>
          </p:cNvSpPr>
          <p:nvPr>
            <p:ph type="body" sz="quarter" idx="10"/>
          </p:nvPr>
        </p:nvSpPr>
        <p:spPr/>
        <p:txBody>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Providing community lead services and clear progression for service users on their treatment journey, allowing long term recovery support. Embedding recovery in the community through lived experience and peer centred intervention. </a:t>
            </a:r>
          </a:p>
          <a:p>
            <a:pPr marL="342900" indent="-342900">
              <a:buFont typeface="Arial" panose="020B0604020202020204" pitchFamily="34" charset="0"/>
              <a:buChar char="•"/>
            </a:pPr>
            <a:r>
              <a:rPr lang="en-GB" dirty="0"/>
              <a:t>High quality, recovery support for adults in Luton </a:t>
            </a:r>
          </a:p>
          <a:p>
            <a:pPr marL="342900" indent="-342900">
              <a:buFont typeface="Arial" panose="020B0604020202020204" pitchFamily="34" charset="0"/>
              <a:buChar char="•"/>
            </a:pPr>
            <a:r>
              <a:rPr lang="en-GB" dirty="0"/>
              <a:t>Building a robust, safe and visual recovery community </a:t>
            </a:r>
          </a:p>
          <a:p>
            <a:pPr marL="342900" indent="-342900">
              <a:buFont typeface="Arial" panose="020B0604020202020204" pitchFamily="34" charset="0"/>
              <a:buChar char="•"/>
            </a:pPr>
            <a:r>
              <a:rPr lang="en-GB" dirty="0"/>
              <a:t>Flexible support focusing on supporting individuals to reduce or end their drug and alcohol use and to rebuild their lives</a:t>
            </a:r>
          </a:p>
          <a:p>
            <a:pPr marL="342900" indent="-342900">
              <a:buFont typeface="Arial" panose="020B0604020202020204" pitchFamily="34" charset="0"/>
              <a:buChar char="•"/>
            </a:pPr>
            <a:r>
              <a:rPr lang="en-GB" dirty="0"/>
              <a:t>Supporting access and engagement in to employment, education, training, housing and health services </a:t>
            </a:r>
          </a:p>
          <a:p>
            <a:pPr marL="342900" indent="-342900">
              <a:buFont typeface="Arial" panose="020B0604020202020204" pitchFamily="34" charset="0"/>
              <a:buChar char="•"/>
            </a:pPr>
            <a:r>
              <a:rPr lang="en-GB" dirty="0"/>
              <a:t>Building recovery capital; social, physical, human and cultural </a:t>
            </a:r>
          </a:p>
          <a:p>
            <a:pPr marL="342900" indent="-342900">
              <a:buFont typeface="Arial" panose="020B0604020202020204" pitchFamily="34" charset="0"/>
              <a:buChar char="•"/>
            </a:pPr>
            <a:r>
              <a:rPr lang="en-GB" dirty="0"/>
              <a:t>Supporting service users in relapse to reengage in treatment </a:t>
            </a:r>
          </a:p>
          <a:p>
            <a:pPr marL="342900" indent="-342900">
              <a:buFont typeface="Arial" panose="020B0604020202020204" pitchFamily="34" charset="0"/>
              <a:buChar char="•"/>
            </a:pPr>
            <a:r>
              <a:rPr lang="en-GB" dirty="0"/>
              <a:t>Liaison with wider teams; Alliance Clinical, Alliance Care, homeless services, mental health etc </a:t>
            </a:r>
          </a:p>
          <a:p>
            <a:endParaRPr lang="en-GB" dirty="0"/>
          </a:p>
          <a:p>
            <a:endParaRPr lang="en-GB" dirty="0"/>
          </a:p>
        </p:txBody>
      </p:sp>
    </p:spTree>
    <p:extLst>
      <p:ext uri="{BB962C8B-B14F-4D97-AF65-F5344CB8AC3E}">
        <p14:creationId xmlns:p14="http://schemas.microsoft.com/office/powerpoint/2010/main" val="72341661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42D83-BDDA-2021-B585-A4B5FD864779}"/>
              </a:ext>
            </a:extLst>
          </p:cNvPr>
          <p:cNvSpPr>
            <a:spLocks noGrp="1"/>
          </p:cNvSpPr>
          <p:nvPr>
            <p:ph type="title"/>
          </p:nvPr>
        </p:nvSpPr>
        <p:spPr/>
        <p:txBody>
          <a:bodyPr/>
          <a:lstStyle/>
          <a:p>
            <a:r>
              <a:rPr lang="en-GB" dirty="0"/>
              <a:t>Outcomes/Key Criteria </a:t>
            </a:r>
          </a:p>
        </p:txBody>
      </p:sp>
      <p:sp>
        <p:nvSpPr>
          <p:cNvPr id="3" name="Text Placeholder 2">
            <a:extLst>
              <a:ext uri="{FF2B5EF4-FFF2-40B4-BE49-F238E27FC236}">
                <a16:creationId xmlns:a16="http://schemas.microsoft.com/office/drawing/2014/main" id="{39E27007-3ADB-BDF5-B458-82ECAAF16C43}"/>
              </a:ext>
            </a:extLst>
          </p:cNvPr>
          <p:cNvSpPr>
            <a:spLocks noGrp="1"/>
          </p:cNvSpPr>
          <p:nvPr>
            <p:ph type="body" sz="quarter" idx="10"/>
          </p:nvPr>
        </p:nvSpPr>
        <p:spPr>
          <a:xfrm>
            <a:off x="441027" y="1093787"/>
            <a:ext cx="8229600" cy="4670425"/>
          </a:xfrm>
        </p:spPr>
        <p:txBody>
          <a:bodyPr/>
          <a:lstStyle/>
          <a:p>
            <a:pPr marL="342900" lvl="0" indent="-342900">
              <a:buFont typeface="Arial" panose="020B0604020202020204" pitchFamily="34" charset="0"/>
              <a:buChar char="•"/>
            </a:pPr>
            <a:endParaRPr lang="en-GB" dirty="0"/>
          </a:p>
          <a:p>
            <a:pPr lvl="0"/>
            <a:endParaRPr lang="en-GB" dirty="0"/>
          </a:p>
          <a:p>
            <a:pPr marL="342900" lvl="0" indent="-342900">
              <a:buFont typeface="Arial" panose="020B0604020202020204" pitchFamily="34" charset="0"/>
              <a:buChar char="•"/>
            </a:pPr>
            <a:r>
              <a:rPr lang="en-GB" dirty="0"/>
              <a:t>Innovation specific to Luton, addressing the needs of the diverse demographics</a:t>
            </a:r>
          </a:p>
          <a:p>
            <a:pPr lvl="0"/>
            <a:endParaRPr lang="en-US" dirty="0"/>
          </a:p>
          <a:p>
            <a:pPr marL="342900" lvl="0" indent="-342900">
              <a:buFont typeface="Arial" panose="020B0604020202020204" pitchFamily="34" charset="0"/>
              <a:buChar char="•"/>
            </a:pPr>
            <a:r>
              <a:rPr lang="en-GB" dirty="0"/>
              <a:t>Specialist services to address complex vulnerabilities found in Luton</a:t>
            </a:r>
          </a:p>
          <a:p>
            <a:pPr lvl="0"/>
            <a:endParaRPr lang="en-US" dirty="0"/>
          </a:p>
          <a:p>
            <a:pPr marL="342900" lvl="0" indent="-342900">
              <a:buFont typeface="Arial" panose="020B0604020202020204" pitchFamily="34" charset="0"/>
              <a:buChar char="•"/>
            </a:pPr>
            <a:r>
              <a:rPr lang="en-GB" dirty="0"/>
              <a:t>Specialist services to meet unmet needs and improve engagement and retention in services</a:t>
            </a:r>
            <a:endParaRPr lang="en-US" dirty="0"/>
          </a:p>
          <a:p>
            <a:endParaRPr lang="en-GB" dirty="0"/>
          </a:p>
        </p:txBody>
      </p:sp>
    </p:spTree>
    <p:extLst>
      <p:ext uri="{BB962C8B-B14F-4D97-AF65-F5344CB8AC3E}">
        <p14:creationId xmlns:p14="http://schemas.microsoft.com/office/powerpoint/2010/main" val="256690900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Tender Process</a:t>
            </a:r>
          </a:p>
        </p:txBody>
      </p:sp>
      <p:sp>
        <p:nvSpPr>
          <p:cNvPr id="3" name="Text Placeholder 2"/>
          <p:cNvSpPr>
            <a:spLocks noGrp="1"/>
          </p:cNvSpPr>
          <p:nvPr>
            <p:ph type="body" sz="quarter" idx="10"/>
          </p:nvPr>
        </p:nvSpPr>
        <p:spPr>
          <a:xfrm>
            <a:off x="457200" y="1200150"/>
            <a:ext cx="8229600" cy="3524993"/>
          </a:xfrm>
        </p:spPr>
        <p:txBody>
          <a:bodyPr/>
          <a:lstStyle/>
          <a:p>
            <a:pPr marL="342900" indent="-342900">
              <a:buFont typeface="Wingdings" panose="05000000000000000000" pitchFamily="2" charset="2"/>
              <a:buChar char="ü"/>
            </a:pPr>
            <a:r>
              <a:rPr lang="en-GB" dirty="0"/>
              <a:t>Supplier:		You should already be registered with </a:t>
            </a:r>
            <a:r>
              <a:rPr lang="en-GB" b="1" dirty="0"/>
              <a:t>Proactis</a:t>
            </a:r>
            <a:br>
              <a:rPr lang="en-GB" b="1" dirty="0"/>
            </a:br>
            <a:r>
              <a:rPr lang="en-GB" sz="1600" dirty="0"/>
              <a:t>make sure the email address on Proactis is current and correct or you will miss the opportunity.</a:t>
            </a:r>
          </a:p>
          <a:p>
            <a:pPr marL="342900" indent="-342900">
              <a:buFont typeface="Wingdings" panose="05000000000000000000" pitchFamily="2" charset="2"/>
              <a:buChar char="ü"/>
            </a:pPr>
            <a:endParaRPr lang="en-GB" sz="1200" dirty="0"/>
          </a:p>
          <a:p>
            <a:pPr marL="342900" indent="-342900">
              <a:buFont typeface="Wingdings" panose="05000000000000000000" pitchFamily="2" charset="2"/>
              <a:buChar char="ü"/>
            </a:pPr>
            <a:r>
              <a:rPr lang="en-GB" dirty="0"/>
              <a:t>Buyer:		Upload all tender documentation to </a:t>
            </a:r>
            <a:r>
              <a:rPr lang="en-GB" b="1" dirty="0"/>
              <a:t>Proactis</a:t>
            </a:r>
          </a:p>
          <a:p>
            <a:pPr marL="342900" indent="-342900">
              <a:buFont typeface="Wingdings" panose="05000000000000000000" pitchFamily="2" charset="2"/>
              <a:buChar char="ü"/>
            </a:pPr>
            <a:endParaRPr lang="en-GB" sz="1400" dirty="0"/>
          </a:p>
          <a:p>
            <a:pPr marL="342900" indent="-342900">
              <a:buFont typeface="Wingdings" panose="05000000000000000000" pitchFamily="2" charset="2"/>
              <a:buChar char="ü"/>
            </a:pPr>
            <a:r>
              <a:rPr lang="en-GB" dirty="0"/>
              <a:t>Supplier:		invited via Proactis to tender</a:t>
            </a:r>
          </a:p>
          <a:p>
            <a:pPr marL="342900" indent="-342900">
              <a:buFont typeface="Wingdings" panose="05000000000000000000" pitchFamily="2" charset="2"/>
              <a:buChar char="ü"/>
            </a:pPr>
            <a:endParaRPr lang="en-GB" sz="1400" dirty="0"/>
          </a:p>
          <a:p>
            <a:pPr marL="342900" indent="-342900">
              <a:buFont typeface="Wingdings" panose="05000000000000000000" pitchFamily="2" charset="2"/>
              <a:buChar char="ü"/>
            </a:pPr>
            <a:r>
              <a:rPr lang="en-GB" dirty="0"/>
              <a:t>Transparency:  </a:t>
            </a:r>
            <a:br>
              <a:rPr lang="en-GB" dirty="0"/>
            </a:br>
            <a:r>
              <a:rPr lang="en-GB" dirty="0"/>
              <a:t>All correspondence and clarifying questions taken and answered via Proactis.   </a:t>
            </a:r>
            <a:br>
              <a:rPr lang="en-GB" sz="1800" dirty="0"/>
            </a:br>
            <a:r>
              <a:rPr lang="en-GB" sz="1400" i="1" dirty="0"/>
              <a:t>If you ask a question – all can see it and all can see the response but not who asked the question. </a:t>
            </a:r>
          </a:p>
        </p:txBody>
      </p:sp>
      <p:sp>
        <p:nvSpPr>
          <p:cNvPr id="4" name="TextBox 3"/>
          <p:cNvSpPr txBox="1"/>
          <p:nvPr/>
        </p:nvSpPr>
        <p:spPr>
          <a:xfrm>
            <a:off x="323528" y="5085184"/>
            <a:ext cx="8640959" cy="461665"/>
          </a:xfrm>
          <a:prstGeom prst="rect">
            <a:avLst/>
          </a:prstGeom>
          <a:noFill/>
        </p:spPr>
        <p:txBody>
          <a:bodyPr wrap="square" rtlCol="0">
            <a:spAutoFit/>
          </a:bodyPr>
          <a:lstStyle/>
          <a:p>
            <a:pPr algn="ctr"/>
            <a:r>
              <a:rPr lang="en-GB" sz="2400" dirty="0">
                <a:solidFill>
                  <a:srgbClr val="0000FF"/>
                </a:solidFill>
              </a:rPr>
              <a:t>Proactis is also known as ProContract and The Portal was Due North</a:t>
            </a:r>
          </a:p>
        </p:txBody>
      </p:sp>
      <p:sp>
        <p:nvSpPr>
          <p:cNvPr id="5" name="TextBox 4"/>
          <p:cNvSpPr txBox="1"/>
          <p:nvPr/>
        </p:nvSpPr>
        <p:spPr>
          <a:xfrm>
            <a:off x="2436479" y="5618858"/>
            <a:ext cx="4271041" cy="646331"/>
          </a:xfrm>
          <a:prstGeom prst="rect">
            <a:avLst/>
          </a:prstGeom>
          <a:noFill/>
        </p:spPr>
        <p:txBody>
          <a:bodyPr wrap="none" rtlCol="0">
            <a:spAutoFit/>
          </a:bodyPr>
          <a:lstStyle/>
          <a:p>
            <a:pPr algn="ctr"/>
            <a:r>
              <a:rPr lang="en-GB" dirty="0"/>
              <a:t>Technical issues and support</a:t>
            </a:r>
          </a:p>
          <a:p>
            <a:pPr algn="ctr"/>
            <a:r>
              <a:rPr lang="en-GB" dirty="0"/>
              <a:t>Email:  </a:t>
            </a:r>
            <a:r>
              <a:rPr lang="en-GB" dirty="0">
                <a:hlinkClick r:id="rId3"/>
              </a:rPr>
              <a:t>procontractsuppliers@proactis.com</a:t>
            </a:r>
            <a:r>
              <a:rPr lang="en-GB" dirty="0"/>
              <a:t> </a:t>
            </a:r>
          </a:p>
        </p:txBody>
      </p:sp>
    </p:spTree>
    <p:extLst>
      <p:ext uri="{BB962C8B-B14F-4D97-AF65-F5344CB8AC3E}">
        <p14:creationId xmlns:p14="http://schemas.microsoft.com/office/powerpoint/2010/main" val="37251942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250"/>
                                        <p:tgtEl>
                                          <p:spTgt spid="3">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250"/>
                                        <p:tgtEl>
                                          <p:spTgt spid="3">
                                            <p:txEl>
                                              <p:pRg st="2" end="2"/>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250"/>
                                        <p:tgtEl>
                                          <p:spTgt spid="3">
                                            <p:txEl>
                                              <p:pRg st="4" end="4"/>
                                            </p:txEl>
                                          </p:spTgt>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250"/>
                                        <p:tgtEl>
                                          <p:spTgt spid="3">
                                            <p:txEl>
                                              <p:pRg st="6" end="6"/>
                                            </p:txEl>
                                          </p:spTgt>
                                        </p:tgtEl>
                                      </p:cBhvr>
                                    </p:animEffect>
                                  </p:childTnLst>
                                </p:cTn>
                              </p:par>
                              <p:par>
                                <p:cTn id="20" presetID="42" presetClass="entr" presetSubtype="0" fill="hold" grpId="0" nodeType="withEffect">
                                  <p:stCondLst>
                                    <p:cond delay="125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250"/>
                                        <p:tgtEl>
                                          <p:spTgt spid="4"/>
                                        </p:tgtEl>
                                      </p:cBhvr>
                                    </p:animEffect>
                                    <p:anim calcmode="lin" valueType="num">
                                      <p:cBhvr>
                                        <p:cTn id="23" dur="1250" fill="hold"/>
                                        <p:tgtEl>
                                          <p:spTgt spid="4"/>
                                        </p:tgtEl>
                                        <p:attrNameLst>
                                          <p:attrName>ppt_x</p:attrName>
                                        </p:attrNameLst>
                                      </p:cBhvr>
                                      <p:tavLst>
                                        <p:tav tm="0">
                                          <p:val>
                                            <p:strVal val="#ppt_x"/>
                                          </p:val>
                                        </p:tav>
                                        <p:tav tm="100000">
                                          <p:val>
                                            <p:strVal val="#ppt_x"/>
                                          </p:val>
                                        </p:tav>
                                      </p:tavLst>
                                    </p:anim>
                                    <p:anim calcmode="lin" valueType="num">
                                      <p:cBhvr>
                                        <p:cTn id="24" dur="1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2866" t="14000" r="14758" b="11659"/>
          <a:stretch/>
        </p:blipFill>
        <p:spPr>
          <a:xfrm>
            <a:off x="539552" y="836712"/>
            <a:ext cx="7727012" cy="4464495"/>
          </a:xfrm>
          <a:prstGeom prst="rect">
            <a:avLst/>
          </a:prstGeom>
          <a:ln>
            <a:solidFill>
              <a:schemeClr val="tx1"/>
            </a:solidFill>
          </a:ln>
        </p:spPr>
      </p:pic>
      <p:sp>
        <p:nvSpPr>
          <p:cNvPr id="5" name="TextBox 4"/>
          <p:cNvSpPr txBox="1"/>
          <p:nvPr/>
        </p:nvSpPr>
        <p:spPr>
          <a:xfrm>
            <a:off x="2843808" y="5877272"/>
            <a:ext cx="2592288" cy="369332"/>
          </a:xfrm>
          <a:prstGeom prst="rect">
            <a:avLst/>
          </a:prstGeom>
          <a:noFill/>
        </p:spPr>
        <p:txBody>
          <a:bodyPr wrap="square" rtlCol="0">
            <a:spAutoFit/>
          </a:bodyPr>
          <a:lstStyle/>
          <a:p>
            <a:r>
              <a:rPr lang="en-GB" dirty="0"/>
              <a:t>Help centre</a:t>
            </a:r>
          </a:p>
        </p:txBody>
      </p:sp>
      <p:cxnSp>
        <p:nvCxnSpPr>
          <p:cNvPr id="7" name="Straight Arrow Connector 6"/>
          <p:cNvCxnSpPr/>
          <p:nvPr/>
        </p:nvCxnSpPr>
        <p:spPr>
          <a:xfrm flipV="1">
            <a:off x="3779912" y="5013176"/>
            <a:ext cx="576064" cy="8640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04774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par>
                                <p:cTn id="11" presetID="22" presetClass="entr" presetSubtype="8"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3F01-9106-D373-0A5B-1DF04EB8F052}"/>
              </a:ext>
            </a:extLst>
          </p:cNvPr>
          <p:cNvSpPr>
            <a:spLocks noGrp="1"/>
          </p:cNvSpPr>
          <p:nvPr>
            <p:ph type="title"/>
          </p:nvPr>
        </p:nvSpPr>
        <p:spPr/>
        <p:txBody>
          <a:bodyPr/>
          <a:lstStyle/>
          <a:p>
            <a:r>
              <a:rPr lang="en-GB" dirty="0"/>
              <a:t>Provider Selection Regime</a:t>
            </a:r>
          </a:p>
        </p:txBody>
      </p:sp>
      <p:sp>
        <p:nvSpPr>
          <p:cNvPr id="3" name="Text Placeholder 2">
            <a:extLst>
              <a:ext uri="{FF2B5EF4-FFF2-40B4-BE49-F238E27FC236}">
                <a16:creationId xmlns:a16="http://schemas.microsoft.com/office/drawing/2014/main" id="{1E93240C-A4C5-52AF-9FCE-75AC98DB7EDD}"/>
              </a:ext>
            </a:extLst>
          </p:cNvPr>
          <p:cNvSpPr>
            <a:spLocks noGrp="1"/>
          </p:cNvSpPr>
          <p:nvPr>
            <p:ph type="body" sz="quarter" idx="10"/>
          </p:nvPr>
        </p:nvSpPr>
        <p:spPr/>
        <p:txBody>
          <a:bodyPr/>
          <a:lstStyle/>
          <a:p>
            <a:r>
              <a:rPr lang="en-GB" dirty="0"/>
              <a:t>Tender is being conducted under the Provider Selection Regime (PSR) Open Competitive Process came into effect January 2024.</a:t>
            </a:r>
          </a:p>
          <a:p>
            <a:endParaRPr lang="en-GB" dirty="0"/>
          </a:p>
          <a:p>
            <a:r>
              <a:rPr lang="en-GB" dirty="0"/>
              <a:t>The Health Care Services Regulations (PSR) 2023</a:t>
            </a:r>
          </a:p>
          <a:p>
            <a:endParaRPr lang="en-GB" dirty="0"/>
          </a:p>
          <a:p>
            <a:r>
              <a:rPr lang="en-GB" dirty="0"/>
              <a:t>Main differences from ‘open’ tender process;</a:t>
            </a:r>
          </a:p>
          <a:p>
            <a:endParaRPr lang="en-GB" dirty="0"/>
          </a:p>
          <a:p>
            <a:pPr marL="342900" indent="-342900">
              <a:buFont typeface="Arial" panose="020B0604020202020204" pitchFamily="34" charset="0"/>
              <a:buChar char="•"/>
            </a:pPr>
            <a:r>
              <a:rPr lang="en-GB" dirty="0"/>
              <a:t>Notice of Intention – award notice on Find a Tender Service</a:t>
            </a:r>
          </a:p>
          <a:p>
            <a:endParaRPr lang="en-GB" dirty="0"/>
          </a:p>
          <a:p>
            <a:pPr marL="342900" indent="-342900">
              <a:buFont typeface="Arial" panose="020B0604020202020204" pitchFamily="34" charset="0"/>
              <a:buChar char="•"/>
            </a:pPr>
            <a:r>
              <a:rPr lang="en-GB" dirty="0"/>
              <a:t>Standstill 8 working days</a:t>
            </a:r>
          </a:p>
          <a:p>
            <a:endParaRPr lang="en-GB" dirty="0"/>
          </a:p>
        </p:txBody>
      </p:sp>
    </p:spTree>
    <p:extLst>
      <p:ext uri="{BB962C8B-B14F-4D97-AF65-F5344CB8AC3E}">
        <p14:creationId xmlns:p14="http://schemas.microsoft.com/office/powerpoint/2010/main" val="103544773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58081"/>
            <a:ext cx="8229600" cy="628473"/>
          </a:xfrm>
        </p:spPr>
        <p:txBody>
          <a:bodyPr/>
          <a:lstStyle/>
          <a:p>
            <a:r>
              <a:rPr lang="en-GB" dirty="0"/>
              <a:t>Tender Process </a:t>
            </a:r>
            <a:r>
              <a:rPr lang="en-GB" sz="1800" b="0" dirty="0" err="1"/>
              <a:t>cont</a:t>
            </a:r>
            <a:r>
              <a:rPr lang="en-GB" sz="1800" b="0" dirty="0"/>
              <a:t>…</a:t>
            </a:r>
          </a:p>
        </p:txBody>
      </p:sp>
      <p:sp>
        <p:nvSpPr>
          <p:cNvPr id="3" name="Text Placeholder 2"/>
          <p:cNvSpPr>
            <a:spLocks noGrp="1"/>
          </p:cNvSpPr>
          <p:nvPr>
            <p:ph type="body" sz="quarter" idx="10"/>
          </p:nvPr>
        </p:nvSpPr>
        <p:spPr>
          <a:xfrm>
            <a:off x="483354" y="4224486"/>
            <a:ext cx="8229600" cy="1940818"/>
          </a:xfrm>
        </p:spPr>
        <p:txBody>
          <a:bodyPr/>
          <a:lstStyle/>
          <a:p>
            <a:r>
              <a:rPr lang="en-GB" b="1" dirty="0"/>
              <a:t>Supplier:	</a:t>
            </a:r>
          </a:p>
          <a:p>
            <a:pPr marL="342900" indent="-342900">
              <a:buFont typeface="Wingdings" panose="05000000000000000000" pitchFamily="2" charset="2"/>
              <a:buChar char="ü"/>
            </a:pPr>
            <a:r>
              <a:rPr lang="en-GB" dirty="0"/>
              <a:t>Read </a:t>
            </a:r>
            <a:r>
              <a:rPr lang="en-GB" b="1" dirty="0"/>
              <a:t>all</a:t>
            </a:r>
            <a:r>
              <a:rPr lang="en-GB" dirty="0"/>
              <a:t> tender documentation carefully, in full, before you start writing your bid</a:t>
            </a:r>
          </a:p>
          <a:p>
            <a:pPr marL="342900" indent="-342900">
              <a:buFont typeface="Wingdings" panose="05000000000000000000" pitchFamily="2" charset="2"/>
              <a:buChar char="ü"/>
            </a:pPr>
            <a:r>
              <a:rPr lang="en-GB" dirty="0"/>
              <a:t>Re-read it before you submit clarification questions</a:t>
            </a:r>
          </a:p>
          <a:p>
            <a:pPr marL="342900" indent="-342900">
              <a:buFont typeface="Wingdings" panose="05000000000000000000" pitchFamily="2" charset="2"/>
              <a:buChar char="ü"/>
            </a:pPr>
            <a:r>
              <a:rPr lang="en-GB" dirty="0"/>
              <a:t>Read your bid before you submit it</a:t>
            </a:r>
          </a:p>
          <a:p>
            <a:endParaRPr lang="en-GB" dirty="0"/>
          </a:p>
        </p:txBody>
      </p:sp>
      <p:graphicFrame>
        <p:nvGraphicFramePr>
          <p:cNvPr id="5" name="Diagram 4"/>
          <p:cNvGraphicFramePr/>
          <p:nvPr>
            <p:extLst>
              <p:ext uri="{D42A27DB-BD31-4B8C-83A1-F6EECF244321}">
                <p14:modId xmlns:p14="http://schemas.microsoft.com/office/powerpoint/2010/main" val="3105938877"/>
              </p:ext>
            </p:extLst>
          </p:nvPr>
        </p:nvGraphicFramePr>
        <p:xfrm>
          <a:off x="251520" y="491116"/>
          <a:ext cx="8640960" cy="4139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39552" y="1772816"/>
            <a:ext cx="8280920" cy="369332"/>
          </a:xfrm>
          <a:prstGeom prst="rect">
            <a:avLst/>
          </a:prstGeom>
          <a:noFill/>
        </p:spPr>
        <p:txBody>
          <a:bodyPr wrap="square" rtlCol="0">
            <a:spAutoFit/>
          </a:bodyPr>
          <a:lstStyle/>
          <a:p>
            <a:r>
              <a:rPr lang="en-GB" dirty="0">
                <a:solidFill>
                  <a:schemeClr val="bg1"/>
                </a:solidFill>
              </a:rPr>
              <a:t>1             </a:t>
            </a:r>
            <a:r>
              <a:rPr lang="en-GB" sz="1200" dirty="0">
                <a:solidFill>
                  <a:schemeClr val="bg1"/>
                </a:solidFill>
              </a:rPr>
              <a:t>   </a:t>
            </a:r>
            <a:r>
              <a:rPr lang="en-GB" dirty="0">
                <a:solidFill>
                  <a:schemeClr val="bg1"/>
                </a:solidFill>
              </a:rPr>
              <a:t> 2                 3                 4                5            </a:t>
            </a:r>
            <a:r>
              <a:rPr lang="en-GB" sz="1200" dirty="0">
                <a:solidFill>
                  <a:schemeClr val="bg1"/>
                </a:solidFill>
              </a:rPr>
              <a:t>   </a:t>
            </a:r>
            <a:r>
              <a:rPr lang="en-GB" dirty="0">
                <a:solidFill>
                  <a:schemeClr val="bg1"/>
                </a:solidFill>
              </a:rPr>
              <a:t>  6             </a:t>
            </a:r>
            <a:r>
              <a:rPr lang="en-GB" sz="1600" dirty="0">
                <a:solidFill>
                  <a:schemeClr val="bg1"/>
                </a:solidFill>
              </a:rPr>
              <a:t>    </a:t>
            </a:r>
            <a:r>
              <a:rPr lang="en-GB" dirty="0">
                <a:solidFill>
                  <a:schemeClr val="bg1"/>
                </a:solidFill>
              </a:rPr>
              <a:t>7             </a:t>
            </a:r>
            <a:r>
              <a:rPr lang="en-GB" sz="1400" dirty="0">
                <a:solidFill>
                  <a:schemeClr val="bg1"/>
                </a:solidFill>
              </a:rPr>
              <a:t>   </a:t>
            </a:r>
            <a:r>
              <a:rPr lang="en-GB" dirty="0">
                <a:solidFill>
                  <a:schemeClr val="bg1"/>
                </a:solidFill>
              </a:rPr>
              <a:t> 8             </a:t>
            </a:r>
            <a:r>
              <a:rPr lang="en-GB" sz="1600" dirty="0">
                <a:solidFill>
                  <a:schemeClr val="bg1"/>
                </a:solidFill>
              </a:rPr>
              <a:t>  </a:t>
            </a:r>
            <a:r>
              <a:rPr lang="en-GB" dirty="0">
                <a:solidFill>
                  <a:schemeClr val="bg1"/>
                </a:solidFill>
              </a:rPr>
              <a:t>  9 </a:t>
            </a:r>
          </a:p>
        </p:txBody>
      </p:sp>
    </p:spTree>
    <p:extLst>
      <p:ext uri="{BB962C8B-B14F-4D97-AF65-F5344CB8AC3E}">
        <p14:creationId xmlns:p14="http://schemas.microsoft.com/office/powerpoint/2010/main" val="30865790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par>
                                <p:cTn id="8" presetID="10" presetClass="entr" presetSubtype="0" fill="hold" grpId="0" nodeType="withEffect">
                                  <p:stCondLst>
                                    <p:cond delay="17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F4022-4D7D-A862-67E8-96B76838F6A5}"/>
              </a:ext>
            </a:extLst>
          </p:cNvPr>
          <p:cNvSpPr>
            <a:spLocks noGrp="1"/>
          </p:cNvSpPr>
          <p:nvPr>
            <p:ph type="title"/>
          </p:nvPr>
        </p:nvSpPr>
        <p:spPr/>
        <p:txBody>
          <a:bodyPr/>
          <a:lstStyle/>
          <a:p>
            <a:r>
              <a:rPr lang="en-GB" dirty="0"/>
              <a:t>Indicative Timeline</a:t>
            </a:r>
          </a:p>
        </p:txBody>
      </p:sp>
      <p:sp>
        <p:nvSpPr>
          <p:cNvPr id="3" name="Text Placeholder 2">
            <a:extLst>
              <a:ext uri="{FF2B5EF4-FFF2-40B4-BE49-F238E27FC236}">
                <a16:creationId xmlns:a16="http://schemas.microsoft.com/office/drawing/2014/main" id="{733CECDD-BDA0-2FEF-0511-0190D5077EE6}"/>
              </a:ext>
            </a:extLst>
          </p:cNvPr>
          <p:cNvSpPr>
            <a:spLocks noGrp="1"/>
          </p:cNvSpPr>
          <p:nvPr>
            <p:ph type="body" sz="quarter" idx="10"/>
          </p:nvPr>
        </p:nvSpPr>
        <p:spPr/>
        <p:txBody>
          <a:bodyPr/>
          <a:lstStyle/>
          <a:p>
            <a:endParaRPr lang="en-GB" dirty="0"/>
          </a:p>
        </p:txBody>
      </p:sp>
      <p:graphicFrame>
        <p:nvGraphicFramePr>
          <p:cNvPr id="4" name="Diagram 3">
            <a:extLst>
              <a:ext uri="{FF2B5EF4-FFF2-40B4-BE49-F238E27FC236}">
                <a16:creationId xmlns:a16="http://schemas.microsoft.com/office/drawing/2014/main" id="{306F6E1C-360E-D0E2-78D4-EE8510491F2E}"/>
              </a:ext>
            </a:extLst>
          </p:cNvPr>
          <p:cNvGraphicFramePr/>
          <p:nvPr>
            <p:extLst>
              <p:ext uri="{D42A27DB-BD31-4B8C-83A1-F6EECF244321}">
                <p14:modId xmlns:p14="http://schemas.microsoft.com/office/powerpoint/2010/main" val="1263390461"/>
              </p:ext>
            </p:extLst>
          </p:nvPr>
        </p:nvGraphicFramePr>
        <p:xfrm>
          <a:off x="457200" y="1200149"/>
          <a:ext cx="8229600" cy="4670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705643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Specification</a:t>
            </a:r>
          </a:p>
        </p:txBody>
      </p:sp>
      <p:sp>
        <p:nvSpPr>
          <p:cNvPr id="3" name="Text Placeholder 2"/>
          <p:cNvSpPr>
            <a:spLocks noGrp="1"/>
          </p:cNvSpPr>
          <p:nvPr>
            <p:ph type="body" sz="quarter" idx="10"/>
          </p:nvPr>
        </p:nvSpPr>
        <p:spPr>
          <a:xfrm>
            <a:off x="457200" y="1609201"/>
            <a:ext cx="8229600" cy="4670425"/>
          </a:xfrm>
        </p:spPr>
        <p:txBody>
          <a:bodyPr/>
          <a:lstStyle/>
          <a:p>
            <a:pPr marL="342900" indent="-342900">
              <a:buFont typeface="Wingdings" panose="05000000000000000000" pitchFamily="2" charset="2"/>
              <a:buChar char="ü"/>
            </a:pPr>
            <a:r>
              <a:rPr lang="en-GB" dirty="0"/>
              <a:t>Read the spec</a:t>
            </a:r>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r>
              <a:rPr lang="en-GB" dirty="0"/>
              <a:t>Make sure you fully understand the spec</a:t>
            </a:r>
          </a:p>
          <a:p>
            <a:endParaRPr lang="en-GB" dirty="0"/>
          </a:p>
          <a:p>
            <a:pPr marL="342900" indent="-342900">
              <a:buFont typeface="Wingdings" panose="05000000000000000000" pitchFamily="2" charset="2"/>
              <a:buChar char="ü"/>
            </a:pPr>
            <a:r>
              <a:rPr lang="en-GB" dirty="0"/>
              <a:t>Can you fully meet the spec?</a:t>
            </a:r>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r>
              <a:rPr lang="en-GB" dirty="0"/>
              <a:t>If you don’t understand, ask clarification questions</a:t>
            </a:r>
          </a:p>
        </p:txBody>
      </p:sp>
      <p:pic>
        <p:nvPicPr>
          <p:cNvPr id="4" name="Picture 3" descr="Specification by Example | Concordion"/>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732240" y="1700808"/>
            <a:ext cx="1782487" cy="1782487"/>
          </a:xfrm>
          <a:prstGeom prst="rect">
            <a:avLst/>
          </a:prstGeom>
        </p:spPr>
      </p:pic>
    </p:spTree>
    <p:extLst>
      <p:ext uri="{BB962C8B-B14F-4D97-AF65-F5344CB8AC3E}">
        <p14:creationId xmlns:p14="http://schemas.microsoft.com/office/powerpoint/2010/main" val="39441972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25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250"/>
                                        <p:tgtEl>
                                          <p:spTgt spid="3">
                                            <p:txEl>
                                              <p:pRg st="2" end="2"/>
                                            </p:txEl>
                                          </p:spTgt>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25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5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250"/>
                                        <p:tgtEl>
                                          <p:spTgt spid="3">
                                            <p:txEl>
                                              <p:pRg st="6" end="6"/>
                                            </p:txEl>
                                          </p:spTgt>
                                        </p:tgtEl>
                                      </p:cBhvr>
                                    </p:animEffect>
                                  </p:childTnLst>
                                </p:cTn>
                              </p:par>
                              <p:par>
                                <p:cTn id="24" presetID="10" presetClass="entr" presetSubtype="0" fill="hold" nodeType="withEffect">
                                  <p:stCondLst>
                                    <p:cond delay="50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Questions</a:t>
            </a:r>
          </a:p>
        </p:txBody>
      </p:sp>
      <p:sp>
        <p:nvSpPr>
          <p:cNvPr id="3" name="Text Placeholder 2"/>
          <p:cNvSpPr>
            <a:spLocks noGrp="1"/>
          </p:cNvSpPr>
          <p:nvPr>
            <p:ph type="body" sz="quarter" idx="10"/>
          </p:nvPr>
        </p:nvSpPr>
        <p:spPr>
          <a:xfrm>
            <a:off x="457200" y="1272158"/>
            <a:ext cx="8229600" cy="5037162"/>
          </a:xfrm>
        </p:spPr>
        <p:txBody>
          <a:bodyPr/>
          <a:lstStyle/>
          <a:p>
            <a:pPr marL="342900" indent="-342900">
              <a:spcBef>
                <a:spcPts val="600"/>
              </a:spcBef>
              <a:spcAft>
                <a:spcPts val="600"/>
              </a:spcAft>
              <a:buFont typeface="Arial" panose="020B0604020202020204" pitchFamily="34" charset="0"/>
              <a:buChar char="•"/>
            </a:pPr>
            <a:r>
              <a:rPr lang="en-GB" sz="1800" dirty="0"/>
              <a:t>It’s like completing a job application – you need to ‘sell’ the positives of your company</a:t>
            </a:r>
          </a:p>
          <a:p>
            <a:pPr marL="342900" indent="-342900">
              <a:spcBef>
                <a:spcPts val="600"/>
              </a:spcBef>
              <a:spcAft>
                <a:spcPts val="600"/>
              </a:spcAft>
              <a:buFont typeface="Arial" panose="020B0604020202020204" pitchFamily="34" charset="0"/>
              <a:buChar char="•"/>
            </a:pPr>
            <a:r>
              <a:rPr lang="en-GB" sz="1800" dirty="0"/>
              <a:t>Cover every point with clarity and detailed information – assume that Luton have never heard of you before</a:t>
            </a:r>
          </a:p>
          <a:p>
            <a:pPr marL="342900" indent="-342900">
              <a:spcBef>
                <a:spcPts val="600"/>
              </a:spcBef>
              <a:spcAft>
                <a:spcPts val="600"/>
              </a:spcAft>
              <a:buFont typeface="Arial" panose="020B0604020202020204" pitchFamily="34" charset="0"/>
              <a:buChar char="•"/>
            </a:pPr>
            <a:r>
              <a:rPr lang="en-GB" sz="1800" dirty="0"/>
              <a:t>DO NOT go over the word count – this will be clearly stated</a:t>
            </a:r>
          </a:p>
          <a:p>
            <a:pPr marL="342900" indent="-342900">
              <a:spcBef>
                <a:spcPts val="600"/>
              </a:spcBef>
              <a:spcAft>
                <a:spcPts val="600"/>
              </a:spcAft>
              <a:buFont typeface="Arial" panose="020B0604020202020204" pitchFamily="34" charset="0"/>
              <a:buChar char="•"/>
            </a:pPr>
            <a:r>
              <a:rPr lang="en-GB" sz="1800" dirty="0"/>
              <a:t>There may be pass/fail questions</a:t>
            </a:r>
          </a:p>
          <a:p>
            <a:pPr marL="342900" indent="-342900">
              <a:spcBef>
                <a:spcPts val="600"/>
              </a:spcBef>
              <a:spcAft>
                <a:spcPts val="600"/>
              </a:spcAft>
              <a:buFont typeface="Arial" panose="020B0604020202020204" pitchFamily="34" charset="0"/>
              <a:buChar char="•"/>
            </a:pPr>
            <a:r>
              <a:rPr lang="en-GB" sz="1800" dirty="0"/>
              <a:t>There may be minimum score questions</a:t>
            </a:r>
          </a:p>
          <a:p>
            <a:pPr marL="342900" indent="-342900">
              <a:spcBef>
                <a:spcPts val="600"/>
              </a:spcBef>
              <a:spcAft>
                <a:spcPts val="600"/>
              </a:spcAft>
              <a:buFont typeface="Arial" panose="020B0604020202020204" pitchFamily="34" charset="0"/>
              <a:buChar char="•"/>
            </a:pPr>
            <a:r>
              <a:rPr lang="en-GB" sz="1800" dirty="0"/>
              <a:t>Some tenders may have more than 1 LOT</a:t>
            </a:r>
          </a:p>
          <a:p>
            <a:pPr marL="342900" indent="-342900">
              <a:spcBef>
                <a:spcPts val="600"/>
              </a:spcBef>
              <a:spcAft>
                <a:spcPts val="600"/>
              </a:spcAft>
              <a:buFont typeface="Arial" panose="020B0604020202020204" pitchFamily="34" charset="0"/>
              <a:buChar char="•"/>
            </a:pPr>
            <a:r>
              <a:rPr lang="en-GB" sz="1800" b="1" dirty="0"/>
              <a:t>THINK ABOUT LUTON</a:t>
            </a:r>
          </a:p>
          <a:p>
            <a:endParaRPr lang="en-GB" sz="1800" dirty="0"/>
          </a:p>
        </p:txBody>
      </p:sp>
    </p:spTree>
    <p:extLst>
      <p:ext uri="{BB962C8B-B14F-4D97-AF65-F5344CB8AC3E}">
        <p14:creationId xmlns:p14="http://schemas.microsoft.com/office/powerpoint/2010/main" val="10714630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500"/>
                                        <p:tgtEl>
                                          <p:spTgt spid="3"/>
                                        </p:tgtEl>
                                      </p:cBhvr>
                                    </p:animEffect>
                                    <p:anim calcmode="lin" valueType="num">
                                      <p:cBhvr>
                                        <p:cTn id="11" dur="1500" fill="hold"/>
                                        <p:tgtEl>
                                          <p:spTgt spid="3"/>
                                        </p:tgtEl>
                                        <p:attrNameLst>
                                          <p:attrName>ppt_x</p:attrName>
                                        </p:attrNameLst>
                                      </p:cBhvr>
                                      <p:tavLst>
                                        <p:tav tm="0">
                                          <p:val>
                                            <p:strVal val="#ppt_x"/>
                                          </p:val>
                                        </p:tav>
                                        <p:tav tm="100000">
                                          <p:val>
                                            <p:strVal val="#ppt_x"/>
                                          </p:val>
                                        </p:tav>
                                      </p:tavLst>
                                    </p:anim>
                                    <p:anim calcmode="lin" valueType="num">
                                      <p:cBhvr>
                                        <p:cTn id="12" dur="1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Pricing</a:t>
            </a:r>
          </a:p>
        </p:txBody>
      </p:sp>
      <p:sp>
        <p:nvSpPr>
          <p:cNvPr id="3" name="Text Placeholder 2"/>
          <p:cNvSpPr>
            <a:spLocks noGrp="1"/>
          </p:cNvSpPr>
          <p:nvPr>
            <p:ph type="body" sz="quarter" idx="10"/>
          </p:nvPr>
        </p:nvSpPr>
        <p:spPr/>
        <p:txBody>
          <a:bodyPr/>
          <a:lstStyle/>
          <a:p>
            <a:pPr marL="342900" indent="-342900">
              <a:buFont typeface="Wingdings" panose="05000000000000000000" pitchFamily="2" charset="2"/>
              <a:buChar char="ü"/>
            </a:pPr>
            <a:r>
              <a:rPr lang="en-GB" dirty="0"/>
              <a:t>You will be provided with a Pricing Schedule</a:t>
            </a:r>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r>
              <a:rPr lang="en-GB" b="1" dirty="0"/>
              <a:t>DO NOT </a:t>
            </a:r>
            <a:r>
              <a:rPr lang="en-GB" dirty="0"/>
              <a:t>amend the document in any way – no other forms of pricing will be evaluated</a:t>
            </a:r>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r>
              <a:rPr lang="en-GB" dirty="0"/>
              <a:t>Pound sterling £</a:t>
            </a:r>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r>
              <a:rPr lang="en-GB" dirty="0"/>
              <a:t>The evaluation criteria of pricing will be made very clear in the tender documents</a:t>
            </a:r>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r>
              <a:rPr lang="en-GB" dirty="0"/>
              <a:t>Excluding VAT </a:t>
            </a:r>
          </a:p>
          <a:p>
            <a:pPr marL="342900" indent="-342900">
              <a:buFont typeface="Wingdings" panose="05000000000000000000" pitchFamily="2" charset="2"/>
              <a:buChar char="ü"/>
            </a:pPr>
            <a:endParaRPr lang="en-GB" dirty="0"/>
          </a:p>
        </p:txBody>
      </p:sp>
    </p:spTree>
    <p:extLst>
      <p:ext uri="{BB962C8B-B14F-4D97-AF65-F5344CB8AC3E}">
        <p14:creationId xmlns:p14="http://schemas.microsoft.com/office/powerpoint/2010/main" val="313577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Introductions</a:t>
            </a:r>
          </a:p>
        </p:txBody>
      </p:sp>
      <p:sp>
        <p:nvSpPr>
          <p:cNvPr id="5" name="Text Placeholder 4"/>
          <p:cNvSpPr>
            <a:spLocks noGrp="1"/>
          </p:cNvSpPr>
          <p:nvPr>
            <p:ph type="body" sz="quarter" idx="10"/>
          </p:nvPr>
        </p:nvSpPr>
        <p:spPr>
          <a:xfrm>
            <a:off x="395536" y="1200150"/>
            <a:ext cx="8352928" cy="4965154"/>
          </a:xfrm>
        </p:spPr>
        <p:txBody>
          <a:bodyPr/>
          <a:lstStyle/>
          <a:p>
            <a:r>
              <a:rPr lang="en-GB" dirty="0"/>
              <a:t>Delivered by: 	Caroline Sturman, Sarah Pacey &amp; Jolene Jefferson</a:t>
            </a:r>
          </a:p>
          <a:p>
            <a:endParaRPr lang="en-GB" dirty="0"/>
          </a:p>
          <a:p>
            <a:endParaRPr lang="en-GB" dirty="0"/>
          </a:p>
          <a:p>
            <a:r>
              <a:rPr lang="en-GB" dirty="0"/>
              <a:t>Purpose –  		Who are we? </a:t>
            </a:r>
          </a:p>
          <a:p>
            <a:r>
              <a:rPr lang="en-GB" dirty="0"/>
              <a:t>				What do we want?</a:t>
            </a:r>
          </a:p>
          <a:p>
            <a:r>
              <a:rPr lang="en-GB" dirty="0"/>
              <a:t>				What is Proactis?</a:t>
            </a:r>
          </a:p>
          <a:p>
            <a:r>
              <a:rPr lang="en-GB" dirty="0"/>
              <a:t>				How do I respond to a tender?</a:t>
            </a:r>
          </a:p>
          <a:p>
            <a:endParaRPr lang="en-GB" dirty="0"/>
          </a:p>
          <a:p>
            <a:pPr algn="ctr"/>
            <a:endParaRPr lang="en-GB" sz="1800" dirty="0"/>
          </a:p>
          <a:p>
            <a:pPr algn="ctr"/>
            <a:r>
              <a:rPr lang="en-GB" sz="1800" dirty="0"/>
              <a:t>Please be respectful and polite, mute and turn camera off if not speaking, ask questions via the chat box.</a:t>
            </a:r>
          </a:p>
        </p:txBody>
      </p:sp>
    </p:spTree>
    <p:extLst>
      <p:ext uri="{BB962C8B-B14F-4D97-AF65-F5344CB8AC3E}">
        <p14:creationId xmlns:p14="http://schemas.microsoft.com/office/powerpoint/2010/main" val="25156727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6901" y="1052736"/>
            <a:ext cx="8229600" cy="2664296"/>
          </a:xfrm>
        </p:spPr>
        <p:txBody>
          <a:bodyPr/>
          <a:lstStyle/>
          <a:p>
            <a:r>
              <a:rPr lang="en-GB" dirty="0"/>
              <a:t>The Public Services (Social Value) Act 2012 requires Luton to make the following considerations at the pre-procurement stage:</a:t>
            </a:r>
          </a:p>
          <a:p>
            <a:endParaRPr lang="en-GB" sz="1000" dirty="0"/>
          </a:p>
          <a:p>
            <a:pPr marL="630238" indent="-342900">
              <a:spcBef>
                <a:spcPts val="600"/>
              </a:spcBef>
              <a:spcAft>
                <a:spcPts val="800"/>
              </a:spcAft>
              <a:buFont typeface="Arial" panose="020B0604020202020204" pitchFamily="34" charset="0"/>
              <a:buChar char="•"/>
            </a:pPr>
            <a:r>
              <a:rPr lang="en-GB" dirty="0"/>
              <a:t>How might the </a:t>
            </a:r>
            <a:r>
              <a:rPr lang="en-GB" b="1" u="sng" dirty="0">
                <a:solidFill>
                  <a:srgbClr val="FFC000"/>
                </a:solidFill>
              </a:rPr>
              <a:t>economic</a:t>
            </a:r>
            <a:r>
              <a:rPr lang="en-GB" dirty="0"/>
              <a:t>, </a:t>
            </a:r>
            <a:r>
              <a:rPr lang="en-GB" b="1" u="sng" dirty="0">
                <a:solidFill>
                  <a:srgbClr val="0070C0"/>
                </a:solidFill>
              </a:rPr>
              <a:t>social</a:t>
            </a:r>
            <a:r>
              <a:rPr lang="en-GB" dirty="0"/>
              <a:t> and </a:t>
            </a:r>
            <a:r>
              <a:rPr lang="en-GB" b="1" u="sng" dirty="0">
                <a:solidFill>
                  <a:srgbClr val="00B050"/>
                </a:solidFill>
              </a:rPr>
              <a:t>environmental</a:t>
            </a:r>
            <a:r>
              <a:rPr lang="en-GB" dirty="0"/>
              <a:t> well-being be  improved in the local area and;</a:t>
            </a:r>
          </a:p>
          <a:p>
            <a:pPr marL="630238" indent="-342900">
              <a:spcBef>
                <a:spcPts val="600"/>
              </a:spcBef>
              <a:spcAft>
                <a:spcPts val="800"/>
              </a:spcAft>
              <a:buFont typeface="Arial" panose="020B0604020202020204" pitchFamily="34" charset="0"/>
              <a:buChar char="•"/>
            </a:pPr>
            <a:r>
              <a:rPr lang="en-GB" dirty="0"/>
              <a:t>Small offering – BIG IMPACT!</a:t>
            </a:r>
          </a:p>
          <a:p>
            <a:pPr marL="630238" indent="-342900">
              <a:spcBef>
                <a:spcPts val="600"/>
              </a:spcBef>
              <a:spcAft>
                <a:spcPts val="800"/>
              </a:spcAft>
              <a:buFont typeface="Arial" panose="020B0604020202020204" pitchFamily="34" charset="0"/>
              <a:buChar char="•"/>
            </a:pPr>
            <a:r>
              <a:rPr lang="en-GB" dirty="0"/>
              <a:t>Toolkit will be uploaded to portal</a:t>
            </a:r>
          </a:p>
          <a:p>
            <a:pPr marL="630238" indent="-342900">
              <a:spcBef>
                <a:spcPts val="600"/>
              </a:spcBef>
              <a:spcAft>
                <a:spcPts val="800"/>
              </a:spcAft>
              <a:buFont typeface="Arial" panose="020B0604020202020204" pitchFamily="34" charset="0"/>
              <a:buChar char="•"/>
            </a:pPr>
            <a:r>
              <a:rPr lang="en-GB" dirty="0"/>
              <a:t>Relevant and proportionate to the contract’s value and term</a:t>
            </a:r>
          </a:p>
          <a:p>
            <a:pPr marL="630238" indent="-342900">
              <a:spcBef>
                <a:spcPts val="600"/>
              </a:spcBef>
              <a:spcAft>
                <a:spcPts val="800"/>
              </a:spcAft>
              <a:buFont typeface="Arial" panose="020B0604020202020204" pitchFamily="34" charset="0"/>
              <a:buChar char="•"/>
            </a:pPr>
            <a:r>
              <a:rPr lang="en-GB" dirty="0"/>
              <a:t>Sign posting to groups in need</a:t>
            </a:r>
          </a:p>
          <a:p>
            <a:pPr marL="630238" indent="-342900">
              <a:spcBef>
                <a:spcPts val="600"/>
              </a:spcBef>
              <a:spcAft>
                <a:spcPts val="800"/>
              </a:spcAft>
              <a:buFont typeface="Arial" panose="020B0604020202020204" pitchFamily="34" charset="0"/>
              <a:buChar char="•"/>
            </a:pPr>
            <a:r>
              <a:rPr lang="en-GB" dirty="0"/>
              <a:t>Question/s are weighted at 20% of the overall score</a:t>
            </a:r>
          </a:p>
          <a:p>
            <a:pPr marL="630238" indent="-342900">
              <a:spcBef>
                <a:spcPts val="600"/>
              </a:spcBef>
              <a:spcAft>
                <a:spcPts val="800"/>
              </a:spcAft>
              <a:buFont typeface="Arial" panose="020B0604020202020204" pitchFamily="34" charset="0"/>
              <a:buChar char="•"/>
            </a:pPr>
            <a:r>
              <a:rPr lang="en-GB" dirty="0"/>
              <a:t>Social responsibility is separate from Social Value</a:t>
            </a:r>
          </a:p>
          <a:p>
            <a:pPr marL="630238" indent="-342900">
              <a:spcBef>
                <a:spcPts val="600"/>
              </a:spcBef>
              <a:spcAft>
                <a:spcPts val="800"/>
              </a:spcAft>
              <a:buFont typeface="Arial" panose="020B0604020202020204" pitchFamily="34" charset="0"/>
              <a:buChar char="•"/>
            </a:pPr>
            <a:r>
              <a:rPr lang="en-GB" dirty="0"/>
              <a:t>Your tender will ask you to think about the </a:t>
            </a:r>
            <a:r>
              <a:rPr lang="en-GB" b="1" u="sng" dirty="0">
                <a:solidFill>
                  <a:srgbClr val="00B050"/>
                </a:solidFill>
              </a:rPr>
              <a:t>environmental</a:t>
            </a:r>
            <a:r>
              <a:rPr lang="en-GB" dirty="0"/>
              <a:t> pillar</a:t>
            </a:r>
          </a:p>
          <a:p>
            <a:pPr marL="630238" indent="-342900">
              <a:spcBef>
                <a:spcPts val="600"/>
              </a:spcBef>
              <a:spcAft>
                <a:spcPts val="1200"/>
              </a:spcAft>
              <a:buFont typeface="Arial" panose="020B0604020202020204" pitchFamily="34" charset="0"/>
              <a:buChar char="•"/>
            </a:pPr>
            <a:endParaRPr lang="en-GB" dirty="0"/>
          </a:p>
          <a:p>
            <a:endParaRPr lang="en-GB" dirty="0"/>
          </a:p>
          <a:p>
            <a:endParaRPr lang="en-GB" dirty="0"/>
          </a:p>
          <a:p>
            <a:endParaRPr lang="en-GB" dirty="0"/>
          </a:p>
          <a:p>
            <a:endParaRPr lang="en-GB" dirty="0"/>
          </a:p>
          <a:p>
            <a:endParaRPr lang="en-GB" dirty="0"/>
          </a:p>
        </p:txBody>
      </p:sp>
      <p:sp>
        <p:nvSpPr>
          <p:cNvPr id="4" name="Title 3"/>
          <p:cNvSpPr>
            <a:spLocks noGrp="1"/>
          </p:cNvSpPr>
          <p:nvPr>
            <p:ph type="title"/>
          </p:nvPr>
        </p:nvSpPr>
        <p:spPr>
          <a:xfrm>
            <a:off x="2443290" y="455971"/>
            <a:ext cx="4042792" cy="628473"/>
          </a:xfrm>
        </p:spPr>
        <p:txBody>
          <a:bodyPr/>
          <a:lstStyle/>
          <a:p>
            <a:r>
              <a:rPr lang="en-GB" dirty="0"/>
              <a:t>Social Value</a:t>
            </a:r>
          </a:p>
        </p:txBody>
      </p:sp>
    </p:spTree>
    <p:extLst>
      <p:ext uri="{BB962C8B-B14F-4D97-AF65-F5344CB8AC3E}">
        <p14:creationId xmlns:p14="http://schemas.microsoft.com/office/powerpoint/2010/main" val="5916940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Social Value</a:t>
            </a:r>
          </a:p>
        </p:txBody>
      </p:sp>
      <p:sp>
        <p:nvSpPr>
          <p:cNvPr id="3" name="Text Placeholder 2"/>
          <p:cNvSpPr>
            <a:spLocks noGrp="1"/>
          </p:cNvSpPr>
          <p:nvPr>
            <p:ph type="body" sz="quarter" idx="10"/>
          </p:nvPr>
        </p:nvSpPr>
        <p:spPr>
          <a:xfrm>
            <a:off x="457200" y="1134839"/>
            <a:ext cx="8147248" cy="4670425"/>
          </a:xfrm>
        </p:spPr>
        <p:txBody>
          <a:bodyPr/>
          <a:lstStyle/>
          <a:p>
            <a:pPr>
              <a:spcAft>
                <a:spcPts val="1200"/>
              </a:spcAft>
            </a:pPr>
            <a:r>
              <a:rPr lang="en-GB" dirty="0"/>
              <a:t>Environmental Social Value could include:</a:t>
            </a:r>
          </a:p>
          <a:p>
            <a:endParaRPr lang="en-GB" sz="100" dirty="0"/>
          </a:p>
          <a:p>
            <a:pPr marL="342900" indent="-342900">
              <a:spcBef>
                <a:spcPts val="600"/>
              </a:spcBef>
              <a:spcAft>
                <a:spcPts val="600"/>
              </a:spcAft>
              <a:buFont typeface="Wingdings" panose="05000000000000000000" pitchFamily="2" charset="2"/>
              <a:buChar char="ü"/>
            </a:pPr>
            <a:r>
              <a:rPr lang="en-GB" dirty="0"/>
              <a:t>Your company working to improve the environment and contribute to Net Zero – </a:t>
            </a:r>
          </a:p>
          <a:p>
            <a:pPr marL="342900" indent="-342900">
              <a:spcBef>
                <a:spcPts val="600"/>
              </a:spcBef>
              <a:spcAft>
                <a:spcPts val="600"/>
              </a:spcAft>
              <a:buFont typeface="Wingdings" panose="05000000000000000000" pitchFamily="2" charset="2"/>
              <a:buChar char="ü"/>
            </a:pPr>
            <a:r>
              <a:rPr lang="en-GB" dirty="0"/>
              <a:t>Train an agreed number of staff as Mental Health First Aiders</a:t>
            </a:r>
          </a:p>
          <a:p>
            <a:pPr marL="342900" indent="-342900">
              <a:spcBef>
                <a:spcPts val="600"/>
              </a:spcBef>
              <a:spcAft>
                <a:spcPts val="600"/>
              </a:spcAft>
              <a:buFont typeface="Wingdings" panose="05000000000000000000" pitchFamily="2" charset="2"/>
              <a:buChar char="ü"/>
            </a:pPr>
            <a:r>
              <a:rPr lang="en-GB" dirty="0"/>
              <a:t>Working with Adult Learning to offer opportunities to those on the Passport to Employment courses</a:t>
            </a:r>
          </a:p>
          <a:p>
            <a:pPr marL="342900" indent="-342900">
              <a:spcBef>
                <a:spcPts val="600"/>
              </a:spcBef>
              <a:spcAft>
                <a:spcPts val="600"/>
              </a:spcAft>
              <a:buFont typeface="Wingdings" panose="05000000000000000000" pitchFamily="2" charset="2"/>
              <a:buChar char="ü"/>
            </a:pPr>
            <a:r>
              <a:rPr lang="en-GB" dirty="0"/>
              <a:t>Support prevention by working with the Council's Public Health service on education and publicity campaigns with specific targets</a:t>
            </a:r>
          </a:p>
          <a:p>
            <a:pPr marL="342900" indent="-342900">
              <a:spcBef>
                <a:spcPts val="600"/>
              </a:spcBef>
              <a:spcAft>
                <a:spcPts val="600"/>
              </a:spcAft>
              <a:buFont typeface="Wingdings" panose="05000000000000000000" pitchFamily="2" charset="2"/>
              <a:buChar char="ü"/>
            </a:pPr>
            <a:r>
              <a:rPr lang="en-GB" dirty="0"/>
              <a:t>Opportunity for the unemployed to volunteer and gain experience</a:t>
            </a:r>
          </a:p>
          <a:p>
            <a:pPr marL="342900" indent="-342900">
              <a:spcBef>
                <a:spcPts val="600"/>
              </a:spcBef>
              <a:spcAft>
                <a:spcPts val="600"/>
              </a:spcAft>
              <a:buFont typeface="Wingdings" panose="05000000000000000000" pitchFamily="2" charset="2"/>
              <a:buChar char="ü"/>
            </a:pPr>
            <a:r>
              <a:rPr lang="en-GB" dirty="0"/>
              <a:t>Taking on Apprentices</a:t>
            </a:r>
          </a:p>
          <a:p>
            <a:pPr marL="342900" indent="-342900">
              <a:spcBef>
                <a:spcPts val="600"/>
              </a:spcBef>
              <a:spcAft>
                <a:spcPts val="600"/>
              </a:spcAft>
              <a:buFont typeface="Wingdings" panose="05000000000000000000" pitchFamily="2" charset="2"/>
              <a:buChar char="ü"/>
            </a:pPr>
            <a:r>
              <a:rPr lang="en-GB" dirty="0"/>
              <a:t>Offering free services to community groups, charity groups, schools etc.</a:t>
            </a:r>
          </a:p>
          <a:p>
            <a:pPr marL="342900" indent="-342900">
              <a:spcBef>
                <a:spcPts val="600"/>
              </a:spcBef>
              <a:spcAft>
                <a:spcPts val="600"/>
              </a:spcAft>
              <a:buFont typeface="Wingdings" panose="05000000000000000000" pitchFamily="2" charset="2"/>
              <a:buChar char="ü"/>
            </a:pPr>
            <a:endParaRPr lang="en-GB" dirty="0"/>
          </a:p>
          <a:p>
            <a:endParaRPr lang="en-GB"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20251043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250"/>
                                        <p:tgtEl>
                                          <p:spTgt spid="3">
                                            <p:txEl>
                                              <p:pRg st="2" end="2"/>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250"/>
                                        <p:tgtEl>
                                          <p:spTgt spid="3">
                                            <p:txEl>
                                              <p:pRg st="3" end="3"/>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250"/>
                                        <p:tgtEl>
                                          <p:spTgt spid="3">
                                            <p:txEl>
                                              <p:pRg st="4" end="4"/>
                                            </p:txEl>
                                          </p:spTgt>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25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50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25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50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25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50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Luton 2040</a:t>
            </a:r>
          </a:p>
        </p:txBody>
      </p:sp>
      <p:sp>
        <p:nvSpPr>
          <p:cNvPr id="3" name="Text Placeholder 2"/>
          <p:cNvSpPr>
            <a:spLocks noGrp="1"/>
          </p:cNvSpPr>
          <p:nvPr>
            <p:ph type="body" sz="quarter" idx="10"/>
          </p:nvPr>
        </p:nvSpPr>
        <p:spPr>
          <a:xfrm>
            <a:off x="457200" y="1052736"/>
            <a:ext cx="8229600" cy="4965154"/>
          </a:xfrm>
        </p:spPr>
        <p:txBody>
          <a:bodyPr/>
          <a:lstStyle/>
          <a:p>
            <a:r>
              <a:rPr lang="en-GB" b="1" dirty="0"/>
              <a:t>Our shared vision for Luton​​​​​​​;</a:t>
            </a:r>
          </a:p>
          <a:p>
            <a:endParaRPr lang="en-GB" sz="800" b="1" dirty="0"/>
          </a:p>
          <a:p>
            <a:pPr>
              <a:spcAft>
                <a:spcPts val="600"/>
              </a:spcAft>
            </a:pPr>
            <a:r>
              <a:rPr lang="en-GB" sz="1800" b="1" dirty="0"/>
              <a:t>Luton will be a healthy, fair and sustainable town, where everyone can thrive and no-one has to live in poverty.</a:t>
            </a:r>
            <a:endParaRPr lang="en-GB" sz="1800" dirty="0"/>
          </a:p>
          <a:p>
            <a:pPr>
              <a:spcAft>
                <a:spcPts val="600"/>
              </a:spcAft>
            </a:pPr>
            <a:r>
              <a:rPr lang="en-GB" sz="1600" dirty="0">
                <a:hlinkClick r:id="rId3" action="ppaction://hlinksldjump"/>
              </a:rPr>
              <a:t>Luton 2020-2040 </a:t>
            </a:r>
            <a:r>
              <a:rPr lang="en-GB" sz="1600" dirty="0"/>
              <a:t>is a town-wide vision built around a single-unifying mission for everyone in Luton:​​​​​​​</a:t>
            </a:r>
          </a:p>
          <a:p>
            <a:pPr>
              <a:spcAft>
                <a:spcPts val="1200"/>
              </a:spcAft>
            </a:pPr>
            <a:r>
              <a:rPr lang="en-GB" sz="1600" dirty="0"/>
              <a:t>To ensure that everyone in our town has the opportunity to thrive and no-one has to live in poverty. Poverty and inequality are at the heart of some of the most significant challenges in Luton and the impact of COVID-19 has further demonstrated the need for shared focus on addressing this.</a:t>
            </a:r>
          </a:p>
          <a:p>
            <a:pPr>
              <a:spcAft>
                <a:spcPts val="1200"/>
              </a:spcAft>
            </a:pPr>
            <a:r>
              <a:rPr lang="en-GB" sz="1600" dirty="0"/>
              <a:t>As well as tackling poverty, the vision has three underlying commitments for Luton:</a:t>
            </a:r>
          </a:p>
          <a:p>
            <a:pPr marL="1071563" indent="-285750">
              <a:spcAft>
                <a:spcPts val="600"/>
              </a:spcAft>
              <a:buFont typeface="Wingdings" panose="05000000000000000000" pitchFamily="2" charset="2"/>
              <a:buChar char="ü"/>
            </a:pPr>
            <a:r>
              <a:rPr lang="en-GB" sz="1600" dirty="0"/>
              <a:t>to be a child-friendly town</a:t>
            </a:r>
          </a:p>
          <a:p>
            <a:pPr marL="1071563" indent="-285750">
              <a:spcAft>
                <a:spcPts val="600"/>
              </a:spcAft>
              <a:buFont typeface="Wingdings" panose="05000000000000000000" pitchFamily="2" charset="2"/>
              <a:buChar char="ü"/>
            </a:pPr>
            <a:r>
              <a:rPr lang="en-GB" sz="1600" dirty="0"/>
              <a:t>to be a town built on fairness and social justice</a:t>
            </a:r>
          </a:p>
          <a:p>
            <a:pPr marL="1071563" indent="-285750">
              <a:spcAft>
                <a:spcPts val="600"/>
              </a:spcAft>
              <a:buFont typeface="Wingdings" panose="05000000000000000000" pitchFamily="2" charset="2"/>
              <a:buChar char="ü"/>
            </a:pPr>
            <a:r>
              <a:rPr lang="en-GB" sz="1600" b="1" dirty="0"/>
              <a:t>to be a carbon neutral town</a:t>
            </a:r>
          </a:p>
          <a:p>
            <a:pPr>
              <a:spcBef>
                <a:spcPts val="800"/>
              </a:spcBef>
            </a:pPr>
            <a:r>
              <a:rPr lang="en-GB" sz="1600" dirty="0"/>
              <a:t>Full strategy is available on the Luton Council website.</a:t>
            </a:r>
            <a:endParaRPr lang="en-GB" dirty="0"/>
          </a:p>
          <a:p>
            <a:endParaRPr lang="en-GB" sz="1600" u="sng" dirty="0"/>
          </a:p>
        </p:txBody>
      </p:sp>
    </p:spTree>
    <p:extLst>
      <p:ext uri="{BB962C8B-B14F-4D97-AF65-F5344CB8AC3E}">
        <p14:creationId xmlns:p14="http://schemas.microsoft.com/office/powerpoint/2010/main" val="13886281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Taken from our 2040 vision</a:t>
            </a:r>
          </a:p>
        </p:txBody>
      </p:sp>
      <p:sp>
        <p:nvSpPr>
          <p:cNvPr id="3" name="Text Placeholder 2"/>
          <p:cNvSpPr>
            <a:spLocks noGrp="1"/>
          </p:cNvSpPr>
          <p:nvPr>
            <p:ph type="body" sz="quarter" idx="10"/>
          </p:nvPr>
        </p:nvSpPr>
        <p:spPr>
          <a:xfrm>
            <a:off x="457200" y="1200150"/>
            <a:ext cx="8363272" cy="4670425"/>
          </a:xfrm>
          <a:solidFill>
            <a:srgbClr val="00B050"/>
          </a:solidFill>
        </p:spPr>
        <p:txBody>
          <a:bodyPr/>
          <a:lstStyle/>
          <a:p>
            <a:r>
              <a:rPr lang="en-GB" b="1" dirty="0">
                <a:solidFill>
                  <a:schemeClr val="bg1"/>
                </a:solidFill>
              </a:rPr>
              <a:t>A CARBON </a:t>
            </a:r>
            <a:r>
              <a:rPr lang="en-GB" b="1" dirty="0"/>
              <a:t>NEUTRAL TOWN</a:t>
            </a:r>
          </a:p>
          <a:p>
            <a:endParaRPr lang="en-GB" sz="1050" b="1" dirty="0">
              <a:solidFill>
                <a:schemeClr val="bg1"/>
              </a:solidFill>
            </a:endParaRPr>
          </a:p>
          <a:p>
            <a:r>
              <a:rPr lang="en-GB" dirty="0">
                <a:solidFill>
                  <a:schemeClr val="bg1"/>
                </a:solidFill>
              </a:rPr>
              <a:t>Working together to achieve our commitment to be a carbon</a:t>
            </a:r>
          </a:p>
          <a:p>
            <a:r>
              <a:rPr lang="en-GB" dirty="0">
                <a:solidFill>
                  <a:schemeClr val="bg1"/>
                </a:solidFill>
              </a:rPr>
              <a:t>neutral town by 2040, by growing our economy in a </a:t>
            </a:r>
          </a:p>
          <a:p>
            <a:r>
              <a:rPr lang="en-GB" dirty="0">
                <a:solidFill>
                  <a:schemeClr val="bg1"/>
                </a:solidFill>
              </a:rPr>
              <a:t>sustainable way and enhancing our neutral environment.</a:t>
            </a:r>
          </a:p>
          <a:p>
            <a:endParaRPr lang="en-GB" sz="1050" dirty="0">
              <a:solidFill>
                <a:schemeClr val="bg1"/>
              </a:solidFill>
            </a:endParaRPr>
          </a:p>
          <a:p>
            <a:pPr marL="342900" indent="-342900">
              <a:spcBef>
                <a:spcPts val="800"/>
              </a:spcBef>
              <a:buFont typeface="Wingdings" panose="05000000000000000000" pitchFamily="2" charset="2"/>
              <a:buChar char="§"/>
            </a:pPr>
            <a:r>
              <a:rPr lang="en-GB" dirty="0">
                <a:solidFill>
                  <a:schemeClr val="bg1"/>
                </a:solidFill>
              </a:rPr>
              <a:t>Achieving net-zero carbon </a:t>
            </a:r>
            <a:r>
              <a:rPr lang="en-GB" dirty="0" err="1">
                <a:solidFill>
                  <a:schemeClr val="bg1"/>
                </a:solidFill>
              </a:rPr>
              <a:t>emmissions</a:t>
            </a:r>
            <a:r>
              <a:rPr lang="en-GB" dirty="0">
                <a:solidFill>
                  <a:schemeClr val="bg1"/>
                </a:solidFill>
              </a:rPr>
              <a:t> by 2040</a:t>
            </a:r>
          </a:p>
          <a:p>
            <a:pPr marL="342900" indent="-342900">
              <a:spcBef>
                <a:spcPts val="800"/>
              </a:spcBef>
              <a:buFont typeface="Wingdings" panose="05000000000000000000" pitchFamily="2" charset="2"/>
              <a:buChar char="§"/>
            </a:pPr>
            <a:r>
              <a:rPr lang="en-GB" dirty="0">
                <a:solidFill>
                  <a:schemeClr val="bg1"/>
                </a:solidFill>
              </a:rPr>
              <a:t>Supporting clean growth and the growth of green businesses and social enterprises </a:t>
            </a:r>
          </a:p>
          <a:p>
            <a:pPr marL="342900" indent="-342900">
              <a:spcBef>
                <a:spcPts val="800"/>
              </a:spcBef>
              <a:buFont typeface="Wingdings" panose="05000000000000000000" pitchFamily="2" charset="2"/>
              <a:buChar char="§"/>
            </a:pPr>
            <a:r>
              <a:rPr lang="en-GB" dirty="0">
                <a:solidFill>
                  <a:schemeClr val="bg1"/>
                </a:solidFill>
              </a:rPr>
              <a:t>Improving air quality and the neutral environment throughout Luton</a:t>
            </a:r>
          </a:p>
          <a:p>
            <a:pPr marL="342900" indent="-342900">
              <a:spcBef>
                <a:spcPts val="800"/>
              </a:spcBef>
              <a:buFont typeface="Wingdings" panose="05000000000000000000" pitchFamily="2" charset="2"/>
              <a:buChar char="§"/>
            </a:pPr>
            <a:r>
              <a:rPr lang="en-GB" dirty="0">
                <a:solidFill>
                  <a:schemeClr val="bg1"/>
                </a:solidFill>
              </a:rPr>
              <a:t>Enhancing digital connectivity, and green infrastructure – including the greenest </a:t>
            </a:r>
            <a:r>
              <a:rPr lang="en-GB" dirty="0" err="1">
                <a:solidFill>
                  <a:schemeClr val="bg1"/>
                </a:solidFill>
              </a:rPr>
              <a:t>airpaort</a:t>
            </a:r>
            <a:r>
              <a:rPr lang="en-GB" dirty="0">
                <a:solidFill>
                  <a:schemeClr val="bg1"/>
                </a:solidFill>
              </a:rPr>
              <a:t> in the UK – and increasing active and sustainable travel</a:t>
            </a:r>
          </a:p>
        </p:txBody>
      </p:sp>
      <p:pic>
        <p:nvPicPr>
          <p:cNvPr id="4" name="Picture 3"/>
          <p:cNvPicPr>
            <a:picLocks noChangeAspect="1"/>
          </p:cNvPicPr>
          <p:nvPr/>
        </p:nvPicPr>
        <p:blipFill rotWithShape="1">
          <a:blip r:embed="rId2"/>
          <a:srcRect l="79600" t="6192" r="4846" b="67494"/>
          <a:stretch/>
        </p:blipFill>
        <p:spPr>
          <a:xfrm>
            <a:off x="7462664" y="1204077"/>
            <a:ext cx="1224136" cy="1224136"/>
          </a:xfrm>
          <a:prstGeom prst="rect">
            <a:avLst/>
          </a:prstGeom>
        </p:spPr>
      </p:pic>
    </p:spTree>
    <p:extLst>
      <p:ext uri="{BB962C8B-B14F-4D97-AF65-F5344CB8AC3E}">
        <p14:creationId xmlns:p14="http://schemas.microsoft.com/office/powerpoint/2010/main" val="3365017486"/>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quarter" idx="10"/>
          </p:nvPr>
        </p:nvSpPr>
        <p:spPr/>
        <p:txBody>
          <a:bodyPr/>
          <a:lstStyle/>
          <a:p>
            <a:endParaRPr lang="en-GB"/>
          </a:p>
        </p:txBody>
      </p:sp>
      <p:pic>
        <p:nvPicPr>
          <p:cNvPr id="5" name="Picture 4">
            <a:hlinkClick r:id="rId2"/>
          </p:cNvPr>
          <p:cNvPicPr>
            <a:picLocks noChangeAspect="1"/>
          </p:cNvPicPr>
          <p:nvPr/>
        </p:nvPicPr>
        <p:blipFill rotWithShape="1">
          <a:blip r:embed="rId3"/>
          <a:srcRect l="24527" t="16601" r="6660" b="1641"/>
          <a:stretch/>
        </p:blipFill>
        <p:spPr>
          <a:xfrm>
            <a:off x="-14910" y="116632"/>
            <a:ext cx="9158910" cy="6542078"/>
          </a:xfrm>
          <a:prstGeom prst="rect">
            <a:avLst/>
          </a:prstGeom>
        </p:spPr>
      </p:pic>
    </p:spTree>
    <p:extLst>
      <p:ext uri="{BB962C8B-B14F-4D97-AF65-F5344CB8AC3E}">
        <p14:creationId xmlns:p14="http://schemas.microsoft.com/office/powerpoint/2010/main" val="41487650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Instructions upon completion</a:t>
            </a:r>
          </a:p>
        </p:txBody>
      </p:sp>
      <p:sp>
        <p:nvSpPr>
          <p:cNvPr id="3" name="Text Placeholder 2"/>
          <p:cNvSpPr>
            <a:spLocks noGrp="1"/>
          </p:cNvSpPr>
          <p:nvPr>
            <p:ph type="body" sz="quarter" idx="10"/>
          </p:nvPr>
        </p:nvSpPr>
        <p:spPr/>
        <p:txBody>
          <a:bodyPr/>
          <a:lstStyle/>
          <a:p>
            <a:pPr marL="342900" indent="-342900">
              <a:spcAft>
                <a:spcPts val="1200"/>
              </a:spcAft>
              <a:buFont typeface="Wingdings" panose="05000000000000000000" pitchFamily="2" charset="2"/>
              <a:buChar char="ü"/>
            </a:pPr>
            <a:r>
              <a:rPr lang="en-GB" dirty="0"/>
              <a:t>Check the deadline for the return of tender – allow time to upload.</a:t>
            </a:r>
          </a:p>
          <a:p>
            <a:pPr marL="342900" indent="-342900">
              <a:spcAft>
                <a:spcPts val="1200"/>
              </a:spcAft>
              <a:buFont typeface="Wingdings" panose="05000000000000000000" pitchFamily="2" charset="2"/>
              <a:buChar char="ü"/>
            </a:pPr>
            <a:r>
              <a:rPr lang="en-GB" dirty="0"/>
              <a:t>Check clarification deadline date if any – queries will not be responded to after this date.</a:t>
            </a:r>
          </a:p>
          <a:p>
            <a:pPr marL="342900" indent="-342900">
              <a:spcAft>
                <a:spcPts val="1200"/>
              </a:spcAft>
              <a:buFont typeface="Wingdings" panose="05000000000000000000" pitchFamily="2" charset="2"/>
              <a:buChar char="ü"/>
            </a:pPr>
            <a:r>
              <a:rPr lang="en-GB" dirty="0"/>
              <a:t>Check if the instruction is to return your submission in a specific format and adhere to that, check attachments to be uploaded.</a:t>
            </a:r>
          </a:p>
          <a:p>
            <a:pPr marL="342900" indent="-342900">
              <a:spcAft>
                <a:spcPts val="1200"/>
              </a:spcAft>
              <a:buFont typeface="Wingdings" panose="05000000000000000000" pitchFamily="2" charset="2"/>
              <a:buChar char="ü"/>
            </a:pPr>
            <a:r>
              <a:rPr lang="en-GB" dirty="0"/>
              <a:t>Where a word count/page limit has been given, please adhere to this.  Any words over the word count will not be considered.</a:t>
            </a:r>
          </a:p>
          <a:p>
            <a:pPr marL="342900" indent="-342900">
              <a:spcAft>
                <a:spcPts val="1200"/>
              </a:spcAft>
              <a:buFont typeface="Wingdings" panose="05000000000000000000" pitchFamily="2" charset="2"/>
              <a:buChar char="ü"/>
            </a:pPr>
            <a:r>
              <a:rPr lang="en-GB" dirty="0"/>
              <a:t>Don’t leave anything blank – use N/A if appropriate.</a:t>
            </a:r>
          </a:p>
          <a:p>
            <a:endParaRPr lang="en-GB" dirty="0"/>
          </a:p>
        </p:txBody>
      </p:sp>
    </p:spTree>
    <p:extLst>
      <p:ext uri="{BB962C8B-B14F-4D97-AF65-F5344CB8AC3E}">
        <p14:creationId xmlns:p14="http://schemas.microsoft.com/office/powerpoint/2010/main" val="35419755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Evaluation and Award Criteria</a:t>
            </a:r>
          </a:p>
        </p:txBody>
      </p:sp>
      <p:sp>
        <p:nvSpPr>
          <p:cNvPr id="3" name="Text Placeholder 2"/>
          <p:cNvSpPr>
            <a:spLocks noGrp="1"/>
          </p:cNvSpPr>
          <p:nvPr>
            <p:ph type="body" sz="quarter" idx="10"/>
          </p:nvPr>
        </p:nvSpPr>
        <p:spPr/>
        <p:txBody>
          <a:bodyPr/>
          <a:lstStyle/>
          <a:p>
            <a:pPr marL="342900" indent="-342900">
              <a:spcBef>
                <a:spcPts val="600"/>
              </a:spcBef>
              <a:spcAft>
                <a:spcPts val="1200"/>
              </a:spcAft>
              <a:buFont typeface="Wingdings" panose="05000000000000000000" pitchFamily="2" charset="2"/>
              <a:buChar char="ü"/>
            </a:pPr>
            <a:r>
              <a:rPr lang="en-GB" dirty="0"/>
              <a:t>Check that you understand the evaluation/award criteria, included in the tender documents, which be split between social value, quality and price. </a:t>
            </a:r>
          </a:p>
          <a:p>
            <a:pPr marL="342900" indent="-342900">
              <a:spcBef>
                <a:spcPts val="600"/>
              </a:spcBef>
              <a:spcAft>
                <a:spcPts val="1200"/>
              </a:spcAft>
              <a:buFont typeface="Wingdings" panose="05000000000000000000" pitchFamily="2" charset="2"/>
              <a:buChar char="ü"/>
            </a:pPr>
            <a:r>
              <a:rPr lang="en-GB" dirty="0"/>
              <a:t>There are at least 2 pass / fail questions</a:t>
            </a:r>
          </a:p>
          <a:p>
            <a:pPr marL="342900" indent="-342900">
              <a:spcBef>
                <a:spcPts val="600"/>
              </a:spcBef>
              <a:spcAft>
                <a:spcPts val="1200"/>
              </a:spcAft>
              <a:buFont typeface="Wingdings" panose="05000000000000000000" pitchFamily="2" charset="2"/>
              <a:buChar char="ü"/>
            </a:pPr>
            <a:r>
              <a:rPr lang="en-GB" dirty="0"/>
              <a:t>Minimum thresholds to be reached </a:t>
            </a:r>
            <a:r>
              <a:rPr lang="en-GB" sz="1800" i="1" dirty="0"/>
              <a:t>(minimum score)</a:t>
            </a:r>
          </a:p>
          <a:p>
            <a:pPr marL="342900" indent="-342900">
              <a:spcBef>
                <a:spcPts val="600"/>
              </a:spcBef>
              <a:spcAft>
                <a:spcPts val="1200"/>
              </a:spcAft>
              <a:buFont typeface="Wingdings" panose="05000000000000000000" pitchFamily="2" charset="2"/>
              <a:buChar char="ü"/>
            </a:pPr>
            <a:r>
              <a:rPr lang="en-GB" dirty="0"/>
              <a:t>Adhere to the word count</a:t>
            </a:r>
          </a:p>
          <a:p>
            <a:pPr marL="342900" indent="-342900">
              <a:spcBef>
                <a:spcPts val="600"/>
              </a:spcBef>
              <a:spcAft>
                <a:spcPts val="1200"/>
              </a:spcAft>
              <a:buFont typeface="Wingdings" panose="05000000000000000000" pitchFamily="2" charset="2"/>
              <a:buChar char="ü"/>
            </a:pPr>
            <a:r>
              <a:rPr lang="en-GB" dirty="0"/>
              <a:t>Financial evaluation</a:t>
            </a:r>
          </a:p>
          <a:p>
            <a:pPr marL="342900" indent="-342900">
              <a:spcBef>
                <a:spcPts val="600"/>
              </a:spcBef>
              <a:spcAft>
                <a:spcPts val="1200"/>
              </a:spcAft>
              <a:buFont typeface="Wingdings" panose="05000000000000000000" pitchFamily="2" charset="2"/>
              <a:buChar char="ü"/>
            </a:pPr>
            <a:r>
              <a:rPr lang="en-GB" dirty="0"/>
              <a:t>Case studies – quality will be assessed against the examples provided</a:t>
            </a:r>
          </a:p>
          <a:p>
            <a:pPr marL="342900" indent="-342900">
              <a:spcBef>
                <a:spcPts val="600"/>
              </a:spcBef>
              <a:spcAft>
                <a:spcPts val="1200"/>
              </a:spcAft>
              <a:buFont typeface="Wingdings" panose="05000000000000000000" pitchFamily="2" charset="2"/>
              <a:buChar char="ü"/>
            </a:pPr>
            <a:r>
              <a:rPr lang="en-GB" dirty="0"/>
              <a:t>Ensure all uploaded, signed and dated within the timeframe, late submissions will not be accepted.  The council holds no responsibility for late or incomplete submissions.</a:t>
            </a:r>
          </a:p>
          <a:p>
            <a:pPr marL="342900" indent="-342900">
              <a:buFont typeface="Wingdings" panose="05000000000000000000" pitchFamily="2" charset="2"/>
              <a:buChar char="ü"/>
            </a:pPr>
            <a:endParaRPr lang="en-GB" dirty="0"/>
          </a:p>
        </p:txBody>
      </p:sp>
    </p:spTree>
    <p:extLst>
      <p:ext uri="{BB962C8B-B14F-4D97-AF65-F5344CB8AC3E}">
        <p14:creationId xmlns:p14="http://schemas.microsoft.com/office/powerpoint/2010/main" val="4149372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Clarification question/s</a:t>
            </a:r>
          </a:p>
        </p:txBody>
      </p:sp>
      <p:sp>
        <p:nvSpPr>
          <p:cNvPr id="3" name="Text Placeholder 2"/>
          <p:cNvSpPr>
            <a:spLocks noGrp="1"/>
          </p:cNvSpPr>
          <p:nvPr>
            <p:ph type="body" sz="quarter" idx="10"/>
          </p:nvPr>
        </p:nvSpPr>
        <p:spPr>
          <a:xfrm>
            <a:off x="457200" y="1484784"/>
            <a:ext cx="8435280" cy="4471348"/>
          </a:xfrm>
        </p:spPr>
        <p:txBody>
          <a:bodyPr/>
          <a:lstStyle/>
          <a:p>
            <a:pPr marL="342900" indent="-342900">
              <a:buFont typeface="Wingdings" panose="05000000000000000000" pitchFamily="2" charset="2"/>
              <a:buChar char="ü"/>
            </a:pPr>
            <a:r>
              <a:rPr lang="en-GB" dirty="0"/>
              <a:t>Submit a question via the portal</a:t>
            </a:r>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r>
              <a:rPr lang="en-GB" dirty="0"/>
              <a:t>If the question is relevant to all organisations it’ll be a </a:t>
            </a:r>
            <a:r>
              <a:rPr lang="en-GB" b="1" dirty="0"/>
              <a:t>public</a:t>
            </a:r>
            <a:r>
              <a:rPr lang="en-GB" dirty="0"/>
              <a:t> response, if it’s commercially sensitive – a </a:t>
            </a:r>
            <a:r>
              <a:rPr lang="en-GB" b="1" dirty="0"/>
              <a:t>private</a:t>
            </a:r>
            <a:r>
              <a:rPr lang="en-GB" dirty="0"/>
              <a:t> response</a:t>
            </a:r>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r>
              <a:rPr lang="en-GB" dirty="0"/>
              <a:t>READ THE DOCUMENTS – most of the answers to your questions will be within the ITT documents</a:t>
            </a:r>
          </a:p>
          <a:p>
            <a:endParaRPr lang="en-GB" dirty="0"/>
          </a:p>
          <a:p>
            <a:pPr marL="342900" indent="-342900">
              <a:buFont typeface="Wingdings" panose="05000000000000000000" pitchFamily="2" charset="2"/>
              <a:buChar char="ü"/>
            </a:pPr>
            <a:r>
              <a:rPr lang="en-GB" dirty="0"/>
              <a:t>Contractors should not insert qualifications and caveats to their tender bid.  All clarifications must be sought before the clarification deadline.  Any qualification or caveats that come with the bids that have not been sought at the clarification period will be disregarded.  </a:t>
            </a:r>
          </a:p>
        </p:txBody>
      </p:sp>
      <p:grpSp>
        <p:nvGrpSpPr>
          <p:cNvPr id="7" name="Group 6"/>
          <p:cNvGrpSpPr/>
          <p:nvPr/>
        </p:nvGrpSpPr>
        <p:grpSpPr>
          <a:xfrm>
            <a:off x="7020272" y="246278"/>
            <a:ext cx="1685981" cy="1526538"/>
            <a:chOff x="2915816" y="4142270"/>
            <a:chExt cx="2839591" cy="2695575"/>
          </a:xfrm>
        </p:grpSpPr>
        <p:pic>
          <p:nvPicPr>
            <p:cNvPr id="4" name="Picture 3" descr="Icons — OliCav"/>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4142270"/>
              <a:ext cx="2695575" cy="2695575"/>
            </a:xfrm>
            <a:prstGeom prst="rect">
              <a:avLst/>
            </a:prstGeom>
          </p:spPr>
        </p:pic>
        <p:sp>
          <p:nvSpPr>
            <p:cNvPr id="5" name="Rectangle 4"/>
            <p:cNvSpPr/>
            <p:nvPr/>
          </p:nvSpPr>
          <p:spPr>
            <a:xfrm>
              <a:off x="3059832" y="4831944"/>
              <a:ext cx="792088" cy="8293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2915816" y="5192026"/>
              <a:ext cx="792088" cy="8293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048725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07" y="1556792"/>
            <a:ext cx="8229600" cy="628473"/>
          </a:xfrm>
        </p:spPr>
        <p:txBody>
          <a:bodyPr/>
          <a:lstStyle/>
          <a:p>
            <a:r>
              <a:rPr lang="en-GB" dirty="0"/>
              <a:t>Questions</a:t>
            </a:r>
          </a:p>
        </p:txBody>
      </p:sp>
      <p:pic>
        <p:nvPicPr>
          <p:cNvPr id="4" name="Picture 3" descr="Question mark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2420888"/>
            <a:ext cx="1802345" cy="1802345"/>
          </a:xfrm>
          <a:prstGeom prst="rect">
            <a:avLst/>
          </a:prstGeom>
        </p:spPr>
      </p:pic>
    </p:spTree>
    <p:extLst>
      <p:ext uri="{BB962C8B-B14F-4D97-AF65-F5344CB8AC3E}">
        <p14:creationId xmlns:p14="http://schemas.microsoft.com/office/powerpoint/2010/main" val="691602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24" y="2204864"/>
            <a:ext cx="8229600" cy="1652786"/>
          </a:xfrm>
        </p:spPr>
        <p:txBody>
          <a:bodyPr/>
          <a:lstStyle/>
          <a:p>
            <a:r>
              <a:rPr lang="en-GB" sz="8000" dirty="0">
                <a:solidFill>
                  <a:srgbClr val="7030A0"/>
                </a:solidFill>
              </a:rPr>
              <a:t>Good Luck!</a:t>
            </a:r>
          </a:p>
        </p:txBody>
      </p:sp>
      <p:sp>
        <p:nvSpPr>
          <p:cNvPr id="3" name="Text Placeholder 2"/>
          <p:cNvSpPr>
            <a:spLocks noGrp="1"/>
          </p:cNvSpPr>
          <p:nvPr>
            <p:ph type="body" sz="quarter" idx="10"/>
          </p:nvPr>
        </p:nvSpPr>
        <p:spPr>
          <a:xfrm>
            <a:off x="444624" y="4293096"/>
            <a:ext cx="8229600" cy="1073423"/>
          </a:xfrm>
        </p:spPr>
        <p:txBody>
          <a:bodyPr/>
          <a:lstStyle/>
          <a:p>
            <a:pPr algn="ctr"/>
            <a:r>
              <a:rPr lang="en-GB" sz="3600" dirty="0"/>
              <a:t>We look forward to working with you</a:t>
            </a:r>
          </a:p>
        </p:txBody>
      </p:sp>
    </p:spTree>
    <p:extLst>
      <p:ext uri="{BB962C8B-B14F-4D97-AF65-F5344CB8AC3E}">
        <p14:creationId xmlns:p14="http://schemas.microsoft.com/office/powerpoint/2010/main" val="22314894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Who are we?</a:t>
            </a:r>
          </a:p>
        </p:txBody>
      </p:sp>
      <p:sp>
        <p:nvSpPr>
          <p:cNvPr id="5" name="Text Placeholder 4"/>
          <p:cNvSpPr>
            <a:spLocks noGrp="1"/>
          </p:cNvSpPr>
          <p:nvPr>
            <p:ph type="body" sz="quarter" idx="10"/>
          </p:nvPr>
        </p:nvSpPr>
        <p:spPr>
          <a:xfrm>
            <a:off x="683568" y="1350863"/>
            <a:ext cx="7848872" cy="4670425"/>
          </a:xfrm>
        </p:spPr>
        <p:txBody>
          <a:bodyPr/>
          <a:lstStyle/>
          <a:p>
            <a:r>
              <a:rPr lang="en-GB" b="1" dirty="0"/>
              <a:t>Introduction to Luton Council</a:t>
            </a:r>
          </a:p>
          <a:p>
            <a:endParaRPr lang="en-GB" sz="800" dirty="0"/>
          </a:p>
          <a:p>
            <a:pPr>
              <a:spcBef>
                <a:spcPts val="600"/>
              </a:spcBef>
              <a:spcAft>
                <a:spcPts val="1200"/>
              </a:spcAft>
            </a:pPr>
            <a:r>
              <a:rPr lang="en-GB" sz="1800" dirty="0"/>
              <a:t>Luton Council is a unitary Council covering an area of approximately 17 square miles (44 km</a:t>
            </a:r>
            <a:r>
              <a:rPr lang="en-GB" sz="1800" baseline="30000" dirty="0"/>
              <a:t>2</a:t>
            </a:r>
            <a:r>
              <a:rPr lang="en-GB" sz="1800" dirty="0"/>
              <a:t>) and the current population of Luton is estimated at 220,000 </a:t>
            </a:r>
            <a:r>
              <a:rPr lang="en-GB" sz="1600" i="1" dirty="0"/>
              <a:t>(and rising)</a:t>
            </a:r>
            <a:r>
              <a:rPr lang="en-GB" sz="1800" dirty="0"/>
              <a:t>.</a:t>
            </a:r>
          </a:p>
          <a:p>
            <a:pPr>
              <a:spcBef>
                <a:spcPts val="600"/>
              </a:spcBef>
              <a:spcAft>
                <a:spcPts val="1200"/>
              </a:spcAft>
            </a:pPr>
            <a:r>
              <a:rPr lang="en-GB" sz="1800" dirty="0"/>
              <a:t>The Council employs approximately 3,000 people based in a variety of locations such as offices, schools, nurseries, crematorium, parks pavilions, community centres, sports centres, day care, residential, police station, hospital, etc. These locations are located across the Borough.</a:t>
            </a:r>
          </a:p>
          <a:p>
            <a:pPr>
              <a:spcBef>
                <a:spcPts val="600"/>
              </a:spcBef>
              <a:spcAft>
                <a:spcPts val="1200"/>
              </a:spcAft>
            </a:pPr>
            <a:endParaRPr lang="en-GB" sz="1800" dirty="0">
              <a:highlight>
                <a:srgbClr val="FFFF00"/>
              </a:highlight>
            </a:endParaRPr>
          </a:p>
        </p:txBody>
      </p:sp>
    </p:spTree>
    <p:extLst>
      <p:ext uri="{BB962C8B-B14F-4D97-AF65-F5344CB8AC3E}">
        <p14:creationId xmlns:p14="http://schemas.microsoft.com/office/powerpoint/2010/main" val="28528915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2984-862D-13BE-BD97-F0F469936A62}"/>
              </a:ext>
            </a:extLst>
          </p:cNvPr>
          <p:cNvSpPr>
            <a:spLocks noGrp="1"/>
          </p:cNvSpPr>
          <p:nvPr>
            <p:ph type="title"/>
          </p:nvPr>
        </p:nvSpPr>
        <p:spPr/>
        <p:txBody>
          <a:bodyPr/>
          <a:lstStyle/>
          <a:p>
            <a:r>
              <a:rPr lang="en-GB" dirty="0"/>
              <a:t>Luton Population &amp; Demographics </a:t>
            </a:r>
          </a:p>
        </p:txBody>
      </p:sp>
      <p:sp>
        <p:nvSpPr>
          <p:cNvPr id="3" name="Text Placeholder 2">
            <a:extLst>
              <a:ext uri="{FF2B5EF4-FFF2-40B4-BE49-F238E27FC236}">
                <a16:creationId xmlns:a16="http://schemas.microsoft.com/office/drawing/2014/main" id="{08BEA025-CE9E-43E5-739C-C03BA89912F4}"/>
              </a:ext>
            </a:extLst>
          </p:cNvPr>
          <p:cNvSpPr>
            <a:spLocks noGrp="1"/>
          </p:cNvSpPr>
          <p:nvPr>
            <p:ph type="body" sz="quarter" idx="10"/>
          </p:nvPr>
        </p:nvSpPr>
        <p:spPr/>
        <p:txBody>
          <a:bodyPr/>
          <a:lstStyle/>
          <a:p>
            <a:r>
              <a:rPr lang="en-GB" sz="1800" dirty="0"/>
              <a:t>Luton is an ethically diverse town with an estimated 150 languages and dialects spoken. It is densely populated, with some pockets of overcrowding. Luton has a younger than average population, however, forecasting suggests this will rise in the future with an increase in the holder age group.</a:t>
            </a:r>
          </a:p>
          <a:p>
            <a:endParaRPr lang="en-GB" sz="1800" dirty="0"/>
          </a:p>
          <a:p>
            <a:r>
              <a:rPr lang="en-GB" sz="1800" dirty="0"/>
              <a:t>Luton is comparatively deprived, with some wards among the most deprived areas in the country and high levels of child poverty. These population characteristics contribute to the needs within the town. </a:t>
            </a:r>
          </a:p>
          <a:p>
            <a:endParaRPr lang="en-GB" sz="1800" dirty="0"/>
          </a:p>
          <a:p>
            <a:r>
              <a:rPr lang="en-GB" sz="1600" dirty="0"/>
              <a:t>Our model delivery for drug and alcohol services will focus on: </a:t>
            </a:r>
          </a:p>
          <a:p>
            <a:pPr marL="285750" indent="-285750">
              <a:buFont typeface="Arial" panose="020B0604020202020204" pitchFamily="34" charset="0"/>
              <a:buChar char="•"/>
            </a:pPr>
            <a:r>
              <a:rPr lang="en-GB" sz="1600" dirty="0"/>
              <a:t>Unmet need across the demographic </a:t>
            </a:r>
          </a:p>
          <a:p>
            <a:pPr marL="285750" indent="-285750">
              <a:buFont typeface="Arial" panose="020B0604020202020204" pitchFamily="34" charset="0"/>
              <a:buChar char="•"/>
            </a:pPr>
            <a:r>
              <a:rPr lang="en-GB" sz="1600" dirty="0"/>
              <a:t>Engaging and supporting those with multiple complex and interconnected needs </a:t>
            </a:r>
          </a:p>
          <a:p>
            <a:pPr marL="285750" indent="-285750">
              <a:buFont typeface="Arial" panose="020B0604020202020204" pitchFamily="34" charset="0"/>
              <a:buChar char="•"/>
            </a:pPr>
            <a:r>
              <a:rPr lang="en-GB" sz="1600" dirty="0"/>
              <a:t>Clinical treatment </a:t>
            </a:r>
          </a:p>
          <a:p>
            <a:pPr marL="285750" indent="-285750">
              <a:buFont typeface="Arial" panose="020B0604020202020204" pitchFamily="34" charset="0"/>
              <a:buChar char="•"/>
            </a:pPr>
            <a:r>
              <a:rPr lang="en-GB" sz="1600" dirty="0"/>
              <a:t>Recovery </a:t>
            </a:r>
          </a:p>
          <a:p>
            <a:pPr marL="285750" indent="-285750">
              <a:buFont typeface="Arial" panose="020B0604020202020204" pitchFamily="34" charset="0"/>
              <a:buChar char="•"/>
            </a:pPr>
            <a:r>
              <a:rPr lang="en-GB" sz="1600" dirty="0"/>
              <a:t>Prevention </a:t>
            </a:r>
          </a:p>
          <a:p>
            <a:endParaRPr lang="en-GB" dirty="0"/>
          </a:p>
          <a:p>
            <a:endParaRPr lang="en-GB" dirty="0"/>
          </a:p>
        </p:txBody>
      </p:sp>
    </p:spTree>
    <p:extLst>
      <p:ext uri="{BB962C8B-B14F-4D97-AF65-F5344CB8AC3E}">
        <p14:creationId xmlns:p14="http://schemas.microsoft.com/office/powerpoint/2010/main" val="172265941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CAC18-CB2B-8428-212F-5B752E81BC55}"/>
              </a:ext>
            </a:extLst>
          </p:cNvPr>
          <p:cNvSpPr>
            <a:spLocks noGrp="1"/>
          </p:cNvSpPr>
          <p:nvPr>
            <p:ph type="title"/>
          </p:nvPr>
        </p:nvSpPr>
        <p:spPr/>
        <p:txBody>
          <a:bodyPr/>
          <a:lstStyle/>
          <a:p>
            <a:r>
              <a:rPr lang="en-GB" dirty="0"/>
              <a:t>Joint Strategic Needs Assessment </a:t>
            </a:r>
          </a:p>
        </p:txBody>
      </p:sp>
      <p:sp>
        <p:nvSpPr>
          <p:cNvPr id="3" name="Text Placeholder 2">
            <a:extLst>
              <a:ext uri="{FF2B5EF4-FFF2-40B4-BE49-F238E27FC236}">
                <a16:creationId xmlns:a16="http://schemas.microsoft.com/office/drawing/2014/main" id="{49C5CEB0-CC8A-9D83-DAB6-25C72E144252}"/>
              </a:ext>
            </a:extLst>
          </p:cNvPr>
          <p:cNvSpPr>
            <a:spLocks noGrp="1"/>
          </p:cNvSpPr>
          <p:nvPr>
            <p:ph type="body" sz="quarter" idx="10"/>
          </p:nvPr>
        </p:nvSpPr>
        <p:spPr/>
        <p:txBody>
          <a:bodyPr/>
          <a:lstStyle/>
          <a:p>
            <a:r>
              <a:rPr lang="en-GB" dirty="0"/>
              <a:t>Luton's JSNA is under review for 2024, 2023’s can be found here: </a:t>
            </a:r>
          </a:p>
          <a:p>
            <a:r>
              <a:rPr lang="en-GB" sz="2000" dirty="0">
                <a:hlinkClick r:id="rId3"/>
              </a:rPr>
              <a:t> </a:t>
            </a:r>
            <a:r>
              <a:rPr lang="en-GB" sz="2000" dirty="0">
                <a:hlinkClick r:id="rId4"/>
              </a:rPr>
              <a:t>https://www.luton.gov.uk/Community_and_living/Lists/LutonDocuments/PDF/JSNA/jsna-overview-health-social-care-needs-2023.pdf</a:t>
            </a:r>
            <a:endParaRPr lang="en-GB" sz="2000" dirty="0"/>
          </a:p>
          <a:p>
            <a:endParaRPr lang="en-GB" dirty="0"/>
          </a:p>
        </p:txBody>
      </p:sp>
    </p:spTree>
    <p:extLst>
      <p:ext uri="{BB962C8B-B14F-4D97-AF65-F5344CB8AC3E}">
        <p14:creationId xmlns:p14="http://schemas.microsoft.com/office/powerpoint/2010/main" val="157693334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C6D0EA-9B0B-F47B-80AD-10C9ADC696D2}"/>
              </a:ext>
            </a:extLst>
          </p:cNvPr>
          <p:cNvSpPr txBox="1"/>
          <p:nvPr/>
        </p:nvSpPr>
        <p:spPr>
          <a:xfrm>
            <a:off x="971600" y="692696"/>
            <a:ext cx="6912768"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What do we want?</a:t>
            </a:r>
          </a:p>
          <a:p>
            <a:pPr algn="ctr"/>
            <a:r>
              <a:rPr lang="en-GB" sz="2000" b="0" dirty="0">
                <a:latin typeface="Arial" panose="020B0604020202020204" pitchFamily="34" charset="0"/>
                <a:cs typeface="Arial" panose="020B0604020202020204" pitchFamily="34" charset="0"/>
              </a:rPr>
              <a:t>LOT Information</a:t>
            </a:r>
          </a:p>
        </p:txBody>
      </p:sp>
      <p:sp>
        <p:nvSpPr>
          <p:cNvPr id="8" name="TextBox 7">
            <a:extLst>
              <a:ext uri="{FF2B5EF4-FFF2-40B4-BE49-F238E27FC236}">
                <a16:creationId xmlns:a16="http://schemas.microsoft.com/office/drawing/2014/main" id="{B9BB10F1-F559-AB06-EBBA-B0C84378747B}"/>
              </a:ext>
            </a:extLst>
          </p:cNvPr>
          <p:cNvSpPr txBox="1"/>
          <p:nvPr/>
        </p:nvSpPr>
        <p:spPr>
          <a:xfrm>
            <a:off x="971600" y="5087327"/>
            <a:ext cx="7200800" cy="830997"/>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The aims of the Alliance is to better meet the needs of Luton’s diverse population. The Alliance services will share accountability to meet agreed delivery outcomes.</a:t>
            </a:r>
            <a:endParaRPr lang="en-GB" sz="1600" dirty="0">
              <a:highlight>
                <a:srgbClr val="FFFF00"/>
              </a:highlight>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CD7542AE-FA83-2BE1-8E9C-782EDFBA7E6C}"/>
              </a:ext>
            </a:extLst>
          </p:cNvPr>
          <p:cNvGraphicFramePr>
            <a:graphicFrameLocks noGrp="1"/>
          </p:cNvGraphicFramePr>
          <p:nvPr>
            <p:extLst>
              <p:ext uri="{D42A27DB-BD31-4B8C-83A1-F6EECF244321}">
                <p14:modId xmlns:p14="http://schemas.microsoft.com/office/powerpoint/2010/main" val="68742236"/>
              </p:ext>
            </p:extLst>
          </p:nvPr>
        </p:nvGraphicFramePr>
        <p:xfrm>
          <a:off x="971600" y="1400582"/>
          <a:ext cx="7488832" cy="3566160"/>
        </p:xfrm>
        <a:graphic>
          <a:graphicData uri="http://schemas.openxmlformats.org/drawingml/2006/table">
            <a:tbl>
              <a:tblPr firstRow="1" bandRow="1">
                <a:tableStyleId>{00A15C55-8517-42AA-B614-E9B94910E393}</a:tableStyleId>
              </a:tblPr>
              <a:tblGrid>
                <a:gridCol w="2736304">
                  <a:extLst>
                    <a:ext uri="{9D8B030D-6E8A-4147-A177-3AD203B41FA5}">
                      <a16:colId xmlns:a16="http://schemas.microsoft.com/office/drawing/2014/main" val="3199721335"/>
                    </a:ext>
                  </a:extLst>
                </a:gridCol>
                <a:gridCol w="4752528">
                  <a:extLst>
                    <a:ext uri="{9D8B030D-6E8A-4147-A177-3AD203B41FA5}">
                      <a16:colId xmlns:a16="http://schemas.microsoft.com/office/drawing/2014/main" val="4264232560"/>
                    </a:ext>
                  </a:extLst>
                </a:gridCol>
              </a:tblGrid>
              <a:tr h="950420">
                <a:tc>
                  <a:txBody>
                    <a:bodyPr/>
                    <a:lstStyle/>
                    <a:p>
                      <a:r>
                        <a:rPr lang="en-GB" b="0" dirty="0"/>
                        <a:t>Alliance Clinical: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t>Adults, children and young people’ specialist treatment services, hospital and criminal justice system in reach</a:t>
                      </a:r>
                    </a:p>
                    <a:p>
                      <a:endParaRPr lang="en-GB" b="0" dirty="0"/>
                    </a:p>
                  </a:txBody>
                  <a:tcPr/>
                </a:tc>
                <a:extLst>
                  <a:ext uri="{0D108BD9-81ED-4DB2-BD59-A6C34878D82A}">
                    <a16:rowId xmlns:a16="http://schemas.microsoft.com/office/drawing/2014/main" val="359193458"/>
                  </a:ext>
                </a:extLst>
              </a:tr>
              <a:tr h="598785">
                <a:tc>
                  <a:txBody>
                    <a:bodyPr/>
                    <a:lstStyle/>
                    <a:p>
                      <a:r>
                        <a:rPr lang="en-GB" dirty="0"/>
                        <a:t>Alliance Care: </a:t>
                      </a:r>
                    </a:p>
                  </a:txBody>
                  <a:tcPr/>
                </a:tc>
                <a:tc>
                  <a:txBody>
                    <a:bodyPr/>
                    <a:lstStyle/>
                    <a:p>
                      <a:r>
                        <a:rPr lang="en-GB" dirty="0"/>
                        <a:t>Identify and address the wider health and wellbeing issues of those individuals who are not willing or ready to engage with treatment services. Using effective interventions and support </a:t>
                      </a:r>
                    </a:p>
                  </a:txBody>
                  <a:tcPr/>
                </a:tc>
                <a:extLst>
                  <a:ext uri="{0D108BD9-81ED-4DB2-BD59-A6C34878D82A}">
                    <a16:rowId xmlns:a16="http://schemas.microsoft.com/office/drawing/2014/main" val="987678102"/>
                  </a:ext>
                </a:extLst>
              </a:tr>
              <a:tr h="598785">
                <a:tc>
                  <a:txBody>
                    <a:bodyPr/>
                    <a:lstStyle/>
                    <a:p>
                      <a:r>
                        <a:rPr lang="en-GB" dirty="0"/>
                        <a:t>Alliance Recovery: </a:t>
                      </a:r>
                    </a:p>
                  </a:txBody>
                  <a:tcPr/>
                </a:tc>
                <a:tc>
                  <a:txBody>
                    <a:bodyPr/>
                    <a:lstStyle/>
                    <a:p>
                      <a:r>
                        <a:rPr lang="en-GB" dirty="0"/>
                        <a:t>High quality recovery support for those in Luton. Building a robust, safe and visual recovery community</a:t>
                      </a:r>
                    </a:p>
                  </a:txBody>
                  <a:tcPr/>
                </a:tc>
                <a:extLst>
                  <a:ext uri="{0D108BD9-81ED-4DB2-BD59-A6C34878D82A}">
                    <a16:rowId xmlns:a16="http://schemas.microsoft.com/office/drawing/2014/main" val="2913851859"/>
                  </a:ext>
                </a:extLst>
              </a:tr>
            </a:tbl>
          </a:graphicData>
        </a:graphic>
      </p:graphicFrame>
    </p:spTree>
    <p:extLst>
      <p:ext uri="{BB962C8B-B14F-4D97-AF65-F5344CB8AC3E}">
        <p14:creationId xmlns:p14="http://schemas.microsoft.com/office/powerpoint/2010/main" val="325362734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497B-F0DD-1D63-FF44-55F67B068739}"/>
              </a:ext>
            </a:extLst>
          </p:cNvPr>
          <p:cNvSpPr>
            <a:spLocks noGrp="1"/>
          </p:cNvSpPr>
          <p:nvPr>
            <p:ph type="title"/>
          </p:nvPr>
        </p:nvSpPr>
        <p:spPr/>
        <p:txBody>
          <a:bodyPr/>
          <a:lstStyle/>
          <a:p>
            <a:r>
              <a:rPr lang="en-GB" dirty="0"/>
              <a:t>Lot 1- Alliance Clinical </a:t>
            </a:r>
          </a:p>
        </p:txBody>
      </p:sp>
      <p:sp>
        <p:nvSpPr>
          <p:cNvPr id="3" name="Text Placeholder 2">
            <a:extLst>
              <a:ext uri="{FF2B5EF4-FFF2-40B4-BE49-F238E27FC236}">
                <a16:creationId xmlns:a16="http://schemas.microsoft.com/office/drawing/2014/main" id="{3B61A0C4-294E-BF22-43D2-5A121F5F0EA9}"/>
              </a:ext>
            </a:extLst>
          </p:cNvPr>
          <p:cNvSpPr>
            <a:spLocks noGrp="1"/>
          </p:cNvSpPr>
          <p:nvPr>
            <p:ph type="body" sz="quarter" idx="10"/>
          </p:nvPr>
        </p:nvSpPr>
        <p:spPr>
          <a:xfrm>
            <a:off x="457200" y="1200150"/>
            <a:ext cx="8229600" cy="4821138"/>
          </a:xfrm>
        </p:spPr>
        <p:txBody>
          <a:bodyPr/>
          <a:lstStyle/>
          <a:p>
            <a:r>
              <a:rPr lang="en-GB" sz="1800" dirty="0"/>
              <a:t>The follow highlights standard clinical treatment elements, we would also expect to see further detail and innovation in delivery </a:t>
            </a:r>
          </a:p>
          <a:p>
            <a:pPr marL="342900" indent="-342900">
              <a:buFont typeface="Arial" panose="020B0604020202020204" pitchFamily="34" charset="0"/>
              <a:buChar char="•"/>
            </a:pPr>
            <a:r>
              <a:rPr lang="en-GB" sz="1800" dirty="0"/>
              <a:t>Opiate Substitute Therapy - consumption and dispensing</a:t>
            </a:r>
          </a:p>
          <a:p>
            <a:pPr marL="342900" indent="-342900">
              <a:buFont typeface="Arial" panose="020B0604020202020204" pitchFamily="34" charset="0"/>
              <a:buChar char="•"/>
            </a:pPr>
            <a:r>
              <a:rPr lang="en-GB" sz="1800" dirty="0"/>
              <a:t>Pharmacological service</a:t>
            </a:r>
          </a:p>
          <a:p>
            <a:pPr marL="342900" indent="-342900">
              <a:buFont typeface="Arial" panose="020B0604020202020204" pitchFamily="34" charset="0"/>
              <a:buChar char="•"/>
            </a:pPr>
            <a:r>
              <a:rPr lang="en-GB" sz="1800" dirty="0"/>
              <a:t>Detox/Rehab</a:t>
            </a:r>
          </a:p>
          <a:p>
            <a:pPr marL="342900" indent="-342900">
              <a:buFont typeface="Arial" panose="020B0604020202020204" pitchFamily="34" charset="0"/>
              <a:buChar char="•"/>
            </a:pPr>
            <a:r>
              <a:rPr lang="en-GB" sz="1800" dirty="0"/>
              <a:t>Testing and Vaccinations </a:t>
            </a:r>
          </a:p>
          <a:p>
            <a:pPr marL="342900" indent="-342900">
              <a:buFont typeface="Arial" panose="020B0604020202020204" pitchFamily="34" charset="0"/>
              <a:buChar char="•"/>
            </a:pPr>
            <a:r>
              <a:rPr lang="en-GB" sz="1800" dirty="0"/>
              <a:t>Counselling/key work sessions – Psychosocial interventions</a:t>
            </a:r>
          </a:p>
          <a:p>
            <a:pPr marL="342900" indent="-342900">
              <a:buFont typeface="Arial" panose="020B0604020202020204" pitchFamily="34" charset="0"/>
              <a:buChar char="•"/>
            </a:pPr>
            <a:r>
              <a:rPr lang="en-GB" sz="1800" dirty="0"/>
              <a:t>Trauma Informed Delivery </a:t>
            </a:r>
          </a:p>
          <a:p>
            <a:pPr marL="342900" indent="-342900">
              <a:buFont typeface="Arial" panose="020B0604020202020204" pitchFamily="34" charset="0"/>
              <a:buChar char="•"/>
            </a:pPr>
            <a:r>
              <a:rPr lang="en-GB" sz="1800" dirty="0"/>
              <a:t>Clinically Led- NICE guidelines </a:t>
            </a:r>
          </a:p>
          <a:p>
            <a:pPr marL="342900" indent="-342900">
              <a:buFont typeface="Arial" panose="020B0604020202020204" pitchFamily="34" charset="0"/>
              <a:buChar char="•"/>
            </a:pPr>
            <a:r>
              <a:rPr lang="en-GB" sz="1800" dirty="0"/>
              <a:t>Provision of needle exchange </a:t>
            </a:r>
          </a:p>
          <a:p>
            <a:pPr marL="342900" indent="-342900">
              <a:buFont typeface="Arial" panose="020B0604020202020204" pitchFamily="34" charset="0"/>
              <a:buChar char="•"/>
            </a:pPr>
            <a:r>
              <a:rPr lang="en-GB" sz="1800" dirty="0"/>
              <a:t>Harm Reduction</a:t>
            </a:r>
          </a:p>
          <a:p>
            <a:pPr marL="342900" indent="-342900">
              <a:buFont typeface="Arial" panose="020B0604020202020204" pitchFamily="34" charset="0"/>
              <a:buChar char="•"/>
            </a:pPr>
            <a:r>
              <a:rPr lang="en-GB" sz="1800" dirty="0"/>
              <a:t>ABI assessment</a:t>
            </a:r>
          </a:p>
          <a:p>
            <a:pPr marL="342900" indent="-342900">
              <a:buFont typeface="Arial" panose="020B0604020202020204" pitchFamily="34" charset="0"/>
              <a:buChar char="•"/>
            </a:pPr>
            <a:r>
              <a:rPr lang="en-GB" sz="1800" dirty="0"/>
              <a:t>Case management for those detox/rehab</a:t>
            </a:r>
          </a:p>
          <a:p>
            <a:pPr marL="342900" indent="-342900">
              <a:buFont typeface="Arial" panose="020B0604020202020204" pitchFamily="34" charset="0"/>
              <a:buChar char="•"/>
            </a:pPr>
            <a:r>
              <a:rPr lang="en-GB" sz="1800" dirty="0"/>
              <a:t>Prolonged release injectables</a:t>
            </a:r>
          </a:p>
        </p:txBody>
      </p:sp>
    </p:spTree>
    <p:extLst>
      <p:ext uri="{BB962C8B-B14F-4D97-AF65-F5344CB8AC3E}">
        <p14:creationId xmlns:p14="http://schemas.microsoft.com/office/powerpoint/2010/main" val="296186157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937EC-EE5D-D0AB-E2FC-EDBFE2521FBC}"/>
              </a:ext>
            </a:extLst>
          </p:cNvPr>
          <p:cNvSpPr>
            <a:spLocks noGrp="1"/>
          </p:cNvSpPr>
          <p:nvPr>
            <p:ph type="title"/>
          </p:nvPr>
        </p:nvSpPr>
        <p:spPr>
          <a:xfrm>
            <a:off x="457200" y="458081"/>
            <a:ext cx="8229600" cy="1098711"/>
          </a:xfrm>
        </p:spPr>
        <p:txBody>
          <a:bodyPr/>
          <a:lstStyle/>
          <a:p>
            <a:r>
              <a:rPr lang="en-GB" dirty="0"/>
              <a:t>Alliance Clinical:</a:t>
            </a:r>
            <a:br>
              <a:rPr lang="en-GB" dirty="0"/>
            </a:br>
            <a:r>
              <a:rPr lang="en-GB" dirty="0"/>
              <a:t> In-reach and Specialist Services </a:t>
            </a:r>
          </a:p>
        </p:txBody>
      </p:sp>
      <p:sp>
        <p:nvSpPr>
          <p:cNvPr id="3" name="Text Placeholder 2">
            <a:extLst>
              <a:ext uri="{FF2B5EF4-FFF2-40B4-BE49-F238E27FC236}">
                <a16:creationId xmlns:a16="http://schemas.microsoft.com/office/drawing/2014/main" id="{957843E3-CD3E-5B8A-2F42-863F56FB5F12}"/>
              </a:ext>
            </a:extLst>
          </p:cNvPr>
          <p:cNvSpPr>
            <a:spLocks noGrp="1"/>
          </p:cNvSpPr>
          <p:nvPr>
            <p:ph type="body" sz="quarter" idx="10"/>
          </p:nvPr>
        </p:nvSpPr>
        <p:spPr>
          <a:xfrm>
            <a:off x="457200" y="1700808"/>
            <a:ext cx="8229600" cy="4169767"/>
          </a:xfrm>
        </p:spPr>
        <p:txBody>
          <a:bodyPr/>
          <a:lstStyle/>
          <a:p>
            <a:r>
              <a:rPr lang="en-GB" dirty="0"/>
              <a:t>Hospital: Continue to deliver the innovated model of hospital in-reach in place, building on delivery and outcomes for service users. </a:t>
            </a:r>
          </a:p>
          <a:p>
            <a:endParaRPr lang="en-GB" dirty="0"/>
          </a:p>
          <a:p>
            <a:r>
              <a:rPr lang="en-GB" dirty="0"/>
              <a:t>Criminal Justice: Offer intensive support to address substance use  among those open to the criminal justice system in line with the National Drug Strategy and OHID ambitions. </a:t>
            </a:r>
          </a:p>
          <a:p>
            <a:endParaRPr lang="en-GB" dirty="0"/>
          </a:p>
          <a:p>
            <a:r>
              <a:rPr lang="en-GB" dirty="0"/>
              <a:t>Children and Young People (8-24yrs): Provide specialist, evidence-based prevention, early intervention, harm reduction and treatment to enable CYP to adopt a more sustainable and healthier lives.</a:t>
            </a:r>
          </a:p>
          <a:p>
            <a:endParaRPr lang="en-GB" dirty="0"/>
          </a:p>
        </p:txBody>
      </p:sp>
    </p:spTree>
    <p:extLst>
      <p:ext uri="{BB962C8B-B14F-4D97-AF65-F5344CB8AC3E}">
        <p14:creationId xmlns:p14="http://schemas.microsoft.com/office/powerpoint/2010/main" val="405221124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1EC94-B65A-3868-D116-A04B46F2E730}"/>
              </a:ext>
            </a:extLst>
          </p:cNvPr>
          <p:cNvSpPr>
            <a:spLocks noGrp="1"/>
          </p:cNvSpPr>
          <p:nvPr>
            <p:ph type="title"/>
          </p:nvPr>
        </p:nvSpPr>
        <p:spPr/>
        <p:txBody>
          <a:bodyPr/>
          <a:lstStyle/>
          <a:p>
            <a:r>
              <a:rPr lang="en-GB" dirty="0"/>
              <a:t>Lot 2- Alliance Care</a:t>
            </a:r>
          </a:p>
        </p:txBody>
      </p:sp>
      <p:sp>
        <p:nvSpPr>
          <p:cNvPr id="3" name="Text Placeholder 2">
            <a:extLst>
              <a:ext uri="{FF2B5EF4-FFF2-40B4-BE49-F238E27FC236}">
                <a16:creationId xmlns:a16="http://schemas.microsoft.com/office/drawing/2014/main" id="{CB3895F7-82CD-348E-A0ED-6AD85852FDB6}"/>
              </a:ext>
            </a:extLst>
          </p:cNvPr>
          <p:cNvSpPr>
            <a:spLocks noGrp="1"/>
          </p:cNvSpPr>
          <p:nvPr>
            <p:ph type="body" sz="quarter" idx="10"/>
          </p:nvPr>
        </p:nvSpPr>
        <p:spPr/>
        <p:txBody>
          <a:bodyPr/>
          <a:lstStyle/>
          <a:p>
            <a:pPr marL="0" indent="0">
              <a:buNone/>
            </a:pPr>
            <a:r>
              <a:rPr lang="en-GB" dirty="0"/>
              <a:t>The service will identify and address the wider health and wellbeing issues of those individuals who are not willing or ready to engage with treatment services, using effective interventions and support.</a:t>
            </a:r>
          </a:p>
          <a:p>
            <a:pPr marL="0" indent="0">
              <a:buNone/>
            </a:pPr>
            <a:endParaRPr lang="en-GB" dirty="0"/>
          </a:p>
          <a:p>
            <a:pPr marL="342900" indent="-342900">
              <a:buFont typeface="Arial" panose="020B0604020202020204" pitchFamily="34" charset="0"/>
              <a:buChar char="•"/>
            </a:pPr>
            <a:r>
              <a:rPr lang="en-GB" dirty="0"/>
              <a:t>SPOC – Single Point Of Contact</a:t>
            </a:r>
          </a:p>
          <a:p>
            <a:pPr marL="342900" indent="-342900">
              <a:buFont typeface="Arial" panose="020B0604020202020204" pitchFamily="34" charset="0"/>
              <a:buChar char="•"/>
            </a:pPr>
            <a:r>
              <a:rPr lang="en-GB" dirty="0"/>
              <a:t>Aftercare and re-integration </a:t>
            </a:r>
          </a:p>
          <a:p>
            <a:pPr marL="342900" indent="-342900">
              <a:buFont typeface="Arial" panose="020B0604020202020204" pitchFamily="34" charset="0"/>
              <a:buChar char="•"/>
            </a:pPr>
            <a:r>
              <a:rPr lang="en-GB" dirty="0"/>
              <a:t>Women’s Groups</a:t>
            </a:r>
          </a:p>
          <a:p>
            <a:pPr marL="342900" indent="-342900">
              <a:buFont typeface="Arial" panose="020B0604020202020204" pitchFamily="34" charset="0"/>
              <a:buChar char="•"/>
            </a:pPr>
            <a:r>
              <a:rPr lang="en-GB" dirty="0"/>
              <a:t>Rough Sleepers</a:t>
            </a:r>
          </a:p>
          <a:p>
            <a:pPr marL="342900" indent="-342900">
              <a:buFont typeface="Arial" panose="020B0604020202020204" pitchFamily="34" charset="0"/>
              <a:buChar char="•"/>
            </a:pPr>
            <a:r>
              <a:rPr lang="en-GB" dirty="0"/>
              <a:t>Family and carers</a:t>
            </a:r>
          </a:p>
          <a:p>
            <a:pPr marL="342900" indent="-342900">
              <a:buFont typeface="Arial" panose="020B0604020202020204" pitchFamily="34" charset="0"/>
              <a:buChar char="•"/>
            </a:pPr>
            <a:r>
              <a:rPr lang="en-GB" dirty="0"/>
              <a:t>Harm reduction programmes</a:t>
            </a:r>
          </a:p>
          <a:p>
            <a:pPr marL="342900" indent="-342900">
              <a:buFont typeface="Arial" panose="020B0604020202020204" pitchFamily="34" charset="0"/>
              <a:buChar char="•"/>
            </a:pPr>
            <a:r>
              <a:rPr lang="en-GB" dirty="0"/>
              <a:t>Dual Diagnosis</a:t>
            </a:r>
          </a:p>
          <a:p>
            <a:pPr marL="342900" indent="-342900">
              <a:buFont typeface="Arial" panose="020B0604020202020204" pitchFamily="34" charset="0"/>
              <a:buChar char="•"/>
            </a:pPr>
            <a:r>
              <a:rPr lang="en-GB" dirty="0"/>
              <a:t>Roll of out opioid antagonist medication</a:t>
            </a:r>
          </a:p>
          <a:p>
            <a:pPr marL="342900" indent="-342900">
              <a:buFont typeface="Arial" panose="020B0604020202020204" pitchFamily="34" charset="0"/>
              <a:buChar char="•"/>
            </a:pPr>
            <a:r>
              <a:rPr lang="en-GB" dirty="0"/>
              <a:t>Supporting positive requirements for anti-social behaviour</a:t>
            </a:r>
          </a:p>
          <a:p>
            <a:endParaRPr lang="en-GB" dirty="0"/>
          </a:p>
        </p:txBody>
      </p:sp>
    </p:spTree>
    <p:extLst>
      <p:ext uri="{BB962C8B-B14F-4D97-AF65-F5344CB8AC3E}">
        <p14:creationId xmlns:p14="http://schemas.microsoft.com/office/powerpoint/2010/main" val="1183436383"/>
      </p:ext>
    </p:extLst>
  </p:cSld>
  <p:clrMapOvr>
    <a:masterClrMapping/>
  </p:clrMapOvr>
  <p:transition spd="slow">
    <p:fade/>
  </p:transition>
</p:sld>
</file>

<file path=ppt/theme/theme1.xml><?xml version="1.0" encoding="utf-8"?>
<a:theme xmlns:a="http://schemas.openxmlformats.org/drawingml/2006/main" name="Powerpoint branding template New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744FC08BAB7443B4E365FDB8FDB767" ma:contentTypeVersion="9" ma:contentTypeDescription="Create a new document." ma:contentTypeScope="" ma:versionID="658401e9e1e4fcfc6bd1b0971b9b5d31">
  <xsd:schema xmlns:xsd="http://www.w3.org/2001/XMLSchema" xmlns:xs="http://www.w3.org/2001/XMLSchema" xmlns:p="http://schemas.microsoft.com/office/2006/metadata/properties" xmlns:ns2="9fa1f539-d261-473d-86aa-dae3b48d02fa" xmlns:ns3="9dbef5a1-880f-460f-a15c-3b34c2fd2e3f" xmlns:ns4="a291b5f6-5917-44a7-a133-26292ac86406" targetNamespace="http://schemas.microsoft.com/office/2006/metadata/properties" ma:root="true" ma:fieldsID="70f0e6f7e10805bf3a0794bbdafc9111" ns2:_="" ns3:_="" ns4:_="">
    <xsd:import namespace="9fa1f539-d261-473d-86aa-dae3b48d02fa"/>
    <xsd:import namespace="9dbef5a1-880f-460f-a15c-3b34c2fd2e3f"/>
    <xsd:import namespace="a291b5f6-5917-44a7-a133-26292ac86406"/>
    <xsd:element name="properties">
      <xsd:complexType>
        <xsd:sequence>
          <xsd:element name="documentManagement">
            <xsd:complexType>
              <xsd:all>
                <xsd:element ref="ns2:TagsTaxHTField0" minOccurs="0"/>
                <xsd:element ref="ns3:TaxCatchAll"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a1f539-d261-473d-86aa-dae3b48d02fa" elementFormDefault="qualified">
    <xsd:import namespace="http://schemas.microsoft.com/office/2006/documentManagement/types"/>
    <xsd:import namespace="http://schemas.microsoft.com/office/infopath/2007/PartnerControls"/>
    <xsd:element name="TagsTaxHTField0" ma:index="8" nillable="true" ma:taxonomy="true" ma:internalName="TagsTaxHTField0" ma:taxonomyFieldName="Tags" ma:displayName="Tags" ma:default="" ma:fieldId="{0751d7fd-00a1-45c9-99dd-0c281e3c8660}" ma:sspId="5f754152-19bd-41cf-a596-d81a73990b66" ma:termSetId="0888c7ad-1327-4901-a45d-3015d0304f2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dbef5a1-880f-460f-a15c-3b34c2fd2e3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0b1dc65-6963-49a1-9077-27827b84cdb0}" ma:internalName="TaxCatchAll" ma:showField="CatchAllData" ma:web="9dbef5a1-880f-460f-a15c-3b34c2fd2e3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291b5f6-5917-44a7-a133-26292ac8640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TagsTaxHTField0 xmlns="9fa1f539-d261-473d-86aa-dae3b48d02fa">
      <Terms xmlns="http://schemas.microsoft.com/office/infopath/2007/PartnerControls"/>
    </TagsTaxHTField0>
    <TaxCatchAll xmlns="9dbef5a1-880f-460f-a15c-3b34c2fd2e3f"/>
  </documentManagement>
</p:properties>
</file>

<file path=customXml/itemProps1.xml><?xml version="1.0" encoding="utf-8"?>
<ds:datastoreItem xmlns:ds="http://schemas.openxmlformats.org/officeDocument/2006/customXml" ds:itemID="{0C2B0C7D-AD83-4CDF-AC36-1B7ED5A66A5B}">
  <ds:schemaRefs>
    <ds:schemaRef ds:uri="http://schemas.microsoft.com/sharepoint/v3/contenttype/forms"/>
  </ds:schemaRefs>
</ds:datastoreItem>
</file>

<file path=customXml/itemProps2.xml><?xml version="1.0" encoding="utf-8"?>
<ds:datastoreItem xmlns:ds="http://schemas.openxmlformats.org/officeDocument/2006/customXml" ds:itemID="{BF077FB3-0501-475B-B523-35AA8C99E3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a1f539-d261-473d-86aa-dae3b48d02fa"/>
    <ds:schemaRef ds:uri="9dbef5a1-880f-460f-a15c-3b34c2fd2e3f"/>
    <ds:schemaRef ds:uri="a291b5f6-5917-44a7-a133-26292ac864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6EB9CF-CD4C-4DF0-8A55-36E56AF9688B}">
  <ds:schemaRefs>
    <ds:schemaRef ds:uri="http://purl.org/dc/elements/1.1/"/>
    <ds:schemaRef ds:uri="9fa1f539-d261-473d-86aa-dae3b48d02fa"/>
    <ds:schemaRef ds:uri="a291b5f6-5917-44a7-a133-26292ac86406"/>
    <ds:schemaRef ds:uri="http://purl.org/dc/terms/"/>
    <ds:schemaRef ds:uri="9dbef5a1-880f-460f-a15c-3b34c2fd2e3f"/>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 branding template New (3)</Template>
  <TotalTime>5475</TotalTime>
  <Words>2042</Words>
  <Application>Microsoft Office PowerPoint</Application>
  <PresentationFormat>On-screen Show (4:3)</PresentationFormat>
  <Paragraphs>265</Paragraphs>
  <Slides>29</Slides>
  <Notes>23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Powerpoint branding template New (3)</vt:lpstr>
      <vt:lpstr>PowerPoint Presentation</vt:lpstr>
      <vt:lpstr>Introductions</vt:lpstr>
      <vt:lpstr>Who are we?</vt:lpstr>
      <vt:lpstr>Luton Population &amp; Demographics </vt:lpstr>
      <vt:lpstr>Joint Strategic Needs Assessment </vt:lpstr>
      <vt:lpstr>PowerPoint Presentation</vt:lpstr>
      <vt:lpstr>Lot 1- Alliance Clinical </vt:lpstr>
      <vt:lpstr>Alliance Clinical:  In-reach and Specialist Services </vt:lpstr>
      <vt:lpstr>Lot 2- Alliance Care</vt:lpstr>
      <vt:lpstr>Lot 3 – Alliance Recovery </vt:lpstr>
      <vt:lpstr>Outcomes/Key Criteria </vt:lpstr>
      <vt:lpstr>Tender Process</vt:lpstr>
      <vt:lpstr>PowerPoint Presentation</vt:lpstr>
      <vt:lpstr>Provider Selection Regime</vt:lpstr>
      <vt:lpstr>Tender Process cont…</vt:lpstr>
      <vt:lpstr>Indicative Timeline</vt:lpstr>
      <vt:lpstr>Specification</vt:lpstr>
      <vt:lpstr>Quality Questions</vt:lpstr>
      <vt:lpstr>Pricing</vt:lpstr>
      <vt:lpstr>Social Value</vt:lpstr>
      <vt:lpstr>Social Value</vt:lpstr>
      <vt:lpstr>Luton 2040</vt:lpstr>
      <vt:lpstr>Taken from our 2040 vision</vt:lpstr>
      <vt:lpstr>PowerPoint Presentation</vt:lpstr>
      <vt:lpstr>Instructions upon completion</vt:lpstr>
      <vt:lpstr>Evaluation and Award Criteria</vt:lpstr>
      <vt:lpstr>Clarification question/s</vt:lpstr>
      <vt:lpstr>Questions</vt:lpstr>
      <vt:lpstr>Good Luck!</vt:lpstr>
    </vt:vector>
  </TitlesOfParts>
  <Company>LBC021618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branding template</dc:title>
  <dc:creator>Adam Kearney</dc:creator>
  <cp:keywords>powerpoint, powerpoint branding, powerpoint template,</cp:keywords>
  <cp:lastModifiedBy>Jefferson, Jolene</cp:lastModifiedBy>
  <cp:revision>168</cp:revision>
  <dcterms:created xsi:type="dcterms:W3CDTF">2017-03-15T14:30:45Z</dcterms:created>
  <dcterms:modified xsi:type="dcterms:W3CDTF">2024-07-08T15:16:12Z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0x01010002744FC08BAB7443B4E365FDB8FDB767</vt:lpwstr>
  </property>
  <property fmtid="{D5CDD505-2E9C-101B-9397-08002B2CF9AE}" pid="3" name="Tags">
    <vt:lpwstr/>
  </property>
</Properties>
</file>