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6953" r:id="rId6"/>
    <p:sldId id="6955" r:id="rId7"/>
    <p:sldId id="6956" r:id="rId8"/>
    <p:sldId id="6957" r:id="rId9"/>
    <p:sldId id="6960" r:id="rId10"/>
    <p:sldId id="6958" r:id="rId11"/>
    <p:sldId id="6961" r:id="rId12"/>
    <p:sldId id="6959" r:id="rId13"/>
    <p:sldId id="6962" r:id="rId1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1CE74-AC71-4632-977A-1AD089EF5C05}" v="3" dt="2023-03-28T07:54:15.881"/>
    <p1510:client id="{B3FFC477-A0D9-4211-EA6B-C79185F1FD46}" v="2" dt="2023-04-06T15:50:44.924"/>
    <p1510:client id="{DF307BB6-735E-4F84-A8B4-FEFEBB725436}" v="12" dt="2023-03-28T08:48:34.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0A44F-9566-4F29-B628-CC780C149278}"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42B21590-5458-488B-A76C-E928E36F46AD}">
      <dgm:prSet custT="1"/>
      <dgm:spPr/>
      <dgm:t>
        <a:bodyPr/>
        <a:lstStyle/>
        <a:p>
          <a:r>
            <a:rPr lang="en-GB" sz="2800" dirty="0"/>
            <a:t>Customers will be allocated the same homecare worker(s) wherever possible.</a:t>
          </a:r>
          <a:endParaRPr lang="en-US" sz="2800" dirty="0"/>
        </a:p>
      </dgm:t>
    </dgm:pt>
    <dgm:pt modelId="{40CBD2E7-B94F-4CBC-9455-8E6870224C23}" type="parTrans" cxnId="{8C61EE48-D0BF-4421-AF18-51BE46B83B35}">
      <dgm:prSet/>
      <dgm:spPr/>
      <dgm:t>
        <a:bodyPr/>
        <a:lstStyle/>
        <a:p>
          <a:endParaRPr lang="en-US"/>
        </a:p>
      </dgm:t>
    </dgm:pt>
    <dgm:pt modelId="{034162C9-6941-4745-910D-A454F3394794}" type="sibTrans" cxnId="{8C61EE48-D0BF-4421-AF18-51BE46B83B35}">
      <dgm:prSet/>
      <dgm:spPr/>
      <dgm:t>
        <a:bodyPr/>
        <a:lstStyle/>
        <a:p>
          <a:endParaRPr lang="en-US"/>
        </a:p>
      </dgm:t>
    </dgm:pt>
    <dgm:pt modelId="{72929E6C-ADEA-4222-AD77-3245F64BC6F3}">
      <dgm:prSet custT="1"/>
      <dgm:spPr/>
      <dgm:t>
        <a:bodyPr/>
        <a:lstStyle/>
        <a:p>
          <a:r>
            <a:rPr lang="en-GB" sz="2800" dirty="0"/>
            <a:t>Zero hour contracts will not be used in place of permanent contracts.</a:t>
          </a:r>
          <a:endParaRPr lang="en-US" sz="2800" dirty="0"/>
        </a:p>
      </dgm:t>
    </dgm:pt>
    <dgm:pt modelId="{7061A1CA-782A-4DFF-A5CA-D5851FC542B6}" type="parTrans" cxnId="{0A89FFD2-A717-4711-AF94-1ACBBD159C9C}">
      <dgm:prSet/>
      <dgm:spPr/>
      <dgm:t>
        <a:bodyPr/>
        <a:lstStyle/>
        <a:p>
          <a:endParaRPr lang="en-US"/>
        </a:p>
      </dgm:t>
    </dgm:pt>
    <dgm:pt modelId="{59DB710B-28CA-4E24-B715-9ED91E5BB66A}" type="sibTrans" cxnId="{0A89FFD2-A717-4711-AF94-1ACBBD159C9C}">
      <dgm:prSet/>
      <dgm:spPr/>
      <dgm:t>
        <a:bodyPr/>
        <a:lstStyle/>
        <a:p>
          <a:endParaRPr lang="en-US"/>
        </a:p>
      </dgm:t>
    </dgm:pt>
    <dgm:pt modelId="{9B14DEBF-D9FB-4A24-85A3-35D43614816C}">
      <dgm:prSet custT="1"/>
      <dgm:spPr/>
      <dgm:t>
        <a:bodyPr/>
        <a:lstStyle/>
        <a:p>
          <a:r>
            <a:rPr lang="en-GB" sz="2800" dirty="0"/>
            <a:t>Providers will have a clear and accountable procedure for following up staff concerns about their clients’ wellbeing.</a:t>
          </a:r>
          <a:endParaRPr lang="en-US" sz="2800" dirty="0"/>
        </a:p>
      </dgm:t>
    </dgm:pt>
    <dgm:pt modelId="{B84CA652-DAF3-4999-99D5-14A23B1594CB}" type="parTrans" cxnId="{427E50F3-2CB8-4BEC-88F5-BBC71E1EC8B8}">
      <dgm:prSet/>
      <dgm:spPr/>
      <dgm:t>
        <a:bodyPr/>
        <a:lstStyle/>
        <a:p>
          <a:endParaRPr lang="en-US"/>
        </a:p>
      </dgm:t>
    </dgm:pt>
    <dgm:pt modelId="{2EBDCDD0-0C21-49AF-A468-1AEB9C01EE7D}" type="sibTrans" cxnId="{427E50F3-2CB8-4BEC-88F5-BBC71E1EC8B8}">
      <dgm:prSet/>
      <dgm:spPr/>
      <dgm:t>
        <a:bodyPr/>
        <a:lstStyle/>
        <a:p>
          <a:endParaRPr lang="en-US"/>
        </a:p>
      </dgm:t>
    </dgm:pt>
    <dgm:pt modelId="{D3965DF1-8584-468B-A5E3-90BCAE226630}">
      <dgm:prSet custT="1"/>
      <dgm:spPr/>
      <dgm:t>
        <a:bodyPr/>
        <a:lstStyle/>
        <a:p>
          <a:r>
            <a:rPr lang="en-GB" sz="2800" dirty="0"/>
            <a:t>All homecare workers will be regularly trained to the necessary standard to provide a good service (at no cost to themselves and in work time).</a:t>
          </a:r>
          <a:endParaRPr lang="en-US" sz="2800" dirty="0"/>
        </a:p>
      </dgm:t>
    </dgm:pt>
    <dgm:pt modelId="{438B7A64-54AE-4328-81AD-BF12955E04EB}" type="parTrans" cxnId="{0F6FA6E5-0CE9-410D-B3BC-C657428483E6}">
      <dgm:prSet/>
      <dgm:spPr/>
      <dgm:t>
        <a:bodyPr/>
        <a:lstStyle/>
        <a:p>
          <a:endParaRPr lang="en-US"/>
        </a:p>
      </dgm:t>
    </dgm:pt>
    <dgm:pt modelId="{90F03C45-B3C7-4CE8-9A8B-667EB673C3C7}" type="sibTrans" cxnId="{0F6FA6E5-0CE9-410D-B3BC-C657428483E6}">
      <dgm:prSet/>
      <dgm:spPr/>
      <dgm:t>
        <a:bodyPr/>
        <a:lstStyle/>
        <a:p>
          <a:endParaRPr lang="en-US"/>
        </a:p>
      </dgm:t>
    </dgm:pt>
    <dgm:pt modelId="{E025D9C4-49B8-472B-A8D7-A03BB3A48C4A}">
      <dgm:prSet custT="1"/>
      <dgm:spPr/>
      <dgm:t>
        <a:bodyPr/>
        <a:lstStyle/>
        <a:p>
          <a:r>
            <a:rPr lang="en-GB" sz="2800" dirty="0"/>
            <a:t>Homecare workers will be given the opportunity to regularly meet co-workers to share best practice and limit their isolation.</a:t>
          </a:r>
          <a:endParaRPr lang="en-US" sz="2800" dirty="0"/>
        </a:p>
      </dgm:t>
    </dgm:pt>
    <dgm:pt modelId="{D4CCF5DB-CD65-4115-9E8C-AB8A8DB323B2}" type="parTrans" cxnId="{28F6F49A-E82A-4B7E-8FE7-FEAFD4E2BBE5}">
      <dgm:prSet/>
      <dgm:spPr/>
      <dgm:t>
        <a:bodyPr/>
        <a:lstStyle/>
        <a:p>
          <a:endParaRPr lang="en-US"/>
        </a:p>
      </dgm:t>
    </dgm:pt>
    <dgm:pt modelId="{94C0439D-6CAA-44A5-A38C-A3290F9ED974}" type="sibTrans" cxnId="{28F6F49A-E82A-4B7E-8FE7-FEAFD4E2BBE5}">
      <dgm:prSet/>
      <dgm:spPr/>
      <dgm:t>
        <a:bodyPr/>
        <a:lstStyle/>
        <a:p>
          <a:endParaRPr lang="en-US"/>
        </a:p>
      </dgm:t>
    </dgm:pt>
    <dgm:pt modelId="{D6D8A07D-4A5A-49ED-BED2-3F7216CEDA60}" type="pres">
      <dgm:prSet presAssocID="{09E0A44F-9566-4F29-B628-CC780C149278}" presName="vert0" presStyleCnt="0">
        <dgm:presLayoutVars>
          <dgm:dir/>
          <dgm:animOne val="branch"/>
          <dgm:animLvl val="lvl"/>
        </dgm:presLayoutVars>
      </dgm:prSet>
      <dgm:spPr/>
    </dgm:pt>
    <dgm:pt modelId="{EBA85C82-F778-4E61-A36C-D977965B2A0B}" type="pres">
      <dgm:prSet presAssocID="{42B21590-5458-488B-A76C-E928E36F46AD}" presName="thickLine" presStyleLbl="alignNode1" presStyleIdx="0" presStyleCnt="5"/>
      <dgm:spPr/>
    </dgm:pt>
    <dgm:pt modelId="{A7832E62-678B-43C8-8BF6-892711DF283D}" type="pres">
      <dgm:prSet presAssocID="{42B21590-5458-488B-A76C-E928E36F46AD}" presName="horz1" presStyleCnt="0"/>
      <dgm:spPr/>
    </dgm:pt>
    <dgm:pt modelId="{2AF44EC8-9563-4BAF-A66E-222D9249FB77}" type="pres">
      <dgm:prSet presAssocID="{42B21590-5458-488B-A76C-E928E36F46AD}" presName="tx1" presStyleLbl="revTx" presStyleIdx="0" presStyleCnt="5"/>
      <dgm:spPr/>
    </dgm:pt>
    <dgm:pt modelId="{B03CD4FC-6699-44E1-A12F-D92A2362F80E}" type="pres">
      <dgm:prSet presAssocID="{42B21590-5458-488B-A76C-E928E36F46AD}" presName="vert1" presStyleCnt="0"/>
      <dgm:spPr/>
    </dgm:pt>
    <dgm:pt modelId="{0BF8FC02-DB55-4FA7-9AB6-D3FCF20C836A}" type="pres">
      <dgm:prSet presAssocID="{72929E6C-ADEA-4222-AD77-3245F64BC6F3}" presName="thickLine" presStyleLbl="alignNode1" presStyleIdx="1" presStyleCnt="5"/>
      <dgm:spPr/>
    </dgm:pt>
    <dgm:pt modelId="{2A79A26F-C965-4A8F-BB0E-4948B57633D7}" type="pres">
      <dgm:prSet presAssocID="{72929E6C-ADEA-4222-AD77-3245F64BC6F3}" presName="horz1" presStyleCnt="0"/>
      <dgm:spPr/>
    </dgm:pt>
    <dgm:pt modelId="{C86E63AC-7327-48D4-857C-C04EF538FB2E}" type="pres">
      <dgm:prSet presAssocID="{72929E6C-ADEA-4222-AD77-3245F64BC6F3}" presName="tx1" presStyleLbl="revTx" presStyleIdx="1" presStyleCnt="5"/>
      <dgm:spPr/>
    </dgm:pt>
    <dgm:pt modelId="{B23CD9FC-381F-4D4E-B59C-31B24096A6AA}" type="pres">
      <dgm:prSet presAssocID="{72929E6C-ADEA-4222-AD77-3245F64BC6F3}" presName="vert1" presStyleCnt="0"/>
      <dgm:spPr/>
    </dgm:pt>
    <dgm:pt modelId="{AC0D0628-9F54-45F5-B76D-0CFD7E102D5F}" type="pres">
      <dgm:prSet presAssocID="{9B14DEBF-D9FB-4A24-85A3-35D43614816C}" presName="thickLine" presStyleLbl="alignNode1" presStyleIdx="2" presStyleCnt="5"/>
      <dgm:spPr/>
    </dgm:pt>
    <dgm:pt modelId="{67AECA18-7DD4-48AC-A3FF-386609465A20}" type="pres">
      <dgm:prSet presAssocID="{9B14DEBF-D9FB-4A24-85A3-35D43614816C}" presName="horz1" presStyleCnt="0"/>
      <dgm:spPr/>
    </dgm:pt>
    <dgm:pt modelId="{72CE1010-A7B9-416F-9752-FF6067264419}" type="pres">
      <dgm:prSet presAssocID="{9B14DEBF-D9FB-4A24-85A3-35D43614816C}" presName="tx1" presStyleLbl="revTx" presStyleIdx="2" presStyleCnt="5"/>
      <dgm:spPr/>
    </dgm:pt>
    <dgm:pt modelId="{B070D280-F4B6-48BA-A928-94B301882B9C}" type="pres">
      <dgm:prSet presAssocID="{9B14DEBF-D9FB-4A24-85A3-35D43614816C}" presName="vert1" presStyleCnt="0"/>
      <dgm:spPr/>
    </dgm:pt>
    <dgm:pt modelId="{AFAB9151-A065-4E34-8AC8-973ECA3D812D}" type="pres">
      <dgm:prSet presAssocID="{D3965DF1-8584-468B-A5E3-90BCAE226630}" presName="thickLine" presStyleLbl="alignNode1" presStyleIdx="3" presStyleCnt="5"/>
      <dgm:spPr/>
    </dgm:pt>
    <dgm:pt modelId="{198B74CA-23E1-4EAD-A849-3B31AFAFFD44}" type="pres">
      <dgm:prSet presAssocID="{D3965DF1-8584-468B-A5E3-90BCAE226630}" presName="horz1" presStyleCnt="0"/>
      <dgm:spPr/>
    </dgm:pt>
    <dgm:pt modelId="{14B864FC-258F-42DA-B5A8-83C202127863}" type="pres">
      <dgm:prSet presAssocID="{D3965DF1-8584-468B-A5E3-90BCAE226630}" presName="tx1" presStyleLbl="revTx" presStyleIdx="3" presStyleCnt="5"/>
      <dgm:spPr/>
    </dgm:pt>
    <dgm:pt modelId="{BE1DB430-B73D-48CE-BB04-4D6D24120B68}" type="pres">
      <dgm:prSet presAssocID="{D3965DF1-8584-468B-A5E3-90BCAE226630}" presName="vert1" presStyleCnt="0"/>
      <dgm:spPr/>
    </dgm:pt>
    <dgm:pt modelId="{AEB1BF9B-BD90-4FD3-B829-CF60911481A3}" type="pres">
      <dgm:prSet presAssocID="{E025D9C4-49B8-472B-A8D7-A03BB3A48C4A}" presName="thickLine" presStyleLbl="alignNode1" presStyleIdx="4" presStyleCnt="5"/>
      <dgm:spPr/>
    </dgm:pt>
    <dgm:pt modelId="{8E4534EB-D2A5-45DB-9E60-03FFDDF0E8D3}" type="pres">
      <dgm:prSet presAssocID="{E025D9C4-49B8-472B-A8D7-A03BB3A48C4A}" presName="horz1" presStyleCnt="0"/>
      <dgm:spPr/>
    </dgm:pt>
    <dgm:pt modelId="{680E24ED-BF94-4554-A4ED-23FA6D810CD3}" type="pres">
      <dgm:prSet presAssocID="{E025D9C4-49B8-472B-A8D7-A03BB3A48C4A}" presName="tx1" presStyleLbl="revTx" presStyleIdx="4" presStyleCnt="5"/>
      <dgm:spPr/>
    </dgm:pt>
    <dgm:pt modelId="{99EB406F-D74B-420F-9C71-2E5B56837F55}" type="pres">
      <dgm:prSet presAssocID="{E025D9C4-49B8-472B-A8D7-A03BB3A48C4A}" presName="vert1" presStyleCnt="0"/>
      <dgm:spPr/>
    </dgm:pt>
  </dgm:ptLst>
  <dgm:cxnLst>
    <dgm:cxn modelId="{A6448E01-470A-4E32-921E-176CA8F31B13}" type="presOf" srcId="{09E0A44F-9566-4F29-B628-CC780C149278}" destId="{D6D8A07D-4A5A-49ED-BED2-3F7216CEDA60}" srcOrd="0" destOrd="0" presId="urn:microsoft.com/office/officeart/2008/layout/LinedList"/>
    <dgm:cxn modelId="{183DF033-2375-4D88-BAA3-A4882430BB73}" type="presOf" srcId="{9B14DEBF-D9FB-4A24-85A3-35D43614816C}" destId="{72CE1010-A7B9-416F-9752-FF6067264419}" srcOrd="0" destOrd="0" presId="urn:microsoft.com/office/officeart/2008/layout/LinedList"/>
    <dgm:cxn modelId="{8C61EE48-D0BF-4421-AF18-51BE46B83B35}" srcId="{09E0A44F-9566-4F29-B628-CC780C149278}" destId="{42B21590-5458-488B-A76C-E928E36F46AD}" srcOrd="0" destOrd="0" parTransId="{40CBD2E7-B94F-4CBC-9455-8E6870224C23}" sibTransId="{034162C9-6941-4745-910D-A454F3394794}"/>
    <dgm:cxn modelId="{13AF4058-3B39-4735-8496-09BD652E1FA7}" type="presOf" srcId="{42B21590-5458-488B-A76C-E928E36F46AD}" destId="{2AF44EC8-9563-4BAF-A66E-222D9249FB77}" srcOrd="0" destOrd="0" presId="urn:microsoft.com/office/officeart/2008/layout/LinedList"/>
    <dgm:cxn modelId="{9E412D95-BF82-4C95-8FAC-0775722A7D85}" type="presOf" srcId="{E025D9C4-49B8-472B-A8D7-A03BB3A48C4A}" destId="{680E24ED-BF94-4554-A4ED-23FA6D810CD3}" srcOrd="0" destOrd="0" presId="urn:microsoft.com/office/officeart/2008/layout/LinedList"/>
    <dgm:cxn modelId="{28F6F49A-E82A-4B7E-8FE7-FEAFD4E2BBE5}" srcId="{09E0A44F-9566-4F29-B628-CC780C149278}" destId="{E025D9C4-49B8-472B-A8D7-A03BB3A48C4A}" srcOrd="4" destOrd="0" parTransId="{D4CCF5DB-CD65-4115-9E8C-AB8A8DB323B2}" sibTransId="{94C0439D-6CAA-44A5-A38C-A3290F9ED974}"/>
    <dgm:cxn modelId="{B28DB3AE-EE7F-41A2-A620-C6261A3B2776}" type="presOf" srcId="{D3965DF1-8584-468B-A5E3-90BCAE226630}" destId="{14B864FC-258F-42DA-B5A8-83C202127863}" srcOrd="0" destOrd="0" presId="urn:microsoft.com/office/officeart/2008/layout/LinedList"/>
    <dgm:cxn modelId="{0A89FFD2-A717-4711-AF94-1ACBBD159C9C}" srcId="{09E0A44F-9566-4F29-B628-CC780C149278}" destId="{72929E6C-ADEA-4222-AD77-3245F64BC6F3}" srcOrd="1" destOrd="0" parTransId="{7061A1CA-782A-4DFF-A5CA-D5851FC542B6}" sibTransId="{59DB710B-28CA-4E24-B715-9ED91E5BB66A}"/>
    <dgm:cxn modelId="{0F6FA6E5-0CE9-410D-B3BC-C657428483E6}" srcId="{09E0A44F-9566-4F29-B628-CC780C149278}" destId="{D3965DF1-8584-468B-A5E3-90BCAE226630}" srcOrd="3" destOrd="0" parTransId="{438B7A64-54AE-4328-81AD-BF12955E04EB}" sibTransId="{90F03C45-B3C7-4CE8-9A8B-667EB673C3C7}"/>
    <dgm:cxn modelId="{1DF7F5F0-8665-4288-A385-21E546A7D864}" type="presOf" srcId="{72929E6C-ADEA-4222-AD77-3245F64BC6F3}" destId="{C86E63AC-7327-48D4-857C-C04EF538FB2E}" srcOrd="0" destOrd="0" presId="urn:microsoft.com/office/officeart/2008/layout/LinedList"/>
    <dgm:cxn modelId="{427E50F3-2CB8-4BEC-88F5-BBC71E1EC8B8}" srcId="{09E0A44F-9566-4F29-B628-CC780C149278}" destId="{9B14DEBF-D9FB-4A24-85A3-35D43614816C}" srcOrd="2" destOrd="0" parTransId="{B84CA652-DAF3-4999-99D5-14A23B1594CB}" sibTransId="{2EBDCDD0-0C21-49AF-A468-1AEB9C01EE7D}"/>
    <dgm:cxn modelId="{C97AA882-E024-4ED2-872B-6E9090D3FF20}" type="presParOf" srcId="{D6D8A07D-4A5A-49ED-BED2-3F7216CEDA60}" destId="{EBA85C82-F778-4E61-A36C-D977965B2A0B}" srcOrd="0" destOrd="0" presId="urn:microsoft.com/office/officeart/2008/layout/LinedList"/>
    <dgm:cxn modelId="{354672D0-32BF-46C1-9948-F003A3C64C1B}" type="presParOf" srcId="{D6D8A07D-4A5A-49ED-BED2-3F7216CEDA60}" destId="{A7832E62-678B-43C8-8BF6-892711DF283D}" srcOrd="1" destOrd="0" presId="urn:microsoft.com/office/officeart/2008/layout/LinedList"/>
    <dgm:cxn modelId="{11A1414E-C789-49C7-8448-B6A904F695AD}" type="presParOf" srcId="{A7832E62-678B-43C8-8BF6-892711DF283D}" destId="{2AF44EC8-9563-4BAF-A66E-222D9249FB77}" srcOrd="0" destOrd="0" presId="urn:microsoft.com/office/officeart/2008/layout/LinedList"/>
    <dgm:cxn modelId="{C1DF41C2-CA5F-4A31-AA50-F76C4FBE97E3}" type="presParOf" srcId="{A7832E62-678B-43C8-8BF6-892711DF283D}" destId="{B03CD4FC-6699-44E1-A12F-D92A2362F80E}" srcOrd="1" destOrd="0" presId="urn:microsoft.com/office/officeart/2008/layout/LinedList"/>
    <dgm:cxn modelId="{3BD8D95C-9E49-4F09-84F2-B2A14197F299}" type="presParOf" srcId="{D6D8A07D-4A5A-49ED-BED2-3F7216CEDA60}" destId="{0BF8FC02-DB55-4FA7-9AB6-D3FCF20C836A}" srcOrd="2" destOrd="0" presId="urn:microsoft.com/office/officeart/2008/layout/LinedList"/>
    <dgm:cxn modelId="{E14A6BE8-78A7-4BBC-9BCA-ECE5905E2A82}" type="presParOf" srcId="{D6D8A07D-4A5A-49ED-BED2-3F7216CEDA60}" destId="{2A79A26F-C965-4A8F-BB0E-4948B57633D7}" srcOrd="3" destOrd="0" presId="urn:microsoft.com/office/officeart/2008/layout/LinedList"/>
    <dgm:cxn modelId="{2D517BAF-FBF2-4712-A517-81CBEE6549ED}" type="presParOf" srcId="{2A79A26F-C965-4A8F-BB0E-4948B57633D7}" destId="{C86E63AC-7327-48D4-857C-C04EF538FB2E}" srcOrd="0" destOrd="0" presId="urn:microsoft.com/office/officeart/2008/layout/LinedList"/>
    <dgm:cxn modelId="{1031AF5E-D2AC-4823-BC35-7304533705A1}" type="presParOf" srcId="{2A79A26F-C965-4A8F-BB0E-4948B57633D7}" destId="{B23CD9FC-381F-4D4E-B59C-31B24096A6AA}" srcOrd="1" destOrd="0" presId="urn:microsoft.com/office/officeart/2008/layout/LinedList"/>
    <dgm:cxn modelId="{BE898B27-DB0D-40BF-81CA-EC33C719B6E2}" type="presParOf" srcId="{D6D8A07D-4A5A-49ED-BED2-3F7216CEDA60}" destId="{AC0D0628-9F54-45F5-B76D-0CFD7E102D5F}" srcOrd="4" destOrd="0" presId="urn:microsoft.com/office/officeart/2008/layout/LinedList"/>
    <dgm:cxn modelId="{7BE158BD-F6D2-4487-8D95-07FC0092F3D3}" type="presParOf" srcId="{D6D8A07D-4A5A-49ED-BED2-3F7216CEDA60}" destId="{67AECA18-7DD4-48AC-A3FF-386609465A20}" srcOrd="5" destOrd="0" presId="urn:microsoft.com/office/officeart/2008/layout/LinedList"/>
    <dgm:cxn modelId="{BC1BC8EA-5D69-4396-88FF-DEDC65FCA098}" type="presParOf" srcId="{67AECA18-7DD4-48AC-A3FF-386609465A20}" destId="{72CE1010-A7B9-416F-9752-FF6067264419}" srcOrd="0" destOrd="0" presId="urn:microsoft.com/office/officeart/2008/layout/LinedList"/>
    <dgm:cxn modelId="{C43473F1-9448-41EA-BC95-81E3A9D81028}" type="presParOf" srcId="{67AECA18-7DD4-48AC-A3FF-386609465A20}" destId="{B070D280-F4B6-48BA-A928-94B301882B9C}" srcOrd="1" destOrd="0" presId="urn:microsoft.com/office/officeart/2008/layout/LinedList"/>
    <dgm:cxn modelId="{F9630835-7CAA-42A1-A6F4-44C36DC2B17E}" type="presParOf" srcId="{D6D8A07D-4A5A-49ED-BED2-3F7216CEDA60}" destId="{AFAB9151-A065-4E34-8AC8-973ECA3D812D}" srcOrd="6" destOrd="0" presId="urn:microsoft.com/office/officeart/2008/layout/LinedList"/>
    <dgm:cxn modelId="{1FD157A9-381B-4792-89E4-FC325300B4AB}" type="presParOf" srcId="{D6D8A07D-4A5A-49ED-BED2-3F7216CEDA60}" destId="{198B74CA-23E1-4EAD-A849-3B31AFAFFD44}" srcOrd="7" destOrd="0" presId="urn:microsoft.com/office/officeart/2008/layout/LinedList"/>
    <dgm:cxn modelId="{744A58FD-752E-46E2-9E33-03A40F18B7F1}" type="presParOf" srcId="{198B74CA-23E1-4EAD-A849-3B31AFAFFD44}" destId="{14B864FC-258F-42DA-B5A8-83C202127863}" srcOrd="0" destOrd="0" presId="urn:microsoft.com/office/officeart/2008/layout/LinedList"/>
    <dgm:cxn modelId="{64C65D52-9005-404D-9D5A-EC9425E845ED}" type="presParOf" srcId="{198B74CA-23E1-4EAD-A849-3B31AFAFFD44}" destId="{BE1DB430-B73D-48CE-BB04-4D6D24120B68}" srcOrd="1" destOrd="0" presId="urn:microsoft.com/office/officeart/2008/layout/LinedList"/>
    <dgm:cxn modelId="{EFF103E5-1BC6-4555-9216-02B3AA898C67}" type="presParOf" srcId="{D6D8A07D-4A5A-49ED-BED2-3F7216CEDA60}" destId="{AEB1BF9B-BD90-4FD3-B829-CF60911481A3}" srcOrd="8" destOrd="0" presId="urn:microsoft.com/office/officeart/2008/layout/LinedList"/>
    <dgm:cxn modelId="{78EDBACD-3F4D-4018-A7DC-B403E819F530}" type="presParOf" srcId="{D6D8A07D-4A5A-49ED-BED2-3F7216CEDA60}" destId="{8E4534EB-D2A5-45DB-9E60-03FFDDF0E8D3}" srcOrd="9" destOrd="0" presId="urn:microsoft.com/office/officeart/2008/layout/LinedList"/>
    <dgm:cxn modelId="{253434A8-9FC4-439C-AAF9-A29AABE695FD}" type="presParOf" srcId="{8E4534EB-D2A5-45DB-9E60-03FFDDF0E8D3}" destId="{680E24ED-BF94-4554-A4ED-23FA6D810CD3}" srcOrd="0" destOrd="0" presId="urn:microsoft.com/office/officeart/2008/layout/LinedList"/>
    <dgm:cxn modelId="{8D4B9E45-BE86-467B-85B6-7AD084CBFBCD}" type="presParOf" srcId="{8E4534EB-D2A5-45DB-9E60-03FFDDF0E8D3}" destId="{99EB406F-D74B-420F-9C71-2E5B56837F5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FAE94-F793-4F45-83E4-A92993B843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94492CC-67A1-4FC7-84A9-FB3077F7F9E8}">
      <dgm:prSet custT="1"/>
      <dgm:spPr/>
      <dgm:t>
        <a:bodyPr/>
        <a:lstStyle/>
        <a:p>
          <a:r>
            <a:rPr lang="en-GB" sz="2400" dirty="0"/>
            <a:t>Lot 1 to Lot 3:- All current Providers [Lots 1 – 3 (3 Prime Providers) and Lot 4 (Supplementary Providers)], who successfully bid for any Lots [Lots 1 (2 Prime Providers), Lots 2 (2 Prime Providers), Lot 3 (6 Supplementary Providers)] in the new service, will retain their existing care packages.</a:t>
          </a:r>
          <a:endParaRPr lang="en-US" sz="2400" dirty="0"/>
        </a:p>
      </dgm:t>
    </dgm:pt>
    <dgm:pt modelId="{69706F20-30B4-43F5-BDFD-01CAF7B44B6C}" type="parTrans" cxnId="{C9CEB319-AC93-44CF-8B54-6C8377139D1B}">
      <dgm:prSet/>
      <dgm:spPr/>
      <dgm:t>
        <a:bodyPr/>
        <a:lstStyle/>
        <a:p>
          <a:endParaRPr lang="en-US"/>
        </a:p>
      </dgm:t>
    </dgm:pt>
    <dgm:pt modelId="{A8041B60-6A73-4D2A-B86F-42DD06465CFA}" type="sibTrans" cxnId="{C9CEB319-AC93-44CF-8B54-6C8377139D1B}">
      <dgm:prSet/>
      <dgm:spPr/>
      <dgm:t>
        <a:bodyPr/>
        <a:lstStyle/>
        <a:p>
          <a:endParaRPr lang="en-US"/>
        </a:p>
      </dgm:t>
    </dgm:pt>
    <dgm:pt modelId="{73B2F166-24E0-4FC6-9C18-753B4A6C7D4E}">
      <dgm:prSet custT="1"/>
      <dgm:spPr/>
      <dgm:t>
        <a:bodyPr/>
        <a:lstStyle/>
        <a:p>
          <a:r>
            <a:rPr lang="en-GB" sz="2400" dirty="0"/>
            <a:t>Lot 4 (Mental Health Specialist Providers): - Existing care packages will be assessed on a case by case basis. Where it is deemed possible and in the interest of the Customer, individuals will be offered an option to transfer to the new Provider. In all other circumstances existing care packages will continue to be delivered by the incumbent provider(s) until there is a need to change for whatever reason. </a:t>
          </a:r>
          <a:endParaRPr lang="en-US" sz="2400" dirty="0"/>
        </a:p>
      </dgm:t>
    </dgm:pt>
    <dgm:pt modelId="{1606DC72-2D0C-421B-BF28-11DB2B23F2D8}" type="parTrans" cxnId="{B7E8A56E-00D3-4051-9959-E4DD5D527DC2}">
      <dgm:prSet/>
      <dgm:spPr/>
      <dgm:t>
        <a:bodyPr/>
        <a:lstStyle/>
        <a:p>
          <a:endParaRPr lang="en-US"/>
        </a:p>
      </dgm:t>
    </dgm:pt>
    <dgm:pt modelId="{5653BEBD-B162-42E9-A9F1-A9A8F10DA4D8}" type="sibTrans" cxnId="{B7E8A56E-00D3-4051-9959-E4DD5D527DC2}">
      <dgm:prSet/>
      <dgm:spPr/>
      <dgm:t>
        <a:bodyPr/>
        <a:lstStyle/>
        <a:p>
          <a:endParaRPr lang="en-US"/>
        </a:p>
      </dgm:t>
    </dgm:pt>
    <dgm:pt modelId="{6B3FA6E4-4C00-4B55-9993-355C592C9746}" type="pres">
      <dgm:prSet presAssocID="{52AFAE94-F793-4F45-83E4-A92993B84312}" presName="linear" presStyleCnt="0">
        <dgm:presLayoutVars>
          <dgm:animLvl val="lvl"/>
          <dgm:resizeHandles val="exact"/>
        </dgm:presLayoutVars>
      </dgm:prSet>
      <dgm:spPr/>
    </dgm:pt>
    <dgm:pt modelId="{5FC76417-2918-48C4-B6C9-9B396984D78A}" type="pres">
      <dgm:prSet presAssocID="{094492CC-67A1-4FC7-84A9-FB3077F7F9E8}" presName="parentText" presStyleLbl="node1" presStyleIdx="0" presStyleCnt="2" custScaleY="93066">
        <dgm:presLayoutVars>
          <dgm:chMax val="0"/>
          <dgm:bulletEnabled val="1"/>
        </dgm:presLayoutVars>
      </dgm:prSet>
      <dgm:spPr/>
    </dgm:pt>
    <dgm:pt modelId="{FA2138C1-39D8-427D-94C1-3C8A4A1B842C}" type="pres">
      <dgm:prSet presAssocID="{A8041B60-6A73-4D2A-B86F-42DD06465CFA}" presName="spacer" presStyleCnt="0"/>
      <dgm:spPr/>
    </dgm:pt>
    <dgm:pt modelId="{6580F5D4-C820-4759-A1BF-E737E10B74C9}" type="pres">
      <dgm:prSet presAssocID="{73B2F166-24E0-4FC6-9C18-753B4A6C7D4E}" presName="parentText" presStyleLbl="node1" presStyleIdx="1" presStyleCnt="2" custScaleY="115209">
        <dgm:presLayoutVars>
          <dgm:chMax val="0"/>
          <dgm:bulletEnabled val="1"/>
        </dgm:presLayoutVars>
      </dgm:prSet>
      <dgm:spPr/>
    </dgm:pt>
  </dgm:ptLst>
  <dgm:cxnLst>
    <dgm:cxn modelId="{C9CEB319-AC93-44CF-8B54-6C8377139D1B}" srcId="{52AFAE94-F793-4F45-83E4-A92993B84312}" destId="{094492CC-67A1-4FC7-84A9-FB3077F7F9E8}" srcOrd="0" destOrd="0" parTransId="{69706F20-30B4-43F5-BDFD-01CAF7B44B6C}" sibTransId="{A8041B60-6A73-4D2A-B86F-42DD06465CFA}"/>
    <dgm:cxn modelId="{B7E8A56E-00D3-4051-9959-E4DD5D527DC2}" srcId="{52AFAE94-F793-4F45-83E4-A92993B84312}" destId="{73B2F166-24E0-4FC6-9C18-753B4A6C7D4E}" srcOrd="1" destOrd="0" parTransId="{1606DC72-2D0C-421B-BF28-11DB2B23F2D8}" sibTransId="{5653BEBD-B162-42E9-A9F1-A9A8F10DA4D8}"/>
    <dgm:cxn modelId="{2C637E58-B01D-4766-A984-15EE9DD2469C}" type="presOf" srcId="{73B2F166-24E0-4FC6-9C18-753B4A6C7D4E}" destId="{6580F5D4-C820-4759-A1BF-E737E10B74C9}" srcOrd="0" destOrd="0" presId="urn:microsoft.com/office/officeart/2005/8/layout/vList2"/>
    <dgm:cxn modelId="{3BD28798-39B1-4FE8-9F2E-94F38C5D82E9}" type="presOf" srcId="{52AFAE94-F793-4F45-83E4-A92993B84312}" destId="{6B3FA6E4-4C00-4B55-9993-355C592C9746}" srcOrd="0" destOrd="0" presId="urn:microsoft.com/office/officeart/2005/8/layout/vList2"/>
    <dgm:cxn modelId="{B308DDAB-F28C-4239-89ED-C4D8103D8526}" type="presOf" srcId="{094492CC-67A1-4FC7-84A9-FB3077F7F9E8}" destId="{5FC76417-2918-48C4-B6C9-9B396984D78A}" srcOrd="0" destOrd="0" presId="urn:microsoft.com/office/officeart/2005/8/layout/vList2"/>
    <dgm:cxn modelId="{1C9EDC14-467F-4824-B349-E6871FC8C94E}" type="presParOf" srcId="{6B3FA6E4-4C00-4B55-9993-355C592C9746}" destId="{5FC76417-2918-48C4-B6C9-9B396984D78A}" srcOrd="0" destOrd="0" presId="urn:microsoft.com/office/officeart/2005/8/layout/vList2"/>
    <dgm:cxn modelId="{69D7D0D5-2DC4-435D-B668-CE4A802AC601}" type="presParOf" srcId="{6B3FA6E4-4C00-4B55-9993-355C592C9746}" destId="{FA2138C1-39D8-427D-94C1-3C8A4A1B842C}" srcOrd="1" destOrd="0" presId="urn:microsoft.com/office/officeart/2005/8/layout/vList2"/>
    <dgm:cxn modelId="{9D8EB8B3-9740-4712-9AED-F40C9A4CC8C7}" type="presParOf" srcId="{6B3FA6E4-4C00-4B55-9993-355C592C9746}" destId="{6580F5D4-C820-4759-A1BF-E737E10B74C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EA5515-6EDD-4DFC-8D11-24982D3E44F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D12AC71-9098-459C-98A4-812F01349BC7}">
      <dgm:prSet/>
      <dgm:spPr/>
      <dgm:t>
        <a:bodyPr/>
        <a:lstStyle/>
        <a:p>
          <a:r>
            <a:rPr lang="en-GB"/>
            <a:t>Lot 5(a) Specialist Providers: - Existing care packages will be assessed on a case by case basis. Where it is deemed possible and in the interest of the Customer, individuals will be offered an option to transfer to the new Provider. In all other circumstances existing care packages will continue to be delivered by the incumbent provider(s) until there is a need to change for whatever reason.</a:t>
          </a:r>
          <a:endParaRPr lang="en-US"/>
        </a:p>
      </dgm:t>
    </dgm:pt>
    <dgm:pt modelId="{FCA4C703-B70E-4915-BDCE-E6B5B094A113}" type="parTrans" cxnId="{FA405A5F-09C6-498E-AF9D-DF12B54F6163}">
      <dgm:prSet/>
      <dgm:spPr/>
      <dgm:t>
        <a:bodyPr/>
        <a:lstStyle/>
        <a:p>
          <a:endParaRPr lang="en-US"/>
        </a:p>
      </dgm:t>
    </dgm:pt>
    <dgm:pt modelId="{E4F82FB8-66F9-4D17-AA8E-A0DB5051CF88}" type="sibTrans" cxnId="{FA405A5F-09C6-498E-AF9D-DF12B54F6163}">
      <dgm:prSet/>
      <dgm:spPr/>
      <dgm:t>
        <a:bodyPr/>
        <a:lstStyle/>
        <a:p>
          <a:endParaRPr lang="en-US"/>
        </a:p>
      </dgm:t>
    </dgm:pt>
    <dgm:pt modelId="{DC9A6560-6236-42DD-B62C-66FD03DB65FE}">
      <dgm:prSet/>
      <dgm:spPr/>
      <dgm:t>
        <a:bodyPr/>
        <a:lstStyle/>
        <a:p>
          <a:r>
            <a:rPr lang="en-GB"/>
            <a:t>Lot 5(b) Personal Care Providers: - With regards to Personal Care Services for children and young people, existing packages will continue to be delivered by the incumbent provider(s). There is no obligation for the Council to contract with Provider(s) to offer Personal Care Services for children and young people, but may opt to do so if need arises.</a:t>
          </a:r>
          <a:endParaRPr lang="en-US"/>
        </a:p>
      </dgm:t>
    </dgm:pt>
    <dgm:pt modelId="{B171AE98-CE52-40D9-9E05-BEEB88CAE47C}" type="parTrans" cxnId="{D3D9F61D-8434-4730-967E-40C9EB5E6247}">
      <dgm:prSet/>
      <dgm:spPr/>
      <dgm:t>
        <a:bodyPr/>
        <a:lstStyle/>
        <a:p>
          <a:endParaRPr lang="en-US"/>
        </a:p>
      </dgm:t>
    </dgm:pt>
    <dgm:pt modelId="{7DFF95D1-67F0-4779-95F6-2008EBD83D4E}" type="sibTrans" cxnId="{D3D9F61D-8434-4730-967E-40C9EB5E6247}">
      <dgm:prSet/>
      <dgm:spPr/>
      <dgm:t>
        <a:bodyPr/>
        <a:lstStyle/>
        <a:p>
          <a:endParaRPr lang="en-US"/>
        </a:p>
      </dgm:t>
    </dgm:pt>
    <dgm:pt modelId="{33C3188D-77E9-49A6-A050-DFD0BEFFE59D}" type="pres">
      <dgm:prSet presAssocID="{FBEA5515-6EDD-4DFC-8D11-24982D3E44F8}" presName="linear" presStyleCnt="0">
        <dgm:presLayoutVars>
          <dgm:animLvl val="lvl"/>
          <dgm:resizeHandles val="exact"/>
        </dgm:presLayoutVars>
      </dgm:prSet>
      <dgm:spPr/>
    </dgm:pt>
    <dgm:pt modelId="{6826487E-6E40-4517-A9BE-545157581418}" type="pres">
      <dgm:prSet presAssocID="{4D12AC71-9098-459C-98A4-812F01349BC7}" presName="parentText" presStyleLbl="node1" presStyleIdx="0" presStyleCnt="2">
        <dgm:presLayoutVars>
          <dgm:chMax val="0"/>
          <dgm:bulletEnabled val="1"/>
        </dgm:presLayoutVars>
      </dgm:prSet>
      <dgm:spPr/>
    </dgm:pt>
    <dgm:pt modelId="{B3874718-03BC-4B59-8CE9-22C563D6E03F}" type="pres">
      <dgm:prSet presAssocID="{E4F82FB8-66F9-4D17-AA8E-A0DB5051CF88}" presName="spacer" presStyleCnt="0"/>
      <dgm:spPr/>
    </dgm:pt>
    <dgm:pt modelId="{7909535F-3BA2-4D7B-BCD0-0B4BD563362A}" type="pres">
      <dgm:prSet presAssocID="{DC9A6560-6236-42DD-B62C-66FD03DB65FE}" presName="parentText" presStyleLbl="node1" presStyleIdx="1" presStyleCnt="2">
        <dgm:presLayoutVars>
          <dgm:chMax val="0"/>
          <dgm:bulletEnabled val="1"/>
        </dgm:presLayoutVars>
      </dgm:prSet>
      <dgm:spPr/>
    </dgm:pt>
  </dgm:ptLst>
  <dgm:cxnLst>
    <dgm:cxn modelId="{C36AD610-88F6-4ED6-874E-A02B8457DFBF}" type="presOf" srcId="{4D12AC71-9098-459C-98A4-812F01349BC7}" destId="{6826487E-6E40-4517-A9BE-545157581418}" srcOrd="0" destOrd="0" presId="urn:microsoft.com/office/officeart/2005/8/layout/vList2"/>
    <dgm:cxn modelId="{ED76581B-93A4-49B5-882E-8ED8BA7EBC42}" type="presOf" srcId="{DC9A6560-6236-42DD-B62C-66FD03DB65FE}" destId="{7909535F-3BA2-4D7B-BCD0-0B4BD563362A}" srcOrd="0" destOrd="0" presId="urn:microsoft.com/office/officeart/2005/8/layout/vList2"/>
    <dgm:cxn modelId="{D3D9F61D-8434-4730-967E-40C9EB5E6247}" srcId="{FBEA5515-6EDD-4DFC-8D11-24982D3E44F8}" destId="{DC9A6560-6236-42DD-B62C-66FD03DB65FE}" srcOrd="1" destOrd="0" parTransId="{B171AE98-CE52-40D9-9E05-BEEB88CAE47C}" sibTransId="{7DFF95D1-67F0-4779-95F6-2008EBD83D4E}"/>
    <dgm:cxn modelId="{FA405A5F-09C6-498E-AF9D-DF12B54F6163}" srcId="{FBEA5515-6EDD-4DFC-8D11-24982D3E44F8}" destId="{4D12AC71-9098-459C-98A4-812F01349BC7}" srcOrd="0" destOrd="0" parTransId="{FCA4C703-B70E-4915-BDCE-E6B5B094A113}" sibTransId="{E4F82FB8-66F9-4D17-AA8E-A0DB5051CF88}"/>
    <dgm:cxn modelId="{3DA359E2-E3ED-44D8-9D07-35DFACC78FB1}" type="presOf" srcId="{FBEA5515-6EDD-4DFC-8D11-24982D3E44F8}" destId="{33C3188D-77E9-49A6-A050-DFD0BEFFE59D}" srcOrd="0" destOrd="0" presId="urn:microsoft.com/office/officeart/2005/8/layout/vList2"/>
    <dgm:cxn modelId="{52B56BA8-9A95-411A-8AAE-E5A1CAAA7DAC}" type="presParOf" srcId="{33C3188D-77E9-49A6-A050-DFD0BEFFE59D}" destId="{6826487E-6E40-4517-A9BE-545157581418}" srcOrd="0" destOrd="0" presId="urn:microsoft.com/office/officeart/2005/8/layout/vList2"/>
    <dgm:cxn modelId="{2967E89B-F538-4DDD-AF6C-C558397FA5B4}" type="presParOf" srcId="{33C3188D-77E9-49A6-A050-DFD0BEFFE59D}" destId="{B3874718-03BC-4B59-8CE9-22C563D6E03F}" srcOrd="1" destOrd="0" presId="urn:microsoft.com/office/officeart/2005/8/layout/vList2"/>
    <dgm:cxn modelId="{1C8CB4CA-5E37-4565-A910-9A572E42CEA7}" type="presParOf" srcId="{33C3188D-77E9-49A6-A050-DFD0BEFFE59D}" destId="{7909535F-3BA2-4D7B-BCD0-0B4BD563362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85C82-F778-4E61-A36C-D977965B2A0B}">
      <dsp:nvSpPr>
        <dsp:cNvPr id="0" name=""/>
        <dsp:cNvSpPr/>
      </dsp:nvSpPr>
      <dsp:spPr>
        <a:xfrm>
          <a:off x="0" y="739"/>
          <a:ext cx="768506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44EC8-9563-4BAF-A66E-222D9249FB77}">
      <dsp:nvSpPr>
        <dsp:cNvPr id="0" name=""/>
        <dsp:cNvSpPr/>
      </dsp:nvSpPr>
      <dsp:spPr>
        <a:xfrm>
          <a:off x="0" y="739"/>
          <a:ext cx="7685069" cy="121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Customers will be allocated the same homecare worker(s) wherever possible.</a:t>
          </a:r>
          <a:endParaRPr lang="en-US" sz="2800" kern="1200" dirty="0"/>
        </a:p>
      </dsp:txBody>
      <dsp:txXfrm>
        <a:off x="0" y="739"/>
        <a:ext cx="7685069" cy="1212054"/>
      </dsp:txXfrm>
    </dsp:sp>
    <dsp:sp modelId="{0BF8FC02-DB55-4FA7-9AB6-D3FCF20C836A}">
      <dsp:nvSpPr>
        <dsp:cNvPr id="0" name=""/>
        <dsp:cNvSpPr/>
      </dsp:nvSpPr>
      <dsp:spPr>
        <a:xfrm>
          <a:off x="0" y="1212794"/>
          <a:ext cx="768506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E63AC-7327-48D4-857C-C04EF538FB2E}">
      <dsp:nvSpPr>
        <dsp:cNvPr id="0" name=""/>
        <dsp:cNvSpPr/>
      </dsp:nvSpPr>
      <dsp:spPr>
        <a:xfrm>
          <a:off x="0" y="1212794"/>
          <a:ext cx="7685069" cy="121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Zero hour contracts will not be used in place of permanent contracts.</a:t>
          </a:r>
          <a:endParaRPr lang="en-US" sz="2800" kern="1200" dirty="0"/>
        </a:p>
      </dsp:txBody>
      <dsp:txXfrm>
        <a:off x="0" y="1212794"/>
        <a:ext cx="7685069" cy="1212054"/>
      </dsp:txXfrm>
    </dsp:sp>
    <dsp:sp modelId="{AC0D0628-9F54-45F5-B76D-0CFD7E102D5F}">
      <dsp:nvSpPr>
        <dsp:cNvPr id="0" name=""/>
        <dsp:cNvSpPr/>
      </dsp:nvSpPr>
      <dsp:spPr>
        <a:xfrm>
          <a:off x="0" y="2424848"/>
          <a:ext cx="768506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E1010-A7B9-416F-9752-FF6067264419}">
      <dsp:nvSpPr>
        <dsp:cNvPr id="0" name=""/>
        <dsp:cNvSpPr/>
      </dsp:nvSpPr>
      <dsp:spPr>
        <a:xfrm>
          <a:off x="0" y="2424848"/>
          <a:ext cx="7685069" cy="121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Providers will have a clear and accountable procedure for following up staff concerns about their clients’ wellbeing.</a:t>
          </a:r>
          <a:endParaRPr lang="en-US" sz="2800" kern="1200" dirty="0"/>
        </a:p>
      </dsp:txBody>
      <dsp:txXfrm>
        <a:off x="0" y="2424848"/>
        <a:ext cx="7685069" cy="1212054"/>
      </dsp:txXfrm>
    </dsp:sp>
    <dsp:sp modelId="{AFAB9151-A065-4E34-8AC8-973ECA3D812D}">
      <dsp:nvSpPr>
        <dsp:cNvPr id="0" name=""/>
        <dsp:cNvSpPr/>
      </dsp:nvSpPr>
      <dsp:spPr>
        <a:xfrm>
          <a:off x="0" y="3636903"/>
          <a:ext cx="768506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864FC-258F-42DA-B5A8-83C202127863}">
      <dsp:nvSpPr>
        <dsp:cNvPr id="0" name=""/>
        <dsp:cNvSpPr/>
      </dsp:nvSpPr>
      <dsp:spPr>
        <a:xfrm>
          <a:off x="0" y="3636903"/>
          <a:ext cx="7685069" cy="121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All homecare workers will be regularly trained to the necessary standard to provide a good service (at no cost to themselves and in work time).</a:t>
          </a:r>
          <a:endParaRPr lang="en-US" sz="2800" kern="1200" dirty="0"/>
        </a:p>
      </dsp:txBody>
      <dsp:txXfrm>
        <a:off x="0" y="3636903"/>
        <a:ext cx="7685069" cy="1212054"/>
      </dsp:txXfrm>
    </dsp:sp>
    <dsp:sp modelId="{AEB1BF9B-BD90-4FD3-B829-CF60911481A3}">
      <dsp:nvSpPr>
        <dsp:cNvPr id="0" name=""/>
        <dsp:cNvSpPr/>
      </dsp:nvSpPr>
      <dsp:spPr>
        <a:xfrm>
          <a:off x="0" y="4848957"/>
          <a:ext cx="768506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E24ED-BF94-4554-A4ED-23FA6D810CD3}">
      <dsp:nvSpPr>
        <dsp:cNvPr id="0" name=""/>
        <dsp:cNvSpPr/>
      </dsp:nvSpPr>
      <dsp:spPr>
        <a:xfrm>
          <a:off x="0" y="4848957"/>
          <a:ext cx="7685069" cy="121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Homecare workers will be given the opportunity to regularly meet co-workers to share best practice and limit their isolation.</a:t>
          </a:r>
          <a:endParaRPr lang="en-US" sz="2800" kern="1200" dirty="0"/>
        </a:p>
      </dsp:txBody>
      <dsp:txXfrm>
        <a:off x="0" y="4848957"/>
        <a:ext cx="7685069" cy="1212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6417-2918-48C4-B6C9-9B396984D78A}">
      <dsp:nvSpPr>
        <dsp:cNvPr id="0" name=""/>
        <dsp:cNvSpPr/>
      </dsp:nvSpPr>
      <dsp:spPr>
        <a:xfrm>
          <a:off x="0" y="418343"/>
          <a:ext cx="6900512" cy="24477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Lot 1 to Lot 3:- All current Providers [Lots 1 – 3 (3 Prime Providers) and Lot 4 (Supplementary Providers)], who successfully bid for any Lots [Lots 1 (2 Prime Providers), Lots 2 (2 Prime Providers), Lot 3 (6 Supplementary Providers)] in the new service, will retain their existing care packages.</a:t>
          </a:r>
          <a:endParaRPr lang="en-US" sz="2400" kern="1200" dirty="0"/>
        </a:p>
      </dsp:txBody>
      <dsp:txXfrm>
        <a:off x="119488" y="537831"/>
        <a:ext cx="6661536" cy="2208757"/>
      </dsp:txXfrm>
    </dsp:sp>
    <dsp:sp modelId="{6580F5D4-C820-4759-A1BF-E737E10B74C9}">
      <dsp:nvSpPr>
        <dsp:cNvPr id="0" name=""/>
        <dsp:cNvSpPr/>
      </dsp:nvSpPr>
      <dsp:spPr>
        <a:xfrm>
          <a:off x="0" y="2880420"/>
          <a:ext cx="6900512" cy="303011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Lot 4 (Mental Health Specialist Providers): - Existing care packages will be assessed on a case by case basis. Where it is deemed possible and in the interest of the Customer, individuals will be offered an option to transfer to the new Provider. In all other circumstances existing care packages will continue to be delivered by the incumbent provider(s) until there is a need to change for whatever reason. </a:t>
          </a:r>
          <a:endParaRPr lang="en-US" sz="2400" kern="1200" dirty="0"/>
        </a:p>
      </dsp:txBody>
      <dsp:txXfrm>
        <a:off x="147918" y="3028338"/>
        <a:ext cx="6604676" cy="2734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6487E-6E40-4517-A9BE-545157581418}">
      <dsp:nvSpPr>
        <dsp:cNvPr id="0" name=""/>
        <dsp:cNvSpPr/>
      </dsp:nvSpPr>
      <dsp:spPr>
        <a:xfrm>
          <a:off x="0" y="162390"/>
          <a:ext cx="6900512" cy="2574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Lot 5(a) Specialist Providers: - Existing care packages will be assessed on a case by case basis. Where it is deemed possible and in the interest of the Customer, individuals will be offered an option to transfer to the new Provider. In all other circumstances existing care packages will continue to be delivered by the incumbent provider(s) until there is a need to change for whatever reason.</a:t>
          </a:r>
          <a:endParaRPr lang="en-US" sz="2200" kern="1200"/>
        </a:p>
      </dsp:txBody>
      <dsp:txXfrm>
        <a:off x="125652" y="288042"/>
        <a:ext cx="6649208" cy="2322696"/>
      </dsp:txXfrm>
    </dsp:sp>
    <dsp:sp modelId="{7909535F-3BA2-4D7B-BCD0-0B4BD563362A}">
      <dsp:nvSpPr>
        <dsp:cNvPr id="0" name=""/>
        <dsp:cNvSpPr/>
      </dsp:nvSpPr>
      <dsp:spPr>
        <a:xfrm>
          <a:off x="0" y="2799750"/>
          <a:ext cx="6900512" cy="2574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Lot 5(b) Personal Care Providers: - With regards to Personal Care Services for children and young people, existing packages will continue to be delivered by the incumbent provider(s). There is no obligation for the Council to contract with Provider(s) to offer Personal Care Services for children and young people, but may opt to do so if need arises.</a:t>
          </a:r>
          <a:endParaRPr lang="en-US" sz="2200" kern="1200"/>
        </a:p>
      </dsp:txBody>
      <dsp:txXfrm>
        <a:off x="125652" y="2925402"/>
        <a:ext cx="6649208" cy="23226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A214272C-8B02-4AAC-8B5F-B3A3E4B33929}" type="datetimeFigureOut">
              <a:rPr lang="en-GB" smtClean="0"/>
              <a:t>06/04/2023</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A2BB9EBF-902F-4AC1-81BD-DBC1E37A9302}" type="slidenum">
              <a:rPr lang="en-GB" smtClean="0"/>
              <a:t>‹#›</a:t>
            </a:fld>
            <a:endParaRPr lang="en-GB"/>
          </a:p>
        </p:txBody>
      </p:sp>
    </p:spTree>
    <p:extLst>
      <p:ext uri="{BB962C8B-B14F-4D97-AF65-F5344CB8AC3E}">
        <p14:creationId xmlns:p14="http://schemas.microsoft.com/office/powerpoint/2010/main" val="154449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BB9EBF-902F-4AC1-81BD-DBC1E37A9302}" type="slidenum">
              <a:rPr lang="en-GB" smtClean="0"/>
              <a:t>2</a:t>
            </a:fld>
            <a:endParaRPr lang="en-GB"/>
          </a:p>
        </p:txBody>
      </p:sp>
    </p:spTree>
    <p:extLst>
      <p:ext uri="{BB962C8B-B14F-4D97-AF65-F5344CB8AC3E}">
        <p14:creationId xmlns:p14="http://schemas.microsoft.com/office/powerpoint/2010/main" val="268525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926C-8732-477D-B44D-F7EE3081AC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88EB8D-0257-40FA-A96D-095CE45E0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1EFF85A-95AA-4571-A22F-04310CB84FAD}"/>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5" name="Footer Placeholder 4">
            <a:extLst>
              <a:ext uri="{FF2B5EF4-FFF2-40B4-BE49-F238E27FC236}">
                <a16:creationId xmlns:a16="http://schemas.microsoft.com/office/drawing/2014/main" id="{5C344442-F4EB-4E46-BD75-A270F50D8D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796324-567C-4F56-804E-7DFC60FDB3CF}"/>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83716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32B4-C7AA-40FC-A8C9-06F54C20ED0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524106F-D645-43D2-8718-BE10A40B7F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46C71D-3380-406C-AB7A-20D99684E89E}"/>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5" name="Footer Placeholder 4">
            <a:extLst>
              <a:ext uri="{FF2B5EF4-FFF2-40B4-BE49-F238E27FC236}">
                <a16:creationId xmlns:a16="http://schemas.microsoft.com/office/drawing/2014/main" id="{A6B6CE93-8F83-4058-B2FF-7AD912797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0E95F-417F-437A-A52B-D7CD62F3BFC5}"/>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94336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E586B1-EA9A-4804-A911-81327BDFFA4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3E14072-C4EC-425E-A685-98010554FD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C5C626-B74D-42A4-90E8-995D58D65151}"/>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5" name="Footer Placeholder 4">
            <a:extLst>
              <a:ext uri="{FF2B5EF4-FFF2-40B4-BE49-F238E27FC236}">
                <a16:creationId xmlns:a16="http://schemas.microsoft.com/office/drawing/2014/main" id="{5C55B8F5-8C85-4869-8A6D-F61FDE56CD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1A309B-86C0-4D21-8BC8-D241358BE6F8}"/>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342673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B4C6-6936-42D7-AD58-DE39CD11C9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E600B34-C3D2-447B-B931-DEA2F46280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9F48AB-8A92-436B-9966-13307E05CEC2}"/>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5" name="Footer Placeholder 4">
            <a:extLst>
              <a:ext uri="{FF2B5EF4-FFF2-40B4-BE49-F238E27FC236}">
                <a16:creationId xmlns:a16="http://schemas.microsoft.com/office/drawing/2014/main" id="{1CC5D37E-44E9-4C30-973D-77F05FABD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97714-DE4F-437C-8F7C-7E54ECA6BE62}"/>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347977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3E88-FE62-46A0-8E5C-CB8385D217E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CA43BBE-5779-43D8-91D2-5856B2902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75502B-D9AA-4745-954E-8BAF36C87F48}"/>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5" name="Footer Placeholder 4">
            <a:extLst>
              <a:ext uri="{FF2B5EF4-FFF2-40B4-BE49-F238E27FC236}">
                <a16:creationId xmlns:a16="http://schemas.microsoft.com/office/drawing/2014/main" id="{2E1FC4D8-7B83-4CD6-8AB8-3D5140E9C9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177DC-E356-4DC6-A627-02A01F771FBD}"/>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138096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A675-E232-4860-BEE3-1EA24D170FA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0382B78-B948-4F86-B70D-E1EF0DA355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E15DDB8-E702-433C-9F33-9EFD260E06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AE77212-A6CE-4DE4-88A3-5691F867804A}"/>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6" name="Footer Placeholder 5">
            <a:extLst>
              <a:ext uri="{FF2B5EF4-FFF2-40B4-BE49-F238E27FC236}">
                <a16:creationId xmlns:a16="http://schemas.microsoft.com/office/drawing/2014/main" id="{C962F441-BF26-4397-8981-31FC6197E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291FF9-FF17-468A-A52A-802B6382EE0C}"/>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27030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FA89-65AE-4014-9538-AB1E3BDA6CB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C1C64B0-7AC0-4526-BD99-8F89A8178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80D96D-7B54-4C3E-A6E8-A7FD682E63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2C9AB83-CC1E-4FC2-A037-914D508E0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7BCB362-EC87-4DCC-A48C-AE1B36A43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D93B569-38B4-4897-947E-DD4D4771E60D}"/>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8" name="Footer Placeholder 7">
            <a:extLst>
              <a:ext uri="{FF2B5EF4-FFF2-40B4-BE49-F238E27FC236}">
                <a16:creationId xmlns:a16="http://schemas.microsoft.com/office/drawing/2014/main" id="{B72D498B-D86F-41CF-9D1D-22E92FA3EA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E18DED-D6E5-413D-8D5B-C7F873E47A6E}"/>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258070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97F8-D548-4CA0-92CB-D45870DE88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5CEBE79-5941-4D17-B41C-3C3A831BA40D}"/>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4" name="Footer Placeholder 3">
            <a:extLst>
              <a:ext uri="{FF2B5EF4-FFF2-40B4-BE49-F238E27FC236}">
                <a16:creationId xmlns:a16="http://schemas.microsoft.com/office/drawing/2014/main" id="{63FEA772-4706-49D9-8E09-F395B5B239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7B9AC5-9259-4CE0-BF2C-9C0E6D3774A9}"/>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147105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F5C5C-01A2-45ED-BA79-DB2B98B6E23E}"/>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3" name="Footer Placeholder 2">
            <a:extLst>
              <a:ext uri="{FF2B5EF4-FFF2-40B4-BE49-F238E27FC236}">
                <a16:creationId xmlns:a16="http://schemas.microsoft.com/office/drawing/2014/main" id="{FFFD9D21-641C-447B-89B9-5776AA1569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5A40FB-2B5F-474F-91FE-5A60D7FA2FD9}"/>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157922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0F84-B4AC-40A5-995F-3F719F6B96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1405068-64D6-48FC-9B3C-EC785663A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06533FF-C824-400D-A4C7-4AF7A56D7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F3BBF5-1A13-4FE3-BD7A-96D8E62B5BAC}"/>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6" name="Footer Placeholder 5">
            <a:extLst>
              <a:ext uri="{FF2B5EF4-FFF2-40B4-BE49-F238E27FC236}">
                <a16:creationId xmlns:a16="http://schemas.microsoft.com/office/drawing/2014/main" id="{2042D4C4-9490-4490-84FC-ABFC550B9D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FB0074-AD66-4B0F-936C-057A532D53AC}"/>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75192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324A-50EC-4DE3-A3E4-B67D070465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38A6E24-A4CE-44FE-9871-BBCFFE713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0C53B3-BC44-4AC3-AD59-45B5D7855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EFE1F9-1915-49F3-9226-40E508C81151}"/>
              </a:ext>
            </a:extLst>
          </p:cNvPr>
          <p:cNvSpPr>
            <a:spLocks noGrp="1"/>
          </p:cNvSpPr>
          <p:nvPr>
            <p:ph type="dt" sz="half" idx="10"/>
          </p:nvPr>
        </p:nvSpPr>
        <p:spPr/>
        <p:txBody>
          <a:bodyPr/>
          <a:lstStyle/>
          <a:p>
            <a:fld id="{AEF271E0-F193-4E5A-9C3D-6FE4A9019CF4}" type="datetimeFigureOut">
              <a:rPr lang="en-GB" smtClean="0"/>
              <a:t>06/04/2023</a:t>
            </a:fld>
            <a:endParaRPr lang="en-GB"/>
          </a:p>
        </p:txBody>
      </p:sp>
      <p:sp>
        <p:nvSpPr>
          <p:cNvPr id="6" name="Footer Placeholder 5">
            <a:extLst>
              <a:ext uri="{FF2B5EF4-FFF2-40B4-BE49-F238E27FC236}">
                <a16:creationId xmlns:a16="http://schemas.microsoft.com/office/drawing/2014/main" id="{EFA5883B-B57D-48A8-B8B3-64993B286A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A05989-76C5-438E-B4A6-C90034AB827B}"/>
              </a:ext>
            </a:extLst>
          </p:cNvPr>
          <p:cNvSpPr>
            <a:spLocks noGrp="1"/>
          </p:cNvSpPr>
          <p:nvPr>
            <p:ph type="sldNum" sz="quarter" idx="12"/>
          </p:nvPr>
        </p:nvSpPr>
        <p:spPr/>
        <p:txBody>
          <a:bodyPr/>
          <a:lstStyle/>
          <a:p>
            <a:fld id="{98B0591A-4E15-4C4E-8AD5-096EBDAF4799}" type="slidenum">
              <a:rPr lang="en-GB" smtClean="0"/>
              <a:t>‹#›</a:t>
            </a:fld>
            <a:endParaRPr lang="en-GB"/>
          </a:p>
        </p:txBody>
      </p:sp>
    </p:spTree>
    <p:extLst>
      <p:ext uri="{BB962C8B-B14F-4D97-AF65-F5344CB8AC3E}">
        <p14:creationId xmlns:p14="http://schemas.microsoft.com/office/powerpoint/2010/main" val="44569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CB0F5-2BE5-4B6E-999E-0406D852D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4FF1A2B-C6A2-404C-9BD5-9250779BC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364482-3FCA-4685-A53C-9FB15A542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71E0-F193-4E5A-9C3D-6FE4A9019CF4}" type="datetimeFigureOut">
              <a:rPr lang="en-GB" smtClean="0"/>
              <a:t>06/04/2023</a:t>
            </a:fld>
            <a:endParaRPr lang="en-GB"/>
          </a:p>
        </p:txBody>
      </p:sp>
      <p:sp>
        <p:nvSpPr>
          <p:cNvPr id="5" name="Footer Placeholder 4">
            <a:extLst>
              <a:ext uri="{FF2B5EF4-FFF2-40B4-BE49-F238E27FC236}">
                <a16:creationId xmlns:a16="http://schemas.microsoft.com/office/drawing/2014/main" id="{C11023BB-EAF1-46BD-83BA-231F63CD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46E1D5-B42B-49B2-9938-44322FB22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0591A-4E15-4C4E-8AD5-096EBDAF4799}" type="slidenum">
              <a:rPr lang="en-GB" smtClean="0"/>
              <a:t>‹#›</a:t>
            </a:fld>
            <a:endParaRPr lang="en-GB"/>
          </a:p>
        </p:txBody>
      </p:sp>
    </p:spTree>
    <p:extLst>
      <p:ext uri="{BB962C8B-B14F-4D97-AF65-F5344CB8AC3E}">
        <p14:creationId xmlns:p14="http://schemas.microsoft.com/office/powerpoint/2010/main" val="689985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a:extLst>
              <a:ext uri="{FF2B5EF4-FFF2-40B4-BE49-F238E27FC236}">
                <a16:creationId xmlns:a16="http://schemas.microsoft.com/office/drawing/2014/main" id="{97E1E634-712E-45E3-AAD2-67E08DFAD83F}"/>
              </a:ext>
            </a:extLst>
          </p:cNvPr>
          <p:cNvSpPr>
            <a:spLocks noGrp="1"/>
          </p:cNvSpPr>
          <p:nvPr>
            <p:ph type="subTitle" idx="1"/>
          </p:nvPr>
        </p:nvSpPr>
        <p:spPr>
          <a:xfrm>
            <a:off x="6534687" y="841664"/>
            <a:ext cx="4867605" cy="5156800"/>
          </a:xfrm>
        </p:spPr>
        <p:txBody>
          <a:bodyPr vert="horz" lIns="91440" tIns="45720" rIns="91440" bIns="45720" rtlCol="0" anchor="ctr">
            <a:normAutofit/>
          </a:bodyPr>
          <a:lstStyle/>
          <a:p>
            <a:pPr algn="l"/>
            <a:r>
              <a:rPr lang="en-GB" sz="3600" b="1" dirty="0">
                <a:solidFill>
                  <a:schemeClr val="tx2"/>
                </a:solidFill>
              </a:rPr>
              <a:t>WELCOME!</a:t>
            </a:r>
          </a:p>
          <a:p>
            <a:pPr algn="l"/>
            <a:r>
              <a:rPr lang="en-GB" sz="3200" b="1" dirty="0">
                <a:solidFill>
                  <a:schemeClr val="tx2"/>
                </a:solidFill>
              </a:rPr>
              <a:t>Future Homecare Arrangements for Merton</a:t>
            </a:r>
            <a:endParaRPr lang="en-GB" sz="3200" b="1" dirty="0">
              <a:solidFill>
                <a:schemeClr val="tx2"/>
              </a:solidFill>
              <a:cs typeface="Calibri"/>
            </a:endParaRPr>
          </a:p>
          <a:p>
            <a:pPr algn="l"/>
            <a:r>
              <a:rPr lang="en-GB" sz="3200" b="1" dirty="0">
                <a:solidFill>
                  <a:schemeClr val="tx2"/>
                </a:solidFill>
                <a:cs typeface="Calibri"/>
              </a:rPr>
              <a:t>Provider Market Engagement  </a:t>
            </a:r>
          </a:p>
          <a:p>
            <a:pPr algn="l"/>
            <a:r>
              <a:rPr lang="en-GB" sz="3200" b="1" dirty="0">
                <a:solidFill>
                  <a:schemeClr val="tx2"/>
                </a:solidFill>
                <a:cs typeface="Calibri"/>
              </a:rPr>
              <a:t>March 2023</a:t>
            </a:r>
          </a:p>
          <a:p>
            <a:pPr algn="l"/>
            <a:endParaRPr lang="en-GB" dirty="0">
              <a:solidFill>
                <a:schemeClr val="tx2"/>
              </a:solidFill>
            </a:endParaRPr>
          </a:p>
          <a:p>
            <a:pPr algn="l"/>
            <a:r>
              <a:rPr lang="en-GB" dirty="0">
                <a:solidFill>
                  <a:schemeClr val="tx2"/>
                </a:solidFill>
              </a:rPr>
              <a:t>Chima Amiaka </a:t>
            </a:r>
          </a:p>
          <a:p>
            <a:pPr algn="l"/>
            <a:r>
              <a:rPr lang="en-GB" dirty="0">
                <a:solidFill>
                  <a:schemeClr val="tx2"/>
                </a:solidFill>
              </a:rPr>
              <a:t>ASC Commissioning Manager</a:t>
            </a:r>
          </a:p>
        </p:txBody>
      </p:sp>
      <p:pic>
        <p:nvPicPr>
          <p:cNvPr id="2" name="Picture 1">
            <a:extLst>
              <a:ext uri="{FF2B5EF4-FFF2-40B4-BE49-F238E27FC236}">
                <a16:creationId xmlns:a16="http://schemas.microsoft.com/office/drawing/2014/main" id="{8804C6B2-D2B0-82F8-99BF-138F25C94C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4276" y="106217"/>
            <a:ext cx="2135417" cy="1566316"/>
          </a:xfrm>
          <a:prstGeom prst="rect">
            <a:avLst/>
          </a:prstGeom>
          <a:noFill/>
        </p:spPr>
      </p:pic>
    </p:spTree>
    <p:extLst>
      <p:ext uri="{BB962C8B-B14F-4D97-AF65-F5344CB8AC3E}">
        <p14:creationId xmlns:p14="http://schemas.microsoft.com/office/powerpoint/2010/main" val="322674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B76EC-E342-417A-961B-61C9ACC980EB}"/>
              </a:ext>
            </a:extLst>
          </p:cNvPr>
          <p:cNvSpPr>
            <a:spLocks noGrp="1"/>
          </p:cNvSpPr>
          <p:nvPr>
            <p:ph type="title"/>
          </p:nvPr>
        </p:nvSpPr>
        <p:spPr>
          <a:xfrm>
            <a:off x="635000" y="640823"/>
            <a:ext cx="3418659" cy="5583148"/>
          </a:xfrm>
        </p:spPr>
        <p:txBody>
          <a:bodyPr anchor="ctr">
            <a:normAutofit/>
          </a:bodyPr>
          <a:lstStyle/>
          <a:p>
            <a:r>
              <a:rPr lang="en-GB" sz="5000" b="1"/>
              <a:t>Mobilisation Plan Cont’d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6E5A5F2-C733-0CDA-7C68-4D10223A2085}"/>
              </a:ext>
            </a:extLst>
          </p:cNvPr>
          <p:cNvGraphicFramePr>
            <a:graphicFrameLocks noGrp="1"/>
          </p:cNvGraphicFramePr>
          <p:nvPr>
            <p:ph idx="1"/>
            <p:extLst>
              <p:ext uri="{D42A27DB-BD31-4B8C-83A1-F6EECF244321}">
                <p14:modId xmlns:p14="http://schemas.microsoft.com/office/powerpoint/2010/main" val="38565941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35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E0AEB-3E89-E029-5FF0-5C9B29F0886F}"/>
              </a:ext>
            </a:extLst>
          </p:cNvPr>
          <p:cNvSpPr>
            <a:spLocks noGrp="1"/>
          </p:cNvSpPr>
          <p:nvPr>
            <p:ph type="title"/>
          </p:nvPr>
        </p:nvSpPr>
        <p:spPr>
          <a:xfrm>
            <a:off x="686834" y="1153572"/>
            <a:ext cx="3200400" cy="4461163"/>
          </a:xfrm>
        </p:spPr>
        <p:txBody>
          <a:bodyPr>
            <a:normAutofit/>
          </a:bodyPr>
          <a:lstStyle/>
          <a:p>
            <a:r>
              <a:rPr lang="en-US" sz="3700" b="1" dirty="0">
                <a:solidFill>
                  <a:srgbClr val="FFFFFF"/>
                </a:solidFill>
                <a:cs typeface="Calibri Light"/>
              </a:rPr>
              <a:t>Merton's </a:t>
            </a:r>
            <a:r>
              <a:rPr lang="en-GB" sz="3700" dirty="0">
                <a:solidFill>
                  <a:srgbClr val="FFFFFF"/>
                </a:solidFill>
                <a:latin typeface="Calibri"/>
                <a:cs typeface="Calibri"/>
              </a:rPr>
              <a:t>Future Homecare Arrangements</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BFCE33-1F7E-9F88-53A0-7EAE37C6D039}"/>
              </a:ext>
            </a:extLst>
          </p:cNvPr>
          <p:cNvSpPr>
            <a:spLocks noGrp="1"/>
          </p:cNvSpPr>
          <p:nvPr>
            <p:ph idx="1"/>
          </p:nvPr>
        </p:nvSpPr>
        <p:spPr>
          <a:xfrm>
            <a:off x="4315146" y="123290"/>
            <a:ext cx="7643973" cy="6626831"/>
          </a:xfrm>
        </p:spPr>
        <p:txBody>
          <a:bodyPr vert="horz" lIns="91440" tIns="45720" rIns="91440" bIns="45720" rtlCol="0" anchor="ctr">
            <a:normAutofit lnSpcReduction="10000"/>
          </a:bodyPr>
          <a:lstStyle/>
          <a:p>
            <a:pPr marL="0" indent="0">
              <a:buNone/>
            </a:pPr>
            <a:r>
              <a:rPr lang="en-GB" sz="3200" dirty="0">
                <a:ea typeface="+mn-lt"/>
                <a:cs typeface="+mn-lt"/>
              </a:rPr>
              <a:t>Key features of Merton’s Future Home care arrangements include:-</a:t>
            </a:r>
          </a:p>
          <a:p>
            <a:r>
              <a:rPr lang="en-GB" dirty="0">
                <a:ea typeface="+mn-lt"/>
                <a:cs typeface="+mn-lt"/>
              </a:rPr>
              <a:t>Five-year contract, starting from October 2023. </a:t>
            </a:r>
          </a:p>
          <a:p>
            <a:r>
              <a:rPr lang="en-GB" dirty="0">
                <a:ea typeface="+mn-lt"/>
                <a:cs typeface="+mn-lt"/>
              </a:rPr>
              <a:t>Providers are required to operate from premises located within the borough or within an area which borders the Council’s boundary. </a:t>
            </a:r>
            <a:endParaRPr lang="en-US" dirty="0">
              <a:ea typeface="+mn-lt"/>
              <a:cs typeface="+mn-lt"/>
            </a:endParaRPr>
          </a:p>
          <a:p>
            <a:r>
              <a:rPr lang="en-GB" dirty="0">
                <a:ea typeface="+mn-lt"/>
                <a:cs typeface="+mn-lt"/>
              </a:rPr>
              <a:t>London Living Wage to be paid by providers to all staff delivering services under the contract. </a:t>
            </a:r>
          </a:p>
          <a:p>
            <a:r>
              <a:rPr lang="en-GB" dirty="0">
                <a:ea typeface="+mn-lt"/>
                <a:cs typeface="+mn-lt"/>
              </a:rPr>
              <a:t>Signing up to Unison's Ethical Care Charter. </a:t>
            </a:r>
          </a:p>
          <a:p>
            <a:r>
              <a:rPr lang="en-GB" dirty="0">
                <a:ea typeface="+mn-lt"/>
                <a:cs typeface="+mn-lt"/>
              </a:rPr>
              <a:t>New geographical arrangement consisting of two zones, with two prime providers per zone, with an additional six supplementary providers covering both zones.</a:t>
            </a:r>
          </a:p>
          <a:p>
            <a:r>
              <a:rPr lang="en-GB" dirty="0">
                <a:ea typeface="+mn-lt"/>
                <a:cs typeface="+mn-lt"/>
              </a:rPr>
              <a:t>Lots allocation.</a:t>
            </a:r>
          </a:p>
          <a:p>
            <a:r>
              <a:rPr lang="en-GB" dirty="0">
                <a:ea typeface="+mn-lt"/>
                <a:cs typeface="+mn-lt"/>
              </a:rPr>
              <a:t>Use of CM2000 by all Providers under Lot 1 2 &amp; 3 providers. </a:t>
            </a:r>
          </a:p>
          <a:p>
            <a:pPr marL="0" indent="0">
              <a:buNone/>
            </a:pPr>
            <a:endParaRPr lang="en-GB" sz="2200" dirty="0"/>
          </a:p>
        </p:txBody>
      </p:sp>
    </p:spTree>
    <p:extLst>
      <p:ext uri="{BB962C8B-B14F-4D97-AF65-F5344CB8AC3E}">
        <p14:creationId xmlns:p14="http://schemas.microsoft.com/office/powerpoint/2010/main" val="303706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78128-4186-CC67-C345-653B9D50FD76}"/>
              </a:ext>
            </a:extLst>
          </p:cNvPr>
          <p:cNvSpPr>
            <a:spLocks noGrp="1"/>
          </p:cNvSpPr>
          <p:nvPr>
            <p:ph type="title"/>
          </p:nvPr>
        </p:nvSpPr>
        <p:spPr>
          <a:xfrm>
            <a:off x="841248" y="548640"/>
            <a:ext cx="3600860" cy="5431536"/>
          </a:xfrm>
        </p:spPr>
        <p:txBody>
          <a:bodyPr>
            <a:normAutofit/>
          </a:bodyPr>
          <a:lstStyle/>
          <a:p>
            <a:r>
              <a:rPr lang="en-GB" sz="5400" b="1"/>
              <a:t>London Living Wage</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29D48C-B10B-6C0A-5EC2-F4AA49744F36}"/>
              </a:ext>
            </a:extLst>
          </p:cNvPr>
          <p:cNvSpPr>
            <a:spLocks noGrp="1"/>
          </p:cNvSpPr>
          <p:nvPr>
            <p:ph idx="1"/>
          </p:nvPr>
        </p:nvSpPr>
        <p:spPr>
          <a:xfrm>
            <a:off x="5126418" y="552091"/>
            <a:ext cx="6224335" cy="5431536"/>
          </a:xfrm>
        </p:spPr>
        <p:txBody>
          <a:bodyPr anchor="ctr">
            <a:noAutofit/>
          </a:bodyPr>
          <a:lstStyle/>
          <a:p>
            <a:r>
              <a:rPr lang="en-GB" sz="3200" dirty="0"/>
              <a:t>The Council is an accredited London Living Wage Employer.</a:t>
            </a:r>
          </a:p>
          <a:p>
            <a:r>
              <a:rPr lang="en-GB" sz="3200" dirty="0"/>
              <a:t>It is considered that the London Living Wage will promote social wellbeing of employees, including improved productivity and retention together with lower staff training costs. A commitment to pay London Living Wage (LLW) will be a requirement of this contract where services are delivered within London Borough of Merton.</a:t>
            </a:r>
          </a:p>
        </p:txBody>
      </p:sp>
    </p:spTree>
    <p:extLst>
      <p:ext uri="{BB962C8B-B14F-4D97-AF65-F5344CB8AC3E}">
        <p14:creationId xmlns:p14="http://schemas.microsoft.com/office/powerpoint/2010/main" val="240040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4F1AB5-098B-7107-35D3-E030B971EA12}"/>
              </a:ext>
            </a:extLst>
          </p:cNvPr>
          <p:cNvSpPr>
            <a:spLocks noGrp="1"/>
          </p:cNvSpPr>
          <p:nvPr>
            <p:ph type="title"/>
          </p:nvPr>
        </p:nvSpPr>
        <p:spPr>
          <a:xfrm>
            <a:off x="838200" y="401221"/>
            <a:ext cx="10515600" cy="1348065"/>
          </a:xfrm>
        </p:spPr>
        <p:txBody>
          <a:bodyPr>
            <a:normAutofit/>
          </a:bodyPr>
          <a:lstStyle/>
          <a:p>
            <a:r>
              <a:rPr lang="en-GB" sz="5400" b="1">
                <a:solidFill>
                  <a:srgbClr val="FFFFFF"/>
                </a:solidFill>
              </a:rPr>
              <a:t>Ethical Charter</a:t>
            </a:r>
          </a:p>
        </p:txBody>
      </p:sp>
      <p:sp>
        <p:nvSpPr>
          <p:cNvPr id="3" name="Content Placeholder 2">
            <a:extLst>
              <a:ext uri="{FF2B5EF4-FFF2-40B4-BE49-F238E27FC236}">
                <a16:creationId xmlns:a16="http://schemas.microsoft.com/office/drawing/2014/main" id="{61966B2D-EA78-0424-6C32-581D3C356B42}"/>
              </a:ext>
            </a:extLst>
          </p:cNvPr>
          <p:cNvSpPr>
            <a:spLocks noGrp="1"/>
          </p:cNvSpPr>
          <p:nvPr>
            <p:ph idx="1"/>
          </p:nvPr>
        </p:nvSpPr>
        <p:spPr>
          <a:xfrm>
            <a:off x="838200" y="2347414"/>
            <a:ext cx="10515600" cy="4371885"/>
          </a:xfrm>
        </p:spPr>
        <p:txBody>
          <a:bodyPr vert="horz" lIns="91440" tIns="45720" rIns="91440" bIns="45720" rtlCol="0" anchor="t">
            <a:normAutofit fontScale="92500" lnSpcReduction="20000"/>
          </a:bodyPr>
          <a:lstStyle/>
          <a:p>
            <a:pPr marL="0" indent="0">
              <a:buNone/>
            </a:pPr>
            <a:r>
              <a:rPr lang="en-GB" sz="2600" b="1" dirty="0"/>
              <a:t>Ethical Care Charter Key requirements</a:t>
            </a:r>
          </a:p>
          <a:p>
            <a:r>
              <a:rPr lang="en-GB" sz="2600" dirty="0"/>
              <a:t>Visits – The time allocated to visits will match the needs of the customers. In general, 15-minute visits will not be used as they undermine the dignity of the customers. Providers are required to deliver care in line with individual customers’ assessed needs as per their personalised care plans.</a:t>
            </a:r>
          </a:p>
          <a:p>
            <a:r>
              <a:rPr lang="en-GB" sz="2600" dirty="0"/>
              <a:t>Homecare workers will be paid for their travel time, their travel costs and other necessary expenses. Merton’s hourly rate will take into account of such expenses. The hourly rate will be prorated for 30minutes and 45 minutes calls.</a:t>
            </a:r>
          </a:p>
          <a:p>
            <a:r>
              <a:rPr lang="en-GB" sz="2600" dirty="0"/>
              <a:t>Providers are required to schedule visits in such a way that homecare workers are not forced to rush their time with customers or leave their customers early to get to the next one on time.</a:t>
            </a:r>
          </a:p>
          <a:p>
            <a:r>
              <a:rPr lang="en-GB" sz="2600" dirty="0"/>
              <a:t> Providers are required to enrol into an occupational sick pay scheme so that care workers are covered and paid statutory sick pay when necessary.</a:t>
            </a:r>
          </a:p>
          <a:p>
            <a:endParaRPr lang="en-GB" sz="1900" dirty="0"/>
          </a:p>
          <a:p>
            <a:endParaRPr lang="en-GB" sz="1900" dirty="0"/>
          </a:p>
        </p:txBody>
      </p:sp>
    </p:spTree>
    <p:extLst>
      <p:ext uri="{BB962C8B-B14F-4D97-AF65-F5344CB8AC3E}">
        <p14:creationId xmlns:p14="http://schemas.microsoft.com/office/powerpoint/2010/main" val="319251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51E3B-655A-7584-FBB6-2469787462BD}"/>
              </a:ext>
            </a:extLst>
          </p:cNvPr>
          <p:cNvSpPr>
            <a:spLocks noGrp="1"/>
          </p:cNvSpPr>
          <p:nvPr>
            <p:ph type="title"/>
          </p:nvPr>
        </p:nvSpPr>
        <p:spPr>
          <a:xfrm>
            <a:off x="838200" y="557189"/>
            <a:ext cx="3374136" cy="5567891"/>
          </a:xfrm>
        </p:spPr>
        <p:txBody>
          <a:bodyPr>
            <a:normAutofit/>
          </a:bodyPr>
          <a:lstStyle/>
          <a:p>
            <a:r>
              <a:rPr lang="en-GB" b="1" dirty="0"/>
              <a:t>Ethical Care Charter Key requirements cont’d</a:t>
            </a:r>
            <a:br>
              <a:rPr lang="en-GB" dirty="0"/>
            </a:br>
            <a:endParaRPr lang="en-GB" dirty="0"/>
          </a:p>
        </p:txBody>
      </p:sp>
      <p:graphicFrame>
        <p:nvGraphicFramePr>
          <p:cNvPr id="5" name="Content Placeholder 2">
            <a:extLst>
              <a:ext uri="{FF2B5EF4-FFF2-40B4-BE49-F238E27FC236}">
                <a16:creationId xmlns:a16="http://schemas.microsoft.com/office/drawing/2014/main" id="{3F004BF4-C99F-7E79-EC21-5D801450D738}"/>
              </a:ext>
            </a:extLst>
          </p:cNvPr>
          <p:cNvGraphicFramePr>
            <a:graphicFrameLocks noGrp="1"/>
          </p:cNvGraphicFramePr>
          <p:nvPr>
            <p:ph idx="1"/>
            <p:extLst>
              <p:ext uri="{D42A27DB-BD31-4B8C-83A1-F6EECF244321}">
                <p14:modId xmlns:p14="http://schemas.microsoft.com/office/powerpoint/2010/main" val="1190929275"/>
              </p:ext>
            </p:extLst>
          </p:nvPr>
        </p:nvGraphicFramePr>
        <p:xfrm>
          <a:off x="4376791" y="688369"/>
          <a:ext cx="7685069" cy="6061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97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5344F-15DE-F1D6-3AF8-CD1FE8A42079}"/>
              </a:ext>
            </a:extLst>
          </p:cNvPr>
          <p:cNvSpPr>
            <a:spLocks noGrp="1"/>
          </p:cNvSpPr>
          <p:nvPr>
            <p:ph type="title"/>
          </p:nvPr>
        </p:nvSpPr>
        <p:spPr>
          <a:xfrm>
            <a:off x="1008184" y="174032"/>
            <a:ext cx="10175631" cy="397469"/>
          </a:xfrm>
        </p:spPr>
        <p:txBody>
          <a:bodyPr anchor="ctr">
            <a:normAutofit fontScale="90000"/>
          </a:bodyPr>
          <a:lstStyle/>
          <a:p>
            <a:pPr algn="ctr"/>
            <a:r>
              <a:rPr lang="en-GB" sz="4000" b="1"/>
              <a:t>New Geographical arrangements</a:t>
            </a:r>
          </a:p>
        </p:txBody>
      </p:sp>
      <p:pic>
        <p:nvPicPr>
          <p:cNvPr id="4" name="Content Placeholder 3">
            <a:extLst>
              <a:ext uri="{FF2B5EF4-FFF2-40B4-BE49-F238E27FC236}">
                <a16:creationId xmlns:a16="http://schemas.microsoft.com/office/drawing/2014/main" id="{51ADCA54-2D6A-0949-E29D-8090C3C24A14}"/>
              </a:ext>
            </a:extLst>
          </p:cNvPr>
          <p:cNvPicPr>
            <a:picLocks noChangeAspect="1"/>
          </p:cNvPicPr>
          <p:nvPr/>
        </p:nvPicPr>
        <p:blipFill rotWithShape="1">
          <a:blip r:embed="rId2"/>
          <a:srcRect l="3645" r="16264" b="2"/>
          <a:stretch/>
        </p:blipFill>
        <p:spPr>
          <a:xfrm>
            <a:off x="847871" y="575863"/>
            <a:ext cx="10263843" cy="6282137"/>
          </a:xfrm>
          <a:prstGeom prst="rect">
            <a:avLst/>
          </a:prstGeom>
        </p:spPr>
      </p:pic>
    </p:spTree>
    <p:extLst>
      <p:ext uri="{BB962C8B-B14F-4D97-AF65-F5344CB8AC3E}">
        <p14:creationId xmlns:p14="http://schemas.microsoft.com/office/powerpoint/2010/main" val="355156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BDBBC-33B2-2C57-620D-631D573A8E25}"/>
              </a:ext>
            </a:extLst>
          </p:cNvPr>
          <p:cNvSpPr>
            <a:spLocks noGrp="1"/>
          </p:cNvSpPr>
          <p:nvPr>
            <p:ph type="title"/>
          </p:nvPr>
        </p:nvSpPr>
        <p:spPr>
          <a:xfrm>
            <a:off x="838200" y="365125"/>
            <a:ext cx="10515600" cy="1325563"/>
          </a:xfrm>
        </p:spPr>
        <p:txBody>
          <a:bodyPr>
            <a:normAutofit/>
          </a:bodyPr>
          <a:lstStyle/>
          <a:p>
            <a:r>
              <a:rPr lang="en-GB" sz="5400" dirty="0"/>
              <a:t>Homecare Service Delivery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3C267A-E7BE-EABE-23B1-98D9F0D4E4C5}"/>
              </a:ext>
            </a:extLst>
          </p:cNvPr>
          <p:cNvSpPr>
            <a:spLocks noGrp="1"/>
          </p:cNvSpPr>
          <p:nvPr>
            <p:ph idx="1"/>
          </p:nvPr>
        </p:nvSpPr>
        <p:spPr>
          <a:xfrm>
            <a:off x="838200" y="1947672"/>
            <a:ext cx="10515600" cy="4660870"/>
          </a:xfrm>
        </p:spPr>
        <p:txBody>
          <a:bodyPr>
            <a:normAutofit fontScale="92500" lnSpcReduction="10000"/>
          </a:bodyPr>
          <a:lstStyle/>
          <a:p>
            <a:pPr marL="0" indent="0">
              <a:buNone/>
            </a:pPr>
            <a:r>
              <a:rPr lang="en-GB" sz="2400" dirty="0"/>
              <a:t>The home care service will be delivered in five Lots as follows:-</a:t>
            </a:r>
          </a:p>
          <a:p>
            <a:r>
              <a:rPr lang="en-GB" sz="2400" dirty="0"/>
              <a:t> Lot 1 - Zone 1 (West): 2 Prime Providers</a:t>
            </a:r>
          </a:p>
          <a:p>
            <a:r>
              <a:rPr lang="en-GB" sz="2400" dirty="0"/>
              <a:t>Lot 2 - Zone 2 (East): 2 Prime Providers</a:t>
            </a:r>
          </a:p>
          <a:p>
            <a:r>
              <a:rPr lang="en-GB" sz="2400" dirty="0"/>
              <a:t>Lot 3 - 6 Supplementary Providers covering the whole borough</a:t>
            </a:r>
          </a:p>
          <a:p>
            <a:r>
              <a:rPr lang="en-GB" sz="2400" dirty="0"/>
              <a:t>Lot 4 - Providers delivering Mental Health specialist services for adults and older people covering the whole borough</a:t>
            </a:r>
          </a:p>
          <a:p>
            <a:r>
              <a:rPr lang="en-GB" sz="2400" dirty="0"/>
              <a:t>Lot 5(a) - Providers offering adults and older people specialist services </a:t>
            </a:r>
            <a:r>
              <a:rPr lang="en-GB" sz="2400" dirty="0" err="1"/>
              <a:t>e.g</a:t>
            </a:r>
            <a:r>
              <a:rPr lang="en-GB" sz="2400" dirty="0"/>
              <a:t> Deaf /Blind and complex LD cases for older people with challenging behaviours</a:t>
            </a:r>
          </a:p>
          <a:p>
            <a:r>
              <a:rPr lang="en-GB" sz="2400" dirty="0"/>
              <a:t>Lot 5(b) -  Providers delivering Personal Care Services for children and young people covering the whole borough</a:t>
            </a:r>
          </a:p>
          <a:p>
            <a:pPr marL="0" indent="0">
              <a:buNone/>
            </a:pPr>
            <a:r>
              <a:rPr lang="en-GB" sz="2400" dirty="0"/>
              <a:t>All Lots:- There are no guaranteed number of hours offered to any Provider category. For Lots 1 to 3, there is an expectation on Prime Providers to meet demand first, but if not in position to do so, Supplementary Providers would step in.</a:t>
            </a:r>
          </a:p>
          <a:p>
            <a:pPr marL="0" indent="0">
              <a:buNone/>
            </a:pPr>
            <a:endParaRPr lang="en-GB" sz="1700" dirty="0"/>
          </a:p>
        </p:txBody>
      </p:sp>
    </p:spTree>
    <p:extLst>
      <p:ext uri="{BB962C8B-B14F-4D97-AF65-F5344CB8AC3E}">
        <p14:creationId xmlns:p14="http://schemas.microsoft.com/office/powerpoint/2010/main" val="192124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C71D5-E9CE-8476-DF14-B5D189D288E4}"/>
              </a:ext>
            </a:extLst>
          </p:cNvPr>
          <p:cNvSpPr>
            <a:spLocks noGrp="1"/>
          </p:cNvSpPr>
          <p:nvPr>
            <p:ph type="title"/>
          </p:nvPr>
        </p:nvSpPr>
        <p:spPr>
          <a:xfrm>
            <a:off x="841248" y="256032"/>
            <a:ext cx="10506456" cy="1014984"/>
          </a:xfrm>
        </p:spPr>
        <p:txBody>
          <a:bodyPr anchor="b">
            <a:normAutofit/>
          </a:bodyPr>
          <a:lstStyle/>
          <a:p>
            <a:r>
              <a:rPr lang="en-GB" dirty="0"/>
              <a:t>Procurement Timetable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Table 4">
            <a:extLst>
              <a:ext uri="{FF2B5EF4-FFF2-40B4-BE49-F238E27FC236}">
                <a16:creationId xmlns:a16="http://schemas.microsoft.com/office/drawing/2014/main" id="{2C9BBD72-B03E-76EE-97F8-F9C321949F38}"/>
              </a:ext>
            </a:extLst>
          </p:cNvPr>
          <p:cNvGraphicFramePr>
            <a:graphicFrameLocks noGrp="1"/>
          </p:cNvGraphicFramePr>
          <p:nvPr>
            <p:ph idx="1"/>
            <p:extLst>
              <p:ext uri="{D42A27DB-BD31-4B8C-83A1-F6EECF244321}">
                <p14:modId xmlns:p14="http://schemas.microsoft.com/office/powerpoint/2010/main" val="26993527"/>
              </p:ext>
            </p:extLst>
          </p:nvPr>
        </p:nvGraphicFramePr>
        <p:xfrm>
          <a:off x="838200" y="2173881"/>
          <a:ext cx="10515599" cy="3862299"/>
        </p:xfrm>
        <a:graphic>
          <a:graphicData uri="http://schemas.openxmlformats.org/drawingml/2006/table">
            <a:tbl>
              <a:tblPr firstRow="1" bandRow="1">
                <a:tableStyleId>{5C22544A-7EE6-4342-B048-85BDC9FD1C3A}</a:tableStyleId>
              </a:tblPr>
              <a:tblGrid>
                <a:gridCol w="5859598">
                  <a:extLst>
                    <a:ext uri="{9D8B030D-6E8A-4147-A177-3AD203B41FA5}">
                      <a16:colId xmlns:a16="http://schemas.microsoft.com/office/drawing/2014/main" val="2966435111"/>
                    </a:ext>
                  </a:extLst>
                </a:gridCol>
                <a:gridCol w="4656001">
                  <a:extLst>
                    <a:ext uri="{9D8B030D-6E8A-4147-A177-3AD203B41FA5}">
                      <a16:colId xmlns:a16="http://schemas.microsoft.com/office/drawing/2014/main" val="58075622"/>
                    </a:ext>
                  </a:extLst>
                </a:gridCol>
              </a:tblGrid>
              <a:tr h="807373">
                <a:tc>
                  <a:txBody>
                    <a:bodyPr/>
                    <a:lstStyle/>
                    <a:p>
                      <a:r>
                        <a:rPr lang="en-GB" sz="2100"/>
                        <a:t>Stage / Activity</a:t>
                      </a:r>
                    </a:p>
                    <a:p>
                      <a:endParaRPr lang="en-GB" sz="2100"/>
                    </a:p>
                  </a:txBody>
                  <a:tcPr marL="109104" marR="109104" marT="54552" marB="54552"/>
                </a:tc>
                <a:tc>
                  <a:txBody>
                    <a:bodyPr/>
                    <a:lstStyle/>
                    <a:p>
                      <a:r>
                        <a:rPr lang="en-GB" sz="2100"/>
                        <a:t>Dates</a:t>
                      </a:r>
                    </a:p>
                    <a:p>
                      <a:endParaRPr lang="en-GB" sz="2100"/>
                    </a:p>
                  </a:txBody>
                  <a:tcPr marL="109104" marR="109104" marT="54552" marB="54552"/>
                </a:tc>
                <a:extLst>
                  <a:ext uri="{0D108BD9-81ED-4DB2-BD59-A6C34878D82A}">
                    <a16:rowId xmlns:a16="http://schemas.microsoft.com/office/drawing/2014/main" val="2721796454"/>
                  </a:ext>
                </a:extLst>
              </a:tr>
              <a:tr h="807373">
                <a:tc>
                  <a:txBody>
                    <a:bodyPr/>
                    <a:lstStyle/>
                    <a:p>
                      <a:r>
                        <a:rPr lang="en-GB" sz="2100"/>
                        <a:t>Publication of ITT</a:t>
                      </a:r>
                    </a:p>
                    <a:p>
                      <a:endParaRPr lang="en-GB" sz="2100"/>
                    </a:p>
                  </a:txBody>
                  <a:tcPr marL="109104" marR="109104" marT="54552" marB="54552"/>
                </a:tc>
                <a:tc>
                  <a:txBody>
                    <a:bodyPr/>
                    <a:lstStyle/>
                    <a:p>
                      <a:r>
                        <a:rPr lang="en-GB" sz="2100"/>
                        <a:t>March/April 2023</a:t>
                      </a:r>
                    </a:p>
                  </a:txBody>
                  <a:tcPr marL="109104" marR="109104" marT="54552" marB="54552"/>
                </a:tc>
                <a:extLst>
                  <a:ext uri="{0D108BD9-81ED-4DB2-BD59-A6C34878D82A}">
                    <a16:rowId xmlns:a16="http://schemas.microsoft.com/office/drawing/2014/main" val="3745894262"/>
                  </a:ext>
                </a:extLst>
              </a:tr>
              <a:tr h="807373">
                <a:tc>
                  <a:txBody>
                    <a:bodyPr/>
                    <a:lstStyle/>
                    <a:p>
                      <a:r>
                        <a:rPr lang="en-GB" sz="2100" dirty="0"/>
                        <a:t>Closing date for receipt of ITT</a:t>
                      </a:r>
                    </a:p>
                    <a:p>
                      <a:endParaRPr lang="en-GB" sz="2100" dirty="0"/>
                    </a:p>
                  </a:txBody>
                  <a:tcPr marL="109104" marR="109104" marT="54552" marB="54552"/>
                </a:tc>
                <a:tc>
                  <a:txBody>
                    <a:bodyPr/>
                    <a:lstStyle/>
                    <a:p>
                      <a:r>
                        <a:rPr lang="en-GB" sz="2100"/>
                        <a:t>May/June 2023</a:t>
                      </a:r>
                    </a:p>
                  </a:txBody>
                  <a:tcPr marL="109104" marR="109104" marT="54552" marB="54552"/>
                </a:tc>
                <a:extLst>
                  <a:ext uri="{0D108BD9-81ED-4DB2-BD59-A6C34878D82A}">
                    <a16:rowId xmlns:a16="http://schemas.microsoft.com/office/drawing/2014/main" val="1210087032"/>
                  </a:ext>
                </a:extLst>
              </a:tr>
              <a:tr h="480060">
                <a:tc>
                  <a:txBody>
                    <a:bodyPr/>
                    <a:lstStyle/>
                    <a:p>
                      <a:r>
                        <a:rPr lang="en-GB" sz="2100"/>
                        <a:t>Contract Award</a:t>
                      </a:r>
                    </a:p>
                  </a:txBody>
                  <a:tcPr marL="109104" marR="109104" marT="54552" marB="54552"/>
                </a:tc>
                <a:tc>
                  <a:txBody>
                    <a:bodyPr/>
                    <a:lstStyle/>
                    <a:p>
                      <a:r>
                        <a:rPr lang="en-GB" sz="2100"/>
                        <a:t>July 2023</a:t>
                      </a:r>
                    </a:p>
                  </a:txBody>
                  <a:tcPr marL="109104" marR="109104" marT="54552" marB="54552"/>
                </a:tc>
                <a:extLst>
                  <a:ext uri="{0D108BD9-81ED-4DB2-BD59-A6C34878D82A}">
                    <a16:rowId xmlns:a16="http://schemas.microsoft.com/office/drawing/2014/main" val="4146446660"/>
                  </a:ext>
                </a:extLst>
              </a:tr>
              <a:tr h="480060">
                <a:tc>
                  <a:txBody>
                    <a:bodyPr/>
                    <a:lstStyle/>
                    <a:p>
                      <a:r>
                        <a:rPr lang="en-GB" sz="2100"/>
                        <a:t>Mobilisation period</a:t>
                      </a:r>
                    </a:p>
                  </a:txBody>
                  <a:tcPr marL="109104" marR="109104" marT="54552" marB="54552"/>
                </a:tc>
                <a:tc>
                  <a:txBody>
                    <a:bodyPr/>
                    <a:lstStyle/>
                    <a:p>
                      <a:r>
                        <a:rPr lang="en-GB" sz="2100"/>
                        <a:t>July – September 2023</a:t>
                      </a:r>
                    </a:p>
                  </a:txBody>
                  <a:tcPr marL="109104" marR="109104" marT="54552" marB="54552"/>
                </a:tc>
                <a:extLst>
                  <a:ext uri="{0D108BD9-81ED-4DB2-BD59-A6C34878D82A}">
                    <a16:rowId xmlns:a16="http://schemas.microsoft.com/office/drawing/2014/main" val="1486601256"/>
                  </a:ext>
                </a:extLst>
              </a:tr>
              <a:tr h="480060">
                <a:tc>
                  <a:txBody>
                    <a:bodyPr/>
                    <a:lstStyle/>
                    <a:p>
                      <a:r>
                        <a:rPr lang="en-GB" sz="2100"/>
                        <a:t>Contract start date</a:t>
                      </a:r>
                    </a:p>
                  </a:txBody>
                  <a:tcPr marL="109104" marR="109104" marT="54552" marB="54552"/>
                </a:tc>
                <a:tc>
                  <a:txBody>
                    <a:bodyPr/>
                    <a:lstStyle/>
                    <a:p>
                      <a:r>
                        <a:rPr lang="en-GB" sz="2100" dirty="0"/>
                        <a:t>October 2023</a:t>
                      </a:r>
                    </a:p>
                  </a:txBody>
                  <a:tcPr marL="109104" marR="109104" marT="54552" marB="54552"/>
                </a:tc>
                <a:extLst>
                  <a:ext uri="{0D108BD9-81ED-4DB2-BD59-A6C34878D82A}">
                    <a16:rowId xmlns:a16="http://schemas.microsoft.com/office/drawing/2014/main" val="1843440927"/>
                  </a:ext>
                </a:extLst>
              </a:tr>
            </a:tbl>
          </a:graphicData>
        </a:graphic>
      </p:graphicFrame>
    </p:spTree>
    <p:extLst>
      <p:ext uri="{BB962C8B-B14F-4D97-AF65-F5344CB8AC3E}">
        <p14:creationId xmlns:p14="http://schemas.microsoft.com/office/powerpoint/2010/main" val="186030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FE1DF-4FD4-CD48-24CB-157117D5570D}"/>
              </a:ext>
            </a:extLst>
          </p:cNvPr>
          <p:cNvSpPr>
            <a:spLocks noGrp="1"/>
          </p:cNvSpPr>
          <p:nvPr>
            <p:ph type="title"/>
          </p:nvPr>
        </p:nvSpPr>
        <p:spPr>
          <a:xfrm>
            <a:off x="635000" y="640823"/>
            <a:ext cx="3418659" cy="5583148"/>
          </a:xfrm>
        </p:spPr>
        <p:txBody>
          <a:bodyPr anchor="ctr">
            <a:normAutofit/>
          </a:bodyPr>
          <a:lstStyle/>
          <a:p>
            <a:r>
              <a:rPr lang="en-GB" sz="5000" b="1"/>
              <a:t>Mobilisation Plan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9D885456-E55E-AE9A-5C2C-4D5CD747D9C9}"/>
              </a:ext>
            </a:extLst>
          </p:cNvPr>
          <p:cNvGraphicFramePr>
            <a:graphicFrameLocks noGrp="1"/>
          </p:cNvGraphicFramePr>
          <p:nvPr>
            <p:ph idx="1"/>
            <p:extLst>
              <p:ext uri="{D42A27DB-BD31-4B8C-83A1-F6EECF244321}">
                <p14:modId xmlns:p14="http://schemas.microsoft.com/office/powerpoint/2010/main" val="3073796855"/>
              </p:ext>
            </p:extLst>
          </p:nvPr>
        </p:nvGraphicFramePr>
        <p:xfrm>
          <a:off x="4648018" y="267128"/>
          <a:ext cx="6900512" cy="6328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160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785ad58-1d57-4f8a-aa71-77170459bd0d">
      <UserInfo>
        <DisplayName>Godfrey Luggya</DisplayName>
        <AccountId>17</AccountId>
        <AccountType/>
      </UserInfo>
      <UserInfo>
        <DisplayName>David Slark</DisplayName>
        <AccountId>30</AccountId>
        <AccountType/>
      </UserInfo>
      <UserInfo>
        <DisplayName>Phil Howell</DisplayName>
        <AccountId>68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1F597331BB1F4CBCC1D4BC9AFCBED5" ma:contentTypeVersion="4" ma:contentTypeDescription="Create a new document." ma:contentTypeScope="" ma:versionID="c0517c29190ca695c910b7a59d82df9e">
  <xsd:schema xmlns:xsd="http://www.w3.org/2001/XMLSchema" xmlns:xs="http://www.w3.org/2001/XMLSchema" xmlns:p="http://schemas.microsoft.com/office/2006/metadata/properties" xmlns:ns2="a785ad58-1d57-4f8a-aa71-77170459bd0d" xmlns:ns3="85c9b31d-54be-4736-8410-d418ad7c56ea" xmlns:ns4="42681831-00c9-4cd8-a873-668f6ba75b51" targetNamespace="http://schemas.microsoft.com/office/2006/metadata/properties" ma:root="true" ma:fieldsID="f90d83eb3685e423cf9606b294fdae0f" ns2:_="" ns3:_="" ns4:_="">
    <xsd:import namespace="a785ad58-1d57-4f8a-aa71-77170459bd0d"/>
    <xsd:import namespace="85c9b31d-54be-4736-8410-d418ad7c56ea"/>
    <xsd:import namespace="42681831-00c9-4cd8-a873-668f6ba75b51"/>
    <xsd:element name="properties">
      <xsd:complexType>
        <xsd:sequence>
          <xsd:element name="documentManagement">
            <xsd:complexType>
              <xsd:all>
                <xsd:element ref="ns2:SharedWithUsers" minOccurs="0"/>
                <xsd:element ref="ns3:MediaServiceMetadata" minOccurs="0"/>
                <xsd:element ref="ns3:MediaServiceFastMetadata"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5c9b31d-54be-4736-8410-d418ad7c56ea"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681831-00c9-4cd8-a873-668f6ba75b51" elementFormDefault="qualified">
    <xsd:import namespace="http://schemas.microsoft.com/office/2006/documentManagement/types"/>
    <xsd:import namespace="http://schemas.microsoft.com/office/infopath/2007/PartnerControls"/>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A4492B-5186-435E-83AE-F6125E463583}">
  <ds:schemaRefs>
    <ds:schemaRef ds:uri="a785ad58-1d57-4f8a-aa71-77170459bd0d"/>
    <ds:schemaRef ds:uri="42681831-00c9-4cd8-a873-668f6ba75b51"/>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85c9b31d-54be-4736-8410-d418ad7c56ea"/>
    <ds:schemaRef ds:uri="http://purl.org/dc/dcmitype/"/>
  </ds:schemaRefs>
</ds:datastoreItem>
</file>

<file path=customXml/itemProps2.xml><?xml version="1.0" encoding="utf-8"?>
<ds:datastoreItem xmlns:ds="http://schemas.openxmlformats.org/officeDocument/2006/customXml" ds:itemID="{FE3BE8F0-A05A-4DA8-AFB5-690A0808A9A6}">
  <ds:schemaRefs>
    <ds:schemaRef ds:uri="http://schemas.microsoft.com/sharepoint/v3/contenttype/forms"/>
  </ds:schemaRefs>
</ds:datastoreItem>
</file>

<file path=customXml/itemProps3.xml><?xml version="1.0" encoding="utf-8"?>
<ds:datastoreItem xmlns:ds="http://schemas.openxmlformats.org/officeDocument/2006/customXml" ds:itemID="{5F31C0A2-0FF2-4A8D-A1DF-FACFB7CF9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5ad58-1d57-4f8a-aa71-77170459bd0d"/>
    <ds:schemaRef ds:uri="85c9b31d-54be-4736-8410-d418ad7c56ea"/>
    <ds:schemaRef ds:uri="42681831-00c9-4cd8-a873-668f6ba75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8603</TotalTime>
  <Words>965</Words>
  <Application>Microsoft Office PowerPoint</Application>
  <PresentationFormat>Widescreen</PresentationFormat>
  <Paragraphs>61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Merton's Future Homecare Arrangements</vt:lpstr>
      <vt:lpstr>London Living Wage</vt:lpstr>
      <vt:lpstr>Ethical Charter</vt:lpstr>
      <vt:lpstr>Ethical Care Charter Key requirements cont’d </vt:lpstr>
      <vt:lpstr>New Geographical arrangements</vt:lpstr>
      <vt:lpstr>Homecare Service Delivery </vt:lpstr>
      <vt:lpstr>Procurement Timetable</vt:lpstr>
      <vt:lpstr>Mobilisation Plan</vt:lpstr>
      <vt:lpstr>Mobilisation Plan Cont’d</vt:lpstr>
    </vt:vector>
  </TitlesOfParts>
  <Company>London Borough of Merton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Chima Amiaka</dc:creator>
  <cp:lastModifiedBy>Chima Amiaka</cp:lastModifiedBy>
  <cp:revision>100</cp:revision>
  <cp:lastPrinted>2023-03-28T07:54:18Z</cp:lastPrinted>
  <dcterms:created xsi:type="dcterms:W3CDTF">2022-12-14T09:45:10Z</dcterms:created>
  <dcterms:modified xsi:type="dcterms:W3CDTF">2023-04-06T15:52:46Z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0x010100B51F597331BB1F4CBCC1D4BC9AFCBED5</vt:lpwstr>
  </property>
</Properties>
</file>