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2"/>
  </p:sldMasterIdLst>
  <p:notesMasterIdLst>
    <p:notesMasterId r:id="rId16"/>
  </p:notesMasterIdLst>
  <p:handoutMasterIdLst>
    <p:handoutMasterId r:id="rId17"/>
  </p:handoutMasterIdLst>
  <p:sldIdLst>
    <p:sldId id="293" r:id="rId3"/>
    <p:sldId id="314" r:id="rId4"/>
    <p:sldId id="294" r:id="rId5"/>
    <p:sldId id="327" r:id="rId6"/>
    <p:sldId id="299" r:id="rId7"/>
    <p:sldId id="300" r:id="rId8"/>
    <p:sldId id="301" r:id="rId9"/>
    <p:sldId id="313" r:id="rId10"/>
    <p:sldId id="325" r:id="rId11"/>
    <p:sldId id="326" r:id="rId12"/>
    <p:sldId id="324" r:id="rId13"/>
    <p:sldId id="322" r:id="rId14"/>
    <p:sldId id="312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ECB6"/>
    <a:srgbClr val="66FF66"/>
    <a:srgbClr val="8BFF8B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368" autoAdjust="0"/>
    <p:restoredTop sz="86400" autoAdjust="0"/>
  </p:normalViewPr>
  <p:slideViewPr>
    <p:cSldViewPr>
      <p:cViewPr>
        <p:scale>
          <a:sx n="70" d="100"/>
          <a:sy n="70" d="100"/>
        </p:scale>
        <p:origin x="-1854" y="-2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12E5A4-85E9-4F6E-876A-978DF35C0FDA}" type="datetimeFigureOut">
              <a:rPr lang="en-GB" smtClean="0"/>
              <a:t>16/03/2018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5E6D4B-EB3C-451C-A6AE-56EE7011D6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2577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FD03AA-7233-4EBE-8587-E3A9063A76D8}" type="datetimeFigureOut">
              <a:rPr lang="en-GB" smtClean="0"/>
              <a:t>16/03/2018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E28A7C-555A-4780-AA0D-256A5C56CE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0946358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28A7C-555A-4780-AA0D-256A5C56CE8E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02232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28A7C-555A-4780-AA0D-256A5C56CE8E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21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28A7C-555A-4780-AA0D-256A5C56CE8E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213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28A7C-555A-4780-AA0D-256A5C56CE8E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513665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28A7C-555A-4780-AA0D-256A5C56CE8E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91510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28A7C-555A-4780-AA0D-256A5C56CE8E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98060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28A7C-555A-4780-AA0D-256A5C56CE8E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87798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28A7C-555A-4780-AA0D-256A5C56CE8E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87798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28A7C-555A-4780-AA0D-256A5C56CE8E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65126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28A7C-555A-4780-AA0D-256A5C56CE8E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65026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28A7C-555A-4780-AA0D-256A5C56CE8E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95102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28A7C-555A-4780-AA0D-256A5C56CE8E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21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28A7C-555A-4780-AA0D-256A5C56CE8E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21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8032" y="2060848"/>
            <a:ext cx="7772400" cy="1521514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ctr">
              <a:defRPr sz="4800" b="1">
                <a:solidFill>
                  <a:schemeClr val="tx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defRPr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3" y="5612068"/>
            <a:ext cx="9144003" cy="1253019"/>
            <a:chOff x="-3765" y="4832896"/>
            <a:chExt cx="9147765" cy="2032192"/>
          </a:xfrm>
          <a:solidFill>
            <a:srgbClr val="92D050"/>
          </a:solidFill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grpFill/>
            <a:ln w="12065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3208" y="44624"/>
            <a:ext cx="2345091" cy="104802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4630FD-B73E-46C7-B08B-E07BF03609CD}" type="datetimeFigureOut">
              <a:rPr lang="en-GB" smtClean="0"/>
              <a:t>16/03/2018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5EC696-2BED-4483-A945-0003FC4DD76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4630FD-B73E-46C7-B08B-E07BF03609CD}" type="datetimeFigureOut">
              <a:rPr lang="en-GB" smtClean="0"/>
              <a:t>16/03/2018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5EC696-2BED-4483-A945-0003FC4DD76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65760" indent="-256032">
              <a:buClr>
                <a:srgbClr val="00B050"/>
              </a:buClr>
              <a:buSzPct val="100000"/>
              <a:buFont typeface="Arial" panose="020B0604020202020204" pitchFamily="34" charset="0"/>
              <a:buChar char="•"/>
              <a:defRPr/>
            </a:lvl1pPr>
            <a:lvl2pPr marL="621792" indent="-228600">
              <a:buClr>
                <a:srgbClr val="00B050"/>
              </a:buClr>
              <a:buSzPct val="100000"/>
              <a:buFont typeface="Arial" panose="020B0604020202020204" pitchFamily="34" charset="0"/>
              <a:buChar char="•"/>
              <a:defRPr/>
            </a:lvl2pPr>
            <a:lvl3pPr marL="859536" indent="-228600">
              <a:buClr>
                <a:srgbClr val="92D050"/>
              </a:buClr>
              <a:buFont typeface="Arial" panose="020B0604020202020204" pitchFamily="34" charset="0"/>
              <a:buChar char="•"/>
              <a:defRPr/>
            </a:lvl3pPr>
            <a:lvl4pPr marL="1143000" indent="-228600">
              <a:buClr>
                <a:srgbClr val="92D050"/>
              </a:buClr>
              <a:buFont typeface="Arial" panose="020B0604020202020204" pitchFamily="34" charset="0"/>
              <a:buChar char="•"/>
              <a:defRPr/>
            </a:lvl4pPr>
            <a:lvl5pPr marL="1371600" indent="-228600">
              <a:buClr>
                <a:srgbClr val="92D050"/>
              </a:buClr>
              <a:buFont typeface="Arial" panose="020B0604020202020204" pitchFamily="34" charset="0"/>
              <a:buChar char="•"/>
              <a:defRPr/>
            </a:lvl5pPr>
            <a:extLst/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4630FD-B73E-46C7-B08B-E07BF03609CD}" type="datetimeFigureOut">
              <a:rPr lang="en-GB" smtClean="0"/>
              <a:t>16/03/2018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5EC696-2BED-4483-A945-0003FC4DD762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143000"/>
          </a:xfrm>
        </p:spPr>
        <p:txBody>
          <a:bodyPr rtlCol="0"/>
          <a:lstStyle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421" y="44624"/>
            <a:ext cx="2345091" cy="104802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196752"/>
            <a:ext cx="7772400" cy="899672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3568" y="2348880"/>
            <a:ext cx="7739137" cy="25922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4630FD-B73E-46C7-B08B-E07BF03609CD}" type="datetimeFigureOut">
              <a:rPr lang="en-GB" smtClean="0"/>
              <a:t>16/03/2018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5EC696-2BED-4483-A945-0003FC4DD762}" type="slidenum">
              <a:rPr lang="en-GB" smtClean="0"/>
              <a:t>‹#›</a:t>
            </a:fld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421" y="44624"/>
            <a:ext cx="2345091" cy="104802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4630FD-B73E-46C7-B08B-E07BF03609CD}" type="datetimeFigureOut">
              <a:rPr lang="en-GB" smtClean="0"/>
              <a:t>16/03/2018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5EC696-2BED-4483-A945-0003FC4DD762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4630FD-B73E-46C7-B08B-E07BF03609CD}" type="datetimeFigureOut">
              <a:rPr lang="en-GB" smtClean="0"/>
              <a:t>16/03/2018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5EC696-2BED-4483-A945-0003FC4DD76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4630FD-B73E-46C7-B08B-E07BF03609CD}" type="datetimeFigureOut">
              <a:rPr lang="en-GB" smtClean="0"/>
              <a:t>16/03/2018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5EC696-2BED-4483-A945-0003FC4DD762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4630FD-B73E-46C7-B08B-E07BF03609CD}" type="datetimeFigureOut">
              <a:rPr lang="en-GB" smtClean="0"/>
              <a:t>16/03/2018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5EC696-2BED-4483-A945-0003FC4DD76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24630FD-B73E-46C7-B08B-E07BF03609CD}" type="datetimeFigureOut">
              <a:rPr lang="en-GB" smtClean="0"/>
              <a:t>16/03/2018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5EC696-2BED-4483-A945-0003FC4DD76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24630FD-B73E-46C7-B08B-E07BF03609CD}" type="datetimeFigureOut">
              <a:rPr lang="en-GB" smtClean="0"/>
              <a:t>16/03/2018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25EC696-2BED-4483-A945-0003FC4DD762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92D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solidFill>
            <a:srgbClr val="92D050"/>
          </a:solid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24630FD-B73E-46C7-B08B-E07BF03609CD}" type="datetimeFigureOut">
              <a:rPr lang="en-GB" smtClean="0"/>
              <a:t>16/03/2018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GB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25EC696-2BED-4483-A945-0003FC4DD762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latinLnBrk="0" hangingPunct="1">
        <a:spcBef>
          <a:spcPct val="0"/>
        </a:spcBef>
        <a:buNone/>
        <a:defRPr kumimoji="0" sz="4100" b="1" kern="1200">
          <a:solidFill>
            <a:schemeClr val="tx1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Cambria Math" panose="02040503050406030204" pitchFamily="18" charset="0"/>
          <a:ea typeface="Cambria Math" panose="02040503050406030204" pitchFamily="18" charset="0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rgbClr val="00B050"/>
        </a:buClr>
        <a:buSzPct val="100000"/>
        <a:buFont typeface="Arial" panose="020B0604020202020204" pitchFamily="34" charset="0"/>
        <a:buChar char="•"/>
        <a:defRPr kumimoji="0" sz="2700" kern="1200">
          <a:solidFill>
            <a:schemeClr val="tx1"/>
          </a:solidFill>
          <a:latin typeface="Cambria Math" panose="02040503050406030204" pitchFamily="18" charset="0"/>
          <a:ea typeface="Cambria Math" panose="02040503050406030204" pitchFamily="18" charset="0"/>
          <a:cs typeface="+mn-cs"/>
        </a:defRPr>
      </a:lvl1pPr>
      <a:lvl2pPr marL="736092" indent="-342900" algn="l" rtl="0" eaLnBrk="1" latinLnBrk="0" hangingPunct="1">
        <a:spcBef>
          <a:spcPts val="324"/>
        </a:spcBef>
        <a:buClr>
          <a:srgbClr val="00B050"/>
        </a:buClr>
        <a:buSzPct val="100000"/>
        <a:buFont typeface="Arial" panose="020B0604020202020204" pitchFamily="34" charset="0"/>
        <a:buChar char="•"/>
        <a:defRPr kumimoji="0" sz="2300" kern="1200">
          <a:solidFill>
            <a:schemeClr val="tx1"/>
          </a:solidFill>
          <a:latin typeface="Cambria Math" panose="02040503050406030204" pitchFamily="18" charset="0"/>
          <a:ea typeface="Cambria Math" panose="02040503050406030204" pitchFamily="18" charset="0"/>
          <a:cs typeface="+mn-cs"/>
        </a:defRPr>
      </a:lvl2pPr>
      <a:lvl3pPr marL="973836" indent="-342900" algn="l" rtl="0" eaLnBrk="1" latinLnBrk="0" hangingPunct="1">
        <a:spcBef>
          <a:spcPts val="350"/>
        </a:spcBef>
        <a:buClr>
          <a:srgbClr val="92D050"/>
        </a:buClr>
        <a:buSzPct val="100000"/>
        <a:buFont typeface="Arial" panose="020B0604020202020204" pitchFamily="34" charset="0"/>
        <a:buChar char="•"/>
        <a:defRPr kumimoji="0" sz="2100" kern="1200">
          <a:solidFill>
            <a:schemeClr val="tx1"/>
          </a:solidFill>
          <a:latin typeface="Cambria Math" panose="02040503050406030204" pitchFamily="18" charset="0"/>
          <a:ea typeface="Cambria Math" panose="02040503050406030204" pitchFamily="18" charset="0"/>
          <a:cs typeface="+mn-cs"/>
        </a:defRPr>
      </a:lvl3pPr>
      <a:lvl4pPr marL="1257300" indent="-342900" algn="l" rtl="0" eaLnBrk="1" latinLnBrk="0" hangingPunct="1">
        <a:spcBef>
          <a:spcPts val="350"/>
        </a:spcBef>
        <a:buClr>
          <a:srgbClr val="92D050"/>
        </a:buClr>
        <a:buFont typeface="Arial" panose="020B0604020202020204" pitchFamily="34" charset="0"/>
        <a:buChar char="•"/>
        <a:defRPr kumimoji="0" sz="1900" kern="1200">
          <a:solidFill>
            <a:schemeClr val="tx1"/>
          </a:solidFill>
          <a:latin typeface="Cambria Math" panose="02040503050406030204" pitchFamily="18" charset="0"/>
          <a:ea typeface="Cambria Math" panose="02040503050406030204" pitchFamily="18" charset="0"/>
          <a:cs typeface="+mn-cs"/>
        </a:defRPr>
      </a:lvl4pPr>
      <a:lvl5pPr marL="1428750" indent="-285750" algn="l" rtl="0" eaLnBrk="1" latinLnBrk="0" hangingPunct="1">
        <a:spcBef>
          <a:spcPts val="350"/>
        </a:spcBef>
        <a:buClr>
          <a:srgbClr val="92D050"/>
        </a:buClr>
        <a:buFont typeface="Arial" panose="020B0604020202020204" pitchFamily="34" charset="0"/>
        <a:buChar char="•"/>
        <a:defRPr kumimoji="0" sz="1800" kern="1200">
          <a:solidFill>
            <a:schemeClr val="tx1"/>
          </a:solidFill>
          <a:latin typeface="Cambria Math" panose="02040503050406030204" pitchFamily="18" charset="0"/>
          <a:ea typeface="Cambria Math" panose="02040503050406030204" pitchFamily="18" charset="0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he-chest.org.uk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ProcontractSuppliers@proactis.com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O:\East\Improvement Board\Images\iStock downloads\Group of Children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052736"/>
            <a:ext cx="7200800" cy="4379371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8032" y="908720"/>
            <a:ext cx="7772400" cy="1440160"/>
          </a:xfrm>
        </p:spPr>
        <p:txBody>
          <a:bodyPr>
            <a:normAutofit fontScale="90000"/>
          </a:bodyPr>
          <a:lstStyle/>
          <a:p>
            <a:r>
              <a:rPr lang="en-GB" b="1" dirty="0" smtClean="0">
                <a:solidFill>
                  <a:schemeClr val="bg1"/>
                </a:solidFill>
                <a:latin typeface="+mn-lt"/>
              </a:rPr>
              <a:t/>
            </a:r>
            <a:br>
              <a:rPr lang="en-GB" b="1" dirty="0" smtClean="0">
                <a:solidFill>
                  <a:schemeClr val="bg1"/>
                </a:solidFill>
                <a:latin typeface="+mn-lt"/>
              </a:rPr>
            </a:br>
            <a:r>
              <a:rPr lang="en-GB" dirty="0">
                <a:solidFill>
                  <a:schemeClr val="bg1"/>
                </a:solidFill>
                <a:latin typeface="+mn-lt"/>
              </a:rPr>
              <a:t/>
            </a:r>
            <a:br>
              <a:rPr lang="en-GB" dirty="0">
                <a:solidFill>
                  <a:schemeClr val="bg1"/>
                </a:solidFill>
                <a:latin typeface="+mn-lt"/>
              </a:rPr>
            </a:br>
            <a:r>
              <a:rPr lang="en-GB" dirty="0" smtClean="0">
                <a:solidFill>
                  <a:schemeClr val="bg1"/>
                </a:solidFill>
                <a:latin typeface="+mn-lt"/>
              </a:rPr>
              <a:t/>
            </a:r>
            <a:br>
              <a:rPr lang="en-GB" dirty="0" smtClean="0">
                <a:solidFill>
                  <a:schemeClr val="bg1"/>
                </a:solidFill>
                <a:latin typeface="+mn-lt"/>
              </a:rPr>
            </a:br>
            <a:r>
              <a:rPr lang="en-GB" b="1" dirty="0" smtClean="0">
                <a:solidFill>
                  <a:schemeClr val="bg1"/>
                </a:solidFill>
                <a:latin typeface="+mn-lt"/>
              </a:rPr>
              <a:t>Cheshire East Children’s Homes</a:t>
            </a:r>
            <a:endParaRPr lang="en-GB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611606"/>
            <a:ext cx="7772400" cy="1473577"/>
          </a:xfrm>
        </p:spPr>
        <p:txBody>
          <a:bodyPr>
            <a:normAutofit fontScale="40000" lnSpcReduction="20000"/>
          </a:bodyPr>
          <a:lstStyle/>
          <a:p>
            <a:pPr algn="ctr"/>
            <a:endParaRPr lang="en-GB" dirty="0" smtClean="0">
              <a:latin typeface="+mn-lt"/>
            </a:endParaRPr>
          </a:p>
          <a:p>
            <a:pPr algn="ctr"/>
            <a:r>
              <a:rPr lang="en-GB" sz="10000" b="1" dirty="0" smtClean="0">
                <a:latin typeface="+mn-lt"/>
              </a:rPr>
              <a:t>Market Engagement</a:t>
            </a:r>
          </a:p>
          <a:p>
            <a:pPr algn="ctr"/>
            <a:r>
              <a:rPr lang="en-GB" sz="10000" b="1" dirty="0" smtClean="0">
                <a:latin typeface="+mn-lt"/>
              </a:rPr>
              <a:t>16</a:t>
            </a:r>
            <a:r>
              <a:rPr lang="en-GB" sz="10000" b="1" baseline="30000" dirty="0" smtClean="0">
                <a:latin typeface="+mn-lt"/>
              </a:rPr>
              <a:t>th</a:t>
            </a:r>
            <a:r>
              <a:rPr lang="en-GB" sz="10000" b="1" dirty="0" smtClean="0">
                <a:latin typeface="+mn-lt"/>
              </a:rPr>
              <a:t> March 2018</a:t>
            </a:r>
            <a:r>
              <a:rPr lang="en-GB" sz="5700" b="1" dirty="0" smtClean="0">
                <a:latin typeface="+mn-lt"/>
              </a:rPr>
              <a:t> </a:t>
            </a:r>
          </a:p>
          <a:p>
            <a:endParaRPr lang="en-GB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02601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55576" y="502966"/>
            <a:ext cx="7128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Lao UI" panose="020B0502040204020203" pitchFamily="34" charset="0"/>
                <a:ea typeface="Cambria Math" panose="02040503050406030204" pitchFamily="18" charset="0"/>
                <a:cs typeface="Lao UI" panose="020B0502040204020203" pitchFamily="34" charset="0"/>
              </a:rPr>
              <a:t>Taking advantage of your collective wisdom! </a:t>
            </a:r>
          </a:p>
        </p:txBody>
      </p:sp>
      <p:sp>
        <p:nvSpPr>
          <p:cNvPr id="4" name="Rectangle 3"/>
          <p:cNvSpPr/>
          <p:nvPr/>
        </p:nvSpPr>
        <p:spPr>
          <a:xfrm>
            <a:off x="683568" y="1412776"/>
            <a:ext cx="777686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smtClean="0">
                <a:latin typeface="Lao UI" panose="020B0502040204020203" pitchFamily="34" charset="0"/>
                <a:cs typeface="Lao UI" panose="020B0502040204020203" pitchFamily="34" charset="0"/>
              </a:rPr>
              <a:t>TD4 </a:t>
            </a:r>
            <a:r>
              <a:rPr lang="en-GB" sz="2400" dirty="0">
                <a:latin typeface="Lao UI" panose="020B0502040204020203" pitchFamily="34" charset="0"/>
                <a:cs typeface="Lao UI" panose="020B0502040204020203" pitchFamily="34" charset="0"/>
              </a:rPr>
              <a:t>– </a:t>
            </a:r>
            <a:r>
              <a:rPr lang="en-GB" sz="2400" dirty="0" smtClean="0">
                <a:latin typeface="Lao UI" panose="020B0502040204020203" pitchFamily="34" charset="0"/>
                <a:cs typeface="Lao UI" panose="020B0502040204020203" pitchFamily="34" charset="0"/>
              </a:rPr>
              <a:t>A match made in heaven!! What are your views of being an active partner at our Resource Allocation Panel</a:t>
            </a:r>
          </a:p>
          <a:p>
            <a:endParaRPr lang="en-GB" sz="2400" dirty="0">
              <a:latin typeface="Lao UI" panose="020B0502040204020203" pitchFamily="34" charset="0"/>
              <a:cs typeface="Lao UI" panose="020B0502040204020203" pitchFamily="34" charset="0"/>
            </a:endParaRPr>
          </a:p>
          <a:p>
            <a:r>
              <a:rPr lang="en-GB" sz="2400" dirty="0" smtClean="0">
                <a:latin typeface="Lao UI" panose="020B0502040204020203" pitchFamily="34" charset="0"/>
                <a:cs typeface="Lao UI" panose="020B0502040204020203" pitchFamily="34" charset="0"/>
              </a:rPr>
              <a:t>TD5 – What are the barriers to effective mobilisation of a Children’s Home contract and how do you overcome them</a:t>
            </a:r>
          </a:p>
          <a:p>
            <a:endParaRPr lang="en-GB" sz="2400" dirty="0">
              <a:latin typeface="Lao UI" panose="020B0502040204020203" pitchFamily="34" charset="0"/>
              <a:cs typeface="Lao UI" panose="020B0502040204020203" pitchFamily="34" charset="0"/>
            </a:endParaRPr>
          </a:p>
          <a:p>
            <a:endParaRPr lang="en-GB" sz="2400" dirty="0" smtClean="0">
              <a:latin typeface="Lao UI" panose="020B0502040204020203" pitchFamily="34" charset="0"/>
              <a:cs typeface="Lao UI" panose="020B0502040204020203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>
              <a:latin typeface="Lao UI" panose="020B0502040204020203" pitchFamily="34" charset="0"/>
              <a:cs typeface="Lao UI" panose="020B0502040204020203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>
              <a:latin typeface="Lao UI" panose="020B0502040204020203" pitchFamily="34" charset="0"/>
              <a:cs typeface="Lao UI" panose="020B0502040204020203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>
              <a:latin typeface="Lao UI" panose="020B0502040204020203" pitchFamily="34" charset="0"/>
              <a:cs typeface="Lao UI" panose="020B0502040204020203" pitchFamily="34" charset="0"/>
            </a:endParaRPr>
          </a:p>
          <a:p>
            <a:r>
              <a:rPr lang="en-GB" sz="2400" dirty="0">
                <a:latin typeface="Lao UI" panose="020B0502040204020203" pitchFamily="34" charset="0"/>
                <a:cs typeface="Lao UI" panose="020B0502040204020203" pitchFamily="34" charset="0"/>
              </a:rPr>
              <a:t> </a:t>
            </a:r>
          </a:p>
          <a:p>
            <a:r>
              <a:rPr lang="en-GB" sz="2400" dirty="0">
                <a:latin typeface="Lao UI" panose="020B0502040204020203" pitchFamily="34" charset="0"/>
                <a:cs typeface="Lao UI" panose="020B0502040204020203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200271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55576" y="502966"/>
            <a:ext cx="48994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Lao UI" panose="020B0502040204020203" pitchFamily="34" charset="0"/>
                <a:ea typeface="Cambria Math" panose="02040503050406030204" pitchFamily="18" charset="0"/>
                <a:cs typeface="Lao UI" panose="020B0502040204020203" pitchFamily="34" charset="0"/>
              </a:rPr>
              <a:t>Procurement Tips </a:t>
            </a:r>
          </a:p>
        </p:txBody>
      </p:sp>
      <p:sp>
        <p:nvSpPr>
          <p:cNvPr id="4" name="Rectangle 3"/>
          <p:cNvSpPr/>
          <p:nvPr/>
        </p:nvSpPr>
        <p:spPr>
          <a:xfrm>
            <a:off x="683568" y="1412776"/>
            <a:ext cx="777686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u="sng" dirty="0">
                <a:hlinkClick r:id="rId3"/>
              </a:rPr>
              <a:t>www.the-chest.org.uk</a:t>
            </a:r>
            <a:endParaRPr lang="en-GB" sz="2400" dirty="0"/>
          </a:p>
          <a:p>
            <a:r>
              <a:rPr lang="en-GB" sz="2400" dirty="0"/>
              <a:t> </a:t>
            </a:r>
          </a:p>
          <a:p>
            <a:r>
              <a:rPr lang="en-GB" sz="2400" dirty="0">
                <a:latin typeface="Lao UI" panose="020B0502040204020203" pitchFamily="34" charset="0"/>
                <a:cs typeface="Lao UI" panose="020B0502040204020203" pitchFamily="34" charset="0"/>
              </a:rPr>
              <a:t>Don’t leave your submission until the last minute.  It is a web based system and can </a:t>
            </a:r>
            <a:r>
              <a:rPr lang="en-GB" sz="2400" dirty="0" smtClean="0">
                <a:latin typeface="Lao UI" panose="020B0502040204020203" pitchFamily="34" charset="0"/>
                <a:cs typeface="Lao UI" panose="020B0502040204020203" pitchFamily="34" charset="0"/>
              </a:rPr>
              <a:t>be </a:t>
            </a:r>
            <a:r>
              <a:rPr lang="en-GB" sz="2400" dirty="0">
                <a:latin typeface="Lao UI" panose="020B0502040204020203" pitchFamily="34" charset="0"/>
                <a:cs typeface="Lao UI" panose="020B0502040204020203" pitchFamily="34" charset="0"/>
              </a:rPr>
              <a:t>slow particularly when the deadline approaches.</a:t>
            </a:r>
          </a:p>
          <a:p>
            <a:r>
              <a:rPr lang="en-GB" sz="2400" dirty="0">
                <a:latin typeface="Lao UI" panose="020B0502040204020203" pitchFamily="34" charset="0"/>
                <a:cs typeface="Lao UI" panose="020B0502040204020203" pitchFamily="34" charset="0"/>
              </a:rPr>
              <a:t> </a:t>
            </a:r>
          </a:p>
          <a:p>
            <a:r>
              <a:rPr lang="en-GB" sz="2400" dirty="0">
                <a:latin typeface="Lao UI" panose="020B0502040204020203" pitchFamily="34" charset="0"/>
                <a:cs typeface="Lao UI" panose="020B0502040204020203" pitchFamily="34" charset="0"/>
              </a:rPr>
              <a:t>You can upload a draft if you wish and we will mark the latest copy submitted.</a:t>
            </a:r>
          </a:p>
          <a:p>
            <a:r>
              <a:rPr lang="en-GB" sz="2400" dirty="0">
                <a:latin typeface="Lao UI" panose="020B0502040204020203" pitchFamily="34" charset="0"/>
                <a:cs typeface="Lao UI" panose="020B0502040204020203" pitchFamily="34" charset="0"/>
              </a:rPr>
              <a:t> </a:t>
            </a:r>
          </a:p>
          <a:p>
            <a:r>
              <a:rPr lang="en-GB" sz="2400" dirty="0">
                <a:latin typeface="Lao UI" panose="020B0502040204020203" pitchFamily="34" charset="0"/>
                <a:cs typeface="Lao UI" panose="020B0502040204020203" pitchFamily="34" charset="0"/>
              </a:rPr>
              <a:t>Don’t assume we know your company.  If you don’t write it in your bid we can’t score it.</a:t>
            </a:r>
          </a:p>
        </p:txBody>
      </p:sp>
    </p:spTree>
    <p:extLst>
      <p:ext uri="{BB962C8B-B14F-4D97-AF65-F5344CB8AC3E}">
        <p14:creationId xmlns:p14="http://schemas.microsoft.com/office/powerpoint/2010/main" val="2508511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502966"/>
            <a:ext cx="48994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Lao UI" panose="020B0502040204020203" pitchFamily="34" charset="0"/>
                <a:ea typeface="Cambria Math" panose="02040503050406030204" pitchFamily="18" charset="0"/>
                <a:cs typeface="Lao UI" panose="020B0502040204020203" pitchFamily="34" charset="0"/>
              </a:rPr>
              <a:t>Procurement Tips </a:t>
            </a:r>
          </a:p>
        </p:txBody>
      </p:sp>
      <p:sp>
        <p:nvSpPr>
          <p:cNvPr id="3" name="Rectangle 2"/>
          <p:cNvSpPr/>
          <p:nvPr/>
        </p:nvSpPr>
        <p:spPr>
          <a:xfrm>
            <a:off x="683568" y="1412776"/>
            <a:ext cx="806489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Lao UI" panose="020B0502040204020203" pitchFamily="34" charset="0"/>
                <a:cs typeface="Lao UI" panose="020B0502040204020203" pitchFamily="34" charset="0"/>
              </a:rPr>
              <a:t>Download all of the documentation</a:t>
            </a:r>
          </a:p>
          <a:p>
            <a:endParaRPr lang="en-GB" sz="2400" dirty="0" smtClean="0">
              <a:latin typeface="Lao UI" panose="020B0502040204020203" pitchFamily="34" charset="0"/>
              <a:cs typeface="Lao UI" panose="020B0502040204020203" pitchFamily="34" charset="0"/>
            </a:endParaRPr>
          </a:p>
          <a:p>
            <a:r>
              <a:rPr lang="en-GB" sz="2400" dirty="0" smtClean="0">
                <a:latin typeface="Lao UI" panose="020B0502040204020203" pitchFamily="34" charset="0"/>
                <a:cs typeface="Lao UI" panose="020B0502040204020203" pitchFamily="34" charset="0"/>
              </a:rPr>
              <a:t>Read </a:t>
            </a:r>
            <a:r>
              <a:rPr lang="en-GB" sz="2400" dirty="0">
                <a:latin typeface="Lao UI" panose="020B0502040204020203" pitchFamily="34" charset="0"/>
                <a:cs typeface="Lao UI" panose="020B0502040204020203" pitchFamily="34" charset="0"/>
              </a:rPr>
              <a:t>the instructions </a:t>
            </a:r>
          </a:p>
          <a:p>
            <a:endParaRPr lang="en-GB" sz="2400" dirty="0" smtClean="0">
              <a:latin typeface="Lao UI" panose="020B0502040204020203" pitchFamily="34" charset="0"/>
              <a:cs typeface="Lao UI" panose="020B0502040204020203" pitchFamily="34" charset="0"/>
            </a:endParaRPr>
          </a:p>
          <a:p>
            <a:r>
              <a:rPr lang="en-GB" sz="2400" dirty="0" smtClean="0">
                <a:latin typeface="Lao UI" panose="020B0502040204020203" pitchFamily="34" charset="0"/>
                <a:cs typeface="Lao UI" panose="020B0502040204020203" pitchFamily="34" charset="0"/>
              </a:rPr>
              <a:t>Ask </a:t>
            </a:r>
            <a:r>
              <a:rPr lang="en-GB" sz="2400" dirty="0">
                <a:latin typeface="Lao UI" panose="020B0502040204020203" pitchFamily="34" charset="0"/>
                <a:cs typeface="Lao UI" panose="020B0502040204020203" pitchFamily="34" charset="0"/>
              </a:rPr>
              <a:t>anything that you don’t understand</a:t>
            </a:r>
          </a:p>
          <a:p>
            <a:endParaRPr lang="en-GB" sz="2400" dirty="0" smtClean="0">
              <a:latin typeface="Lao UI" panose="020B0502040204020203" pitchFamily="34" charset="0"/>
              <a:cs typeface="Lao UI" panose="020B0502040204020203" pitchFamily="34" charset="0"/>
            </a:endParaRPr>
          </a:p>
          <a:p>
            <a:r>
              <a:rPr lang="en-GB" sz="2400" dirty="0" smtClean="0">
                <a:latin typeface="Lao UI" panose="020B0502040204020203" pitchFamily="34" charset="0"/>
                <a:cs typeface="Lao UI" panose="020B0502040204020203" pitchFamily="34" charset="0"/>
              </a:rPr>
              <a:t>Answer </a:t>
            </a:r>
            <a:r>
              <a:rPr lang="en-GB" sz="2400" dirty="0">
                <a:latin typeface="Lao UI" panose="020B0502040204020203" pitchFamily="34" charset="0"/>
                <a:cs typeface="Lao UI" panose="020B0502040204020203" pitchFamily="34" charset="0"/>
              </a:rPr>
              <a:t>all of the questions asked </a:t>
            </a:r>
            <a:r>
              <a:rPr lang="en-GB" sz="2400" dirty="0" smtClean="0">
                <a:latin typeface="Lao UI" panose="020B0502040204020203" pitchFamily="34" charset="0"/>
                <a:cs typeface="Lao UI" panose="020B0502040204020203" pitchFamily="34" charset="0"/>
              </a:rPr>
              <a:t>use </a:t>
            </a:r>
            <a:r>
              <a:rPr lang="en-GB" sz="2400" dirty="0">
                <a:latin typeface="Lao UI" panose="020B0502040204020203" pitchFamily="34" charset="0"/>
                <a:cs typeface="Lao UI" panose="020B0502040204020203" pitchFamily="34" charset="0"/>
              </a:rPr>
              <a:t>the templates </a:t>
            </a:r>
          </a:p>
          <a:p>
            <a:endParaRPr lang="en-GB" sz="2400" dirty="0">
              <a:latin typeface="Lao UI" panose="020B0502040204020203" pitchFamily="34" charset="0"/>
              <a:cs typeface="Lao UI" panose="020B0502040204020203" pitchFamily="34" charset="0"/>
            </a:endParaRPr>
          </a:p>
          <a:p>
            <a:r>
              <a:rPr lang="en-GB" sz="2400" dirty="0">
                <a:latin typeface="Lao UI" panose="020B0502040204020203" pitchFamily="34" charset="0"/>
                <a:cs typeface="Lao UI" panose="020B0502040204020203" pitchFamily="34" charset="0"/>
              </a:rPr>
              <a:t>If unable to meet a criteria, say </a:t>
            </a:r>
            <a:r>
              <a:rPr lang="en-GB" sz="2400" dirty="0" smtClean="0">
                <a:latin typeface="Lao UI" panose="020B0502040204020203" pitchFamily="34" charset="0"/>
                <a:cs typeface="Lao UI" panose="020B0502040204020203" pitchFamily="34" charset="0"/>
              </a:rPr>
              <a:t>why</a:t>
            </a:r>
          </a:p>
          <a:p>
            <a:endParaRPr lang="en-GB" sz="2400" dirty="0">
              <a:latin typeface="Lao UI" panose="020B0502040204020203" pitchFamily="34" charset="0"/>
              <a:cs typeface="Lao UI" panose="020B0502040204020203" pitchFamily="34" charset="0"/>
            </a:endParaRPr>
          </a:p>
          <a:p>
            <a:r>
              <a:rPr lang="en-GB" dirty="0" smtClean="0">
                <a:latin typeface="Lao UI" panose="020B0502040204020203" pitchFamily="34" charset="0"/>
                <a:cs typeface="Lao UI" panose="020B0502040204020203" pitchFamily="34" charset="0"/>
              </a:rPr>
              <a:t>Help: </a:t>
            </a:r>
            <a:r>
              <a:rPr lang="en-GB" altLang="en-US" sz="2400" u="sng" dirty="0" smtClean="0">
                <a:latin typeface="Lao UI" panose="020B0502040204020203" pitchFamily="34" charset="0"/>
                <a:ea typeface="ＭＳ Ｐゴシック" pitchFamily="34" charset="-128"/>
                <a:cs typeface="Lao UI" panose="020B0502040204020203" pitchFamily="34" charset="0"/>
                <a:hlinkClick r:id="rId3"/>
              </a:rPr>
              <a:t>ProcontractSuppliers@proactis.com</a:t>
            </a:r>
            <a:r>
              <a:rPr lang="en-GB" altLang="en-US" sz="2400" dirty="0">
                <a:latin typeface="Lao UI" panose="020B0502040204020203" pitchFamily="34" charset="0"/>
                <a:ea typeface="ＭＳ Ｐゴシック" pitchFamily="34" charset="-128"/>
                <a:cs typeface="Lao UI" panose="020B0502040204020203" pitchFamily="34" charset="0"/>
              </a:rPr>
              <a:t> </a:t>
            </a:r>
            <a:endParaRPr lang="en-GB" altLang="en-US" sz="2400" dirty="0" smtClean="0">
              <a:latin typeface="Lao UI" panose="020B0502040204020203" pitchFamily="34" charset="0"/>
              <a:ea typeface="ＭＳ Ｐゴシック" pitchFamily="34" charset="-128"/>
              <a:cs typeface="Lao UI" panose="020B0502040204020203" pitchFamily="34" charset="0"/>
            </a:endParaRPr>
          </a:p>
          <a:p>
            <a:r>
              <a:rPr lang="en-GB" altLang="en-US" sz="2400" dirty="0" smtClean="0">
                <a:latin typeface="Lao UI" panose="020B0502040204020203" pitchFamily="34" charset="0"/>
                <a:ea typeface="ＭＳ Ｐゴシック" pitchFamily="34" charset="-128"/>
                <a:cs typeface="Lao UI" panose="020B0502040204020203" pitchFamily="34" charset="0"/>
              </a:rPr>
              <a:t>Tel: 0330 </a:t>
            </a:r>
            <a:r>
              <a:rPr lang="en-GB" altLang="en-US" sz="2400" dirty="0">
                <a:latin typeface="Lao UI" panose="020B0502040204020203" pitchFamily="34" charset="0"/>
                <a:ea typeface="ＭＳ Ｐゴシック" pitchFamily="34" charset="-128"/>
                <a:cs typeface="Lao UI" panose="020B0502040204020203" pitchFamily="34" charset="0"/>
              </a:rPr>
              <a:t>005 0352</a:t>
            </a:r>
            <a:endParaRPr lang="en-GB" sz="2400" dirty="0">
              <a:latin typeface="Lao UI" panose="020B0502040204020203" pitchFamily="34" charset="0"/>
              <a:cs typeface="Lao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97077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>
                <a:latin typeface="Lao UI" panose="020B0502040204020203" pitchFamily="34" charset="0"/>
                <a:cs typeface="Lao UI" panose="020B0502040204020203" pitchFamily="34" charset="0"/>
              </a:rPr>
              <a:t>Q &amp; A</a:t>
            </a:r>
          </a:p>
          <a:p>
            <a:pPr marL="109728" indent="0">
              <a:buNone/>
            </a:pPr>
            <a:endParaRPr lang="en-GB" sz="3600" b="1" dirty="0" smtClean="0">
              <a:latin typeface="Lao UI" panose="020B0502040204020203" pitchFamily="34" charset="0"/>
              <a:cs typeface="Lao UI" panose="020B0502040204020203" pitchFamily="34" charset="0"/>
            </a:endParaRPr>
          </a:p>
          <a:p>
            <a:r>
              <a:rPr lang="en-GB" sz="3600" b="1" dirty="0" smtClean="0">
                <a:latin typeface="Lao UI" panose="020B0502040204020203" pitchFamily="34" charset="0"/>
                <a:cs typeface="Lao UI" panose="020B0502040204020203" pitchFamily="34" charset="0"/>
              </a:rPr>
              <a:t>Safe Journey </a:t>
            </a:r>
          </a:p>
          <a:p>
            <a:pPr marL="109728" indent="0">
              <a:buNone/>
            </a:pPr>
            <a:endParaRPr lang="en-GB" sz="3600" b="1" dirty="0" smtClean="0">
              <a:latin typeface="Lao UI" panose="020B0502040204020203" pitchFamily="34" charset="0"/>
              <a:cs typeface="Lao UI" panose="020B0502040204020203" pitchFamily="34" charset="0"/>
            </a:endParaRPr>
          </a:p>
          <a:p>
            <a:endParaRPr lang="en-GB" sz="3600" b="1" dirty="0">
              <a:latin typeface="Lao UI" panose="020B0502040204020203" pitchFamily="34" charset="0"/>
              <a:cs typeface="Lao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0100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56613" y="404664"/>
            <a:ext cx="6984776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smtClean="0">
                <a:latin typeface="Lao UI" panose="020B0502040204020203" pitchFamily="34" charset="0"/>
                <a:ea typeface="Cambria Math" panose="02040503050406030204" pitchFamily="18" charset="0"/>
                <a:cs typeface="Lao UI" panose="020B0502040204020203" pitchFamily="34" charset="0"/>
              </a:rPr>
              <a:t>Market Engagement Event Agenda</a:t>
            </a:r>
          </a:p>
          <a:p>
            <a:endParaRPr lang="en-GB" sz="3600" b="1" dirty="0">
              <a:latin typeface="Lao UI" panose="020B0502040204020203" pitchFamily="34" charset="0"/>
              <a:ea typeface="Cambria Math" panose="02040503050406030204" pitchFamily="18" charset="0"/>
              <a:cs typeface="Lao UI" panose="020B0502040204020203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2800" dirty="0" smtClean="0">
                <a:latin typeface="Lao UI" panose="020B0502040204020203" pitchFamily="34" charset="0"/>
                <a:ea typeface="Cambria Math" panose="02040503050406030204" pitchFamily="18" charset="0"/>
                <a:cs typeface="Lao UI" panose="020B0502040204020203" pitchFamily="34" charset="0"/>
              </a:rPr>
              <a:t>Welcome &amp; Introductions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2800" dirty="0" smtClean="0">
                <a:latin typeface="Lao UI" panose="020B0502040204020203" pitchFamily="34" charset="0"/>
                <a:ea typeface="Cambria Math" panose="02040503050406030204" pitchFamily="18" charset="0"/>
                <a:cs typeface="Lao UI" panose="020B0502040204020203" pitchFamily="34" charset="0"/>
              </a:rPr>
              <a:t>Context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2800" dirty="0" smtClean="0">
                <a:latin typeface="Lao UI" panose="020B0502040204020203" pitchFamily="34" charset="0"/>
                <a:ea typeface="Cambria Math" panose="02040503050406030204" pitchFamily="18" charset="0"/>
                <a:cs typeface="Lao UI" panose="020B0502040204020203" pitchFamily="34" charset="0"/>
              </a:rPr>
              <a:t>Current position – numbers and need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2800" dirty="0" smtClean="0">
                <a:latin typeface="Lao UI" panose="020B0502040204020203" pitchFamily="34" charset="0"/>
                <a:ea typeface="Cambria Math" panose="02040503050406030204" pitchFamily="18" charset="0"/>
                <a:cs typeface="Lao UI" panose="020B0502040204020203" pitchFamily="34" charset="0"/>
              </a:rPr>
              <a:t>Potential configuration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2800" dirty="0" smtClean="0">
                <a:latin typeface="Lao UI" panose="020B0502040204020203" pitchFamily="34" charset="0"/>
                <a:ea typeface="Cambria Math" panose="02040503050406030204" pitchFamily="18" charset="0"/>
                <a:cs typeface="Lao UI" panose="020B0502040204020203" pitchFamily="34" charset="0"/>
              </a:rPr>
              <a:t>Procurement timeline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2800" dirty="0" smtClean="0">
                <a:latin typeface="Lao UI" panose="020B0502040204020203" pitchFamily="34" charset="0"/>
                <a:ea typeface="Cambria Math" panose="02040503050406030204" pitchFamily="18" charset="0"/>
                <a:cs typeface="Lao UI" panose="020B0502040204020203" pitchFamily="34" charset="0"/>
              </a:rPr>
              <a:t>Why market engagement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2800" dirty="0" smtClean="0">
                <a:latin typeface="Lao UI" panose="020B0502040204020203" pitchFamily="34" charset="0"/>
                <a:ea typeface="Cambria Math" panose="02040503050406030204" pitchFamily="18" charset="0"/>
                <a:cs typeface="Lao UI" panose="020B0502040204020203" pitchFamily="34" charset="0"/>
              </a:rPr>
              <a:t>Your Input and Influence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2800" dirty="0" smtClean="0">
                <a:latin typeface="Lao UI" panose="020B0502040204020203" pitchFamily="34" charset="0"/>
                <a:ea typeface="Cambria Math" panose="02040503050406030204" pitchFamily="18" charset="0"/>
                <a:cs typeface="Lao UI" panose="020B0502040204020203" pitchFamily="34" charset="0"/>
              </a:rPr>
              <a:t>Procurement hints and tips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2800" dirty="0" smtClean="0">
                <a:latin typeface="Lao UI" panose="020B0502040204020203" pitchFamily="34" charset="0"/>
                <a:ea typeface="Cambria Math" panose="02040503050406030204" pitchFamily="18" charset="0"/>
                <a:cs typeface="Lao UI" panose="020B0502040204020203" pitchFamily="34" charset="0"/>
              </a:rPr>
              <a:t>Questions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GB" sz="3600" b="1" dirty="0" smtClean="0">
              <a:latin typeface="Lao UI" panose="020B0502040204020203" pitchFamily="34" charset="0"/>
              <a:ea typeface="Cambria Math" panose="02040503050406030204" pitchFamily="18" charset="0"/>
              <a:cs typeface="Lao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734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Lao UI" panose="020B0502040204020203" pitchFamily="34" charset="0"/>
                <a:cs typeface="Lao UI" panose="020B0502040204020203" pitchFamily="34" charset="0"/>
              </a:rPr>
              <a:t>Context</a:t>
            </a:r>
            <a:endParaRPr lang="en-GB" dirty="0">
              <a:latin typeface="Lao UI" panose="020B0502040204020203" pitchFamily="34" charset="0"/>
              <a:cs typeface="Lao UI" panose="020B05020402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044016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endParaRPr lang="en-GB" dirty="0">
              <a:latin typeface="Lao UI" panose="020B0502040204020203" pitchFamily="34" charset="0"/>
              <a:cs typeface="Lao UI" panose="020B0502040204020203" pitchFamily="34" charset="0"/>
            </a:endParaRPr>
          </a:p>
          <a:p>
            <a:r>
              <a:rPr lang="en-GB" dirty="0" smtClean="0">
                <a:latin typeface="Lao UI" panose="020B0502040204020203" pitchFamily="34" charset="0"/>
                <a:cs typeface="Lao UI" panose="020B0502040204020203" pitchFamily="34" charset="0"/>
              </a:rPr>
              <a:t>Residential Care an integral part of our offer to cared for children – a safe, happy and stable home</a:t>
            </a:r>
            <a:endParaRPr lang="en-GB" dirty="0">
              <a:latin typeface="Lao UI" panose="020B0502040204020203" pitchFamily="34" charset="0"/>
              <a:cs typeface="Lao UI" panose="020B0502040204020203" pitchFamily="34" charset="0"/>
            </a:endParaRPr>
          </a:p>
          <a:p>
            <a:r>
              <a:rPr lang="en-GB" u="sng" dirty="0" smtClean="0">
                <a:latin typeface="Lao UI" panose="020B0502040204020203" pitchFamily="34" charset="0"/>
                <a:cs typeface="Lao UI" panose="020B0502040204020203" pitchFamily="34" charset="0"/>
              </a:rPr>
              <a:t>Outstanding</a:t>
            </a:r>
            <a:r>
              <a:rPr lang="en-GB" dirty="0" smtClean="0">
                <a:latin typeface="Lao UI" panose="020B0502040204020203" pitchFamily="34" charset="0"/>
                <a:cs typeface="Lao UI" panose="020B0502040204020203" pitchFamily="34" charset="0"/>
              </a:rPr>
              <a:t> </a:t>
            </a:r>
            <a:r>
              <a:rPr lang="en-GB" dirty="0">
                <a:latin typeface="Lao UI" panose="020B0502040204020203" pitchFamily="34" charset="0"/>
                <a:cs typeface="Lao UI" panose="020B0502040204020203" pitchFamily="34" charset="0"/>
              </a:rPr>
              <a:t>Children’s Homes for our cared for children</a:t>
            </a:r>
          </a:p>
          <a:p>
            <a:r>
              <a:rPr lang="en-GB" dirty="0" smtClean="0">
                <a:latin typeface="Lao UI" panose="020B0502040204020203" pitchFamily="34" charset="0"/>
                <a:cs typeface="Lao UI" panose="020B0502040204020203" pitchFamily="34" charset="0"/>
              </a:rPr>
              <a:t>Increase local provision </a:t>
            </a:r>
          </a:p>
          <a:p>
            <a:r>
              <a:rPr lang="en-GB" dirty="0" smtClean="0">
                <a:latin typeface="Lao UI" panose="020B0502040204020203" pitchFamily="34" charset="0"/>
                <a:cs typeface="Lao UI" panose="020B0502040204020203" pitchFamily="34" charset="0"/>
              </a:rPr>
              <a:t>Commissioned model rather than in-house delivery</a:t>
            </a:r>
          </a:p>
          <a:p>
            <a:r>
              <a:rPr lang="en-GB" dirty="0" smtClean="0">
                <a:latin typeface="Lao UI" panose="020B0502040204020203" pitchFamily="34" charset="0"/>
                <a:cs typeface="Lao UI" panose="020B0502040204020203" pitchFamily="34" charset="0"/>
              </a:rPr>
              <a:t>CE – a good place to work and do business</a:t>
            </a:r>
          </a:p>
          <a:p>
            <a:r>
              <a:rPr lang="en-GB" dirty="0" smtClean="0">
                <a:latin typeface="Lao UI" panose="020B0502040204020203" pitchFamily="34" charset="0"/>
                <a:cs typeface="Lao UI" panose="020B0502040204020203" pitchFamily="34" charset="0"/>
              </a:rPr>
              <a:t>Children at the heart of all we do!</a:t>
            </a:r>
          </a:p>
          <a:p>
            <a:endParaRPr lang="en-GB" dirty="0" smtClean="0">
              <a:latin typeface="Lao UI" panose="020B0502040204020203" pitchFamily="34" charset="0"/>
              <a:cs typeface="Lao UI" panose="020B0502040204020203" pitchFamily="34" charset="0"/>
            </a:endParaRPr>
          </a:p>
          <a:p>
            <a:endParaRPr lang="en-GB" dirty="0">
              <a:latin typeface="Lao UI" panose="020B0502040204020203" pitchFamily="34" charset="0"/>
              <a:cs typeface="Lao UI" panose="020B0502040204020203" pitchFamily="34" charset="0"/>
            </a:endParaRPr>
          </a:p>
          <a:p>
            <a:endParaRPr lang="en-GB" dirty="0" smtClean="0">
              <a:latin typeface="Lao UI" panose="020B0502040204020203" pitchFamily="34" charset="0"/>
              <a:cs typeface="Lao UI" panose="020B0502040204020203" pitchFamily="34" charset="0"/>
            </a:endParaRPr>
          </a:p>
          <a:p>
            <a:endParaRPr lang="en-GB" dirty="0" smtClean="0">
              <a:latin typeface="Lao UI" panose="020B0502040204020203" pitchFamily="34" charset="0"/>
              <a:cs typeface="Lao UI" panose="020B0502040204020203" pitchFamily="34" charset="0"/>
            </a:endParaRPr>
          </a:p>
          <a:p>
            <a:pPr marL="109728" indent="0">
              <a:buNone/>
            </a:pPr>
            <a:endParaRPr lang="en-GB" dirty="0">
              <a:latin typeface="Lao UI" panose="020B0502040204020203" pitchFamily="34" charset="0"/>
              <a:cs typeface="Lao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1559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Lao UI" panose="020B0502040204020203" pitchFamily="34" charset="0"/>
                <a:cs typeface="Lao UI" panose="020B0502040204020203" pitchFamily="34" charset="0"/>
              </a:rPr>
              <a:t>Views from our young people</a:t>
            </a:r>
            <a:endParaRPr lang="en-GB" dirty="0">
              <a:latin typeface="Lao UI" panose="020B0502040204020203" pitchFamily="34" charset="0"/>
              <a:cs typeface="Lao UI" panose="020B05020402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044016"/>
          </a:xfrm>
        </p:spPr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en-GB" dirty="0" smtClean="0">
                <a:latin typeface="Lao UI" panose="020B0502040204020203" pitchFamily="34" charset="0"/>
                <a:cs typeface="Lao UI" panose="020B0502040204020203" pitchFamily="34" charset="0"/>
              </a:rPr>
              <a:t>A commissioned provider that will:</a:t>
            </a:r>
            <a:endParaRPr lang="en-GB" dirty="0">
              <a:latin typeface="Lao UI" panose="020B0502040204020203" pitchFamily="34" charset="0"/>
              <a:cs typeface="Lao UI" panose="020B0502040204020203" pitchFamily="34" charset="0"/>
            </a:endParaRPr>
          </a:p>
          <a:p>
            <a:pPr lvl="0"/>
            <a:r>
              <a:rPr lang="en-GB" dirty="0" smtClean="0">
                <a:latin typeface="Lao UI" panose="020B0502040204020203" pitchFamily="34" charset="0"/>
                <a:cs typeface="Lao UI" panose="020B0502040204020203" pitchFamily="34" charset="0"/>
              </a:rPr>
              <a:t>Let </a:t>
            </a:r>
            <a:r>
              <a:rPr lang="en-GB" dirty="0">
                <a:latin typeface="Lao UI" panose="020B0502040204020203" pitchFamily="34" charset="0"/>
                <a:cs typeface="Lao UI" panose="020B0502040204020203" pitchFamily="34" charset="0"/>
              </a:rPr>
              <a:t>you speak about your emotions</a:t>
            </a:r>
          </a:p>
          <a:p>
            <a:pPr lvl="0"/>
            <a:r>
              <a:rPr lang="en-GB" dirty="0" smtClean="0">
                <a:latin typeface="Lao UI" panose="020B0502040204020203" pitchFamily="34" charset="0"/>
                <a:cs typeface="Lao UI" panose="020B0502040204020203" pitchFamily="34" charset="0"/>
              </a:rPr>
              <a:t>Sit </a:t>
            </a:r>
            <a:r>
              <a:rPr lang="en-GB" dirty="0">
                <a:latin typeface="Lao UI" panose="020B0502040204020203" pitchFamily="34" charset="0"/>
                <a:cs typeface="Lao UI" panose="020B0502040204020203" pitchFamily="34" charset="0"/>
              </a:rPr>
              <a:t>down and talk to you</a:t>
            </a:r>
          </a:p>
          <a:p>
            <a:pPr lvl="0"/>
            <a:r>
              <a:rPr lang="en-GB" dirty="0" smtClean="0">
                <a:latin typeface="Lao UI" panose="020B0502040204020203" pitchFamily="34" charset="0"/>
                <a:cs typeface="Lao UI" panose="020B0502040204020203" pitchFamily="34" charset="0"/>
              </a:rPr>
              <a:t>Talk </a:t>
            </a:r>
            <a:r>
              <a:rPr lang="en-GB" dirty="0">
                <a:latin typeface="Lao UI" panose="020B0502040204020203" pitchFamily="34" charset="0"/>
                <a:cs typeface="Lao UI" panose="020B0502040204020203" pitchFamily="34" charset="0"/>
              </a:rPr>
              <a:t>to you about your day at school</a:t>
            </a:r>
          </a:p>
          <a:p>
            <a:pPr lvl="0"/>
            <a:r>
              <a:rPr lang="en-GB" dirty="0" smtClean="0">
                <a:latin typeface="Lao UI" panose="020B0502040204020203" pitchFamily="34" charset="0"/>
                <a:cs typeface="Lao UI" panose="020B0502040204020203" pitchFamily="34" charset="0"/>
              </a:rPr>
              <a:t>Know </a:t>
            </a:r>
            <a:r>
              <a:rPr lang="en-GB" dirty="0">
                <a:latin typeface="Lao UI" panose="020B0502040204020203" pitchFamily="34" charset="0"/>
                <a:cs typeface="Lao UI" panose="020B0502040204020203" pitchFamily="34" charset="0"/>
              </a:rPr>
              <a:t>if you have had a good day</a:t>
            </a:r>
          </a:p>
          <a:p>
            <a:pPr lvl="0"/>
            <a:r>
              <a:rPr lang="en-GB" dirty="0">
                <a:latin typeface="Lao UI" panose="020B0502040204020203" pitchFamily="34" charset="0"/>
                <a:cs typeface="Lao UI" panose="020B0502040204020203" pitchFamily="34" charset="0"/>
              </a:rPr>
              <a:t>See to my washing!!</a:t>
            </a:r>
          </a:p>
          <a:p>
            <a:pPr lvl="0"/>
            <a:r>
              <a:rPr lang="en-GB" dirty="0">
                <a:latin typeface="Lao UI" panose="020B0502040204020203" pitchFamily="34" charset="0"/>
                <a:cs typeface="Lao UI" panose="020B0502040204020203" pitchFamily="34" charset="0"/>
              </a:rPr>
              <a:t>Take us out – ice skating and football</a:t>
            </a:r>
          </a:p>
          <a:p>
            <a:pPr lvl="0"/>
            <a:r>
              <a:rPr lang="en-GB" dirty="0">
                <a:latin typeface="Lao UI" panose="020B0502040204020203" pitchFamily="34" charset="0"/>
                <a:cs typeface="Lao UI" panose="020B0502040204020203" pitchFamily="34" charset="0"/>
              </a:rPr>
              <a:t>Care for me</a:t>
            </a:r>
          </a:p>
          <a:p>
            <a:pPr lvl="0"/>
            <a:r>
              <a:rPr lang="en-GB" dirty="0">
                <a:latin typeface="Lao UI" panose="020B0502040204020203" pitchFamily="34" charset="0"/>
                <a:cs typeface="Lao UI" panose="020B0502040204020203" pitchFamily="34" charset="0"/>
              </a:rPr>
              <a:t>Work for me</a:t>
            </a:r>
          </a:p>
          <a:p>
            <a:pPr lvl="0"/>
            <a:r>
              <a:rPr lang="en-GB" dirty="0">
                <a:latin typeface="Lao UI" panose="020B0502040204020203" pitchFamily="34" charset="0"/>
                <a:cs typeface="Lao UI" panose="020B0502040204020203" pitchFamily="34" charset="0"/>
              </a:rPr>
              <a:t>Help us with our problems</a:t>
            </a:r>
          </a:p>
          <a:p>
            <a:r>
              <a:rPr lang="en-GB" dirty="0">
                <a:latin typeface="Lao UI" panose="020B0502040204020203" pitchFamily="34" charset="0"/>
                <a:cs typeface="Lao UI" panose="020B0502040204020203" pitchFamily="34" charset="0"/>
              </a:rPr>
              <a:t>You care when making the best dinners</a:t>
            </a:r>
            <a:endParaRPr lang="en-GB" dirty="0" smtClean="0">
              <a:latin typeface="Lao UI" panose="020B0502040204020203" pitchFamily="34" charset="0"/>
              <a:cs typeface="Lao UI" panose="020B0502040204020203" pitchFamily="34" charset="0"/>
            </a:endParaRPr>
          </a:p>
          <a:p>
            <a:endParaRPr lang="en-GB" dirty="0">
              <a:latin typeface="Lao UI" panose="020B0502040204020203" pitchFamily="34" charset="0"/>
              <a:cs typeface="Lao UI" panose="020B0502040204020203" pitchFamily="34" charset="0"/>
            </a:endParaRPr>
          </a:p>
          <a:p>
            <a:endParaRPr lang="en-GB" dirty="0" smtClean="0">
              <a:latin typeface="Lao UI" panose="020B0502040204020203" pitchFamily="34" charset="0"/>
              <a:cs typeface="Lao UI" panose="020B0502040204020203" pitchFamily="34" charset="0"/>
            </a:endParaRPr>
          </a:p>
          <a:p>
            <a:endParaRPr lang="en-GB" dirty="0" smtClean="0">
              <a:latin typeface="Lao UI" panose="020B0502040204020203" pitchFamily="34" charset="0"/>
              <a:cs typeface="Lao UI" panose="020B0502040204020203" pitchFamily="34" charset="0"/>
            </a:endParaRPr>
          </a:p>
          <a:p>
            <a:pPr marL="109728" indent="0">
              <a:buNone/>
            </a:pPr>
            <a:endParaRPr lang="en-GB" dirty="0">
              <a:latin typeface="Lao UI" panose="020B0502040204020203" pitchFamily="34" charset="0"/>
              <a:cs typeface="Lao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4818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67544" y="332656"/>
            <a:ext cx="8158880" cy="66325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en-GB" sz="2400" b="1" dirty="0" smtClean="0"/>
          </a:p>
          <a:p>
            <a:pPr lvl="0" algn="ctr"/>
            <a:r>
              <a:rPr lang="en-GB" sz="2600" b="1" dirty="0" smtClean="0">
                <a:latin typeface="Lao UI" panose="020B0502040204020203" pitchFamily="34" charset="0"/>
                <a:cs typeface="Lao UI" panose="020B0502040204020203" pitchFamily="34" charset="0"/>
              </a:rPr>
              <a:t>Current Position – numbers and need </a:t>
            </a:r>
          </a:p>
          <a:p>
            <a:pPr lvl="0"/>
            <a:endParaRPr lang="en-GB" sz="2600" dirty="0" smtClean="0">
              <a:latin typeface="Lao UI" panose="020B0502040204020203" pitchFamily="34" charset="0"/>
              <a:cs typeface="Lao UI" panose="020B0502040204020203" pitchFamily="34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GB" sz="2700" dirty="0" smtClean="0">
                <a:latin typeface="Lao UI" panose="020B0502040204020203" pitchFamily="34" charset="0"/>
                <a:cs typeface="Lao UI" panose="020B0502040204020203" pitchFamily="34" charset="0"/>
              </a:rPr>
              <a:t>470 cared for children (44 in residential – 9.4%)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GB" sz="2700" dirty="0" smtClean="0">
                <a:latin typeface="Lao UI" panose="020B0502040204020203" pitchFamily="34" charset="0"/>
                <a:cs typeface="Lao UI" panose="020B0502040204020203" pitchFamily="34" charset="0"/>
              </a:rPr>
              <a:t>Numbers have increased and complexity increasing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GB" sz="2700" dirty="0" smtClean="0">
                <a:latin typeface="Lao UI" panose="020B0502040204020203" pitchFamily="34" charset="0"/>
                <a:cs typeface="Lao UI" panose="020B0502040204020203" pitchFamily="34" charset="0"/>
              </a:rPr>
              <a:t>Number in external agency residential and distance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GB" sz="2700" dirty="0" smtClean="0">
                <a:latin typeface="Lao UI" panose="020B0502040204020203" pitchFamily="34" charset="0"/>
                <a:cs typeface="Lao UI" panose="020B0502040204020203" pitchFamily="34" charset="0"/>
              </a:rPr>
              <a:t>93% of all placements good / outstanding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GB" sz="2700" dirty="0" smtClean="0">
                <a:latin typeface="Lao UI" panose="020B0502040204020203" pitchFamily="34" charset="0"/>
                <a:cs typeface="Lao UI" panose="020B0502040204020203" pitchFamily="34" charset="0"/>
              </a:rPr>
              <a:t>Active searches / approaches to residential and family placements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GB" sz="2700" dirty="0" smtClean="0">
                <a:latin typeface="Lao UI" panose="020B0502040204020203" pitchFamily="34" charset="0"/>
                <a:cs typeface="Lao UI" panose="020B0502040204020203" pitchFamily="34" charset="0"/>
              </a:rPr>
              <a:t>Stability and permanence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GB" sz="2700" dirty="0" smtClean="0">
                <a:latin typeface="Lao UI" panose="020B0502040204020203" pitchFamily="34" charset="0"/>
                <a:cs typeface="Lao UI" panose="020B0502040204020203" pitchFamily="34" charset="0"/>
              </a:rPr>
              <a:t>Trend for smaller homes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GB" sz="2700" dirty="0" err="1" smtClean="0">
                <a:latin typeface="Lao UI" panose="020B0502040204020203" pitchFamily="34" charset="0"/>
                <a:cs typeface="Lao UI" panose="020B0502040204020203" pitchFamily="34" charset="0"/>
              </a:rPr>
              <a:t>Narey</a:t>
            </a:r>
            <a:r>
              <a:rPr lang="en-GB" sz="2700" dirty="0" smtClean="0">
                <a:latin typeface="Lao UI" panose="020B0502040204020203" pitchFamily="34" charset="0"/>
                <a:cs typeface="Lao UI" panose="020B0502040204020203" pitchFamily="34" charset="0"/>
              </a:rPr>
              <a:t>…..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endParaRPr lang="en-GB" sz="2400" dirty="0" smtClean="0"/>
          </a:p>
          <a:p>
            <a:pPr marL="457200" lvl="0" indent="-457200">
              <a:buFont typeface="Arial" panose="020B0604020202020204" pitchFamily="34" charset="0"/>
              <a:buChar char="•"/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344492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16240" y="908720"/>
            <a:ext cx="7992888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b="1" dirty="0" smtClean="0">
                <a:latin typeface="Lao UI" panose="020B0502040204020203" pitchFamily="34" charset="0"/>
                <a:cs typeface="Lao UI" panose="020B0502040204020203" pitchFamily="34" charset="0"/>
              </a:rPr>
              <a:t>Potential Configuration of Cheshire east Children’s Homes</a:t>
            </a:r>
          </a:p>
          <a:p>
            <a:endParaRPr lang="en-GB" sz="2000" b="1" dirty="0" smtClean="0">
              <a:latin typeface="Lao UI" panose="020B0502040204020203" pitchFamily="34" charset="0"/>
              <a:cs typeface="Lao UI" panose="020B0502040204020203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sz="2400" b="1" dirty="0">
                <a:latin typeface="Lao UI" panose="020B0502040204020203" pitchFamily="34" charset="0"/>
                <a:cs typeface="Lao UI" panose="020B0502040204020203" pitchFamily="34" charset="0"/>
              </a:rPr>
              <a:t>Home </a:t>
            </a:r>
            <a:r>
              <a:rPr lang="en-GB" sz="2400" b="1" dirty="0" smtClean="0">
                <a:latin typeface="Lao UI" panose="020B0502040204020203" pitchFamily="34" charset="0"/>
                <a:cs typeface="Lao UI" panose="020B0502040204020203" pitchFamily="34" charset="0"/>
              </a:rPr>
              <a:t>1 </a:t>
            </a:r>
            <a:r>
              <a:rPr lang="en-GB" sz="2400" dirty="0">
                <a:latin typeface="Lao UI" panose="020B0502040204020203" pitchFamily="34" charset="0"/>
                <a:cs typeface="Lao UI" panose="020B0502040204020203" pitchFamily="34" charset="0"/>
              </a:rPr>
              <a:t>(existing) with 3 beds within Crewe (Registered for EBD, Learning Disability and Physical Disability</a:t>
            </a:r>
            <a:r>
              <a:rPr lang="en-GB" sz="2400" dirty="0" smtClean="0">
                <a:latin typeface="Lao UI" panose="020B0502040204020203" pitchFamily="34" charset="0"/>
                <a:cs typeface="Lao UI" panose="020B0502040204020203" pitchFamily="34" charset="0"/>
              </a:rPr>
              <a:t>). Currently run by </a:t>
            </a:r>
            <a:r>
              <a:rPr lang="en-GB" sz="2400" dirty="0" err="1" smtClean="0">
                <a:latin typeface="Lao UI" panose="020B0502040204020203" pitchFamily="34" charset="0"/>
                <a:cs typeface="Lao UI" panose="020B0502040204020203" pitchFamily="34" charset="0"/>
              </a:rPr>
              <a:t>Bettercare</a:t>
            </a:r>
            <a:r>
              <a:rPr lang="en-GB" sz="2400" dirty="0" smtClean="0">
                <a:latin typeface="Lao UI" panose="020B0502040204020203" pitchFamily="34" charset="0"/>
                <a:cs typeface="Lao UI" panose="020B0502040204020203" pitchFamily="34" charset="0"/>
              </a:rPr>
              <a:t> Keys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GB" sz="2400" dirty="0">
              <a:latin typeface="Lao UI" panose="020B0502040204020203" pitchFamily="34" charset="0"/>
              <a:cs typeface="Lao UI" panose="020B0502040204020203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sz="2400" b="1" dirty="0">
                <a:latin typeface="Lao UI" panose="020B0502040204020203" pitchFamily="34" charset="0"/>
                <a:cs typeface="Lao UI" panose="020B0502040204020203" pitchFamily="34" charset="0"/>
              </a:rPr>
              <a:t>Home </a:t>
            </a:r>
            <a:r>
              <a:rPr lang="en-GB" sz="2400" b="1" dirty="0" smtClean="0">
                <a:latin typeface="Lao UI" panose="020B0502040204020203" pitchFamily="34" charset="0"/>
                <a:cs typeface="Lao UI" panose="020B0502040204020203" pitchFamily="34" charset="0"/>
              </a:rPr>
              <a:t>2 – </a:t>
            </a:r>
            <a:r>
              <a:rPr lang="en-GB" sz="2400" dirty="0" smtClean="0">
                <a:latin typeface="Lao UI" panose="020B0502040204020203" pitchFamily="34" charset="0"/>
                <a:cs typeface="Lao UI" panose="020B0502040204020203" pitchFamily="34" charset="0"/>
              </a:rPr>
              <a:t>de-registered home in Crewe (property retained)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GB" sz="2400" dirty="0" smtClean="0">
              <a:latin typeface="Lao UI" panose="020B0502040204020203" pitchFamily="34" charset="0"/>
              <a:cs typeface="Lao UI" panose="020B0502040204020203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sz="2400" b="1" dirty="0" smtClean="0">
                <a:latin typeface="Lao UI" panose="020B0502040204020203" pitchFamily="34" charset="0"/>
                <a:cs typeface="Lao UI" panose="020B0502040204020203" pitchFamily="34" charset="0"/>
              </a:rPr>
              <a:t>Homes 3 &amp; 4 – </a:t>
            </a:r>
            <a:r>
              <a:rPr lang="en-GB" sz="2400" dirty="0" smtClean="0">
                <a:latin typeface="Lao UI" panose="020B0502040204020203" pitchFamily="34" charset="0"/>
                <a:cs typeface="Lao UI" panose="020B0502040204020203" pitchFamily="34" charset="0"/>
              </a:rPr>
              <a:t>two de-registered homes in Macclesfield (properties retained)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GB" sz="2400" dirty="0" smtClean="0">
              <a:latin typeface="Lao UI" panose="020B0502040204020203" pitchFamily="34" charset="0"/>
              <a:cs typeface="Lao UI" panose="020B0502040204020203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Lao UI" panose="020B0502040204020203" pitchFamily="34" charset="0"/>
                <a:cs typeface="Lao UI" panose="020B0502040204020203" pitchFamily="34" charset="0"/>
              </a:rPr>
              <a:t>Homes 5, 6 </a:t>
            </a:r>
            <a:r>
              <a:rPr lang="en-GB" sz="2400" dirty="0" err="1" smtClean="0">
                <a:latin typeface="Lao UI" panose="020B0502040204020203" pitchFamily="34" charset="0"/>
                <a:cs typeface="Lao UI" panose="020B0502040204020203" pitchFamily="34" charset="0"/>
              </a:rPr>
              <a:t>etc</a:t>
            </a:r>
            <a:r>
              <a:rPr lang="en-GB" sz="2400" dirty="0" smtClean="0">
                <a:latin typeface="Lao UI" panose="020B0502040204020203" pitchFamily="34" charset="0"/>
                <a:cs typeface="Lao UI" panose="020B0502040204020203" pitchFamily="34" charset="0"/>
              </a:rPr>
              <a:t>……..depends on bed model adopted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GB" sz="2000" dirty="0">
              <a:latin typeface="Lao UI" panose="020B0502040204020203" pitchFamily="34" charset="0"/>
              <a:cs typeface="Lao UI" panose="020B0502040204020203" pitchFamily="34" charset="0"/>
            </a:endParaRPr>
          </a:p>
          <a:p>
            <a:endParaRPr lang="en-GB" sz="2000" b="1" dirty="0">
              <a:latin typeface="Lao UI" panose="020B0502040204020203" pitchFamily="34" charset="0"/>
              <a:cs typeface="Lao UI" panose="020B0502040204020203" pitchFamily="34" charset="0"/>
            </a:endParaRPr>
          </a:p>
          <a:p>
            <a:endParaRPr lang="en-GB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1124387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536" y="260648"/>
            <a:ext cx="783061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4769815"/>
              </p:ext>
            </p:extLst>
          </p:nvPr>
        </p:nvGraphicFramePr>
        <p:xfrm>
          <a:off x="2007552" y="2166779"/>
          <a:ext cx="5128895" cy="378561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38500"/>
                <a:gridCol w="1890395"/>
              </a:tblGrid>
              <a:tr h="0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40385" algn="l"/>
                          <a:tab pos="1170305" algn="l"/>
                          <a:tab pos="1980565" algn="l"/>
                          <a:tab pos="2700655" algn="l"/>
                        </a:tabLst>
                      </a:pPr>
                      <a:r>
                        <a:rPr lang="en-GB" sz="1200">
                          <a:effectLst/>
                        </a:rPr>
                        <a:t>Stage</a:t>
                      </a:r>
                      <a:endParaRPr lang="en-GB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40385" algn="l"/>
                          <a:tab pos="1170305" algn="l"/>
                          <a:tab pos="1980565" algn="l"/>
                          <a:tab pos="2700655" algn="l"/>
                        </a:tabLst>
                      </a:pPr>
                      <a:r>
                        <a:rPr lang="en-GB" sz="1200">
                          <a:effectLst/>
                        </a:rPr>
                        <a:t>Date(s)/time</a:t>
                      </a:r>
                      <a:endParaRPr lang="en-GB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40385" algn="l"/>
                          <a:tab pos="1170305" algn="l"/>
                          <a:tab pos="1980565" algn="l"/>
                          <a:tab pos="2700655" algn="l"/>
                        </a:tabLst>
                      </a:pPr>
                      <a:r>
                        <a:rPr lang="en-GB" sz="1200">
                          <a:effectLst/>
                        </a:rPr>
                        <a:t>Issue OJEU notice</a:t>
                      </a:r>
                      <a:endParaRPr lang="en-GB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40385" algn="l"/>
                          <a:tab pos="1170305" algn="l"/>
                          <a:tab pos="1980565" algn="l"/>
                          <a:tab pos="2700655" algn="l"/>
                        </a:tabLst>
                      </a:pPr>
                      <a:r>
                        <a:rPr lang="en-GB" sz="1200">
                          <a:effectLst/>
                        </a:rPr>
                        <a:t>16/04/2018</a:t>
                      </a:r>
                      <a:endParaRPr lang="en-GB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40385" algn="l"/>
                          <a:tab pos="1170305" algn="l"/>
                          <a:tab pos="1980565" algn="l"/>
                          <a:tab pos="2700655" algn="l"/>
                        </a:tabLst>
                      </a:pPr>
                      <a:r>
                        <a:rPr lang="en-GB" sz="1200">
                          <a:effectLst/>
                        </a:rPr>
                        <a:t>Issue of Invitation to Tender</a:t>
                      </a:r>
                      <a:endParaRPr lang="en-GB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40385" algn="l"/>
                          <a:tab pos="1170305" algn="l"/>
                          <a:tab pos="1980565" algn="l"/>
                          <a:tab pos="2700655" algn="l"/>
                        </a:tabLst>
                      </a:pPr>
                      <a:r>
                        <a:rPr lang="en-GB" sz="1200">
                          <a:effectLst/>
                        </a:rPr>
                        <a:t>23/04/2018</a:t>
                      </a:r>
                      <a:endParaRPr lang="en-GB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40385" algn="l"/>
                          <a:tab pos="1170305" algn="l"/>
                          <a:tab pos="1980565" algn="l"/>
                          <a:tab pos="2700655" algn="l"/>
                        </a:tabLst>
                      </a:pPr>
                      <a:r>
                        <a:rPr lang="en-GB" sz="1200">
                          <a:effectLst/>
                        </a:rPr>
                        <a:t>Deadline for queries and clarifications relating to Invitations to Tender</a:t>
                      </a:r>
                      <a:endParaRPr lang="en-GB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40385" algn="l"/>
                          <a:tab pos="1170305" algn="l"/>
                          <a:tab pos="1980565" algn="l"/>
                          <a:tab pos="2700655" algn="l"/>
                        </a:tabLst>
                      </a:pPr>
                      <a:r>
                        <a:rPr lang="en-GB" sz="1200">
                          <a:effectLst/>
                        </a:rPr>
                        <a:t>18/05/2018</a:t>
                      </a:r>
                      <a:endParaRPr lang="en-GB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40385" algn="l"/>
                          <a:tab pos="1170305" algn="l"/>
                          <a:tab pos="1980565" algn="l"/>
                          <a:tab pos="2700655" algn="l"/>
                        </a:tabLst>
                      </a:pPr>
                      <a:r>
                        <a:rPr lang="en-GB" sz="1200">
                          <a:effectLst/>
                        </a:rPr>
                        <a:t>Submission of Tenders</a:t>
                      </a:r>
                      <a:endParaRPr lang="en-GB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40385" algn="l"/>
                          <a:tab pos="1170305" algn="l"/>
                          <a:tab pos="1980565" algn="l"/>
                          <a:tab pos="2700655" algn="l"/>
                        </a:tabLst>
                      </a:pPr>
                      <a:r>
                        <a:rPr lang="en-GB" sz="1200">
                          <a:effectLst/>
                        </a:rPr>
                        <a:t>25/05/2018</a:t>
                      </a:r>
                      <a:endParaRPr lang="en-GB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40385" algn="l"/>
                          <a:tab pos="1170305" algn="l"/>
                          <a:tab pos="1980565" algn="l"/>
                          <a:tab pos="2700655" algn="l"/>
                        </a:tabLst>
                      </a:pPr>
                      <a:r>
                        <a:rPr lang="en-GB" sz="1200">
                          <a:effectLst/>
                        </a:rPr>
                        <a:t>Evaluation of Tenders</a:t>
                      </a:r>
                      <a:endParaRPr lang="en-GB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40385" algn="l"/>
                          <a:tab pos="1170305" algn="l"/>
                          <a:tab pos="1980565" algn="l"/>
                          <a:tab pos="2700655" algn="l"/>
                        </a:tabLst>
                      </a:pPr>
                      <a:r>
                        <a:rPr lang="en-GB" sz="1200">
                          <a:effectLst/>
                        </a:rPr>
                        <a:t>04/06/18 – 08/06/2018</a:t>
                      </a:r>
                      <a:endParaRPr lang="en-GB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40385" algn="l"/>
                          <a:tab pos="1170305" algn="l"/>
                          <a:tab pos="1980565" algn="l"/>
                          <a:tab pos="2700655" algn="l"/>
                        </a:tabLst>
                      </a:pPr>
                      <a:r>
                        <a:rPr lang="en-GB" sz="1200">
                          <a:effectLst/>
                        </a:rPr>
                        <a:t>Tenderer interviews/clarification meetings</a:t>
                      </a:r>
                      <a:endParaRPr lang="en-GB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40385" algn="l"/>
                          <a:tab pos="1170305" algn="l"/>
                          <a:tab pos="1980565" algn="l"/>
                          <a:tab pos="2700655" algn="l"/>
                        </a:tabLst>
                      </a:pPr>
                      <a:r>
                        <a:rPr lang="en-GB" sz="1200">
                          <a:effectLst/>
                        </a:rPr>
                        <a:t>w/c 18/06/2018</a:t>
                      </a:r>
                      <a:endParaRPr lang="en-GB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40385" algn="l"/>
                          <a:tab pos="1170305" algn="l"/>
                          <a:tab pos="1980565" algn="l"/>
                          <a:tab pos="2700655" algn="l"/>
                        </a:tabLst>
                      </a:pPr>
                      <a:r>
                        <a:rPr lang="en-GB" sz="1200">
                          <a:effectLst/>
                        </a:rPr>
                        <a:t>Notification of result of evaluation</a:t>
                      </a:r>
                      <a:endParaRPr lang="en-GB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40385" algn="l"/>
                          <a:tab pos="1170305" algn="l"/>
                          <a:tab pos="1980565" algn="l"/>
                          <a:tab pos="2700655" algn="l"/>
                        </a:tabLst>
                      </a:pPr>
                      <a:r>
                        <a:rPr lang="en-GB" sz="1200">
                          <a:effectLst/>
                        </a:rPr>
                        <a:t>25/06/2018</a:t>
                      </a:r>
                      <a:endParaRPr lang="en-GB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40385" algn="l"/>
                          <a:tab pos="1170305" algn="l"/>
                          <a:tab pos="1980565" algn="l"/>
                          <a:tab pos="2700655" algn="l"/>
                        </a:tabLst>
                      </a:pPr>
                      <a:r>
                        <a:rPr lang="en-GB" sz="1200">
                          <a:effectLst/>
                        </a:rPr>
                        <a:t>Standstill period</a:t>
                      </a:r>
                      <a:endParaRPr lang="en-GB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1200"/>
                        </a:spcAft>
                        <a:tabLst>
                          <a:tab pos="540385" algn="l"/>
                          <a:tab pos="1170305" algn="l"/>
                          <a:tab pos="1980565" algn="l"/>
                          <a:tab pos="2700655" algn="l"/>
                        </a:tabLst>
                      </a:pPr>
                      <a:r>
                        <a:rPr lang="en-GB" sz="1200">
                          <a:effectLst/>
                        </a:rPr>
                        <a:t>26/06/2018 – 09/07/2018</a:t>
                      </a:r>
                      <a:endParaRPr lang="en-GB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40385" algn="l"/>
                          <a:tab pos="1170305" algn="l"/>
                          <a:tab pos="1980565" algn="l"/>
                          <a:tab pos="2700655" algn="l"/>
                        </a:tabLst>
                      </a:pPr>
                      <a:r>
                        <a:rPr lang="en-GB" sz="1200">
                          <a:effectLst/>
                        </a:rPr>
                        <a:t>Expected date of award of Contract(s)</a:t>
                      </a:r>
                      <a:endParaRPr lang="en-GB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40385" algn="l"/>
                          <a:tab pos="1170305" algn="l"/>
                          <a:tab pos="1980565" algn="l"/>
                          <a:tab pos="2700655" algn="l"/>
                        </a:tabLst>
                      </a:pPr>
                      <a:r>
                        <a:rPr lang="en-GB" sz="1200">
                          <a:effectLst/>
                        </a:rPr>
                        <a:t>10/07/2018</a:t>
                      </a:r>
                      <a:endParaRPr lang="en-GB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40385" algn="l"/>
                          <a:tab pos="1170305" algn="l"/>
                          <a:tab pos="1980565" algn="l"/>
                          <a:tab pos="2700655" algn="l"/>
                        </a:tabLst>
                      </a:pPr>
                      <a:r>
                        <a:rPr lang="en-GB" sz="1200">
                          <a:effectLst/>
                        </a:rPr>
                        <a:t>Mobilisation (including TUPE, recruitment of Registered Managers and staff team, Ofsted registration etc) </a:t>
                      </a:r>
                      <a:endParaRPr lang="en-GB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40385" algn="l"/>
                          <a:tab pos="1170305" algn="l"/>
                          <a:tab pos="1980565" algn="l"/>
                          <a:tab pos="2700655" algn="l"/>
                        </a:tabLst>
                      </a:pPr>
                      <a:r>
                        <a:rPr lang="en-GB" sz="1200">
                          <a:effectLst/>
                        </a:rPr>
                        <a:t>11/07/2018 – 30/11/2018</a:t>
                      </a:r>
                      <a:endParaRPr lang="en-GB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40385" algn="l"/>
                          <a:tab pos="1170305" algn="l"/>
                          <a:tab pos="1980565" algn="l"/>
                          <a:tab pos="2700655" algn="l"/>
                        </a:tabLst>
                      </a:pPr>
                      <a:r>
                        <a:rPr lang="en-GB" sz="1200">
                          <a:effectLst/>
                        </a:rPr>
                        <a:t>Contract commencement</a:t>
                      </a:r>
                      <a:endParaRPr lang="en-GB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1200"/>
                        </a:spcAft>
                        <a:tabLst>
                          <a:tab pos="540385" algn="l"/>
                          <a:tab pos="1170305" algn="l"/>
                          <a:tab pos="1980565" algn="l"/>
                          <a:tab pos="2700655" algn="l"/>
                        </a:tabLst>
                      </a:pPr>
                      <a:r>
                        <a:rPr lang="en-GB" sz="1200" dirty="0">
                          <a:effectLst/>
                        </a:rPr>
                        <a:t>01/12/2018</a:t>
                      </a:r>
                      <a:endParaRPr lang="en-GB" sz="12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361066"/>
              </p:ext>
            </p:extLst>
          </p:nvPr>
        </p:nvGraphicFramePr>
        <p:xfrm>
          <a:off x="683568" y="1268759"/>
          <a:ext cx="7704856" cy="4680521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4865020"/>
                <a:gridCol w="2839836"/>
              </a:tblGrid>
              <a:tr h="252790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40385" algn="l"/>
                          <a:tab pos="1170305" algn="l"/>
                          <a:tab pos="1980565" algn="l"/>
                          <a:tab pos="2700655" algn="l"/>
                        </a:tabLst>
                      </a:pPr>
                      <a:r>
                        <a:rPr lang="en-GB" sz="1400" dirty="0">
                          <a:effectLst/>
                        </a:rPr>
                        <a:t>Stage</a:t>
                      </a:r>
                      <a:endParaRPr lang="en-GB" sz="1400" b="1" dirty="0">
                        <a:effectLst/>
                        <a:latin typeface="Lao UI" panose="020B0502040204020203" pitchFamily="34" charset="0"/>
                        <a:ea typeface="Times New Roman"/>
                        <a:cs typeface="Lao UI" panose="020B0502040204020203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CB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40385" algn="l"/>
                          <a:tab pos="1170305" algn="l"/>
                          <a:tab pos="1980565" algn="l"/>
                          <a:tab pos="2700655" algn="l"/>
                        </a:tabLst>
                      </a:pPr>
                      <a:r>
                        <a:rPr lang="en-GB" sz="1400" dirty="0">
                          <a:effectLst/>
                        </a:rPr>
                        <a:t>Date(s)/time</a:t>
                      </a:r>
                      <a:endParaRPr lang="en-GB" sz="1400" b="1" dirty="0">
                        <a:effectLst/>
                        <a:latin typeface="Lao UI" panose="020B0502040204020203" pitchFamily="34" charset="0"/>
                        <a:ea typeface="Times New Roman"/>
                        <a:cs typeface="Lao UI" panose="020B0502040204020203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CB6"/>
                    </a:solidFill>
                  </a:tcPr>
                </a:tc>
              </a:tr>
              <a:tr h="252790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40385" algn="l"/>
                          <a:tab pos="1170305" algn="l"/>
                          <a:tab pos="1980565" algn="l"/>
                          <a:tab pos="2700655" algn="l"/>
                        </a:tabLst>
                      </a:pPr>
                      <a:r>
                        <a:rPr lang="en-GB" sz="1400" dirty="0">
                          <a:effectLst/>
                        </a:rPr>
                        <a:t>Issue OJEU notice</a:t>
                      </a:r>
                      <a:endParaRPr lang="en-GB" sz="1400" b="1" dirty="0">
                        <a:effectLst/>
                        <a:latin typeface="Lao UI" panose="020B0502040204020203" pitchFamily="34" charset="0"/>
                        <a:ea typeface="Times New Roman"/>
                        <a:cs typeface="Lao UI" panose="020B0502040204020203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CB6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40385" algn="l"/>
                          <a:tab pos="1170305" algn="l"/>
                          <a:tab pos="1980565" algn="l"/>
                          <a:tab pos="2700655" algn="l"/>
                        </a:tabLst>
                      </a:pPr>
                      <a:r>
                        <a:rPr lang="en-GB" sz="1400" dirty="0">
                          <a:effectLst/>
                        </a:rPr>
                        <a:t>16/04/2018</a:t>
                      </a:r>
                      <a:endParaRPr lang="en-GB" sz="1400" b="1" dirty="0">
                        <a:effectLst/>
                        <a:latin typeface="Lao UI" panose="020B0502040204020203" pitchFamily="34" charset="0"/>
                        <a:ea typeface="Times New Roman"/>
                        <a:cs typeface="Lao UI" panose="020B0502040204020203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CB6"/>
                    </a:solidFill>
                  </a:tcPr>
                </a:tc>
              </a:tr>
              <a:tr h="252790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40385" algn="l"/>
                          <a:tab pos="1170305" algn="l"/>
                          <a:tab pos="1980565" algn="l"/>
                          <a:tab pos="2700655" algn="l"/>
                        </a:tabLst>
                      </a:pPr>
                      <a:r>
                        <a:rPr lang="en-GB" sz="1400">
                          <a:effectLst/>
                        </a:rPr>
                        <a:t>Issue of Invitation to Tender</a:t>
                      </a:r>
                      <a:endParaRPr lang="en-GB" sz="1400" b="1">
                        <a:effectLst/>
                        <a:latin typeface="Lao UI" panose="020B0502040204020203" pitchFamily="34" charset="0"/>
                        <a:ea typeface="Times New Roman"/>
                        <a:cs typeface="Lao UI" panose="020B0502040204020203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CB6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40385" algn="l"/>
                          <a:tab pos="1170305" algn="l"/>
                          <a:tab pos="1980565" algn="l"/>
                          <a:tab pos="2700655" algn="l"/>
                        </a:tabLst>
                      </a:pPr>
                      <a:r>
                        <a:rPr lang="en-GB" sz="1400" dirty="0">
                          <a:effectLst/>
                        </a:rPr>
                        <a:t>23/04/2018</a:t>
                      </a:r>
                      <a:endParaRPr lang="en-GB" sz="1400" b="1" dirty="0">
                        <a:effectLst/>
                        <a:latin typeface="Lao UI" panose="020B0502040204020203" pitchFamily="34" charset="0"/>
                        <a:ea typeface="Times New Roman"/>
                        <a:cs typeface="Lao UI" panose="020B0502040204020203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CB6"/>
                    </a:solidFill>
                  </a:tcPr>
                </a:tc>
              </a:tr>
              <a:tr h="514100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40385" algn="l"/>
                          <a:tab pos="1170305" algn="l"/>
                          <a:tab pos="1980565" algn="l"/>
                          <a:tab pos="2700655" algn="l"/>
                        </a:tabLst>
                      </a:pPr>
                      <a:r>
                        <a:rPr lang="en-GB" sz="1400">
                          <a:effectLst/>
                        </a:rPr>
                        <a:t>Deadline for queries and clarifications relating to Invitations to Tender</a:t>
                      </a:r>
                      <a:endParaRPr lang="en-GB" sz="1400" b="1">
                        <a:effectLst/>
                        <a:latin typeface="Lao UI" panose="020B0502040204020203" pitchFamily="34" charset="0"/>
                        <a:ea typeface="Times New Roman"/>
                        <a:cs typeface="Lao UI" panose="020B0502040204020203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CB6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40385" algn="l"/>
                          <a:tab pos="1170305" algn="l"/>
                          <a:tab pos="1980565" algn="l"/>
                          <a:tab pos="2700655" algn="l"/>
                        </a:tabLst>
                      </a:pPr>
                      <a:r>
                        <a:rPr lang="en-GB" sz="1400" dirty="0">
                          <a:effectLst/>
                        </a:rPr>
                        <a:t>18/05/2018</a:t>
                      </a:r>
                      <a:endParaRPr lang="en-GB" sz="1400" b="1" dirty="0">
                        <a:effectLst/>
                        <a:latin typeface="Lao UI" panose="020B0502040204020203" pitchFamily="34" charset="0"/>
                        <a:ea typeface="Times New Roman"/>
                        <a:cs typeface="Lao UI" panose="020B0502040204020203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CB6"/>
                    </a:solidFill>
                  </a:tcPr>
                </a:tc>
              </a:tr>
              <a:tr h="252790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40385" algn="l"/>
                          <a:tab pos="1170305" algn="l"/>
                          <a:tab pos="1980565" algn="l"/>
                          <a:tab pos="2700655" algn="l"/>
                        </a:tabLst>
                      </a:pPr>
                      <a:r>
                        <a:rPr lang="en-GB" sz="1400" dirty="0">
                          <a:effectLst/>
                        </a:rPr>
                        <a:t>Submission of Tenders</a:t>
                      </a:r>
                      <a:endParaRPr lang="en-GB" sz="1400" b="1" dirty="0">
                        <a:effectLst/>
                        <a:latin typeface="Lao UI" panose="020B0502040204020203" pitchFamily="34" charset="0"/>
                        <a:ea typeface="Times New Roman"/>
                        <a:cs typeface="Lao UI" panose="020B0502040204020203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CB6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40385" algn="l"/>
                          <a:tab pos="1170305" algn="l"/>
                          <a:tab pos="1980565" algn="l"/>
                          <a:tab pos="2700655" algn="l"/>
                        </a:tabLst>
                      </a:pPr>
                      <a:r>
                        <a:rPr lang="en-GB" sz="1400" dirty="0">
                          <a:effectLst/>
                        </a:rPr>
                        <a:t>25/05/2018</a:t>
                      </a:r>
                      <a:endParaRPr lang="en-GB" sz="1400" b="1" dirty="0">
                        <a:effectLst/>
                        <a:latin typeface="Lao UI" panose="020B0502040204020203" pitchFamily="34" charset="0"/>
                        <a:ea typeface="Times New Roman"/>
                        <a:cs typeface="Lao UI" panose="020B0502040204020203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CB6"/>
                    </a:solidFill>
                  </a:tcPr>
                </a:tc>
              </a:tr>
              <a:tr h="514100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40385" algn="l"/>
                          <a:tab pos="1170305" algn="l"/>
                          <a:tab pos="1980565" algn="l"/>
                          <a:tab pos="2700655" algn="l"/>
                        </a:tabLst>
                      </a:pPr>
                      <a:r>
                        <a:rPr lang="en-GB" sz="1400">
                          <a:effectLst/>
                        </a:rPr>
                        <a:t>Evaluation of Tenders</a:t>
                      </a:r>
                      <a:endParaRPr lang="en-GB" sz="1400" b="1">
                        <a:effectLst/>
                        <a:latin typeface="Lao UI" panose="020B0502040204020203" pitchFamily="34" charset="0"/>
                        <a:ea typeface="Times New Roman"/>
                        <a:cs typeface="Lao UI" panose="020B0502040204020203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CB6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40385" algn="l"/>
                          <a:tab pos="1170305" algn="l"/>
                          <a:tab pos="1980565" algn="l"/>
                          <a:tab pos="2700655" algn="l"/>
                        </a:tabLst>
                      </a:pPr>
                      <a:r>
                        <a:rPr lang="en-GB" sz="1400" dirty="0">
                          <a:effectLst/>
                        </a:rPr>
                        <a:t>04/06/18 – 08/06/2018</a:t>
                      </a:r>
                      <a:endParaRPr lang="en-GB" sz="1400" b="1" dirty="0">
                        <a:effectLst/>
                        <a:latin typeface="Lao UI" panose="020B0502040204020203" pitchFamily="34" charset="0"/>
                        <a:ea typeface="Times New Roman"/>
                        <a:cs typeface="Lao UI" panose="020B0502040204020203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CB6"/>
                    </a:solidFill>
                  </a:tcPr>
                </a:tc>
              </a:tr>
              <a:tr h="514100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40385" algn="l"/>
                          <a:tab pos="1170305" algn="l"/>
                          <a:tab pos="1980565" algn="l"/>
                          <a:tab pos="2700655" algn="l"/>
                        </a:tabLst>
                      </a:pPr>
                      <a:r>
                        <a:rPr lang="en-GB" sz="1400" dirty="0">
                          <a:effectLst/>
                        </a:rPr>
                        <a:t>Tenderer interviews/clarification meetings</a:t>
                      </a:r>
                      <a:endParaRPr lang="en-GB" sz="1400" b="1" dirty="0">
                        <a:effectLst/>
                        <a:latin typeface="Lao UI" panose="020B0502040204020203" pitchFamily="34" charset="0"/>
                        <a:ea typeface="Times New Roman"/>
                        <a:cs typeface="Lao UI" panose="020B0502040204020203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CB6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40385" algn="l"/>
                          <a:tab pos="1170305" algn="l"/>
                          <a:tab pos="1980565" algn="l"/>
                          <a:tab pos="2700655" algn="l"/>
                        </a:tabLst>
                      </a:pPr>
                      <a:r>
                        <a:rPr lang="en-GB" sz="1400" dirty="0">
                          <a:effectLst/>
                        </a:rPr>
                        <a:t>w/c 18/06/2018</a:t>
                      </a:r>
                      <a:endParaRPr lang="en-GB" sz="1400" b="1" dirty="0">
                        <a:effectLst/>
                        <a:latin typeface="Lao UI" panose="020B0502040204020203" pitchFamily="34" charset="0"/>
                        <a:ea typeface="Times New Roman"/>
                        <a:cs typeface="Lao UI" panose="020B0502040204020203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CB6"/>
                    </a:solidFill>
                  </a:tcPr>
                </a:tc>
              </a:tr>
              <a:tr h="252790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40385" algn="l"/>
                          <a:tab pos="1170305" algn="l"/>
                          <a:tab pos="1980565" algn="l"/>
                          <a:tab pos="2700655" algn="l"/>
                        </a:tabLst>
                      </a:pPr>
                      <a:r>
                        <a:rPr lang="en-GB" sz="1400" dirty="0">
                          <a:effectLst/>
                        </a:rPr>
                        <a:t>Notification of result of evaluation</a:t>
                      </a:r>
                      <a:endParaRPr lang="en-GB" sz="1400" b="1" dirty="0">
                        <a:effectLst/>
                        <a:latin typeface="Lao UI" panose="020B0502040204020203" pitchFamily="34" charset="0"/>
                        <a:ea typeface="Times New Roman"/>
                        <a:cs typeface="Lao UI" panose="020B0502040204020203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CB6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40385" algn="l"/>
                          <a:tab pos="1170305" algn="l"/>
                          <a:tab pos="1980565" algn="l"/>
                          <a:tab pos="2700655" algn="l"/>
                        </a:tabLst>
                      </a:pPr>
                      <a:r>
                        <a:rPr lang="en-GB" sz="1400" dirty="0">
                          <a:effectLst/>
                        </a:rPr>
                        <a:t>25/06/2018</a:t>
                      </a:r>
                      <a:endParaRPr lang="en-GB" sz="1400" b="1" dirty="0">
                        <a:effectLst/>
                        <a:latin typeface="Lao UI" panose="020B0502040204020203" pitchFamily="34" charset="0"/>
                        <a:ea typeface="Times New Roman"/>
                        <a:cs typeface="Lao UI" panose="020B0502040204020203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CB6"/>
                    </a:solidFill>
                  </a:tcPr>
                </a:tc>
              </a:tr>
              <a:tr h="514100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40385" algn="l"/>
                          <a:tab pos="1170305" algn="l"/>
                          <a:tab pos="1980565" algn="l"/>
                          <a:tab pos="2700655" algn="l"/>
                        </a:tabLst>
                      </a:pPr>
                      <a:r>
                        <a:rPr lang="en-GB" sz="1400">
                          <a:effectLst/>
                        </a:rPr>
                        <a:t>Standstill period</a:t>
                      </a:r>
                      <a:endParaRPr lang="en-GB" sz="1400" b="1">
                        <a:effectLst/>
                        <a:latin typeface="Lao UI" panose="020B0502040204020203" pitchFamily="34" charset="0"/>
                        <a:ea typeface="Times New Roman"/>
                        <a:cs typeface="Lao UI" panose="020B0502040204020203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CB6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1200"/>
                        </a:spcAft>
                        <a:tabLst>
                          <a:tab pos="540385" algn="l"/>
                          <a:tab pos="1170305" algn="l"/>
                          <a:tab pos="1980565" algn="l"/>
                          <a:tab pos="2700655" algn="l"/>
                        </a:tabLst>
                      </a:pPr>
                      <a:r>
                        <a:rPr lang="en-GB" sz="1400" dirty="0">
                          <a:effectLst/>
                        </a:rPr>
                        <a:t>26/06/2018 – 09/07/2018</a:t>
                      </a:r>
                      <a:endParaRPr lang="en-GB" sz="1400" b="1" dirty="0">
                        <a:effectLst/>
                        <a:latin typeface="Lao UI" panose="020B0502040204020203" pitchFamily="34" charset="0"/>
                        <a:ea typeface="Times New Roman"/>
                        <a:cs typeface="Lao UI" panose="020B0502040204020203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CB6"/>
                    </a:solidFill>
                  </a:tcPr>
                </a:tc>
              </a:tr>
              <a:tr h="252790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40385" algn="l"/>
                          <a:tab pos="1170305" algn="l"/>
                          <a:tab pos="1980565" algn="l"/>
                          <a:tab pos="2700655" algn="l"/>
                        </a:tabLst>
                      </a:pPr>
                      <a:r>
                        <a:rPr lang="en-GB" sz="1400">
                          <a:effectLst/>
                        </a:rPr>
                        <a:t>Expected date of award of Contract(s)</a:t>
                      </a:r>
                      <a:endParaRPr lang="en-GB" sz="1400" b="1">
                        <a:effectLst/>
                        <a:latin typeface="Lao UI" panose="020B0502040204020203" pitchFamily="34" charset="0"/>
                        <a:ea typeface="Times New Roman"/>
                        <a:cs typeface="Lao UI" panose="020B0502040204020203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CB6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40385" algn="l"/>
                          <a:tab pos="1170305" algn="l"/>
                          <a:tab pos="1980565" algn="l"/>
                          <a:tab pos="2700655" algn="l"/>
                        </a:tabLst>
                      </a:pPr>
                      <a:r>
                        <a:rPr lang="en-GB" sz="1400" dirty="0">
                          <a:effectLst/>
                        </a:rPr>
                        <a:t>10/07/2018</a:t>
                      </a:r>
                      <a:endParaRPr lang="en-GB" sz="1400" b="1" dirty="0">
                        <a:effectLst/>
                        <a:latin typeface="Lao UI" panose="020B0502040204020203" pitchFamily="34" charset="0"/>
                        <a:ea typeface="Times New Roman"/>
                        <a:cs typeface="Lao UI" panose="020B0502040204020203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CB6"/>
                    </a:solidFill>
                  </a:tcPr>
                </a:tc>
              </a:tr>
              <a:tr h="775410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40385" algn="l"/>
                          <a:tab pos="1170305" algn="l"/>
                          <a:tab pos="1980565" algn="l"/>
                          <a:tab pos="2700655" algn="l"/>
                        </a:tabLst>
                      </a:pPr>
                      <a:r>
                        <a:rPr lang="en-GB" sz="1400">
                          <a:effectLst/>
                        </a:rPr>
                        <a:t>Mobilisation (including TUPE, recruitment of Registered Managers and staff team, Ofsted registration etc) </a:t>
                      </a:r>
                      <a:endParaRPr lang="en-GB" sz="1400" b="1">
                        <a:effectLst/>
                        <a:latin typeface="Lao UI" panose="020B0502040204020203" pitchFamily="34" charset="0"/>
                        <a:ea typeface="Times New Roman"/>
                        <a:cs typeface="Lao UI" panose="020B0502040204020203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CB6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40385" algn="l"/>
                          <a:tab pos="1170305" algn="l"/>
                          <a:tab pos="1980565" algn="l"/>
                          <a:tab pos="2700655" algn="l"/>
                        </a:tabLst>
                      </a:pPr>
                      <a:r>
                        <a:rPr lang="en-GB" sz="1400" dirty="0">
                          <a:effectLst/>
                        </a:rPr>
                        <a:t>11/07/2018 – 30/11/2018</a:t>
                      </a:r>
                      <a:endParaRPr lang="en-GB" sz="1400" b="1" dirty="0">
                        <a:effectLst/>
                        <a:latin typeface="Lao UI" panose="020B0502040204020203" pitchFamily="34" charset="0"/>
                        <a:ea typeface="Times New Roman"/>
                        <a:cs typeface="Lao UI" panose="020B0502040204020203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CB6"/>
                    </a:solidFill>
                  </a:tcPr>
                </a:tc>
              </a:tr>
              <a:tr h="331971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40385" algn="l"/>
                          <a:tab pos="1170305" algn="l"/>
                          <a:tab pos="1980565" algn="l"/>
                          <a:tab pos="2700655" algn="l"/>
                        </a:tabLst>
                      </a:pPr>
                      <a:r>
                        <a:rPr lang="en-GB" sz="1400">
                          <a:effectLst/>
                        </a:rPr>
                        <a:t>Contract commencement</a:t>
                      </a:r>
                      <a:endParaRPr lang="en-GB" sz="1400" b="1">
                        <a:effectLst/>
                        <a:latin typeface="Lao UI" panose="020B0502040204020203" pitchFamily="34" charset="0"/>
                        <a:ea typeface="Times New Roman"/>
                        <a:cs typeface="Lao UI" panose="020B0502040204020203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CB6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1200"/>
                        </a:spcAft>
                        <a:tabLst>
                          <a:tab pos="540385" algn="l"/>
                          <a:tab pos="1170305" algn="l"/>
                          <a:tab pos="1980565" algn="l"/>
                          <a:tab pos="2700655" algn="l"/>
                        </a:tabLst>
                      </a:pPr>
                      <a:r>
                        <a:rPr lang="en-GB" sz="1400" dirty="0">
                          <a:effectLst/>
                        </a:rPr>
                        <a:t>01/12/2018</a:t>
                      </a:r>
                      <a:endParaRPr lang="en-GB" sz="1400" b="1" dirty="0">
                        <a:effectLst/>
                        <a:latin typeface="Lao UI" panose="020B0502040204020203" pitchFamily="34" charset="0"/>
                        <a:ea typeface="Times New Roman"/>
                        <a:cs typeface="Lao UI" panose="020B0502040204020203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CB6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83568" y="260648"/>
            <a:ext cx="770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smtClean="0">
                <a:latin typeface="Lao UI" panose="020B0502040204020203" pitchFamily="34" charset="0"/>
                <a:ea typeface="Cambria Math" panose="02040503050406030204" pitchFamily="18" charset="0"/>
                <a:cs typeface="Lao UI" panose="020B0502040204020203" pitchFamily="34" charset="0"/>
              </a:rPr>
              <a:t>Indicative Procurement </a:t>
            </a:r>
            <a:r>
              <a:rPr lang="en-GB" sz="3600" b="1" dirty="0" smtClean="0">
                <a:latin typeface="Lao UI" panose="020B0502040204020203" pitchFamily="34" charset="0"/>
                <a:ea typeface="Cambria Math" panose="02040503050406030204" pitchFamily="18" charset="0"/>
                <a:cs typeface="Lao UI" panose="020B0502040204020203" pitchFamily="34" charset="0"/>
              </a:rPr>
              <a:t>Timeline</a:t>
            </a:r>
          </a:p>
        </p:txBody>
      </p:sp>
    </p:spTree>
    <p:extLst>
      <p:ext uri="{BB962C8B-B14F-4D97-AF65-F5344CB8AC3E}">
        <p14:creationId xmlns:p14="http://schemas.microsoft.com/office/powerpoint/2010/main" val="3279969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55576" y="502966"/>
            <a:ext cx="48994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Lao UI" panose="020B0502040204020203" pitchFamily="34" charset="0"/>
                <a:ea typeface="Cambria Math" panose="02040503050406030204" pitchFamily="18" charset="0"/>
                <a:cs typeface="Lao UI" panose="020B0502040204020203" pitchFamily="34" charset="0"/>
              </a:rPr>
              <a:t>Why Market Engagement </a:t>
            </a:r>
          </a:p>
        </p:txBody>
      </p:sp>
      <p:sp>
        <p:nvSpPr>
          <p:cNvPr id="4" name="Rectangle 3"/>
          <p:cNvSpPr/>
          <p:nvPr/>
        </p:nvSpPr>
        <p:spPr>
          <a:xfrm>
            <a:off x="683568" y="1412776"/>
            <a:ext cx="7776864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600" dirty="0" smtClean="0">
                <a:latin typeface="Lao UI" panose="020B0502040204020203" pitchFamily="34" charset="0"/>
                <a:cs typeface="Lao UI" panose="020B0502040204020203" pitchFamily="34" charset="0"/>
              </a:rPr>
              <a:t>Attract as many good providers as possible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600" dirty="0">
              <a:latin typeface="Lao UI" panose="020B0502040204020203" pitchFamily="34" charset="0"/>
              <a:cs typeface="Lao UI" panose="020B0502040204020203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600" dirty="0" smtClean="0">
                <a:latin typeface="Lao UI" panose="020B0502040204020203" pitchFamily="34" charset="0"/>
                <a:cs typeface="Lao UI" panose="020B0502040204020203" pitchFamily="34" charset="0"/>
              </a:rPr>
              <a:t>Good quality and clear specification – no surprises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600" dirty="0">
              <a:latin typeface="Lao UI" panose="020B0502040204020203" pitchFamily="34" charset="0"/>
              <a:cs typeface="Lao UI" panose="020B0502040204020203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600" dirty="0" smtClean="0">
                <a:latin typeface="Lao UI" panose="020B0502040204020203" pitchFamily="34" charset="0"/>
                <a:cs typeface="Lao UI" panose="020B0502040204020203" pitchFamily="34" charset="0"/>
              </a:rPr>
              <a:t>Early work now will provide stability of delivery later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600" dirty="0">
              <a:latin typeface="Lao UI" panose="020B0502040204020203" pitchFamily="34" charset="0"/>
              <a:cs typeface="Lao UI" panose="020B0502040204020203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600" dirty="0" smtClean="0">
                <a:latin typeface="Lao UI" panose="020B0502040204020203" pitchFamily="34" charset="0"/>
                <a:cs typeface="Lao UI" panose="020B0502040204020203" pitchFamily="34" charset="0"/>
              </a:rPr>
              <a:t>Utilise your knowledge and experience to guide our thinking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600" dirty="0">
              <a:latin typeface="Lao UI" panose="020B0502040204020203" pitchFamily="34" charset="0"/>
              <a:cs typeface="Lao UI" panose="020B0502040204020203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600" dirty="0" smtClean="0">
                <a:latin typeface="Lao UI" panose="020B0502040204020203" pitchFamily="34" charset="0"/>
                <a:cs typeface="Lao UI" panose="020B0502040204020203" pitchFamily="34" charset="0"/>
              </a:rPr>
              <a:t>Build a strong partnership from the outset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>
              <a:latin typeface="Lao UI" panose="020B0502040204020203" pitchFamily="34" charset="0"/>
              <a:cs typeface="Lao UI" panose="020B0502040204020203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>
              <a:latin typeface="Lao UI" panose="020B0502040204020203" pitchFamily="34" charset="0"/>
              <a:cs typeface="Lao UI" panose="020B0502040204020203" pitchFamily="34" charset="0"/>
            </a:endParaRPr>
          </a:p>
          <a:p>
            <a:r>
              <a:rPr lang="en-GB" sz="2400" dirty="0">
                <a:latin typeface="Lao UI" panose="020B0502040204020203" pitchFamily="34" charset="0"/>
                <a:cs typeface="Lao UI" panose="020B0502040204020203" pitchFamily="34" charset="0"/>
              </a:rPr>
              <a:t> </a:t>
            </a:r>
          </a:p>
          <a:p>
            <a:r>
              <a:rPr lang="en-GB" sz="2400" dirty="0">
                <a:latin typeface="Lao UI" panose="020B0502040204020203" pitchFamily="34" charset="0"/>
                <a:cs typeface="Lao UI" panose="020B0502040204020203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470934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55576" y="502966"/>
            <a:ext cx="7128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Lao UI" panose="020B0502040204020203" pitchFamily="34" charset="0"/>
                <a:ea typeface="Cambria Math" panose="02040503050406030204" pitchFamily="18" charset="0"/>
                <a:cs typeface="Lao UI" panose="020B0502040204020203" pitchFamily="34" charset="0"/>
              </a:rPr>
              <a:t>Taking advantage of your collective wisdom! </a:t>
            </a:r>
          </a:p>
        </p:txBody>
      </p:sp>
      <p:sp>
        <p:nvSpPr>
          <p:cNvPr id="4" name="Rectangle 3"/>
          <p:cNvSpPr/>
          <p:nvPr/>
        </p:nvSpPr>
        <p:spPr>
          <a:xfrm>
            <a:off x="683568" y="1412776"/>
            <a:ext cx="7776864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smtClean="0">
                <a:latin typeface="Lao UI" panose="020B0502040204020203" pitchFamily="34" charset="0"/>
                <a:cs typeface="Lao UI" panose="020B0502040204020203" pitchFamily="34" charset="0"/>
              </a:rPr>
              <a:t>Table discussion and feedback: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>
              <a:latin typeface="Lao UI" panose="020B0502040204020203" pitchFamily="34" charset="0"/>
              <a:cs typeface="Lao UI" panose="020B0502040204020203" pitchFamily="34" charset="0"/>
            </a:endParaRPr>
          </a:p>
          <a:p>
            <a:r>
              <a:rPr lang="en-GB" sz="2400" dirty="0" smtClean="0">
                <a:latin typeface="Lao UI" panose="020B0502040204020203" pitchFamily="34" charset="0"/>
                <a:cs typeface="Lao UI" panose="020B0502040204020203" pitchFamily="34" charset="0"/>
              </a:rPr>
              <a:t>TD1 </a:t>
            </a:r>
            <a:r>
              <a:rPr lang="en-GB" sz="2400" dirty="0">
                <a:latin typeface="Lao UI" panose="020B0502040204020203" pitchFamily="34" charset="0"/>
                <a:cs typeface="Lao UI" panose="020B0502040204020203" pitchFamily="34" charset="0"/>
              </a:rPr>
              <a:t>– reflect on the specifications you work with / tendered against and feedback any good practice</a:t>
            </a:r>
          </a:p>
          <a:p>
            <a:r>
              <a:rPr lang="en-GB" sz="2400" dirty="0" smtClean="0">
                <a:latin typeface="Lao UI" panose="020B0502040204020203" pitchFamily="34" charset="0"/>
                <a:cs typeface="Lao UI" panose="020B0502040204020203" pitchFamily="34" charset="0"/>
              </a:rPr>
              <a:t>What would you be surprised to see in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>
              <a:latin typeface="Lao UI" panose="020B0502040204020203" pitchFamily="34" charset="0"/>
              <a:cs typeface="Lao UI" panose="020B0502040204020203" pitchFamily="34" charset="0"/>
            </a:endParaRPr>
          </a:p>
          <a:p>
            <a:r>
              <a:rPr lang="en-GB" sz="2400" dirty="0" smtClean="0">
                <a:latin typeface="Lao UI" panose="020B0502040204020203" pitchFamily="34" charset="0"/>
                <a:cs typeface="Lao UI" panose="020B0502040204020203" pitchFamily="34" charset="0"/>
              </a:rPr>
              <a:t>TD2 – What do you see as the pros and cons of 2, 3 and 4 bed models</a:t>
            </a:r>
          </a:p>
          <a:p>
            <a:endParaRPr lang="en-GB" sz="2400" dirty="0">
              <a:latin typeface="Lao UI" panose="020B0502040204020203" pitchFamily="34" charset="0"/>
              <a:cs typeface="Lao UI" panose="020B0502040204020203" pitchFamily="34" charset="0"/>
            </a:endParaRPr>
          </a:p>
          <a:p>
            <a:r>
              <a:rPr lang="en-GB" sz="2400" dirty="0" smtClean="0">
                <a:latin typeface="Lao UI" panose="020B0502040204020203" pitchFamily="34" charset="0"/>
                <a:cs typeface="Lao UI" panose="020B0502040204020203" pitchFamily="34" charset="0"/>
              </a:rPr>
              <a:t>TD3 – Our homes will be in Crewe and Macclesfield – what are your views on one Lot or 2 Lots (based on locality)</a:t>
            </a:r>
          </a:p>
          <a:p>
            <a:endParaRPr lang="en-GB" sz="2400" dirty="0">
              <a:latin typeface="Lao UI" panose="020B0502040204020203" pitchFamily="34" charset="0"/>
              <a:cs typeface="Lao UI" panose="020B0502040204020203" pitchFamily="34" charset="0"/>
            </a:endParaRPr>
          </a:p>
          <a:p>
            <a:endParaRPr lang="en-GB" sz="2400" dirty="0" smtClean="0">
              <a:latin typeface="Lao UI" panose="020B0502040204020203" pitchFamily="34" charset="0"/>
              <a:cs typeface="Lao UI" panose="020B0502040204020203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>
              <a:latin typeface="Lao UI" panose="020B0502040204020203" pitchFamily="34" charset="0"/>
              <a:cs typeface="Lao UI" panose="020B0502040204020203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>
              <a:latin typeface="Lao UI" panose="020B0502040204020203" pitchFamily="34" charset="0"/>
              <a:cs typeface="Lao UI" panose="020B0502040204020203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>
              <a:latin typeface="Lao UI" panose="020B0502040204020203" pitchFamily="34" charset="0"/>
              <a:cs typeface="Lao UI" panose="020B0502040204020203" pitchFamily="34" charset="0"/>
            </a:endParaRPr>
          </a:p>
          <a:p>
            <a:r>
              <a:rPr lang="en-GB" sz="2400" dirty="0">
                <a:latin typeface="Lao UI" panose="020B0502040204020203" pitchFamily="34" charset="0"/>
                <a:cs typeface="Lao UI" panose="020B0502040204020203" pitchFamily="34" charset="0"/>
              </a:rPr>
              <a:t> </a:t>
            </a:r>
          </a:p>
          <a:p>
            <a:r>
              <a:rPr lang="en-GB" sz="2400" dirty="0">
                <a:latin typeface="Lao UI" panose="020B0502040204020203" pitchFamily="34" charset="0"/>
                <a:cs typeface="Lao UI" panose="020B0502040204020203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105470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4100" b="1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 Math" panose="02040503050406030204" pitchFamily="18" charset="0"/>
            <a:ea typeface="Cambria Math" panose="02040503050406030204" pitchFamily="18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sisl xmlns:xsi="http://www.w3.org/2001/XMLSchema-instance" xmlns:xsd="http://www.w3.org/2001/XMLSchema" xmlns="http://www.boldonjames.com/2008/01/sie/internal/label" sislVersion="0" policy="6ceae14b-024b-4bff-9be8-3287753ee694" origin="userSelected"/>
</file>

<file path=customXml/itemProps1.xml><?xml version="1.0" encoding="utf-8"?>
<ds:datastoreItem xmlns:ds="http://schemas.openxmlformats.org/officeDocument/2006/customXml" ds:itemID="{AFFB7DB0-54C9-4BFC-830F-824B2ADD28E1}">
  <ds:schemaRefs>
    <ds:schemaRef ds:uri="http://www.w3.org/2001/XMLSchema"/>
    <ds:schemaRef ds:uri="http://www.boldonjames.com/2008/01/sie/internal/label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1051</TotalTime>
  <Words>691</Words>
  <Application>Microsoft Office PowerPoint</Application>
  <PresentationFormat>On-screen Show (4:3)</PresentationFormat>
  <Paragraphs>190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Concourse</vt:lpstr>
      <vt:lpstr>   Cheshire East Children’s Homes</vt:lpstr>
      <vt:lpstr>PowerPoint Presentation</vt:lpstr>
      <vt:lpstr>Context</vt:lpstr>
      <vt:lpstr>Views from our young people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Cheshire Shared Services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STANWAY, Danielle</dc:creator>
  <cp:lastModifiedBy>LEADBETTER, Dave</cp:lastModifiedBy>
  <cp:revision>77</cp:revision>
  <dcterms:created xsi:type="dcterms:W3CDTF">2015-03-03T14:06:13Z</dcterms:created>
  <dcterms:modified xsi:type="dcterms:W3CDTF">2018-03-16T08:15:27Z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ocIndexRef">
    <vt:lpwstr>6b4cb00d-14f8-4b79-991e-d0b689d90d70</vt:lpwstr>
  </property>
  <property fmtid="{D5CDD505-2E9C-101B-9397-08002B2CF9AE}" pid="3" name="bjDocumentSecurityLabel">
    <vt:lpwstr>This item has no classification</vt:lpwstr>
  </property>
  <property fmtid="{D5CDD505-2E9C-101B-9397-08002B2CF9AE}" pid="4" name="bjSaver">
    <vt:lpwstr>+5gaUxXUcE5GSg0sZ/CAHurLfJfI5sgu</vt:lpwstr>
  </property>
</Properties>
</file>