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272" r:id="rId5"/>
    <p:sldId id="273" r:id="rId6"/>
    <p:sldId id="278" r:id="rId7"/>
    <p:sldId id="262" r:id="rId8"/>
    <p:sldId id="283" r:id="rId9"/>
    <p:sldId id="284" r:id="rId10"/>
    <p:sldId id="263" r:id="rId11"/>
    <p:sldId id="285" r:id="rId12"/>
    <p:sldId id="286" r:id="rId13"/>
    <p:sldId id="290" r:id="rId14"/>
    <p:sldId id="297" r:id="rId15"/>
    <p:sldId id="298" r:id="rId16"/>
    <p:sldId id="299" r:id="rId17"/>
    <p:sldId id="300" r:id="rId18"/>
    <p:sldId id="301" r:id="rId19"/>
    <p:sldId id="302" r:id="rId20"/>
    <p:sldId id="287" r:id="rId21"/>
    <p:sldId id="291" r:id="rId22"/>
    <p:sldId id="296" r:id="rId23"/>
    <p:sldId id="288" r:id="rId24"/>
    <p:sldId id="292" r:id="rId25"/>
    <p:sldId id="294" r:id="rId26"/>
    <p:sldId id="295" r:id="rId27"/>
    <p:sldId id="289" r:id="rId28"/>
    <p:sldId id="293" r:id="rId29"/>
    <p:sldId id="2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DB45A4-A1A2-4802-9DEA-FD8C3D8124E9}" v="12" dt="2024-03-05T13:14:12.001"/>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30"/>
  </p:normalViewPr>
  <p:slideViewPr>
    <p:cSldViewPr snapToGrid="0">
      <p:cViewPr varScale="1">
        <p:scale>
          <a:sx n="67" d="100"/>
          <a:sy n="67" d="100"/>
        </p:scale>
        <p:origin x="644" y="44"/>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ry Whincup" userId="e35dd249-0448-409a-8676-aa164d96c569" providerId="ADAL" clId="{8DE81A96-7A06-49D2-9F36-A23AC0A8C18D}"/>
    <pc:docChg chg="custSel modSld">
      <pc:chgData name="Kerry Whincup" userId="e35dd249-0448-409a-8676-aa164d96c569" providerId="ADAL" clId="{8DE81A96-7A06-49D2-9F36-A23AC0A8C18D}" dt="2024-02-21T15:57:14.030" v="2176" actId="20577"/>
      <pc:docMkLst>
        <pc:docMk/>
      </pc:docMkLst>
      <pc:sldChg chg="modSp mod">
        <pc:chgData name="Kerry Whincup" userId="e35dd249-0448-409a-8676-aa164d96c569" providerId="ADAL" clId="{8DE81A96-7A06-49D2-9F36-A23AC0A8C18D}" dt="2024-02-21T15:55:45.966" v="2102" actId="5793"/>
        <pc:sldMkLst>
          <pc:docMk/>
          <pc:sldMk cId="2752853293" sldId="262"/>
        </pc:sldMkLst>
        <pc:spChg chg="mod">
          <ac:chgData name="Kerry Whincup" userId="e35dd249-0448-409a-8676-aa164d96c569" providerId="ADAL" clId="{8DE81A96-7A06-49D2-9F36-A23AC0A8C18D}" dt="2024-02-21T15:55:45.966" v="2102" actId="5793"/>
          <ac:spMkLst>
            <pc:docMk/>
            <pc:sldMk cId="2752853293" sldId="262"/>
            <ac:spMk id="5" creationId="{4F736428-E940-9480-DE6C-2D87BFA0F875}"/>
          </ac:spMkLst>
        </pc:spChg>
      </pc:sldChg>
      <pc:sldChg chg="modSp mod">
        <pc:chgData name="Kerry Whincup" userId="e35dd249-0448-409a-8676-aa164d96c569" providerId="ADAL" clId="{8DE81A96-7A06-49D2-9F36-A23AC0A8C18D}" dt="2024-02-21T15:57:14.030" v="2176" actId="20577"/>
        <pc:sldMkLst>
          <pc:docMk/>
          <pc:sldMk cId="2620809732" sldId="284"/>
        </pc:sldMkLst>
        <pc:spChg chg="mod">
          <ac:chgData name="Kerry Whincup" userId="e35dd249-0448-409a-8676-aa164d96c569" providerId="ADAL" clId="{8DE81A96-7A06-49D2-9F36-A23AC0A8C18D}" dt="2024-02-21T15:57:14.030" v="2176" actId="20577"/>
          <ac:spMkLst>
            <pc:docMk/>
            <pc:sldMk cId="2620809732" sldId="284"/>
            <ac:spMk id="5" creationId="{4F736428-E940-9480-DE6C-2D87BFA0F875}"/>
          </ac:spMkLst>
        </pc:spChg>
      </pc:sldChg>
      <pc:sldChg chg="modSp mod">
        <pc:chgData name="Kerry Whincup" userId="e35dd249-0448-409a-8676-aa164d96c569" providerId="ADAL" clId="{8DE81A96-7A06-49D2-9F36-A23AC0A8C18D}" dt="2024-02-21T15:51:28.711" v="1744" actId="20577"/>
        <pc:sldMkLst>
          <pc:docMk/>
          <pc:sldMk cId="513088613" sldId="293"/>
        </pc:sldMkLst>
        <pc:spChg chg="mod">
          <ac:chgData name="Kerry Whincup" userId="e35dd249-0448-409a-8676-aa164d96c569" providerId="ADAL" clId="{8DE81A96-7A06-49D2-9F36-A23AC0A8C18D}" dt="2024-02-21T15:51:13.991" v="1739" actId="14100"/>
          <ac:spMkLst>
            <pc:docMk/>
            <pc:sldMk cId="513088613" sldId="293"/>
            <ac:spMk id="3" creationId="{79D4ADC4-01B6-AA8C-9B56-49464B100BE3}"/>
          </ac:spMkLst>
        </pc:spChg>
        <pc:spChg chg="mod">
          <ac:chgData name="Kerry Whincup" userId="e35dd249-0448-409a-8676-aa164d96c569" providerId="ADAL" clId="{8DE81A96-7A06-49D2-9F36-A23AC0A8C18D}" dt="2024-02-21T15:51:28.711" v="1744" actId="20577"/>
          <ac:spMkLst>
            <pc:docMk/>
            <pc:sldMk cId="513088613" sldId="293"/>
            <ac:spMk id="5" creationId="{4F736428-E940-9480-DE6C-2D87BFA0F875}"/>
          </ac:spMkLst>
        </pc:spChg>
      </pc:sldChg>
    </pc:docChg>
  </pc:docChgLst>
  <pc:docChgLst>
    <pc:chgData name="Laura Ball" userId="4e8de251-ba7e-48d8-8540-c26e44ae39d0" providerId="ADAL" clId="{F3DB45A4-A1A2-4802-9DEA-FD8C3D8124E9}"/>
    <pc:docChg chg="undo custSel addSld delSld modSld">
      <pc:chgData name="Laura Ball" userId="4e8de251-ba7e-48d8-8540-c26e44ae39d0" providerId="ADAL" clId="{F3DB45A4-A1A2-4802-9DEA-FD8C3D8124E9}" dt="2024-03-05T13:16:53.591" v="635" actId="14100"/>
      <pc:docMkLst>
        <pc:docMk/>
      </pc:docMkLst>
      <pc:sldChg chg="modSp mod">
        <pc:chgData name="Laura Ball" userId="4e8de251-ba7e-48d8-8540-c26e44ae39d0" providerId="ADAL" clId="{F3DB45A4-A1A2-4802-9DEA-FD8C3D8124E9}" dt="2024-02-29T11:06:19.316" v="31" actId="20577"/>
        <pc:sldMkLst>
          <pc:docMk/>
          <pc:sldMk cId="2752853293" sldId="262"/>
        </pc:sldMkLst>
        <pc:spChg chg="mod">
          <ac:chgData name="Laura Ball" userId="4e8de251-ba7e-48d8-8540-c26e44ae39d0" providerId="ADAL" clId="{F3DB45A4-A1A2-4802-9DEA-FD8C3D8124E9}" dt="2024-02-29T11:06:19.316" v="31" actId="20577"/>
          <ac:spMkLst>
            <pc:docMk/>
            <pc:sldMk cId="2752853293" sldId="262"/>
            <ac:spMk id="5" creationId="{4F736428-E940-9480-DE6C-2D87BFA0F875}"/>
          </ac:spMkLst>
        </pc:spChg>
      </pc:sldChg>
      <pc:sldChg chg="modSp mod">
        <pc:chgData name="Laura Ball" userId="4e8de251-ba7e-48d8-8540-c26e44ae39d0" providerId="ADAL" clId="{F3DB45A4-A1A2-4802-9DEA-FD8C3D8124E9}" dt="2024-02-29T11:05:58.162" v="8" actId="20577"/>
        <pc:sldMkLst>
          <pc:docMk/>
          <pc:sldMk cId="417536504" sldId="272"/>
        </pc:sldMkLst>
        <pc:spChg chg="mod">
          <ac:chgData name="Laura Ball" userId="4e8de251-ba7e-48d8-8540-c26e44ae39d0" providerId="ADAL" clId="{F3DB45A4-A1A2-4802-9DEA-FD8C3D8124E9}" dt="2024-02-29T11:05:58.162" v="8" actId="20577"/>
          <ac:spMkLst>
            <pc:docMk/>
            <pc:sldMk cId="417536504" sldId="272"/>
            <ac:spMk id="2" creationId="{43B8BB83-CA62-C813-5584-9F9C32557A2B}"/>
          </ac:spMkLst>
        </pc:spChg>
      </pc:sldChg>
      <pc:sldChg chg="modSp mod">
        <pc:chgData name="Laura Ball" userId="4e8de251-ba7e-48d8-8540-c26e44ae39d0" providerId="ADAL" clId="{F3DB45A4-A1A2-4802-9DEA-FD8C3D8124E9}" dt="2024-02-29T11:30:18.934" v="463" actId="20577"/>
        <pc:sldMkLst>
          <pc:docMk/>
          <pc:sldMk cId="1927921593" sldId="283"/>
        </pc:sldMkLst>
        <pc:spChg chg="mod">
          <ac:chgData name="Laura Ball" userId="4e8de251-ba7e-48d8-8540-c26e44ae39d0" providerId="ADAL" clId="{F3DB45A4-A1A2-4802-9DEA-FD8C3D8124E9}" dt="2024-02-29T11:30:18.934" v="463" actId="20577"/>
          <ac:spMkLst>
            <pc:docMk/>
            <pc:sldMk cId="1927921593" sldId="283"/>
            <ac:spMk id="5" creationId="{4F736428-E940-9480-DE6C-2D87BFA0F875}"/>
          </ac:spMkLst>
        </pc:spChg>
      </pc:sldChg>
      <pc:sldChg chg="modSp mod">
        <pc:chgData name="Laura Ball" userId="4e8de251-ba7e-48d8-8540-c26e44ae39d0" providerId="ADAL" clId="{F3DB45A4-A1A2-4802-9DEA-FD8C3D8124E9}" dt="2024-03-05T12:25:24.797" v="469"/>
        <pc:sldMkLst>
          <pc:docMk/>
          <pc:sldMk cId="152782544" sldId="290"/>
        </pc:sldMkLst>
        <pc:spChg chg="mod">
          <ac:chgData name="Laura Ball" userId="4e8de251-ba7e-48d8-8540-c26e44ae39d0" providerId="ADAL" clId="{F3DB45A4-A1A2-4802-9DEA-FD8C3D8124E9}" dt="2024-03-05T12:25:24.797" v="469"/>
          <ac:spMkLst>
            <pc:docMk/>
            <pc:sldMk cId="152782544" sldId="290"/>
            <ac:spMk id="5" creationId="{4F736428-E940-9480-DE6C-2D87BFA0F875}"/>
          </ac:spMkLst>
        </pc:spChg>
      </pc:sldChg>
      <pc:sldChg chg="modSp add mod">
        <pc:chgData name="Laura Ball" userId="4e8de251-ba7e-48d8-8540-c26e44ae39d0" providerId="ADAL" clId="{F3DB45A4-A1A2-4802-9DEA-FD8C3D8124E9}" dt="2024-03-05T12:26:20.475" v="472"/>
        <pc:sldMkLst>
          <pc:docMk/>
          <pc:sldMk cId="1648423354" sldId="297"/>
        </pc:sldMkLst>
        <pc:spChg chg="mod">
          <ac:chgData name="Laura Ball" userId="4e8de251-ba7e-48d8-8540-c26e44ae39d0" providerId="ADAL" clId="{F3DB45A4-A1A2-4802-9DEA-FD8C3D8124E9}" dt="2024-03-05T12:26:20.475" v="472"/>
          <ac:spMkLst>
            <pc:docMk/>
            <pc:sldMk cId="1648423354" sldId="297"/>
            <ac:spMk id="5" creationId="{4F736428-E940-9480-DE6C-2D87BFA0F875}"/>
          </ac:spMkLst>
        </pc:spChg>
      </pc:sldChg>
      <pc:sldChg chg="modSp add mod">
        <pc:chgData name="Laura Ball" userId="4e8de251-ba7e-48d8-8540-c26e44ae39d0" providerId="ADAL" clId="{F3DB45A4-A1A2-4802-9DEA-FD8C3D8124E9}" dt="2024-03-05T12:26:46.070" v="476" actId="27636"/>
        <pc:sldMkLst>
          <pc:docMk/>
          <pc:sldMk cId="708606363" sldId="298"/>
        </pc:sldMkLst>
        <pc:spChg chg="mod">
          <ac:chgData name="Laura Ball" userId="4e8de251-ba7e-48d8-8540-c26e44ae39d0" providerId="ADAL" clId="{F3DB45A4-A1A2-4802-9DEA-FD8C3D8124E9}" dt="2024-03-05T12:26:46.070" v="476" actId="27636"/>
          <ac:spMkLst>
            <pc:docMk/>
            <pc:sldMk cId="708606363" sldId="298"/>
            <ac:spMk id="5" creationId="{4F736428-E940-9480-DE6C-2D87BFA0F875}"/>
          </ac:spMkLst>
        </pc:spChg>
      </pc:sldChg>
      <pc:sldChg chg="modSp add mod">
        <pc:chgData name="Laura Ball" userId="4e8de251-ba7e-48d8-8540-c26e44ae39d0" providerId="ADAL" clId="{F3DB45A4-A1A2-4802-9DEA-FD8C3D8124E9}" dt="2024-03-05T12:27:47.883" v="480"/>
        <pc:sldMkLst>
          <pc:docMk/>
          <pc:sldMk cId="1250634424" sldId="299"/>
        </pc:sldMkLst>
        <pc:spChg chg="mod">
          <ac:chgData name="Laura Ball" userId="4e8de251-ba7e-48d8-8540-c26e44ae39d0" providerId="ADAL" clId="{F3DB45A4-A1A2-4802-9DEA-FD8C3D8124E9}" dt="2024-03-05T12:27:47.883" v="480"/>
          <ac:spMkLst>
            <pc:docMk/>
            <pc:sldMk cId="1250634424" sldId="299"/>
            <ac:spMk id="5" creationId="{4F736428-E940-9480-DE6C-2D87BFA0F875}"/>
          </ac:spMkLst>
        </pc:spChg>
      </pc:sldChg>
      <pc:sldChg chg="addSp delSp modSp add del mod">
        <pc:chgData name="Laura Ball" userId="4e8de251-ba7e-48d8-8540-c26e44ae39d0" providerId="ADAL" clId="{F3DB45A4-A1A2-4802-9DEA-FD8C3D8124E9}" dt="2024-03-05T12:29:51.351" v="497" actId="2696"/>
        <pc:sldMkLst>
          <pc:docMk/>
          <pc:sldMk cId="3638665095" sldId="300"/>
        </pc:sldMkLst>
        <pc:spChg chg="add del mod">
          <ac:chgData name="Laura Ball" userId="4e8de251-ba7e-48d8-8540-c26e44ae39d0" providerId="ADAL" clId="{F3DB45A4-A1A2-4802-9DEA-FD8C3D8124E9}" dt="2024-03-05T12:28:37.707" v="484"/>
          <ac:spMkLst>
            <pc:docMk/>
            <pc:sldMk cId="3638665095" sldId="300"/>
            <ac:spMk id="2" creationId="{DE5DEF7A-6007-C989-96BB-A913926F18FD}"/>
          </ac:spMkLst>
        </pc:spChg>
        <pc:spChg chg="add del mod">
          <ac:chgData name="Laura Ball" userId="4e8de251-ba7e-48d8-8540-c26e44ae39d0" providerId="ADAL" clId="{F3DB45A4-A1A2-4802-9DEA-FD8C3D8124E9}" dt="2024-03-05T12:28:37.707" v="484"/>
          <ac:spMkLst>
            <pc:docMk/>
            <pc:sldMk cId="3638665095" sldId="300"/>
            <ac:spMk id="4" creationId="{ECE845C6-4FF9-B260-977B-B6781A2A658C}"/>
          </ac:spMkLst>
        </pc:spChg>
        <pc:spChg chg="mod">
          <ac:chgData name="Laura Ball" userId="4e8de251-ba7e-48d8-8540-c26e44ae39d0" providerId="ADAL" clId="{F3DB45A4-A1A2-4802-9DEA-FD8C3D8124E9}" dt="2024-03-05T12:29:25.333" v="494"/>
          <ac:spMkLst>
            <pc:docMk/>
            <pc:sldMk cId="3638665095" sldId="300"/>
            <ac:spMk id="5" creationId="{4F736428-E940-9480-DE6C-2D87BFA0F875}"/>
          </ac:spMkLst>
        </pc:spChg>
        <pc:spChg chg="add del mod">
          <ac:chgData name="Laura Ball" userId="4e8de251-ba7e-48d8-8540-c26e44ae39d0" providerId="ADAL" clId="{F3DB45A4-A1A2-4802-9DEA-FD8C3D8124E9}" dt="2024-03-05T12:28:37.707" v="484"/>
          <ac:spMkLst>
            <pc:docMk/>
            <pc:sldMk cId="3638665095" sldId="300"/>
            <ac:spMk id="7" creationId="{55449812-42C5-EC54-7AF1-6CA4BB5191BB}"/>
          </ac:spMkLst>
        </pc:spChg>
        <pc:spChg chg="add del mod">
          <ac:chgData name="Laura Ball" userId="4e8de251-ba7e-48d8-8540-c26e44ae39d0" providerId="ADAL" clId="{F3DB45A4-A1A2-4802-9DEA-FD8C3D8124E9}" dt="2024-03-05T12:28:37.707" v="484"/>
          <ac:spMkLst>
            <pc:docMk/>
            <pc:sldMk cId="3638665095" sldId="300"/>
            <ac:spMk id="10" creationId="{B1F3806B-EF70-F550-A7E2-4E52ACEFB62B}"/>
          </ac:spMkLst>
        </pc:spChg>
        <pc:spChg chg="add del mod">
          <ac:chgData name="Laura Ball" userId="4e8de251-ba7e-48d8-8540-c26e44ae39d0" providerId="ADAL" clId="{F3DB45A4-A1A2-4802-9DEA-FD8C3D8124E9}" dt="2024-03-05T12:28:37.707" v="484"/>
          <ac:spMkLst>
            <pc:docMk/>
            <pc:sldMk cId="3638665095" sldId="300"/>
            <ac:spMk id="12" creationId="{2FBB2EBD-BB13-156C-1AEB-1876E4A64541}"/>
          </ac:spMkLst>
        </pc:spChg>
        <pc:spChg chg="add del mod">
          <ac:chgData name="Laura Ball" userId="4e8de251-ba7e-48d8-8540-c26e44ae39d0" providerId="ADAL" clId="{F3DB45A4-A1A2-4802-9DEA-FD8C3D8124E9}" dt="2024-03-05T12:28:37.707" v="484"/>
          <ac:spMkLst>
            <pc:docMk/>
            <pc:sldMk cId="3638665095" sldId="300"/>
            <ac:spMk id="13" creationId="{2E50A7CE-9B33-9751-4F29-50A412DCEAFB}"/>
          </ac:spMkLst>
        </pc:spChg>
        <pc:spChg chg="add del mod">
          <ac:chgData name="Laura Ball" userId="4e8de251-ba7e-48d8-8540-c26e44ae39d0" providerId="ADAL" clId="{F3DB45A4-A1A2-4802-9DEA-FD8C3D8124E9}" dt="2024-03-05T12:28:37.707" v="484"/>
          <ac:spMkLst>
            <pc:docMk/>
            <pc:sldMk cId="3638665095" sldId="300"/>
            <ac:spMk id="14" creationId="{157365BD-5EAC-C625-FE03-AABCAF616624}"/>
          </ac:spMkLst>
        </pc:spChg>
        <pc:spChg chg="add del mod">
          <ac:chgData name="Laura Ball" userId="4e8de251-ba7e-48d8-8540-c26e44ae39d0" providerId="ADAL" clId="{F3DB45A4-A1A2-4802-9DEA-FD8C3D8124E9}" dt="2024-03-05T12:28:44.438" v="486"/>
          <ac:spMkLst>
            <pc:docMk/>
            <pc:sldMk cId="3638665095" sldId="300"/>
            <ac:spMk id="15" creationId="{CC0E4AED-C523-1169-0D94-81F9F6DA2F09}"/>
          </ac:spMkLst>
        </pc:spChg>
        <pc:spChg chg="add del mod">
          <ac:chgData name="Laura Ball" userId="4e8de251-ba7e-48d8-8540-c26e44ae39d0" providerId="ADAL" clId="{F3DB45A4-A1A2-4802-9DEA-FD8C3D8124E9}" dt="2024-03-05T12:28:44.438" v="486"/>
          <ac:spMkLst>
            <pc:docMk/>
            <pc:sldMk cId="3638665095" sldId="300"/>
            <ac:spMk id="16" creationId="{C924F5A5-669C-8F6D-33B7-E5D1A8F7BC9F}"/>
          </ac:spMkLst>
        </pc:spChg>
        <pc:spChg chg="add del mod">
          <ac:chgData name="Laura Ball" userId="4e8de251-ba7e-48d8-8540-c26e44ae39d0" providerId="ADAL" clId="{F3DB45A4-A1A2-4802-9DEA-FD8C3D8124E9}" dt="2024-03-05T12:28:44.438" v="486"/>
          <ac:spMkLst>
            <pc:docMk/>
            <pc:sldMk cId="3638665095" sldId="300"/>
            <ac:spMk id="18" creationId="{B15E954F-C2B0-4C95-3EE6-FDDA161A4189}"/>
          </ac:spMkLst>
        </pc:spChg>
        <pc:spChg chg="add del mod">
          <ac:chgData name="Laura Ball" userId="4e8de251-ba7e-48d8-8540-c26e44ae39d0" providerId="ADAL" clId="{F3DB45A4-A1A2-4802-9DEA-FD8C3D8124E9}" dt="2024-03-05T12:28:44.438" v="486"/>
          <ac:spMkLst>
            <pc:docMk/>
            <pc:sldMk cId="3638665095" sldId="300"/>
            <ac:spMk id="20" creationId="{06B61086-E396-10AF-7CB7-586044AFDC0A}"/>
          </ac:spMkLst>
        </pc:spChg>
        <pc:spChg chg="add del mod">
          <ac:chgData name="Laura Ball" userId="4e8de251-ba7e-48d8-8540-c26e44ae39d0" providerId="ADAL" clId="{F3DB45A4-A1A2-4802-9DEA-FD8C3D8124E9}" dt="2024-03-05T12:28:44.438" v="486"/>
          <ac:spMkLst>
            <pc:docMk/>
            <pc:sldMk cId="3638665095" sldId="300"/>
            <ac:spMk id="22" creationId="{C1EF80FF-7181-1108-82B0-5643ED19F9D8}"/>
          </ac:spMkLst>
        </pc:spChg>
        <pc:spChg chg="add del mod">
          <ac:chgData name="Laura Ball" userId="4e8de251-ba7e-48d8-8540-c26e44ae39d0" providerId="ADAL" clId="{F3DB45A4-A1A2-4802-9DEA-FD8C3D8124E9}" dt="2024-03-05T12:28:44.438" v="486"/>
          <ac:spMkLst>
            <pc:docMk/>
            <pc:sldMk cId="3638665095" sldId="300"/>
            <ac:spMk id="23" creationId="{A307BFBA-40BA-2F62-3758-D606324FB86F}"/>
          </ac:spMkLst>
        </pc:spChg>
        <pc:spChg chg="add del mod">
          <ac:chgData name="Laura Ball" userId="4e8de251-ba7e-48d8-8540-c26e44ae39d0" providerId="ADAL" clId="{F3DB45A4-A1A2-4802-9DEA-FD8C3D8124E9}" dt="2024-03-05T12:28:44.438" v="486"/>
          <ac:spMkLst>
            <pc:docMk/>
            <pc:sldMk cId="3638665095" sldId="300"/>
            <ac:spMk id="24" creationId="{1D99C09E-DDF5-6F83-5D0D-C62A5C4CB8DC}"/>
          </ac:spMkLst>
        </pc:spChg>
        <pc:picChg chg="add mod">
          <ac:chgData name="Laura Ball" userId="4e8de251-ba7e-48d8-8540-c26e44ae39d0" providerId="ADAL" clId="{F3DB45A4-A1A2-4802-9DEA-FD8C3D8124E9}" dt="2024-03-05T12:29:27.136" v="495" actId="1076"/>
          <ac:picMkLst>
            <pc:docMk/>
            <pc:sldMk cId="3638665095" sldId="300"/>
            <ac:picMk id="25" creationId="{F25C3964-1C7E-9B99-E8EE-8CB8FADFFF16}"/>
          </ac:picMkLst>
        </pc:picChg>
        <pc:cxnChg chg="add del mod">
          <ac:chgData name="Laura Ball" userId="4e8de251-ba7e-48d8-8540-c26e44ae39d0" providerId="ADAL" clId="{F3DB45A4-A1A2-4802-9DEA-FD8C3D8124E9}" dt="2024-03-05T12:28:37.707" v="484"/>
          <ac:cxnSpMkLst>
            <pc:docMk/>
            <pc:sldMk cId="3638665095" sldId="300"/>
            <ac:cxnSpMk id="6" creationId="{A073B77C-38F6-059F-F1E0-8DB57B02F8C0}"/>
          </ac:cxnSpMkLst>
        </pc:cxnChg>
        <pc:cxnChg chg="add del mod">
          <ac:chgData name="Laura Ball" userId="4e8de251-ba7e-48d8-8540-c26e44ae39d0" providerId="ADAL" clId="{F3DB45A4-A1A2-4802-9DEA-FD8C3D8124E9}" dt="2024-03-05T12:28:37.707" v="484"/>
          <ac:cxnSpMkLst>
            <pc:docMk/>
            <pc:sldMk cId="3638665095" sldId="300"/>
            <ac:cxnSpMk id="9" creationId="{C22A8236-1A01-F0B8-174E-7342BE3D0639}"/>
          </ac:cxnSpMkLst>
        </pc:cxnChg>
        <pc:cxnChg chg="add del mod">
          <ac:chgData name="Laura Ball" userId="4e8de251-ba7e-48d8-8540-c26e44ae39d0" providerId="ADAL" clId="{F3DB45A4-A1A2-4802-9DEA-FD8C3D8124E9}" dt="2024-03-05T12:28:37.707" v="484"/>
          <ac:cxnSpMkLst>
            <pc:docMk/>
            <pc:sldMk cId="3638665095" sldId="300"/>
            <ac:cxnSpMk id="11" creationId="{9647F061-3AB8-3A33-6E89-DC4DAC9A16E7}"/>
          </ac:cxnSpMkLst>
        </pc:cxnChg>
        <pc:cxnChg chg="add del mod">
          <ac:chgData name="Laura Ball" userId="4e8de251-ba7e-48d8-8540-c26e44ae39d0" providerId="ADAL" clId="{F3DB45A4-A1A2-4802-9DEA-FD8C3D8124E9}" dt="2024-03-05T12:28:44.438" v="486"/>
          <ac:cxnSpMkLst>
            <pc:docMk/>
            <pc:sldMk cId="3638665095" sldId="300"/>
            <ac:cxnSpMk id="17" creationId="{9D521F17-FE70-A2A4-9F40-A445FC52E470}"/>
          </ac:cxnSpMkLst>
        </pc:cxnChg>
        <pc:cxnChg chg="add del mod">
          <ac:chgData name="Laura Ball" userId="4e8de251-ba7e-48d8-8540-c26e44ae39d0" providerId="ADAL" clId="{F3DB45A4-A1A2-4802-9DEA-FD8C3D8124E9}" dt="2024-03-05T12:28:44.438" v="486"/>
          <ac:cxnSpMkLst>
            <pc:docMk/>
            <pc:sldMk cId="3638665095" sldId="300"/>
            <ac:cxnSpMk id="19" creationId="{205BBD07-FE69-2F49-12DB-673846F91B91}"/>
          </ac:cxnSpMkLst>
        </pc:cxnChg>
        <pc:cxnChg chg="add del mod">
          <ac:chgData name="Laura Ball" userId="4e8de251-ba7e-48d8-8540-c26e44ae39d0" providerId="ADAL" clId="{F3DB45A4-A1A2-4802-9DEA-FD8C3D8124E9}" dt="2024-03-05T12:28:44.438" v="486"/>
          <ac:cxnSpMkLst>
            <pc:docMk/>
            <pc:sldMk cId="3638665095" sldId="300"/>
            <ac:cxnSpMk id="21" creationId="{A53DDC69-2266-762E-BF8A-9D1CDA536345}"/>
          </ac:cxnSpMkLst>
        </pc:cxnChg>
      </pc:sldChg>
      <pc:sldChg chg="addSp delSp modSp add del mod">
        <pc:chgData name="Laura Ball" userId="4e8de251-ba7e-48d8-8540-c26e44ae39d0" providerId="ADAL" clId="{F3DB45A4-A1A2-4802-9DEA-FD8C3D8124E9}" dt="2024-03-05T13:16:44.503" v="629" actId="2696"/>
        <pc:sldMkLst>
          <pc:docMk/>
          <pc:sldMk cId="759243553" sldId="301"/>
        </pc:sldMkLst>
        <pc:spChg chg="mod">
          <ac:chgData name="Laura Ball" userId="4e8de251-ba7e-48d8-8540-c26e44ae39d0" providerId="ADAL" clId="{F3DB45A4-A1A2-4802-9DEA-FD8C3D8124E9}" dt="2024-03-05T13:16:10.544" v="621" actId="27636"/>
          <ac:spMkLst>
            <pc:docMk/>
            <pc:sldMk cId="759243553" sldId="301"/>
            <ac:spMk id="5" creationId="{4F736428-E940-9480-DE6C-2D87BFA0F875}"/>
          </ac:spMkLst>
        </pc:spChg>
        <pc:spChg chg="add mod">
          <ac:chgData name="Laura Ball" userId="4e8de251-ba7e-48d8-8540-c26e44ae39d0" providerId="ADAL" clId="{F3DB45A4-A1A2-4802-9DEA-FD8C3D8124E9}" dt="2024-03-05T13:14:18.677" v="547" actId="27636"/>
          <ac:spMkLst>
            <pc:docMk/>
            <pc:sldMk cId="759243553" sldId="301"/>
            <ac:spMk id="6" creationId="{50739EB9-F407-95DA-A8D7-959D2CDF39E0}"/>
          </ac:spMkLst>
        </pc:spChg>
        <pc:spChg chg="add mod">
          <ac:chgData name="Laura Ball" userId="4e8de251-ba7e-48d8-8540-c26e44ae39d0" providerId="ADAL" clId="{F3DB45A4-A1A2-4802-9DEA-FD8C3D8124E9}" dt="2024-03-05T13:16:31.187" v="627" actId="1076"/>
          <ac:spMkLst>
            <pc:docMk/>
            <pc:sldMk cId="759243553" sldId="301"/>
            <ac:spMk id="9" creationId="{05A60C4F-11E6-EFD7-2B83-5DFFCAAEF4EF}"/>
          </ac:spMkLst>
        </pc:spChg>
        <pc:picChg chg="add del">
          <ac:chgData name="Laura Ball" userId="4e8de251-ba7e-48d8-8540-c26e44ae39d0" providerId="ADAL" clId="{F3DB45A4-A1A2-4802-9DEA-FD8C3D8124E9}" dt="2024-03-05T13:13:50.806" v="540"/>
          <ac:picMkLst>
            <pc:docMk/>
            <pc:sldMk cId="759243553" sldId="301"/>
            <ac:picMk id="2" creationId="{D74DE1D8-55CE-0C4C-653C-5C406F56DA13}"/>
          </ac:picMkLst>
        </pc:picChg>
        <pc:picChg chg="add del mod">
          <ac:chgData name="Laura Ball" userId="4e8de251-ba7e-48d8-8540-c26e44ae39d0" providerId="ADAL" clId="{F3DB45A4-A1A2-4802-9DEA-FD8C3D8124E9}" dt="2024-03-05T13:14:06.351" v="543" actId="21"/>
          <ac:picMkLst>
            <pc:docMk/>
            <pc:sldMk cId="759243553" sldId="301"/>
            <ac:picMk id="4" creationId="{4E4E19CE-33C2-E959-97B2-422239594B56}"/>
          </ac:picMkLst>
        </pc:picChg>
        <pc:picChg chg="del">
          <ac:chgData name="Laura Ball" userId="4e8de251-ba7e-48d8-8540-c26e44ae39d0" providerId="ADAL" clId="{F3DB45A4-A1A2-4802-9DEA-FD8C3D8124E9}" dt="2024-03-05T13:09:54.430" v="499" actId="478"/>
          <ac:picMkLst>
            <pc:docMk/>
            <pc:sldMk cId="759243553" sldId="301"/>
            <ac:picMk id="25" creationId="{F25C3964-1C7E-9B99-E8EE-8CB8FADFFF16}"/>
          </ac:picMkLst>
        </pc:picChg>
      </pc:sldChg>
      <pc:sldChg chg="delSp modSp add mod">
        <pc:chgData name="Laura Ball" userId="4e8de251-ba7e-48d8-8540-c26e44ae39d0" providerId="ADAL" clId="{F3DB45A4-A1A2-4802-9DEA-FD8C3D8124E9}" dt="2024-03-05T13:16:53.591" v="635" actId="14100"/>
        <pc:sldMkLst>
          <pc:docMk/>
          <pc:sldMk cId="1210714631" sldId="302"/>
        </pc:sldMkLst>
        <pc:spChg chg="mod">
          <ac:chgData name="Laura Ball" userId="4e8de251-ba7e-48d8-8540-c26e44ae39d0" providerId="ADAL" clId="{F3DB45A4-A1A2-4802-9DEA-FD8C3D8124E9}" dt="2024-03-05T13:16:53.591" v="635" actId="14100"/>
          <ac:spMkLst>
            <pc:docMk/>
            <pc:sldMk cId="1210714631" sldId="302"/>
            <ac:spMk id="5" creationId="{4F736428-E940-9480-DE6C-2D87BFA0F875}"/>
          </ac:spMkLst>
        </pc:spChg>
        <pc:spChg chg="del">
          <ac:chgData name="Laura Ball" userId="4e8de251-ba7e-48d8-8540-c26e44ae39d0" providerId="ADAL" clId="{F3DB45A4-A1A2-4802-9DEA-FD8C3D8124E9}" dt="2024-03-05T13:16:48.630" v="631" actId="478"/>
          <ac:spMkLst>
            <pc:docMk/>
            <pc:sldMk cId="1210714631" sldId="302"/>
            <ac:spMk id="9" creationId="{05A60C4F-11E6-EFD7-2B83-5DFFCAAEF4EF}"/>
          </ac:spMkLst>
        </pc:spChg>
      </pc:sldChg>
    </pc:docChg>
  </pc:docChgLst>
  <pc:docChgLst>
    <pc:chgData name="Joanna Braybon" userId="63e28207-d894-45bb-96f0-3248105548c8" providerId="ADAL" clId="{F08A48DB-9AB8-49C7-B022-88057C33670E}"/>
    <pc:docChg chg="custSel addSld modSld">
      <pc:chgData name="Joanna Braybon" userId="63e28207-d894-45bb-96f0-3248105548c8" providerId="ADAL" clId="{F08A48DB-9AB8-49C7-B022-88057C33670E}" dt="2024-02-22T16:45:15.379" v="3229" actId="20577"/>
      <pc:docMkLst>
        <pc:docMk/>
      </pc:docMkLst>
      <pc:sldChg chg="modSp mod">
        <pc:chgData name="Joanna Braybon" userId="63e28207-d894-45bb-96f0-3248105548c8" providerId="ADAL" clId="{F08A48DB-9AB8-49C7-B022-88057C33670E}" dt="2024-02-22T16:34:13.074" v="2538" actId="20577"/>
        <pc:sldMkLst>
          <pc:docMk/>
          <pc:sldMk cId="3409293590" sldId="291"/>
        </pc:sldMkLst>
        <pc:spChg chg="mod">
          <ac:chgData name="Joanna Braybon" userId="63e28207-d894-45bb-96f0-3248105548c8" providerId="ADAL" clId="{F08A48DB-9AB8-49C7-B022-88057C33670E}" dt="2024-02-22T16:34:13.074" v="2538" actId="20577"/>
          <ac:spMkLst>
            <pc:docMk/>
            <pc:sldMk cId="3409293590" sldId="291"/>
            <ac:spMk id="5" creationId="{4F736428-E940-9480-DE6C-2D87BFA0F875}"/>
          </ac:spMkLst>
        </pc:spChg>
      </pc:sldChg>
      <pc:sldChg chg="modSp mod">
        <pc:chgData name="Joanna Braybon" userId="63e28207-d894-45bb-96f0-3248105548c8" providerId="ADAL" clId="{F08A48DB-9AB8-49C7-B022-88057C33670E}" dt="2024-02-22T09:32:09.673" v="612" actId="20577"/>
        <pc:sldMkLst>
          <pc:docMk/>
          <pc:sldMk cId="4103659899" sldId="292"/>
        </pc:sldMkLst>
        <pc:spChg chg="mod">
          <ac:chgData name="Joanna Braybon" userId="63e28207-d894-45bb-96f0-3248105548c8" providerId="ADAL" clId="{F08A48DB-9AB8-49C7-B022-88057C33670E}" dt="2024-02-22T09:32:09.673" v="612" actId="20577"/>
          <ac:spMkLst>
            <pc:docMk/>
            <pc:sldMk cId="4103659899" sldId="292"/>
            <ac:spMk id="5" creationId="{4F736428-E940-9480-DE6C-2D87BFA0F875}"/>
          </ac:spMkLst>
        </pc:spChg>
      </pc:sldChg>
      <pc:sldChg chg="modSp add mod">
        <pc:chgData name="Joanna Braybon" userId="63e28207-d894-45bb-96f0-3248105548c8" providerId="ADAL" clId="{F08A48DB-9AB8-49C7-B022-88057C33670E}" dt="2024-02-22T09:39:25.204" v="1563" actId="27636"/>
        <pc:sldMkLst>
          <pc:docMk/>
          <pc:sldMk cId="1312492796" sldId="294"/>
        </pc:sldMkLst>
        <pc:spChg chg="mod">
          <ac:chgData name="Joanna Braybon" userId="63e28207-d894-45bb-96f0-3248105548c8" providerId="ADAL" clId="{F08A48DB-9AB8-49C7-B022-88057C33670E}" dt="2024-02-22T09:39:25.204" v="1563" actId="27636"/>
          <ac:spMkLst>
            <pc:docMk/>
            <pc:sldMk cId="1312492796" sldId="294"/>
            <ac:spMk id="5" creationId="{4F736428-E940-9480-DE6C-2D87BFA0F875}"/>
          </ac:spMkLst>
        </pc:spChg>
      </pc:sldChg>
      <pc:sldChg chg="modSp add mod">
        <pc:chgData name="Joanna Braybon" userId="63e28207-d894-45bb-96f0-3248105548c8" providerId="ADAL" clId="{F08A48DB-9AB8-49C7-B022-88057C33670E}" dt="2024-02-22T09:40:44.115" v="1760" actId="20577"/>
        <pc:sldMkLst>
          <pc:docMk/>
          <pc:sldMk cId="443144155" sldId="295"/>
        </pc:sldMkLst>
        <pc:spChg chg="mod">
          <ac:chgData name="Joanna Braybon" userId="63e28207-d894-45bb-96f0-3248105548c8" providerId="ADAL" clId="{F08A48DB-9AB8-49C7-B022-88057C33670E}" dt="2024-02-22T09:40:44.115" v="1760" actId="20577"/>
          <ac:spMkLst>
            <pc:docMk/>
            <pc:sldMk cId="443144155" sldId="295"/>
            <ac:spMk id="5" creationId="{4F736428-E940-9480-DE6C-2D87BFA0F875}"/>
          </ac:spMkLst>
        </pc:spChg>
      </pc:sldChg>
      <pc:sldChg chg="modSp add mod">
        <pc:chgData name="Joanna Braybon" userId="63e28207-d894-45bb-96f0-3248105548c8" providerId="ADAL" clId="{F08A48DB-9AB8-49C7-B022-88057C33670E}" dt="2024-02-22T16:45:15.379" v="3229" actId="20577"/>
        <pc:sldMkLst>
          <pc:docMk/>
          <pc:sldMk cId="308904628" sldId="296"/>
        </pc:sldMkLst>
        <pc:spChg chg="mod">
          <ac:chgData name="Joanna Braybon" userId="63e28207-d894-45bb-96f0-3248105548c8" providerId="ADAL" clId="{F08A48DB-9AB8-49C7-B022-88057C33670E}" dt="2024-02-22T16:45:15.379" v="3229" actId="20577"/>
          <ac:spMkLst>
            <pc:docMk/>
            <pc:sldMk cId="308904628" sldId="296"/>
            <ac:spMk id="5" creationId="{4F736428-E940-9480-DE6C-2D87BFA0F87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3/5/2024</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3/5/2024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a:t>
            </a:fld>
            <a:endParaRPr lang="en-US" dirty="0"/>
          </a:p>
        </p:txBody>
      </p:sp>
    </p:spTree>
    <p:extLst>
      <p:ext uri="{BB962C8B-B14F-4D97-AF65-F5344CB8AC3E}">
        <p14:creationId xmlns:p14="http://schemas.microsoft.com/office/powerpoint/2010/main" val="291572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
        <p:nvSpPr>
          <p:cNvPr id="7" name="MSIPCMContentMarking" descr="{&quot;HashCode&quot;:-2130211288,&quot;Placement&quot;:&quot;Header&quot;,&quot;Top&quot;:0.0,&quot;Left&quot;:770.990051,&quot;SlideWidth&quot;:960,&quot;SlideHeight&quot;:540}">
            <a:extLst>
              <a:ext uri="{FF2B5EF4-FFF2-40B4-BE49-F238E27FC236}">
                <a16:creationId xmlns:a16="http://schemas.microsoft.com/office/drawing/2014/main" id="{377D4CE5-EFBA-7700-C844-E4D76BEA8617}"/>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wales/ask-and-act-training-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p:txBody>
          <a:bodyPr/>
          <a:lstStyle/>
          <a:p>
            <a:r>
              <a:rPr lang="en-US" dirty="0"/>
              <a:t>Safer Futures Service Co design workshop write up </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p:txBody>
          <a:bodyPr/>
          <a:lstStyle/>
          <a:p>
            <a:r>
              <a:rPr lang="en-US" dirty="0"/>
              <a:t>Laura Ball</a:t>
            </a:r>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10</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a:bodyPr>
          <a:lstStyle/>
          <a:p>
            <a:r>
              <a:rPr lang="en-GB" sz="1800" b="1" dirty="0">
                <a:effectLst/>
                <a:latin typeface="Verdana" panose="020B0604030504040204" pitchFamily="34" charset="0"/>
                <a:ea typeface="Calibri" panose="020F0502020204030204" pitchFamily="34" charset="0"/>
                <a:cs typeface="Times New Roman" panose="02020603050405020304" pitchFamily="18" charset="0"/>
              </a:rPr>
              <a:t>Key information sharing between services-tell your story once!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Verdana" panose="020B0604030504040204" pitchFamily="34" charset="0"/>
                <a:ea typeface="Calibri" panose="020F0502020204030204" pitchFamily="34" charset="0"/>
                <a:cs typeface="Times New Roman" panose="02020603050405020304" pitchFamily="18" charset="0"/>
              </a:rPr>
              <a:t>Right person, right time, right place/adaptive system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Verdana" panose="020B0604030504040204" pitchFamily="34" charset="0"/>
                <a:ea typeface="Calibri" panose="020F0502020204030204" pitchFamily="34" charset="0"/>
                <a:cs typeface="Times New Roman" panose="02020603050405020304" pitchFamily="18" charset="0"/>
              </a:rPr>
              <a:t>Parenting through adversity model-How does this fit?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Healthy relationships work with children should cover coercive control.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Gender specific services for children too.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Need to move away from 9-5 delivery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More peer support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Verdana" panose="020B0604030504040204" pitchFamily="34" charset="0"/>
                <a:ea typeface="Calibri" panose="020F0502020204030204" pitchFamily="34" charset="0"/>
                <a:cs typeface="Times New Roman" panose="02020603050405020304" pitchFamily="18" charset="0"/>
              </a:rPr>
              <a:t>Proper support and resourcing -aim the service at those most targeted ( most complex) learning disabilities, BAME and those sexually exploited and the service would be fit for purpose for everyone-</a:t>
            </a:r>
            <a:r>
              <a:rPr lang="en-GB" sz="1800" b="1" dirty="0" err="1">
                <a:effectLst/>
                <a:latin typeface="Verdana" panose="020B0604030504040204" pitchFamily="34" charset="0"/>
                <a:ea typeface="Calibri" panose="020F0502020204030204" pitchFamily="34" charset="0"/>
                <a:cs typeface="Times New Roman" panose="02020603050405020304" pitchFamily="18" charset="0"/>
              </a:rPr>
              <a:t>ie</a:t>
            </a:r>
            <a:r>
              <a:rPr lang="en-GB" sz="1800" b="1" dirty="0">
                <a:effectLst/>
                <a:latin typeface="Verdana" panose="020B0604030504040204" pitchFamily="34" charset="0"/>
                <a:ea typeface="Calibri" panose="020F0502020204030204" pitchFamily="34" charset="0"/>
                <a:cs typeface="Times New Roman" panose="02020603050405020304" pitchFamily="18" charset="0"/>
              </a:rPr>
              <a:t> design the service with the most complex clients in mind and it should be fit for purpose.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52782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11</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a:bodyPr>
          <a:lstStyle/>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Age appropriate-adopt service to needs of our clients.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Accreditation -trauma informed approach.- In Wales those standards are Welsh Women’s aid and </a:t>
            </a:r>
            <a:r>
              <a:rPr lang="en-GB" sz="1800" dirty="0" err="1">
                <a:effectLst/>
                <a:latin typeface="Verdana" panose="020B0604030504040204" pitchFamily="34" charset="0"/>
                <a:ea typeface="Calibri" panose="020F0502020204030204" pitchFamily="34" charset="0"/>
                <a:cs typeface="Times New Roman" panose="02020603050405020304" pitchFamily="18" charset="0"/>
              </a:rPr>
              <a:t>Safelives</a:t>
            </a:r>
            <a:r>
              <a:rPr lang="en-GB" sz="1800" dirty="0">
                <a:effectLst/>
                <a:latin typeface="Verdana" panose="020B060403050404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Ask and Act in Wales </a:t>
            </a: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Ask and Act training | GOV.WALES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Verdana" panose="020B0604030504040204" pitchFamily="34" charset="0"/>
                <a:ea typeface="Calibri" panose="020F0502020204030204" pitchFamily="34" charset="0"/>
                <a:cs typeface="Times New Roman" panose="02020603050405020304" pitchFamily="18" charset="0"/>
              </a:rPr>
              <a:t>DA Matters being delivered in Wales. </a:t>
            </a:r>
            <a:endParaRPr lang="en-GB" dirty="0"/>
          </a:p>
        </p:txBody>
      </p:sp>
    </p:spTree>
    <p:extLst>
      <p:ext uri="{BB962C8B-B14F-4D97-AF65-F5344CB8AC3E}">
        <p14:creationId xmlns:p14="http://schemas.microsoft.com/office/powerpoint/2010/main" val="164842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12</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fontScale="70000" lnSpcReduction="20000"/>
          </a:bodyPr>
          <a:lstStyle/>
          <a:p>
            <a:pPr>
              <a:lnSpc>
                <a:spcPct val="107000"/>
              </a:lnSpc>
              <a:spcAft>
                <a:spcPts val="800"/>
              </a:spcAft>
            </a:pPr>
            <a:r>
              <a:rPr lang="en-GB" sz="1800" b="1" dirty="0">
                <a:effectLst/>
                <a:latin typeface="Verdana" panose="020B0604030504040204" pitchFamily="34" charset="0"/>
                <a:ea typeface="Calibri" panose="020F0502020204030204" pitchFamily="34" charset="0"/>
                <a:cs typeface="Times New Roman" panose="02020603050405020304" pitchFamily="18" charset="0"/>
              </a:rPr>
              <a:t>Gender specific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Everyone agreed in terms of </a:t>
            </a:r>
            <a:r>
              <a:rPr lang="en-GB" sz="1800" dirty="0" err="1">
                <a:effectLst/>
                <a:latin typeface="Verdana" panose="020B0604030504040204" pitchFamily="34" charset="0"/>
                <a:ea typeface="Calibri" panose="020F0502020204030204" pitchFamily="34" charset="0"/>
                <a:cs typeface="Times New Roman" panose="02020603050405020304" pitchFamily="18" charset="0"/>
              </a:rPr>
              <a:t>childrens’</a:t>
            </a:r>
            <a:r>
              <a:rPr lang="en-GB" sz="1800" dirty="0">
                <a:effectLst/>
                <a:latin typeface="Verdana" panose="020B0604030504040204" pitchFamily="34" charset="0"/>
                <a:ea typeface="Calibri" panose="020F0502020204030204" pitchFamily="34" charset="0"/>
                <a:cs typeface="Times New Roman" panose="02020603050405020304" pitchFamily="18" charset="0"/>
              </a:rPr>
              <a:t> preventative work depends on the subject as to whether they needed to be gender specific.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More programmes child to parent abuse both victims and survivors.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Combining gender services would lead to barriers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School work-space for work but options/choices, needs led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DA is a gendered crime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All of the below need to be person centred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More support for male victims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LGBT+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Female only spaces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Male only space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Education to all young people-dependent on subject matter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Transitioning sex-pathways – differ dependent on age range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p>
        </p:txBody>
      </p:sp>
    </p:spTree>
    <p:extLst>
      <p:ext uri="{BB962C8B-B14F-4D97-AF65-F5344CB8AC3E}">
        <p14:creationId xmlns:p14="http://schemas.microsoft.com/office/powerpoint/2010/main" val="708606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13</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a:bodyPr>
          <a:lstStyle/>
          <a:p>
            <a:pPr>
              <a:lnSpc>
                <a:spcPct val="107000"/>
              </a:lnSpc>
              <a:spcAft>
                <a:spcPts val="800"/>
              </a:spcAft>
            </a:pPr>
            <a:r>
              <a:rPr lang="en-GB" sz="1800" b="1" dirty="0">
                <a:effectLst/>
                <a:latin typeface="Verdana" panose="020B0604030504040204" pitchFamily="34" charset="0"/>
                <a:ea typeface="Calibri" panose="020F0502020204030204" pitchFamily="34" charset="0"/>
                <a:cs typeface="Times New Roman" panose="02020603050405020304" pitchFamily="18" charset="0"/>
              </a:rPr>
              <a:t>Behaviour change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High risk behaviour change should sit within the criminal justice system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Children (YP) unregulated trauma recovery.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Abuser accountability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Abuser going to a family service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Recovery toolkit being offered to those in a relationship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Awareness for family and friends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Prevention-wider sense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Need more diversity-older people, LGBT+ and again focus on the difference between DA and SV</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p>
        </p:txBody>
      </p:sp>
    </p:spTree>
    <p:extLst>
      <p:ext uri="{BB962C8B-B14F-4D97-AF65-F5344CB8AC3E}">
        <p14:creationId xmlns:p14="http://schemas.microsoft.com/office/powerpoint/2010/main" val="1250634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14</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a:bodyPr>
          <a:lstStyle/>
          <a:p>
            <a:pPr>
              <a:lnSpc>
                <a:spcPct val="107000"/>
              </a:lnSpc>
              <a:spcAft>
                <a:spcPts val="800"/>
              </a:spcAft>
            </a:pPr>
            <a:r>
              <a:rPr lang="en-GB" dirty="0"/>
              <a:t>Trauma Informed better language may be trauma specific adversity?</a:t>
            </a:r>
          </a:p>
          <a:p>
            <a:pPr>
              <a:lnSpc>
                <a:spcPct val="107000"/>
              </a:lnSpc>
              <a:spcAft>
                <a:spcPts val="800"/>
              </a:spcAft>
            </a:pPr>
            <a:r>
              <a:rPr lang="en-GB" dirty="0"/>
              <a:t>Big difference in approach</a:t>
            </a:r>
          </a:p>
          <a:p>
            <a:pPr>
              <a:lnSpc>
                <a:spcPct val="107000"/>
              </a:lnSpc>
              <a:spcAft>
                <a:spcPts val="800"/>
              </a:spcAft>
            </a:pPr>
            <a:r>
              <a:rPr lang="en-GB" dirty="0"/>
              <a:t>Accredited trauma services/standards</a:t>
            </a:r>
          </a:p>
          <a:p>
            <a:pPr>
              <a:lnSpc>
                <a:spcPct val="107000"/>
              </a:lnSpc>
              <a:spcAft>
                <a:spcPts val="800"/>
              </a:spcAft>
            </a:pPr>
            <a:r>
              <a:rPr lang="en-GB" dirty="0"/>
              <a:t>Commissioners understanding what trauma informed means.</a:t>
            </a: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Trauma informed ,reasonable adjustments, trauma specific, trauma stabilisation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p:txBody>
      </p:sp>
      <p:pic>
        <p:nvPicPr>
          <p:cNvPr id="25" name="Picture 24">
            <a:extLst>
              <a:ext uri="{FF2B5EF4-FFF2-40B4-BE49-F238E27FC236}">
                <a16:creationId xmlns:a16="http://schemas.microsoft.com/office/drawing/2014/main" id="{F25C3964-1C7E-9B99-E8EE-8CB8FADFFF16}"/>
              </a:ext>
            </a:extLst>
          </p:cNvPr>
          <p:cNvPicPr>
            <a:picLocks noChangeAspect="1"/>
          </p:cNvPicPr>
          <p:nvPr/>
        </p:nvPicPr>
        <p:blipFill>
          <a:blip r:embed="rId2"/>
          <a:stretch>
            <a:fillRect/>
          </a:stretch>
        </p:blipFill>
        <p:spPr>
          <a:xfrm>
            <a:off x="5527548" y="4279392"/>
            <a:ext cx="5993892" cy="2395728"/>
          </a:xfrm>
          <a:prstGeom prst="rect">
            <a:avLst/>
          </a:prstGeom>
        </p:spPr>
      </p:pic>
    </p:spTree>
    <p:extLst>
      <p:ext uri="{BB962C8B-B14F-4D97-AF65-F5344CB8AC3E}">
        <p14:creationId xmlns:p14="http://schemas.microsoft.com/office/powerpoint/2010/main" val="3638665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15</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6371262" cy="4907039"/>
          </a:xfrm>
        </p:spPr>
        <p:txBody>
          <a:bodyPr>
            <a:normAutofit fontScale="62500" lnSpcReduction="20000"/>
          </a:bodyPr>
          <a:lstStyle/>
          <a:p>
            <a:pPr>
              <a:lnSpc>
                <a:spcPct val="107000"/>
              </a:lnSpc>
              <a:spcAft>
                <a:spcPts val="800"/>
              </a:spcAft>
            </a:pPr>
            <a:r>
              <a:rPr lang="en-GB" sz="1800" b="1" dirty="0">
                <a:effectLst/>
                <a:latin typeface="Verdana" panose="020B0604030504040204" pitchFamily="34" charset="0"/>
                <a:ea typeface="Calibri" panose="020F0502020204030204" pitchFamily="34" charset="0"/>
                <a:cs typeface="Times New Roman" panose="02020603050405020304" pitchFamily="18" charset="0"/>
              </a:rPr>
              <a:t>Needs led - </a:t>
            </a:r>
            <a:r>
              <a:rPr lang="en-GB" sz="1800" dirty="0">
                <a:effectLst/>
                <a:latin typeface="Verdana" panose="020B0604030504040204" pitchFamily="34" charset="0"/>
                <a:ea typeface="Calibri" panose="020F0502020204030204" pitchFamily="34" charset="0"/>
                <a:cs typeface="Times New Roman" panose="02020603050405020304" pitchFamily="18" charset="0"/>
              </a:rPr>
              <a:t>Healing is a preferred word over recovery because you don’t recover from abuse simply heal the wound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Be risk aware but individuality service based on needs -open door, no triage criteria for eligibility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MDTs (version of TACs) with the person involved</a:t>
            </a:r>
            <a:r>
              <a:rPr lang="en-GB" sz="1800" dirty="0">
                <a:latin typeface="Calibri" panose="020F0502020204030204" pitchFamily="34" charset="0"/>
                <a:ea typeface="Calibri" panose="020F0502020204030204" pitchFamily="34" charset="0"/>
                <a:cs typeface="Times New Roman" panose="02020603050405020304" pitchFamily="18" charset="0"/>
              </a:rPr>
              <a:t> - </a:t>
            </a:r>
            <a:r>
              <a:rPr lang="en-GB" sz="1800" dirty="0">
                <a:effectLst/>
                <a:latin typeface="Verdana" panose="020B0604030504040204" pitchFamily="34" charset="0"/>
                <a:ea typeface="Calibri" panose="020F0502020204030204" pitchFamily="34" charset="0"/>
                <a:cs typeface="Times New Roman" panose="02020603050405020304" pitchFamily="18" charset="0"/>
              </a:rPr>
              <a:t>Person centred (independence)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Stigmatisation -service women need: substance support, homelessness, children removed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Whole family approach- training and delivery from DASV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Men and boys need access to DASV services-stigma especially when they turn 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Relationships with communities gypsy/traveller etc- Travellers space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Victims -all including under 12 months: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Audience focussed-tailored to group identity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Shared interest and shared identity </a:t>
            </a:r>
            <a:r>
              <a:rPr lang="en-GB" sz="1800" dirty="0" err="1">
                <a:effectLst/>
                <a:latin typeface="Verdana" panose="020B0604030504040204" pitchFamily="34" charset="0"/>
                <a:ea typeface="Calibri" panose="020F0502020204030204" pitchFamily="34" charset="0"/>
                <a:cs typeface="Times New Roman" panose="02020603050405020304" pitchFamily="18" charset="0"/>
              </a:rPr>
              <a:t>I,e</a:t>
            </a:r>
            <a:r>
              <a:rPr lang="en-GB" sz="1800" dirty="0">
                <a:effectLst/>
                <a:latin typeface="Verdana" panose="020B0604030504040204" pitchFamily="34" charset="0"/>
                <a:ea typeface="Calibri" panose="020F0502020204030204" pitchFamily="34" charset="0"/>
                <a:cs typeface="Times New Roman" panose="02020603050405020304" pitchFamily="18" charset="0"/>
              </a:rPr>
              <a:t> veterans, LGBT+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Key methods of engagement . F2F, virtual hybrid, apps and building trust , In place access points-community hubs, safe and well hubs, hub on a bus Community hubs-bronze, silver and gold-what can we afford?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Being clear about language and labels and it’s use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p:txBody>
      </p:sp>
      <p:sp>
        <p:nvSpPr>
          <p:cNvPr id="6" name="Content Placeholder 4">
            <a:extLst>
              <a:ext uri="{FF2B5EF4-FFF2-40B4-BE49-F238E27FC236}">
                <a16:creationId xmlns:a16="http://schemas.microsoft.com/office/drawing/2014/main" id="{50739EB9-F407-95DA-A8D7-959D2CDF39E0}"/>
              </a:ext>
            </a:extLst>
          </p:cNvPr>
          <p:cNvSpPr txBox="1">
            <a:spLocks/>
          </p:cNvSpPr>
          <p:nvPr/>
        </p:nvSpPr>
        <p:spPr>
          <a:xfrm>
            <a:off x="5676900" y="390144"/>
            <a:ext cx="6371262" cy="49070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p:txBody>
      </p:sp>
      <p:sp>
        <p:nvSpPr>
          <p:cNvPr id="9" name="TextBox 8">
            <a:extLst>
              <a:ext uri="{FF2B5EF4-FFF2-40B4-BE49-F238E27FC236}">
                <a16:creationId xmlns:a16="http://schemas.microsoft.com/office/drawing/2014/main" id="{05A60C4F-11E6-EFD7-2B83-5DFFCAAEF4EF}"/>
              </a:ext>
            </a:extLst>
          </p:cNvPr>
          <p:cNvSpPr txBox="1"/>
          <p:nvPr/>
        </p:nvSpPr>
        <p:spPr>
          <a:xfrm>
            <a:off x="6747690" y="1694688"/>
            <a:ext cx="5067882" cy="3694345"/>
          </a:xfrm>
          <a:prstGeom prst="rect">
            <a:avLst/>
          </a:prstGeom>
          <a:noFill/>
        </p:spPr>
        <p:txBody>
          <a:bodyPr wrap="square">
            <a:spAutoFit/>
          </a:bodyPr>
          <a:lstStyle/>
          <a:p>
            <a:pPr>
              <a:lnSpc>
                <a:spcPct val="107000"/>
              </a:lnSpc>
              <a:spcAft>
                <a:spcPts val="800"/>
              </a:spcAft>
            </a:pPr>
            <a:r>
              <a:rPr lang="en-GB" sz="1400" dirty="0">
                <a:effectLst/>
                <a:latin typeface="Verdana" panose="020B0604030504040204" pitchFamily="34" charset="0"/>
                <a:ea typeface="Calibri" panose="020F0502020204030204" pitchFamily="34" charset="0"/>
                <a:cs typeface="Times New Roman" panose="02020603050405020304" pitchFamily="18" charset="0"/>
              </a:rPr>
              <a:t>Children being removed from their mothers, courts etc, Perp making out they are the abuser, public law court </a:t>
            </a:r>
            <a:r>
              <a:rPr lang="en-GB" sz="1100" dirty="0">
                <a:effectLst/>
                <a:latin typeface="Verdana" panose="020B0604030504040204" pitchFamily="34" charset="0"/>
                <a:ea typeface="Calibri" panose="020F0502020204030204" pitchFamily="34" charset="0"/>
                <a:cs typeface="Times New Roman" panose="02020603050405020304" pitchFamily="18" charset="0"/>
              </a:rPr>
              <a:t>proceedings</a:t>
            </a:r>
            <a:r>
              <a:rPr lang="en-GB" sz="1400" dirty="0">
                <a:effectLst/>
                <a:latin typeface="Verdana" panose="020B0604030504040204" pitchFamily="34" charset="0"/>
                <a:ea typeface="Calibri" panose="020F0502020204030204" pitchFamily="34" charset="0"/>
                <a:cs typeface="Times New Roman" panose="02020603050405020304" pitchFamily="18" charset="0"/>
              </a:rPr>
              <a:t>. These issues are not captured by current risk assessments necessarily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Verdana" panose="020B0604030504040204" pitchFamily="34" charset="0"/>
                <a:ea typeface="Calibri" panose="020F0502020204030204" pitchFamily="34" charset="0"/>
                <a:cs typeface="Times New Roman" panose="02020603050405020304" pitchFamily="18" charset="0"/>
              </a:rPr>
              <a:t>Advocacy role needs to be strong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Verdana" panose="020B0604030504040204" pitchFamily="34" charset="0"/>
                <a:ea typeface="Calibri" panose="020F0502020204030204" pitchFamily="34" charset="0"/>
                <a:cs typeface="Times New Roman" panose="02020603050405020304" pitchFamily="18" charset="0"/>
              </a:rPr>
              <a:t>Domestic abuse support worker carrying out trauma stabilisation.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Verdana" panose="020B0604030504040204" pitchFamily="34" charset="0"/>
                <a:ea typeface="Calibri" panose="020F0502020204030204" pitchFamily="34" charset="0"/>
                <a:cs typeface="Times New Roman" panose="02020603050405020304" pitchFamily="18" charset="0"/>
              </a:rPr>
              <a:t>Focus on leaving -unsafe accommodation -we need proper safe accommodation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Verdana" panose="020B0604030504040204" pitchFamily="34" charset="0"/>
                <a:ea typeface="Calibri" panose="020F0502020204030204" pitchFamily="34" charset="0"/>
                <a:cs typeface="Times New Roman" panose="02020603050405020304" pitchFamily="18" charset="0"/>
              </a:rPr>
              <a:t>Better information sharing.</a:t>
            </a:r>
          </a:p>
          <a:p>
            <a:pPr>
              <a:lnSpc>
                <a:spcPct val="107000"/>
              </a:lnSpc>
              <a:spcAft>
                <a:spcPts val="800"/>
              </a:spcAft>
            </a:pPr>
            <a:r>
              <a:rPr lang="en-GB" sz="1400" dirty="0">
                <a:effectLst/>
                <a:latin typeface="Verdana" panose="020B0604030504040204" pitchFamily="34" charset="0"/>
                <a:ea typeface="Calibri" panose="020F0502020204030204" pitchFamily="34" charset="0"/>
                <a:cs typeface="Times New Roman" panose="02020603050405020304" pitchFamily="18" charset="0"/>
              </a:rPr>
              <a:t>Historical – cover everyone and think about language- Responsive no matter when it happened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9243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16</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0657512" cy="4907039"/>
          </a:xfrm>
        </p:spPr>
        <p:txBody>
          <a:bodyPr>
            <a:normAutofit/>
          </a:bodyPr>
          <a:lstStyle/>
          <a:p>
            <a:pPr>
              <a:lnSpc>
                <a:spcPct val="107000"/>
              </a:lnSpc>
              <a:spcAft>
                <a:spcPts val="800"/>
              </a:spcAft>
            </a:pPr>
            <a:endParaRPr lang="en-GB" dirty="0"/>
          </a:p>
          <a:p>
            <a:pPr>
              <a:lnSpc>
                <a:spcPct val="107000"/>
              </a:lnSpc>
              <a:spcAft>
                <a:spcPts val="800"/>
              </a:spcAft>
            </a:pPr>
            <a:r>
              <a:rPr lang="en-GB" sz="1800" b="1" dirty="0">
                <a:effectLst/>
                <a:latin typeface="Verdana" panose="020B0604030504040204" pitchFamily="34" charset="0"/>
                <a:ea typeface="Calibri" panose="020F0502020204030204" pitchFamily="34" charset="0"/>
                <a:cs typeface="Times New Roman" panose="02020603050405020304" pitchFamily="18" charset="0"/>
              </a:rPr>
              <a:t>Intersectionality and protected characteristics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Reaching under resourced who society marginalise and who are more likely to experience DASV-intersectionality, co-design/co-production, accessible language, translation, visual, cultural , humility, competence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Address intersectionality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Service communication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Linking in with </a:t>
            </a:r>
            <a:r>
              <a:rPr lang="en-GB" sz="1800" dirty="0" err="1">
                <a:effectLst/>
                <a:latin typeface="Verdana" panose="020B0604030504040204" pitchFamily="34" charset="0"/>
                <a:ea typeface="Calibri" panose="020F0502020204030204" pitchFamily="34" charset="0"/>
                <a:cs typeface="Times New Roman" panose="02020603050405020304" pitchFamily="18" charset="0"/>
              </a:rPr>
              <a:t>organistions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p:txBody>
      </p:sp>
      <p:sp>
        <p:nvSpPr>
          <p:cNvPr id="6" name="Content Placeholder 4">
            <a:extLst>
              <a:ext uri="{FF2B5EF4-FFF2-40B4-BE49-F238E27FC236}">
                <a16:creationId xmlns:a16="http://schemas.microsoft.com/office/drawing/2014/main" id="{50739EB9-F407-95DA-A8D7-959D2CDF39E0}"/>
              </a:ext>
            </a:extLst>
          </p:cNvPr>
          <p:cNvSpPr txBox="1">
            <a:spLocks/>
          </p:cNvSpPr>
          <p:nvPr/>
        </p:nvSpPr>
        <p:spPr>
          <a:xfrm>
            <a:off x="5676900" y="390144"/>
            <a:ext cx="6371262" cy="49070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a:p>
            <a:pPr>
              <a:lnSpc>
                <a:spcPct val="107000"/>
              </a:lnSpc>
              <a:spcAft>
                <a:spcPts val="800"/>
              </a:spcAft>
            </a:pPr>
            <a:endParaRPr lang="en-GB" dirty="0"/>
          </a:p>
        </p:txBody>
      </p:sp>
    </p:spTree>
    <p:extLst>
      <p:ext uri="{BB962C8B-B14F-4D97-AF65-F5344CB8AC3E}">
        <p14:creationId xmlns:p14="http://schemas.microsoft.com/office/powerpoint/2010/main" val="121071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a:xfrm>
            <a:off x="859536" y="2962656"/>
            <a:ext cx="10515600" cy="466344"/>
          </a:xfrm>
        </p:spPr>
        <p:txBody>
          <a:bodyPr/>
          <a:lstStyle/>
          <a:p>
            <a:r>
              <a:rPr lang="en-GB" sz="3600" b="1" kern="1200" dirty="0">
                <a:solidFill>
                  <a:schemeClr val="tx1"/>
                </a:solidFill>
                <a:effectLst/>
                <a:latin typeface="+mn-lt"/>
                <a:ea typeface="+mn-ea"/>
                <a:cs typeface="+mn-cs"/>
              </a:rPr>
              <a:t>Partnership working and place-based approaches</a:t>
            </a:r>
            <a:r>
              <a:rPr lang="en-GB" sz="3600" kern="1200" dirty="0">
                <a:solidFill>
                  <a:schemeClr val="tx1"/>
                </a:solidFill>
                <a:effectLst/>
                <a:latin typeface="+mn-lt"/>
                <a:ea typeface="+mn-ea"/>
                <a:cs typeface="+mn-cs"/>
              </a:rPr>
              <a:t> </a:t>
            </a:r>
            <a:endParaRPr lang="en-US" sz="3600" dirty="0"/>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17</a:t>
            </a:fld>
            <a:endParaRPr lang="en-US" dirty="0"/>
          </a:p>
        </p:txBody>
      </p:sp>
    </p:spTree>
    <p:extLst>
      <p:ext uri="{BB962C8B-B14F-4D97-AF65-F5344CB8AC3E}">
        <p14:creationId xmlns:p14="http://schemas.microsoft.com/office/powerpoint/2010/main" val="1623371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18</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fontScale="77500" lnSpcReduction="20000"/>
          </a:bodyPr>
          <a:lstStyle/>
          <a:p>
            <a:r>
              <a:rPr lang="en-GB" dirty="0"/>
              <a:t>Need to be where the clients are to best meet their needs</a:t>
            </a:r>
          </a:p>
          <a:p>
            <a:r>
              <a:rPr lang="en-GB" dirty="0"/>
              <a:t>Co-located with other services to enable ease of access (could also stop individuals attending if avoiding other workers)</a:t>
            </a:r>
          </a:p>
          <a:p>
            <a:r>
              <a:rPr lang="en-GB" dirty="0"/>
              <a:t>Locality Based</a:t>
            </a:r>
          </a:p>
          <a:p>
            <a:r>
              <a:rPr lang="en-GB" dirty="0"/>
              <a:t>Peer-Led Support Communities</a:t>
            </a:r>
          </a:p>
          <a:p>
            <a:r>
              <a:rPr lang="en-GB" dirty="0"/>
              <a:t>Easy to access locations</a:t>
            </a:r>
          </a:p>
          <a:p>
            <a:r>
              <a:rPr lang="en-GB" dirty="0"/>
              <a:t>Mixture of commissioned and third sector organisations</a:t>
            </a:r>
          </a:p>
          <a:p>
            <a:r>
              <a:rPr lang="en-GB" dirty="0"/>
              <a:t>Link in with wider services – single point of contact</a:t>
            </a:r>
          </a:p>
          <a:p>
            <a:r>
              <a:rPr lang="en-GB" dirty="0"/>
              <a:t>Promoted through CAPS and ICA’s</a:t>
            </a:r>
          </a:p>
          <a:p>
            <a:r>
              <a:rPr lang="en-GB" dirty="0"/>
              <a:t>Family Hubs</a:t>
            </a:r>
          </a:p>
          <a:p>
            <a:r>
              <a:rPr lang="en-GB" dirty="0"/>
              <a:t>Take note of any potential conflicts between partner agencies</a:t>
            </a:r>
          </a:p>
          <a:p>
            <a:r>
              <a:rPr lang="en-GB" dirty="0"/>
              <a:t>Keep outreach work for people who can’t come to central locations</a:t>
            </a:r>
          </a:p>
          <a:p>
            <a:r>
              <a:rPr lang="en-GB" dirty="0"/>
              <a:t>Note that Hubs can potentially be a barrier to marginalised groups</a:t>
            </a:r>
          </a:p>
          <a:p>
            <a:r>
              <a:rPr lang="en-GB" dirty="0"/>
              <a:t>Needs to consistently open</a:t>
            </a:r>
          </a:p>
          <a:p>
            <a:endParaRPr lang="en-GB" dirty="0"/>
          </a:p>
          <a:p>
            <a:endParaRPr lang="en-GB" dirty="0"/>
          </a:p>
        </p:txBody>
      </p:sp>
    </p:spTree>
    <p:extLst>
      <p:ext uri="{BB962C8B-B14F-4D97-AF65-F5344CB8AC3E}">
        <p14:creationId xmlns:p14="http://schemas.microsoft.com/office/powerpoint/2010/main" val="3409293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19</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lnSpcReduction="10000"/>
          </a:bodyPr>
          <a:lstStyle/>
          <a:p>
            <a:r>
              <a:rPr lang="en-GB" dirty="0"/>
              <a:t>All staff need to work in a trauma informed way</a:t>
            </a:r>
          </a:p>
          <a:p>
            <a:r>
              <a:rPr lang="en-GB" dirty="0"/>
              <a:t>Look at services within communities</a:t>
            </a:r>
          </a:p>
          <a:p>
            <a:r>
              <a:rPr lang="en-GB" dirty="0"/>
              <a:t>Consider risks of co-location to vulnerable people (known support locations enabling “abusers” to know where to look)</a:t>
            </a:r>
          </a:p>
          <a:p>
            <a:r>
              <a:rPr lang="en-GB" dirty="0"/>
              <a:t>Information sharing across partners in locations to be looked at</a:t>
            </a:r>
          </a:p>
          <a:p>
            <a:r>
              <a:rPr lang="en-GB" dirty="0"/>
              <a:t>Need wider leadership buy-in for co-location</a:t>
            </a:r>
          </a:p>
          <a:p>
            <a:r>
              <a:rPr lang="en-GB" dirty="0"/>
              <a:t>Creating a safe space</a:t>
            </a:r>
          </a:p>
          <a:p>
            <a:r>
              <a:rPr lang="en-GB" dirty="0"/>
              <a:t>Consider inclusion of faith based support</a:t>
            </a:r>
          </a:p>
          <a:p>
            <a:r>
              <a:rPr lang="en-GB" dirty="0"/>
              <a:t>Co-locating with places such as foodbanks?</a:t>
            </a:r>
          </a:p>
          <a:p>
            <a:r>
              <a:rPr lang="en-GB" dirty="0"/>
              <a:t>Budget constraints will play a large role in having enough places to </a:t>
            </a:r>
            <a:r>
              <a:rPr lang="en-GB"/>
              <a:t>work from</a:t>
            </a:r>
          </a:p>
          <a:p>
            <a:endParaRPr lang="en-GB" dirty="0"/>
          </a:p>
          <a:p>
            <a:endParaRPr lang="en-GB" dirty="0"/>
          </a:p>
        </p:txBody>
      </p:sp>
    </p:spTree>
    <p:extLst>
      <p:ext uri="{BB962C8B-B14F-4D97-AF65-F5344CB8AC3E}">
        <p14:creationId xmlns:p14="http://schemas.microsoft.com/office/powerpoint/2010/main" val="30890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p:txBody>
          <a:bodyPr/>
          <a:lstStyle/>
          <a:p>
            <a:r>
              <a:rPr lang="en-US" dirty="0"/>
              <a:t>Workshop </a:t>
            </a:r>
          </a:p>
        </p:txBody>
      </p:sp>
      <p:graphicFrame>
        <p:nvGraphicFramePr>
          <p:cNvPr id="2" name="Table 4">
            <a:extLst>
              <a:ext uri="{FF2B5EF4-FFF2-40B4-BE49-F238E27FC236}">
                <a16:creationId xmlns:a16="http://schemas.microsoft.com/office/drawing/2014/main" id="{14883AB6-E6D8-70A9-3CCB-61E120FC6000}"/>
              </a:ext>
            </a:extLst>
          </p:cNvPr>
          <p:cNvGraphicFramePr>
            <a:graphicFrameLocks noGrp="1"/>
          </p:cNvGraphicFramePr>
          <p:nvPr>
            <p:ph idx="1"/>
            <p:extLst>
              <p:ext uri="{D42A27DB-BD31-4B8C-83A1-F6EECF244321}">
                <p14:modId xmlns:p14="http://schemas.microsoft.com/office/powerpoint/2010/main" val="2250867234"/>
              </p:ext>
            </p:extLst>
          </p:nvPr>
        </p:nvGraphicFramePr>
        <p:xfrm>
          <a:off x="7576801" y="823329"/>
          <a:ext cx="4433689" cy="5211341"/>
        </p:xfrm>
        <a:graphic>
          <a:graphicData uri="http://schemas.openxmlformats.org/drawingml/2006/table">
            <a:tbl>
              <a:tblPr firstRow="1" bandRow="1"/>
              <a:tblGrid>
                <a:gridCol w="4433689">
                  <a:extLst>
                    <a:ext uri="{9D8B030D-6E8A-4147-A177-3AD203B41FA5}">
                      <a16:colId xmlns:a16="http://schemas.microsoft.com/office/drawing/2014/main" val="1563570424"/>
                    </a:ext>
                  </a:extLst>
                </a:gridCol>
              </a:tblGrid>
              <a:tr h="755631">
                <a:tc>
                  <a:txBody>
                    <a:bodyPr/>
                    <a:lstStyle/>
                    <a:p>
                      <a:pPr algn="l">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Interventions/ programmes that should be in scope of the service. </a:t>
                      </a:r>
                    </a:p>
                  </a:txBody>
                  <a:tcPr marL="114300" marR="114300" marT="0" marB="0">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542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2800" b="1" kern="1200" dirty="0">
                          <a:solidFill>
                            <a:schemeClr val="tx1"/>
                          </a:solidFill>
                          <a:effectLst/>
                          <a:latin typeface="+mn-lt"/>
                          <a:ea typeface="+mn-ea"/>
                          <a:cs typeface="+mn-cs"/>
                        </a:rPr>
                        <a:t>Contracting arrangements</a:t>
                      </a:r>
                      <a:r>
                        <a:rPr lang="en-GB" sz="2800" kern="1200" dirty="0">
                          <a:solidFill>
                            <a:schemeClr val="tx1"/>
                          </a:solidFill>
                          <a:effectLst/>
                          <a:latin typeface="+mn-lt"/>
                          <a:ea typeface="+mn-ea"/>
                          <a:cs typeface="+mn-cs"/>
                        </a:rPr>
                        <a:t> </a:t>
                      </a:r>
                      <a:endParaRPr lang="en-US" sz="2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75765">
                <a:tc>
                  <a:txBody>
                    <a:bodyPr/>
                    <a:lstStyle/>
                    <a:p>
                      <a:pPr marL="0" algn="r" defTabSz="914400" rtl="0" eaLnBrk="1" latinLnBrk="0" hangingPunct="1"/>
                      <a:r>
                        <a:rPr lang="en-GB" sz="2400" b="1" kern="1200" dirty="0">
                          <a:solidFill>
                            <a:schemeClr val="tx1"/>
                          </a:solidFill>
                          <a:effectLst/>
                          <a:latin typeface="+mn-lt"/>
                          <a:ea typeface="+mn-ea"/>
                          <a:cs typeface="+mn-cs"/>
                        </a:rPr>
                        <a:t>Key principles</a:t>
                      </a:r>
                      <a:endParaRPr lang="en-US" sz="24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10327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 </a:t>
                      </a:r>
                      <a:r>
                        <a:rPr lang="en-GB" sz="2400" b="1" kern="1200" dirty="0">
                          <a:solidFill>
                            <a:schemeClr val="tx1"/>
                          </a:solidFill>
                          <a:effectLst/>
                          <a:latin typeface="+mn-lt"/>
                          <a:ea typeface="+mn-ea"/>
                          <a:cs typeface="+mn-cs"/>
                        </a:rPr>
                        <a:t>Partnership working and place-based approaches</a:t>
                      </a:r>
                      <a:r>
                        <a:rPr lang="en-GB" sz="2400" kern="1200" dirty="0">
                          <a:solidFill>
                            <a:schemeClr val="tx1"/>
                          </a:solidFill>
                          <a:effectLst/>
                          <a:latin typeface="+mn-lt"/>
                          <a:ea typeface="+mn-ea"/>
                          <a:cs typeface="+mn-cs"/>
                        </a:rPr>
                        <a:t> </a:t>
                      </a:r>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977400"/>
                  </a:ext>
                </a:extLst>
              </a:tr>
              <a:tr h="4602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tx1"/>
                          </a:solidFill>
                          <a:effectLst/>
                          <a:latin typeface="+mn-lt"/>
                          <a:ea typeface="+mn-ea"/>
                          <a:cs typeface="+mn-cs"/>
                        </a:rPr>
                        <a:t>Outcomes and learning </a:t>
                      </a:r>
                      <a:endParaRPr lang="en-US" sz="24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r h="4602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tx1"/>
                          </a:solidFill>
                          <a:effectLst/>
                          <a:latin typeface="+mn-lt"/>
                          <a:ea typeface="+mn-ea"/>
                          <a:cs typeface="+mn-cs"/>
                        </a:rPr>
                        <a:t>Quality standards and workforce requirements </a:t>
                      </a:r>
                      <a:endParaRPr lang="en-US" sz="32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32712075"/>
                  </a:ext>
                </a:extLst>
              </a:tr>
            </a:tbl>
          </a:graphicData>
        </a:graphic>
      </p:graphicFrame>
    </p:spTree>
    <p:extLst>
      <p:ext uri="{BB962C8B-B14F-4D97-AF65-F5344CB8AC3E}">
        <p14:creationId xmlns:p14="http://schemas.microsoft.com/office/powerpoint/2010/main" val="3474133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a:xfrm>
            <a:off x="1005840" y="2970362"/>
            <a:ext cx="10515600" cy="466344"/>
          </a:xfrm>
        </p:spPr>
        <p:txBody>
          <a:bodyPr/>
          <a:lstStyle/>
          <a:p>
            <a:r>
              <a:rPr lang="en-GB" sz="3600" b="1" kern="1200" dirty="0">
                <a:solidFill>
                  <a:schemeClr val="tx1"/>
                </a:solidFill>
                <a:effectLst/>
                <a:latin typeface="+mn-lt"/>
                <a:ea typeface="+mn-ea"/>
                <a:cs typeface="+mn-cs"/>
              </a:rPr>
              <a:t>Outcomes and learning </a:t>
            </a:r>
            <a:br>
              <a:rPr lang="en-US" sz="3600" kern="1200" dirty="0">
                <a:solidFill>
                  <a:schemeClr val="tx1"/>
                </a:solidFill>
                <a:latin typeface="+mj-lt"/>
                <a:ea typeface="+mn-ea"/>
                <a:cs typeface="+mn-cs"/>
              </a:rPr>
            </a:br>
            <a:endParaRPr lang="en-US" sz="3600" dirty="0"/>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20</a:t>
            </a:fld>
            <a:endParaRPr lang="en-US" dirty="0"/>
          </a:p>
        </p:txBody>
      </p:sp>
    </p:spTree>
    <p:extLst>
      <p:ext uri="{BB962C8B-B14F-4D97-AF65-F5344CB8AC3E}">
        <p14:creationId xmlns:p14="http://schemas.microsoft.com/office/powerpoint/2010/main" val="496107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21</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fontScale="47500" lnSpcReduction="20000"/>
          </a:bodyPr>
          <a:lstStyle/>
          <a:p>
            <a:r>
              <a:rPr lang="en-GB" dirty="0"/>
              <a:t>Survivor Engagement</a:t>
            </a:r>
          </a:p>
          <a:p>
            <a:r>
              <a:rPr lang="en-GB" dirty="0"/>
              <a:t>Family Engagement</a:t>
            </a:r>
          </a:p>
          <a:p>
            <a:r>
              <a:rPr lang="en-GB" dirty="0"/>
              <a:t>Long and Short-term individual wellbeing outcomes</a:t>
            </a:r>
          </a:p>
          <a:p>
            <a:r>
              <a:rPr lang="en-GB" dirty="0"/>
              <a:t>No outcome star</a:t>
            </a:r>
          </a:p>
          <a:p>
            <a:r>
              <a:rPr lang="en-GB" dirty="0"/>
              <a:t>Co-produced survivor outcome measurements</a:t>
            </a:r>
          </a:p>
          <a:p>
            <a:r>
              <a:rPr lang="en-GB" dirty="0"/>
              <a:t>People Engagement Work</a:t>
            </a:r>
          </a:p>
          <a:p>
            <a:r>
              <a:rPr lang="en-GB" dirty="0"/>
              <a:t>Focus Groups – using EBE’s for feedback</a:t>
            </a:r>
          </a:p>
          <a:p>
            <a:r>
              <a:rPr lang="en-GB" dirty="0"/>
              <a:t>Opportunity for change</a:t>
            </a:r>
          </a:p>
          <a:p>
            <a:r>
              <a:rPr lang="en-GB" dirty="0"/>
              <a:t>Honest open relationships</a:t>
            </a:r>
          </a:p>
          <a:p>
            <a:r>
              <a:rPr lang="en-GB" dirty="0"/>
              <a:t>Early learning – before coming to DHR</a:t>
            </a:r>
          </a:p>
          <a:p>
            <a:r>
              <a:rPr lang="en-GB" dirty="0"/>
              <a:t>Adaptive outcomes and learning</a:t>
            </a:r>
          </a:p>
          <a:p>
            <a:r>
              <a:rPr lang="en-GB" dirty="0"/>
              <a:t>Support for frontline staff</a:t>
            </a:r>
          </a:p>
          <a:p>
            <a:r>
              <a:rPr lang="en-GB" dirty="0"/>
              <a:t>Resilience reporting</a:t>
            </a:r>
          </a:p>
          <a:p>
            <a:r>
              <a:rPr lang="en-GB" dirty="0"/>
              <a:t>Transparency</a:t>
            </a:r>
          </a:p>
          <a:p>
            <a:r>
              <a:rPr lang="en-GB" dirty="0"/>
              <a:t>Retention</a:t>
            </a:r>
          </a:p>
          <a:p>
            <a:r>
              <a:rPr lang="en-GB" dirty="0"/>
              <a:t>Keep KPI on response time</a:t>
            </a:r>
          </a:p>
          <a:p>
            <a:r>
              <a:rPr lang="en-GB" dirty="0"/>
              <a:t>Demographic data</a:t>
            </a:r>
          </a:p>
          <a:p>
            <a:r>
              <a:rPr lang="en-GB" dirty="0"/>
              <a:t>Repeat Engagement not seen as a negative</a:t>
            </a:r>
          </a:p>
        </p:txBody>
      </p:sp>
    </p:spTree>
    <p:extLst>
      <p:ext uri="{BB962C8B-B14F-4D97-AF65-F5344CB8AC3E}">
        <p14:creationId xmlns:p14="http://schemas.microsoft.com/office/powerpoint/2010/main" val="4103659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22</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fontScale="77500" lnSpcReduction="20000"/>
          </a:bodyPr>
          <a:lstStyle/>
          <a:p>
            <a:r>
              <a:rPr lang="en-GB" dirty="0"/>
              <a:t>Repeat Engagement not seen as a negative</a:t>
            </a:r>
          </a:p>
          <a:p>
            <a:r>
              <a:rPr lang="en-GB" dirty="0"/>
              <a:t>Understand trends in false reporting from individuals – change in scoring</a:t>
            </a:r>
          </a:p>
          <a:p>
            <a:r>
              <a:rPr lang="en-GB" dirty="0"/>
              <a:t>Better sense of how to manage safety</a:t>
            </a:r>
          </a:p>
          <a:p>
            <a:r>
              <a:rPr lang="en-GB" dirty="0"/>
              <a:t>Timing of feedback</a:t>
            </a:r>
          </a:p>
          <a:p>
            <a:r>
              <a:rPr lang="en-GB" dirty="0"/>
              <a:t>Most significant change interview technique</a:t>
            </a:r>
          </a:p>
          <a:p>
            <a:r>
              <a:rPr lang="en-GB" dirty="0"/>
              <a:t>Roads, bridges, tunnels – art based construction support networks and access</a:t>
            </a:r>
          </a:p>
          <a:p>
            <a:r>
              <a:rPr lang="en-GB" dirty="0"/>
              <a:t>Service review and outcomes</a:t>
            </a:r>
          </a:p>
          <a:p>
            <a:r>
              <a:rPr lang="en-GB" dirty="0"/>
              <a:t>System learning commissioners and providers</a:t>
            </a:r>
          </a:p>
          <a:p>
            <a:r>
              <a:rPr lang="en-GB" dirty="0"/>
              <a:t>User feedback groups</a:t>
            </a:r>
          </a:p>
          <a:p>
            <a:r>
              <a:rPr lang="en-GB" dirty="0"/>
              <a:t>Acknowledge that outcomes take time</a:t>
            </a:r>
          </a:p>
          <a:p>
            <a:r>
              <a:rPr lang="en-GB" dirty="0"/>
              <a:t>Balance quantitative and qualitative data</a:t>
            </a:r>
          </a:p>
          <a:p>
            <a:r>
              <a:rPr lang="en-GB" dirty="0"/>
              <a:t>Develop narrative around the figures</a:t>
            </a:r>
          </a:p>
          <a:p>
            <a:r>
              <a:rPr lang="en-GB" dirty="0"/>
              <a:t>Understand limitations of stats</a:t>
            </a:r>
          </a:p>
          <a:p>
            <a:endParaRPr lang="en-GB" dirty="0"/>
          </a:p>
        </p:txBody>
      </p:sp>
    </p:spTree>
    <p:extLst>
      <p:ext uri="{BB962C8B-B14F-4D97-AF65-F5344CB8AC3E}">
        <p14:creationId xmlns:p14="http://schemas.microsoft.com/office/powerpoint/2010/main" val="1312492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23</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lnSpcReduction="10000"/>
          </a:bodyPr>
          <a:lstStyle/>
          <a:p>
            <a:r>
              <a:rPr lang="en-GB" dirty="0"/>
              <a:t>Look at apps and texts as different ways to obtain feedback</a:t>
            </a:r>
          </a:p>
          <a:p>
            <a:r>
              <a:rPr lang="en-GB" dirty="0"/>
              <a:t>Peer led support – e.g. coffee mornings</a:t>
            </a:r>
          </a:p>
          <a:p>
            <a:r>
              <a:rPr lang="en-GB" dirty="0"/>
              <a:t>No tick lists</a:t>
            </a:r>
          </a:p>
          <a:p>
            <a:r>
              <a:rPr lang="en-GB" dirty="0"/>
              <a:t>Post support reviews (6-12 month period)</a:t>
            </a:r>
          </a:p>
          <a:p>
            <a:r>
              <a:rPr lang="en-GB" dirty="0"/>
              <a:t>Recognising and understanding why people disengage</a:t>
            </a:r>
          </a:p>
          <a:p>
            <a:r>
              <a:rPr lang="en-GB" dirty="0"/>
              <a:t>Trauma informed approach</a:t>
            </a:r>
          </a:p>
          <a:p>
            <a:r>
              <a:rPr lang="en-GB" dirty="0"/>
              <a:t>Distance travelled data</a:t>
            </a:r>
          </a:p>
          <a:p>
            <a:r>
              <a:rPr lang="en-GB" dirty="0"/>
              <a:t>Social return on investment (Rose regeneration)</a:t>
            </a:r>
          </a:p>
          <a:p>
            <a:r>
              <a:rPr lang="en-GB" dirty="0"/>
              <a:t>Tech that supports desired data extraction</a:t>
            </a:r>
          </a:p>
          <a:p>
            <a:r>
              <a:rPr lang="en-GB" dirty="0"/>
              <a:t>360 Feedback</a:t>
            </a:r>
          </a:p>
          <a:p>
            <a:endParaRPr lang="en-GB" dirty="0"/>
          </a:p>
          <a:p>
            <a:endParaRPr lang="en-GB" dirty="0"/>
          </a:p>
        </p:txBody>
      </p:sp>
    </p:spTree>
    <p:extLst>
      <p:ext uri="{BB962C8B-B14F-4D97-AF65-F5344CB8AC3E}">
        <p14:creationId xmlns:p14="http://schemas.microsoft.com/office/powerpoint/2010/main" val="443144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a:xfrm>
            <a:off x="1005840" y="3288861"/>
            <a:ext cx="10515600" cy="466344"/>
          </a:xfrm>
        </p:spPr>
        <p:txBody>
          <a:bodyPr/>
          <a:lstStyle/>
          <a:p>
            <a:r>
              <a:rPr lang="en-GB" sz="3600" b="1" kern="1200" dirty="0">
                <a:solidFill>
                  <a:schemeClr val="tx1"/>
                </a:solidFill>
                <a:effectLst/>
                <a:latin typeface="+mn-lt"/>
                <a:ea typeface="+mn-ea"/>
                <a:cs typeface="+mn-cs"/>
              </a:rPr>
              <a:t>Quality standards and workforce requirements </a:t>
            </a:r>
            <a:br>
              <a:rPr lang="en-US" sz="4400" kern="1200" dirty="0">
                <a:solidFill>
                  <a:schemeClr val="tx1"/>
                </a:solidFill>
                <a:latin typeface="+mj-lt"/>
                <a:ea typeface="+mn-ea"/>
                <a:cs typeface="+mn-cs"/>
              </a:rPr>
            </a:br>
            <a:br>
              <a:rPr lang="en-US" sz="3600" kern="1200" dirty="0">
                <a:solidFill>
                  <a:schemeClr val="tx1"/>
                </a:solidFill>
                <a:latin typeface="+mj-lt"/>
                <a:ea typeface="+mn-ea"/>
                <a:cs typeface="+mn-cs"/>
              </a:rPr>
            </a:br>
            <a:endParaRPr lang="en-US" sz="3600" dirty="0"/>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24</a:t>
            </a:fld>
            <a:endParaRPr lang="en-US" dirty="0"/>
          </a:p>
        </p:txBody>
      </p:sp>
    </p:spTree>
    <p:extLst>
      <p:ext uri="{BB962C8B-B14F-4D97-AF65-F5344CB8AC3E}">
        <p14:creationId xmlns:p14="http://schemas.microsoft.com/office/powerpoint/2010/main" val="2915689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a:xfrm>
            <a:off x="576072" y="82296"/>
            <a:ext cx="10515600" cy="708814"/>
          </a:xfrm>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25</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914401"/>
            <a:ext cx="11871378" cy="6041204"/>
          </a:xfrm>
        </p:spPr>
        <p:txBody>
          <a:bodyPr>
            <a:normAutofit fontScale="55000" lnSpcReduction="20000"/>
          </a:bodyPr>
          <a:lstStyle/>
          <a:p>
            <a:r>
              <a:rPr lang="en-GB" dirty="0"/>
              <a:t>Whistleblowing Policy – (especially around DA)</a:t>
            </a:r>
          </a:p>
          <a:p>
            <a:r>
              <a:rPr lang="en-GB" dirty="0"/>
              <a:t>Diversity and inclusion Policy </a:t>
            </a:r>
          </a:p>
          <a:p>
            <a:r>
              <a:rPr lang="en-GB" dirty="0"/>
              <a:t>Not accreditation for accreditation sake – can we have our own accreditation schemes? </a:t>
            </a:r>
          </a:p>
          <a:p>
            <a:r>
              <a:rPr lang="en-GB" dirty="0"/>
              <a:t>An alternative to CHAS accreditation</a:t>
            </a:r>
          </a:p>
          <a:p>
            <a:r>
              <a:rPr lang="en-GB" dirty="0"/>
              <a:t>A framework of standards that includes core values, resilience building, embedding learning.  Mandatory external supervision, but also opportunities for internal one to one and peer supervision, wellbeing days, reflective practice, upskilling of staff. </a:t>
            </a:r>
          </a:p>
          <a:p>
            <a:r>
              <a:rPr lang="en-GB" dirty="0"/>
              <a:t>Employment opportunities – i.e. Recruiting lived experience</a:t>
            </a:r>
          </a:p>
          <a:p>
            <a:r>
              <a:rPr lang="en-GB" dirty="0"/>
              <a:t>Salaries that reflect skills/risk</a:t>
            </a:r>
          </a:p>
          <a:p>
            <a:r>
              <a:rPr lang="en-GB" dirty="0"/>
              <a:t>Training that is relevant to needs of Cornwall. Trauma specific</a:t>
            </a:r>
          </a:p>
          <a:p>
            <a:r>
              <a:rPr lang="en-GB" dirty="0"/>
              <a:t>Robust induction and probation – shadowing other services and other departments within organisation so we know each other’s roles. </a:t>
            </a:r>
          </a:p>
          <a:p>
            <a:r>
              <a:rPr lang="en-GB" dirty="0"/>
              <a:t> Must reflect victims bill</a:t>
            </a:r>
          </a:p>
          <a:p>
            <a:r>
              <a:rPr lang="en-GB" dirty="0"/>
              <a:t>Staff progression </a:t>
            </a:r>
          </a:p>
          <a:p>
            <a:r>
              <a:rPr lang="en-GB" dirty="0"/>
              <a:t>Ask and act training (Welsh model)</a:t>
            </a:r>
          </a:p>
          <a:p>
            <a:r>
              <a:rPr lang="en-GB" dirty="0"/>
              <a:t>Vicarious trauma training-  training must be relevant and worth taking time out for</a:t>
            </a:r>
          </a:p>
          <a:p>
            <a:r>
              <a:rPr lang="en-GB" dirty="0"/>
              <a:t>Be specific about the standards we require to ensure we attract the most appropriate and compassionate services </a:t>
            </a:r>
          </a:p>
          <a:p>
            <a:r>
              <a:rPr lang="en-GB" dirty="0"/>
              <a:t>Workforce – good grounding in the sector, including feminist perspective and how that influence's the work</a:t>
            </a:r>
          </a:p>
          <a:p>
            <a:r>
              <a:rPr lang="en-GB" dirty="0"/>
              <a:t>Boundary training </a:t>
            </a:r>
          </a:p>
          <a:p>
            <a:r>
              <a:rPr lang="en-GB" dirty="0"/>
              <a:t>Engagement with survivors/ EbyE’s  including involving them in recruitment. </a:t>
            </a:r>
          </a:p>
          <a:p>
            <a:r>
              <a:rPr lang="en-GB" dirty="0"/>
              <a:t>More need to invest in staff resilience and retention. </a:t>
            </a:r>
          </a:p>
          <a:p>
            <a:endParaRPr lang="en-GB" dirty="0"/>
          </a:p>
        </p:txBody>
      </p:sp>
    </p:spTree>
    <p:extLst>
      <p:ext uri="{BB962C8B-B14F-4D97-AF65-F5344CB8AC3E}">
        <p14:creationId xmlns:p14="http://schemas.microsoft.com/office/powerpoint/2010/main" val="513088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p:txBody>
          <a:bodyPr/>
          <a:lstStyle/>
          <a:p>
            <a:r>
              <a:rPr lang="en-US" dirty="0"/>
              <a:t>thank you </a:t>
            </a:r>
          </a:p>
        </p:txBody>
      </p:sp>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p:txBody>
          <a:bodyPr/>
          <a:lstStyle/>
          <a:p>
            <a:r>
              <a:rPr lang="en-US" dirty="0"/>
              <a:t>Laura Ball</a:t>
            </a:r>
          </a:p>
        </p:txBody>
      </p:sp>
    </p:spTree>
    <p:extLst>
      <p:ext uri="{BB962C8B-B14F-4D97-AF65-F5344CB8AC3E}">
        <p14:creationId xmlns:p14="http://schemas.microsoft.com/office/powerpoint/2010/main" val="257793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474666" y="2650733"/>
            <a:ext cx="6141891" cy="1738965"/>
          </a:xfrm>
        </p:spPr>
        <p:txBody>
          <a:bodyPr/>
          <a:lstStyle/>
          <a:p>
            <a:r>
              <a:rPr lang="en-US" dirty="0"/>
              <a:t>Interventions in and out of scope</a:t>
            </a:r>
          </a:p>
        </p:txBody>
      </p:sp>
    </p:spTree>
    <p:extLst>
      <p:ext uri="{BB962C8B-B14F-4D97-AF65-F5344CB8AC3E}">
        <p14:creationId xmlns:p14="http://schemas.microsoft.com/office/powerpoint/2010/main" val="520000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 – in scope </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4</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p:txBody>
          <a:bodyPr>
            <a:normAutofit fontScale="55000" lnSpcReduction="20000"/>
          </a:bodyPr>
          <a:lstStyle/>
          <a:p>
            <a:r>
              <a:rPr lang="en-GB" dirty="0"/>
              <a:t>Single point of access for domestic abuse</a:t>
            </a:r>
          </a:p>
          <a:p>
            <a:r>
              <a:rPr lang="en-GB" dirty="0"/>
              <a:t>1-1 interventions- advocacy </a:t>
            </a:r>
          </a:p>
          <a:p>
            <a:r>
              <a:rPr lang="en-GB" dirty="0"/>
              <a:t>Options for recovery support – group, 1-1, therapy </a:t>
            </a:r>
          </a:p>
          <a:p>
            <a:r>
              <a:rPr lang="en-GB" dirty="0"/>
              <a:t>Behaviour change programme – including partner support</a:t>
            </a:r>
          </a:p>
          <a:p>
            <a:r>
              <a:rPr lang="en-GB" dirty="0"/>
              <a:t>Children and family programme</a:t>
            </a:r>
          </a:p>
          <a:p>
            <a:r>
              <a:rPr lang="en-GB" dirty="0"/>
              <a:t>Volunteer mentoring</a:t>
            </a:r>
          </a:p>
          <a:p>
            <a:r>
              <a:rPr lang="en-GB" dirty="0"/>
              <a:t>Prevention – school programmes</a:t>
            </a:r>
          </a:p>
          <a:p>
            <a:r>
              <a:rPr lang="en-GB" dirty="0"/>
              <a:t>Training for professionals  including TTT, using expertise we have in the county. </a:t>
            </a:r>
          </a:p>
          <a:p>
            <a:r>
              <a:rPr lang="en-GB" dirty="0"/>
              <a:t>Outreach </a:t>
            </a:r>
          </a:p>
          <a:p>
            <a:r>
              <a:rPr lang="en-GB" dirty="0"/>
              <a:t>Earlier interventions before crisis point i.e. earlier use of MDT’s, integration with other services such as Drug/Alcohol. </a:t>
            </a:r>
          </a:p>
          <a:p>
            <a:r>
              <a:rPr lang="en-GB" dirty="0"/>
              <a:t>Outreach service </a:t>
            </a:r>
          </a:p>
          <a:p>
            <a:r>
              <a:rPr lang="en-GB" dirty="0"/>
              <a:t>Trauma responsive </a:t>
            </a:r>
          </a:p>
          <a:p>
            <a:r>
              <a:rPr lang="en-GB" dirty="0"/>
              <a:t>Whole family approach</a:t>
            </a:r>
          </a:p>
        </p:txBody>
      </p:sp>
    </p:spTree>
    <p:extLst>
      <p:ext uri="{BB962C8B-B14F-4D97-AF65-F5344CB8AC3E}">
        <p14:creationId xmlns:p14="http://schemas.microsoft.com/office/powerpoint/2010/main" val="275285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 – out of scope</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5</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576072" y="1953323"/>
            <a:ext cx="9363456" cy="3877056"/>
          </a:xfrm>
        </p:spPr>
        <p:txBody>
          <a:bodyPr>
            <a:normAutofit fontScale="92500" lnSpcReduction="10000"/>
          </a:bodyPr>
          <a:lstStyle/>
          <a:p>
            <a:r>
              <a:rPr lang="en-GB" dirty="0"/>
              <a:t>Safe accommodation services</a:t>
            </a:r>
          </a:p>
          <a:p>
            <a:r>
              <a:rPr lang="en-GB" dirty="0"/>
              <a:t>Sexual violence support should be removed to ensure joined up approach to commissioning across the peninsula and to ensure a dedicated resource/focus. This requires a distinct pathway and a need to retain specialisms </a:t>
            </a:r>
          </a:p>
          <a:p>
            <a:r>
              <a:rPr lang="en-GB" dirty="0"/>
              <a:t>Longer term trauma therapeutic and recovery support for both SV and DA could be separated. This would support a whole trauma approach, identification of need and bring funding streams together</a:t>
            </a:r>
          </a:p>
          <a:p>
            <a:r>
              <a:rPr lang="en-GB" dirty="0"/>
              <a:t>There was mixed views as to whether the outreach for safe accommodation is successful as it sits outside of main service</a:t>
            </a:r>
          </a:p>
          <a:p>
            <a:endParaRPr lang="en-GB" dirty="0"/>
          </a:p>
        </p:txBody>
      </p:sp>
    </p:spTree>
    <p:extLst>
      <p:ext uri="{BB962C8B-B14F-4D97-AF65-F5344CB8AC3E}">
        <p14:creationId xmlns:p14="http://schemas.microsoft.com/office/powerpoint/2010/main" val="1927921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 – priorities </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6</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576072" y="1500027"/>
            <a:ext cx="9363456" cy="4330352"/>
          </a:xfrm>
        </p:spPr>
        <p:txBody>
          <a:bodyPr>
            <a:normAutofit lnSpcReduction="10000"/>
          </a:bodyPr>
          <a:lstStyle/>
          <a:p>
            <a:r>
              <a:rPr lang="en-GB" dirty="0"/>
              <a:t>1-1 Advocacy – based on need, not risk </a:t>
            </a:r>
          </a:p>
          <a:p>
            <a:r>
              <a:rPr lang="en-GB" dirty="0"/>
              <a:t>Helpline and single point of contact</a:t>
            </a:r>
          </a:p>
          <a:p>
            <a:r>
              <a:rPr lang="en-GB" dirty="0"/>
              <a:t>Family programme</a:t>
            </a:r>
          </a:p>
          <a:p>
            <a:r>
              <a:rPr lang="en-GB" dirty="0"/>
              <a:t>Dedicated resource/ capacity for fundraising, grant applications and capacity for growth</a:t>
            </a:r>
          </a:p>
          <a:p>
            <a:r>
              <a:rPr lang="en-GB" dirty="0"/>
              <a:t>Volunteers</a:t>
            </a:r>
          </a:p>
          <a:p>
            <a:r>
              <a:rPr lang="en-GB" dirty="0"/>
              <a:t>Needs led not risk led</a:t>
            </a:r>
          </a:p>
          <a:p>
            <a:r>
              <a:rPr lang="en-GB" dirty="0"/>
              <a:t>Alliance contracting </a:t>
            </a:r>
          </a:p>
          <a:p>
            <a:r>
              <a:rPr lang="en-GB"/>
              <a:t>Support </a:t>
            </a:r>
            <a:r>
              <a:rPr lang="en-GB" dirty="0"/>
              <a:t>or prevention and higher risk </a:t>
            </a:r>
          </a:p>
        </p:txBody>
      </p:sp>
    </p:spTree>
    <p:extLst>
      <p:ext uri="{BB962C8B-B14F-4D97-AF65-F5344CB8AC3E}">
        <p14:creationId xmlns:p14="http://schemas.microsoft.com/office/powerpoint/2010/main" val="2620809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a:xfrm>
            <a:off x="745732" y="2703337"/>
            <a:ext cx="10515600" cy="466344"/>
          </a:xfrm>
        </p:spPr>
        <p:txBody>
          <a:bodyPr/>
          <a:lstStyle/>
          <a:p>
            <a:r>
              <a:rPr lang="en-US" sz="3600" dirty="0"/>
              <a:t>Contracting </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7</a:t>
            </a:fld>
            <a:endParaRPr lang="en-US" dirty="0"/>
          </a:p>
        </p:txBody>
      </p:sp>
    </p:spTree>
    <p:extLst>
      <p:ext uri="{BB962C8B-B14F-4D97-AF65-F5344CB8AC3E}">
        <p14:creationId xmlns:p14="http://schemas.microsoft.com/office/powerpoint/2010/main" val="109671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Key themes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8</a:t>
            </a:fld>
            <a:endParaRPr lang="en-US" dirty="0"/>
          </a:p>
        </p:txBody>
      </p:sp>
      <p:sp>
        <p:nvSpPr>
          <p:cNvPr id="5" name="Content Placeholder 4">
            <a:extLst>
              <a:ext uri="{FF2B5EF4-FFF2-40B4-BE49-F238E27FC236}">
                <a16:creationId xmlns:a16="http://schemas.microsoft.com/office/drawing/2014/main" id="{4F736428-E940-9480-DE6C-2D87BFA0F875}"/>
              </a:ext>
            </a:extLst>
          </p:cNvPr>
          <p:cNvSpPr>
            <a:spLocks noGrp="1"/>
          </p:cNvSpPr>
          <p:nvPr>
            <p:ph idx="1"/>
          </p:nvPr>
        </p:nvSpPr>
        <p:spPr>
          <a:xfrm>
            <a:off x="143838" y="1380744"/>
            <a:ext cx="11871378" cy="4907039"/>
          </a:xfrm>
        </p:spPr>
        <p:txBody>
          <a:bodyPr>
            <a:normAutofit fontScale="70000" lnSpcReduction="20000"/>
          </a:bodyPr>
          <a:lstStyle/>
          <a:p>
            <a:r>
              <a:rPr lang="en-GB" dirty="0"/>
              <a:t>Preference for a genuine partnership approach – however, different ideologies currently could cause tension . 1 contract would offer less choice for people in Cornwall</a:t>
            </a:r>
          </a:p>
          <a:p>
            <a:r>
              <a:rPr lang="en-GB" dirty="0"/>
              <a:t>Alliance contract model – with no lead provider (Plymouth model for housing, MH and D&amp;A?) – allows for smaller organisations to become a part of it. This could empower smaller organisations.</a:t>
            </a:r>
          </a:p>
          <a:p>
            <a:r>
              <a:rPr lang="en-GB" dirty="0"/>
              <a:t>Lotting could enable specialisms but with limited funding this could increase management costs. However, a collaborative approach also has large management costs. Lotting could also increase fragmentation</a:t>
            </a:r>
          </a:p>
          <a:p>
            <a:r>
              <a:rPr lang="en-GB" dirty="0"/>
              <a:t>An independent learning facilitator approach was favoured to bring services together and understand needs moving forward to support growth and system change – irrespective of contracting. This could be an umbrella organisation. This needs to recognise complexity of need and the importance of system working</a:t>
            </a:r>
          </a:p>
          <a:p>
            <a:r>
              <a:rPr lang="en-GB" dirty="0"/>
              <a:t>Partnership innovation? </a:t>
            </a:r>
          </a:p>
          <a:p>
            <a:r>
              <a:rPr lang="en-GB" dirty="0"/>
              <a:t>Longer term contract was preferrable – needs to be able to flex and change and be responsive with changing demand and national context</a:t>
            </a:r>
          </a:p>
          <a:p>
            <a:r>
              <a:rPr lang="en-GB" dirty="0"/>
              <a:t>Needs to have flexible contracting approaches to allow for additional resource to be brought in – umbrella value? </a:t>
            </a:r>
          </a:p>
          <a:p>
            <a:r>
              <a:rPr lang="en-GB" dirty="0"/>
              <a:t>Contracts need to include inflationary/cost of living increases</a:t>
            </a:r>
          </a:p>
          <a:p>
            <a:r>
              <a:rPr lang="en-GB" dirty="0"/>
              <a:t>Accreditation and quality standard should be built into the contracts</a:t>
            </a:r>
          </a:p>
          <a:p>
            <a:endParaRPr lang="en-GB" dirty="0"/>
          </a:p>
        </p:txBody>
      </p:sp>
    </p:spTree>
    <p:extLst>
      <p:ext uri="{BB962C8B-B14F-4D97-AF65-F5344CB8AC3E}">
        <p14:creationId xmlns:p14="http://schemas.microsoft.com/office/powerpoint/2010/main" val="1980388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a:xfrm>
            <a:off x="756007" y="2425934"/>
            <a:ext cx="10515600" cy="466344"/>
          </a:xfrm>
        </p:spPr>
        <p:txBody>
          <a:bodyPr/>
          <a:lstStyle/>
          <a:p>
            <a:r>
              <a:rPr lang="en-US" sz="3600" dirty="0"/>
              <a:t>Key principles</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9</a:t>
            </a:fld>
            <a:endParaRPr lang="en-US" dirty="0"/>
          </a:p>
        </p:txBody>
      </p:sp>
    </p:spTree>
    <p:extLst>
      <p:ext uri="{BB962C8B-B14F-4D97-AF65-F5344CB8AC3E}">
        <p14:creationId xmlns:p14="http://schemas.microsoft.com/office/powerpoint/2010/main" val="939708603"/>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ganic design" id="{5BB9B75E-A368-4614-97CA-C549A936357F}" vid="{66BDDD71-3AB6-4D26-9C54-3E9BC0AA3D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C Document" ma:contentTypeID="0x010100E301ABA043B4B240A1DC3A308F1F012000BCB65FEC6E53E3439BAE3999A7465E25" ma:contentTypeVersion="13" ma:contentTypeDescription="Create a new document." ma:contentTypeScope="" ma:versionID="bc8e2edcc0f9b20bac38cf6b4db77882">
  <xsd:schema xmlns:xsd="http://www.w3.org/2001/XMLSchema" xmlns:xs="http://www.w3.org/2001/XMLSchema" xmlns:p="http://schemas.microsoft.com/office/2006/metadata/properties" xmlns:ns2="5849e390-3ec1-402e-9240-a3e34b85f545" xmlns:ns3="598430e5-4a1b-4f83-a866-17a47d7e045f" targetNamespace="http://schemas.microsoft.com/office/2006/metadata/properties" ma:root="true" ma:fieldsID="377499deb8ce4a1c41df764c4f356f8c" ns2:_="" ns3:_="">
    <xsd:import namespace="5849e390-3ec1-402e-9240-a3e34b85f545"/>
    <xsd:import namespace="598430e5-4a1b-4f83-a866-17a47d7e045f"/>
    <xsd:element name="properties">
      <xsd:complexType>
        <xsd:sequence>
          <xsd:element name="documentManagement">
            <xsd:complexType>
              <xsd:all>
                <xsd:element ref="ns2:h13ce263e7de44f8b22faf142f91590e" minOccurs="0"/>
                <xsd:element ref="ns3:TaxCatchAll" minOccurs="0"/>
                <xsd:element ref="ns3:TaxCatchAllLabel" minOccurs="0"/>
                <xsd:element ref="ns2:f6dd6c54c4ea48f7b0ab5bdc5da524c9" minOccurs="0"/>
                <xsd:element ref="ns2:ibcc2dd3f7fa43639dc0e22f7300983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9e390-3ec1-402e-9240-a3e34b85f545" elementFormDefault="qualified">
    <xsd:import namespace="http://schemas.microsoft.com/office/2006/documentManagement/types"/>
    <xsd:import namespace="http://schemas.microsoft.com/office/infopath/2007/PartnerControls"/>
    <xsd:element name="h13ce263e7de44f8b22faf142f91590e" ma:index="8" nillable="true" ma:taxonomy="true" ma:internalName="h13ce263e7de44f8b22faf142f91590e" ma:taxonomyFieldName="Function" ma:displayName="Function" ma:readOnly="false" ma:default="" ma:fieldId="{113ce263-e7de-44f8-b22f-af142f91590e}" ma:sspId="70d6af5e-d018-4566-81cb-bde2c61e1864" ma:termSetId="37e3c5b8-748f-48ce-987b-ce64a3ccd682" ma:anchorId="00000000-0000-0000-0000-000000000000" ma:open="false" ma:isKeyword="false">
      <xsd:complexType>
        <xsd:sequence>
          <xsd:element ref="pc:Terms" minOccurs="0" maxOccurs="1"/>
        </xsd:sequence>
      </xsd:complexType>
    </xsd:element>
    <xsd:element name="f6dd6c54c4ea48f7b0ab5bdc5da524c9" ma:index="12" nillable="true" ma:taxonomy="true" ma:internalName="f6dd6c54c4ea48f7b0ab5bdc5da524c9" ma:taxonomyFieldName="Activity" ma:displayName="Activity" ma:default="" ma:fieldId="{f6dd6c54-c4ea-48f7-b0ab-5bdc5da524c9}" ma:sspId="70d6af5e-d018-4566-81cb-bde2c61e1864" ma:termSetId="6ad65f11-58a9-4890-a0d3-7c9c54c0c59c" ma:anchorId="00000000-0000-0000-0000-000000000000" ma:open="false" ma:isKeyword="false">
      <xsd:complexType>
        <xsd:sequence>
          <xsd:element ref="pc:Terms" minOccurs="0" maxOccurs="1"/>
        </xsd:sequence>
      </xsd:complexType>
    </xsd:element>
    <xsd:element name="ibcc2dd3f7fa43639dc0e22f7300983e" ma:index="14" nillable="true" ma:taxonomy="true" ma:internalName="ibcc2dd3f7fa43639dc0e22f7300983e" ma:taxonomyFieldName="Transaction" ma:displayName="Transaction" ma:default="" ma:fieldId="{2bcc2dd3-f7fa-4363-9dc0-e22f7300983e}" ma:taxonomyMulti="true" ma:sspId="70d6af5e-d018-4566-81cb-bde2c61e1864" ma:termSetId="ccae6d33-676c-462a-831e-38be65c56c1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98430e5-4a1b-4f83-a866-17a47d7e045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fa6870d-b918-49c5-83b5-fc95b7057b67}" ma:internalName="TaxCatchAll" ma:showField="CatchAllData" ma:web="598430e5-4a1b-4f83-a866-17a47d7e045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fa6870d-b918-49c5-83b5-fc95b7057b67}" ma:internalName="TaxCatchAllLabel" ma:readOnly="true" ma:showField="CatchAllDataLabel" ma:web="598430e5-4a1b-4f83-a866-17a47d7e04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6dd6c54c4ea48f7b0ab5bdc5da524c9 xmlns="5849e390-3ec1-402e-9240-a3e34b85f545">
      <Terms xmlns="http://schemas.microsoft.com/office/infopath/2007/PartnerControls">
        <TermInfo xmlns="http://schemas.microsoft.com/office/infopath/2007/PartnerControls">
          <TermName xmlns="http://schemas.microsoft.com/office/infopath/2007/PartnerControls">Domestic Abuse and Sexual Violence</TermName>
          <TermId xmlns="http://schemas.microsoft.com/office/infopath/2007/PartnerControls">f61c4e51-8153-44b3-80ee-3c2b40c68355</TermId>
        </TermInfo>
      </Terms>
    </f6dd6c54c4ea48f7b0ab5bdc5da524c9>
    <h13ce263e7de44f8b22faf142f91590e xmlns="5849e390-3ec1-402e-9240-a3e34b85f545">
      <Terms xmlns="http://schemas.microsoft.com/office/infopath/2007/PartnerControls">
        <TermInfo xmlns="http://schemas.microsoft.com/office/infopath/2007/PartnerControls">
          <TermName xmlns="http://schemas.microsoft.com/office/infopath/2007/PartnerControls">Community Safety</TermName>
          <TermId xmlns="http://schemas.microsoft.com/office/infopath/2007/PartnerControls">dd8cbcb7-49db-49eb-b48a-6e5c4bd41990</TermId>
        </TermInfo>
      </Terms>
    </h13ce263e7de44f8b22faf142f91590e>
    <ibcc2dd3f7fa43639dc0e22f7300983e xmlns="5849e390-3ec1-402e-9240-a3e34b85f545">
      <Terms xmlns="http://schemas.microsoft.com/office/infopath/2007/PartnerControls"/>
    </ibcc2dd3f7fa43639dc0e22f7300983e>
    <TaxCatchAll xmlns="598430e5-4a1b-4f83-a866-17a47d7e045f">
      <Value>5</Value>
      <Value>1</Value>
    </TaxCatchAll>
  </documentManagement>
</p:properties>
</file>

<file path=customXml/itemProps1.xml><?xml version="1.0" encoding="utf-8"?>
<ds:datastoreItem xmlns:ds="http://schemas.openxmlformats.org/officeDocument/2006/customXml" ds:itemID="{AB560DED-EA38-4A85-8108-CFCDBBA7555D}"/>
</file>

<file path=customXml/itemProps2.xml><?xml version="1.0" encoding="utf-8"?>
<ds:datastoreItem xmlns:ds="http://schemas.openxmlformats.org/officeDocument/2006/customXml" ds:itemID="{1EE26AC2-BC04-45BA-BD7C-5CDF09AA9426}">
  <ds:schemaRefs>
    <ds:schemaRef ds:uri="http://schemas.microsoft.com/sharepoint/v3/contenttype/forms"/>
  </ds:schemaRefs>
</ds:datastoreItem>
</file>

<file path=customXml/itemProps3.xml><?xml version="1.0" encoding="utf-8"?>
<ds:datastoreItem xmlns:ds="http://schemas.openxmlformats.org/officeDocument/2006/customXml" ds:itemID="{C7AE7813-FB42-416C-BEF8-5F3180DDB0F6}">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8e324bf6-4b0b-4c15-b056-7efb73037ba8"/>
    <ds:schemaRef ds:uri="9953576d-419c-4c5a-a36c-6e63f34b95e7"/>
    <ds:schemaRef ds:uri="http://purl.org/dc/dcmitype/"/>
    <ds:schemaRef ds:uri="http://schemas.openxmlformats.org/package/2006/metadata/core-properties"/>
    <ds:schemaRef ds:uri="5849e390-3ec1-402e-9240-a3e34b85f545"/>
    <ds:schemaRef ds:uri="http://www.w3.org/XML/1998/namespace"/>
    <ds:schemaRef ds:uri="http://purl.org/dc/elements/1.1/"/>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{08162D30-7EC3-4352-A537-5BDA0272C38A}tf11964407_win32</Template>
  <TotalTime>119</TotalTime>
  <Words>1793</Words>
  <Application>Microsoft Office PowerPoint</Application>
  <PresentationFormat>Widescreen</PresentationFormat>
  <Paragraphs>259</Paragraphs>
  <Slides>26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Courier New</vt:lpstr>
      <vt:lpstr>Gill Sans Nova</vt:lpstr>
      <vt:lpstr>Gill Sans Nova Light</vt:lpstr>
      <vt:lpstr>Sagona Book</vt:lpstr>
      <vt:lpstr>Symbol</vt:lpstr>
      <vt:lpstr>Verdana</vt:lpstr>
      <vt:lpstr>Office Theme</vt:lpstr>
      <vt:lpstr>Safer Futures Service Co design workshop write up </vt:lpstr>
      <vt:lpstr>Workshop </vt:lpstr>
      <vt:lpstr>Interventions in and out of scope</vt:lpstr>
      <vt:lpstr>Key themes – in scope </vt:lpstr>
      <vt:lpstr>Key themes – out of scope</vt:lpstr>
      <vt:lpstr>Key themes – priorities </vt:lpstr>
      <vt:lpstr>Contracting </vt:lpstr>
      <vt:lpstr>Key themes</vt:lpstr>
      <vt:lpstr>Key principles</vt:lpstr>
      <vt:lpstr>Key themes</vt:lpstr>
      <vt:lpstr>Key themes</vt:lpstr>
      <vt:lpstr>Key themes</vt:lpstr>
      <vt:lpstr>Key themes</vt:lpstr>
      <vt:lpstr>Key themes</vt:lpstr>
      <vt:lpstr>Key themes</vt:lpstr>
      <vt:lpstr>Key themes</vt:lpstr>
      <vt:lpstr>Partnership working and place-based approaches </vt:lpstr>
      <vt:lpstr>Key themes</vt:lpstr>
      <vt:lpstr>Key themes</vt:lpstr>
      <vt:lpstr>Outcomes and learning  </vt:lpstr>
      <vt:lpstr>Key themes</vt:lpstr>
      <vt:lpstr>Key themes</vt:lpstr>
      <vt:lpstr>Key themes</vt:lpstr>
      <vt:lpstr>Quality standards and workforce requirements   </vt:lpstr>
      <vt:lpstr>Key themes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Safer Futures Service Co design workshop </dc:title>
  <dc:creator>Laura Ball</dc:creator>
  <cp:lastModifiedBy>Laura Ball</cp:lastModifiedBy>
  <cp:revision>1</cp:revision>
  <dcterms:created xsi:type="dcterms:W3CDTF">2024-02-20T08:13:52Z</dcterms:created>
  <dcterms:modified xsi:type="dcterms:W3CDTF">2024-03-05T13:16:57Z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0x010100E301ABA043B4B240A1DC3A308F1F012000BCB65FEC6E53E3439BAE3999A7465E25</vt:lpwstr>
  </property>
  <property fmtid="{D5CDD505-2E9C-101B-9397-08002B2CF9AE}" pid="3" name="MediaServiceImageTags">
    <vt:lpwstr/>
  </property>
  <property fmtid="{D5CDD505-2E9C-101B-9397-08002B2CF9AE}" pid="4" name="MSIP_Label_65bade86-969a-4cfc-8d70-99d1f0adeaba_Enabled">
    <vt:lpwstr>true</vt:lpwstr>
  </property>
  <property fmtid="{D5CDD505-2E9C-101B-9397-08002B2CF9AE}" pid="5" name="MSIP_Label_65bade86-969a-4cfc-8d70-99d1f0adeaba_SetDate">
    <vt:lpwstr>2024-02-20T08:53:06Z</vt:lpwstr>
  </property>
  <property fmtid="{D5CDD505-2E9C-101B-9397-08002B2CF9AE}" pid="6" name="MSIP_Label_65bade86-969a-4cfc-8d70-99d1f0adeaba_Method">
    <vt:lpwstr>Privileged</vt:lpwstr>
  </property>
  <property fmtid="{D5CDD505-2E9C-101B-9397-08002B2CF9AE}" pid="7" name="MSIP_Label_65bade86-969a-4cfc-8d70-99d1f0adeaba_Name">
    <vt:lpwstr>65bade86-969a-4cfc-8d70-99d1f0adeaba</vt:lpwstr>
  </property>
  <property fmtid="{D5CDD505-2E9C-101B-9397-08002B2CF9AE}" pid="8" name="MSIP_Label_65bade86-969a-4cfc-8d70-99d1f0adeaba_SiteId">
    <vt:lpwstr>efaa16aa-d1de-4d58-ba2e-2833fdfdd29f</vt:lpwstr>
  </property>
  <property fmtid="{D5CDD505-2E9C-101B-9397-08002B2CF9AE}" pid="9" name="MSIP_Label_65bade86-969a-4cfc-8d70-99d1f0adeaba_ActionId">
    <vt:lpwstr>b891183b-1c15-4687-aa61-da714406d208</vt:lpwstr>
  </property>
  <property fmtid="{D5CDD505-2E9C-101B-9397-08002B2CF9AE}" pid="10" name="MSIP_Label_65bade86-969a-4cfc-8d70-99d1f0adeaba_ContentBits">
    <vt:lpwstr>1</vt:lpwstr>
  </property>
  <property fmtid="{D5CDD505-2E9C-101B-9397-08002B2CF9AE}" pid="11" name="Function">
    <vt:lpwstr>1;#Community Safety|dd8cbcb7-49db-49eb-b48a-6e5c4bd41990</vt:lpwstr>
  </property>
  <property fmtid="{D5CDD505-2E9C-101B-9397-08002B2CF9AE}" pid="12" name="Activity">
    <vt:lpwstr>5;#Domestic Abuse and Sexual Violence|f61c4e51-8153-44b3-80ee-3c2b40c68355</vt:lpwstr>
  </property>
  <property fmtid="{D5CDD505-2E9C-101B-9397-08002B2CF9AE}" pid="13" name="Transaction">
    <vt:lpwstr/>
  </property>
  <property fmtid="{D5CDD505-2E9C-101B-9397-08002B2CF9AE}" pid="14" name="lcf76f155ced4ddcb4097134ff3c332f">
    <vt:lpwstr/>
  </property>
</Properties>
</file>