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4"/>
    <p:sldMasterId id="2147483682" r:id="rId5"/>
    <p:sldMasterId id="2147483694" r:id="rId6"/>
    <p:sldMasterId id="2147483706" r:id="rId7"/>
    <p:sldMasterId id="2147483708" r:id="rId8"/>
    <p:sldMasterId id="2147483715" r:id="rId9"/>
  </p:sldMasterIdLst>
  <p:notesMasterIdLst>
    <p:notesMasterId r:id="rId41"/>
  </p:notesMasterIdLst>
  <p:sldIdLst>
    <p:sldId id="290" r:id="rId10"/>
    <p:sldId id="303" r:id="rId11"/>
    <p:sldId id="12387" r:id="rId12"/>
    <p:sldId id="12485" r:id="rId13"/>
    <p:sldId id="12482" r:id="rId14"/>
    <p:sldId id="12481" r:id="rId15"/>
    <p:sldId id="12467" r:id="rId16"/>
    <p:sldId id="12468" r:id="rId17"/>
    <p:sldId id="1375" r:id="rId18"/>
    <p:sldId id="12477" r:id="rId19"/>
    <p:sldId id="12469" r:id="rId20"/>
    <p:sldId id="12470" r:id="rId21"/>
    <p:sldId id="12463" r:id="rId22"/>
    <p:sldId id="12471" r:id="rId23"/>
    <p:sldId id="1381" r:id="rId24"/>
    <p:sldId id="1380" r:id="rId25"/>
    <p:sldId id="257" r:id="rId26"/>
    <p:sldId id="12483" r:id="rId27"/>
    <p:sldId id="12472" r:id="rId28"/>
    <p:sldId id="12473" r:id="rId29"/>
    <p:sldId id="12450" r:id="rId30"/>
    <p:sldId id="12457" r:id="rId31"/>
    <p:sldId id="12474" r:id="rId32"/>
    <p:sldId id="12459" r:id="rId33"/>
    <p:sldId id="12461" r:id="rId34"/>
    <p:sldId id="12484" r:id="rId35"/>
    <p:sldId id="12476" r:id="rId36"/>
    <p:sldId id="320" r:id="rId37"/>
    <p:sldId id="304" r:id="rId38"/>
    <p:sldId id="308" r:id="rId39"/>
    <p:sldId id="309"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9974717-DFFD-82B6-53F3-5A01B3AB0AD8}" name="Martin Heuter" initials="MH" userId="S::Martin.Heuter@cornwall.gov.uk::ce96667a-4585-4e57-9031-5192f0ea8be1" providerId="AD"/>
  <p188:author id="{71F3D64E-1F7E-0730-C8B0-97677C45DA5B}" name="Kate Alcock" initials="KA" userId="S::kate.alcock@cornwall.gov.uk::2bbf000e-44e8-4a00-bf20-f0a7e57e534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DA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162" autoAdjust="0"/>
    <p:restoredTop sz="93910" autoAdjust="0"/>
  </p:normalViewPr>
  <p:slideViewPr>
    <p:cSldViewPr snapToGrid="0">
      <p:cViewPr varScale="1">
        <p:scale>
          <a:sx n="103" d="100"/>
          <a:sy n="103" d="100"/>
        </p:scale>
        <p:origin x="1014" y="1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3" Type="http://schemas.openxmlformats.org/officeDocument/2006/relationships/customXml" Target="../customXml/item3.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presProps" Target="presProps.xml"/><Relationship Id="rId47" Type="http://schemas.microsoft.com/office/2018/10/relationships/authors" Target="authors.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elia Penhaligon" userId="945119d3-52ab-4ac4-9d6d-e916006536c6" providerId="ADAL" clId="{2140A6FA-C470-4239-9223-E663E373A4A6}"/>
    <pc:docChg chg="modSld">
      <pc:chgData name="Celia Penhaligon" userId="945119d3-52ab-4ac4-9d6d-e916006536c6" providerId="ADAL" clId="{2140A6FA-C470-4239-9223-E663E373A4A6}" dt="2023-06-01T14:01:49.190" v="5" actId="6549"/>
      <pc:docMkLst>
        <pc:docMk/>
      </pc:docMkLst>
      <pc:sldChg chg="modNotesTx">
        <pc:chgData name="Celia Penhaligon" userId="945119d3-52ab-4ac4-9d6d-e916006536c6" providerId="ADAL" clId="{2140A6FA-C470-4239-9223-E663E373A4A6}" dt="2023-06-01T14:01:05.729" v="0" actId="6549"/>
        <pc:sldMkLst>
          <pc:docMk/>
          <pc:sldMk cId="1533662077" sldId="303"/>
        </pc:sldMkLst>
      </pc:sldChg>
      <pc:sldChg chg="modNotesTx">
        <pc:chgData name="Celia Penhaligon" userId="945119d3-52ab-4ac4-9d6d-e916006536c6" providerId="ADAL" clId="{2140A6FA-C470-4239-9223-E663E373A4A6}" dt="2023-06-01T14:01:45.396" v="4" actId="6549"/>
        <pc:sldMkLst>
          <pc:docMk/>
          <pc:sldMk cId="1923473947" sldId="304"/>
        </pc:sldMkLst>
      </pc:sldChg>
      <pc:sldChg chg="modNotesTx">
        <pc:chgData name="Celia Penhaligon" userId="945119d3-52ab-4ac4-9d6d-e916006536c6" providerId="ADAL" clId="{2140A6FA-C470-4239-9223-E663E373A4A6}" dt="2023-06-01T14:01:49.190" v="5" actId="6549"/>
        <pc:sldMkLst>
          <pc:docMk/>
          <pc:sldMk cId="491227859" sldId="308"/>
        </pc:sldMkLst>
      </pc:sldChg>
      <pc:sldChg chg="modNotesTx">
        <pc:chgData name="Celia Penhaligon" userId="945119d3-52ab-4ac4-9d6d-e916006536c6" providerId="ADAL" clId="{2140A6FA-C470-4239-9223-E663E373A4A6}" dt="2023-06-01T14:01:23.545" v="3" actId="6549"/>
        <pc:sldMkLst>
          <pc:docMk/>
          <pc:sldMk cId="1719163416" sldId="12463"/>
        </pc:sldMkLst>
      </pc:sldChg>
      <pc:sldChg chg="modNotesTx">
        <pc:chgData name="Celia Penhaligon" userId="945119d3-52ab-4ac4-9d6d-e916006536c6" providerId="ADAL" clId="{2140A6FA-C470-4239-9223-E663E373A4A6}" dt="2023-06-01T14:01:14.548" v="1" actId="6549"/>
        <pc:sldMkLst>
          <pc:docMk/>
          <pc:sldMk cId="3720424474" sldId="12468"/>
        </pc:sldMkLst>
      </pc:sldChg>
      <pc:sldChg chg="modNotesTx">
        <pc:chgData name="Celia Penhaligon" userId="945119d3-52ab-4ac4-9d6d-e916006536c6" providerId="ADAL" clId="{2140A6FA-C470-4239-9223-E663E373A4A6}" dt="2023-06-01T14:01:19.606" v="2" actId="6549"/>
        <pc:sldMkLst>
          <pc:docMk/>
          <pc:sldMk cId="740246647" sldId="12469"/>
        </pc:sldMkLst>
      </pc:sldChg>
    </pc:docChg>
  </pc:docChgLst>
  <pc:docChgLst>
    <pc:chgData name="Val Smith" userId="634e0b33-c951-45f3-b9d1-9511ba9b5e1e" providerId="ADAL" clId="{7E8E7AF0-33DE-4CAD-ADFC-9DFFD9DBC031}"/>
    <pc:docChg chg="custSel modSld">
      <pc:chgData name="Val Smith" userId="634e0b33-c951-45f3-b9d1-9511ba9b5e1e" providerId="ADAL" clId="{7E8E7AF0-33DE-4CAD-ADFC-9DFFD9DBC031}" dt="2023-05-04T09:59:15.657" v="4"/>
      <pc:docMkLst>
        <pc:docMk/>
      </pc:docMkLst>
      <pc:sldChg chg="delSp modSp mod delAnim">
        <pc:chgData name="Val Smith" userId="634e0b33-c951-45f3-b9d1-9511ba9b5e1e" providerId="ADAL" clId="{7E8E7AF0-33DE-4CAD-ADFC-9DFFD9DBC031}" dt="2023-05-04T09:59:15.657" v="4"/>
        <pc:sldMkLst>
          <pc:docMk/>
          <pc:sldMk cId="221621405" sldId="12461"/>
        </pc:sldMkLst>
        <pc:spChg chg="del mod">
          <ac:chgData name="Val Smith" userId="634e0b33-c951-45f3-b9d1-9511ba9b5e1e" providerId="ADAL" clId="{7E8E7AF0-33DE-4CAD-ADFC-9DFFD9DBC031}" dt="2023-05-04T09:59:15.657" v="4"/>
          <ac:spMkLst>
            <pc:docMk/>
            <pc:sldMk cId="221621405" sldId="12461"/>
            <ac:spMk id="23" creationId="{02BC5C30-1FB8-16E3-024A-D88E7B55FE83}"/>
          </ac:spMkLst>
        </pc:spChg>
        <pc:picChg chg="del">
          <ac:chgData name="Val Smith" userId="634e0b33-c951-45f3-b9d1-9511ba9b5e1e" providerId="ADAL" clId="{7E8E7AF0-33DE-4CAD-ADFC-9DFFD9DBC031}" dt="2023-05-04T09:59:15.646" v="2" actId="21"/>
          <ac:picMkLst>
            <pc:docMk/>
            <pc:sldMk cId="221621405" sldId="12461"/>
            <ac:picMk id="22" creationId="{36D11083-F851-597A-91A2-FFA5801EF27C}"/>
          </ac:picMkLst>
        </pc:pic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4.svg"/><Relationship Id="rId2" Type="http://schemas.openxmlformats.org/officeDocument/2006/relationships/image" Target="../media/image44.svg"/><Relationship Id="rId1" Type="http://schemas.openxmlformats.org/officeDocument/2006/relationships/image" Target="../media/image43.png"/><Relationship Id="rId6" Type="http://schemas.openxmlformats.org/officeDocument/2006/relationships/image" Target="../media/image48.sv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svg"/><Relationship Id="rId4" Type="http://schemas.openxmlformats.org/officeDocument/2006/relationships/image" Target="../media/image46.svg"/><Relationship Id="rId9" Type="http://schemas.openxmlformats.org/officeDocument/2006/relationships/image" Target="../media/image51.png"/></Relationships>
</file>

<file path=ppt/diagrams/_rels/drawing1.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4.svg"/><Relationship Id="rId2" Type="http://schemas.openxmlformats.org/officeDocument/2006/relationships/image" Target="../media/image44.svg"/><Relationship Id="rId1" Type="http://schemas.openxmlformats.org/officeDocument/2006/relationships/image" Target="../media/image43.png"/><Relationship Id="rId6" Type="http://schemas.openxmlformats.org/officeDocument/2006/relationships/image" Target="../media/image48.sv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svg"/><Relationship Id="rId4" Type="http://schemas.openxmlformats.org/officeDocument/2006/relationships/image" Target="../media/image46.svg"/><Relationship Id="rId9" Type="http://schemas.openxmlformats.org/officeDocument/2006/relationships/image" Target="../media/image51.pn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4F6AC21-8F99-475F-9578-2E6AC524D5AB}" type="doc">
      <dgm:prSet loTypeId="urn:microsoft.com/office/officeart/2018/2/layout/IconCircleList" loCatId="icon" qsTypeId="urn:microsoft.com/office/officeart/2005/8/quickstyle/simple1" qsCatId="simple" csTypeId="urn:microsoft.com/office/officeart/2018/5/colors/Iconchunking_neutralbg_colorful1" csCatId="colorful" phldr="1"/>
      <dgm:spPr/>
      <dgm:t>
        <a:bodyPr/>
        <a:lstStyle/>
        <a:p>
          <a:endParaRPr lang="en-US"/>
        </a:p>
      </dgm:t>
    </dgm:pt>
    <dgm:pt modelId="{011743D2-8D1F-45C0-BBAB-8305832AAC93}">
      <dgm:prSet/>
      <dgm:spPr/>
      <dgm:t>
        <a:bodyPr/>
        <a:lstStyle/>
        <a:p>
          <a:pPr>
            <a:lnSpc>
              <a:spcPct val="100000"/>
            </a:lnSpc>
          </a:pPr>
          <a:r>
            <a:rPr lang="en-GB"/>
            <a:t>What do you love most about your job?</a:t>
          </a:r>
          <a:endParaRPr lang="en-US"/>
        </a:p>
      </dgm:t>
    </dgm:pt>
    <dgm:pt modelId="{51B6F3CD-A9C2-4D78-B1BB-C7550676BF26}" type="parTrans" cxnId="{7866DB2F-9913-4BC3-96EE-CC3A8E01B57F}">
      <dgm:prSet/>
      <dgm:spPr/>
      <dgm:t>
        <a:bodyPr/>
        <a:lstStyle/>
        <a:p>
          <a:endParaRPr lang="en-US"/>
        </a:p>
      </dgm:t>
    </dgm:pt>
    <dgm:pt modelId="{40EE28F3-4D0C-4200-AA18-28764506A7A8}" type="sibTrans" cxnId="{7866DB2F-9913-4BC3-96EE-CC3A8E01B57F}">
      <dgm:prSet/>
      <dgm:spPr/>
      <dgm:t>
        <a:bodyPr/>
        <a:lstStyle/>
        <a:p>
          <a:pPr>
            <a:lnSpc>
              <a:spcPct val="100000"/>
            </a:lnSpc>
          </a:pPr>
          <a:endParaRPr lang="en-US"/>
        </a:p>
      </dgm:t>
    </dgm:pt>
    <dgm:pt modelId="{53572DA9-8534-4540-99BE-03D3DC4081E9}">
      <dgm:prSet/>
      <dgm:spPr/>
      <dgm:t>
        <a:bodyPr/>
        <a:lstStyle/>
        <a:p>
          <a:pPr>
            <a:lnSpc>
              <a:spcPct val="100000"/>
            </a:lnSpc>
          </a:pPr>
          <a:r>
            <a:rPr lang="en-GB"/>
            <a:t>What would make the biggest difference to your working life?</a:t>
          </a:r>
          <a:endParaRPr lang="en-US"/>
        </a:p>
      </dgm:t>
    </dgm:pt>
    <dgm:pt modelId="{9939AD99-D96C-40C9-9562-81643ABAD939}" type="parTrans" cxnId="{D86619E8-B586-4EA0-9611-51293EAD76F3}">
      <dgm:prSet/>
      <dgm:spPr/>
      <dgm:t>
        <a:bodyPr/>
        <a:lstStyle/>
        <a:p>
          <a:endParaRPr lang="en-US"/>
        </a:p>
      </dgm:t>
    </dgm:pt>
    <dgm:pt modelId="{CDC55C3D-BF8E-4521-BFAD-B3B79735D182}" type="sibTrans" cxnId="{D86619E8-B586-4EA0-9611-51293EAD76F3}">
      <dgm:prSet/>
      <dgm:spPr/>
      <dgm:t>
        <a:bodyPr/>
        <a:lstStyle/>
        <a:p>
          <a:pPr>
            <a:lnSpc>
              <a:spcPct val="100000"/>
            </a:lnSpc>
          </a:pPr>
          <a:endParaRPr lang="en-US"/>
        </a:p>
      </dgm:t>
    </dgm:pt>
    <dgm:pt modelId="{E8199E9B-05D9-46E5-8175-62876B92942C}">
      <dgm:prSet/>
      <dgm:spPr/>
      <dgm:t>
        <a:bodyPr/>
        <a:lstStyle/>
        <a:p>
          <a:pPr>
            <a:lnSpc>
              <a:spcPct val="100000"/>
            </a:lnSpc>
          </a:pPr>
          <a:r>
            <a:rPr lang="en-GB"/>
            <a:t>What might make you decide to leave care?</a:t>
          </a:r>
          <a:endParaRPr lang="en-US"/>
        </a:p>
      </dgm:t>
    </dgm:pt>
    <dgm:pt modelId="{66C366B4-468E-4402-B1BB-8B0673972AB7}" type="parTrans" cxnId="{11408B7E-4299-47F9-88E0-21B18B34E8B4}">
      <dgm:prSet/>
      <dgm:spPr/>
      <dgm:t>
        <a:bodyPr/>
        <a:lstStyle/>
        <a:p>
          <a:endParaRPr lang="en-US"/>
        </a:p>
      </dgm:t>
    </dgm:pt>
    <dgm:pt modelId="{2B0892C2-67ED-4B7A-AB1F-A5D13435B481}" type="sibTrans" cxnId="{11408B7E-4299-47F9-88E0-21B18B34E8B4}">
      <dgm:prSet/>
      <dgm:spPr/>
      <dgm:t>
        <a:bodyPr/>
        <a:lstStyle/>
        <a:p>
          <a:pPr>
            <a:lnSpc>
              <a:spcPct val="100000"/>
            </a:lnSpc>
          </a:pPr>
          <a:endParaRPr lang="en-US"/>
        </a:p>
      </dgm:t>
    </dgm:pt>
    <dgm:pt modelId="{3B9BCE9E-6528-41BC-9CFC-977F03202C70}">
      <dgm:prSet/>
      <dgm:spPr/>
      <dgm:t>
        <a:bodyPr/>
        <a:lstStyle/>
        <a:p>
          <a:pPr>
            <a:lnSpc>
              <a:spcPct val="100000"/>
            </a:lnSpc>
          </a:pPr>
          <a:r>
            <a:rPr lang="en-GB"/>
            <a:t>Would you recommend a career in care to others – can you add why?</a:t>
          </a:r>
          <a:endParaRPr lang="en-US"/>
        </a:p>
      </dgm:t>
    </dgm:pt>
    <dgm:pt modelId="{D2EF1B58-1FC4-4184-83AE-31CDD2185163}" type="parTrans" cxnId="{D7C16475-AECD-4210-9706-889A5EB23C76}">
      <dgm:prSet/>
      <dgm:spPr/>
      <dgm:t>
        <a:bodyPr/>
        <a:lstStyle/>
        <a:p>
          <a:endParaRPr lang="en-US"/>
        </a:p>
      </dgm:t>
    </dgm:pt>
    <dgm:pt modelId="{FBE55A23-D90B-443C-8267-D28839831207}" type="sibTrans" cxnId="{D7C16475-AECD-4210-9706-889A5EB23C76}">
      <dgm:prSet/>
      <dgm:spPr/>
      <dgm:t>
        <a:bodyPr/>
        <a:lstStyle/>
        <a:p>
          <a:pPr>
            <a:lnSpc>
              <a:spcPct val="100000"/>
            </a:lnSpc>
          </a:pPr>
          <a:endParaRPr lang="en-US"/>
        </a:p>
      </dgm:t>
    </dgm:pt>
    <dgm:pt modelId="{8AFEBF1B-A62C-4B3C-B436-315242140387}">
      <dgm:prSet/>
      <dgm:spPr/>
      <dgm:t>
        <a:bodyPr/>
        <a:lstStyle/>
        <a:p>
          <a:pPr>
            <a:lnSpc>
              <a:spcPct val="100000"/>
            </a:lnSpc>
          </a:pPr>
          <a:r>
            <a:rPr lang="en-GB"/>
            <a:t>Do you have sufficient training and support to do your job – what other training would be helpful?</a:t>
          </a:r>
          <a:endParaRPr lang="en-US"/>
        </a:p>
      </dgm:t>
    </dgm:pt>
    <dgm:pt modelId="{A42E767F-0FB0-442A-A97E-B279C2E10F64}" type="parTrans" cxnId="{AE1A1691-7A72-4073-BDC4-0F82C9F4759A}">
      <dgm:prSet/>
      <dgm:spPr/>
      <dgm:t>
        <a:bodyPr/>
        <a:lstStyle/>
        <a:p>
          <a:endParaRPr lang="en-US"/>
        </a:p>
      </dgm:t>
    </dgm:pt>
    <dgm:pt modelId="{496DADDC-A00D-4A52-8D60-19691F223B4F}" type="sibTrans" cxnId="{AE1A1691-7A72-4073-BDC4-0F82C9F4759A}">
      <dgm:prSet/>
      <dgm:spPr/>
      <dgm:t>
        <a:bodyPr/>
        <a:lstStyle/>
        <a:p>
          <a:pPr>
            <a:lnSpc>
              <a:spcPct val="100000"/>
            </a:lnSpc>
          </a:pPr>
          <a:endParaRPr lang="en-US"/>
        </a:p>
      </dgm:t>
    </dgm:pt>
    <dgm:pt modelId="{0BD79594-C153-489B-98A8-4B42889DD3D4}">
      <dgm:prSet/>
      <dgm:spPr/>
      <dgm:t>
        <a:bodyPr/>
        <a:lstStyle/>
        <a:p>
          <a:pPr>
            <a:lnSpc>
              <a:spcPct val="100000"/>
            </a:lnSpc>
          </a:pPr>
          <a:r>
            <a:rPr lang="en-GB"/>
            <a:t>What are your career plans and what can be done  to help you achieve your ambitions?</a:t>
          </a:r>
          <a:endParaRPr lang="en-US"/>
        </a:p>
      </dgm:t>
    </dgm:pt>
    <dgm:pt modelId="{EEF03590-F8F9-4E85-BDE9-56CB7A3DB1CB}" type="parTrans" cxnId="{4AFD5479-2C2C-4CEF-B233-485E18C99CAD}">
      <dgm:prSet/>
      <dgm:spPr/>
      <dgm:t>
        <a:bodyPr/>
        <a:lstStyle/>
        <a:p>
          <a:endParaRPr lang="en-US"/>
        </a:p>
      </dgm:t>
    </dgm:pt>
    <dgm:pt modelId="{C6942680-997A-45D2-9D0C-9EA72A8EC1F2}" type="sibTrans" cxnId="{4AFD5479-2C2C-4CEF-B233-485E18C99CAD}">
      <dgm:prSet/>
      <dgm:spPr/>
      <dgm:t>
        <a:bodyPr/>
        <a:lstStyle/>
        <a:p>
          <a:endParaRPr lang="en-US"/>
        </a:p>
      </dgm:t>
    </dgm:pt>
    <dgm:pt modelId="{F0AD0EE7-8F0B-4F6F-AFB0-6FC94373618D}" type="pres">
      <dgm:prSet presAssocID="{14F6AC21-8F99-475F-9578-2E6AC524D5AB}" presName="root" presStyleCnt="0">
        <dgm:presLayoutVars>
          <dgm:dir/>
          <dgm:resizeHandles val="exact"/>
        </dgm:presLayoutVars>
      </dgm:prSet>
      <dgm:spPr/>
    </dgm:pt>
    <dgm:pt modelId="{CDE4E8A7-15CC-4353-95BA-527369A7E444}" type="pres">
      <dgm:prSet presAssocID="{14F6AC21-8F99-475F-9578-2E6AC524D5AB}" presName="container" presStyleCnt="0">
        <dgm:presLayoutVars>
          <dgm:dir/>
          <dgm:resizeHandles val="exact"/>
        </dgm:presLayoutVars>
      </dgm:prSet>
      <dgm:spPr/>
    </dgm:pt>
    <dgm:pt modelId="{258B22FA-B9B2-4609-AC36-E0B9E90605BB}" type="pres">
      <dgm:prSet presAssocID="{011743D2-8D1F-45C0-BBAB-8305832AAC93}" presName="compNode" presStyleCnt="0"/>
      <dgm:spPr/>
    </dgm:pt>
    <dgm:pt modelId="{DD63B362-1148-4B84-9634-1CA871E17771}" type="pres">
      <dgm:prSet presAssocID="{011743D2-8D1F-45C0-BBAB-8305832AAC93}" presName="iconBgRect" presStyleLbl="bgShp" presStyleIdx="0" presStyleCnt="6"/>
      <dgm:spPr/>
    </dgm:pt>
    <dgm:pt modelId="{4121166D-7BC9-49D1-9BD1-7D5AC1B5656E}" type="pres">
      <dgm:prSet presAssocID="{011743D2-8D1F-45C0-BBAB-8305832AAC93}"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In Love Face Outline"/>
        </a:ext>
      </dgm:extLst>
    </dgm:pt>
    <dgm:pt modelId="{5565B70E-B4B0-4684-B078-1CCC808580F4}" type="pres">
      <dgm:prSet presAssocID="{011743D2-8D1F-45C0-BBAB-8305832AAC93}" presName="spaceRect" presStyleCnt="0"/>
      <dgm:spPr/>
    </dgm:pt>
    <dgm:pt modelId="{8B255A81-C372-49E0-9E11-D535543EBB2B}" type="pres">
      <dgm:prSet presAssocID="{011743D2-8D1F-45C0-BBAB-8305832AAC93}" presName="textRect" presStyleLbl="revTx" presStyleIdx="0" presStyleCnt="6">
        <dgm:presLayoutVars>
          <dgm:chMax val="1"/>
          <dgm:chPref val="1"/>
        </dgm:presLayoutVars>
      </dgm:prSet>
      <dgm:spPr/>
    </dgm:pt>
    <dgm:pt modelId="{4A32015B-E5DF-4C4D-909F-30C05626437E}" type="pres">
      <dgm:prSet presAssocID="{40EE28F3-4D0C-4200-AA18-28764506A7A8}" presName="sibTrans" presStyleLbl="sibTrans2D1" presStyleIdx="0" presStyleCnt="0"/>
      <dgm:spPr/>
    </dgm:pt>
    <dgm:pt modelId="{B1B1A384-D0D1-4576-85E8-14967AC38EF4}" type="pres">
      <dgm:prSet presAssocID="{53572DA9-8534-4540-99BE-03D3DC4081E9}" presName="compNode" presStyleCnt="0"/>
      <dgm:spPr/>
    </dgm:pt>
    <dgm:pt modelId="{97D11041-735D-4A88-BD60-B76A024BFD81}" type="pres">
      <dgm:prSet presAssocID="{53572DA9-8534-4540-99BE-03D3DC4081E9}" presName="iconBgRect" presStyleLbl="bgShp" presStyleIdx="1" presStyleCnt="6"/>
      <dgm:spPr/>
    </dgm:pt>
    <dgm:pt modelId="{405A72EE-EBA1-45CC-B705-185AA2CEC46A}" type="pres">
      <dgm:prSet presAssocID="{53572DA9-8534-4540-99BE-03D3DC4081E9}"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Light Bulb and Gear"/>
        </a:ext>
      </dgm:extLst>
    </dgm:pt>
    <dgm:pt modelId="{388FE2B2-FFE4-44A3-8EE7-7B85540CC424}" type="pres">
      <dgm:prSet presAssocID="{53572DA9-8534-4540-99BE-03D3DC4081E9}" presName="spaceRect" presStyleCnt="0"/>
      <dgm:spPr/>
    </dgm:pt>
    <dgm:pt modelId="{961AD03A-3A9B-4178-BBCF-47D9F8B3A18B}" type="pres">
      <dgm:prSet presAssocID="{53572DA9-8534-4540-99BE-03D3DC4081E9}" presName="textRect" presStyleLbl="revTx" presStyleIdx="1" presStyleCnt="6">
        <dgm:presLayoutVars>
          <dgm:chMax val="1"/>
          <dgm:chPref val="1"/>
        </dgm:presLayoutVars>
      </dgm:prSet>
      <dgm:spPr/>
    </dgm:pt>
    <dgm:pt modelId="{2C381E70-9212-41CF-BF89-DA85FA50CD89}" type="pres">
      <dgm:prSet presAssocID="{CDC55C3D-BF8E-4521-BFAD-B3B79735D182}" presName="sibTrans" presStyleLbl="sibTrans2D1" presStyleIdx="0" presStyleCnt="0"/>
      <dgm:spPr/>
    </dgm:pt>
    <dgm:pt modelId="{89B0DF34-C02C-472C-8F12-15FADEDAA1BF}" type="pres">
      <dgm:prSet presAssocID="{E8199E9B-05D9-46E5-8175-62876B92942C}" presName="compNode" presStyleCnt="0"/>
      <dgm:spPr/>
    </dgm:pt>
    <dgm:pt modelId="{FE4A601C-4913-475C-B253-D48A8A8F123A}" type="pres">
      <dgm:prSet presAssocID="{E8199E9B-05D9-46E5-8175-62876B92942C}" presName="iconBgRect" presStyleLbl="bgShp" presStyleIdx="2" presStyleCnt="6"/>
      <dgm:spPr/>
    </dgm:pt>
    <dgm:pt modelId="{D9BB9FA9-EB3E-4D57-B514-F1161F05F931}" type="pres">
      <dgm:prSet presAssocID="{E8199E9B-05D9-46E5-8175-62876B92942C}"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ead with Gears"/>
        </a:ext>
      </dgm:extLst>
    </dgm:pt>
    <dgm:pt modelId="{B95AEC42-1956-4963-A6A0-7F07DD69D81F}" type="pres">
      <dgm:prSet presAssocID="{E8199E9B-05D9-46E5-8175-62876B92942C}" presName="spaceRect" presStyleCnt="0"/>
      <dgm:spPr/>
    </dgm:pt>
    <dgm:pt modelId="{64D41134-51B8-4732-A160-46160242B5BA}" type="pres">
      <dgm:prSet presAssocID="{E8199E9B-05D9-46E5-8175-62876B92942C}" presName="textRect" presStyleLbl="revTx" presStyleIdx="2" presStyleCnt="6">
        <dgm:presLayoutVars>
          <dgm:chMax val="1"/>
          <dgm:chPref val="1"/>
        </dgm:presLayoutVars>
      </dgm:prSet>
      <dgm:spPr/>
    </dgm:pt>
    <dgm:pt modelId="{A196AC50-9F57-44F9-A543-95A987293F11}" type="pres">
      <dgm:prSet presAssocID="{2B0892C2-67ED-4B7A-AB1F-A5D13435B481}" presName="sibTrans" presStyleLbl="sibTrans2D1" presStyleIdx="0" presStyleCnt="0"/>
      <dgm:spPr/>
    </dgm:pt>
    <dgm:pt modelId="{C7253F41-8EFC-45B2-BBC1-440F516AE73D}" type="pres">
      <dgm:prSet presAssocID="{3B9BCE9E-6528-41BC-9CFC-977F03202C70}" presName="compNode" presStyleCnt="0"/>
      <dgm:spPr/>
    </dgm:pt>
    <dgm:pt modelId="{2A28F4D1-8F20-455A-96F6-9A74F84964F3}" type="pres">
      <dgm:prSet presAssocID="{3B9BCE9E-6528-41BC-9CFC-977F03202C70}" presName="iconBgRect" presStyleLbl="bgShp" presStyleIdx="3" presStyleCnt="6"/>
      <dgm:spPr/>
    </dgm:pt>
    <dgm:pt modelId="{11964562-B4EB-45DB-A9E8-FEF5007681EA}" type="pres">
      <dgm:prSet presAssocID="{3B9BCE9E-6528-41BC-9CFC-977F03202C70}"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Office Worker"/>
        </a:ext>
      </dgm:extLst>
    </dgm:pt>
    <dgm:pt modelId="{CBF390BE-7256-4941-AEC8-85B6FBB53D96}" type="pres">
      <dgm:prSet presAssocID="{3B9BCE9E-6528-41BC-9CFC-977F03202C70}" presName="spaceRect" presStyleCnt="0"/>
      <dgm:spPr/>
    </dgm:pt>
    <dgm:pt modelId="{FF37A987-1870-490A-BC74-DC168055B328}" type="pres">
      <dgm:prSet presAssocID="{3B9BCE9E-6528-41BC-9CFC-977F03202C70}" presName="textRect" presStyleLbl="revTx" presStyleIdx="3" presStyleCnt="6">
        <dgm:presLayoutVars>
          <dgm:chMax val="1"/>
          <dgm:chPref val="1"/>
        </dgm:presLayoutVars>
      </dgm:prSet>
      <dgm:spPr/>
    </dgm:pt>
    <dgm:pt modelId="{826D2B3E-3897-4AFB-9505-23F53CD9EC6E}" type="pres">
      <dgm:prSet presAssocID="{FBE55A23-D90B-443C-8267-D28839831207}" presName="sibTrans" presStyleLbl="sibTrans2D1" presStyleIdx="0" presStyleCnt="0"/>
      <dgm:spPr/>
    </dgm:pt>
    <dgm:pt modelId="{A122744B-F37E-45C2-9A72-53E507C3FA54}" type="pres">
      <dgm:prSet presAssocID="{8AFEBF1B-A62C-4B3C-B436-315242140387}" presName="compNode" presStyleCnt="0"/>
      <dgm:spPr/>
    </dgm:pt>
    <dgm:pt modelId="{263C715A-1037-4AD9-BBB8-4F2BEAD55EE9}" type="pres">
      <dgm:prSet presAssocID="{8AFEBF1B-A62C-4B3C-B436-315242140387}" presName="iconBgRect" presStyleLbl="bgShp" presStyleIdx="4" presStyleCnt="6"/>
      <dgm:spPr/>
    </dgm:pt>
    <dgm:pt modelId="{CD546095-52E4-4B37-BF28-A795563345E1}" type="pres">
      <dgm:prSet presAssocID="{8AFEBF1B-A62C-4B3C-B436-315242140387}"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Welder"/>
        </a:ext>
      </dgm:extLst>
    </dgm:pt>
    <dgm:pt modelId="{31EA03E0-FEA2-4B67-AD6C-D790DCD3E401}" type="pres">
      <dgm:prSet presAssocID="{8AFEBF1B-A62C-4B3C-B436-315242140387}" presName="spaceRect" presStyleCnt="0"/>
      <dgm:spPr/>
    </dgm:pt>
    <dgm:pt modelId="{B3A1D4BC-8F96-435F-9E05-BD3625ECD823}" type="pres">
      <dgm:prSet presAssocID="{8AFEBF1B-A62C-4B3C-B436-315242140387}" presName="textRect" presStyleLbl="revTx" presStyleIdx="4" presStyleCnt="6">
        <dgm:presLayoutVars>
          <dgm:chMax val="1"/>
          <dgm:chPref val="1"/>
        </dgm:presLayoutVars>
      </dgm:prSet>
      <dgm:spPr/>
    </dgm:pt>
    <dgm:pt modelId="{E1D550F1-485D-4C16-BCDC-61BB28440CE2}" type="pres">
      <dgm:prSet presAssocID="{496DADDC-A00D-4A52-8D60-19691F223B4F}" presName="sibTrans" presStyleLbl="sibTrans2D1" presStyleIdx="0" presStyleCnt="0"/>
      <dgm:spPr/>
    </dgm:pt>
    <dgm:pt modelId="{95C778D2-FF5C-42AB-B0EC-79AF0EBE8A04}" type="pres">
      <dgm:prSet presAssocID="{0BD79594-C153-489B-98A8-4B42889DD3D4}" presName="compNode" presStyleCnt="0"/>
      <dgm:spPr/>
    </dgm:pt>
    <dgm:pt modelId="{E92CDF3B-DEA3-4C4D-B104-10F07A92852D}" type="pres">
      <dgm:prSet presAssocID="{0BD79594-C153-489B-98A8-4B42889DD3D4}" presName="iconBgRect" presStyleLbl="bgShp" presStyleIdx="5" presStyleCnt="6"/>
      <dgm:spPr/>
    </dgm:pt>
    <dgm:pt modelId="{CD6A9154-EF33-487B-B91F-C7F1BF61EB92}" type="pres">
      <dgm:prSet presAssocID="{0BD79594-C153-489B-98A8-4B42889DD3D4}"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Briefcase"/>
        </a:ext>
      </dgm:extLst>
    </dgm:pt>
    <dgm:pt modelId="{A3CBCD43-0B46-4A51-A8D4-D975ECDC8827}" type="pres">
      <dgm:prSet presAssocID="{0BD79594-C153-489B-98A8-4B42889DD3D4}" presName="spaceRect" presStyleCnt="0"/>
      <dgm:spPr/>
    </dgm:pt>
    <dgm:pt modelId="{4C6123A4-D92A-493A-B5EA-3A8DA86C4CA7}" type="pres">
      <dgm:prSet presAssocID="{0BD79594-C153-489B-98A8-4B42889DD3D4}" presName="textRect" presStyleLbl="revTx" presStyleIdx="5" presStyleCnt="6">
        <dgm:presLayoutVars>
          <dgm:chMax val="1"/>
          <dgm:chPref val="1"/>
        </dgm:presLayoutVars>
      </dgm:prSet>
      <dgm:spPr/>
    </dgm:pt>
  </dgm:ptLst>
  <dgm:cxnLst>
    <dgm:cxn modelId="{16305F0A-07E2-4A20-BF84-2CA2823ED517}" type="presOf" srcId="{E8199E9B-05D9-46E5-8175-62876B92942C}" destId="{64D41134-51B8-4732-A160-46160242B5BA}" srcOrd="0" destOrd="0" presId="urn:microsoft.com/office/officeart/2018/2/layout/IconCircleList"/>
    <dgm:cxn modelId="{7C169E24-8986-496D-B0DA-B5C76750C82D}" type="presOf" srcId="{53572DA9-8534-4540-99BE-03D3DC4081E9}" destId="{961AD03A-3A9B-4178-BBCF-47D9F8B3A18B}" srcOrd="0" destOrd="0" presId="urn:microsoft.com/office/officeart/2018/2/layout/IconCircleList"/>
    <dgm:cxn modelId="{7866DB2F-9913-4BC3-96EE-CC3A8E01B57F}" srcId="{14F6AC21-8F99-475F-9578-2E6AC524D5AB}" destId="{011743D2-8D1F-45C0-BBAB-8305832AAC93}" srcOrd="0" destOrd="0" parTransId="{51B6F3CD-A9C2-4D78-B1BB-C7550676BF26}" sibTransId="{40EE28F3-4D0C-4200-AA18-28764506A7A8}"/>
    <dgm:cxn modelId="{BF111334-5490-4E97-A7B0-49173605D4DD}" type="presOf" srcId="{2B0892C2-67ED-4B7A-AB1F-A5D13435B481}" destId="{A196AC50-9F57-44F9-A543-95A987293F11}" srcOrd="0" destOrd="0" presId="urn:microsoft.com/office/officeart/2018/2/layout/IconCircleList"/>
    <dgm:cxn modelId="{C7873A5B-4A40-4BEB-9534-94FFB15E42E3}" type="presOf" srcId="{FBE55A23-D90B-443C-8267-D28839831207}" destId="{826D2B3E-3897-4AFB-9505-23F53CD9EC6E}" srcOrd="0" destOrd="0" presId="urn:microsoft.com/office/officeart/2018/2/layout/IconCircleList"/>
    <dgm:cxn modelId="{6FE61953-79D8-429F-B72A-B75E27620CBD}" type="presOf" srcId="{0BD79594-C153-489B-98A8-4B42889DD3D4}" destId="{4C6123A4-D92A-493A-B5EA-3A8DA86C4CA7}" srcOrd="0" destOrd="0" presId="urn:microsoft.com/office/officeart/2018/2/layout/IconCircleList"/>
    <dgm:cxn modelId="{D7C16475-AECD-4210-9706-889A5EB23C76}" srcId="{14F6AC21-8F99-475F-9578-2E6AC524D5AB}" destId="{3B9BCE9E-6528-41BC-9CFC-977F03202C70}" srcOrd="3" destOrd="0" parTransId="{D2EF1B58-1FC4-4184-83AE-31CDD2185163}" sibTransId="{FBE55A23-D90B-443C-8267-D28839831207}"/>
    <dgm:cxn modelId="{4AFD5479-2C2C-4CEF-B233-485E18C99CAD}" srcId="{14F6AC21-8F99-475F-9578-2E6AC524D5AB}" destId="{0BD79594-C153-489B-98A8-4B42889DD3D4}" srcOrd="5" destOrd="0" parTransId="{EEF03590-F8F9-4E85-BDE9-56CB7A3DB1CB}" sibTransId="{C6942680-997A-45D2-9D0C-9EA72A8EC1F2}"/>
    <dgm:cxn modelId="{11408B7E-4299-47F9-88E0-21B18B34E8B4}" srcId="{14F6AC21-8F99-475F-9578-2E6AC524D5AB}" destId="{E8199E9B-05D9-46E5-8175-62876B92942C}" srcOrd="2" destOrd="0" parTransId="{66C366B4-468E-4402-B1BB-8B0673972AB7}" sibTransId="{2B0892C2-67ED-4B7A-AB1F-A5D13435B481}"/>
    <dgm:cxn modelId="{C8D5818B-0596-4709-849A-57EC070248F2}" type="presOf" srcId="{40EE28F3-4D0C-4200-AA18-28764506A7A8}" destId="{4A32015B-E5DF-4C4D-909F-30C05626437E}" srcOrd="0" destOrd="0" presId="urn:microsoft.com/office/officeart/2018/2/layout/IconCircleList"/>
    <dgm:cxn modelId="{AE1A1691-7A72-4073-BDC4-0F82C9F4759A}" srcId="{14F6AC21-8F99-475F-9578-2E6AC524D5AB}" destId="{8AFEBF1B-A62C-4B3C-B436-315242140387}" srcOrd="4" destOrd="0" parTransId="{A42E767F-0FB0-442A-A97E-B279C2E10F64}" sibTransId="{496DADDC-A00D-4A52-8D60-19691F223B4F}"/>
    <dgm:cxn modelId="{4A661D9C-5E87-4A15-8FF0-735F1F3565B5}" type="presOf" srcId="{14F6AC21-8F99-475F-9578-2E6AC524D5AB}" destId="{F0AD0EE7-8F0B-4F6F-AFB0-6FC94373618D}" srcOrd="0" destOrd="0" presId="urn:microsoft.com/office/officeart/2018/2/layout/IconCircleList"/>
    <dgm:cxn modelId="{21754EA5-4D66-490A-AB1F-CC99D7FDA2DE}" type="presOf" srcId="{8AFEBF1B-A62C-4B3C-B436-315242140387}" destId="{B3A1D4BC-8F96-435F-9E05-BD3625ECD823}" srcOrd="0" destOrd="0" presId="urn:microsoft.com/office/officeart/2018/2/layout/IconCircleList"/>
    <dgm:cxn modelId="{02D9FBC5-DB2C-429A-A173-8BE62B2971F3}" type="presOf" srcId="{3B9BCE9E-6528-41BC-9CFC-977F03202C70}" destId="{FF37A987-1870-490A-BC74-DC168055B328}" srcOrd="0" destOrd="0" presId="urn:microsoft.com/office/officeart/2018/2/layout/IconCircleList"/>
    <dgm:cxn modelId="{28B532C7-6A04-4137-8E65-8D0C9CF20B91}" type="presOf" srcId="{011743D2-8D1F-45C0-BBAB-8305832AAC93}" destId="{8B255A81-C372-49E0-9E11-D535543EBB2B}" srcOrd="0" destOrd="0" presId="urn:microsoft.com/office/officeart/2018/2/layout/IconCircleList"/>
    <dgm:cxn modelId="{9B8DF2E3-ABF3-485F-8111-7AA56DDD5C29}" type="presOf" srcId="{CDC55C3D-BF8E-4521-BFAD-B3B79735D182}" destId="{2C381E70-9212-41CF-BF89-DA85FA50CD89}" srcOrd="0" destOrd="0" presId="urn:microsoft.com/office/officeart/2018/2/layout/IconCircleList"/>
    <dgm:cxn modelId="{D86619E8-B586-4EA0-9611-51293EAD76F3}" srcId="{14F6AC21-8F99-475F-9578-2E6AC524D5AB}" destId="{53572DA9-8534-4540-99BE-03D3DC4081E9}" srcOrd="1" destOrd="0" parTransId="{9939AD99-D96C-40C9-9562-81643ABAD939}" sibTransId="{CDC55C3D-BF8E-4521-BFAD-B3B79735D182}"/>
    <dgm:cxn modelId="{309C03EE-3AD3-4006-93B8-439BA6B0F957}" type="presOf" srcId="{496DADDC-A00D-4A52-8D60-19691F223B4F}" destId="{E1D550F1-485D-4C16-BCDC-61BB28440CE2}" srcOrd="0" destOrd="0" presId="urn:microsoft.com/office/officeart/2018/2/layout/IconCircleList"/>
    <dgm:cxn modelId="{F7B90B96-8E94-4A29-A46C-226FE0EC6CCC}" type="presParOf" srcId="{F0AD0EE7-8F0B-4F6F-AFB0-6FC94373618D}" destId="{CDE4E8A7-15CC-4353-95BA-527369A7E444}" srcOrd="0" destOrd="0" presId="urn:microsoft.com/office/officeart/2018/2/layout/IconCircleList"/>
    <dgm:cxn modelId="{1835AC10-1182-41A8-8917-D0729589C68C}" type="presParOf" srcId="{CDE4E8A7-15CC-4353-95BA-527369A7E444}" destId="{258B22FA-B9B2-4609-AC36-E0B9E90605BB}" srcOrd="0" destOrd="0" presId="urn:microsoft.com/office/officeart/2018/2/layout/IconCircleList"/>
    <dgm:cxn modelId="{5E055792-D77D-44C1-8700-10BD1BB3B51B}" type="presParOf" srcId="{258B22FA-B9B2-4609-AC36-E0B9E90605BB}" destId="{DD63B362-1148-4B84-9634-1CA871E17771}" srcOrd="0" destOrd="0" presId="urn:microsoft.com/office/officeart/2018/2/layout/IconCircleList"/>
    <dgm:cxn modelId="{63577122-B1FD-477F-8D5B-7B2634D4857F}" type="presParOf" srcId="{258B22FA-B9B2-4609-AC36-E0B9E90605BB}" destId="{4121166D-7BC9-49D1-9BD1-7D5AC1B5656E}" srcOrd="1" destOrd="0" presId="urn:microsoft.com/office/officeart/2018/2/layout/IconCircleList"/>
    <dgm:cxn modelId="{1EAC4463-7897-442B-9D42-8163D3428986}" type="presParOf" srcId="{258B22FA-B9B2-4609-AC36-E0B9E90605BB}" destId="{5565B70E-B4B0-4684-B078-1CCC808580F4}" srcOrd="2" destOrd="0" presId="urn:microsoft.com/office/officeart/2018/2/layout/IconCircleList"/>
    <dgm:cxn modelId="{7C36DF9C-4C00-47C4-B61F-10C1F7636BB4}" type="presParOf" srcId="{258B22FA-B9B2-4609-AC36-E0B9E90605BB}" destId="{8B255A81-C372-49E0-9E11-D535543EBB2B}" srcOrd="3" destOrd="0" presId="urn:microsoft.com/office/officeart/2018/2/layout/IconCircleList"/>
    <dgm:cxn modelId="{B5707EFA-959A-43F1-A99F-E02CAECAE558}" type="presParOf" srcId="{CDE4E8A7-15CC-4353-95BA-527369A7E444}" destId="{4A32015B-E5DF-4C4D-909F-30C05626437E}" srcOrd="1" destOrd="0" presId="urn:microsoft.com/office/officeart/2018/2/layout/IconCircleList"/>
    <dgm:cxn modelId="{66986E70-B89B-4A73-A41E-123D31BAAB70}" type="presParOf" srcId="{CDE4E8A7-15CC-4353-95BA-527369A7E444}" destId="{B1B1A384-D0D1-4576-85E8-14967AC38EF4}" srcOrd="2" destOrd="0" presId="urn:microsoft.com/office/officeart/2018/2/layout/IconCircleList"/>
    <dgm:cxn modelId="{36028C0E-BE9A-4469-87BB-D81B2537876A}" type="presParOf" srcId="{B1B1A384-D0D1-4576-85E8-14967AC38EF4}" destId="{97D11041-735D-4A88-BD60-B76A024BFD81}" srcOrd="0" destOrd="0" presId="urn:microsoft.com/office/officeart/2018/2/layout/IconCircleList"/>
    <dgm:cxn modelId="{8DF7625A-31E1-4476-BB48-7F233F7A90E9}" type="presParOf" srcId="{B1B1A384-D0D1-4576-85E8-14967AC38EF4}" destId="{405A72EE-EBA1-45CC-B705-185AA2CEC46A}" srcOrd="1" destOrd="0" presId="urn:microsoft.com/office/officeart/2018/2/layout/IconCircleList"/>
    <dgm:cxn modelId="{4E52F8FA-8295-44F5-A634-0B6A14753170}" type="presParOf" srcId="{B1B1A384-D0D1-4576-85E8-14967AC38EF4}" destId="{388FE2B2-FFE4-44A3-8EE7-7B85540CC424}" srcOrd="2" destOrd="0" presId="urn:microsoft.com/office/officeart/2018/2/layout/IconCircleList"/>
    <dgm:cxn modelId="{ABE2DA16-6335-462D-BEDA-2DF4EEA70091}" type="presParOf" srcId="{B1B1A384-D0D1-4576-85E8-14967AC38EF4}" destId="{961AD03A-3A9B-4178-BBCF-47D9F8B3A18B}" srcOrd="3" destOrd="0" presId="urn:microsoft.com/office/officeart/2018/2/layout/IconCircleList"/>
    <dgm:cxn modelId="{7B25322A-C2A9-4148-9540-F1725B0965B3}" type="presParOf" srcId="{CDE4E8A7-15CC-4353-95BA-527369A7E444}" destId="{2C381E70-9212-41CF-BF89-DA85FA50CD89}" srcOrd="3" destOrd="0" presId="urn:microsoft.com/office/officeart/2018/2/layout/IconCircleList"/>
    <dgm:cxn modelId="{C21F2078-2F2E-4DBC-A122-2B9683C896E6}" type="presParOf" srcId="{CDE4E8A7-15CC-4353-95BA-527369A7E444}" destId="{89B0DF34-C02C-472C-8F12-15FADEDAA1BF}" srcOrd="4" destOrd="0" presId="urn:microsoft.com/office/officeart/2018/2/layout/IconCircleList"/>
    <dgm:cxn modelId="{6F1193BA-44E7-417C-93AB-3D7B78900C0E}" type="presParOf" srcId="{89B0DF34-C02C-472C-8F12-15FADEDAA1BF}" destId="{FE4A601C-4913-475C-B253-D48A8A8F123A}" srcOrd="0" destOrd="0" presId="urn:microsoft.com/office/officeart/2018/2/layout/IconCircleList"/>
    <dgm:cxn modelId="{433F5B82-0E2D-4307-9F4C-D7EF0A130D55}" type="presParOf" srcId="{89B0DF34-C02C-472C-8F12-15FADEDAA1BF}" destId="{D9BB9FA9-EB3E-4D57-B514-F1161F05F931}" srcOrd="1" destOrd="0" presId="urn:microsoft.com/office/officeart/2018/2/layout/IconCircleList"/>
    <dgm:cxn modelId="{B07D4C88-5E21-44BA-830B-4E8ABEE5661C}" type="presParOf" srcId="{89B0DF34-C02C-472C-8F12-15FADEDAA1BF}" destId="{B95AEC42-1956-4963-A6A0-7F07DD69D81F}" srcOrd="2" destOrd="0" presId="urn:microsoft.com/office/officeart/2018/2/layout/IconCircleList"/>
    <dgm:cxn modelId="{AA5AD00F-BBFB-4DA8-9FE3-298FB367D9FD}" type="presParOf" srcId="{89B0DF34-C02C-472C-8F12-15FADEDAA1BF}" destId="{64D41134-51B8-4732-A160-46160242B5BA}" srcOrd="3" destOrd="0" presId="urn:microsoft.com/office/officeart/2018/2/layout/IconCircleList"/>
    <dgm:cxn modelId="{AEA4AB4F-DB3F-4AB2-9B4B-E02CA7186D66}" type="presParOf" srcId="{CDE4E8A7-15CC-4353-95BA-527369A7E444}" destId="{A196AC50-9F57-44F9-A543-95A987293F11}" srcOrd="5" destOrd="0" presId="urn:microsoft.com/office/officeart/2018/2/layout/IconCircleList"/>
    <dgm:cxn modelId="{76B59E7D-3653-4C52-922A-2B21BADC1868}" type="presParOf" srcId="{CDE4E8A7-15CC-4353-95BA-527369A7E444}" destId="{C7253F41-8EFC-45B2-BBC1-440F516AE73D}" srcOrd="6" destOrd="0" presId="urn:microsoft.com/office/officeart/2018/2/layout/IconCircleList"/>
    <dgm:cxn modelId="{67D8A282-89D3-45E5-8EE0-0867202D804C}" type="presParOf" srcId="{C7253F41-8EFC-45B2-BBC1-440F516AE73D}" destId="{2A28F4D1-8F20-455A-96F6-9A74F84964F3}" srcOrd="0" destOrd="0" presId="urn:microsoft.com/office/officeart/2018/2/layout/IconCircleList"/>
    <dgm:cxn modelId="{BD0C1A4D-1347-4502-BF3A-A01C2C485F91}" type="presParOf" srcId="{C7253F41-8EFC-45B2-BBC1-440F516AE73D}" destId="{11964562-B4EB-45DB-A9E8-FEF5007681EA}" srcOrd="1" destOrd="0" presId="urn:microsoft.com/office/officeart/2018/2/layout/IconCircleList"/>
    <dgm:cxn modelId="{88A145BC-473F-44E7-B989-21639DC3324B}" type="presParOf" srcId="{C7253F41-8EFC-45B2-BBC1-440F516AE73D}" destId="{CBF390BE-7256-4941-AEC8-85B6FBB53D96}" srcOrd="2" destOrd="0" presId="urn:microsoft.com/office/officeart/2018/2/layout/IconCircleList"/>
    <dgm:cxn modelId="{3136F198-ED97-41E0-B6F6-CB1002049B3D}" type="presParOf" srcId="{C7253F41-8EFC-45B2-BBC1-440F516AE73D}" destId="{FF37A987-1870-490A-BC74-DC168055B328}" srcOrd="3" destOrd="0" presId="urn:microsoft.com/office/officeart/2018/2/layout/IconCircleList"/>
    <dgm:cxn modelId="{742373CA-E467-4396-ABCA-65D6E0DF23F3}" type="presParOf" srcId="{CDE4E8A7-15CC-4353-95BA-527369A7E444}" destId="{826D2B3E-3897-4AFB-9505-23F53CD9EC6E}" srcOrd="7" destOrd="0" presId="urn:microsoft.com/office/officeart/2018/2/layout/IconCircleList"/>
    <dgm:cxn modelId="{905BF23D-9044-4B64-B241-F280B2F20202}" type="presParOf" srcId="{CDE4E8A7-15CC-4353-95BA-527369A7E444}" destId="{A122744B-F37E-45C2-9A72-53E507C3FA54}" srcOrd="8" destOrd="0" presId="urn:microsoft.com/office/officeart/2018/2/layout/IconCircleList"/>
    <dgm:cxn modelId="{5595794E-2637-44D8-924D-50A2B821AB80}" type="presParOf" srcId="{A122744B-F37E-45C2-9A72-53E507C3FA54}" destId="{263C715A-1037-4AD9-BBB8-4F2BEAD55EE9}" srcOrd="0" destOrd="0" presId="urn:microsoft.com/office/officeart/2018/2/layout/IconCircleList"/>
    <dgm:cxn modelId="{F038B280-8AA1-4323-9768-3F96CC157FC6}" type="presParOf" srcId="{A122744B-F37E-45C2-9A72-53E507C3FA54}" destId="{CD546095-52E4-4B37-BF28-A795563345E1}" srcOrd="1" destOrd="0" presId="urn:microsoft.com/office/officeart/2018/2/layout/IconCircleList"/>
    <dgm:cxn modelId="{633F5918-4B74-40D7-A07F-D5238FBB3B36}" type="presParOf" srcId="{A122744B-F37E-45C2-9A72-53E507C3FA54}" destId="{31EA03E0-FEA2-4B67-AD6C-D790DCD3E401}" srcOrd="2" destOrd="0" presId="urn:microsoft.com/office/officeart/2018/2/layout/IconCircleList"/>
    <dgm:cxn modelId="{B80190C6-3DB0-4407-A7FE-F833267A55B1}" type="presParOf" srcId="{A122744B-F37E-45C2-9A72-53E507C3FA54}" destId="{B3A1D4BC-8F96-435F-9E05-BD3625ECD823}" srcOrd="3" destOrd="0" presId="urn:microsoft.com/office/officeart/2018/2/layout/IconCircleList"/>
    <dgm:cxn modelId="{8D413E03-F9F7-49B3-B3BB-961D13C30219}" type="presParOf" srcId="{CDE4E8A7-15CC-4353-95BA-527369A7E444}" destId="{E1D550F1-485D-4C16-BCDC-61BB28440CE2}" srcOrd="9" destOrd="0" presId="urn:microsoft.com/office/officeart/2018/2/layout/IconCircleList"/>
    <dgm:cxn modelId="{C5548D8E-7AAC-476E-874F-69B38AFF51C6}" type="presParOf" srcId="{CDE4E8A7-15CC-4353-95BA-527369A7E444}" destId="{95C778D2-FF5C-42AB-B0EC-79AF0EBE8A04}" srcOrd="10" destOrd="0" presId="urn:microsoft.com/office/officeart/2018/2/layout/IconCircleList"/>
    <dgm:cxn modelId="{FF7D6093-9794-4EFE-B69B-5B6904B3DF3A}" type="presParOf" srcId="{95C778D2-FF5C-42AB-B0EC-79AF0EBE8A04}" destId="{E92CDF3B-DEA3-4C4D-B104-10F07A92852D}" srcOrd="0" destOrd="0" presId="urn:microsoft.com/office/officeart/2018/2/layout/IconCircleList"/>
    <dgm:cxn modelId="{7D919052-512C-4E60-806F-5FF565449D3F}" type="presParOf" srcId="{95C778D2-FF5C-42AB-B0EC-79AF0EBE8A04}" destId="{CD6A9154-EF33-487B-B91F-C7F1BF61EB92}" srcOrd="1" destOrd="0" presId="urn:microsoft.com/office/officeart/2018/2/layout/IconCircleList"/>
    <dgm:cxn modelId="{6122940F-09C2-47F9-A46A-7406572D4296}" type="presParOf" srcId="{95C778D2-FF5C-42AB-B0EC-79AF0EBE8A04}" destId="{A3CBCD43-0B46-4A51-A8D4-D975ECDC8827}" srcOrd="2" destOrd="0" presId="urn:microsoft.com/office/officeart/2018/2/layout/IconCircleList"/>
    <dgm:cxn modelId="{681ED0DC-9034-4C72-9A57-83FD4A0AE105}" type="presParOf" srcId="{95C778D2-FF5C-42AB-B0EC-79AF0EBE8A04}" destId="{4C6123A4-D92A-493A-B5EA-3A8DA86C4CA7}"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63B362-1148-4B84-9634-1CA871E17771}">
      <dsp:nvSpPr>
        <dsp:cNvPr id="0" name=""/>
        <dsp:cNvSpPr/>
      </dsp:nvSpPr>
      <dsp:spPr>
        <a:xfrm>
          <a:off x="205509" y="828340"/>
          <a:ext cx="911674" cy="911674"/>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121166D-7BC9-49D1-9BD1-7D5AC1B5656E}">
      <dsp:nvSpPr>
        <dsp:cNvPr id="0" name=""/>
        <dsp:cNvSpPr/>
      </dsp:nvSpPr>
      <dsp:spPr>
        <a:xfrm>
          <a:off x="396960" y="1019791"/>
          <a:ext cx="528770" cy="52877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B255A81-C372-49E0-9E11-D535543EBB2B}">
      <dsp:nvSpPr>
        <dsp:cNvPr id="0" name=""/>
        <dsp:cNvSpPr/>
      </dsp:nvSpPr>
      <dsp:spPr>
        <a:xfrm>
          <a:off x="1312541" y="828340"/>
          <a:ext cx="2148945" cy="9116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GB" sz="1400" kern="1200"/>
            <a:t>What do you love most about your job?</a:t>
          </a:r>
          <a:endParaRPr lang="en-US" sz="1400" kern="1200"/>
        </a:p>
      </dsp:txBody>
      <dsp:txXfrm>
        <a:off x="1312541" y="828340"/>
        <a:ext cx="2148945" cy="911674"/>
      </dsp:txXfrm>
    </dsp:sp>
    <dsp:sp modelId="{97D11041-735D-4A88-BD60-B76A024BFD81}">
      <dsp:nvSpPr>
        <dsp:cNvPr id="0" name=""/>
        <dsp:cNvSpPr/>
      </dsp:nvSpPr>
      <dsp:spPr>
        <a:xfrm>
          <a:off x="3835925" y="828340"/>
          <a:ext cx="911674" cy="911674"/>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05A72EE-EBA1-45CC-B705-185AA2CEC46A}">
      <dsp:nvSpPr>
        <dsp:cNvPr id="0" name=""/>
        <dsp:cNvSpPr/>
      </dsp:nvSpPr>
      <dsp:spPr>
        <a:xfrm>
          <a:off x="4027376" y="1019791"/>
          <a:ext cx="528770" cy="52877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61AD03A-3A9B-4178-BBCF-47D9F8B3A18B}">
      <dsp:nvSpPr>
        <dsp:cNvPr id="0" name=""/>
        <dsp:cNvSpPr/>
      </dsp:nvSpPr>
      <dsp:spPr>
        <a:xfrm>
          <a:off x="4942957" y="828340"/>
          <a:ext cx="2148945" cy="9116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GB" sz="1400" kern="1200"/>
            <a:t>What would make the biggest difference to your working life?</a:t>
          </a:r>
          <a:endParaRPr lang="en-US" sz="1400" kern="1200"/>
        </a:p>
      </dsp:txBody>
      <dsp:txXfrm>
        <a:off x="4942957" y="828340"/>
        <a:ext cx="2148945" cy="911674"/>
      </dsp:txXfrm>
    </dsp:sp>
    <dsp:sp modelId="{FE4A601C-4913-475C-B253-D48A8A8F123A}">
      <dsp:nvSpPr>
        <dsp:cNvPr id="0" name=""/>
        <dsp:cNvSpPr/>
      </dsp:nvSpPr>
      <dsp:spPr>
        <a:xfrm>
          <a:off x="7466341" y="828340"/>
          <a:ext cx="911674" cy="911674"/>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9BB9FA9-EB3E-4D57-B514-F1161F05F931}">
      <dsp:nvSpPr>
        <dsp:cNvPr id="0" name=""/>
        <dsp:cNvSpPr/>
      </dsp:nvSpPr>
      <dsp:spPr>
        <a:xfrm>
          <a:off x="7657792" y="1019791"/>
          <a:ext cx="528770" cy="52877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4D41134-51B8-4732-A160-46160242B5BA}">
      <dsp:nvSpPr>
        <dsp:cNvPr id="0" name=""/>
        <dsp:cNvSpPr/>
      </dsp:nvSpPr>
      <dsp:spPr>
        <a:xfrm>
          <a:off x="8573374" y="828340"/>
          <a:ext cx="2148945" cy="9116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GB" sz="1400" kern="1200"/>
            <a:t>What might make you decide to leave care?</a:t>
          </a:r>
          <a:endParaRPr lang="en-US" sz="1400" kern="1200"/>
        </a:p>
      </dsp:txBody>
      <dsp:txXfrm>
        <a:off x="8573374" y="828340"/>
        <a:ext cx="2148945" cy="911674"/>
      </dsp:txXfrm>
    </dsp:sp>
    <dsp:sp modelId="{2A28F4D1-8F20-455A-96F6-9A74F84964F3}">
      <dsp:nvSpPr>
        <dsp:cNvPr id="0" name=""/>
        <dsp:cNvSpPr/>
      </dsp:nvSpPr>
      <dsp:spPr>
        <a:xfrm>
          <a:off x="205509" y="2452790"/>
          <a:ext cx="911674" cy="911674"/>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1964562-B4EB-45DB-A9E8-FEF5007681EA}">
      <dsp:nvSpPr>
        <dsp:cNvPr id="0" name=""/>
        <dsp:cNvSpPr/>
      </dsp:nvSpPr>
      <dsp:spPr>
        <a:xfrm>
          <a:off x="396960" y="2644242"/>
          <a:ext cx="528770" cy="52877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F37A987-1870-490A-BC74-DC168055B328}">
      <dsp:nvSpPr>
        <dsp:cNvPr id="0" name=""/>
        <dsp:cNvSpPr/>
      </dsp:nvSpPr>
      <dsp:spPr>
        <a:xfrm>
          <a:off x="1312541" y="2452790"/>
          <a:ext cx="2148945" cy="9116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GB" sz="1400" kern="1200"/>
            <a:t>Would you recommend a career in care to others – can you add why?</a:t>
          </a:r>
          <a:endParaRPr lang="en-US" sz="1400" kern="1200"/>
        </a:p>
      </dsp:txBody>
      <dsp:txXfrm>
        <a:off x="1312541" y="2452790"/>
        <a:ext cx="2148945" cy="911674"/>
      </dsp:txXfrm>
    </dsp:sp>
    <dsp:sp modelId="{263C715A-1037-4AD9-BBB8-4F2BEAD55EE9}">
      <dsp:nvSpPr>
        <dsp:cNvPr id="0" name=""/>
        <dsp:cNvSpPr/>
      </dsp:nvSpPr>
      <dsp:spPr>
        <a:xfrm>
          <a:off x="3835925" y="2452790"/>
          <a:ext cx="911674" cy="911674"/>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D546095-52E4-4B37-BF28-A795563345E1}">
      <dsp:nvSpPr>
        <dsp:cNvPr id="0" name=""/>
        <dsp:cNvSpPr/>
      </dsp:nvSpPr>
      <dsp:spPr>
        <a:xfrm>
          <a:off x="4027376" y="2644242"/>
          <a:ext cx="528770" cy="52877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3A1D4BC-8F96-435F-9E05-BD3625ECD823}">
      <dsp:nvSpPr>
        <dsp:cNvPr id="0" name=""/>
        <dsp:cNvSpPr/>
      </dsp:nvSpPr>
      <dsp:spPr>
        <a:xfrm>
          <a:off x="4942957" y="2452790"/>
          <a:ext cx="2148945" cy="9116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GB" sz="1400" kern="1200"/>
            <a:t>Do you have sufficient training and support to do your job – what other training would be helpful?</a:t>
          </a:r>
          <a:endParaRPr lang="en-US" sz="1400" kern="1200"/>
        </a:p>
      </dsp:txBody>
      <dsp:txXfrm>
        <a:off x="4942957" y="2452790"/>
        <a:ext cx="2148945" cy="911674"/>
      </dsp:txXfrm>
    </dsp:sp>
    <dsp:sp modelId="{E92CDF3B-DEA3-4C4D-B104-10F07A92852D}">
      <dsp:nvSpPr>
        <dsp:cNvPr id="0" name=""/>
        <dsp:cNvSpPr/>
      </dsp:nvSpPr>
      <dsp:spPr>
        <a:xfrm>
          <a:off x="7466341" y="2452790"/>
          <a:ext cx="911674" cy="911674"/>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D6A9154-EF33-487B-B91F-C7F1BF61EB92}">
      <dsp:nvSpPr>
        <dsp:cNvPr id="0" name=""/>
        <dsp:cNvSpPr/>
      </dsp:nvSpPr>
      <dsp:spPr>
        <a:xfrm>
          <a:off x="7657792" y="2644242"/>
          <a:ext cx="528770" cy="528770"/>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C6123A4-D92A-493A-B5EA-3A8DA86C4CA7}">
      <dsp:nvSpPr>
        <dsp:cNvPr id="0" name=""/>
        <dsp:cNvSpPr/>
      </dsp:nvSpPr>
      <dsp:spPr>
        <a:xfrm>
          <a:off x="8573374" y="2452790"/>
          <a:ext cx="2148945" cy="9116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GB" sz="1400" kern="1200"/>
            <a:t>What are your career plans and what can be done  to help you achieve your ambitions?</a:t>
          </a:r>
          <a:endParaRPr lang="en-US" sz="1400" kern="1200"/>
        </a:p>
      </dsp:txBody>
      <dsp:txXfrm>
        <a:off x="8573374" y="2452790"/>
        <a:ext cx="2148945" cy="911674"/>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711FA9-ADF9-425A-9B10-EECD6D800BF8}" type="datetimeFigureOut">
              <a:rPr lang="en-GB" smtClean="0"/>
              <a:t>01/06/2023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961BDF-5D8A-4DB3-8F5E-1E00CD96CD45}" type="slidenum">
              <a:rPr lang="en-GB" smtClean="0"/>
              <a:t>‹#›</a:t>
            </a:fld>
            <a:endParaRPr lang="en-GB"/>
          </a:p>
        </p:txBody>
      </p:sp>
    </p:spTree>
    <p:extLst>
      <p:ext uri="{BB962C8B-B14F-4D97-AF65-F5344CB8AC3E}">
        <p14:creationId xmlns:p14="http://schemas.microsoft.com/office/powerpoint/2010/main" val="4713171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800" dirty="0">
              <a:effectLst/>
              <a:latin typeface="Verdana" panose="020B060403050404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37679EA-89BB-4665-96CD-550FA89859C2}" type="slidenum">
              <a:rPr lang="en-GB" smtClean="0"/>
              <a:t>2</a:t>
            </a:fld>
            <a:endParaRPr lang="en-GB"/>
          </a:p>
        </p:txBody>
      </p:sp>
    </p:spTree>
    <p:extLst>
      <p:ext uri="{BB962C8B-B14F-4D97-AF65-F5344CB8AC3E}">
        <p14:creationId xmlns:p14="http://schemas.microsoft.com/office/powerpoint/2010/main" val="7206514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768" y="4777193"/>
            <a:ext cx="5438140" cy="4877445"/>
          </a:xfrm>
        </p:spPr>
        <p:txBody>
          <a:bodyPr/>
          <a:lstStyle/>
          <a:p>
            <a:endParaRPr lang="en-GB" baseline="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28DB31-34FA-4AD4-BFAB-715716F2045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83103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768" y="4777193"/>
            <a:ext cx="5438140" cy="4877445"/>
          </a:xfrm>
        </p:spPr>
        <p:txBody>
          <a:bodyPr/>
          <a:lstStyle/>
          <a:p>
            <a:endParaRPr lang="en-GB" baseline="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28DB31-34FA-4AD4-BFAB-715716F2045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65649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768" y="4777193"/>
            <a:ext cx="5438140" cy="4877445"/>
          </a:xfrm>
        </p:spPr>
        <p:txBody>
          <a:bodyPr/>
          <a:lstStyle/>
          <a:p>
            <a:endParaRPr lang="en-GB" baseline="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28DB31-34FA-4AD4-BFAB-715716F2045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90623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768" y="4777193"/>
            <a:ext cx="5438140" cy="4877445"/>
          </a:xfrm>
        </p:spPr>
        <p:txBody>
          <a:bodyPr/>
          <a:lstStyle/>
          <a:p>
            <a:endParaRPr lang="en-GB" baseline="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28DB31-34FA-4AD4-BFAB-715716F2045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48773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768" y="4777193"/>
            <a:ext cx="5438140" cy="4877445"/>
          </a:xfrm>
        </p:spPr>
        <p:txBody>
          <a:bodyPr/>
          <a:lstStyle/>
          <a:p>
            <a:endParaRPr lang="en-GB" baseline="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28DB31-34FA-4AD4-BFAB-715716F2045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84611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768" y="4777193"/>
            <a:ext cx="5438140" cy="4877445"/>
          </a:xfrm>
        </p:spPr>
        <p:txBody>
          <a:bodyPr/>
          <a:lstStyle/>
          <a:p>
            <a:endParaRPr lang="en-GB" baseline="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28DB31-34FA-4AD4-BFAB-715716F2045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69609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800" dirty="0">
              <a:effectLst/>
              <a:latin typeface="Verdana" panose="020B060403050404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37679EA-89BB-4665-96CD-550FA89859C2}" type="slidenum">
              <a:rPr lang="en-GB" smtClean="0"/>
              <a:t>29</a:t>
            </a:fld>
            <a:endParaRPr lang="en-GB"/>
          </a:p>
        </p:txBody>
      </p:sp>
    </p:spTree>
    <p:extLst>
      <p:ext uri="{BB962C8B-B14F-4D97-AF65-F5344CB8AC3E}">
        <p14:creationId xmlns:p14="http://schemas.microsoft.com/office/powerpoint/2010/main" val="21253284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800" dirty="0">
              <a:effectLst/>
              <a:latin typeface="Verdana" panose="020B060403050404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37679EA-89BB-4665-96CD-550FA89859C2}" type="slidenum">
              <a:rPr lang="en-GB" smtClean="0"/>
              <a:t>30</a:t>
            </a:fld>
            <a:endParaRPr lang="en-GB"/>
          </a:p>
        </p:txBody>
      </p:sp>
    </p:spTree>
    <p:extLst>
      <p:ext uri="{BB962C8B-B14F-4D97-AF65-F5344CB8AC3E}">
        <p14:creationId xmlns:p14="http://schemas.microsoft.com/office/powerpoint/2010/main" val="5651206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800">
              <a:effectLst/>
              <a:latin typeface="Verdana" panose="020B060403050404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37679EA-89BB-4665-96CD-550FA89859C2}" type="slidenum">
              <a:rPr lang="en-GB" smtClean="0"/>
              <a:t>31</a:t>
            </a:fld>
            <a:endParaRPr lang="en-GB"/>
          </a:p>
        </p:txBody>
      </p:sp>
    </p:spTree>
    <p:extLst>
      <p:ext uri="{BB962C8B-B14F-4D97-AF65-F5344CB8AC3E}">
        <p14:creationId xmlns:p14="http://schemas.microsoft.com/office/powerpoint/2010/main" val="31252535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800" dirty="0">
              <a:effectLst/>
              <a:latin typeface="Verdana" panose="020B060403050404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37679EA-89BB-4665-96CD-550FA89859C2}" type="slidenum">
              <a:rPr lang="en-GB" smtClean="0"/>
              <a:t>3</a:t>
            </a:fld>
            <a:endParaRPr lang="en-GB"/>
          </a:p>
        </p:txBody>
      </p:sp>
    </p:spTree>
    <p:extLst>
      <p:ext uri="{BB962C8B-B14F-4D97-AF65-F5344CB8AC3E}">
        <p14:creationId xmlns:p14="http://schemas.microsoft.com/office/powerpoint/2010/main" val="1961545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F961BDF-5D8A-4DB3-8F5E-1E00CD96CD45}" type="slidenum">
              <a:rPr lang="en-GB" smtClean="0"/>
              <a:t>8</a:t>
            </a:fld>
            <a:endParaRPr lang="en-GB"/>
          </a:p>
        </p:txBody>
      </p:sp>
    </p:spTree>
    <p:extLst>
      <p:ext uri="{BB962C8B-B14F-4D97-AF65-F5344CB8AC3E}">
        <p14:creationId xmlns:p14="http://schemas.microsoft.com/office/powerpoint/2010/main" val="14276772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EE3B64-EFFB-4A92-B42D-41F28AA4B65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28119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F961BDF-5D8A-4DB3-8F5E-1E00CD96CD45}" type="slidenum">
              <a:rPr lang="en-GB" smtClean="0"/>
              <a:t>11</a:t>
            </a:fld>
            <a:endParaRPr lang="en-GB"/>
          </a:p>
        </p:txBody>
      </p:sp>
    </p:spTree>
    <p:extLst>
      <p:ext uri="{BB962C8B-B14F-4D97-AF65-F5344CB8AC3E}">
        <p14:creationId xmlns:p14="http://schemas.microsoft.com/office/powerpoint/2010/main" val="30173857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F961BDF-5D8A-4DB3-8F5E-1E00CD96CD45}" type="slidenum">
              <a:rPr lang="en-GB" smtClean="0"/>
              <a:t>13</a:t>
            </a:fld>
            <a:endParaRPr lang="en-GB"/>
          </a:p>
        </p:txBody>
      </p:sp>
    </p:spTree>
    <p:extLst>
      <p:ext uri="{BB962C8B-B14F-4D97-AF65-F5344CB8AC3E}">
        <p14:creationId xmlns:p14="http://schemas.microsoft.com/office/powerpoint/2010/main" val="27375510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EE3B64-EFFB-4A92-B42D-41F28AA4B65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66605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333333"/>
              </a:solidFill>
              <a:effectLst/>
              <a:latin typeface="Helvetica Neue"/>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EE3B64-EFFB-4A92-B42D-41F28AA4B65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44199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68463" rtl="0" eaLnBrk="1" fontAlgn="auto" latinLnBrk="0" hangingPunct="1">
              <a:lnSpc>
                <a:spcPct val="100000"/>
              </a:lnSpc>
              <a:spcBef>
                <a:spcPts val="0"/>
              </a:spcBef>
              <a:spcAft>
                <a:spcPts val="0"/>
              </a:spcAft>
              <a:buClrTx/>
              <a:buSzTx/>
              <a:buFontTx/>
              <a:buNone/>
              <a:tabLst/>
              <a:defRPr/>
            </a:pPr>
            <a:fld id="{A0CBA6D5-0B23-4168-BD0A-E2F4B395629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68463"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228692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F2456-1B2F-4204-811A-04F998B2D92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7D515F3-BA09-499E-B3FE-3E2072D0B1E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D72A218-1E2E-41D4-92D9-18346138B657}"/>
              </a:ext>
            </a:extLst>
          </p:cNvPr>
          <p:cNvSpPr>
            <a:spLocks noGrp="1"/>
          </p:cNvSpPr>
          <p:nvPr>
            <p:ph type="dt" sz="half" idx="10"/>
          </p:nvPr>
        </p:nvSpPr>
        <p:spPr/>
        <p:txBody>
          <a:bodyPr/>
          <a:lstStyle/>
          <a:p>
            <a:fld id="{BE5801D3-EDA9-4716-8C30-FA89A7A0CEFD}" type="datetimeFigureOut">
              <a:rPr lang="en-GB" smtClean="0"/>
              <a:t>01/06/2023</a:t>
            </a:fld>
            <a:endParaRPr lang="en-GB"/>
          </a:p>
        </p:txBody>
      </p:sp>
      <p:sp>
        <p:nvSpPr>
          <p:cNvPr id="5" name="Footer Placeholder 4">
            <a:extLst>
              <a:ext uri="{FF2B5EF4-FFF2-40B4-BE49-F238E27FC236}">
                <a16:creationId xmlns:a16="http://schemas.microsoft.com/office/drawing/2014/main" id="{EA7F7899-3C72-47BB-887A-374627DB07B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F2A7475-4BDF-413D-B5A9-4818C2991F09}"/>
              </a:ext>
            </a:extLst>
          </p:cNvPr>
          <p:cNvSpPr>
            <a:spLocks noGrp="1"/>
          </p:cNvSpPr>
          <p:nvPr>
            <p:ph type="sldNum" sz="quarter" idx="12"/>
          </p:nvPr>
        </p:nvSpPr>
        <p:spPr/>
        <p:txBody>
          <a:bodyPr/>
          <a:lstStyle/>
          <a:p>
            <a:fld id="{DFC16BD1-5C4E-4340-B0E9-87F484933D69}" type="slidenum">
              <a:rPr lang="en-GB" smtClean="0"/>
              <a:t>‹#›</a:t>
            </a:fld>
            <a:endParaRPr lang="en-GB"/>
          </a:p>
        </p:txBody>
      </p:sp>
    </p:spTree>
    <p:extLst>
      <p:ext uri="{BB962C8B-B14F-4D97-AF65-F5344CB8AC3E}">
        <p14:creationId xmlns:p14="http://schemas.microsoft.com/office/powerpoint/2010/main" val="2741933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CF64C-85B9-4619-82A8-6E0C972AC60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E887B4E-B6A0-45C6-A1C2-FDB79A8D163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8FC3FC5-538B-4272-9373-2FFF654DEA9E}"/>
              </a:ext>
            </a:extLst>
          </p:cNvPr>
          <p:cNvSpPr>
            <a:spLocks noGrp="1"/>
          </p:cNvSpPr>
          <p:nvPr>
            <p:ph type="dt" sz="half" idx="10"/>
          </p:nvPr>
        </p:nvSpPr>
        <p:spPr/>
        <p:txBody>
          <a:bodyPr/>
          <a:lstStyle/>
          <a:p>
            <a:fld id="{BE5801D3-EDA9-4716-8C30-FA89A7A0CEFD}" type="datetimeFigureOut">
              <a:rPr lang="en-GB" smtClean="0"/>
              <a:t>01/06/2023</a:t>
            </a:fld>
            <a:endParaRPr lang="en-GB"/>
          </a:p>
        </p:txBody>
      </p:sp>
      <p:sp>
        <p:nvSpPr>
          <p:cNvPr id="5" name="Footer Placeholder 4">
            <a:extLst>
              <a:ext uri="{FF2B5EF4-FFF2-40B4-BE49-F238E27FC236}">
                <a16:creationId xmlns:a16="http://schemas.microsoft.com/office/drawing/2014/main" id="{3B24BA99-07D0-42B7-B5FB-97175BF546F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4F865E3-5E4D-4586-83CA-B234B6E476FA}"/>
              </a:ext>
            </a:extLst>
          </p:cNvPr>
          <p:cNvSpPr>
            <a:spLocks noGrp="1"/>
          </p:cNvSpPr>
          <p:nvPr>
            <p:ph type="sldNum" sz="quarter" idx="12"/>
          </p:nvPr>
        </p:nvSpPr>
        <p:spPr/>
        <p:txBody>
          <a:bodyPr/>
          <a:lstStyle/>
          <a:p>
            <a:fld id="{DFC16BD1-5C4E-4340-B0E9-87F484933D69}" type="slidenum">
              <a:rPr lang="en-GB" smtClean="0"/>
              <a:t>‹#›</a:t>
            </a:fld>
            <a:endParaRPr lang="en-GB"/>
          </a:p>
        </p:txBody>
      </p:sp>
    </p:spTree>
    <p:extLst>
      <p:ext uri="{BB962C8B-B14F-4D97-AF65-F5344CB8AC3E}">
        <p14:creationId xmlns:p14="http://schemas.microsoft.com/office/powerpoint/2010/main" val="167731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44C9F7D-C258-4A93-A547-235EF512B72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61858E7-4BA5-48C9-9014-A28B602651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BDF7045-430F-410E-A864-BA45351ECA9A}"/>
              </a:ext>
            </a:extLst>
          </p:cNvPr>
          <p:cNvSpPr>
            <a:spLocks noGrp="1"/>
          </p:cNvSpPr>
          <p:nvPr>
            <p:ph type="dt" sz="half" idx="10"/>
          </p:nvPr>
        </p:nvSpPr>
        <p:spPr/>
        <p:txBody>
          <a:bodyPr/>
          <a:lstStyle/>
          <a:p>
            <a:fld id="{BE5801D3-EDA9-4716-8C30-FA89A7A0CEFD}" type="datetimeFigureOut">
              <a:rPr lang="en-GB" smtClean="0"/>
              <a:t>01/06/2023</a:t>
            </a:fld>
            <a:endParaRPr lang="en-GB"/>
          </a:p>
        </p:txBody>
      </p:sp>
      <p:sp>
        <p:nvSpPr>
          <p:cNvPr id="5" name="Footer Placeholder 4">
            <a:extLst>
              <a:ext uri="{FF2B5EF4-FFF2-40B4-BE49-F238E27FC236}">
                <a16:creationId xmlns:a16="http://schemas.microsoft.com/office/drawing/2014/main" id="{F3D93EF7-A7EA-4695-990D-32B13B2C40A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2326E10-5FFF-46CC-B39C-6C4CC46F61EF}"/>
              </a:ext>
            </a:extLst>
          </p:cNvPr>
          <p:cNvSpPr>
            <a:spLocks noGrp="1"/>
          </p:cNvSpPr>
          <p:nvPr>
            <p:ph type="sldNum" sz="quarter" idx="12"/>
          </p:nvPr>
        </p:nvSpPr>
        <p:spPr/>
        <p:txBody>
          <a:bodyPr/>
          <a:lstStyle/>
          <a:p>
            <a:fld id="{DFC16BD1-5C4E-4340-B0E9-87F484933D69}" type="slidenum">
              <a:rPr lang="en-GB" smtClean="0"/>
              <a:t>‹#›</a:t>
            </a:fld>
            <a:endParaRPr lang="en-GB"/>
          </a:p>
        </p:txBody>
      </p:sp>
    </p:spTree>
    <p:extLst>
      <p:ext uri="{BB962C8B-B14F-4D97-AF65-F5344CB8AC3E}">
        <p14:creationId xmlns:p14="http://schemas.microsoft.com/office/powerpoint/2010/main" val="31592158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513246" y="275017"/>
            <a:ext cx="11068796" cy="737494"/>
          </a:xfrm>
          <a:prstGeom prst="rect">
            <a:avLst/>
          </a:prstGeom>
        </p:spPr>
        <p:txBody>
          <a:bodyPr vert="horz" lIns="91440" tIns="45720" rIns="91440" bIns="45720" rtlCol="0" anchor="ctr">
            <a:normAutofit/>
          </a:bodyPr>
          <a:lstStyle/>
          <a:p>
            <a:r>
              <a:rPr lang="en-US"/>
              <a:t>Click to edit Master title style</a:t>
            </a:r>
            <a:endParaRPr lang="en-GB"/>
          </a:p>
        </p:txBody>
      </p:sp>
    </p:spTree>
    <p:extLst>
      <p:ext uri="{BB962C8B-B14F-4D97-AF65-F5344CB8AC3E}">
        <p14:creationId xmlns:p14="http://schemas.microsoft.com/office/powerpoint/2010/main" val="3528962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1524A424-F960-4442-9A20-65CCAB95A818}" type="datetime1">
              <a:rPr lang="en-GB" smtClean="0"/>
              <a:t>01/06/2023</a:t>
            </a:fld>
            <a:endParaRPr lang="en-GB"/>
          </a:p>
        </p:txBody>
      </p:sp>
      <p:sp>
        <p:nvSpPr>
          <p:cNvPr id="5" name="Footer Placeholder 4"/>
          <p:cNvSpPr>
            <a:spLocks noGrp="1"/>
          </p:cNvSpPr>
          <p:nvPr>
            <p:ph type="ftr" sz="quarter" idx="11"/>
          </p:nvPr>
        </p:nvSpPr>
        <p:spPr/>
        <p:txBody>
          <a:bodyPr/>
          <a:lstStyle/>
          <a:p>
            <a:r>
              <a:rPr lang="en-GB"/>
              <a:t>The work of Proud to Care Cornwall is supported through various ESF funded programmes</a:t>
            </a:r>
          </a:p>
        </p:txBody>
      </p:sp>
      <p:sp>
        <p:nvSpPr>
          <p:cNvPr id="6" name="Slide Number Placeholder 5"/>
          <p:cNvSpPr>
            <a:spLocks noGrp="1"/>
          </p:cNvSpPr>
          <p:nvPr>
            <p:ph type="sldNum" sz="quarter" idx="12"/>
          </p:nvPr>
        </p:nvSpPr>
        <p:spPr/>
        <p:txBody>
          <a:bodyPr/>
          <a:lstStyle/>
          <a:p>
            <a:fld id="{5F10F49C-23F8-435F-87E4-0D7544029339}" type="slidenum">
              <a:rPr lang="en-GB" smtClean="0"/>
              <a:t>‹#›</a:t>
            </a:fld>
            <a:endParaRPr lang="en-GB"/>
          </a:p>
        </p:txBody>
      </p:sp>
    </p:spTree>
    <p:extLst>
      <p:ext uri="{BB962C8B-B14F-4D97-AF65-F5344CB8AC3E}">
        <p14:creationId xmlns:p14="http://schemas.microsoft.com/office/powerpoint/2010/main" val="4185994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A69D696-253A-4CDA-84C8-D5834DFBBFD0}" type="datetime1">
              <a:rPr lang="en-GB" smtClean="0"/>
              <a:t>01/06/2023</a:t>
            </a:fld>
            <a:endParaRPr lang="en-GB"/>
          </a:p>
        </p:txBody>
      </p:sp>
      <p:sp>
        <p:nvSpPr>
          <p:cNvPr id="5" name="Footer Placeholder 4"/>
          <p:cNvSpPr>
            <a:spLocks noGrp="1"/>
          </p:cNvSpPr>
          <p:nvPr>
            <p:ph type="ftr" sz="quarter" idx="11"/>
          </p:nvPr>
        </p:nvSpPr>
        <p:spPr/>
        <p:txBody>
          <a:bodyPr/>
          <a:lstStyle/>
          <a:p>
            <a:r>
              <a:rPr lang="en-GB"/>
              <a:t>The work of Proud to Care Cornwall is supported through various ESF funded programmes</a:t>
            </a:r>
          </a:p>
        </p:txBody>
      </p:sp>
      <p:sp>
        <p:nvSpPr>
          <p:cNvPr id="6" name="Slide Number Placeholder 5"/>
          <p:cNvSpPr>
            <a:spLocks noGrp="1"/>
          </p:cNvSpPr>
          <p:nvPr>
            <p:ph type="sldNum" sz="quarter" idx="12"/>
          </p:nvPr>
        </p:nvSpPr>
        <p:spPr/>
        <p:txBody>
          <a:bodyPr/>
          <a:lstStyle/>
          <a:p>
            <a:fld id="{5F10F49C-23F8-435F-87E4-0D7544029339}" type="slidenum">
              <a:rPr lang="en-GB" smtClean="0"/>
              <a:t>‹#›</a:t>
            </a:fld>
            <a:endParaRPr lang="en-GB"/>
          </a:p>
        </p:txBody>
      </p:sp>
    </p:spTree>
    <p:extLst>
      <p:ext uri="{BB962C8B-B14F-4D97-AF65-F5344CB8AC3E}">
        <p14:creationId xmlns:p14="http://schemas.microsoft.com/office/powerpoint/2010/main" val="26926190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1DA1D4E-4F8E-4209-B425-3D7E953EB767}" type="datetime1">
              <a:rPr lang="en-GB" smtClean="0"/>
              <a:t>01/06/2023</a:t>
            </a:fld>
            <a:endParaRPr lang="en-GB"/>
          </a:p>
        </p:txBody>
      </p:sp>
      <p:sp>
        <p:nvSpPr>
          <p:cNvPr id="5" name="Footer Placeholder 4"/>
          <p:cNvSpPr>
            <a:spLocks noGrp="1"/>
          </p:cNvSpPr>
          <p:nvPr>
            <p:ph type="ftr" sz="quarter" idx="11"/>
          </p:nvPr>
        </p:nvSpPr>
        <p:spPr/>
        <p:txBody>
          <a:bodyPr/>
          <a:lstStyle/>
          <a:p>
            <a:r>
              <a:rPr lang="en-GB"/>
              <a:t>The work of Proud to Care Cornwall is supported through various ESF funded programmes</a:t>
            </a:r>
          </a:p>
        </p:txBody>
      </p:sp>
      <p:sp>
        <p:nvSpPr>
          <p:cNvPr id="6" name="Slide Number Placeholder 5"/>
          <p:cNvSpPr>
            <a:spLocks noGrp="1"/>
          </p:cNvSpPr>
          <p:nvPr>
            <p:ph type="sldNum" sz="quarter" idx="12"/>
          </p:nvPr>
        </p:nvSpPr>
        <p:spPr/>
        <p:txBody>
          <a:bodyPr/>
          <a:lstStyle/>
          <a:p>
            <a:fld id="{5F10F49C-23F8-435F-87E4-0D7544029339}" type="slidenum">
              <a:rPr lang="en-GB" smtClean="0"/>
              <a:t>‹#›</a:t>
            </a:fld>
            <a:endParaRPr lang="en-GB"/>
          </a:p>
        </p:txBody>
      </p:sp>
    </p:spTree>
    <p:extLst>
      <p:ext uri="{BB962C8B-B14F-4D97-AF65-F5344CB8AC3E}">
        <p14:creationId xmlns:p14="http://schemas.microsoft.com/office/powerpoint/2010/main" val="19374014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12800" y="1600203"/>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8229600" y="1600203"/>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54E0F65D-A0B0-4235-8B5F-29F35EC5DF8B}" type="datetime1">
              <a:rPr lang="en-GB" smtClean="0"/>
              <a:t>01/06/2023</a:t>
            </a:fld>
            <a:endParaRPr lang="en-GB"/>
          </a:p>
        </p:txBody>
      </p:sp>
      <p:sp>
        <p:nvSpPr>
          <p:cNvPr id="6" name="Footer Placeholder 5"/>
          <p:cNvSpPr>
            <a:spLocks noGrp="1"/>
          </p:cNvSpPr>
          <p:nvPr>
            <p:ph type="ftr" sz="quarter" idx="11"/>
          </p:nvPr>
        </p:nvSpPr>
        <p:spPr/>
        <p:txBody>
          <a:bodyPr/>
          <a:lstStyle/>
          <a:p>
            <a:r>
              <a:rPr lang="en-GB"/>
              <a:t>The work of Proud to Care Cornwall is supported through various ESF funded programmes</a:t>
            </a:r>
          </a:p>
        </p:txBody>
      </p:sp>
      <p:sp>
        <p:nvSpPr>
          <p:cNvPr id="7" name="Slide Number Placeholder 6"/>
          <p:cNvSpPr>
            <a:spLocks noGrp="1"/>
          </p:cNvSpPr>
          <p:nvPr>
            <p:ph type="sldNum" sz="quarter" idx="12"/>
          </p:nvPr>
        </p:nvSpPr>
        <p:spPr/>
        <p:txBody>
          <a:bodyPr/>
          <a:lstStyle/>
          <a:p>
            <a:fld id="{5F10F49C-23F8-435F-87E4-0D7544029339}" type="slidenum">
              <a:rPr lang="en-GB" smtClean="0"/>
              <a:t>‹#›</a:t>
            </a:fld>
            <a:endParaRPr lang="en-GB"/>
          </a:p>
        </p:txBody>
      </p:sp>
    </p:spTree>
    <p:extLst>
      <p:ext uri="{BB962C8B-B14F-4D97-AF65-F5344CB8AC3E}">
        <p14:creationId xmlns:p14="http://schemas.microsoft.com/office/powerpoint/2010/main" val="9586463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F833C2B8-522B-4869-B2A1-F2F88B71A6F0}" type="datetime1">
              <a:rPr lang="en-GB" smtClean="0"/>
              <a:t>01/06/2023</a:t>
            </a:fld>
            <a:endParaRPr lang="en-GB"/>
          </a:p>
        </p:txBody>
      </p:sp>
      <p:sp>
        <p:nvSpPr>
          <p:cNvPr id="8" name="Footer Placeholder 7"/>
          <p:cNvSpPr>
            <a:spLocks noGrp="1"/>
          </p:cNvSpPr>
          <p:nvPr>
            <p:ph type="ftr" sz="quarter" idx="11"/>
          </p:nvPr>
        </p:nvSpPr>
        <p:spPr/>
        <p:txBody>
          <a:bodyPr/>
          <a:lstStyle/>
          <a:p>
            <a:r>
              <a:rPr lang="en-GB"/>
              <a:t>The work of Proud to Care Cornwall is supported through various ESF funded programmes</a:t>
            </a:r>
          </a:p>
        </p:txBody>
      </p:sp>
      <p:sp>
        <p:nvSpPr>
          <p:cNvPr id="9" name="Slide Number Placeholder 8"/>
          <p:cNvSpPr>
            <a:spLocks noGrp="1"/>
          </p:cNvSpPr>
          <p:nvPr>
            <p:ph type="sldNum" sz="quarter" idx="12"/>
          </p:nvPr>
        </p:nvSpPr>
        <p:spPr/>
        <p:txBody>
          <a:bodyPr/>
          <a:lstStyle/>
          <a:p>
            <a:fld id="{5F10F49C-23F8-435F-87E4-0D7544029339}" type="slidenum">
              <a:rPr lang="en-GB" smtClean="0"/>
              <a:t>‹#›</a:t>
            </a:fld>
            <a:endParaRPr lang="en-GB"/>
          </a:p>
        </p:txBody>
      </p:sp>
    </p:spTree>
    <p:extLst>
      <p:ext uri="{BB962C8B-B14F-4D97-AF65-F5344CB8AC3E}">
        <p14:creationId xmlns:p14="http://schemas.microsoft.com/office/powerpoint/2010/main" val="14989225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72222D82-2891-43D3-9CD2-902C82B9EDFC}" type="datetime1">
              <a:rPr lang="en-GB" smtClean="0"/>
              <a:t>01/06/2023</a:t>
            </a:fld>
            <a:endParaRPr lang="en-GB"/>
          </a:p>
        </p:txBody>
      </p:sp>
      <p:sp>
        <p:nvSpPr>
          <p:cNvPr id="4" name="Footer Placeholder 3"/>
          <p:cNvSpPr>
            <a:spLocks noGrp="1"/>
          </p:cNvSpPr>
          <p:nvPr>
            <p:ph type="ftr" sz="quarter" idx="11"/>
          </p:nvPr>
        </p:nvSpPr>
        <p:spPr/>
        <p:txBody>
          <a:bodyPr/>
          <a:lstStyle/>
          <a:p>
            <a:r>
              <a:rPr lang="en-GB"/>
              <a:t>The work of Proud to Care Cornwall is supported through various ESF funded programmes</a:t>
            </a:r>
          </a:p>
        </p:txBody>
      </p:sp>
      <p:sp>
        <p:nvSpPr>
          <p:cNvPr id="5" name="Slide Number Placeholder 4"/>
          <p:cNvSpPr>
            <a:spLocks noGrp="1"/>
          </p:cNvSpPr>
          <p:nvPr>
            <p:ph type="sldNum" sz="quarter" idx="12"/>
          </p:nvPr>
        </p:nvSpPr>
        <p:spPr/>
        <p:txBody>
          <a:bodyPr/>
          <a:lstStyle/>
          <a:p>
            <a:fld id="{5F10F49C-23F8-435F-87E4-0D7544029339}" type="slidenum">
              <a:rPr lang="en-GB" smtClean="0"/>
              <a:t>‹#›</a:t>
            </a:fld>
            <a:endParaRPr lang="en-GB"/>
          </a:p>
        </p:txBody>
      </p:sp>
    </p:spTree>
    <p:extLst>
      <p:ext uri="{BB962C8B-B14F-4D97-AF65-F5344CB8AC3E}">
        <p14:creationId xmlns:p14="http://schemas.microsoft.com/office/powerpoint/2010/main" val="7393202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0241C2-03F8-4A4D-B3FF-CF7EBBEED1BE}" type="datetime1">
              <a:rPr lang="en-GB" smtClean="0"/>
              <a:t>01/06/2023</a:t>
            </a:fld>
            <a:endParaRPr lang="en-GB"/>
          </a:p>
        </p:txBody>
      </p:sp>
      <p:sp>
        <p:nvSpPr>
          <p:cNvPr id="3" name="Footer Placeholder 2"/>
          <p:cNvSpPr>
            <a:spLocks noGrp="1"/>
          </p:cNvSpPr>
          <p:nvPr>
            <p:ph type="ftr" sz="quarter" idx="11"/>
          </p:nvPr>
        </p:nvSpPr>
        <p:spPr/>
        <p:txBody>
          <a:bodyPr/>
          <a:lstStyle/>
          <a:p>
            <a:r>
              <a:rPr lang="en-GB"/>
              <a:t>The work of Proud to Care Cornwall is supported through various ESF funded programmes</a:t>
            </a:r>
          </a:p>
        </p:txBody>
      </p:sp>
      <p:sp>
        <p:nvSpPr>
          <p:cNvPr id="4" name="Slide Number Placeholder 3"/>
          <p:cNvSpPr>
            <a:spLocks noGrp="1"/>
          </p:cNvSpPr>
          <p:nvPr>
            <p:ph type="sldNum" sz="quarter" idx="12"/>
          </p:nvPr>
        </p:nvSpPr>
        <p:spPr/>
        <p:txBody>
          <a:bodyPr/>
          <a:lstStyle/>
          <a:p>
            <a:fld id="{5F10F49C-23F8-435F-87E4-0D7544029339}" type="slidenum">
              <a:rPr lang="en-GB" smtClean="0"/>
              <a:t>‹#›</a:t>
            </a:fld>
            <a:endParaRPr lang="en-GB"/>
          </a:p>
        </p:txBody>
      </p:sp>
    </p:spTree>
    <p:extLst>
      <p:ext uri="{BB962C8B-B14F-4D97-AF65-F5344CB8AC3E}">
        <p14:creationId xmlns:p14="http://schemas.microsoft.com/office/powerpoint/2010/main" val="11585755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DDEFA-0A1C-4076-93A2-51A68E0F6BF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A39D568-F3DF-43E7-AC21-D8840B630B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90FDB5C-555E-47B3-A1E8-7B3026FD979D}"/>
              </a:ext>
            </a:extLst>
          </p:cNvPr>
          <p:cNvSpPr>
            <a:spLocks noGrp="1"/>
          </p:cNvSpPr>
          <p:nvPr>
            <p:ph type="dt" sz="half" idx="10"/>
          </p:nvPr>
        </p:nvSpPr>
        <p:spPr/>
        <p:txBody>
          <a:bodyPr/>
          <a:lstStyle/>
          <a:p>
            <a:fld id="{BE5801D3-EDA9-4716-8C30-FA89A7A0CEFD}" type="datetimeFigureOut">
              <a:rPr lang="en-GB" smtClean="0"/>
              <a:t>01/06/2023</a:t>
            </a:fld>
            <a:endParaRPr lang="en-GB"/>
          </a:p>
        </p:txBody>
      </p:sp>
      <p:sp>
        <p:nvSpPr>
          <p:cNvPr id="5" name="Footer Placeholder 4">
            <a:extLst>
              <a:ext uri="{FF2B5EF4-FFF2-40B4-BE49-F238E27FC236}">
                <a16:creationId xmlns:a16="http://schemas.microsoft.com/office/drawing/2014/main" id="{74A32A0A-362E-4CD5-AB51-CA783DC0C4A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BEDD070-D649-441D-A06D-14C7118967E4}"/>
              </a:ext>
            </a:extLst>
          </p:cNvPr>
          <p:cNvSpPr>
            <a:spLocks noGrp="1"/>
          </p:cNvSpPr>
          <p:nvPr>
            <p:ph type="sldNum" sz="quarter" idx="12"/>
          </p:nvPr>
        </p:nvSpPr>
        <p:spPr/>
        <p:txBody>
          <a:bodyPr/>
          <a:lstStyle/>
          <a:p>
            <a:fld id="{DFC16BD1-5C4E-4340-B0E9-87F484933D69}" type="slidenum">
              <a:rPr lang="en-GB" smtClean="0"/>
              <a:t>‹#›</a:t>
            </a:fld>
            <a:endParaRPr lang="en-GB"/>
          </a:p>
        </p:txBody>
      </p:sp>
    </p:spTree>
    <p:extLst>
      <p:ext uri="{BB962C8B-B14F-4D97-AF65-F5344CB8AC3E}">
        <p14:creationId xmlns:p14="http://schemas.microsoft.com/office/powerpoint/2010/main" val="15504341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0C9AE64-E4A5-4A5A-89B7-704386FAA1D8}" type="datetime1">
              <a:rPr lang="en-GB" smtClean="0"/>
              <a:t>01/06/2023</a:t>
            </a:fld>
            <a:endParaRPr lang="en-GB"/>
          </a:p>
        </p:txBody>
      </p:sp>
      <p:sp>
        <p:nvSpPr>
          <p:cNvPr id="6" name="Footer Placeholder 5"/>
          <p:cNvSpPr>
            <a:spLocks noGrp="1"/>
          </p:cNvSpPr>
          <p:nvPr>
            <p:ph type="ftr" sz="quarter" idx="11"/>
          </p:nvPr>
        </p:nvSpPr>
        <p:spPr/>
        <p:txBody>
          <a:bodyPr/>
          <a:lstStyle/>
          <a:p>
            <a:r>
              <a:rPr lang="en-GB"/>
              <a:t>The work of Proud to Care Cornwall is supported through various ESF funded programmes</a:t>
            </a:r>
          </a:p>
        </p:txBody>
      </p:sp>
      <p:sp>
        <p:nvSpPr>
          <p:cNvPr id="7" name="Slide Number Placeholder 6"/>
          <p:cNvSpPr>
            <a:spLocks noGrp="1"/>
          </p:cNvSpPr>
          <p:nvPr>
            <p:ph type="sldNum" sz="quarter" idx="12"/>
          </p:nvPr>
        </p:nvSpPr>
        <p:spPr/>
        <p:txBody>
          <a:bodyPr/>
          <a:lstStyle/>
          <a:p>
            <a:fld id="{5F10F49C-23F8-435F-87E4-0D7544029339}" type="slidenum">
              <a:rPr lang="en-GB" smtClean="0"/>
              <a:t>‹#›</a:t>
            </a:fld>
            <a:endParaRPr lang="en-GB"/>
          </a:p>
        </p:txBody>
      </p:sp>
    </p:spTree>
    <p:extLst>
      <p:ext uri="{BB962C8B-B14F-4D97-AF65-F5344CB8AC3E}">
        <p14:creationId xmlns:p14="http://schemas.microsoft.com/office/powerpoint/2010/main" val="21219116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FC4181B-1A15-44D1-BAC2-C125CC1D47FA}" type="datetime1">
              <a:rPr lang="en-GB" smtClean="0"/>
              <a:t>01/06/2023</a:t>
            </a:fld>
            <a:endParaRPr lang="en-GB"/>
          </a:p>
        </p:txBody>
      </p:sp>
      <p:sp>
        <p:nvSpPr>
          <p:cNvPr id="6" name="Footer Placeholder 5"/>
          <p:cNvSpPr>
            <a:spLocks noGrp="1"/>
          </p:cNvSpPr>
          <p:nvPr>
            <p:ph type="ftr" sz="quarter" idx="11"/>
          </p:nvPr>
        </p:nvSpPr>
        <p:spPr/>
        <p:txBody>
          <a:bodyPr/>
          <a:lstStyle/>
          <a:p>
            <a:r>
              <a:rPr lang="en-GB"/>
              <a:t>The work of Proud to Care Cornwall is supported through various ESF funded programmes</a:t>
            </a:r>
          </a:p>
        </p:txBody>
      </p:sp>
      <p:sp>
        <p:nvSpPr>
          <p:cNvPr id="7" name="Slide Number Placeholder 6"/>
          <p:cNvSpPr>
            <a:spLocks noGrp="1"/>
          </p:cNvSpPr>
          <p:nvPr>
            <p:ph type="sldNum" sz="quarter" idx="12"/>
          </p:nvPr>
        </p:nvSpPr>
        <p:spPr/>
        <p:txBody>
          <a:bodyPr/>
          <a:lstStyle/>
          <a:p>
            <a:fld id="{5F10F49C-23F8-435F-87E4-0D7544029339}" type="slidenum">
              <a:rPr lang="en-GB" smtClean="0"/>
              <a:t>‹#›</a:t>
            </a:fld>
            <a:endParaRPr lang="en-GB"/>
          </a:p>
        </p:txBody>
      </p:sp>
    </p:spTree>
    <p:extLst>
      <p:ext uri="{BB962C8B-B14F-4D97-AF65-F5344CB8AC3E}">
        <p14:creationId xmlns:p14="http://schemas.microsoft.com/office/powerpoint/2010/main" val="16136749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8332ACC-A964-4CE0-BAA8-8662E996ADFD}" type="datetime1">
              <a:rPr lang="en-GB" smtClean="0"/>
              <a:t>01/06/2023</a:t>
            </a:fld>
            <a:endParaRPr lang="en-GB"/>
          </a:p>
        </p:txBody>
      </p:sp>
      <p:sp>
        <p:nvSpPr>
          <p:cNvPr id="5" name="Footer Placeholder 4"/>
          <p:cNvSpPr>
            <a:spLocks noGrp="1"/>
          </p:cNvSpPr>
          <p:nvPr>
            <p:ph type="ftr" sz="quarter" idx="11"/>
          </p:nvPr>
        </p:nvSpPr>
        <p:spPr/>
        <p:txBody>
          <a:bodyPr/>
          <a:lstStyle/>
          <a:p>
            <a:r>
              <a:rPr lang="en-GB"/>
              <a:t>The work of Proud to Care Cornwall is supported through various ESF funded programmes</a:t>
            </a:r>
          </a:p>
        </p:txBody>
      </p:sp>
      <p:sp>
        <p:nvSpPr>
          <p:cNvPr id="6" name="Slide Number Placeholder 5"/>
          <p:cNvSpPr>
            <a:spLocks noGrp="1"/>
          </p:cNvSpPr>
          <p:nvPr>
            <p:ph type="sldNum" sz="quarter" idx="12"/>
          </p:nvPr>
        </p:nvSpPr>
        <p:spPr/>
        <p:txBody>
          <a:bodyPr/>
          <a:lstStyle/>
          <a:p>
            <a:fld id="{5F10F49C-23F8-435F-87E4-0D7544029339}" type="slidenum">
              <a:rPr lang="en-GB" smtClean="0"/>
              <a:t>‹#›</a:t>
            </a:fld>
            <a:endParaRPr lang="en-GB"/>
          </a:p>
        </p:txBody>
      </p:sp>
    </p:spTree>
    <p:extLst>
      <p:ext uri="{BB962C8B-B14F-4D97-AF65-F5344CB8AC3E}">
        <p14:creationId xmlns:p14="http://schemas.microsoft.com/office/powerpoint/2010/main" val="2940768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274641"/>
            <a:ext cx="36576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12800" y="274641"/>
            <a:ext cx="107696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55EF882-B88B-4FA1-A941-AA28C734BDF9}" type="datetime1">
              <a:rPr lang="en-GB" smtClean="0"/>
              <a:t>01/06/2023</a:t>
            </a:fld>
            <a:endParaRPr lang="en-GB"/>
          </a:p>
        </p:txBody>
      </p:sp>
      <p:sp>
        <p:nvSpPr>
          <p:cNvPr id="5" name="Footer Placeholder 4"/>
          <p:cNvSpPr>
            <a:spLocks noGrp="1"/>
          </p:cNvSpPr>
          <p:nvPr>
            <p:ph type="ftr" sz="quarter" idx="11"/>
          </p:nvPr>
        </p:nvSpPr>
        <p:spPr/>
        <p:txBody>
          <a:bodyPr/>
          <a:lstStyle/>
          <a:p>
            <a:r>
              <a:rPr lang="en-GB"/>
              <a:t>The work of Proud to Care Cornwall is supported through various ESF funded programmes</a:t>
            </a:r>
          </a:p>
        </p:txBody>
      </p:sp>
      <p:sp>
        <p:nvSpPr>
          <p:cNvPr id="6" name="Slide Number Placeholder 5"/>
          <p:cNvSpPr>
            <a:spLocks noGrp="1"/>
          </p:cNvSpPr>
          <p:nvPr>
            <p:ph type="sldNum" sz="quarter" idx="12"/>
          </p:nvPr>
        </p:nvSpPr>
        <p:spPr/>
        <p:txBody>
          <a:bodyPr/>
          <a:lstStyle/>
          <a:p>
            <a:fld id="{5F10F49C-23F8-435F-87E4-0D7544029339}" type="slidenum">
              <a:rPr lang="en-GB" smtClean="0"/>
              <a:t>‹#›</a:t>
            </a:fld>
            <a:endParaRPr lang="en-GB"/>
          </a:p>
        </p:txBody>
      </p:sp>
    </p:spTree>
    <p:extLst>
      <p:ext uri="{BB962C8B-B14F-4D97-AF65-F5344CB8AC3E}">
        <p14:creationId xmlns:p14="http://schemas.microsoft.com/office/powerpoint/2010/main" val="16239398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1A6E6-075E-4828-AF88-09BD0A74259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F3800DB-487B-4E23-AC0B-90C9ED4E10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64DF5B1-3694-42A9-866E-9F1FF6CF0C01}"/>
              </a:ext>
            </a:extLst>
          </p:cNvPr>
          <p:cNvSpPr>
            <a:spLocks noGrp="1"/>
          </p:cNvSpPr>
          <p:nvPr>
            <p:ph type="dt" sz="half" idx="10"/>
          </p:nvPr>
        </p:nvSpPr>
        <p:spPr/>
        <p:txBody>
          <a:bodyPr/>
          <a:lstStyle/>
          <a:p>
            <a:fld id="{EED1C14C-A143-42F5-B247-D0E800131009}" type="datetimeFigureOut">
              <a:rPr lang="en-US" smtClean="0"/>
              <a:t>6/1/2023</a:t>
            </a:fld>
            <a:endParaRPr lang="en-US"/>
          </a:p>
        </p:txBody>
      </p:sp>
      <p:sp>
        <p:nvSpPr>
          <p:cNvPr id="5" name="Footer Placeholder 4">
            <a:extLst>
              <a:ext uri="{FF2B5EF4-FFF2-40B4-BE49-F238E27FC236}">
                <a16:creationId xmlns:a16="http://schemas.microsoft.com/office/drawing/2014/main" id="{54718E67-8162-4BE0-9B01-22B89A120A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568B9D-A8C9-40C5-85B0-14F435F39C81}"/>
              </a:ext>
            </a:extLst>
          </p:cNvPr>
          <p:cNvSpPr>
            <a:spLocks noGrp="1"/>
          </p:cNvSpPr>
          <p:nvPr>
            <p:ph type="sldNum" sz="quarter" idx="12"/>
          </p:nvPr>
        </p:nvSpPr>
        <p:spPr/>
        <p:txBody>
          <a:bodyPr/>
          <a:lstStyle/>
          <a:p>
            <a:fld id="{5B03D32D-F1BC-4E9C-97E1-36CFF5B22341}" type="slidenum">
              <a:rPr lang="en-US" smtClean="0"/>
              <a:t>‹#›</a:t>
            </a:fld>
            <a:endParaRPr lang="en-US"/>
          </a:p>
        </p:txBody>
      </p:sp>
    </p:spTree>
    <p:extLst>
      <p:ext uri="{BB962C8B-B14F-4D97-AF65-F5344CB8AC3E}">
        <p14:creationId xmlns:p14="http://schemas.microsoft.com/office/powerpoint/2010/main" val="23939253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4D5D7-9AEB-44F2-8A04-0694BE1520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CE933F-693D-4770-8DC4-A5A086AC8AC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A7849A-1CE6-4F5C-95D7-EA8DA5EE5551}"/>
              </a:ext>
            </a:extLst>
          </p:cNvPr>
          <p:cNvSpPr>
            <a:spLocks noGrp="1"/>
          </p:cNvSpPr>
          <p:nvPr>
            <p:ph type="dt" sz="half" idx="10"/>
          </p:nvPr>
        </p:nvSpPr>
        <p:spPr/>
        <p:txBody>
          <a:bodyPr/>
          <a:lstStyle/>
          <a:p>
            <a:fld id="{EED1C14C-A143-42F5-B247-D0E800131009}" type="datetimeFigureOut">
              <a:rPr lang="en-US" smtClean="0"/>
              <a:t>6/1/2023</a:t>
            </a:fld>
            <a:endParaRPr lang="en-US"/>
          </a:p>
        </p:txBody>
      </p:sp>
      <p:sp>
        <p:nvSpPr>
          <p:cNvPr id="5" name="Footer Placeholder 4">
            <a:extLst>
              <a:ext uri="{FF2B5EF4-FFF2-40B4-BE49-F238E27FC236}">
                <a16:creationId xmlns:a16="http://schemas.microsoft.com/office/drawing/2014/main" id="{39FE1FD0-B95E-4CF6-9A27-0F91F96DAE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6123BE-5891-49D6-A758-867A98F38D77}"/>
              </a:ext>
            </a:extLst>
          </p:cNvPr>
          <p:cNvSpPr>
            <a:spLocks noGrp="1"/>
          </p:cNvSpPr>
          <p:nvPr>
            <p:ph type="sldNum" sz="quarter" idx="12"/>
          </p:nvPr>
        </p:nvSpPr>
        <p:spPr/>
        <p:txBody>
          <a:bodyPr/>
          <a:lstStyle/>
          <a:p>
            <a:fld id="{5B03D32D-F1BC-4E9C-97E1-36CFF5B22341}" type="slidenum">
              <a:rPr lang="en-US" smtClean="0"/>
              <a:t>‹#›</a:t>
            </a:fld>
            <a:endParaRPr lang="en-US"/>
          </a:p>
        </p:txBody>
      </p:sp>
    </p:spTree>
    <p:extLst>
      <p:ext uri="{BB962C8B-B14F-4D97-AF65-F5344CB8AC3E}">
        <p14:creationId xmlns:p14="http://schemas.microsoft.com/office/powerpoint/2010/main" val="23442389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85FC7-1BEA-438E-A0A7-88FF5511227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BD5F5C0-417B-4A28-8AE9-A79AC74A625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4BC6257-C490-4059-9E97-16E46673C65A}"/>
              </a:ext>
            </a:extLst>
          </p:cNvPr>
          <p:cNvSpPr>
            <a:spLocks noGrp="1"/>
          </p:cNvSpPr>
          <p:nvPr>
            <p:ph type="dt" sz="half" idx="10"/>
          </p:nvPr>
        </p:nvSpPr>
        <p:spPr/>
        <p:txBody>
          <a:bodyPr/>
          <a:lstStyle/>
          <a:p>
            <a:fld id="{EED1C14C-A143-42F5-B247-D0E800131009}" type="datetimeFigureOut">
              <a:rPr lang="en-US" smtClean="0"/>
              <a:t>6/1/2023</a:t>
            </a:fld>
            <a:endParaRPr lang="en-US"/>
          </a:p>
        </p:txBody>
      </p:sp>
      <p:sp>
        <p:nvSpPr>
          <p:cNvPr id="5" name="Footer Placeholder 4">
            <a:extLst>
              <a:ext uri="{FF2B5EF4-FFF2-40B4-BE49-F238E27FC236}">
                <a16:creationId xmlns:a16="http://schemas.microsoft.com/office/drawing/2014/main" id="{7A4051CD-74EC-43C1-9F21-D33BD297FC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C95141-29DC-41BA-BE25-E899055F3178}"/>
              </a:ext>
            </a:extLst>
          </p:cNvPr>
          <p:cNvSpPr>
            <a:spLocks noGrp="1"/>
          </p:cNvSpPr>
          <p:nvPr>
            <p:ph type="sldNum" sz="quarter" idx="12"/>
          </p:nvPr>
        </p:nvSpPr>
        <p:spPr/>
        <p:txBody>
          <a:bodyPr/>
          <a:lstStyle/>
          <a:p>
            <a:fld id="{5B03D32D-F1BC-4E9C-97E1-36CFF5B22341}" type="slidenum">
              <a:rPr lang="en-US" smtClean="0"/>
              <a:t>‹#›</a:t>
            </a:fld>
            <a:endParaRPr lang="en-US"/>
          </a:p>
        </p:txBody>
      </p:sp>
    </p:spTree>
    <p:extLst>
      <p:ext uri="{BB962C8B-B14F-4D97-AF65-F5344CB8AC3E}">
        <p14:creationId xmlns:p14="http://schemas.microsoft.com/office/powerpoint/2010/main" val="38676210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4FC21-AE04-4050-80E6-D9DCA4B50C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885F7E-EF45-48F7-9E54-C6806D0E963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724501F-6ED5-4112-B037-D3E9F8CF2C8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861E48C-176E-4E60-8CB3-5425169963CD}"/>
              </a:ext>
            </a:extLst>
          </p:cNvPr>
          <p:cNvSpPr>
            <a:spLocks noGrp="1"/>
          </p:cNvSpPr>
          <p:nvPr>
            <p:ph type="dt" sz="half" idx="10"/>
          </p:nvPr>
        </p:nvSpPr>
        <p:spPr/>
        <p:txBody>
          <a:bodyPr/>
          <a:lstStyle/>
          <a:p>
            <a:fld id="{EED1C14C-A143-42F5-B247-D0E800131009}" type="datetimeFigureOut">
              <a:rPr lang="en-US" smtClean="0"/>
              <a:t>6/1/2023</a:t>
            </a:fld>
            <a:endParaRPr lang="en-US"/>
          </a:p>
        </p:txBody>
      </p:sp>
      <p:sp>
        <p:nvSpPr>
          <p:cNvPr id="6" name="Footer Placeholder 5">
            <a:extLst>
              <a:ext uri="{FF2B5EF4-FFF2-40B4-BE49-F238E27FC236}">
                <a16:creationId xmlns:a16="http://schemas.microsoft.com/office/drawing/2014/main" id="{5852202B-C929-4B39-AF47-D17C38F868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EEEBF3-930A-4A23-810D-C1880E7A6D29}"/>
              </a:ext>
            </a:extLst>
          </p:cNvPr>
          <p:cNvSpPr>
            <a:spLocks noGrp="1"/>
          </p:cNvSpPr>
          <p:nvPr>
            <p:ph type="sldNum" sz="quarter" idx="12"/>
          </p:nvPr>
        </p:nvSpPr>
        <p:spPr/>
        <p:txBody>
          <a:bodyPr/>
          <a:lstStyle/>
          <a:p>
            <a:fld id="{5B03D32D-F1BC-4E9C-97E1-36CFF5B22341}" type="slidenum">
              <a:rPr lang="en-US" smtClean="0"/>
              <a:t>‹#›</a:t>
            </a:fld>
            <a:endParaRPr lang="en-US"/>
          </a:p>
        </p:txBody>
      </p:sp>
    </p:spTree>
    <p:extLst>
      <p:ext uri="{BB962C8B-B14F-4D97-AF65-F5344CB8AC3E}">
        <p14:creationId xmlns:p14="http://schemas.microsoft.com/office/powerpoint/2010/main" val="5043657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48E08-A828-430D-B8A6-7302E570AD2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1FF5402-465C-4E68-BF7E-BFE1177B55A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69B917D-5EC9-44FC-B8A7-9ADF4ADC4FA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3DCF5D4-E55C-42FF-A7E5-2466DE35B8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7579A7F-77F4-4169-8D51-21234419984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A735923-3BB5-4F33-8E76-56665E95B55A}"/>
              </a:ext>
            </a:extLst>
          </p:cNvPr>
          <p:cNvSpPr>
            <a:spLocks noGrp="1"/>
          </p:cNvSpPr>
          <p:nvPr>
            <p:ph type="dt" sz="half" idx="10"/>
          </p:nvPr>
        </p:nvSpPr>
        <p:spPr/>
        <p:txBody>
          <a:bodyPr/>
          <a:lstStyle/>
          <a:p>
            <a:fld id="{EED1C14C-A143-42F5-B247-D0E800131009}" type="datetimeFigureOut">
              <a:rPr lang="en-US" smtClean="0"/>
              <a:t>6/1/2023</a:t>
            </a:fld>
            <a:endParaRPr lang="en-US"/>
          </a:p>
        </p:txBody>
      </p:sp>
      <p:sp>
        <p:nvSpPr>
          <p:cNvPr id="8" name="Footer Placeholder 7">
            <a:extLst>
              <a:ext uri="{FF2B5EF4-FFF2-40B4-BE49-F238E27FC236}">
                <a16:creationId xmlns:a16="http://schemas.microsoft.com/office/drawing/2014/main" id="{FA43FC79-7089-4373-88DC-12501E7820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4E0BEB1-B009-47B7-B159-DE05E615E710}"/>
              </a:ext>
            </a:extLst>
          </p:cNvPr>
          <p:cNvSpPr>
            <a:spLocks noGrp="1"/>
          </p:cNvSpPr>
          <p:nvPr>
            <p:ph type="sldNum" sz="quarter" idx="12"/>
          </p:nvPr>
        </p:nvSpPr>
        <p:spPr/>
        <p:txBody>
          <a:bodyPr/>
          <a:lstStyle/>
          <a:p>
            <a:fld id="{5B03D32D-F1BC-4E9C-97E1-36CFF5B22341}" type="slidenum">
              <a:rPr lang="en-US" smtClean="0"/>
              <a:t>‹#›</a:t>
            </a:fld>
            <a:endParaRPr lang="en-US"/>
          </a:p>
        </p:txBody>
      </p:sp>
    </p:spTree>
    <p:extLst>
      <p:ext uri="{BB962C8B-B14F-4D97-AF65-F5344CB8AC3E}">
        <p14:creationId xmlns:p14="http://schemas.microsoft.com/office/powerpoint/2010/main" val="16410764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5FFCC-78CC-4E9D-A277-8230F27334A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44CEFE7-D923-48C1-B2FE-8110829C69E3}"/>
              </a:ext>
            </a:extLst>
          </p:cNvPr>
          <p:cNvSpPr>
            <a:spLocks noGrp="1"/>
          </p:cNvSpPr>
          <p:nvPr>
            <p:ph type="dt" sz="half" idx="10"/>
          </p:nvPr>
        </p:nvSpPr>
        <p:spPr/>
        <p:txBody>
          <a:bodyPr/>
          <a:lstStyle/>
          <a:p>
            <a:fld id="{EED1C14C-A143-42F5-B247-D0E800131009}" type="datetimeFigureOut">
              <a:rPr lang="en-US" smtClean="0"/>
              <a:t>6/1/2023</a:t>
            </a:fld>
            <a:endParaRPr lang="en-US"/>
          </a:p>
        </p:txBody>
      </p:sp>
      <p:sp>
        <p:nvSpPr>
          <p:cNvPr id="4" name="Footer Placeholder 3">
            <a:extLst>
              <a:ext uri="{FF2B5EF4-FFF2-40B4-BE49-F238E27FC236}">
                <a16:creationId xmlns:a16="http://schemas.microsoft.com/office/drawing/2014/main" id="{A68F91C9-7841-4F7B-8F24-B5FF45B5B39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8896739-CF17-4867-A5ED-317AD19F5A3B}"/>
              </a:ext>
            </a:extLst>
          </p:cNvPr>
          <p:cNvSpPr>
            <a:spLocks noGrp="1"/>
          </p:cNvSpPr>
          <p:nvPr>
            <p:ph type="sldNum" sz="quarter" idx="12"/>
          </p:nvPr>
        </p:nvSpPr>
        <p:spPr/>
        <p:txBody>
          <a:bodyPr/>
          <a:lstStyle/>
          <a:p>
            <a:fld id="{5B03D32D-F1BC-4E9C-97E1-36CFF5B22341}" type="slidenum">
              <a:rPr lang="en-US" smtClean="0"/>
              <a:t>‹#›</a:t>
            </a:fld>
            <a:endParaRPr lang="en-US"/>
          </a:p>
        </p:txBody>
      </p:sp>
    </p:spTree>
    <p:extLst>
      <p:ext uri="{BB962C8B-B14F-4D97-AF65-F5344CB8AC3E}">
        <p14:creationId xmlns:p14="http://schemas.microsoft.com/office/powerpoint/2010/main" val="26788814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BE969-C268-47EF-AB2B-D7E1AC82DAF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5D29FC1-B3BC-4340-8289-F8F8191DD3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0F2501D-9846-46C6-98A9-AE1D7F26392D}"/>
              </a:ext>
            </a:extLst>
          </p:cNvPr>
          <p:cNvSpPr>
            <a:spLocks noGrp="1"/>
          </p:cNvSpPr>
          <p:nvPr>
            <p:ph type="dt" sz="half" idx="10"/>
          </p:nvPr>
        </p:nvSpPr>
        <p:spPr/>
        <p:txBody>
          <a:bodyPr/>
          <a:lstStyle/>
          <a:p>
            <a:fld id="{BE5801D3-EDA9-4716-8C30-FA89A7A0CEFD}" type="datetimeFigureOut">
              <a:rPr lang="en-GB" smtClean="0"/>
              <a:t>01/06/2023</a:t>
            </a:fld>
            <a:endParaRPr lang="en-GB"/>
          </a:p>
        </p:txBody>
      </p:sp>
      <p:sp>
        <p:nvSpPr>
          <p:cNvPr id="5" name="Footer Placeholder 4">
            <a:extLst>
              <a:ext uri="{FF2B5EF4-FFF2-40B4-BE49-F238E27FC236}">
                <a16:creationId xmlns:a16="http://schemas.microsoft.com/office/drawing/2014/main" id="{E7016750-98DC-4550-ACDA-3870A648B84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604A473-4195-41B1-BA9F-1599A42BDA5C}"/>
              </a:ext>
            </a:extLst>
          </p:cNvPr>
          <p:cNvSpPr>
            <a:spLocks noGrp="1"/>
          </p:cNvSpPr>
          <p:nvPr>
            <p:ph type="sldNum" sz="quarter" idx="12"/>
          </p:nvPr>
        </p:nvSpPr>
        <p:spPr/>
        <p:txBody>
          <a:bodyPr/>
          <a:lstStyle/>
          <a:p>
            <a:fld id="{DFC16BD1-5C4E-4340-B0E9-87F484933D69}" type="slidenum">
              <a:rPr lang="en-GB" smtClean="0"/>
              <a:t>‹#›</a:t>
            </a:fld>
            <a:endParaRPr lang="en-GB"/>
          </a:p>
        </p:txBody>
      </p:sp>
    </p:spTree>
    <p:extLst>
      <p:ext uri="{BB962C8B-B14F-4D97-AF65-F5344CB8AC3E}">
        <p14:creationId xmlns:p14="http://schemas.microsoft.com/office/powerpoint/2010/main" val="38216562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E8942B-5ECF-4556-91C2-496E4C52EF8A}"/>
              </a:ext>
            </a:extLst>
          </p:cNvPr>
          <p:cNvSpPr>
            <a:spLocks noGrp="1"/>
          </p:cNvSpPr>
          <p:nvPr>
            <p:ph type="dt" sz="half" idx="10"/>
          </p:nvPr>
        </p:nvSpPr>
        <p:spPr/>
        <p:txBody>
          <a:bodyPr/>
          <a:lstStyle/>
          <a:p>
            <a:fld id="{EED1C14C-A143-42F5-B247-D0E800131009}" type="datetimeFigureOut">
              <a:rPr lang="en-US" smtClean="0"/>
              <a:t>6/1/2023</a:t>
            </a:fld>
            <a:endParaRPr lang="en-US"/>
          </a:p>
        </p:txBody>
      </p:sp>
      <p:sp>
        <p:nvSpPr>
          <p:cNvPr id="3" name="Footer Placeholder 2">
            <a:extLst>
              <a:ext uri="{FF2B5EF4-FFF2-40B4-BE49-F238E27FC236}">
                <a16:creationId xmlns:a16="http://schemas.microsoft.com/office/drawing/2014/main" id="{3E1589EF-E9AD-45F7-BFBE-6F8AD357033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E18E0FA-5424-403C-8462-1B7C301C65D8}"/>
              </a:ext>
            </a:extLst>
          </p:cNvPr>
          <p:cNvSpPr>
            <a:spLocks noGrp="1"/>
          </p:cNvSpPr>
          <p:nvPr>
            <p:ph type="sldNum" sz="quarter" idx="12"/>
          </p:nvPr>
        </p:nvSpPr>
        <p:spPr/>
        <p:txBody>
          <a:bodyPr/>
          <a:lstStyle/>
          <a:p>
            <a:fld id="{5B03D32D-F1BC-4E9C-97E1-36CFF5B22341}" type="slidenum">
              <a:rPr lang="en-US" smtClean="0"/>
              <a:t>‹#›</a:t>
            </a:fld>
            <a:endParaRPr lang="en-US"/>
          </a:p>
        </p:txBody>
      </p:sp>
    </p:spTree>
    <p:extLst>
      <p:ext uri="{BB962C8B-B14F-4D97-AF65-F5344CB8AC3E}">
        <p14:creationId xmlns:p14="http://schemas.microsoft.com/office/powerpoint/2010/main" val="35195416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27A56-C315-441C-9002-DFD599AED2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9F57D9A-8037-4B31-951B-4675ADA693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763141B-5121-4179-B3F6-5295691222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A60C32E-3427-4696-A55A-56886EA24AEB}"/>
              </a:ext>
            </a:extLst>
          </p:cNvPr>
          <p:cNvSpPr>
            <a:spLocks noGrp="1"/>
          </p:cNvSpPr>
          <p:nvPr>
            <p:ph type="dt" sz="half" idx="10"/>
          </p:nvPr>
        </p:nvSpPr>
        <p:spPr/>
        <p:txBody>
          <a:bodyPr/>
          <a:lstStyle/>
          <a:p>
            <a:fld id="{EED1C14C-A143-42F5-B247-D0E800131009}" type="datetimeFigureOut">
              <a:rPr lang="en-US" smtClean="0"/>
              <a:t>6/1/2023</a:t>
            </a:fld>
            <a:endParaRPr lang="en-US"/>
          </a:p>
        </p:txBody>
      </p:sp>
      <p:sp>
        <p:nvSpPr>
          <p:cNvPr id="6" name="Footer Placeholder 5">
            <a:extLst>
              <a:ext uri="{FF2B5EF4-FFF2-40B4-BE49-F238E27FC236}">
                <a16:creationId xmlns:a16="http://schemas.microsoft.com/office/drawing/2014/main" id="{7DDFE526-7D20-4EC0-9624-E779812957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AA82D7-E462-4060-85D6-85CF55540155}"/>
              </a:ext>
            </a:extLst>
          </p:cNvPr>
          <p:cNvSpPr>
            <a:spLocks noGrp="1"/>
          </p:cNvSpPr>
          <p:nvPr>
            <p:ph type="sldNum" sz="quarter" idx="12"/>
          </p:nvPr>
        </p:nvSpPr>
        <p:spPr/>
        <p:txBody>
          <a:bodyPr/>
          <a:lstStyle/>
          <a:p>
            <a:fld id="{5B03D32D-F1BC-4E9C-97E1-36CFF5B22341}" type="slidenum">
              <a:rPr lang="en-US" smtClean="0"/>
              <a:t>‹#›</a:t>
            </a:fld>
            <a:endParaRPr lang="en-US"/>
          </a:p>
        </p:txBody>
      </p:sp>
    </p:spTree>
    <p:extLst>
      <p:ext uri="{BB962C8B-B14F-4D97-AF65-F5344CB8AC3E}">
        <p14:creationId xmlns:p14="http://schemas.microsoft.com/office/powerpoint/2010/main" val="34786361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E919B-BF68-4590-8CA9-A51BAC0F75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04BC1AA-5C68-47DC-BBF0-1E309865E5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F81A636-7F9C-43EC-B2F2-6FB3323CB7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D19410E-A050-4AA2-BC89-EF52EB1C34F6}"/>
              </a:ext>
            </a:extLst>
          </p:cNvPr>
          <p:cNvSpPr>
            <a:spLocks noGrp="1"/>
          </p:cNvSpPr>
          <p:nvPr>
            <p:ph type="dt" sz="half" idx="10"/>
          </p:nvPr>
        </p:nvSpPr>
        <p:spPr/>
        <p:txBody>
          <a:bodyPr/>
          <a:lstStyle/>
          <a:p>
            <a:fld id="{EED1C14C-A143-42F5-B247-D0E800131009}" type="datetimeFigureOut">
              <a:rPr lang="en-US" smtClean="0"/>
              <a:t>6/1/2023</a:t>
            </a:fld>
            <a:endParaRPr lang="en-US"/>
          </a:p>
        </p:txBody>
      </p:sp>
      <p:sp>
        <p:nvSpPr>
          <p:cNvPr id="6" name="Footer Placeholder 5">
            <a:extLst>
              <a:ext uri="{FF2B5EF4-FFF2-40B4-BE49-F238E27FC236}">
                <a16:creationId xmlns:a16="http://schemas.microsoft.com/office/drawing/2014/main" id="{B0C23AB0-18A5-4589-926D-C00F68CFEA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54EE52-EECA-4C6E-83E9-6382044D356C}"/>
              </a:ext>
            </a:extLst>
          </p:cNvPr>
          <p:cNvSpPr>
            <a:spLocks noGrp="1"/>
          </p:cNvSpPr>
          <p:nvPr>
            <p:ph type="sldNum" sz="quarter" idx="12"/>
          </p:nvPr>
        </p:nvSpPr>
        <p:spPr/>
        <p:txBody>
          <a:bodyPr/>
          <a:lstStyle/>
          <a:p>
            <a:fld id="{5B03D32D-F1BC-4E9C-97E1-36CFF5B22341}" type="slidenum">
              <a:rPr lang="en-US" smtClean="0"/>
              <a:t>‹#›</a:t>
            </a:fld>
            <a:endParaRPr lang="en-US"/>
          </a:p>
        </p:txBody>
      </p:sp>
    </p:spTree>
    <p:extLst>
      <p:ext uri="{BB962C8B-B14F-4D97-AF65-F5344CB8AC3E}">
        <p14:creationId xmlns:p14="http://schemas.microsoft.com/office/powerpoint/2010/main" val="7891605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536FE-B6CA-4D45-A719-6B51F3FF6D9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FB9388C-63B0-4DA8-97D0-BEEDCF401CA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D9BDB0-2A2B-43AC-965A-A9E7E7F741CD}"/>
              </a:ext>
            </a:extLst>
          </p:cNvPr>
          <p:cNvSpPr>
            <a:spLocks noGrp="1"/>
          </p:cNvSpPr>
          <p:nvPr>
            <p:ph type="dt" sz="half" idx="10"/>
          </p:nvPr>
        </p:nvSpPr>
        <p:spPr/>
        <p:txBody>
          <a:bodyPr/>
          <a:lstStyle/>
          <a:p>
            <a:fld id="{EED1C14C-A143-42F5-B247-D0E800131009}" type="datetimeFigureOut">
              <a:rPr lang="en-US" smtClean="0"/>
              <a:t>6/1/2023</a:t>
            </a:fld>
            <a:endParaRPr lang="en-US"/>
          </a:p>
        </p:txBody>
      </p:sp>
      <p:sp>
        <p:nvSpPr>
          <p:cNvPr id="5" name="Footer Placeholder 4">
            <a:extLst>
              <a:ext uri="{FF2B5EF4-FFF2-40B4-BE49-F238E27FC236}">
                <a16:creationId xmlns:a16="http://schemas.microsoft.com/office/drawing/2014/main" id="{B67DA7C3-2A5B-4BED-A540-9136486CC5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5888E8-31D6-4E51-9228-0D6066FED555}"/>
              </a:ext>
            </a:extLst>
          </p:cNvPr>
          <p:cNvSpPr>
            <a:spLocks noGrp="1"/>
          </p:cNvSpPr>
          <p:nvPr>
            <p:ph type="sldNum" sz="quarter" idx="12"/>
          </p:nvPr>
        </p:nvSpPr>
        <p:spPr/>
        <p:txBody>
          <a:bodyPr/>
          <a:lstStyle/>
          <a:p>
            <a:fld id="{5B03D32D-F1BC-4E9C-97E1-36CFF5B22341}" type="slidenum">
              <a:rPr lang="en-US" smtClean="0"/>
              <a:t>‹#›</a:t>
            </a:fld>
            <a:endParaRPr lang="en-US"/>
          </a:p>
        </p:txBody>
      </p:sp>
    </p:spTree>
    <p:extLst>
      <p:ext uri="{BB962C8B-B14F-4D97-AF65-F5344CB8AC3E}">
        <p14:creationId xmlns:p14="http://schemas.microsoft.com/office/powerpoint/2010/main" val="20994939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3D010CA-6776-433E-8E25-97899E08288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6391E6E-3CF5-4535-B37E-E30058EA284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6ADEE3-AAA7-4846-8EC6-84B1537C1D74}"/>
              </a:ext>
            </a:extLst>
          </p:cNvPr>
          <p:cNvSpPr>
            <a:spLocks noGrp="1"/>
          </p:cNvSpPr>
          <p:nvPr>
            <p:ph type="dt" sz="half" idx="10"/>
          </p:nvPr>
        </p:nvSpPr>
        <p:spPr/>
        <p:txBody>
          <a:bodyPr/>
          <a:lstStyle/>
          <a:p>
            <a:fld id="{EED1C14C-A143-42F5-B247-D0E800131009}" type="datetimeFigureOut">
              <a:rPr lang="en-US" smtClean="0"/>
              <a:t>6/1/2023</a:t>
            </a:fld>
            <a:endParaRPr lang="en-US"/>
          </a:p>
        </p:txBody>
      </p:sp>
      <p:sp>
        <p:nvSpPr>
          <p:cNvPr id="5" name="Footer Placeholder 4">
            <a:extLst>
              <a:ext uri="{FF2B5EF4-FFF2-40B4-BE49-F238E27FC236}">
                <a16:creationId xmlns:a16="http://schemas.microsoft.com/office/drawing/2014/main" id="{001DABD6-6E60-4895-89B1-3604A484D2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A4D314-6D1C-4A42-A445-B77646B2B295}"/>
              </a:ext>
            </a:extLst>
          </p:cNvPr>
          <p:cNvSpPr>
            <a:spLocks noGrp="1"/>
          </p:cNvSpPr>
          <p:nvPr>
            <p:ph type="sldNum" sz="quarter" idx="12"/>
          </p:nvPr>
        </p:nvSpPr>
        <p:spPr/>
        <p:txBody>
          <a:bodyPr/>
          <a:lstStyle/>
          <a:p>
            <a:fld id="{5B03D32D-F1BC-4E9C-97E1-36CFF5B22341}" type="slidenum">
              <a:rPr lang="en-US" smtClean="0"/>
              <a:t>‹#›</a:t>
            </a:fld>
            <a:endParaRPr lang="en-US"/>
          </a:p>
        </p:txBody>
      </p:sp>
    </p:spTree>
    <p:extLst>
      <p:ext uri="{BB962C8B-B14F-4D97-AF65-F5344CB8AC3E}">
        <p14:creationId xmlns:p14="http://schemas.microsoft.com/office/powerpoint/2010/main" val="38733762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513242" y="275013"/>
            <a:ext cx="11068797" cy="737494"/>
          </a:xfrm>
          <a:prstGeom prst="rect">
            <a:avLst/>
          </a:prstGeom>
        </p:spPr>
        <p:txBody>
          <a:bodyPr vert="horz" lIns="91440" tIns="45720" rIns="91440" bIns="45720" rtlCol="0" anchor="ctr">
            <a:normAutofit/>
          </a:bodyPr>
          <a:lstStyle/>
          <a:p>
            <a:r>
              <a:rPr lang="en-US"/>
              <a:t>Click to edit Master title style</a:t>
            </a:r>
            <a:endParaRPr lang="en-GB"/>
          </a:p>
        </p:txBody>
      </p:sp>
    </p:spTree>
    <p:extLst>
      <p:ext uri="{BB962C8B-B14F-4D97-AF65-F5344CB8AC3E}">
        <p14:creationId xmlns:p14="http://schemas.microsoft.com/office/powerpoint/2010/main" val="10484823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Leadership and managem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357A81-478E-CA45-A841-088A0D106062}"/>
              </a:ext>
            </a:extLst>
          </p:cNvPr>
          <p:cNvSpPr/>
          <p:nvPr userDrawn="1"/>
        </p:nvSpPr>
        <p:spPr>
          <a:xfrm>
            <a:off x="0" y="6416675"/>
            <a:ext cx="12192000" cy="441326"/>
          </a:xfrm>
          <a:prstGeom prst="rect">
            <a:avLst/>
          </a:prstGeom>
          <a:solidFill>
            <a:srgbClr val="E877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E87722"/>
              </a:solidFill>
              <a:effectLst/>
              <a:uLnTx/>
              <a:uFillTx/>
              <a:latin typeface="Arial" panose="020B0604020202020204"/>
              <a:ea typeface="+mn-ea"/>
              <a:cs typeface="+mn-cs"/>
            </a:endParaRPr>
          </a:p>
        </p:txBody>
      </p:sp>
      <p:sp>
        <p:nvSpPr>
          <p:cNvPr id="8" name="Title 1">
            <a:extLst>
              <a:ext uri="{FF2B5EF4-FFF2-40B4-BE49-F238E27FC236}">
                <a16:creationId xmlns:a16="http://schemas.microsoft.com/office/drawing/2014/main" id="{77EF256A-E335-2145-9A7C-7475018269E5}"/>
              </a:ext>
            </a:extLst>
          </p:cNvPr>
          <p:cNvSpPr>
            <a:spLocks noGrp="1"/>
          </p:cNvSpPr>
          <p:nvPr>
            <p:ph type="title" hasCustomPrompt="1"/>
          </p:nvPr>
        </p:nvSpPr>
        <p:spPr>
          <a:xfrm>
            <a:off x="490305" y="441326"/>
            <a:ext cx="9822619" cy="646811"/>
          </a:xfrm>
          <a:prstGeom prst="rect">
            <a:avLst/>
          </a:prstGeom>
          <a:noFill/>
          <a:ln w="12700">
            <a:noFill/>
          </a:ln>
        </p:spPr>
        <p:txBody>
          <a:bodyPr/>
          <a:lstStyle>
            <a:lvl1pPr>
              <a:defRPr sz="3600" b="1">
                <a:solidFill>
                  <a:srgbClr val="005EB8"/>
                </a:solidFill>
              </a:defRPr>
            </a:lvl1pPr>
          </a:lstStyle>
          <a:p>
            <a:r>
              <a:rPr lang="en-GB"/>
              <a:t>Click to edit Master title style  </a:t>
            </a:r>
            <a:endParaRPr lang="en-US"/>
          </a:p>
        </p:txBody>
      </p:sp>
      <p:sp>
        <p:nvSpPr>
          <p:cNvPr id="9" name="Text Placeholder 3">
            <a:extLst>
              <a:ext uri="{FF2B5EF4-FFF2-40B4-BE49-F238E27FC236}">
                <a16:creationId xmlns:a16="http://schemas.microsoft.com/office/drawing/2014/main" id="{C5D1DF75-38E7-4142-9F67-F098495156AB}"/>
              </a:ext>
            </a:extLst>
          </p:cNvPr>
          <p:cNvSpPr>
            <a:spLocks noGrp="1"/>
          </p:cNvSpPr>
          <p:nvPr>
            <p:ph type="body" sz="quarter" idx="11"/>
          </p:nvPr>
        </p:nvSpPr>
        <p:spPr>
          <a:xfrm>
            <a:off x="490307" y="2145794"/>
            <a:ext cx="9822618" cy="3989830"/>
          </a:xfrm>
          <a:prstGeom prst="rect">
            <a:avLst/>
          </a:prstGeom>
        </p:spPr>
        <p:txBody>
          <a:bodyPr/>
          <a:lstStyle>
            <a:lvl1pPr marL="228600" indent="-228600">
              <a:buClr>
                <a:srgbClr val="005EB8"/>
              </a:buClr>
              <a:buFont typeface="Wingdings" pitchFamily="2" charset="2"/>
              <a:buChar char="§"/>
              <a:defRPr sz="2400"/>
            </a:lvl1pPr>
            <a:lvl2pPr marL="685800" indent="-228600">
              <a:buClr>
                <a:srgbClr val="005EB8"/>
              </a:buClr>
              <a:buFont typeface="Wingdings" pitchFamily="2" charset="2"/>
              <a:buChar char="§"/>
              <a:defRPr sz="2000"/>
            </a:lvl2pPr>
            <a:lvl3pPr marL="1143000" indent="-228600">
              <a:buClr>
                <a:srgbClr val="005EB8"/>
              </a:buClr>
              <a:buFont typeface="Wingdings" pitchFamily="2" charset="2"/>
              <a:buChar char="§"/>
              <a:defRPr sz="1800"/>
            </a:lvl3pPr>
            <a:lvl4pPr marL="1600200" indent="-228600">
              <a:buClr>
                <a:srgbClr val="005EB8"/>
              </a:buClr>
              <a:buFont typeface="Wingdings" pitchFamily="2" charset="2"/>
              <a:buChar char="§"/>
              <a:defRPr sz="1600"/>
            </a:lvl4pPr>
            <a:lvl5pPr marL="2057400" indent="-228600">
              <a:buClr>
                <a:srgbClr val="005EB8"/>
              </a:buClr>
              <a:buFont typeface="Wingdings" pitchFamily="2" charset="2"/>
              <a:buChar char="§"/>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 name="Text Placeholder 9">
            <a:extLst>
              <a:ext uri="{FF2B5EF4-FFF2-40B4-BE49-F238E27FC236}">
                <a16:creationId xmlns:a16="http://schemas.microsoft.com/office/drawing/2014/main" id="{7B87449F-B1E3-BD4E-BC92-5E57418C1561}"/>
              </a:ext>
            </a:extLst>
          </p:cNvPr>
          <p:cNvSpPr>
            <a:spLocks noGrp="1"/>
          </p:cNvSpPr>
          <p:nvPr>
            <p:ph type="body" sz="quarter" idx="12"/>
          </p:nvPr>
        </p:nvSpPr>
        <p:spPr>
          <a:xfrm>
            <a:off x="490304" y="1351028"/>
            <a:ext cx="9822619" cy="731837"/>
          </a:xfrm>
          <a:prstGeom prst="rect">
            <a:avLst/>
          </a:prstGeom>
        </p:spPr>
        <p:txBody>
          <a:bodyPr/>
          <a:lstStyle>
            <a:lvl1pPr marL="228600" indent="-228600">
              <a:buClr>
                <a:srgbClr val="E87722"/>
              </a:buClr>
              <a:buFont typeface="Wingdings" pitchFamily="2" charset="2"/>
              <a:buChar char="§"/>
              <a:defRPr>
                <a:solidFill>
                  <a:srgbClr val="E87722"/>
                </a:solidFill>
              </a:defRPr>
            </a:lvl1pPr>
            <a:lvl2pPr marL="685800" indent="-228600">
              <a:buClr>
                <a:srgbClr val="005EB8"/>
              </a:buClr>
              <a:buFont typeface="Wingdings" pitchFamily="2" charset="2"/>
              <a:buChar char="§"/>
              <a:defRPr/>
            </a:lvl2pPr>
            <a:lvl3pPr marL="1143000" indent="-228600">
              <a:buClr>
                <a:srgbClr val="005EB8"/>
              </a:buClr>
              <a:buFont typeface="Wingdings" pitchFamily="2" charset="2"/>
              <a:buChar char="§"/>
              <a:defRPr/>
            </a:lvl3pPr>
            <a:lvl4pPr marL="1600200" indent="-228600">
              <a:buClr>
                <a:srgbClr val="005EB8"/>
              </a:buClr>
              <a:buFont typeface="Wingdings" pitchFamily="2" charset="2"/>
              <a:buChar char="§"/>
              <a:defRPr/>
            </a:lvl4pPr>
            <a:lvl5pPr marL="2057400" indent="-228600">
              <a:buClr>
                <a:srgbClr val="005EB8"/>
              </a:buClr>
              <a:buFont typeface="Wingdings" pitchFamily="2" charset="2"/>
              <a:buChar char="§"/>
              <a:defRPr/>
            </a:lvl5pPr>
          </a:lstStyle>
          <a:p>
            <a:pPr lvl="0"/>
            <a:r>
              <a:rPr lang="en-GB"/>
              <a:t>Click to edit Master text styles</a:t>
            </a:r>
          </a:p>
        </p:txBody>
      </p:sp>
      <p:pic>
        <p:nvPicPr>
          <p:cNvPr id="11" name="Picture 10">
            <a:extLst>
              <a:ext uri="{FF2B5EF4-FFF2-40B4-BE49-F238E27FC236}">
                <a16:creationId xmlns:a16="http://schemas.microsoft.com/office/drawing/2014/main" id="{FBBA4C6E-262F-5141-9245-882AF32239BF}"/>
              </a:ext>
            </a:extLst>
          </p:cNvPr>
          <p:cNvPicPr>
            <a:picLocks noChangeAspect="1"/>
          </p:cNvPicPr>
          <p:nvPr userDrawn="1"/>
        </p:nvPicPr>
        <p:blipFill>
          <a:blip r:embed="rId2"/>
          <a:srcRect/>
          <a:stretch/>
        </p:blipFill>
        <p:spPr>
          <a:xfrm>
            <a:off x="10789099" y="1609971"/>
            <a:ext cx="1228324" cy="4614824"/>
          </a:xfrm>
          <a:prstGeom prst="rect">
            <a:avLst/>
          </a:prstGeom>
        </p:spPr>
      </p:pic>
    </p:spTree>
    <p:extLst>
      <p:ext uri="{BB962C8B-B14F-4D97-AF65-F5344CB8AC3E}">
        <p14:creationId xmlns:p14="http://schemas.microsoft.com/office/powerpoint/2010/main" val="4691838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ubtitle slide 7 (orang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27DCEC3-7146-6E4C-922B-3BC0DD4E479B}"/>
              </a:ext>
            </a:extLst>
          </p:cNvPr>
          <p:cNvSpPr/>
          <p:nvPr userDrawn="1"/>
        </p:nvSpPr>
        <p:spPr>
          <a:xfrm>
            <a:off x="0" y="6416675"/>
            <a:ext cx="12192000" cy="441326"/>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p:cNvSpPr>
            <a:spLocks noGrp="1"/>
          </p:cNvSpPr>
          <p:nvPr>
            <p:ph type="title" hasCustomPrompt="1"/>
          </p:nvPr>
        </p:nvSpPr>
        <p:spPr>
          <a:xfrm>
            <a:off x="490306" y="3095852"/>
            <a:ext cx="11195417" cy="666297"/>
          </a:xfrm>
          <a:prstGeom prst="rect">
            <a:avLst/>
          </a:prstGeom>
          <a:noFill/>
          <a:ln w="12700">
            <a:noFill/>
          </a:ln>
        </p:spPr>
        <p:txBody>
          <a:bodyPr/>
          <a:lstStyle>
            <a:lvl1pPr>
              <a:defRPr sz="4200" b="1">
                <a:solidFill>
                  <a:srgbClr val="E87722"/>
                </a:solidFill>
              </a:defRPr>
            </a:lvl1pPr>
          </a:lstStyle>
          <a:p>
            <a:r>
              <a:rPr lang="en-GB"/>
              <a:t>Click to edit Master title style </a:t>
            </a:r>
            <a:endParaRPr lang="en-US"/>
          </a:p>
        </p:txBody>
      </p:sp>
      <p:sp>
        <p:nvSpPr>
          <p:cNvPr id="4" name="Rectangle 3">
            <a:extLst>
              <a:ext uri="{FF2B5EF4-FFF2-40B4-BE49-F238E27FC236}">
                <a16:creationId xmlns:a16="http://schemas.microsoft.com/office/drawing/2014/main" id="{1ECA2E93-8B24-4F1E-B642-89214BC022B7}"/>
              </a:ext>
            </a:extLst>
          </p:cNvPr>
          <p:cNvSpPr/>
          <p:nvPr userDrawn="1"/>
        </p:nvSpPr>
        <p:spPr>
          <a:xfrm>
            <a:off x="0" y="6416674"/>
            <a:ext cx="12192000" cy="441326"/>
          </a:xfrm>
          <a:prstGeom prst="rect">
            <a:avLst/>
          </a:prstGeom>
          <a:solidFill>
            <a:srgbClr val="E877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E87722"/>
              </a:solidFill>
              <a:effectLst/>
              <a:uLnTx/>
              <a:uFillTx/>
              <a:latin typeface="Arial" panose="020B0604020202020204"/>
              <a:ea typeface="+mn-ea"/>
              <a:cs typeface="+mn-cs"/>
            </a:endParaRPr>
          </a:p>
        </p:txBody>
      </p:sp>
    </p:spTree>
    <p:extLst>
      <p:ext uri="{BB962C8B-B14F-4D97-AF65-F5344CB8AC3E}">
        <p14:creationId xmlns:p14="http://schemas.microsoft.com/office/powerpoint/2010/main" val="220233533"/>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07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D1CD9AB-DEE5-3A4E-80FA-F8A83398EA1C}"/>
              </a:ext>
            </a:extLst>
          </p:cNvPr>
          <p:cNvPicPr>
            <a:picLocks noChangeAspect="1"/>
          </p:cNvPicPr>
          <p:nvPr userDrawn="1"/>
        </p:nvPicPr>
        <p:blipFill>
          <a:blip r:embed="rId2"/>
          <a:srcRect/>
          <a:stretch/>
        </p:blipFill>
        <p:spPr>
          <a:xfrm>
            <a:off x="12700" y="3292838"/>
            <a:ext cx="12166600" cy="2984500"/>
          </a:xfrm>
          <a:prstGeom prst="rect">
            <a:avLst/>
          </a:prstGeom>
        </p:spPr>
      </p:pic>
      <p:sp>
        <p:nvSpPr>
          <p:cNvPr id="6" name="Title 1">
            <a:extLst>
              <a:ext uri="{FF2B5EF4-FFF2-40B4-BE49-F238E27FC236}">
                <a16:creationId xmlns:a16="http://schemas.microsoft.com/office/drawing/2014/main" id="{FFB11F8A-FE08-BA4E-9B3E-FF3807F9DA4D}"/>
              </a:ext>
            </a:extLst>
          </p:cNvPr>
          <p:cNvSpPr>
            <a:spLocks noGrp="1"/>
          </p:cNvSpPr>
          <p:nvPr>
            <p:ph type="title" hasCustomPrompt="1"/>
          </p:nvPr>
        </p:nvSpPr>
        <p:spPr>
          <a:xfrm>
            <a:off x="490306" y="740665"/>
            <a:ext cx="9454972" cy="1169861"/>
          </a:xfrm>
          <a:prstGeom prst="rect">
            <a:avLst/>
          </a:prstGeom>
          <a:noFill/>
          <a:ln w="12700">
            <a:noFill/>
          </a:ln>
        </p:spPr>
        <p:txBody>
          <a:bodyPr/>
          <a:lstStyle>
            <a:lvl1pPr>
              <a:defRPr sz="4200" b="1">
                <a:solidFill>
                  <a:srgbClr val="005EB8"/>
                </a:solidFill>
              </a:defRPr>
            </a:lvl1pPr>
          </a:lstStyle>
          <a:p>
            <a:r>
              <a:rPr lang="en-GB"/>
              <a:t>Click to edit Master title style  </a:t>
            </a:r>
            <a:endParaRPr lang="en-US"/>
          </a:p>
        </p:txBody>
      </p:sp>
      <p:sp>
        <p:nvSpPr>
          <p:cNvPr id="9" name="Text Placeholder 7">
            <a:extLst>
              <a:ext uri="{FF2B5EF4-FFF2-40B4-BE49-F238E27FC236}">
                <a16:creationId xmlns:a16="http://schemas.microsoft.com/office/drawing/2014/main" id="{4F88742B-BB5A-BF40-BC60-AC621FCC3F72}"/>
              </a:ext>
            </a:extLst>
          </p:cNvPr>
          <p:cNvSpPr>
            <a:spLocks noGrp="1"/>
          </p:cNvSpPr>
          <p:nvPr>
            <p:ph type="body" sz="quarter" idx="10"/>
          </p:nvPr>
        </p:nvSpPr>
        <p:spPr>
          <a:xfrm>
            <a:off x="465922" y="2325751"/>
            <a:ext cx="9454972" cy="646811"/>
          </a:xfrm>
          <a:prstGeom prst="rect">
            <a:avLst/>
          </a:prstGeom>
        </p:spPr>
        <p:txBody>
          <a:bodyPr/>
          <a:lstStyle>
            <a:lvl1pPr marL="457200" indent="-457200">
              <a:buClr>
                <a:srgbClr val="005EB8"/>
              </a:buClr>
              <a:buFont typeface="Wingdings" pitchFamily="2" charset="2"/>
              <a:buChar char="§"/>
              <a:defRPr>
                <a:solidFill>
                  <a:srgbClr val="005EB8"/>
                </a:solidFill>
              </a:defRPr>
            </a:lvl1pPr>
            <a:lvl2pPr marL="685800" indent="-228600">
              <a:buClr>
                <a:srgbClr val="005EB8"/>
              </a:buClr>
              <a:buFont typeface="Wingdings" pitchFamily="2" charset="2"/>
              <a:buChar char="§"/>
              <a:defRPr>
                <a:solidFill>
                  <a:schemeClr val="tx1"/>
                </a:solidFill>
              </a:defRPr>
            </a:lvl2pPr>
            <a:lvl3pPr marL="1143000" indent="-228600">
              <a:buClr>
                <a:srgbClr val="005EB8"/>
              </a:buClr>
              <a:buFont typeface="Wingdings" pitchFamily="2" charset="2"/>
              <a:buChar char="§"/>
              <a:defRPr>
                <a:solidFill>
                  <a:schemeClr val="tx1"/>
                </a:solidFill>
              </a:defRPr>
            </a:lvl3pPr>
            <a:lvl4pPr marL="1600200" indent="-228600">
              <a:buClr>
                <a:srgbClr val="005EB8"/>
              </a:buClr>
              <a:buFont typeface="Wingdings" pitchFamily="2" charset="2"/>
              <a:buChar char="§"/>
              <a:defRPr>
                <a:solidFill>
                  <a:schemeClr val="tx1"/>
                </a:solidFill>
              </a:defRPr>
            </a:lvl4pPr>
            <a:lvl5pPr marL="2057400" indent="-228600">
              <a:buClr>
                <a:srgbClr val="005EB8"/>
              </a:buClr>
              <a:buFont typeface="Wingdings" pitchFamily="2" charset="2"/>
              <a:buChar char="§"/>
              <a:defRPr>
                <a:solidFill>
                  <a:schemeClr val="tx1"/>
                </a:solidFill>
              </a:defRPr>
            </a:lvl5pPr>
          </a:lstStyle>
          <a:p>
            <a:pPr lvl="0"/>
            <a:r>
              <a:rPr lang="en-GB"/>
              <a:t>Click to edit Master text styles</a:t>
            </a:r>
          </a:p>
        </p:txBody>
      </p:sp>
      <p:sp>
        <p:nvSpPr>
          <p:cNvPr id="10" name="Rectangle 9">
            <a:extLst>
              <a:ext uri="{FF2B5EF4-FFF2-40B4-BE49-F238E27FC236}">
                <a16:creationId xmlns:a16="http://schemas.microsoft.com/office/drawing/2014/main" id="{94E73784-4156-F348-8785-7DB65AEB00FD}"/>
              </a:ext>
            </a:extLst>
          </p:cNvPr>
          <p:cNvSpPr/>
          <p:nvPr userDrawn="1"/>
        </p:nvSpPr>
        <p:spPr>
          <a:xfrm>
            <a:off x="0" y="6416675"/>
            <a:ext cx="12192000" cy="441326"/>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641267438"/>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07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329A7-CD48-B9D8-3B32-9FAB8768DB6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3747873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48C2C-F135-4BA3-ACD6-1700F141126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CE6D5FB-BB43-47E4-8F42-566C259C06E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B3B5AA0-BC3B-479C-B266-A559C07011F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4046F8E-496B-4ECD-BFFD-FB6BFB9FED5A}"/>
              </a:ext>
            </a:extLst>
          </p:cNvPr>
          <p:cNvSpPr>
            <a:spLocks noGrp="1"/>
          </p:cNvSpPr>
          <p:nvPr>
            <p:ph type="dt" sz="half" idx="10"/>
          </p:nvPr>
        </p:nvSpPr>
        <p:spPr/>
        <p:txBody>
          <a:bodyPr/>
          <a:lstStyle/>
          <a:p>
            <a:fld id="{BE5801D3-EDA9-4716-8C30-FA89A7A0CEFD}" type="datetimeFigureOut">
              <a:rPr lang="en-GB" smtClean="0"/>
              <a:t>01/06/2023</a:t>
            </a:fld>
            <a:endParaRPr lang="en-GB"/>
          </a:p>
        </p:txBody>
      </p:sp>
      <p:sp>
        <p:nvSpPr>
          <p:cNvPr id="6" name="Footer Placeholder 5">
            <a:extLst>
              <a:ext uri="{FF2B5EF4-FFF2-40B4-BE49-F238E27FC236}">
                <a16:creationId xmlns:a16="http://schemas.microsoft.com/office/drawing/2014/main" id="{CDA46572-C830-41E1-95E3-7B6E14D3022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FA67355-A62E-4F2B-BD88-FC55CBF9577A}"/>
              </a:ext>
            </a:extLst>
          </p:cNvPr>
          <p:cNvSpPr>
            <a:spLocks noGrp="1"/>
          </p:cNvSpPr>
          <p:nvPr>
            <p:ph type="sldNum" sz="quarter" idx="12"/>
          </p:nvPr>
        </p:nvSpPr>
        <p:spPr/>
        <p:txBody>
          <a:bodyPr/>
          <a:lstStyle/>
          <a:p>
            <a:fld id="{DFC16BD1-5C4E-4340-B0E9-87F484933D69}" type="slidenum">
              <a:rPr lang="en-GB" smtClean="0"/>
              <a:t>‹#›</a:t>
            </a:fld>
            <a:endParaRPr lang="en-GB"/>
          </a:p>
        </p:txBody>
      </p:sp>
    </p:spTree>
    <p:extLst>
      <p:ext uri="{BB962C8B-B14F-4D97-AF65-F5344CB8AC3E}">
        <p14:creationId xmlns:p14="http://schemas.microsoft.com/office/powerpoint/2010/main" val="35230126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Trainin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357A81-478E-CA45-A841-088A0D106062}"/>
              </a:ext>
            </a:extLst>
          </p:cNvPr>
          <p:cNvSpPr/>
          <p:nvPr userDrawn="1"/>
        </p:nvSpPr>
        <p:spPr>
          <a:xfrm>
            <a:off x="0" y="6416675"/>
            <a:ext cx="12192000" cy="44132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5" name="Title 1">
            <a:extLst>
              <a:ext uri="{FF2B5EF4-FFF2-40B4-BE49-F238E27FC236}">
                <a16:creationId xmlns:a16="http://schemas.microsoft.com/office/drawing/2014/main" id="{183DF0C0-4911-1B47-A402-0E0D2BE73A0E}"/>
              </a:ext>
            </a:extLst>
          </p:cNvPr>
          <p:cNvSpPr>
            <a:spLocks noGrp="1"/>
          </p:cNvSpPr>
          <p:nvPr>
            <p:ph type="title" hasCustomPrompt="1"/>
          </p:nvPr>
        </p:nvSpPr>
        <p:spPr>
          <a:xfrm>
            <a:off x="490306" y="441326"/>
            <a:ext cx="9309740" cy="646811"/>
          </a:xfrm>
          <a:prstGeom prst="rect">
            <a:avLst/>
          </a:prstGeom>
          <a:noFill/>
          <a:ln w="12700">
            <a:noFill/>
          </a:ln>
        </p:spPr>
        <p:txBody>
          <a:bodyPr/>
          <a:lstStyle>
            <a:lvl1pPr>
              <a:defRPr sz="3600" b="1">
                <a:solidFill>
                  <a:srgbClr val="005EB8"/>
                </a:solidFill>
              </a:defRPr>
            </a:lvl1pPr>
          </a:lstStyle>
          <a:p>
            <a:r>
              <a:rPr lang="en-GB" dirty="0"/>
              <a:t>Click to edit Master title style  </a:t>
            </a:r>
            <a:endParaRPr lang="en-US" dirty="0"/>
          </a:p>
        </p:txBody>
      </p:sp>
      <p:sp>
        <p:nvSpPr>
          <p:cNvPr id="6" name="Text Placeholder 3">
            <a:extLst>
              <a:ext uri="{FF2B5EF4-FFF2-40B4-BE49-F238E27FC236}">
                <a16:creationId xmlns:a16="http://schemas.microsoft.com/office/drawing/2014/main" id="{FA007014-30B5-9C43-A122-2198A767119D}"/>
              </a:ext>
            </a:extLst>
          </p:cNvPr>
          <p:cNvSpPr>
            <a:spLocks noGrp="1"/>
          </p:cNvSpPr>
          <p:nvPr>
            <p:ph type="body" sz="quarter" idx="11"/>
          </p:nvPr>
        </p:nvSpPr>
        <p:spPr>
          <a:xfrm>
            <a:off x="490307" y="2145794"/>
            <a:ext cx="9309739" cy="3989830"/>
          </a:xfrm>
          <a:prstGeom prst="rect">
            <a:avLst/>
          </a:prstGeom>
        </p:spPr>
        <p:txBody>
          <a:bodyPr/>
          <a:lstStyle>
            <a:lvl1pPr marL="228600" indent="-228600">
              <a:buClr>
                <a:srgbClr val="005EB8"/>
              </a:buClr>
              <a:buFont typeface="Wingdings" pitchFamily="2" charset="2"/>
              <a:buChar char="§"/>
              <a:defRPr sz="2400"/>
            </a:lvl1pPr>
            <a:lvl2pPr marL="685800" indent="-228600">
              <a:buClr>
                <a:srgbClr val="005EB8"/>
              </a:buClr>
              <a:buFont typeface="Wingdings" pitchFamily="2" charset="2"/>
              <a:buChar char="§"/>
              <a:defRPr sz="2000"/>
            </a:lvl2pPr>
            <a:lvl3pPr marL="1143000" indent="-228600">
              <a:buClr>
                <a:srgbClr val="005EB8"/>
              </a:buClr>
              <a:buFont typeface="Wingdings" pitchFamily="2" charset="2"/>
              <a:buChar char="§"/>
              <a:defRPr sz="1800"/>
            </a:lvl3pPr>
            <a:lvl4pPr marL="1600200" indent="-228600">
              <a:buClr>
                <a:srgbClr val="005EB8"/>
              </a:buClr>
              <a:buFont typeface="Wingdings" pitchFamily="2" charset="2"/>
              <a:buChar char="§"/>
              <a:defRPr sz="1600"/>
            </a:lvl4pPr>
            <a:lvl5pPr marL="2057400" indent="-228600">
              <a:buClr>
                <a:srgbClr val="005EB8"/>
              </a:buClr>
              <a:buFont typeface="Wingdings" pitchFamily="2" charset="2"/>
              <a:buChar char="§"/>
              <a:defRPr sz="14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7" name="Text Placeholder 9">
            <a:extLst>
              <a:ext uri="{FF2B5EF4-FFF2-40B4-BE49-F238E27FC236}">
                <a16:creationId xmlns:a16="http://schemas.microsoft.com/office/drawing/2014/main" id="{C260E0BD-312E-ED44-B40A-73964C6EEE28}"/>
              </a:ext>
            </a:extLst>
          </p:cNvPr>
          <p:cNvSpPr>
            <a:spLocks noGrp="1"/>
          </p:cNvSpPr>
          <p:nvPr>
            <p:ph type="body" sz="quarter" idx="12"/>
          </p:nvPr>
        </p:nvSpPr>
        <p:spPr>
          <a:xfrm>
            <a:off x="490305" y="1351028"/>
            <a:ext cx="9309740" cy="731837"/>
          </a:xfrm>
          <a:prstGeom prst="rect">
            <a:avLst/>
          </a:prstGeom>
        </p:spPr>
        <p:txBody>
          <a:bodyPr/>
          <a:lstStyle>
            <a:lvl1pPr marL="228600" indent="-228600">
              <a:buClr>
                <a:srgbClr val="005EB8"/>
              </a:buClr>
              <a:buFont typeface="Wingdings" pitchFamily="2" charset="2"/>
              <a:buChar char="§"/>
              <a:defRPr>
                <a:solidFill>
                  <a:srgbClr val="005EB8"/>
                </a:solidFill>
              </a:defRPr>
            </a:lvl1pPr>
            <a:lvl2pPr marL="685800" indent="-228600">
              <a:buClr>
                <a:srgbClr val="005EB8"/>
              </a:buClr>
              <a:buFont typeface="Wingdings" pitchFamily="2" charset="2"/>
              <a:buChar char="§"/>
              <a:defRPr/>
            </a:lvl2pPr>
            <a:lvl3pPr marL="1143000" indent="-228600">
              <a:buClr>
                <a:srgbClr val="005EB8"/>
              </a:buClr>
              <a:buFont typeface="Wingdings" pitchFamily="2" charset="2"/>
              <a:buChar char="§"/>
              <a:defRPr/>
            </a:lvl3pPr>
            <a:lvl4pPr marL="1600200" indent="-228600">
              <a:buClr>
                <a:srgbClr val="005EB8"/>
              </a:buClr>
              <a:buFont typeface="Wingdings" pitchFamily="2" charset="2"/>
              <a:buChar char="§"/>
              <a:defRPr/>
            </a:lvl4pPr>
            <a:lvl5pPr marL="2057400" indent="-228600">
              <a:buClr>
                <a:srgbClr val="005EB8"/>
              </a:buClr>
              <a:buFont typeface="Wingdings" pitchFamily="2" charset="2"/>
              <a:buChar char="§"/>
              <a:defRPr/>
            </a:lvl5pPr>
          </a:lstStyle>
          <a:p>
            <a:pPr lvl="0"/>
            <a:r>
              <a:rPr lang="en-GB" dirty="0"/>
              <a:t>Click to edit Master text styles</a:t>
            </a:r>
          </a:p>
        </p:txBody>
      </p:sp>
      <p:pic>
        <p:nvPicPr>
          <p:cNvPr id="3" name="Picture 2">
            <a:extLst>
              <a:ext uri="{FF2B5EF4-FFF2-40B4-BE49-F238E27FC236}">
                <a16:creationId xmlns:a16="http://schemas.microsoft.com/office/drawing/2014/main" id="{B8DBDC8C-6B15-A949-B64C-3E5076958C6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317067" y="1609969"/>
            <a:ext cx="1637765" cy="4614828"/>
          </a:xfrm>
          <a:prstGeom prst="rect">
            <a:avLst/>
          </a:prstGeom>
        </p:spPr>
      </p:pic>
    </p:spTree>
    <p:extLst>
      <p:ext uri="{BB962C8B-B14F-4D97-AF65-F5344CB8AC3E}">
        <p14:creationId xmlns:p14="http://schemas.microsoft.com/office/powerpoint/2010/main" val="31932051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Events/meeting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357A81-478E-CA45-A841-088A0D106062}"/>
              </a:ext>
            </a:extLst>
          </p:cNvPr>
          <p:cNvSpPr/>
          <p:nvPr userDrawn="1"/>
        </p:nvSpPr>
        <p:spPr>
          <a:xfrm>
            <a:off x="0" y="6416675"/>
            <a:ext cx="12192000" cy="44132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5" name="Title 1">
            <a:extLst>
              <a:ext uri="{FF2B5EF4-FFF2-40B4-BE49-F238E27FC236}">
                <a16:creationId xmlns:a16="http://schemas.microsoft.com/office/drawing/2014/main" id="{183DF0C0-4911-1B47-A402-0E0D2BE73A0E}"/>
              </a:ext>
            </a:extLst>
          </p:cNvPr>
          <p:cNvSpPr>
            <a:spLocks noGrp="1"/>
          </p:cNvSpPr>
          <p:nvPr>
            <p:ph type="title" hasCustomPrompt="1"/>
          </p:nvPr>
        </p:nvSpPr>
        <p:spPr>
          <a:xfrm>
            <a:off x="490306" y="441326"/>
            <a:ext cx="9309740" cy="646811"/>
          </a:xfrm>
          <a:prstGeom prst="rect">
            <a:avLst/>
          </a:prstGeom>
          <a:noFill/>
          <a:ln w="12700">
            <a:noFill/>
          </a:ln>
        </p:spPr>
        <p:txBody>
          <a:bodyPr/>
          <a:lstStyle>
            <a:lvl1pPr>
              <a:defRPr sz="3600" b="1">
                <a:solidFill>
                  <a:srgbClr val="005EB8"/>
                </a:solidFill>
              </a:defRPr>
            </a:lvl1pPr>
          </a:lstStyle>
          <a:p>
            <a:r>
              <a:rPr lang="en-GB" dirty="0"/>
              <a:t>Click to edit Master title style  </a:t>
            </a:r>
            <a:endParaRPr lang="en-US" dirty="0"/>
          </a:p>
        </p:txBody>
      </p:sp>
      <p:sp>
        <p:nvSpPr>
          <p:cNvPr id="6" name="Text Placeholder 3">
            <a:extLst>
              <a:ext uri="{FF2B5EF4-FFF2-40B4-BE49-F238E27FC236}">
                <a16:creationId xmlns:a16="http://schemas.microsoft.com/office/drawing/2014/main" id="{FA007014-30B5-9C43-A122-2198A767119D}"/>
              </a:ext>
            </a:extLst>
          </p:cNvPr>
          <p:cNvSpPr>
            <a:spLocks noGrp="1"/>
          </p:cNvSpPr>
          <p:nvPr>
            <p:ph type="body" sz="quarter" idx="11"/>
          </p:nvPr>
        </p:nvSpPr>
        <p:spPr>
          <a:xfrm>
            <a:off x="490307" y="2145794"/>
            <a:ext cx="9309739" cy="3989830"/>
          </a:xfrm>
          <a:prstGeom prst="rect">
            <a:avLst/>
          </a:prstGeom>
        </p:spPr>
        <p:txBody>
          <a:bodyPr/>
          <a:lstStyle>
            <a:lvl1pPr marL="228600" indent="-228600">
              <a:buClr>
                <a:srgbClr val="005EB8"/>
              </a:buClr>
              <a:buFont typeface="Wingdings" pitchFamily="2" charset="2"/>
              <a:buChar char="§"/>
              <a:defRPr sz="2400"/>
            </a:lvl1pPr>
            <a:lvl2pPr marL="685800" indent="-228600">
              <a:buClr>
                <a:srgbClr val="005EB8"/>
              </a:buClr>
              <a:buFont typeface="Wingdings" pitchFamily="2" charset="2"/>
              <a:buChar char="§"/>
              <a:defRPr sz="2000"/>
            </a:lvl2pPr>
            <a:lvl3pPr marL="1143000" indent="-228600">
              <a:buClr>
                <a:srgbClr val="005EB8"/>
              </a:buClr>
              <a:buFont typeface="Wingdings" pitchFamily="2" charset="2"/>
              <a:buChar char="§"/>
              <a:defRPr sz="1800"/>
            </a:lvl3pPr>
            <a:lvl4pPr marL="1600200" indent="-228600">
              <a:buClr>
                <a:srgbClr val="005EB8"/>
              </a:buClr>
              <a:buFont typeface="Wingdings" pitchFamily="2" charset="2"/>
              <a:buChar char="§"/>
              <a:defRPr sz="1600"/>
            </a:lvl4pPr>
            <a:lvl5pPr marL="2057400" indent="-228600">
              <a:buClr>
                <a:srgbClr val="005EB8"/>
              </a:buClr>
              <a:buFont typeface="Wingdings" pitchFamily="2" charset="2"/>
              <a:buChar char="§"/>
              <a:defRPr sz="14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7" name="Text Placeholder 9">
            <a:extLst>
              <a:ext uri="{FF2B5EF4-FFF2-40B4-BE49-F238E27FC236}">
                <a16:creationId xmlns:a16="http://schemas.microsoft.com/office/drawing/2014/main" id="{C260E0BD-312E-ED44-B40A-73964C6EEE28}"/>
              </a:ext>
            </a:extLst>
          </p:cNvPr>
          <p:cNvSpPr>
            <a:spLocks noGrp="1"/>
          </p:cNvSpPr>
          <p:nvPr>
            <p:ph type="body" sz="quarter" idx="12"/>
          </p:nvPr>
        </p:nvSpPr>
        <p:spPr>
          <a:xfrm>
            <a:off x="490305" y="1351028"/>
            <a:ext cx="9309740" cy="731837"/>
          </a:xfrm>
          <a:prstGeom prst="rect">
            <a:avLst/>
          </a:prstGeom>
        </p:spPr>
        <p:txBody>
          <a:bodyPr/>
          <a:lstStyle>
            <a:lvl1pPr marL="228600" indent="-228600">
              <a:buClr>
                <a:srgbClr val="005EB8"/>
              </a:buClr>
              <a:buFont typeface="Wingdings" pitchFamily="2" charset="2"/>
              <a:buChar char="§"/>
              <a:defRPr>
                <a:solidFill>
                  <a:srgbClr val="005EB8"/>
                </a:solidFill>
              </a:defRPr>
            </a:lvl1pPr>
            <a:lvl2pPr marL="685800" indent="-228600">
              <a:buClr>
                <a:srgbClr val="005EB8"/>
              </a:buClr>
              <a:buFont typeface="Wingdings" pitchFamily="2" charset="2"/>
              <a:buChar char="§"/>
              <a:defRPr/>
            </a:lvl2pPr>
            <a:lvl3pPr marL="1143000" indent="-228600">
              <a:buClr>
                <a:srgbClr val="005EB8"/>
              </a:buClr>
              <a:buFont typeface="Wingdings" pitchFamily="2" charset="2"/>
              <a:buChar char="§"/>
              <a:defRPr/>
            </a:lvl3pPr>
            <a:lvl4pPr marL="1600200" indent="-228600">
              <a:buClr>
                <a:srgbClr val="005EB8"/>
              </a:buClr>
              <a:buFont typeface="Wingdings" pitchFamily="2" charset="2"/>
              <a:buChar char="§"/>
              <a:defRPr/>
            </a:lvl4pPr>
            <a:lvl5pPr marL="2057400" indent="-228600">
              <a:buClr>
                <a:srgbClr val="005EB8"/>
              </a:buClr>
              <a:buFont typeface="Wingdings" pitchFamily="2" charset="2"/>
              <a:buChar char="§"/>
              <a:defRPr/>
            </a:lvl5pPr>
          </a:lstStyle>
          <a:p>
            <a:pPr lvl="0"/>
            <a:r>
              <a:rPr lang="en-GB" dirty="0"/>
              <a:t>Click to edit Master text styles</a:t>
            </a:r>
          </a:p>
        </p:txBody>
      </p:sp>
      <p:pic>
        <p:nvPicPr>
          <p:cNvPr id="3" name="Picture 2">
            <a:extLst>
              <a:ext uri="{FF2B5EF4-FFF2-40B4-BE49-F238E27FC236}">
                <a16:creationId xmlns:a16="http://schemas.microsoft.com/office/drawing/2014/main" id="{B8DBDC8C-6B15-A949-B64C-3E5076958C6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317067" y="1609969"/>
            <a:ext cx="1637765" cy="4614828"/>
          </a:xfrm>
          <a:prstGeom prst="rect">
            <a:avLst/>
          </a:prstGeom>
        </p:spPr>
      </p:pic>
    </p:spTree>
    <p:extLst>
      <p:ext uri="{BB962C8B-B14F-4D97-AF65-F5344CB8AC3E}">
        <p14:creationId xmlns:p14="http://schemas.microsoft.com/office/powerpoint/2010/main" val="22921136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E4803061-2283-7E4A-B880-CDDA0DC080F5}" type="datetimeFigureOut">
              <a:rPr lang="en-GB" smtClean="0"/>
              <a:t>01/06/2023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C31165-EE58-ED49-897C-A6DA726018CE}" type="slidenum">
              <a:rPr lang="en-GB" smtClean="0"/>
              <a:t>‹#›</a:t>
            </a:fld>
            <a:endParaRPr lang="en-GB"/>
          </a:p>
        </p:txBody>
      </p:sp>
    </p:spTree>
    <p:extLst>
      <p:ext uri="{BB962C8B-B14F-4D97-AF65-F5344CB8AC3E}">
        <p14:creationId xmlns:p14="http://schemas.microsoft.com/office/powerpoint/2010/main" val="19485157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E4803061-2283-7E4A-B880-CDDA0DC080F5}" type="datetimeFigureOut">
              <a:rPr lang="en-GB" smtClean="0"/>
              <a:t>01/06/2023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C31165-EE58-ED49-897C-A6DA726018CE}" type="slidenum">
              <a:rPr lang="en-GB" smtClean="0"/>
              <a:t>‹#›</a:t>
            </a:fld>
            <a:endParaRPr lang="en-GB"/>
          </a:p>
        </p:txBody>
      </p:sp>
    </p:spTree>
    <p:extLst>
      <p:ext uri="{BB962C8B-B14F-4D97-AF65-F5344CB8AC3E}">
        <p14:creationId xmlns:p14="http://schemas.microsoft.com/office/powerpoint/2010/main" val="5752036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E4803061-2283-7E4A-B880-CDDA0DC080F5}" type="datetimeFigureOut">
              <a:rPr lang="en-GB" smtClean="0"/>
              <a:t>01/06/2023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C31165-EE58-ED49-897C-A6DA726018CE}" type="slidenum">
              <a:rPr lang="en-GB" smtClean="0"/>
              <a:t>‹#›</a:t>
            </a:fld>
            <a:endParaRPr lang="en-GB"/>
          </a:p>
        </p:txBody>
      </p:sp>
    </p:spTree>
    <p:extLst>
      <p:ext uri="{BB962C8B-B14F-4D97-AF65-F5344CB8AC3E}">
        <p14:creationId xmlns:p14="http://schemas.microsoft.com/office/powerpoint/2010/main" val="19840503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E4803061-2283-7E4A-B880-CDDA0DC080F5}" type="datetimeFigureOut">
              <a:rPr lang="en-GB" smtClean="0"/>
              <a:t>01/06/2023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4C31165-EE58-ED49-897C-A6DA726018CE}" type="slidenum">
              <a:rPr lang="en-GB" smtClean="0"/>
              <a:t>‹#›</a:t>
            </a:fld>
            <a:endParaRPr lang="en-GB"/>
          </a:p>
        </p:txBody>
      </p:sp>
    </p:spTree>
    <p:extLst>
      <p:ext uri="{BB962C8B-B14F-4D97-AF65-F5344CB8AC3E}">
        <p14:creationId xmlns:p14="http://schemas.microsoft.com/office/powerpoint/2010/main" val="13131256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E4803061-2283-7E4A-B880-CDDA0DC080F5}" type="datetimeFigureOut">
              <a:rPr lang="en-GB" smtClean="0"/>
              <a:t>01/06/2023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4C31165-EE58-ED49-897C-A6DA726018CE}" type="slidenum">
              <a:rPr lang="en-GB" smtClean="0"/>
              <a:t>‹#›</a:t>
            </a:fld>
            <a:endParaRPr lang="en-GB"/>
          </a:p>
        </p:txBody>
      </p:sp>
    </p:spTree>
    <p:extLst>
      <p:ext uri="{BB962C8B-B14F-4D97-AF65-F5344CB8AC3E}">
        <p14:creationId xmlns:p14="http://schemas.microsoft.com/office/powerpoint/2010/main" val="127198104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E4803061-2283-7E4A-B880-CDDA0DC080F5}" type="datetimeFigureOut">
              <a:rPr lang="en-GB" smtClean="0"/>
              <a:t>01/06/2023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4C31165-EE58-ED49-897C-A6DA726018CE}" type="slidenum">
              <a:rPr lang="en-GB" smtClean="0"/>
              <a:t>‹#›</a:t>
            </a:fld>
            <a:endParaRPr lang="en-GB"/>
          </a:p>
        </p:txBody>
      </p:sp>
    </p:spTree>
    <p:extLst>
      <p:ext uri="{BB962C8B-B14F-4D97-AF65-F5344CB8AC3E}">
        <p14:creationId xmlns:p14="http://schemas.microsoft.com/office/powerpoint/2010/main" val="20089901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803061-2283-7E4A-B880-CDDA0DC080F5}" type="datetimeFigureOut">
              <a:rPr lang="en-GB" smtClean="0"/>
              <a:t>01/06/2023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4C31165-EE58-ED49-897C-A6DA726018CE}" type="slidenum">
              <a:rPr lang="en-GB" smtClean="0"/>
              <a:t>‹#›</a:t>
            </a:fld>
            <a:endParaRPr lang="en-GB"/>
          </a:p>
        </p:txBody>
      </p:sp>
    </p:spTree>
    <p:extLst>
      <p:ext uri="{BB962C8B-B14F-4D97-AF65-F5344CB8AC3E}">
        <p14:creationId xmlns:p14="http://schemas.microsoft.com/office/powerpoint/2010/main" val="25250866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E4803061-2283-7E4A-B880-CDDA0DC080F5}" type="datetimeFigureOut">
              <a:rPr lang="en-GB" smtClean="0"/>
              <a:t>01/06/2023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4C31165-EE58-ED49-897C-A6DA726018CE}" type="slidenum">
              <a:rPr lang="en-GB" smtClean="0"/>
              <a:t>‹#›</a:t>
            </a:fld>
            <a:endParaRPr lang="en-GB"/>
          </a:p>
        </p:txBody>
      </p:sp>
    </p:spTree>
    <p:extLst>
      <p:ext uri="{BB962C8B-B14F-4D97-AF65-F5344CB8AC3E}">
        <p14:creationId xmlns:p14="http://schemas.microsoft.com/office/powerpoint/2010/main" val="5479552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12F5C-7DA7-4A28-A442-22D10D879E7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4F57B4B-57C8-47DF-9231-CFFD96CBF9E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9ACDBA5-59DA-4DAB-96E3-57BC77C2B97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C36D0D6-4F30-477E-85BC-5B4C87995A6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985692E-FFFC-48B5-88E3-848DDEEA451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BA76ADB-CF07-4660-9B53-7C9F22CBCBAA}"/>
              </a:ext>
            </a:extLst>
          </p:cNvPr>
          <p:cNvSpPr>
            <a:spLocks noGrp="1"/>
          </p:cNvSpPr>
          <p:nvPr>
            <p:ph type="dt" sz="half" idx="10"/>
          </p:nvPr>
        </p:nvSpPr>
        <p:spPr/>
        <p:txBody>
          <a:bodyPr/>
          <a:lstStyle/>
          <a:p>
            <a:fld id="{BE5801D3-EDA9-4716-8C30-FA89A7A0CEFD}" type="datetimeFigureOut">
              <a:rPr lang="en-GB" smtClean="0"/>
              <a:t>01/06/2023</a:t>
            </a:fld>
            <a:endParaRPr lang="en-GB"/>
          </a:p>
        </p:txBody>
      </p:sp>
      <p:sp>
        <p:nvSpPr>
          <p:cNvPr id="8" name="Footer Placeholder 7">
            <a:extLst>
              <a:ext uri="{FF2B5EF4-FFF2-40B4-BE49-F238E27FC236}">
                <a16:creationId xmlns:a16="http://schemas.microsoft.com/office/drawing/2014/main" id="{58949A9A-E619-4091-867B-E03D53E3878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348E835-2C97-499D-960B-80034A3607AA}"/>
              </a:ext>
            </a:extLst>
          </p:cNvPr>
          <p:cNvSpPr>
            <a:spLocks noGrp="1"/>
          </p:cNvSpPr>
          <p:nvPr>
            <p:ph type="sldNum" sz="quarter" idx="12"/>
          </p:nvPr>
        </p:nvSpPr>
        <p:spPr/>
        <p:txBody>
          <a:bodyPr/>
          <a:lstStyle/>
          <a:p>
            <a:fld id="{DFC16BD1-5C4E-4340-B0E9-87F484933D69}" type="slidenum">
              <a:rPr lang="en-GB" smtClean="0"/>
              <a:t>‹#›</a:t>
            </a:fld>
            <a:endParaRPr lang="en-GB"/>
          </a:p>
        </p:txBody>
      </p:sp>
    </p:spTree>
    <p:extLst>
      <p:ext uri="{BB962C8B-B14F-4D97-AF65-F5344CB8AC3E}">
        <p14:creationId xmlns:p14="http://schemas.microsoft.com/office/powerpoint/2010/main" val="324539477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E4803061-2283-7E4A-B880-CDDA0DC080F5}" type="datetimeFigureOut">
              <a:rPr lang="en-GB" smtClean="0"/>
              <a:t>01/06/2023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4C31165-EE58-ED49-897C-A6DA726018CE}" type="slidenum">
              <a:rPr lang="en-GB" smtClean="0"/>
              <a:t>‹#›</a:t>
            </a:fld>
            <a:endParaRPr lang="en-GB"/>
          </a:p>
        </p:txBody>
      </p:sp>
    </p:spTree>
    <p:extLst>
      <p:ext uri="{BB962C8B-B14F-4D97-AF65-F5344CB8AC3E}">
        <p14:creationId xmlns:p14="http://schemas.microsoft.com/office/powerpoint/2010/main" val="397978603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E4803061-2283-7E4A-B880-CDDA0DC080F5}" type="datetimeFigureOut">
              <a:rPr lang="en-GB" smtClean="0"/>
              <a:t>01/06/2023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C31165-EE58-ED49-897C-A6DA726018CE}" type="slidenum">
              <a:rPr lang="en-GB" smtClean="0"/>
              <a:t>‹#›</a:t>
            </a:fld>
            <a:endParaRPr lang="en-GB"/>
          </a:p>
        </p:txBody>
      </p:sp>
    </p:spTree>
    <p:extLst>
      <p:ext uri="{BB962C8B-B14F-4D97-AF65-F5344CB8AC3E}">
        <p14:creationId xmlns:p14="http://schemas.microsoft.com/office/powerpoint/2010/main" val="428886107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E4803061-2283-7E4A-B880-CDDA0DC080F5}" type="datetimeFigureOut">
              <a:rPr lang="en-GB" smtClean="0"/>
              <a:t>01/06/2023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C31165-EE58-ED49-897C-A6DA726018CE}" type="slidenum">
              <a:rPr lang="en-GB" smtClean="0"/>
              <a:t>‹#›</a:t>
            </a:fld>
            <a:endParaRPr lang="en-GB"/>
          </a:p>
        </p:txBody>
      </p:sp>
    </p:spTree>
    <p:extLst>
      <p:ext uri="{BB962C8B-B14F-4D97-AF65-F5344CB8AC3E}">
        <p14:creationId xmlns:p14="http://schemas.microsoft.com/office/powerpoint/2010/main" val="8111122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E54896B-A414-1349-BED9-26A753E6AA1F}"/>
              </a:ext>
            </a:extLst>
          </p:cNvPr>
          <p:cNvSpPr>
            <a:spLocks noGrp="1"/>
          </p:cNvSpPr>
          <p:nvPr>
            <p:ph type="body" sz="quarter" idx="11"/>
          </p:nvPr>
        </p:nvSpPr>
        <p:spPr>
          <a:xfrm>
            <a:off x="490315" y="2145794"/>
            <a:ext cx="11077279" cy="3989830"/>
          </a:xfrm>
          <a:prstGeom prst="rect">
            <a:avLst/>
          </a:prstGeom>
        </p:spPr>
        <p:txBody>
          <a:bodyPr/>
          <a:lstStyle>
            <a:lvl1pPr marL="171438" indent="-171438">
              <a:buClr>
                <a:srgbClr val="005EB8"/>
              </a:buClr>
              <a:buFont typeface="Wingdings" pitchFamily="2" charset="2"/>
              <a:buChar char="§"/>
              <a:defRPr sz="1800"/>
            </a:lvl1pPr>
            <a:lvl2pPr marL="514313" indent="-171438">
              <a:buClr>
                <a:srgbClr val="005EB8"/>
              </a:buClr>
              <a:buFont typeface="Wingdings" pitchFamily="2" charset="2"/>
              <a:buChar char="§"/>
              <a:defRPr sz="1500"/>
            </a:lvl2pPr>
            <a:lvl3pPr marL="857186" indent="-171438">
              <a:buClr>
                <a:srgbClr val="005EB8"/>
              </a:buClr>
              <a:buFont typeface="Wingdings" pitchFamily="2" charset="2"/>
              <a:buChar char="§"/>
              <a:defRPr sz="1350"/>
            </a:lvl3pPr>
            <a:lvl4pPr marL="1200060" indent="-171438">
              <a:buClr>
                <a:srgbClr val="005EB8"/>
              </a:buClr>
              <a:buFont typeface="Wingdings" pitchFamily="2" charset="2"/>
              <a:buChar char="§"/>
              <a:defRPr sz="1200"/>
            </a:lvl4pPr>
            <a:lvl5pPr marL="1542935" indent="-171438">
              <a:buClr>
                <a:srgbClr val="005EB8"/>
              </a:buClr>
              <a:buFont typeface="Wingdings" pitchFamily="2" charset="2"/>
              <a:buChar char="§"/>
              <a:defRPr sz="105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Title 1">
            <a:extLst>
              <a:ext uri="{FF2B5EF4-FFF2-40B4-BE49-F238E27FC236}">
                <a16:creationId xmlns:a16="http://schemas.microsoft.com/office/drawing/2014/main" id="{DFA3CAE1-74FD-B74B-BAF7-282D3C9CEC70}"/>
              </a:ext>
            </a:extLst>
          </p:cNvPr>
          <p:cNvSpPr>
            <a:spLocks noGrp="1"/>
          </p:cNvSpPr>
          <p:nvPr>
            <p:ph type="title" hasCustomPrompt="1"/>
          </p:nvPr>
        </p:nvSpPr>
        <p:spPr>
          <a:xfrm>
            <a:off x="490307" y="441340"/>
            <a:ext cx="9309740" cy="646811"/>
          </a:xfrm>
          <a:prstGeom prst="rect">
            <a:avLst/>
          </a:prstGeom>
          <a:noFill/>
          <a:ln w="12700">
            <a:noFill/>
          </a:ln>
        </p:spPr>
        <p:txBody>
          <a:bodyPr/>
          <a:lstStyle>
            <a:lvl1pPr>
              <a:defRPr sz="2700" b="1">
                <a:solidFill>
                  <a:srgbClr val="005EB8"/>
                </a:solidFill>
              </a:defRPr>
            </a:lvl1pPr>
          </a:lstStyle>
          <a:p>
            <a:r>
              <a:rPr lang="en-GB"/>
              <a:t>Click to edit Master title style  </a:t>
            </a:r>
            <a:endParaRPr lang="en-US"/>
          </a:p>
        </p:txBody>
      </p:sp>
      <p:sp>
        <p:nvSpPr>
          <p:cNvPr id="7" name="Text Placeholder 9">
            <a:extLst>
              <a:ext uri="{FF2B5EF4-FFF2-40B4-BE49-F238E27FC236}">
                <a16:creationId xmlns:a16="http://schemas.microsoft.com/office/drawing/2014/main" id="{5F1C9E69-2546-444E-9903-F6030191E0A8}"/>
              </a:ext>
            </a:extLst>
          </p:cNvPr>
          <p:cNvSpPr>
            <a:spLocks noGrp="1"/>
          </p:cNvSpPr>
          <p:nvPr>
            <p:ph type="body" sz="quarter" idx="12"/>
          </p:nvPr>
        </p:nvSpPr>
        <p:spPr>
          <a:xfrm>
            <a:off x="490307" y="1351028"/>
            <a:ext cx="9309740" cy="731837"/>
          </a:xfrm>
          <a:prstGeom prst="rect">
            <a:avLst/>
          </a:prstGeom>
        </p:spPr>
        <p:txBody>
          <a:bodyPr/>
          <a:lstStyle>
            <a:lvl1pPr marL="171438" indent="-171438">
              <a:buClr>
                <a:srgbClr val="005EB8"/>
              </a:buClr>
              <a:buFont typeface="Wingdings" pitchFamily="2" charset="2"/>
              <a:buChar char="§"/>
              <a:defRPr>
                <a:solidFill>
                  <a:srgbClr val="005EB8"/>
                </a:solidFill>
              </a:defRPr>
            </a:lvl1pPr>
            <a:lvl2pPr marL="514313" indent="-171438">
              <a:buClr>
                <a:srgbClr val="005EB8"/>
              </a:buClr>
              <a:buFont typeface="Wingdings" pitchFamily="2" charset="2"/>
              <a:buChar char="§"/>
              <a:defRPr/>
            </a:lvl2pPr>
            <a:lvl3pPr marL="857186" indent="-171438">
              <a:buClr>
                <a:srgbClr val="005EB8"/>
              </a:buClr>
              <a:buFont typeface="Wingdings" pitchFamily="2" charset="2"/>
              <a:buChar char="§"/>
              <a:defRPr/>
            </a:lvl3pPr>
            <a:lvl4pPr marL="1200060" indent="-171438">
              <a:buClr>
                <a:srgbClr val="005EB8"/>
              </a:buClr>
              <a:buFont typeface="Wingdings" pitchFamily="2" charset="2"/>
              <a:buChar char="§"/>
              <a:defRPr/>
            </a:lvl4pPr>
            <a:lvl5pPr marL="1542935" indent="-171438">
              <a:buClr>
                <a:srgbClr val="005EB8"/>
              </a:buClr>
              <a:buFont typeface="Wingdings" pitchFamily="2" charset="2"/>
              <a:buChar char="§"/>
              <a:defRPr/>
            </a:lvl5pPr>
          </a:lstStyle>
          <a:p>
            <a:pPr lvl="0"/>
            <a:r>
              <a:rPr lang="en-GB"/>
              <a:t>Click to edit Master text styles</a:t>
            </a:r>
          </a:p>
        </p:txBody>
      </p:sp>
    </p:spTree>
    <p:extLst>
      <p:ext uri="{BB962C8B-B14F-4D97-AF65-F5344CB8AC3E}">
        <p14:creationId xmlns:p14="http://schemas.microsoft.com/office/powerpoint/2010/main" val="447308424"/>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071">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689804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EA4B9-EE44-4A62-AE99-32C919CD117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6C04FF9-6A37-469C-9FE9-6B147488F167}"/>
              </a:ext>
            </a:extLst>
          </p:cNvPr>
          <p:cNvSpPr>
            <a:spLocks noGrp="1"/>
          </p:cNvSpPr>
          <p:nvPr>
            <p:ph type="dt" sz="half" idx="10"/>
          </p:nvPr>
        </p:nvSpPr>
        <p:spPr/>
        <p:txBody>
          <a:bodyPr/>
          <a:lstStyle/>
          <a:p>
            <a:fld id="{BE5801D3-EDA9-4716-8C30-FA89A7A0CEFD}" type="datetimeFigureOut">
              <a:rPr lang="en-GB" smtClean="0"/>
              <a:t>01/06/2023</a:t>
            </a:fld>
            <a:endParaRPr lang="en-GB"/>
          </a:p>
        </p:txBody>
      </p:sp>
      <p:sp>
        <p:nvSpPr>
          <p:cNvPr id="4" name="Footer Placeholder 3">
            <a:extLst>
              <a:ext uri="{FF2B5EF4-FFF2-40B4-BE49-F238E27FC236}">
                <a16:creationId xmlns:a16="http://schemas.microsoft.com/office/drawing/2014/main" id="{3E043998-9331-4228-858E-0B03DD7AFF3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28ADC31-8832-44BA-A58D-E1B5C7C85D34}"/>
              </a:ext>
            </a:extLst>
          </p:cNvPr>
          <p:cNvSpPr>
            <a:spLocks noGrp="1"/>
          </p:cNvSpPr>
          <p:nvPr>
            <p:ph type="sldNum" sz="quarter" idx="12"/>
          </p:nvPr>
        </p:nvSpPr>
        <p:spPr/>
        <p:txBody>
          <a:bodyPr/>
          <a:lstStyle/>
          <a:p>
            <a:fld id="{DFC16BD1-5C4E-4340-B0E9-87F484933D69}" type="slidenum">
              <a:rPr lang="en-GB" smtClean="0"/>
              <a:t>‹#›</a:t>
            </a:fld>
            <a:endParaRPr lang="en-GB"/>
          </a:p>
        </p:txBody>
      </p:sp>
    </p:spTree>
    <p:extLst>
      <p:ext uri="{BB962C8B-B14F-4D97-AF65-F5344CB8AC3E}">
        <p14:creationId xmlns:p14="http://schemas.microsoft.com/office/powerpoint/2010/main" val="32953800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00E833-0461-4CA6-B8EE-D6D395F06DCD}"/>
              </a:ext>
            </a:extLst>
          </p:cNvPr>
          <p:cNvSpPr>
            <a:spLocks noGrp="1"/>
          </p:cNvSpPr>
          <p:nvPr>
            <p:ph type="dt" sz="half" idx="10"/>
          </p:nvPr>
        </p:nvSpPr>
        <p:spPr/>
        <p:txBody>
          <a:bodyPr/>
          <a:lstStyle/>
          <a:p>
            <a:fld id="{BE5801D3-EDA9-4716-8C30-FA89A7A0CEFD}" type="datetimeFigureOut">
              <a:rPr lang="en-GB" smtClean="0"/>
              <a:t>01/06/2023</a:t>
            </a:fld>
            <a:endParaRPr lang="en-GB"/>
          </a:p>
        </p:txBody>
      </p:sp>
      <p:sp>
        <p:nvSpPr>
          <p:cNvPr id="3" name="Footer Placeholder 2">
            <a:extLst>
              <a:ext uri="{FF2B5EF4-FFF2-40B4-BE49-F238E27FC236}">
                <a16:creationId xmlns:a16="http://schemas.microsoft.com/office/drawing/2014/main" id="{2DB6AAD1-C613-4994-96DC-0D9B152F186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3C8CB83-B7F9-4887-93F3-2CC66BC5C1CA}"/>
              </a:ext>
            </a:extLst>
          </p:cNvPr>
          <p:cNvSpPr>
            <a:spLocks noGrp="1"/>
          </p:cNvSpPr>
          <p:nvPr>
            <p:ph type="sldNum" sz="quarter" idx="12"/>
          </p:nvPr>
        </p:nvSpPr>
        <p:spPr/>
        <p:txBody>
          <a:bodyPr/>
          <a:lstStyle/>
          <a:p>
            <a:fld id="{DFC16BD1-5C4E-4340-B0E9-87F484933D69}" type="slidenum">
              <a:rPr lang="en-GB" smtClean="0"/>
              <a:t>‹#›</a:t>
            </a:fld>
            <a:endParaRPr lang="en-GB"/>
          </a:p>
        </p:txBody>
      </p:sp>
    </p:spTree>
    <p:extLst>
      <p:ext uri="{BB962C8B-B14F-4D97-AF65-F5344CB8AC3E}">
        <p14:creationId xmlns:p14="http://schemas.microsoft.com/office/powerpoint/2010/main" val="37980943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205A0-7C7B-4D54-8A69-C61E0445CB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969507D-4A6A-48A0-A8A2-5B58118E57B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81891CB-82B0-4550-8583-FDDB17CA79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6D72EB-5ECF-4BA2-A362-33A2E755C9FC}"/>
              </a:ext>
            </a:extLst>
          </p:cNvPr>
          <p:cNvSpPr>
            <a:spLocks noGrp="1"/>
          </p:cNvSpPr>
          <p:nvPr>
            <p:ph type="dt" sz="half" idx="10"/>
          </p:nvPr>
        </p:nvSpPr>
        <p:spPr/>
        <p:txBody>
          <a:bodyPr/>
          <a:lstStyle/>
          <a:p>
            <a:fld id="{BE5801D3-EDA9-4716-8C30-FA89A7A0CEFD}" type="datetimeFigureOut">
              <a:rPr lang="en-GB" smtClean="0"/>
              <a:t>01/06/2023</a:t>
            </a:fld>
            <a:endParaRPr lang="en-GB"/>
          </a:p>
        </p:txBody>
      </p:sp>
      <p:sp>
        <p:nvSpPr>
          <p:cNvPr id="6" name="Footer Placeholder 5">
            <a:extLst>
              <a:ext uri="{FF2B5EF4-FFF2-40B4-BE49-F238E27FC236}">
                <a16:creationId xmlns:a16="http://schemas.microsoft.com/office/drawing/2014/main" id="{985AB83A-E8D4-44EB-9A3C-62DE7F01D70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0732C4B-AD65-4009-A3C9-329FDEB10D24}"/>
              </a:ext>
            </a:extLst>
          </p:cNvPr>
          <p:cNvSpPr>
            <a:spLocks noGrp="1"/>
          </p:cNvSpPr>
          <p:nvPr>
            <p:ph type="sldNum" sz="quarter" idx="12"/>
          </p:nvPr>
        </p:nvSpPr>
        <p:spPr/>
        <p:txBody>
          <a:bodyPr/>
          <a:lstStyle/>
          <a:p>
            <a:fld id="{DFC16BD1-5C4E-4340-B0E9-87F484933D69}" type="slidenum">
              <a:rPr lang="en-GB" smtClean="0"/>
              <a:t>‹#›</a:t>
            </a:fld>
            <a:endParaRPr lang="en-GB"/>
          </a:p>
        </p:txBody>
      </p:sp>
    </p:spTree>
    <p:extLst>
      <p:ext uri="{BB962C8B-B14F-4D97-AF65-F5344CB8AC3E}">
        <p14:creationId xmlns:p14="http://schemas.microsoft.com/office/powerpoint/2010/main" val="40562795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A6812-E2CE-4FDD-9117-5E36C3F926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92A3E56-954A-4965-A394-3E1F8DDFA9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EF28DE5-AF3E-46BE-B19B-E0F91381F0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78E182-7840-4AD8-B98F-18686667FE82}"/>
              </a:ext>
            </a:extLst>
          </p:cNvPr>
          <p:cNvSpPr>
            <a:spLocks noGrp="1"/>
          </p:cNvSpPr>
          <p:nvPr>
            <p:ph type="dt" sz="half" idx="10"/>
          </p:nvPr>
        </p:nvSpPr>
        <p:spPr/>
        <p:txBody>
          <a:bodyPr/>
          <a:lstStyle/>
          <a:p>
            <a:fld id="{BE5801D3-EDA9-4716-8C30-FA89A7A0CEFD}" type="datetimeFigureOut">
              <a:rPr lang="en-GB" smtClean="0"/>
              <a:t>01/06/2023</a:t>
            </a:fld>
            <a:endParaRPr lang="en-GB"/>
          </a:p>
        </p:txBody>
      </p:sp>
      <p:sp>
        <p:nvSpPr>
          <p:cNvPr id="6" name="Footer Placeholder 5">
            <a:extLst>
              <a:ext uri="{FF2B5EF4-FFF2-40B4-BE49-F238E27FC236}">
                <a16:creationId xmlns:a16="http://schemas.microsoft.com/office/drawing/2014/main" id="{05AFE378-C415-40A9-BF8C-578FE897D1A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705ED99-80BB-4556-BD58-4408CD153BDD}"/>
              </a:ext>
            </a:extLst>
          </p:cNvPr>
          <p:cNvSpPr>
            <a:spLocks noGrp="1"/>
          </p:cNvSpPr>
          <p:nvPr>
            <p:ph type="sldNum" sz="quarter" idx="12"/>
          </p:nvPr>
        </p:nvSpPr>
        <p:spPr/>
        <p:txBody>
          <a:bodyPr/>
          <a:lstStyle/>
          <a:p>
            <a:fld id="{DFC16BD1-5C4E-4340-B0E9-87F484933D69}" type="slidenum">
              <a:rPr lang="en-GB" smtClean="0"/>
              <a:t>‹#›</a:t>
            </a:fld>
            <a:endParaRPr lang="en-GB"/>
          </a:p>
        </p:txBody>
      </p:sp>
    </p:spTree>
    <p:extLst>
      <p:ext uri="{BB962C8B-B14F-4D97-AF65-F5344CB8AC3E}">
        <p14:creationId xmlns:p14="http://schemas.microsoft.com/office/powerpoint/2010/main" val="3305685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4.xml"/><Relationship Id="rId1" Type="http://schemas.openxmlformats.org/officeDocument/2006/relationships/slideLayout" Target="../slideLayouts/slideLayout35.xml"/><Relationship Id="rId4" Type="http://schemas.openxmlformats.org/officeDocument/2006/relationships/image" Target="../media/image2.emf"/></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slideLayout" Target="../slideLayouts/slideLayout38.xml"/><Relationship Id="rId7" Type="http://schemas.openxmlformats.org/officeDocument/2006/relationships/theme" Target="../theme/theme5.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5" Type="http://schemas.openxmlformats.org/officeDocument/2006/relationships/slideLayout" Target="../slideLayouts/slideLayout40.xml"/><Relationship Id="rId4" Type="http://schemas.openxmlformats.org/officeDocument/2006/relationships/slideLayout" Target="../slideLayouts/slideLayout3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328B091-1130-4AB5-BD6C-80C4B25D2D0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7778AE0-533A-4495-A119-80D049BD2A0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F429D89-C90B-4F8C-83A7-A19D34A3E4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5801D3-EDA9-4716-8C30-FA89A7A0CEFD}" type="datetimeFigureOut">
              <a:rPr lang="en-GB" smtClean="0"/>
              <a:t>01/06/2023</a:t>
            </a:fld>
            <a:endParaRPr lang="en-GB"/>
          </a:p>
        </p:txBody>
      </p:sp>
      <p:sp>
        <p:nvSpPr>
          <p:cNvPr id="5" name="Footer Placeholder 4">
            <a:extLst>
              <a:ext uri="{FF2B5EF4-FFF2-40B4-BE49-F238E27FC236}">
                <a16:creationId xmlns:a16="http://schemas.microsoft.com/office/drawing/2014/main" id="{4D722346-D817-49F4-A448-30547F6F0B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AC7CE33C-3929-4531-956F-C1B9F27A8F0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C16BD1-5C4E-4340-B0E9-87F484933D69}" type="slidenum">
              <a:rPr lang="en-GB" smtClean="0"/>
              <a:t>‹#›</a:t>
            </a:fld>
            <a:endParaRPr lang="en-GB"/>
          </a:p>
        </p:txBody>
      </p:sp>
      <p:sp>
        <p:nvSpPr>
          <p:cNvPr id="7" name="MSIPCMContentMarking" descr="{&quot;HashCode&quot;:-2130211288,&quot;Placement&quot;:&quot;Header&quot;,&quot;Top&quot;:0.0,&quot;Left&quot;:770.990051,&quot;SlideWidth&quot;:960,&quot;SlideHeight&quot;:540}">
            <a:extLst>
              <a:ext uri="{FF2B5EF4-FFF2-40B4-BE49-F238E27FC236}">
                <a16:creationId xmlns:a16="http://schemas.microsoft.com/office/drawing/2014/main" id="{9BBF11F0-06DC-4E84-A23C-81D1311AE742}"/>
              </a:ext>
            </a:extLst>
          </p:cNvPr>
          <p:cNvSpPr txBox="1"/>
          <p:nvPr userDrawn="1"/>
        </p:nvSpPr>
        <p:spPr>
          <a:xfrm>
            <a:off x="9791574" y="0"/>
            <a:ext cx="2400426" cy="262344"/>
          </a:xfrm>
          <a:prstGeom prst="rect">
            <a:avLst/>
          </a:prstGeom>
          <a:noFill/>
        </p:spPr>
        <p:txBody>
          <a:bodyPr vert="horz" wrap="square" lIns="0" tIns="0" rIns="0" bIns="0" rtlCol="0" anchor="ctr" anchorCtr="1">
            <a:spAutoFit/>
          </a:bodyPr>
          <a:lstStyle/>
          <a:p>
            <a:pPr algn="r">
              <a:spcBef>
                <a:spcPts val="0"/>
              </a:spcBef>
              <a:spcAft>
                <a:spcPts val="0"/>
              </a:spcAft>
            </a:pPr>
            <a:r>
              <a:rPr lang="en-GB" sz="1000">
                <a:solidFill>
                  <a:srgbClr val="FF8C00"/>
                </a:solidFill>
                <a:latin typeface="Calibri" panose="020F0502020204030204" pitchFamily="34" charset="0"/>
              </a:rPr>
              <a:t>Information Classification: CONTROLLED</a:t>
            </a:r>
          </a:p>
        </p:txBody>
      </p:sp>
    </p:spTree>
    <p:extLst>
      <p:ext uri="{BB962C8B-B14F-4D97-AF65-F5344CB8AC3E}">
        <p14:creationId xmlns:p14="http://schemas.microsoft.com/office/powerpoint/2010/main" val="2864709631"/>
      </p:ext>
    </p:extLst>
  </p:cSld>
  <p:clrMap bg1="lt1" tx1="dk1" bg2="lt2" tx2="dk2" accent1="accent1" accent2="accent2" accent3="accent3" accent4="accent4" accent5="accent5" accent6="accent6" hlink="hlink" folHlink="folHlink"/>
  <p:sldLayoutIdLst>
    <p:sldLayoutId id="2147483649" r:id="rId1"/>
    <p:sldLayoutId id="2147483679" r:id="rId2"/>
    <p:sldLayoutId id="2147483651" r:id="rId3"/>
    <p:sldLayoutId id="2147483652" r:id="rId4"/>
    <p:sldLayoutId id="2147483653" r:id="rId5"/>
    <p:sldLayoutId id="2147483680" r:id="rId6"/>
    <p:sldLayoutId id="2147483678" r:id="rId7"/>
    <p:sldLayoutId id="2147483656" r:id="rId8"/>
    <p:sldLayoutId id="2147483657" r:id="rId9"/>
    <p:sldLayoutId id="2147483658" r:id="rId10"/>
    <p:sldLayoutId id="2147483659" r:id="rId11"/>
    <p:sldLayoutId id="214748368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462217-1DC9-4585-91AE-1D3628A6CB8C}" type="datetime1">
              <a:rPr lang="en-GB" smtClean="0"/>
              <a:t>01/06/2023</a:t>
            </a:fld>
            <a:endParaRPr lang="en-GB"/>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The work of Proud to Care Cornwall is supported through various ESF funded programmes</a:t>
            </a: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10F49C-23F8-435F-87E4-0D7544029339}" type="slidenum">
              <a:rPr lang="en-GB" smtClean="0"/>
              <a:t>‹#›</a:t>
            </a:fld>
            <a:endParaRPr lang="en-GB"/>
          </a:p>
        </p:txBody>
      </p:sp>
      <p:sp>
        <p:nvSpPr>
          <p:cNvPr id="8" name="MSIPCMContentMarking" descr="{&quot;HashCode&quot;:-2130211288,&quot;Placement&quot;:&quot;Header&quot;,&quot;Top&quot;:0.0,&quot;Left&quot;:770.990051,&quot;SlideWidth&quot;:960,&quot;SlideHeight&quot;:540}">
            <a:extLst>
              <a:ext uri="{FF2B5EF4-FFF2-40B4-BE49-F238E27FC236}">
                <a16:creationId xmlns:a16="http://schemas.microsoft.com/office/drawing/2014/main" id="{E0C2E21D-D1AB-482C-B4E7-E7C1021DE339}"/>
              </a:ext>
            </a:extLst>
          </p:cNvPr>
          <p:cNvSpPr txBox="1"/>
          <p:nvPr userDrawn="1"/>
        </p:nvSpPr>
        <p:spPr>
          <a:xfrm>
            <a:off x="9791574" y="0"/>
            <a:ext cx="2400426" cy="262344"/>
          </a:xfrm>
          <a:prstGeom prst="rect">
            <a:avLst/>
          </a:prstGeom>
          <a:noFill/>
        </p:spPr>
        <p:txBody>
          <a:bodyPr vert="horz" wrap="square" lIns="0" tIns="0" rIns="0" bIns="0" rtlCol="0" anchor="ctr" anchorCtr="1">
            <a:spAutoFit/>
          </a:bodyPr>
          <a:lstStyle/>
          <a:p>
            <a:pPr algn="r">
              <a:spcBef>
                <a:spcPts val="0"/>
              </a:spcBef>
              <a:spcAft>
                <a:spcPts val="0"/>
              </a:spcAft>
            </a:pPr>
            <a:r>
              <a:rPr lang="en-GB" sz="1000">
                <a:solidFill>
                  <a:srgbClr val="FF8C00"/>
                </a:solidFill>
                <a:latin typeface="Calibri" panose="020F0502020204030204" pitchFamily="34" charset="0"/>
              </a:rPr>
              <a:t>Information Classification: CONTROLLED</a:t>
            </a:r>
          </a:p>
        </p:txBody>
      </p:sp>
    </p:spTree>
    <p:extLst>
      <p:ext uri="{BB962C8B-B14F-4D97-AF65-F5344CB8AC3E}">
        <p14:creationId xmlns:p14="http://schemas.microsoft.com/office/powerpoint/2010/main" val="1047846101"/>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3F6010-77C4-45FE-968C-712199A585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19B1B2C-5D5F-46D9-92F5-ECDF2816A1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34894-C6F5-46F1-BAA2-AFEA88E6816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D1C14C-A143-42F5-B247-D0E800131009}" type="datetimeFigureOut">
              <a:rPr lang="en-US" smtClean="0"/>
              <a:t>6/1/2023</a:t>
            </a:fld>
            <a:endParaRPr lang="en-US"/>
          </a:p>
        </p:txBody>
      </p:sp>
      <p:sp>
        <p:nvSpPr>
          <p:cNvPr id="5" name="Footer Placeholder 4">
            <a:extLst>
              <a:ext uri="{FF2B5EF4-FFF2-40B4-BE49-F238E27FC236}">
                <a16:creationId xmlns:a16="http://schemas.microsoft.com/office/drawing/2014/main" id="{975B1C84-4663-4022-BBEA-7667FEBCF3F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72820DA-1F3A-421F-A770-A6347089E36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03D32D-F1BC-4E9C-97E1-36CFF5B22341}" type="slidenum">
              <a:rPr lang="en-US" smtClean="0"/>
              <a:t>‹#›</a:t>
            </a:fld>
            <a:endParaRPr lang="en-US"/>
          </a:p>
        </p:txBody>
      </p:sp>
      <p:sp>
        <p:nvSpPr>
          <p:cNvPr id="7" name="MSIPCMContentMarking" descr="{&quot;HashCode&quot;:-2130211288,&quot;Placement&quot;:&quot;Header&quot;,&quot;Top&quot;:0.0,&quot;Left&quot;:770.990051,&quot;SlideWidth&quot;:960,&quot;SlideHeight&quot;:540}">
            <a:extLst>
              <a:ext uri="{FF2B5EF4-FFF2-40B4-BE49-F238E27FC236}">
                <a16:creationId xmlns:a16="http://schemas.microsoft.com/office/drawing/2014/main" id="{5A877DC1-D4B7-AB7D-C58F-78B0AE5BB936}"/>
              </a:ext>
            </a:extLst>
          </p:cNvPr>
          <p:cNvSpPr txBox="1"/>
          <p:nvPr userDrawn="1"/>
        </p:nvSpPr>
        <p:spPr>
          <a:xfrm>
            <a:off x="9791574" y="0"/>
            <a:ext cx="2400426" cy="262344"/>
          </a:xfrm>
          <a:prstGeom prst="rect">
            <a:avLst/>
          </a:prstGeom>
          <a:noFill/>
        </p:spPr>
        <p:txBody>
          <a:bodyPr vert="horz" wrap="square" lIns="0" tIns="0" rIns="0" bIns="0" rtlCol="0" anchor="ctr" anchorCtr="1">
            <a:spAutoFit/>
          </a:bodyPr>
          <a:lstStyle/>
          <a:p>
            <a:pPr algn="r">
              <a:spcBef>
                <a:spcPts val="0"/>
              </a:spcBef>
              <a:spcAft>
                <a:spcPts val="0"/>
              </a:spcAft>
            </a:pPr>
            <a:r>
              <a:rPr lang="en-GB" sz="1000">
                <a:solidFill>
                  <a:srgbClr val="FF8C00"/>
                </a:solidFill>
                <a:latin typeface="Calibri" panose="020F0502020204030204" pitchFamily="34" charset="0"/>
              </a:rPr>
              <a:t>Information Classification: CONTROLLED</a:t>
            </a:r>
          </a:p>
        </p:txBody>
      </p:sp>
    </p:spTree>
    <p:extLst>
      <p:ext uri="{BB962C8B-B14F-4D97-AF65-F5344CB8AC3E}">
        <p14:creationId xmlns:p14="http://schemas.microsoft.com/office/powerpoint/2010/main" val="2026567037"/>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0460" y="144392"/>
            <a:ext cx="10576199" cy="737494"/>
          </a:xfrm>
          <a:prstGeom prst="rect">
            <a:avLst/>
          </a:prstGeom>
        </p:spPr>
        <p:txBody>
          <a:bodyPr vert="horz" lIns="91440" tIns="45720" rIns="91440" bIns="45720" rtlCol="0" anchor="ctr">
            <a:normAutofit/>
          </a:bodyPr>
          <a:lstStyle/>
          <a:p>
            <a:r>
              <a:rPr lang="en-US"/>
              <a:t>Click to edit Master title style</a:t>
            </a:r>
            <a:endParaRPr lang="en-GB"/>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9851" y="292039"/>
            <a:ext cx="1391021" cy="1047020"/>
          </a:xfrm>
          <a:prstGeom prst="rect">
            <a:avLst/>
          </a:prstGeom>
        </p:spPr>
      </p:pic>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95341" y="6302668"/>
            <a:ext cx="3242926" cy="305394"/>
          </a:xfrm>
          <a:prstGeom prst="rect">
            <a:avLst/>
          </a:prstGeom>
        </p:spPr>
      </p:pic>
      <p:sp>
        <p:nvSpPr>
          <p:cNvPr id="3" name="MSIPCMContentMarking" descr="{&quot;HashCode&quot;:-2130211288,&quot;Placement&quot;:&quot;Header&quot;,&quot;Top&quot;:0.0,&quot;Left&quot;:770.990051,&quot;SlideWidth&quot;:960,&quot;SlideHeight&quot;:540}">
            <a:extLst>
              <a:ext uri="{FF2B5EF4-FFF2-40B4-BE49-F238E27FC236}">
                <a16:creationId xmlns:a16="http://schemas.microsoft.com/office/drawing/2014/main" id="{AD184558-5D7B-45A7-8192-EDECB2875FE4}"/>
              </a:ext>
            </a:extLst>
          </p:cNvPr>
          <p:cNvSpPr txBox="1"/>
          <p:nvPr userDrawn="1"/>
        </p:nvSpPr>
        <p:spPr>
          <a:xfrm>
            <a:off x="9791574" y="0"/>
            <a:ext cx="2400426" cy="262344"/>
          </a:xfrm>
          <a:prstGeom prst="rect">
            <a:avLst/>
          </a:prstGeom>
          <a:noFill/>
        </p:spPr>
        <p:txBody>
          <a:bodyPr vert="horz" wrap="square" lIns="0" tIns="0" rIns="0" bIns="0" rtlCol="0" anchor="ctr" anchorCtr="1">
            <a:spAutoFit/>
          </a:bodyPr>
          <a:lstStyle/>
          <a:p>
            <a:pPr algn="r">
              <a:spcBef>
                <a:spcPts val="0"/>
              </a:spcBef>
              <a:spcAft>
                <a:spcPts val="0"/>
              </a:spcAft>
            </a:pPr>
            <a:r>
              <a:rPr lang="en-GB" sz="1000">
                <a:solidFill>
                  <a:srgbClr val="FF8C00"/>
                </a:solidFill>
                <a:latin typeface="Calibri" panose="020F0502020204030204" pitchFamily="34" charset="0"/>
              </a:rPr>
              <a:t>Information Classification: CONTROLLED</a:t>
            </a:r>
          </a:p>
        </p:txBody>
      </p:sp>
    </p:spTree>
    <p:extLst>
      <p:ext uri="{BB962C8B-B14F-4D97-AF65-F5344CB8AC3E}">
        <p14:creationId xmlns:p14="http://schemas.microsoft.com/office/powerpoint/2010/main" val="4001563840"/>
      </p:ext>
    </p:extLst>
  </p:cSld>
  <p:clrMap bg1="lt1" tx1="dk1" bg2="lt2" tx2="dk2" accent1="accent1" accent2="accent2" accent3="accent3" accent4="accent4" accent5="accent5" accent6="accent6" hlink="hlink" folHlink="folHlink"/>
  <p:sldLayoutIdLst>
    <p:sldLayoutId id="2147483707" r:id="rId1"/>
  </p:sldLayoutIdLst>
  <p:txStyles>
    <p:titleStyle>
      <a:lvl1pPr algn="l" defTabSz="829361" rtl="0" eaLnBrk="1" latinLnBrk="0" hangingPunct="1">
        <a:spcBef>
          <a:spcPct val="0"/>
        </a:spcBef>
        <a:buNone/>
        <a:defRPr sz="3628" b="1" kern="1200">
          <a:solidFill>
            <a:srgbClr val="F9B418"/>
          </a:solidFill>
          <a:latin typeface="+mj-lt"/>
          <a:ea typeface="+mj-ea"/>
          <a:cs typeface="+mj-cs"/>
        </a:defRPr>
      </a:lvl1pPr>
    </p:titleStyle>
    <p:bodyStyle>
      <a:lvl1pPr marL="311010" indent="-311010" algn="l" defTabSz="829361" rtl="0" eaLnBrk="1" latinLnBrk="0" hangingPunct="1">
        <a:spcBef>
          <a:spcPct val="20000"/>
        </a:spcBef>
        <a:buFont typeface="Arial" panose="020B0604020202020204" pitchFamily="34" charset="0"/>
        <a:buChar char="•"/>
        <a:defRPr sz="2902" kern="1200">
          <a:solidFill>
            <a:schemeClr val="tx1"/>
          </a:solidFill>
          <a:latin typeface="+mn-lt"/>
          <a:ea typeface="+mn-ea"/>
          <a:cs typeface="+mn-cs"/>
        </a:defRPr>
      </a:lvl1pPr>
      <a:lvl2pPr marL="673856" indent="-259175" algn="l" defTabSz="829361" rtl="0" eaLnBrk="1" latinLnBrk="0" hangingPunct="1">
        <a:spcBef>
          <a:spcPct val="20000"/>
        </a:spcBef>
        <a:buFont typeface="Arial" panose="020B0604020202020204" pitchFamily="34" charset="0"/>
        <a:buChar char="–"/>
        <a:defRPr sz="2540" kern="1200">
          <a:solidFill>
            <a:schemeClr val="tx1"/>
          </a:solidFill>
          <a:latin typeface="+mn-lt"/>
          <a:ea typeface="+mn-ea"/>
          <a:cs typeface="+mn-cs"/>
        </a:defRPr>
      </a:lvl2pPr>
      <a:lvl3pPr marL="1036701" indent="-207340" algn="l" defTabSz="829361" rtl="0" eaLnBrk="1" latinLnBrk="0" hangingPunct="1">
        <a:spcBef>
          <a:spcPct val="20000"/>
        </a:spcBef>
        <a:buFont typeface="Arial" panose="020B0604020202020204" pitchFamily="34" charset="0"/>
        <a:buChar char="•"/>
        <a:defRPr sz="2177" kern="1200">
          <a:solidFill>
            <a:schemeClr val="tx1"/>
          </a:solidFill>
          <a:latin typeface="+mn-lt"/>
          <a:ea typeface="+mn-ea"/>
          <a:cs typeface="+mn-cs"/>
        </a:defRPr>
      </a:lvl3pPr>
      <a:lvl4pPr marL="1451381" indent="-207340" algn="l" defTabSz="829361" rtl="0" eaLnBrk="1" latinLnBrk="0" hangingPunct="1">
        <a:spcBef>
          <a:spcPct val="20000"/>
        </a:spcBef>
        <a:buFont typeface="Arial" panose="020B0604020202020204" pitchFamily="34" charset="0"/>
        <a:buChar char="–"/>
        <a:defRPr sz="1814" kern="1200">
          <a:solidFill>
            <a:schemeClr val="tx1"/>
          </a:solidFill>
          <a:latin typeface="+mn-lt"/>
          <a:ea typeface="+mn-ea"/>
          <a:cs typeface="+mn-cs"/>
        </a:defRPr>
      </a:lvl4pPr>
      <a:lvl5pPr marL="1866062" indent="-207340" algn="l" defTabSz="829361" rtl="0" eaLnBrk="1" latinLnBrk="0" hangingPunct="1">
        <a:spcBef>
          <a:spcPct val="20000"/>
        </a:spcBef>
        <a:buFont typeface="Arial" panose="020B0604020202020204" pitchFamily="34" charset="0"/>
        <a:buChar char="»"/>
        <a:defRPr sz="1814" kern="1200">
          <a:solidFill>
            <a:schemeClr val="tx1"/>
          </a:solidFill>
          <a:latin typeface="+mn-lt"/>
          <a:ea typeface="+mn-ea"/>
          <a:cs typeface="+mn-cs"/>
        </a:defRPr>
      </a:lvl5pPr>
      <a:lvl6pPr marL="2280742" indent="-207340" algn="l" defTabSz="829361" rtl="0" eaLnBrk="1" latinLnBrk="0" hangingPunct="1">
        <a:spcBef>
          <a:spcPct val="20000"/>
        </a:spcBef>
        <a:buFont typeface="Arial" panose="020B0604020202020204" pitchFamily="34" charset="0"/>
        <a:buChar char="•"/>
        <a:defRPr sz="1814" kern="1200">
          <a:solidFill>
            <a:schemeClr val="tx1"/>
          </a:solidFill>
          <a:latin typeface="+mn-lt"/>
          <a:ea typeface="+mn-ea"/>
          <a:cs typeface="+mn-cs"/>
        </a:defRPr>
      </a:lvl6pPr>
      <a:lvl7pPr marL="2695423" indent="-207340" algn="l" defTabSz="829361" rtl="0" eaLnBrk="1" latinLnBrk="0" hangingPunct="1">
        <a:spcBef>
          <a:spcPct val="20000"/>
        </a:spcBef>
        <a:buFont typeface="Arial" panose="020B0604020202020204" pitchFamily="34" charset="0"/>
        <a:buChar char="•"/>
        <a:defRPr sz="1814" kern="1200">
          <a:solidFill>
            <a:schemeClr val="tx1"/>
          </a:solidFill>
          <a:latin typeface="+mn-lt"/>
          <a:ea typeface="+mn-ea"/>
          <a:cs typeface="+mn-cs"/>
        </a:defRPr>
      </a:lvl7pPr>
      <a:lvl8pPr marL="3110103" indent="-207340" algn="l" defTabSz="829361" rtl="0" eaLnBrk="1" latinLnBrk="0" hangingPunct="1">
        <a:spcBef>
          <a:spcPct val="20000"/>
        </a:spcBef>
        <a:buFont typeface="Arial" panose="020B0604020202020204" pitchFamily="34" charset="0"/>
        <a:buChar char="•"/>
        <a:defRPr sz="1814" kern="1200">
          <a:solidFill>
            <a:schemeClr val="tx1"/>
          </a:solidFill>
          <a:latin typeface="+mn-lt"/>
          <a:ea typeface="+mn-ea"/>
          <a:cs typeface="+mn-cs"/>
        </a:defRPr>
      </a:lvl8pPr>
      <a:lvl9pPr marL="3524783" indent="-207340" algn="l" defTabSz="829361" rtl="0" eaLnBrk="1" latinLnBrk="0" hangingPunct="1">
        <a:spcBef>
          <a:spcPct val="20000"/>
        </a:spcBef>
        <a:buFont typeface="Arial" panose="020B0604020202020204" pitchFamily="34" charset="0"/>
        <a:buChar char="•"/>
        <a:defRPr sz="1814" kern="1200">
          <a:solidFill>
            <a:schemeClr val="tx1"/>
          </a:solidFill>
          <a:latin typeface="+mn-lt"/>
          <a:ea typeface="+mn-ea"/>
          <a:cs typeface="+mn-cs"/>
        </a:defRPr>
      </a:lvl9pPr>
    </p:bodyStyle>
    <p:otherStyle>
      <a:defPPr>
        <a:defRPr lang="en-US"/>
      </a:defPPr>
      <a:lvl1pPr marL="0" algn="l" defTabSz="829361" rtl="0" eaLnBrk="1" latinLnBrk="0" hangingPunct="1">
        <a:defRPr sz="1633" kern="1200">
          <a:solidFill>
            <a:schemeClr val="tx1"/>
          </a:solidFill>
          <a:latin typeface="+mn-lt"/>
          <a:ea typeface="+mn-ea"/>
          <a:cs typeface="+mn-cs"/>
        </a:defRPr>
      </a:lvl1pPr>
      <a:lvl2pPr marL="414680" algn="l" defTabSz="829361" rtl="0" eaLnBrk="1" latinLnBrk="0" hangingPunct="1">
        <a:defRPr sz="1633" kern="1200">
          <a:solidFill>
            <a:schemeClr val="tx1"/>
          </a:solidFill>
          <a:latin typeface="+mn-lt"/>
          <a:ea typeface="+mn-ea"/>
          <a:cs typeface="+mn-cs"/>
        </a:defRPr>
      </a:lvl2pPr>
      <a:lvl3pPr marL="829361" algn="l" defTabSz="829361" rtl="0" eaLnBrk="1" latinLnBrk="0" hangingPunct="1">
        <a:defRPr sz="1633" kern="1200">
          <a:solidFill>
            <a:schemeClr val="tx1"/>
          </a:solidFill>
          <a:latin typeface="+mn-lt"/>
          <a:ea typeface="+mn-ea"/>
          <a:cs typeface="+mn-cs"/>
        </a:defRPr>
      </a:lvl3pPr>
      <a:lvl4pPr marL="1244041" algn="l" defTabSz="829361" rtl="0" eaLnBrk="1" latinLnBrk="0" hangingPunct="1">
        <a:defRPr sz="1633" kern="1200">
          <a:solidFill>
            <a:schemeClr val="tx1"/>
          </a:solidFill>
          <a:latin typeface="+mn-lt"/>
          <a:ea typeface="+mn-ea"/>
          <a:cs typeface="+mn-cs"/>
        </a:defRPr>
      </a:lvl4pPr>
      <a:lvl5pPr marL="1658722" algn="l" defTabSz="829361" rtl="0" eaLnBrk="1" latinLnBrk="0" hangingPunct="1">
        <a:defRPr sz="1633" kern="1200">
          <a:solidFill>
            <a:schemeClr val="tx1"/>
          </a:solidFill>
          <a:latin typeface="+mn-lt"/>
          <a:ea typeface="+mn-ea"/>
          <a:cs typeface="+mn-cs"/>
        </a:defRPr>
      </a:lvl5pPr>
      <a:lvl6pPr marL="2073402" algn="l" defTabSz="829361" rtl="0" eaLnBrk="1" latinLnBrk="0" hangingPunct="1">
        <a:defRPr sz="1633" kern="1200">
          <a:solidFill>
            <a:schemeClr val="tx1"/>
          </a:solidFill>
          <a:latin typeface="+mn-lt"/>
          <a:ea typeface="+mn-ea"/>
          <a:cs typeface="+mn-cs"/>
        </a:defRPr>
      </a:lvl6pPr>
      <a:lvl7pPr marL="2488082" algn="l" defTabSz="829361" rtl="0" eaLnBrk="1" latinLnBrk="0" hangingPunct="1">
        <a:defRPr sz="1633" kern="1200">
          <a:solidFill>
            <a:schemeClr val="tx1"/>
          </a:solidFill>
          <a:latin typeface="+mn-lt"/>
          <a:ea typeface="+mn-ea"/>
          <a:cs typeface="+mn-cs"/>
        </a:defRPr>
      </a:lvl7pPr>
      <a:lvl8pPr marL="2902763" algn="l" defTabSz="829361" rtl="0" eaLnBrk="1" latinLnBrk="0" hangingPunct="1">
        <a:defRPr sz="1633" kern="1200">
          <a:solidFill>
            <a:schemeClr val="tx1"/>
          </a:solidFill>
          <a:latin typeface="+mn-lt"/>
          <a:ea typeface="+mn-ea"/>
          <a:cs typeface="+mn-cs"/>
        </a:defRPr>
      </a:lvl8pPr>
      <a:lvl9pPr marL="3317443" algn="l" defTabSz="829361" rtl="0" eaLnBrk="1" latinLnBrk="0" hangingPunct="1">
        <a:defRPr sz="1633"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picture containing drawing&#10;&#10;Description automatically generated">
            <a:extLst>
              <a:ext uri="{FF2B5EF4-FFF2-40B4-BE49-F238E27FC236}">
                <a16:creationId xmlns:a16="http://schemas.microsoft.com/office/drawing/2014/main" id="{3B627277-0FF0-F243-83A3-17A95ABB5777}"/>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782300" y="0"/>
            <a:ext cx="1409700" cy="1409700"/>
          </a:xfrm>
          <a:prstGeom prst="rect">
            <a:avLst/>
          </a:prstGeom>
        </p:spPr>
      </p:pic>
      <p:sp>
        <p:nvSpPr>
          <p:cNvPr id="2" name="MSIPCMContentMarking" descr="{&quot;HashCode&quot;:-2130211288,&quot;Placement&quot;:&quot;Header&quot;,&quot;Top&quot;:0.0,&quot;Left&quot;:770.990051,&quot;SlideWidth&quot;:960,&quot;SlideHeight&quot;:540}">
            <a:extLst>
              <a:ext uri="{FF2B5EF4-FFF2-40B4-BE49-F238E27FC236}">
                <a16:creationId xmlns:a16="http://schemas.microsoft.com/office/drawing/2014/main" id="{F041BAB9-8080-7D87-37DB-25646F78F6E7}"/>
              </a:ext>
            </a:extLst>
          </p:cNvPr>
          <p:cNvSpPr txBox="1"/>
          <p:nvPr userDrawn="1"/>
        </p:nvSpPr>
        <p:spPr>
          <a:xfrm>
            <a:off x="9791574" y="0"/>
            <a:ext cx="2400426" cy="262344"/>
          </a:xfrm>
          <a:prstGeom prst="rect">
            <a:avLst/>
          </a:prstGeom>
          <a:noFill/>
        </p:spPr>
        <p:txBody>
          <a:bodyPr vert="horz" wrap="square" lIns="0" tIns="0" rIns="0" bIns="0" rtlCol="0" anchor="ctr" anchorCtr="1">
            <a:spAutoFit/>
          </a:bodyPr>
          <a:lstStyle/>
          <a:p>
            <a:pPr algn="r">
              <a:spcBef>
                <a:spcPts val="0"/>
              </a:spcBef>
              <a:spcAft>
                <a:spcPts val="0"/>
              </a:spcAft>
            </a:pPr>
            <a:r>
              <a:rPr lang="en-GB" sz="1000">
                <a:solidFill>
                  <a:srgbClr val="FF8C00"/>
                </a:solidFill>
                <a:latin typeface="Calibri" panose="020F0502020204030204" pitchFamily="34" charset="0"/>
              </a:rPr>
              <a:t>Information Classification: CONTROLLED</a:t>
            </a:r>
          </a:p>
        </p:txBody>
      </p:sp>
    </p:spTree>
    <p:extLst>
      <p:ext uri="{BB962C8B-B14F-4D97-AF65-F5344CB8AC3E}">
        <p14:creationId xmlns:p14="http://schemas.microsoft.com/office/powerpoint/2010/main" val="190421008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803061-2283-7E4A-B880-CDDA0DC080F5}" type="datetimeFigureOut">
              <a:rPr lang="en-GB" smtClean="0"/>
              <a:t>01/06/2023</a:t>
            </a:fld>
            <a:endParaRPr lang="en-GB"/>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C31165-EE58-ED49-897C-A6DA726018CE}" type="slidenum">
              <a:rPr lang="en-GB" smtClean="0"/>
              <a:t>‹#›</a:t>
            </a:fld>
            <a:endParaRPr lang="en-GB"/>
          </a:p>
        </p:txBody>
      </p:sp>
      <p:sp>
        <p:nvSpPr>
          <p:cNvPr id="7" name="MSIPCMContentMarking" descr="{&quot;HashCode&quot;:-2130211288,&quot;Placement&quot;:&quot;Header&quot;,&quot;Top&quot;:0.0,&quot;Left&quot;:770.990051,&quot;SlideWidth&quot;:960,&quot;SlideHeight&quot;:540}">
            <a:extLst>
              <a:ext uri="{FF2B5EF4-FFF2-40B4-BE49-F238E27FC236}">
                <a16:creationId xmlns:a16="http://schemas.microsoft.com/office/drawing/2014/main" id="{862AFB7C-BA79-29ED-45AA-41AE2D05AB94}"/>
              </a:ext>
            </a:extLst>
          </p:cNvPr>
          <p:cNvSpPr txBox="1"/>
          <p:nvPr userDrawn="1"/>
        </p:nvSpPr>
        <p:spPr>
          <a:xfrm>
            <a:off x="9791574" y="0"/>
            <a:ext cx="2400426" cy="262344"/>
          </a:xfrm>
          <a:prstGeom prst="rect">
            <a:avLst/>
          </a:prstGeom>
          <a:noFill/>
        </p:spPr>
        <p:txBody>
          <a:bodyPr vert="horz" wrap="square" lIns="0" tIns="0" rIns="0" bIns="0" rtlCol="0" anchor="ctr" anchorCtr="1">
            <a:spAutoFit/>
          </a:bodyPr>
          <a:lstStyle/>
          <a:p>
            <a:pPr algn="r">
              <a:spcBef>
                <a:spcPts val="0"/>
              </a:spcBef>
              <a:spcAft>
                <a:spcPts val="0"/>
              </a:spcAft>
            </a:pPr>
            <a:r>
              <a:rPr lang="en-GB" sz="1000">
                <a:solidFill>
                  <a:srgbClr val="FF8C00"/>
                </a:solidFill>
                <a:latin typeface="Calibri" panose="020F0502020204030204" pitchFamily="34" charset="0"/>
              </a:rPr>
              <a:t>Information Classification: CONTROLLED</a:t>
            </a:r>
          </a:p>
        </p:txBody>
      </p:sp>
    </p:spTree>
    <p:extLst>
      <p:ext uri="{BB962C8B-B14F-4D97-AF65-F5344CB8AC3E}">
        <p14:creationId xmlns:p14="http://schemas.microsoft.com/office/powerpoint/2010/main" val="1422304035"/>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Layout" Target="../slideLayouts/slideLayout12.xml"/><Relationship Id="rId5" Type="http://schemas.openxmlformats.org/officeDocument/2006/relationships/image" Target="../media/image2.emf"/><Relationship Id="rId4" Type="http://schemas.openxmlformats.org/officeDocument/2006/relationships/image" Target="../media/image10.emf"/></Relationships>
</file>

<file path=ppt/slides/_rels/slide10.xml.rels><?xml version="1.0" encoding="UTF-8" standalone="yes"?>
<Relationships xmlns="http://schemas.openxmlformats.org/package/2006/relationships"><Relationship Id="rId3" Type="http://schemas.openxmlformats.org/officeDocument/2006/relationships/hyperlink" Target="https://derivation.esd.org.uk/?virtualMetricType.numerator=17375&amp;virtualMetricType.multiple=1&amp;virtualMetricType.label=Number+of+community+based+locations+rated+overall+as+good+or+outstanding&amp;period=Month_2023_April&amp;area=E06000052&amp;outputType=both&amp;organisationID=&amp;withArea=&amp;withPeriod=&amp;methodType=none" TargetMode="External"/><Relationship Id="rId2" Type="http://schemas.openxmlformats.org/officeDocument/2006/relationships/hyperlink" Target="https://derivation.esd.org.uk/?metricType=17325&amp;period=Month_2023_April&amp;area=E06000052&amp;outputType=both&amp;organisationID=&amp;withArea=&amp;withPeriod=&amp;methodType=none" TargetMode="External"/><Relationship Id="rId1" Type="http://schemas.openxmlformats.org/officeDocument/2006/relationships/slideLayout" Target="../slideLayouts/slideLayout25.xml"/><Relationship Id="rId4" Type="http://schemas.openxmlformats.org/officeDocument/2006/relationships/hyperlink" Target="https://derivation.esd.org.uk/?virtualMetricType.numerator=17375&amp;virtualMetricType.denominator=17324&amp;virtualMetricType.multiple=100.0&amp;virtualMetricType.label=Percentage+of+community+based+locations+that+are+rated+overall+as+good+or+outstanding&amp;period=Month_2023_April&amp;area=E06000052&amp;outputType=both&amp;organisationID=&amp;withArea=&amp;withPeriod=&amp;methodType=none"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2" Type="http://schemas.openxmlformats.org/officeDocument/2006/relationships/hyperlink" Target="https://www.cornwall.gov.uk/media/trgd2ftc/02-23-emmu-feb-fin.pdf"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20.png"/><Relationship Id="rId7"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39.xml"/><Relationship Id="rId6" Type="http://schemas.openxmlformats.org/officeDocument/2006/relationships/hyperlink" Target="https://pixabay.com/en/cash-finance-financial-green-ideas-1296584/" TargetMode="External"/><Relationship Id="rId5" Type="http://schemas.openxmlformats.org/officeDocument/2006/relationships/image" Target="../media/image22.png"/><Relationship Id="rId4" Type="http://schemas.openxmlformats.org/officeDocument/2006/relationships/image" Target="../media/image21.sv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39.xml"/><Relationship Id="rId5" Type="http://schemas.openxmlformats.org/officeDocument/2006/relationships/image" Target="../media/image27.jpeg"/><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3.xml"/></Relationships>
</file>

<file path=ppt/slides/_rels/slide18.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31.jpeg"/></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31.jpeg"/></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31.jpeg"/></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31.jpeg"/></Relationships>
</file>

<file path=ppt/slides/_rels/slide25.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2.jpeg"/><Relationship Id="rId7"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40.jpeg"/><Relationship Id="rId4" Type="http://schemas.openxmlformats.org/officeDocument/2006/relationships/image" Target="../media/image31.jpeg"/><Relationship Id="rId9" Type="http://schemas.openxmlformats.org/officeDocument/2006/relationships/image" Target="../media/image39.jpeg"/></Relationships>
</file>

<file path=ppt/slides/_rels/slide26.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60.sv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svg"/><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64.svg"/><Relationship Id="rId11" Type="http://schemas.openxmlformats.org/officeDocument/2006/relationships/image" Target="../media/image68.svg"/><Relationship Id="rId5" Type="http://schemas.openxmlformats.org/officeDocument/2006/relationships/image" Target="../media/image63.png"/><Relationship Id="rId10" Type="http://schemas.openxmlformats.org/officeDocument/2006/relationships/image" Target="../media/image67.png"/><Relationship Id="rId4" Type="http://schemas.openxmlformats.org/officeDocument/2006/relationships/image" Target="../media/image62.svg"/><Relationship Id="rId9" Type="http://schemas.openxmlformats.org/officeDocument/2006/relationships/image" Target="../media/image9.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C64586-0D1E-4855-8FAB-6AF51B012B29}"/>
              </a:ext>
            </a:extLst>
          </p:cNvPr>
          <p:cNvSpPr/>
          <p:nvPr/>
        </p:nvSpPr>
        <p:spPr>
          <a:xfrm>
            <a:off x="0" y="360"/>
            <a:ext cx="12192000" cy="6857640"/>
          </a:xfrm>
          <a:prstGeom prst="rect">
            <a:avLst/>
          </a:prstGeom>
          <a:solidFill>
            <a:srgbClr val="009D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78299">
              <a:defRPr/>
            </a:pPr>
            <a:endParaRPr lang="en-GB" sz="1814">
              <a:solidFill>
                <a:prstClr val="white"/>
              </a:solidFill>
              <a:latin typeface="Calibri"/>
            </a:endParaRPr>
          </a:p>
        </p:txBody>
      </p:sp>
      <p:pic>
        <p:nvPicPr>
          <p:cNvPr id="5" name="Picture 4">
            <a:extLst>
              <a:ext uri="{FF2B5EF4-FFF2-40B4-BE49-F238E27FC236}">
                <a16:creationId xmlns:a16="http://schemas.microsoft.com/office/drawing/2014/main" id="{35538D4D-8960-41F8-87C1-3D24D0A4DA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529352"/>
            <a:ext cx="12535322" cy="2529151"/>
          </a:xfrm>
          <a:prstGeom prst="rect">
            <a:avLst/>
          </a:prstGeom>
        </p:spPr>
      </p:pic>
      <p:pic>
        <p:nvPicPr>
          <p:cNvPr id="6" name="Picture 5">
            <a:extLst>
              <a:ext uri="{FF2B5EF4-FFF2-40B4-BE49-F238E27FC236}">
                <a16:creationId xmlns:a16="http://schemas.microsoft.com/office/drawing/2014/main" id="{A378A26B-90CE-4864-8D85-917ADE5024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3782" y="5466728"/>
            <a:ext cx="2366987" cy="912366"/>
          </a:xfrm>
          <a:prstGeom prst="rect">
            <a:avLst/>
          </a:prstGeom>
        </p:spPr>
      </p:pic>
      <p:pic>
        <p:nvPicPr>
          <p:cNvPr id="9" name="Picture 8">
            <a:extLst>
              <a:ext uri="{FF2B5EF4-FFF2-40B4-BE49-F238E27FC236}">
                <a16:creationId xmlns:a16="http://schemas.microsoft.com/office/drawing/2014/main" id="{3597F2FF-97D2-4226-AC65-8C785D6D4F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27043" y="250100"/>
            <a:ext cx="3000084" cy="755340"/>
          </a:xfrm>
          <a:prstGeom prst="rect">
            <a:avLst/>
          </a:prstGeom>
        </p:spPr>
      </p:pic>
      <p:sp>
        <p:nvSpPr>
          <p:cNvPr id="10" name="TextBox 9">
            <a:extLst>
              <a:ext uri="{FF2B5EF4-FFF2-40B4-BE49-F238E27FC236}">
                <a16:creationId xmlns:a16="http://schemas.microsoft.com/office/drawing/2014/main" id="{A6BDC959-A938-4B97-B478-5AC294D9FE11}"/>
              </a:ext>
            </a:extLst>
          </p:cNvPr>
          <p:cNvSpPr txBox="1"/>
          <p:nvPr/>
        </p:nvSpPr>
        <p:spPr>
          <a:xfrm>
            <a:off x="333782" y="1082777"/>
            <a:ext cx="11393344" cy="3055964"/>
          </a:xfrm>
          <a:prstGeom prst="rect">
            <a:avLst/>
          </a:prstGeom>
          <a:noFill/>
        </p:spPr>
        <p:txBody>
          <a:bodyPr wrap="square" lIns="82931" tIns="41465" rIns="82931" bIns="41465" rtlCol="0" anchor="t">
            <a:spAutoFit/>
          </a:bodyPr>
          <a:lstStyle/>
          <a:p>
            <a:pPr defTabSz="878299">
              <a:defRPr/>
            </a:pPr>
            <a:r>
              <a:rPr lang="en-GB" sz="3950" b="1" dirty="0">
                <a:solidFill>
                  <a:schemeClr val="bg1"/>
                </a:solidFill>
                <a:latin typeface="Calibri"/>
              </a:rPr>
              <a:t>Care and Support at Home </a:t>
            </a:r>
          </a:p>
          <a:p>
            <a:pPr defTabSz="878299">
              <a:defRPr/>
            </a:pPr>
            <a:r>
              <a:rPr lang="en-GB" sz="3950" b="1" dirty="0">
                <a:solidFill>
                  <a:schemeClr val="bg1"/>
                </a:solidFill>
                <a:latin typeface="Calibri"/>
              </a:rPr>
              <a:t>Workforce Thematic Workshop  </a:t>
            </a:r>
          </a:p>
          <a:p>
            <a:pPr defTabSz="878299">
              <a:defRPr/>
            </a:pPr>
            <a:endParaRPr lang="en-GB" sz="2600" b="1" dirty="0">
              <a:solidFill>
                <a:schemeClr val="bg1"/>
              </a:solidFill>
              <a:latin typeface="Calibri"/>
            </a:endParaRPr>
          </a:p>
          <a:p>
            <a:pPr defTabSz="878299">
              <a:defRPr/>
            </a:pPr>
            <a:endParaRPr lang="en-GB" sz="2600" b="1" dirty="0">
              <a:solidFill>
                <a:schemeClr val="bg1"/>
              </a:solidFill>
              <a:latin typeface="Calibri"/>
            </a:endParaRPr>
          </a:p>
          <a:p>
            <a:pPr defTabSz="878299">
              <a:defRPr/>
            </a:pPr>
            <a:r>
              <a:rPr lang="en-GB" sz="2600" b="1" dirty="0">
                <a:solidFill>
                  <a:schemeClr val="bg1"/>
                </a:solidFill>
                <a:latin typeface="Calibri"/>
              </a:rPr>
              <a:t>4 May 2023</a:t>
            </a:r>
          </a:p>
          <a:p>
            <a:pPr defTabSz="878299">
              <a:defRPr/>
            </a:pPr>
            <a:endParaRPr lang="en-GB" sz="1814" dirty="0">
              <a:solidFill>
                <a:prstClr val="white"/>
              </a:solidFill>
              <a:latin typeface="Calibri"/>
            </a:endParaRPr>
          </a:p>
          <a:p>
            <a:pPr defTabSz="878299">
              <a:defRPr/>
            </a:pPr>
            <a:endParaRPr lang="en-GB" dirty="0">
              <a:latin typeface="Calibri"/>
              <a:cs typeface="Calibri"/>
            </a:endParaRPr>
          </a:p>
        </p:txBody>
      </p:sp>
      <p:pic>
        <p:nvPicPr>
          <p:cNvPr id="11" name="Picture 10">
            <a:extLst>
              <a:ext uri="{FF2B5EF4-FFF2-40B4-BE49-F238E27FC236}">
                <a16:creationId xmlns:a16="http://schemas.microsoft.com/office/drawing/2014/main" id="{359E1F3F-E2F1-4089-B00D-A53D8A455B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77675" y="6385108"/>
            <a:ext cx="1774435" cy="222792"/>
          </a:xfrm>
          <a:prstGeom prst="rect">
            <a:avLst/>
          </a:prstGeom>
        </p:spPr>
      </p:pic>
    </p:spTree>
    <p:extLst>
      <p:ext uri="{BB962C8B-B14F-4D97-AF65-F5344CB8AC3E}">
        <p14:creationId xmlns:p14="http://schemas.microsoft.com/office/powerpoint/2010/main" val="41517489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E7EC6-8970-C3A2-E6D1-8118139E48A8}"/>
              </a:ext>
            </a:extLst>
          </p:cNvPr>
          <p:cNvSpPr>
            <a:spLocks noGrp="1"/>
          </p:cNvSpPr>
          <p:nvPr>
            <p:ph type="title"/>
          </p:nvPr>
        </p:nvSpPr>
        <p:spPr/>
        <p:txBody>
          <a:bodyPr>
            <a:normAutofit/>
          </a:bodyPr>
          <a:lstStyle/>
          <a:p>
            <a:r>
              <a:rPr lang="en-GB" sz="3200" b="1" dirty="0">
                <a:solidFill>
                  <a:srgbClr val="009DA3"/>
                </a:solidFill>
                <a:latin typeface="Calibri" panose="020F0502020204030204" pitchFamily="34" charset="0"/>
                <a:ea typeface="+mn-ea"/>
                <a:cs typeface="+mn-cs"/>
              </a:rPr>
              <a:t>Care at home workforce distribution Cornwall</a:t>
            </a:r>
          </a:p>
        </p:txBody>
      </p:sp>
      <p:sp>
        <p:nvSpPr>
          <p:cNvPr id="3" name="Content Placeholder 2">
            <a:extLst>
              <a:ext uri="{FF2B5EF4-FFF2-40B4-BE49-F238E27FC236}">
                <a16:creationId xmlns:a16="http://schemas.microsoft.com/office/drawing/2014/main" id="{80472574-F214-374A-4D34-416257C19A56}"/>
              </a:ext>
            </a:extLst>
          </p:cNvPr>
          <p:cNvSpPr>
            <a:spLocks noGrp="1"/>
          </p:cNvSpPr>
          <p:nvPr>
            <p:ph idx="1"/>
          </p:nvPr>
        </p:nvSpPr>
        <p:spPr>
          <a:xfrm>
            <a:off x="1033072" y="1990517"/>
            <a:ext cx="10515600" cy="4351338"/>
          </a:xfrm>
          <a:solidFill>
            <a:srgbClr val="009DA3"/>
          </a:solidFill>
        </p:spPr>
        <p:txBody>
          <a:bodyPr>
            <a:normAutofit fontScale="92500" lnSpcReduction="20000"/>
          </a:bodyPr>
          <a:lstStyle/>
          <a:p>
            <a:pPr algn="l"/>
            <a:r>
              <a:rPr lang="en-GB" b="0" i="0" dirty="0">
                <a:solidFill>
                  <a:schemeClr val="bg2"/>
                </a:solidFill>
                <a:effectLst/>
              </a:rPr>
              <a:t>In Apr 2023 there were 110 locations in Cornwall providing community based adult social care. This includes </a:t>
            </a:r>
            <a:r>
              <a:rPr lang="en-GB" b="0" i="0" u="none" strike="noStrike" dirty="0">
                <a:solidFill>
                  <a:schemeClr val="bg2"/>
                </a:solidFill>
                <a:effectLst/>
                <a:hlinkClick r:id="rId2">
                  <a:extLst>
                    <a:ext uri="{A12FA001-AC4F-418D-AE19-62706E023703}">
                      <ahyp:hlinkClr xmlns:ahyp="http://schemas.microsoft.com/office/drawing/2018/hyperlinkcolor" val="tx"/>
                    </a:ext>
                  </a:extLst>
                </a:hlinkClick>
              </a:rPr>
              <a:t>103</a:t>
            </a:r>
            <a:r>
              <a:rPr lang="en-GB" b="0" i="0" dirty="0">
                <a:solidFill>
                  <a:schemeClr val="bg2"/>
                </a:solidFill>
                <a:effectLst/>
              </a:rPr>
              <a:t> locations who provide domiciliary care</a:t>
            </a:r>
          </a:p>
          <a:p>
            <a:pPr algn="l">
              <a:buFont typeface="Arial" panose="020B0604020202020204" pitchFamily="34" charset="0"/>
              <a:buChar char="•"/>
            </a:pPr>
            <a:r>
              <a:rPr lang="en-GB" b="0" i="0" dirty="0">
                <a:solidFill>
                  <a:schemeClr val="bg2"/>
                </a:solidFill>
                <a:effectLst/>
              </a:rPr>
              <a:t>97 locations (88.2%) have a named registered manager</a:t>
            </a:r>
          </a:p>
          <a:p>
            <a:pPr algn="l">
              <a:buFont typeface="Arial" panose="020B0604020202020204" pitchFamily="34" charset="0"/>
              <a:buChar char="•"/>
            </a:pPr>
            <a:r>
              <a:rPr lang="en-GB" b="0" i="0" u="none" strike="noStrike" dirty="0">
                <a:solidFill>
                  <a:schemeClr val="bg2"/>
                </a:solidFill>
                <a:effectLst/>
                <a:hlinkClick r:id="rId3">
                  <a:extLst>
                    <a:ext uri="{A12FA001-AC4F-418D-AE19-62706E023703}">
                      <ahyp:hlinkClr xmlns:ahyp="http://schemas.microsoft.com/office/drawing/2018/hyperlinkcolor" val="tx"/>
                    </a:ext>
                  </a:extLst>
                </a:hlinkClick>
              </a:rPr>
              <a:t>Of 88</a:t>
            </a:r>
            <a:r>
              <a:rPr lang="en-GB" b="0" i="0" dirty="0">
                <a:solidFill>
                  <a:schemeClr val="bg2"/>
                </a:solidFill>
                <a:effectLst/>
              </a:rPr>
              <a:t> community based care locations, (</a:t>
            </a:r>
            <a:r>
              <a:rPr lang="en-GB" b="0" i="0" u="none" strike="noStrike" dirty="0">
                <a:solidFill>
                  <a:schemeClr val="bg2"/>
                </a:solidFill>
                <a:effectLst/>
                <a:hlinkClick r:id="rId4">
                  <a:extLst>
                    <a:ext uri="{A12FA001-AC4F-418D-AE19-62706E023703}">
                      <ahyp:hlinkClr xmlns:ahyp="http://schemas.microsoft.com/office/drawing/2018/hyperlinkcolor" val="tx"/>
                    </a:ext>
                  </a:extLst>
                </a:hlinkClick>
              </a:rPr>
              <a:t>80.0</a:t>
            </a:r>
            <a:r>
              <a:rPr lang="en-GB" b="0" i="0" dirty="0">
                <a:solidFill>
                  <a:schemeClr val="bg2"/>
                </a:solidFill>
                <a:effectLst/>
              </a:rPr>
              <a:t>%) are currently rated as good or outstanding.</a:t>
            </a:r>
          </a:p>
          <a:p>
            <a:pPr algn="l"/>
            <a:r>
              <a:rPr lang="en-GB" b="0" i="0" dirty="0">
                <a:solidFill>
                  <a:schemeClr val="bg2"/>
                </a:solidFill>
                <a:effectLst/>
              </a:rPr>
              <a:t>1.7M hours of home care provided per year (31,693 hours commissioned by ASC per week)</a:t>
            </a:r>
          </a:p>
          <a:p>
            <a:pPr algn="l"/>
            <a:r>
              <a:rPr lang="en-GB" dirty="0">
                <a:solidFill>
                  <a:schemeClr val="bg2"/>
                </a:solidFill>
              </a:rPr>
              <a:t>Council-commissioned care at home unmet need hours 5,180 at end of April  = to c130 FTE </a:t>
            </a:r>
          </a:p>
          <a:p>
            <a:pPr algn="l"/>
            <a:r>
              <a:rPr lang="en-GB" dirty="0">
                <a:solidFill>
                  <a:schemeClr val="bg2"/>
                </a:solidFill>
              </a:rPr>
              <a:t> Over 65 population estimated to increase by 33% by 2030 – what would this mean for workforce numbers if we continue to deliver in the same way?</a:t>
            </a:r>
            <a:endParaRPr lang="en-GB" b="0" i="0" dirty="0">
              <a:solidFill>
                <a:schemeClr val="bg2"/>
              </a:solidFill>
              <a:effectLst/>
            </a:endParaRPr>
          </a:p>
          <a:p>
            <a:endParaRPr lang="en-GB" dirty="0"/>
          </a:p>
        </p:txBody>
      </p:sp>
    </p:spTree>
    <p:extLst>
      <p:ext uri="{BB962C8B-B14F-4D97-AF65-F5344CB8AC3E}">
        <p14:creationId xmlns:p14="http://schemas.microsoft.com/office/powerpoint/2010/main" val="31324701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 line chart&#10;&#10;Description automatically generated">
            <a:extLst>
              <a:ext uri="{FF2B5EF4-FFF2-40B4-BE49-F238E27FC236}">
                <a16:creationId xmlns:a16="http://schemas.microsoft.com/office/drawing/2014/main" id="{B24A33B0-1131-391C-4F36-42EFA645B0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3602" y="546416"/>
            <a:ext cx="8716297" cy="6194323"/>
          </a:xfrm>
          <a:prstGeom prst="rect">
            <a:avLst/>
          </a:prstGeom>
        </p:spPr>
      </p:pic>
    </p:spTree>
    <p:extLst>
      <p:ext uri="{BB962C8B-B14F-4D97-AF65-F5344CB8AC3E}">
        <p14:creationId xmlns:p14="http://schemas.microsoft.com/office/powerpoint/2010/main" val="7402466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F2EAE-ECF6-09E7-B9D8-E612F0814A9F}"/>
              </a:ext>
            </a:extLst>
          </p:cNvPr>
          <p:cNvSpPr>
            <a:spLocks noGrp="1"/>
          </p:cNvSpPr>
          <p:nvPr>
            <p:ph type="title"/>
          </p:nvPr>
        </p:nvSpPr>
        <p:spPr/>
        <p:txBody>
          <a:bodyPr/>
          <a:lstStyle/>
          <a:p>
            <a:r>
              <a:rPr lang="en-GB" b="1" dirty="0">
                <a:solidFill>
                  <a:srgbClr val="009DA3"/>
                </a:solidFill>
              </a:rPr>
              <a:t>Employment in Cornwall</a:t>
            </a:r>
          </a:p>
        </p:txBody>
      </p:sp>
      <p:sp>
        <p:nvSpPr>
          <p:cNvPr id="3" name="Content Placeholder 2">
            <a:extLst>
              <a:ext uri="{FF2B5EF4-FFF2-40B4-BE49-F238E27FC236}">
                <a16:creationId xmlns:a16="http://schemas.microsoft.com/office/drawing/2014/main" id="{56C82270-ECE4-FFF1-B469-725BCAF579BC}"/>
              </a:ext>
            </a:extLst>
          </p:cNvPr>
          <p:cNvSpPr>
            <a:spLocks noGrp="1"/>
          </p:cNvSpPr>
          <p:nvPr>
            <p:ph idx="1"/>
          </p:nvPr>
        </p:nvSpPr>
        <p:spPr>
          <a:solidFill>
            <a:srgbClr val="009DA3"/>
          </a:solidFill>
        </p:spPr>
        <p:txBody>
          <a:bodyPr>
            <a:normAutofit fontScale="70000" lnSpcReduction="20000"/>
          </a:bodyPr>
          <a:lstStyle/>
          <a:p>
            <a:r>
              <a:rPr lang="en-GB" dirty="0">
                <a:solidFill>
                  <a:schemeClr val="bg2"/>
                </a:solidFill>
              </a:rPr>
              <a:t>Economy Monitoring Monthly Update (EMMU) February 2023:</a:t>
            </a:r>
          </a:p>
          <a:p>
            <a:r>
              <a:rPr lang="en-GB" dirty="0">
                <a:solidFill>
                  <a:schemeClr val="bg2"/>
                </a:solidFill>
              </a:rPr>
              <a:t> Numbers claiming benefits showed both Universal Credit and Claimant count numbers increased. In January there were 47,111 Universal Credit claimants in Cornwall. </a:t>
            </a:r>
          </a:p>
          <a:p>
            <a:r>
              <a:rPr lang="en-GB" dirty="0">
                <a:solidFill>
                  <a:schemeClr val="bg2"/>
                </a:solidFill>
              </a:rPr>
              <a:t>The main category consisted of those in work (39%) with 19% ‘Searching for work’. </a:t>
            </a:r>
          </a:p>
          <a:p>
            <a:r>
              <a:rPr lang="en-GB" dirty="0">
                <a:solidFill>
                  <a:schemeClr val="bg2"/>
                </a:solidFill>
              </a:rPr>
              <a:t>Claimant count figures for January show there were 9,430 claimants in Cornwall, up 2.1% on the December total. </a:t>
            </a:r>
          </a:p>
          <a:p>
            <a:r>
              <a:rPr lang="en-GB" dirty="0">
                <a:solidFill>
                  <a:schemeClr val="bg2"/>
                </a:solidFill>
              </a:rPr>
              <a:t>Labour market data for residents shows that over the last year the total aged 16-64 fell slightly , but with changes in the numbers of economically active and economically inactive – both down. </a:t>
            </a:r>
          </a:p>
          <a:p>
            <a:r>
              <a:rPr lang="en-GB" dirty="0">
                <a:solidFill>
                  <a:schemeClr val="bg2"/>
                </a:solidFill>
              </a:rPr>
              <a:t>The number employed increased with an increase in both employees and self-employed. </a:t>
            </a:r>
          </a:p>
          <a:p>
            <a:r>
              <a:rPr lang="en-GB" dirty="0">
                <a:solidFill>
                  <a:schemeClr val="bg2"/>
                </a:solidFill>
              </a:rPr>
              <a:t>The number of those working full-time and working part-time both rose while the number of unemployed fell. </a:t>
            </a:r>
          </a:p>
          <a:p>
            <a:r>
              <a:rPr lang="en-GB" dirty="0">
                <a:solidFill>
                  <a:schemeClr val="bg2"/>
                </a:solidFill>
              </a:rPr>
              <a:t>There were 3,578 job vacancies in February, up from 3,418 in January. </a:t>
            </a:r>
          </a:p>
          <a:p>
            <a:r>
              <a:rPr lang="en-GB" dirty="0">
                <a:solidFill>
                  <a:schemeClr val="bg2"/>
                </a:solidFill>
                <a:hlinkClick r:id="rId2">
                  <a:extLst>
                    <a:ext uri="{A12FA001-AC4F-418D-AE19-62706E023703}">
                      <ahyp:hlinkClr xmlns:ahyp="http://schemas.microsoft.com/office/drawing/2018/hyperlinkcolor" val="tx"/>
                    </a:ext>
                  </a:extLst>
                </a:hlinkClick>
              </a:rPr>
              <a:t>02-23-emmu-feb-fin.pdf (cornwall.gov.uk)</a:t>
            </a:r>
            <a:endParaRPr lang="en-GB" dirty="0">
              <a:solidFill>
                <a:schemeClr val="bg2"/>
              </a:solidFill>
            </a:endParaRPr>
          </a:p>
        </p:txBody>
      </p:sp>
    </p:spTree>
    <p:extLst>
      <p:ext uri="{BB962C8B-B14F-4D97-AF65-F5344CB8AC3E}">
        <p14:creationId xmlns:p14="http://schemas.microsoft.com/office/powerpoint/2010/main" val="34689525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A1E658DF-6438-D976-D4E6-92B1C40A1A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3" y="4762"/>
            <a:ext cx="11602218" cy="685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91634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3DD80-8551-972A-2583-525082328875}"/>
              </a:ext>
            </a:extLst>
          </p:cNvPr>
          <p:cNvSpPr>
            <a:spLocks noGrp="1"/>
          </p:cNvSpPr>
          <p:nvPr>
            <p:ph type="title"/>
          </p:nvPr>
        </p:nvSpPr>
        <p:spPr/>
        <p:txBody>
          <a:bodyPr/>
          <a:lstStyle/>
          <a:p>
            <a:r>
              <a:rPr lang="en-GB" b="1">
                <a:solidFill>
                  <a:srgbClr val="009DA3"/>
                </a:solidFill>
              </a:rPr>
              <a:t>Factors affecting recruitment and retention of care workforce – national research</a:t>
            </a:r>
            <a:endParaRPr lang="en-GB" b="1" dirty="0">
              <a:solidFill>
                <a:srgbClr val="009DA3"/>
              </a:solidFill>
            </a:endParaRPr>
          </a:p>
        </p:txBody>
      </p:sp>
      <p:sp>
        <p:nvSpPr>
          <p:cNvPr id="3" name="Content Placeholder 2">
            <a:extLst>
              <a:ext uri="{FF2B5EF4-FFF2-40B4-BE49-F238E27FC236}">
                <a16:creationId xmlns:a16="http://schemas.microsoft.com/office/drawing/2014/main" id="{7F5FF638-535D-DA13-7626-2D4A2EEFE57D}"/>
              </a:ext>
            </a:extLst>
          </p:cNvPr>
          <p:cNvSpPr>
            <a:spLocks noGrp="1"/>
          </p:cNvSpPr>
          <p:nvPr>
            <p:ph idx="1"/>
          </p:nvPr>
        </p:nvSpPr>
        <p:spPr>
          <a:xfrm>
            <a:off x="838200" y="1690688"/>
            <a:ext cx="10515600" cy="4802187"/>
          </a:xfrm>
          <a:solidFill>
            <a:srgbClr val="009DA3"/>
          </a:solidFill>
          <a:ln>
            <a:noFill/>
          </a:ln>
        </p:spPr>
        <p:style>
          <a:lnRef idx="0">
            <a:scrgbClr r="0" g="0" b="0"/>
          </a:lnRef>
          <a:fillRef idx="0">
            <a:scrgbClr r="0" g="0" b="0"/>
          </a:fillRef>
          <a:effectRef idx="0">
            <a:scrgbClr r="0" g="0" b="0"/>
          </a:effectRef>
          <a:fontRef idx="minor">
            <a:schemeClr val="lt1"/>
          </a:fontRef>
        </p:style>
        <p:txBody>
          <a:bodyPr>
            <a:normAutofit/>
          </a:bodyPr>
          <a:lstStyle/>
          <a:p>
            <a:pPr marL="457200" marR="770890" lvl="1" indent="0" algn="ctr">
              <a:lnSpc>
                <a:spcPct val="102000"/>
              </a:lnSpc>
              <a:spcBef>
                <a:spcPts val="1085"/>
              </a:spcBef>
              <a:spcAft>
                <a:spcPts val="0"/>
              </a:spcAft>
              <a:buSzPts val="1250"/>
              <a:buNone/>
              <a:tabLst>
                <a:tab pos="750570" algn="l"/>
                <a:tab pos="751205" algn="l"/>
                <a:tab pos="5271135" algn="l"/>
              </a:tabLst>
            </a:pPr>
            <a:r>
              <a:rPr lang="en-US" sz="1600" spc="-25" dirty="0">
                <a:effectLst/>
                <a:latin typeface="Calibri" panose="020F0502020204030204" pitchFamily="34" charset="0"/>
                <a:ea typeface="Calibri" panose="020F0502020204030204" pitchFamily="34" charset="0"/>
              </a:rPr>
              <a:t>The</a:t>
            </a:r>
            <a:r>
              <a:rPr lang="en-US" sz="1600" spc="160" dirty="0">
                <a:effectLst/>
                <a:latin typeface="Calibri" panose="020F0502020204030204" pitchFamily="34" charset="0"/>
                <a:ea typeface="Calibri" panose="020F0502020204030204" pitchFamily="34" charset="0"/>
              </a:rPr>
              <a:t> </a:t>
            </a:r>
            <a:r>
              <a:rPr lang="en-US" sz="1600" spc="-25" dirty="0">
                <a:effectLst/>
                <a:latin typeface="Calibri" panose="020F0502020204030204" pitchFamily="34" charset="0"/>
                <a:ea typeface="Calibri" panose="020F0502020204030204" pitchFamily="34" charset="0"/>
              </a:rPr>
              <a:t>relative</a:t>
            </a:r>
            <a:r>
              <a:rPr lang="en-US" sz="1600" spc="160" dirty="0">
                <a:effectLst/>
                <a:latin typeface="Calibri" panose="020F0502020204030204" pitchFamily="34" charset="0"/>
                <a:ea typeface="Calibri" panose="020F0502020204030204" pitchFamily="34" charset="0"/>
              </a:rPr>
              <a:t> </a:t>
            </a:r>
            <a:r>
              <a:rPr lang="en-US" sz="1600" spc="-25" dirty="0">
                <a:effectLst/>
                <a:latin typeface="Calibri" panose="020F0502020204030204" pitchFamily="34" charset="0"/>
                <a:ea typeface="Calibri" panose="020F0502020204030204" pitchFamily="34" charset="0"/>
              </a:rPr>
              <a:t>pay and</a:t>
            </a:r>
            <a:r>
              <a:rPr lang="en-US" sz="1600" spc="190" dirty="0">
                <a:effectLst/>
                <a:latin typeface="Calibri" panose="020F0502020204030204" pitchFamily="34" charset="0"/>
                <a:ea typeface="Calibri" panose="020F0502020204030204" pitchFamily="34" charset="0"/>
              </a:rPr>
              <a:t> </a:t>
            </a:r>
            <a:r>
              <a:rPr lang="en-US" sz="1600" spc="-25" dirty="0">
                <a:effectLst/>
                <a:latin typeface="Calibri" panose="020F0502020204030204" pitchFamily="34" charset="0"/>
                <a:ea typeface="Calibri" panose="020F0502020204030204" pitchFamily="34" charset="0"/>
              </a:rPr>
              <a:t>reward</a:t>
            </a:r>
            <a:r>
              <a:rPr lang="en-US" sz="1600" spc="190" dirty="0">
                <a:effectLst/>
                <a:latin typeface="Calibri" panose="020F0502020204030204" pitchFamily="34" charset="0"/>
                <a:ea typeface="Calibri" panose="020F0502020204030204" pitchFamily="34" charset="0"/>
              </a:rPr>
              <a:t> </a:t>
            </a:r>
            <a:r>
              <a:rPr lang="en-US" sz="1600" spc="-25" dirty="0">
                <a:effectLst/>
                <a:latin typeface="Calibri" panose="020F0502020204030204" pitchFamily="34" charset="0"/>
                <a:ea typeface="Calibri" panose="020F0502020204030204" pitchFamily="34" charset="0"/>
              </a:rPr>
              <a:t>of</a:t>
            </a:r>
            <a:r>
              <a:rPr lang="en-US" sz="1600" spc="180" dirty="0">
                <a:effectLst/>
                <a:latin typeface="Calibri" panose="020F0502020204030204" pitchFamily="34" charset="0"/>
                <a:ea typeface="Calibri" panose="020F0502020204030204" pitchFamily="34" charset="0"/>
              </a:rPr>
              <a:t> </a:t>
            </a:r>
            <a:r>
              <a:rPr lang="en-US" sz="1600" spc="-25" dirty="0">
                <a:effectLst/>
                <a:latin typeface="Calibri" panose="020F0502020204030204" pitchFamily="34" charset="0"/>
                <a:ea typeface="Calibri" panose="020F0502020204030204" pitchFamily="34" charset="0"/>
              </a:rPr>
              <a:t>care workers</a:t>
            </a:r>
            <a:r>
              <a:rPr lang="en-US" sz="1600" spc="200" dirty="0">
                <a:effectLst/>
                <a:latin typeface="Calibri" panose="020F0502020204030204" pitchFamily="34" charset="0"/>
                <a:ea typeface="Calibri" panose="020F0502020204030204" pitchFamily="34" charset="0"/>
              </a:rPr>
              <a:t> </a:t>
            </a:r>
            <a:r>
              <a:rPr lang="en-US" sz="1600" spc="-25" dirty="0">
                <a:effectLst/>
                <a:latin typeface="Calibri" panose="020F0502020204030204" pitchFamily="34" charset="0"/>
                <a:ea typeface="Calibri" panose="020F0502020204030204" pitchFamily="34" charset="0"/>
              </a:rPr>
              <a:t>in the independent</a:t>
            </a:r>
            <a:r>
              <a:rPr lang="en-US" sz="1600" spc="400" dirty="0">
                <a:effectLst/>
                <a:latin typeface="Calibri" panose="020F0502020204030204" pitchFamily="34" charset="0"/>
                <a:ea typeface="Calibri" panose="020F0502020204030204" pitchFamily="34" charset="0"/>
              </a:rPr>
              <a:t> </a:t>
            </a:r>
            <a:r>
              <a:rPr lang="en-US" sz="1600" spc="-25" dirty="0">
                <a:effectLst/>
                <a:latin typeface="Calibri" panose="020F0502020204030204" pitchFamily="34" charset="0"/>
                <a:ea typeface="Calibri" panose="020F0502020204030204" pitchFamily="34" charset="0"/>
              </a:rPr>
              <a:t>sector has been</a:t>
            </a:r>
            <a:r>
              <a:rPr lang="en-US" sz="1600" spc="200" dirty="0">
                <a:effectLst/>
                <a:latin typeface="Calibri" panose="020F0502020204030204" pitchFamily="34" charset="0"/>
                <a:ea typeface="Calibri" panose="020F0502020204030204" pitchFamily="34" charset="0"/>
              </a:rPr>
              <a:t> </a:t>
            </a:r>
            <a:r>
              <a:rPr lang="en-US" sz="1600" spc="-25" dirty="0">
                <a:effectLst/>
                <a:latin typeface="Calibri" panose="020F0502020204030204" pitchFamily="34" charset="0"/>
                <a:ea typeface="Calibri" panose="020F0502020204030204" pitchFamily="34" charset="0"/>
              </a:rPr>
              <a:t>a</a:t>
            </a:r>
            <a:r>
              <a:rPr lang="en-US" sz="1600" spc="200" dirty="0">
                <a:effectLst/>
                <a:latin typeface="Calibri" panose="020F0502020204030204" pitchFamily="34" charset="0"/>
                <a:ea typeface="Calibri" panose="020F0502020204030204" pitchFamily="34" charset="0"/>
              </a:rPr>
              <a:t> </a:t>
            </a:r>
            <a:r>
              <a:rPr lang="en-US" sz="1600" spc="-25" dirty="0">
                <a:effectLst/>
                <a:latin typeface="Calibri" panose="020F0502020204030204" pitchFamily="34" charset="0"/>
                <a:ea typeface="Calibri" panose="020F0502020204030204" pitchFamily="34" charset="0"/>
              </a:rPr>
              <a:t>matter</a:t>
            </a:r>
            <a:r>
              <a:rPr lang="en-US" sz="1600" spc="125" dirty="0">
                <a:effectLst/>
                <a:latin typeface="Calibri" panose="020F0502020204030204" pitchFamily="34" charset="0"/>
                <a:ea typeface="Calibri" panose="020F0502020204030204" pitchFamily="34" charset="0"/>
              </a:rPr>
              <a:t> </a:t>
            </a:r>
            <a:r>
              <a:rPr lang="en-US" sz="1600" spc="-25" dirty="0">
                <a:effectLst/>
                <a:latin typeface="Calibri" panose="020F0502020204030204" pitchFamily="34" charset="0"/>
                <a:ea typeface="Calibri" panose="020F0502020204030204" pitchFamily="34" charset="0"/>
              </a:rPr>
              <a:t>of</a:t>
            </a:r>
            <a:r>
              <a:rPr lang="en-US" sz="1600" spc="105" dirty="0">
                <a:effectLst/>
                <a:latin typeface="Calibri" panose="020F0502020204030204" pitchFamily="34" charset="0"/>
                <a:ea typeface="Calibri" panose="020F0502020204030204" pitchFamily="34" charset="0"/>
              </a:rPr>
              <a:t> </a:t>
            </a:r>
            <a:r>
              <a:rPr lang="en-US" sz="1600" spc="-25" dirty="0">
                <a:effectLst/>
                <a:latin typeface="Calibri" panose="020F0502020204030204" pitchFamily="34" charset="0"/>
                <a:ea typeface="Calibri" panose="020F0502020204030204" pitchFamily="34" charset="0"/>
              </a:rPr>
              <a:t>national</a:t>
            </a:r>
            <a:r>
              <a:rPr lang="en-US" sz="1600" spc="200" dirty="0">
                <a:effectLst/>
                <a:latin typeface="Calibri" panose="020F0502020204030204" pitchFamily="34" charset="0"/>
                <a:ea typeface="Calibri" panose="020F0502020204030204" pitchFamily="34" charset="0"/>
              </a:rPr>
              <a:t> </a:t>
            </a:r>
            <a:r>
              <a:rPr lang="en-US" sz="1600" spc="-25" dirty="0">
                <a:effectLst/>
                <a:latin typeface="Calibri" panose="020F0502020204030204" pitchFamily="34" charset="0"/>
                <a:ea typeface="Calibri" panose="020F0502020204030204" pitchFamily="34" charset="0"/>
              </a:rPr>
              <a:t>debate,</a:t>
            </a:r>
            <a:r>
              <a:rPr lang="en-US" sz="1600" spc="200" dirty="0">
                <a:effectLst/>
                <a:latin typeface="Calibri" panose="020F0502020204030204" pitchFamily="34" charset="0"/>
                <a:ea typeface="Calibri" panose="020F0502020204030204" pitchFamily="34" charset="0"/>
              </a:rPr>
              <a:t> </a:t>
            </a:r>
            <a:r>
              <a:rPr lang="en-US" sz="1600" spc="-25" dirty="0">
                <a:effectLst/>
                <a:latin typeface="Calibri" panose="020F0502020204030204" pitchFamily="34" charset="0"/>
                <a:ea typeface="Calibri" panose="020F0502020204030204" pitchFamily="34" charset="0"/>
              </a:rPr>
              <a:t>and</a:t>
            </a:r>
            <a:r>
              <a:rPr lang="en-US" sz="1600" spc="200" dirty="0">
                <a:effectLst/>
                <a:latin typeface="Calibri" panose="020F0502020204030204" pitchFamily="34" charset="0"/>
                <a:ea typeface="Calibri" panose="020F0502020204030204" pitchFamily="34" charset="0"/>
              </a:rPr>
              <a:t> </a:t>
            </a:r>
            <a:r>
              <a:rPr lang="en-US" sz="1600" spc="-25" dirty="0">
                <a:effectLst/>
                <a:latin typeface="Calibri" panose="020F0502020204030204" pitchFamily="34" charset="0"/>
                <a:ea typeface="Calibri" panose="020F0502020204030204" pitchFamily="34" charset="0"/>
              </a:rPr>
              <a:t>competition</a:t>
            </a:r>
            <a:r>
              <a:rPr lang="en-US" sz="1600" spc="200" dirty="0">
                <a:effectLst/>
                <a:latin typeface="Calibri" panose="020F0502020204030204" pitchFamily="34" charset="0"/>
                <a:ea typeface="Calibri" panose="020F0502020204030204" pitchFamily="34" charset="0"/>
              </a:rPr>
              <a:t> </a:t>
            </a:r>
            <a:r>
              <a:rPr lang="en-US" sz="1600" spc="-25" dirty="0">
                <a:effectLst/>
                <a:latin typeface="Calibri" panose="020F0502020204030204" pitchFamily="34" charset="0"/>
                <a:ea typeface="Calibri" panose="020F0502020204030204" pitchFamily="34" charset="0"/>
              </a:rPr>
              <a:t>between</a:t>
            </a:r>
            <a:r>
              <a:rPr lang="en-US" sz="1600" spc="200" dirty="0">
                <a:effectLst/>
                <a:latin typeface="Calibri" panose="020F0502020204030204" pitchFamily="34" charset="0"/>
                <a:ea typeface="Calibri" panose="020F0502020204030204" pitchFamily="34" charset="0"/>
              </a:rPr>
              <a:t> </a:t>
            </a:r>
            <a:r>
              <a:rPr lang="en-US" sz="1600" spc="-25" dirty="0">
                <a:effectLst/>
                <a:latin typeface="Calibri" panose="020F0502020204030204" pitchFamily="34" charset="0"/>
                <a:ea typeface="Calibri" panose="020F0502020204030204" pitchFamily="34" charset="0"/>
              </a:rPr>
              <a:t>sectors has meant this is at the heart of the sector’s retention challenges.	</a:t>
            </a:r>
          </a:p>
          <a:p>
            <a:pPr marL="457200" marR="770890" lvl="1" indent="0" algn="ctr">
              <a:lnSpc>
                <a:spcPct val="102000"/>
              </a:lnSpc>
              <a:spcBef>
                <a:spcPts val="1085"/>
              </a:spcBef>
              <a:spcAft>
                <a:spcPts val="0"/>
              </a:spcAft>
              <a:buSzPts val="1250"/>
              <a:buNone/>
              <a:tabLst>
                <a:tab pos="750570" algn="l"/>
                <a:tab pos="751205" algn="l"/>
                <a:tab pos="5271135" algn="l"/>
              </a:tabLst>
            </a:pPr>
            <a:r>
              <a:rPr lang="en-US" sz="1800" spc="-25" dirty="0">
                <a:latin typeface="Calibri" panose="020F0502020204030204" pitchFamily="34" charset="0"/>
                <a:ea typeface="Calibri" panose="020F0502020204030204" pitchFamily="34" charset="0"/>
              </a:rPr>
              <a:t>F</a:t>
            </a:r>
            <a:r>
              <a:rPr lang="en-US" sz="1800" spc="-25" dirty="0">
                <a:effectLst/>
                <a:latin typeface="Calibri" panose="020F0502020204030204" pitchFamily="34" charset="0"/>
                <a:ea typeface="Calibri" panose="020F0502020204030204" pitchFamily="34" charset="0"/>
              </a:rPr>
              <a:t>actors</a:t>
            </a:r>
            <a:r>
              <a:rPr lang="en-US" sz="1800" spc="165" dirty="0">
                <a:effectLst/>
                <a:latin typeface="Calibri" panose="020F0502020204030204" pitchFamily="34" charset="0"/>
                <a:ea typeface="Calibri" panose="020F0502020204030204" pitchFamily="34" charset="0"/>
              </a:rPr>
              <a:t> </a:t>
            </a:r>
            <a:r>
              <a:rPr lang="en-US" sz="1800" spc="-25" dirty="0">
                <a:effectLst/>
                <a:latin typeface="Calibri" panose="020F0502020204030204" pitchFamily="34" charset="0"/>
                <a:ea typeface="Calibri" panose="020F0502020204030204" pitchFamily="34" charset="0"/>
              </a:rPr>
              <a:t>highlighted</a:t>
            </a:r>
            <a:r>
              <a:rPr lang="en-US" sz="1800" spc="140" dirty="0">
                <a:effectLst/>
                <a:latin typeface="Calibri" panose="020F0502020204030204" pitchFamily="34" charset="0"/>
                <a:ea typeface="Calibri" panose="020F0502020204030204" pitchFamily="34" charset="0"/>
              </a:rPr>
              <a:t> </a:t>
            </a:r>
            <a:r>
              <a:rPr lang="en-US" sz="1800" spc="-25" dirty="0">
                <a:effectLst/>
                <a:latin typeface="Calibri" panose="020F0502020204030204" pitchFamily="34" charset="0"/>
                <a:ea typeface="Calibri" panose="020F0502020204030204" pitchFamily="34" charset="0"/>
              </a:rPr>
              <a:t>by</a:t>
            </a:r>
            <a:r>
              <a:rPr lang="en-US" sz="1800" spc="80" dirty="0">
                <a:effectLst/>
                <a:latin typeface="Calibri" panose="020F0502020204030204" pitchFamily="34" charset="0"/>
                <a:ea typeface="Calibri" panose="020F0502020204030204" pitchFamily="34" charset="0"/>
              </a:rPr>
              <a:t> </a:t>
            </a:r>
            <a:r>
              <a:rPr lang="en-US" sz="1800" spc="-25" dirty="0">
                <a:effectLst/>
                <a:latin typeface="Calibri" panose="020F0502020204030204" pitchFamily="34" charset="0"/>
                <a:ea typeface="Calibri" panose="020F0502020204030204" pitchFamily="34" charset="0"/>
              </a:rPr>
              <a:t>the</a:t>
            </a:r>
            <a:r>
              <a:rPr lang="en-US" sz="1800" spc="15" dirty="0">
                <a:effectLst/>
                <a:latin typeface="Calibri" panose="020F0502020204030204" pitchFamily="34" charset="0"/>
                <a:ea typeface="Calibri" panose="020F0502020204030204" pitchFamily="34" charset="0"/>
              </a:rPr>
              <a:t> </a:t>
            </a:r>
            <a:r>
              <a:rPr lang="en-US" sz="1800" spc="-25" dirty="0">
                <a:effectLst/>
                <a:latin typeface="Calibri" panose="020F0502020204030204" pitchFamily="34" charset="0"/>
                <a:ea typeface="Calibri" panose="020F0502020204030204" pitchFamily="34" charset="0"/>
              </a:rPr>
              <a:t>independent</a:t>
            </a:r>
            <a:r>
              <a:rPr lang="en-US" sz="1800" spc="245" dirty="0">
                <a:effectLst/>
                <a:latin typeface="Calibri" panose="020F0502020204030204" pitchFamily="34" charset="0"/>
                <a:ea typeface="Calibri" panose="020F0502020204030204" pitchFamily="34" charset="0"/>
              </a:rPr>
              <a:t> </a:t>
            </a:r>
            <a:r>
              <a:rPr lang="en-US" sz="1800" spc="-25" dirty="0">
                <a:effectLst/>
                <a:latin typeface="Calibri" panose="020F0502020204030204" pitchFamily="34" charset="0"/>
                <a:ea typeface="Calibri" panose="020F0502020204030204" pitchFamily="34" charset="0"/>
              </a:rPr>
              <a:t>sector</a:t>
            </a:r>
            <a:r>
              <a:rPr lang="en-US" sz="1800" spc="150" dirty="0">
                <a:effectLst/>
                <a:latin typeface="Calibri" panose="020F0502020204030204" pitchFamily="34" charset="0"/>
                <a:ea typeface="Calibri" panose="020F0502020204030204" pitchFamily="34" charset="0"/>
              </a:rPr>
              <a:t> </a:t>
            </a:r>
            <a:r>
              <a:rPr lang="en-US" sz="1800" spc="-10" dirty="0">
                <a:effectLst/>
                <a:latin typeface="Calibri" panose="020F0502020204030204" pitchFamily="34" charset="0"/>
                <a:ea typeface="Calibri" panose="020F0502020204030204" pitchFamily="34" charset="0"/>
              </a:rPr>
              <a:t>include:</a:t>
            </a:r>
            <a:endParaRPr lang="en-GB" sz="1800" spc="-25" dirty="0">
              <a:effectLst/>
              <a:latin typeface="Calibri" panose="020F0502020204030204" pitchFamily="34" charset="0"/>
              <a:ea typeface="Calibri" panose="020F0502020204030204" pitchFamily="34" charset="0"/>
            </a:endParaRPr>
          </a:p>
          <a:p>
            <a:pPr marL="342900" lvl="0" indent="-342900">
              <a:buSzPts val="1250"/>
              <a:buFont typeface="Symbol" panose="05050102010706020507" pitchFamily="18" charset="2"/>
              <a:buChar char=""/>
              <a:tabLst>
                <a:tab pos="1017905" algn="l"/>
                <a:tab pos="1018540" algn="l"/>
              </a:tabLst>
            </a:pPr>
            <a:r>
              <a:rPr lang="en-US" sz="1800" dirty="0">
                <a:effectLst/>
                <a:latin typeface="Calibri" panose="020F0502020204030204" pitchFamily="34" charset="0"/>
                <a:ea typeface="Symbol" panose="05050102010706020507" pitchFamily="18" charset="2"/>
                <a:cs typeface="Symbol" panose="05050102010706020507" pitchFamily="18" charset="2"/>
              </a:rPr>
              <a:t>Economic</a:t>
            </a:r>
            <a:r>
              <a:rPr lang="en-US" sz="1800" spc="145" dirty="0">
                <a:effectLst/>
                <a:latin typeface="Calibri" panose="020F0502020204030204" pitchFamily="34" charset="0"/>
                <a:ea typeface="Symbol" panose="05050102010706020507" pitchFamily="18" charset="2"/>
                <a:cs typeface="Symbol" panose="05050102010706020507" pitchFamily="18" charset="2"/>
              </a:rPr>
              <a:t> </a:t>
            </a:r>
            <a:r>
              <a:rPr lang="en-US" sz="1800" dirty="0">
                <a:effectLst/>
                <a:latin typeface="Calibri" panose="020F0502020204030204" pitchFamily="34" charset="0"/>
                <a:ea typeface="Symbol" panose="05050102010706020507" pitchFamily="18" charset="2"/>
                <a:cs typeface="Symbol" panose="05050102010706020507" pitchFamily="18" charset="2"/>
              </a:rPr>
              <a:t>pressures</a:t>
            </a:r>
            <a:r>
              <a:rPr lang="en-US" sz="1800" spc="225" dirty="0">
                <a:effectLst/>
                <a:latin typeface="Calibri" panose="020F0502020204030204" pitchFamily="34" charset="0"/>
                <a:ea typeface="Symbol" panose="05050102010706020507" pitchFamily="18" charset="2"/>
                <a:cs typeface="Symbol" panose="05050102010706020507" pitchFamily="18" charset="2"/>
              </a:rPr>
              <a:t> </a:t>
            </a:r>
            <a:r>
              <a:rPr lang="en-US" sz="1800" dirty="0">
                <a:effectLst/>
                <a:latin typeface="Calibri" panose="020F0502020204030204" pitchFamily="34" charset="0"/>
                <a:ea typeface="Symbol" panose="05050102010706020507" pitchFamily="18" charset="2"/>
                <a:cs typeface="Symbol" panose="05050102010706020507" pitchFamily="18" charset="2"/>
              </a:rPr>
              <a:t>–pay vs </a:t>
            </a:r>
            <a:r>
              <a:rPr lang="en-US" sz="1800" spc="130" dirty="0">
                <a:effectLst/>
                <a:latin typeface="Calibri" panose="020F0502020204030204" pitchFamily="34" charset="0"/>
                <a:ea typeface="Symbol" panose="05050102010706020507" pitchFamily="18" charset="2"/>
                <a:cs typeface="Symbol" panose="05050102010706020507" pitchFamily="18" charset="2"/>
              </a:rPr>
              <a:t> </a:t>
            </a:r>
            <a:r>
              <a:rPr lang="en-US" sz="1800" dirty="0">
                <a:effectLst/>
                <a:latin typeface="Calibri" panose="020F0502020204030204" pitchFamily="34" charset="0"/>
                <a:ea typeface="Symbol" panose="05050102010706020507" pitchFamily="18" charset="2"/>
                <a:cs typeface="Symbol" panose="05050102010706020507" pitchFamily="18" charset="2"/>
              </a:rPr>
              <a:t>the</a:t>
            </a:r>
            <a:r>
              <a:rPr lang="en-US" sz="1800" spc="35" dirty="0">
                <a:effectLst/>
                <a:latin typeface="Calibri" panose="020F0502020204030204" pitchFamily="34" charset="0"/>
                <a:ea typeface="Symbol" panose="05050102010706020507" pitchFamily="18" charset="2"/>
                <a:cs typeface="Symbol" panose="05050102010706020507" pitchFamily="18" charset="2"/>
              </a:rPr>
              <a:t> </a:t>
            </a:r>
            <a:r>
              <a:rPr lang="en-US" sz="1800" dirty="0">
                <a:effectLst/>
                <a:latin typeface="Calibri" panose="020F0502020204030204" pitchFamily="34" charset="0"/>
                <a:ea typeface="Symbol" panose="05050102010706020507" pitchFamily="18" charset="2"/>
                <a:cs typeface="Symbol" panose="05050102010706020507" pitchFamily="18" charset="2"/>
              </a:rPr>
              <a:t>rising</a:t>
            </a:r>
            <a:r>
              <a:rPr lang="en-US" sz="1800" spc="75" dirty="0">
                <a:effectLst/>
                <a:latin typeface="Calibri" panose="020F0502020204030204" pitchFamily="34" charset="0"/>
                <a:ea typeface="Symbol" panose="05050102010706020507" pitchFamily="18" charset="2"/>
                <a:cs typeface="Symbol" panose="05050102010706020507" pitchFamily="18" charset="2"/>
              </a:rPr>
              <a:t> </a:t>
            </a:r>
            <a:r>
              <a:rPr lang="en-US" sz="1800" dirty="0">
                <a:effectLst/>
                <a:latin typeface="Calibri" panose="020F0502020204030204" pitchFamily="34" charset="0"/>
                <a:ea typeface="Symbol" panose="05050102010706020507" pitchFamily="18" charset="2"/>
                <a:cs typeface="Symbol" panose="05050102010706020507" pitchFamily="18" charset="2"/>
              </a:rPr>
              <a:t>cost</a:t>
            </a:r>
            <a:r>
              <a:rPr lang="en-US" sz="1800" spc="100" dirty="0">
                <a:effectLst/>
                <a:latin typeface="Calibri" panose="020F0502020204030204" pitchFamily="34" charset="0"/>
                <a:ea typeface="Symbol" panose="05050102010706020507" pitchFamily="18" charset="2"/>
                <a:cs typeface="Symbol" panose="05050102010706020507" pitchFamily="18" charset="2"/>
              </a:rPr>
              <a:t> </a:t>
            </a:r>
            <a:r>
              <a:rPr lang="en-US" sz="1800" dirty="0">
                <a:effectLst/>
                <a:latin typeface="Calibri" panose="020F0502020204030204" pitchFamily="34" charset="0"/>
                <a:ea typeface="Symbol" panose="05050102010706020507" pitchFamily="18" charset="2"/>
                <a:cs typeface="Symbol" panose="05050102010706020507" pitchFamily="18" charset="2"/>
              </a:rPr>
              <a:t>of</a:t>
            </a:r>
            <a:r>
              <a:rPr lang="en-US" sz="1800" spc="65" dirty="0">
                <a:effectLst/>
                <a:latin typeface="Calibri" panose="020F0502020204030204" pitchFamily="34" charset="0"/>
                <a:ea typeface="Symbol" panose="05050102010706020507" pitchFamily="18" charset="2"/>
                <a:cs typeface="Symbol" panose="05050102010706020507" pitchFamily="18" charset="2"/>
              </a:rPr>
              <a:t> </a:t>
            </a:r>
            <a:r>
              <a:rPr lang="en-US" sz="1800" dirty="0">
                <a:effectLst/>
                <a:latin typeface="Calibri" panose="020F0502020204030204" pitchFamily="34" charset="0"/>
                <a:ea typeface="Symbol" panose="05050102010706020507" pitchFamily="18" charset="2"/>
                <a:cs typeface="Symbol" panose="05050102010706020507" pitchFamily="18" charset="2"/>
              </a:rPr>
              <a:t>living,</a:t>
            </a:r>
            <a:r>
              <a:rPr lang="en-US" sz="1800" spc="140" dirty="0">
                <a:effectLst/>
                <a:latin typeface="Calibri" panose="020F0502020204030204" pitchFamily="34" charset="0"/>
                <a:ea typeface="Symbol" panose="05050102010706020507" pitchFamily="18" charset="2"/>
                <a:cs typeface="Symbol" panose="05050102010706020507" pitchFamily="18" charset="2"/>
              </a:rPr>
              <a:t> </a:t>
            </a:r>
            <a:r>
              <a:rPr lang="en-US" sz="1800" dirty="0">
                <a:effectLst/>
                <a:latin typeface="Calibri" panose="020F0502020204030204" pitchFamily="34" charset="0"/>
                <a:ea typeface="Symbol" panose="05050102010706020507" pitchFamily="18" charset="2"/>
                <a:cs typeface="Symbol" panose="05050102010706020507" pitchFamily="18" charset="2"/>
              </a:rPr>
              <a:t>transport, access to vehicles, driving tests</a:t>
            </a:r>
            <a:r>
              <a:rPr lang="en-US" sz="1800" spc="105" dirty="0">
                <a:effectLst/>
                <a:latin typeface="Calibri" panose="020F0502020204030204" pitchFamily="34" charset="0"/>
                <a:ea typeface="Symbol" panose="05050102010706020507" pitchFamily="18" charset="2"/>
                <a:cs typeface="Symbol" panose="05050102010706020507" pitchFamily="18" charset="2"/>
              </a:rPr>
              <a:t> </a:t>
            </a:r>
            <a:r>
              <a:rPr lang="en-US" sz="1800" spc="-20" dirty="0" err="1">
                <a:effectLst/>
                <a:latin typeface="Calibri" panose="020F0502020204030204" pitchFamily="34" charset="0"/>
                <a:ea typeface="Symbol" panose="05050102010706020507" pitchFamily="18" charset="2"/>
                <a:cs typeface="Symbol" panose="05050102010706020507" pitchFamily="18" charset="2"/>
              </a:rPr>
              <a:t>etc</a:t>
            </a:r>
            <a:r>
              <a:rPr lang="en-US" sz="1800" spc="-20" dirty="0">
                <a:effectLst/>
                <a:latin typeface="Calibri" panose="020F0502020204030204" pitchFamily="34" charset="0"/>
                <a:ea typeface="Symbol" panose="05050102010706020507" pitchFamily="18" charset="2"/>
                <a:cs typeface="Symbol" panose="05050102010706020507" pitchFamily="18" charset="2"/>
              </a:rPr>
              <a:t>,</a:t>
            </a:r>
            <a:endParaRPr lang="en-GB" sz="1800" dirty="0">
              <a:effectLst/>
              <a:latin typeface="Calibri" panose="020F0502020204030204" pitchFamily="34" charset="0"/>
              <a:ea typeface="Symbol" panose="05050102010706020507" pitchFamily="18" charset="2"/>
              <a:cs typeface="Symbol" panose="05050102010706020507" pitchFamily="18" charset="2"/>
            </a:endParaRPr>
          </a:p>
          <a:p>
            <a:pPr marL="342900" lvl="0" indent="-342900">
              <a:spcBef>
                <a:spcPts val="65"/>
              </a:spcBef>
              <a:spcAft>
                <a:spcPts val="0"/>
              </a:spcAft>
              <a:buSzPts val="1250"/>
              <a:buFont typeface="Symbol" panose="05050102010706020507" pitchFamily="18" charset="2"/>
              <a:buChar char=""/>
              <a:tabLst>
                <a:tab pos="1017905" algn="l"/>
                <a:tab pos="1018540" algn="l"/>
              </a:tabLst>
            </a:pPr>
            <a:r>
              <a:rPr lang="en-US" sz="1800" dirty="0">
                <a:effectLst/>
                <a:latin typeface="Calibri" panose="020F0502020204030204" pitchFamily="34" charset="0"/>
                <a:ea typeface="Symbol" panose="05050102010706020507" pitchFamily="18" charset="2"/>
                <a:cs typeface="Symbol" panose="05050102010706020507" pitchFamily="18" charset="2"/>
              </a:rPr>
              <a:t>Lack</a:t>
            </a:r>
            <a:r>
              <a:rPr lang="en-US" sz="1800" spc="165" dirty="0">
                <a:effectLst/>
                <a:latin typeface="Calibri" panose="020F0502020204030204" pitchFamily="34" charset="0"/>
                <a:ea typeface="Symbol" panose="05050102010706020507" pitchFamily="18" charset="2"/>
                <a:cs typeface="Symbol" panose="05050102010706020507" pitchFamily="18" charset="2"/>
              </a:rPr>
              <a:t> </a:t>
            </a:r>
            <a:r>
              <a:rPr lang="en-US" sz="1800" dirty="0">
                <a:effectLst/>
                <a:latin typeface="Calibri" panose="020F0502020204030204" pitchFamily="34" charset="0"/>
                <a:ea typeface="Symbol" panose="05050102010706020507" pitchFamily="18" charset="2"/>
                <a:cs typeface="Symbol" panose="05050102010706020507" pitchFamily="18" charset="2"/>
              </a:rPr>
              <a:t>of</a:t>
            </a:r>
            <a:r>
              <a:rPr lang="en-US" sz="1800" spc="45" dirty="0">
                <a:effectLst/>
                <a:latin typeface="Calibri" panose="020F0502020204030204" pitchFamily="34" charset="0"/>
                <a:ea typeface="Symbol" panose="05050102010706020507" pitchFamily="18" charset="2"/>
                <a:cs typeface="Symbol" panose="05050102010706020507" pitchFamily="18" charset="2"/>
              </a:rPr>
              <a:t> </a:t>
            </a:r>
            <a:r>
              <a:rPr lang="en-US" sz="1800" dirty="0">
                <a:effectLst/>
                <a:latin typeface="Calibri" panose="020F0502020204030204" pitchFamily="34" charset="0"/>
                <a:ea typeface="Symbol" panose="05050102010706020507" pitchFamily="18" charset="2"/>
                <a:cs typeface="Symbol" panose="05050102010706020507" pitchFamily="18" charset="2"/>
              </a:rPr>
              <a:t>affordable</a:t>
            </a:r>
            <a:r>
              <a:rPr lang="en-US" sz="1800" spc="190" dirty="0">
                <a:effectLst/>
                <a:latin typeface="Calibri" panose="020F0502020204030204" pitchFamily="34" charset="0"/>
                <a:ea typeface="Symbol" panose="05050102010706020507" pitchFamily="18" charset="2"/>
                <a:cs typeface="Symbol" panose="05050102010706020507" pitchFamily="18" charset="2"/>
              </a:rPr>
              <a:t> </a:t>
            </a:r>
            <a:r>
              <a:rPr lang="en-US" sz="1800" dirty="0">
                <a:effectLst/>
                <a:latin typeface="Calibri" panose="020F0502020204030204" pitchFamily="34" charset="0"/>
                <a:ea typeface="Symbol" panose="05050102010706020507" pitchFamily="18" charset="2"/>
                <a:cs typeface="Symbol" panose="05050102010706020507" pitchFamily="18" charset="2"/>
              </a:rPr>
              <a:t>accommodation</a:t>
            </a:r>
            <a:r>
              <a:rPr lang="en-US" sz="1800" spc="280" dirty="0">
                <a:effectLst/>
                <a:latin typeface="Calibri" panose="020F0502020204030204" pitchFamily="34" charset="0"/>
                <a:ea typeface="Symbol" panose="05050102010706020507" pitchFamily="18" charset="2"/>
                <a:cs typeface="Symbol" panose="05050102010706020507" pitchFamily="18" charset="2"/>
              </a:rPr>
              <a:t> </a:t>
            </a:r>
            <a:r>
              <a:rPr lang="en-US" sz="1800" dirty="0">
                <a:effectLst/>
                <a:latin typeface="Calibri" panose="020F0502020204030204" pitchFamily="34" charset="0"/>
                <a:ea typeface="Symbol" panose="05050102010706020507" pitchFamily="18" charset="2"/>
                <a:cs typeface="Symbol" panose="05050102010706020507" pitchFamily="18" charset="2"/>
              </a:rPr>
              <a:t>–</a:t>
            </a:r>
            <a:r>
              <a:rPr lang="en-US" sz="1800" spc="15" dirty="0">
                <a:effectLst/>
                <a:latin typeface="Calibri" panose="020F0502020204030204" pitchFamily="34" charset="0"/>
                <a:ea typeface="Symbol" panose="05050102010706020507" pitchFamily="18" charset="2"/>
                <a:cs typeface="Symbol" panose="05050102010706020507" pitchFamily="18" charset="2"/>
              </a:rPr>
              <a:t> </a:t>
            </a:r>
            <a:r>
              <a:rPr lang="en-US" sz="1800" dirty="0">
                <a:effectLst/>
                <a:latin typeface="Calibri" panose="020F0502020204030204" pitchFamily="34" charset="0"/>
                <a:ea typeface="Symbol" panose="05050102010706020507" pitchFamily="18" charset="2"/>
                <a:cs typeface="Symbol" panose="05050102010706020507" pitchFamily="18" charset="2"/>
              </a:rPr>
              <a:t>short</a:t>
            </a:r>
            <a:r>
              <a:rPr lang="en-US" sz="1800" spc="85" dirty="0">
                <a:effectLst/>
                <a:latin typeface="Calibri" panose="020F0502020204030204" pitchFamily="34" charset="0"/>
                <a:ea typeface="Symbol" panose="05050102010706020507" pitchFamily="18" charset="2"/>
                <a:cs typeface="Symbol" panose="05050102010706020507" pitchFamily="18" charset="2"/>
              </a:rPr>
              <a:t> </a:t>
            </a:r>
            <a:r>
              <a:rPr lang="en-US" sz="1800" dirty="0">
                <a:effectLst/>
                <a:latin typeface="Calibri" panose="020F0502020204030204" pitchFamily="34" charset="0"/>
                <a:ea typeface="Symbol" panose="05050102010706020507" pitchFamily="18" charset="2"/>
                <a:cs typeface="Symbol" panose="05050102010706020507" pitchFamily="18" charset="2"/>
              </a:rPr>
              <a:t>and</a:t>
            </a:r>
            <a:r>
              <a:rPr lang="en-US" sz="1800" spc="55" dirty="0">
                <a:effectLst/>
                <a:latin typeface="Calibri" panose="020F0502020204030204" pitchFamily="34" charset="0"/>
                <a:ea typeface="Symbol" panose="05050102010706020507" pitchFamily="18" charset="2"/>
                <a:cs typeface="Symbol" panose="05050102010706020507" pitchFamily="18" charset="2"/>
              </a:rPr>
              <a:t> </a:t>
            </a:r>
            <a:r>
              <a:rPr lang="en-US" sz="1800" dirty="0">
                <a:effectLst/>
                <a:latin typeface="Calibri" panose="020F0502020204030204" pitchFamily="34" charset="0"/>
                <a:ea typeface="Symbol" panose="05050102010706020507" pitchFamily="18" charset="2"/>
                <a:cs typeface="Symbol" panose="05050102010706020507" pitchFamily="18" charset="2"/>
              </a:rPr>
              <a:t>long</a:t>
            </a:r>
            <a:r>
              <a:rPr lang="en-US" sz="1800" spc="145" dirty="0">
                <a:effectLst/>
                <a:latin typeface="Calibri" panose="020F0502020204030204" pitchFamily="34" charset="0"/>
                <a:ea typeface="Symbol" panose="05050102010706020507" pitchFamily="18" charset="2"/>
                <a:cs typeface="Symbol" panose="05050102010706020507" pitchFamily="18" charset="2"/>
              </a:rPr>
              <a:t> </a:t>
            </a:r>
            <a:r>
              <a:rPr lang="en-US" sz="1800" spc="-10" dirty="0">
                <a:effectLst/>
                <a:latin typeface="Calibri" panose="020F0502020204030204" pitchFamily="34" charset="0"/>
                <a:ea typeface="Symbol" panose="05050102010706020507" pitchFamily="18" charset="2"/>
                <a:cs typeface="Symbol" panose="05050102010706020507" pitchFamily="18" charset="2"/>
              </a:rPr>
              <a:t>term, rental and to buy</a:t>
            </a:r>
            <a:endParaRPr lang="en-GB" sz="1800" dirty="0">
              <a:effectLst/>
              <a:latin typeface="Calibri" panose="020F0502020204030204" pitchFamily="34" charset="0"/>
              <a:ea typeface="Symbol" panose="05050102010706020507" pitchFamily="18" charset="2"/>
              <a:cs typeface="Symbol" panose="05050102010706020507" pitchFamily="18" charset="2"/>
            </a:endParaRPr>
          </a:p>
          <a:p>
            <a:pPr marL="342900" marR="735330" lvl="0" indent="-342900">
              <a:lnSpc>
                <a:spcPct val="102000"/>
              </a:lnSpc>
              <a:spcBef>
                <a:spcPts val="55"/>
              </a:spcBef>
              <a:spcAft>
                <a:spcPts val="0"/>
              </a:spcAft>
              <a:buSzPts val="1250"/>
              <a:buFont typeface="Symbol" panose="05050102010706020507" pitchFamily="18" charset="2"/>
              <a:buChar char=""/>
              <a:tabLst>
                <a:tab pos="1017905" algn="l"/>
                <a:tab pos="1018540" algn="l"/>
              </a:tabLst>
            </a:pPr>
            <a:r>
              <a:rPr lang="en-US" sz="1800" dirty="0">
                <a:latin typeface="Calibri" panose="020F0502020204030204" pitchFamily="34" charset="0"/>
                <a:ea typeface="Symbol" panose="05050102010706020507" pitchFamily="18" charset="2"/>
                <a:cs typeface="Symbol" panose="05050102010706020507" pitchFamily="18" charset="2"/>
              </a:rPr>
              <a:t>Flexible working and interface with benefits (universal credit, housing benefit </a:t>
            </a:r>
            <a:r>
              <a:rPr lang="en-US" sz="1800" dirty="0" err="1">
                <a:latin typeface="Calibri" panose="020F0502020204030204" pitchFamily="34" charset="0"/>
                <a:ea typeface="Symbol" panose="05050102010706020507" pitchFamily="18" charset="2"/>
                <a:cs typeface="Symbol" panose="05050102010706020507" pitchFamily="18" charset="2"/>
              </a:rPr>
              <a:t>etc</a:t>
            </a:r>
            <a:r>
              <a:rPr lang="en-US" sz="1800" dirty="0">
                <a:latin typeface="Calibri" panose="020F0502020204030204" pitchFamily="34" charset="0"/>
                <a:ea typeface="Symbol" panose="05050102010706020507" pitchFamily="18" charset="2"/>
                <a:cs typeface="Symbol" panose="05050102010706020507" pitchFamily="18" charset="2"/>
              </a:rPr>
              <a:t>)</a:t>
            </a:r>
            <a:endParaRPr lang="en-GB" sz="1800" dirty="0">
              <a:effectLst/>
              <a:latin typeface="Calibri" panose="020F0502020204030204" pitchFamily="34" charset="0"/>
              <a:ea typeface="Symbol" panose="05050102010706020507" pitchFamily="18" charset="2"/>
              <a:cs typeface="Symbol" panose="05050102010706020507" pitchFamily="18" charset="2"/>
            </a:endParaRPr>
          </a:p>
          <a:p>
            <a:pPr marL="342900" lvl="0" indent="-342900">
              <a:spcBef>
                <a:spcPts val="15"/>
              </a:spcBef>
              <a:spcAft>
                <a:spcPts val="0"/>
              </a:spcAft>
              <a:buSzPts val="1250"/>
              <a:buFont typeface="Symbol" panose="05050102010706020507" pitchFamily="18" charset="2"/>
              <a:buChar char=""/>
              <a:tabLst>
                <a:tab pos="1017905" algn="l"/>
                <a:tab pos="1018540" algn="l"/>
              </a:tabLst>
            </a:pPr>
            <a:r>
              <a:rPr lang="en-US" sz="1800" dirty="0">
                <a:effectLst/>
                <a:latin typeface="Calibri" panose="020F0502020204030204" pitchFamily="34" charset="0"/>
                <a:ea typeface="Symbol" panose="05050102010706020507" pitchFamily="18" charset="2"/>
                <a:cs typeface="Symbol" panose="05050102010706020507" pitchFamily="18" charset="2"/>
              </a:rPr>
              <a:t>Burnout</a:t>
            </a:r>
            <a:r>
              <a:rPr lang="en-US" sz="1800" spc="165" dirty="0">
                <a:effectLst/>
                <a:latin typeface="Calibri" panose="020F0502020204030204" pitchFamily="34" charset="0"/>
                <a:ea typeface="Symbol" panose="05050102010706020507" pitchFamily="18" charset="2"/>
                <a:cs typeface="Symbol" panose="05050102010706020507" pitchFamily="18" charset="2"/>
              </a:rPr>
              <a:t> </a:t>
            </a:r>
            <a:r>
              <a:rPr lang="en-US" sz="1800" dirty="0">
                <a:effectLst/>
                <a:latin typeface="Calibri" panose="020F0502020204030204" pitchFamily="34" charset="0"/>
                <a:ea typeface="Symbol" panose="05050102010706020507" pitchFamily="18" charset="2"/>
                <a:cs typeface="Symbol" panose="05050102010706020507" pitchFamily="18" charset="2"/>
              </a:rPr>
              <a:t>through</a:t>
            </a:r>
            <a:r>
              <a:rPr lang="en-US" sz="1800" spc="65" dirty="0">
                <a:effectLst/>
                <a:latin typeface="Calibri" panose="020F0502020204030204" pitchFamily="34" charset="0"/>
                <a:ea typeface="Symbol" panose="05050102010706020507" pitchFamily="18" charset="2"/>
                <a:cs typeface="Symbol" panose="05050102010706020507" pitchFamily="18" charset="2"/>
              </a:rPr>
              <a:t> </a:t>
            </a:r>
            <a:r>
              <a:rPr lang="en-US" sz="1800" dirty="0">
                <a:effectLst/>
                <a:latin typeface="Calibri" panose="020F0502020204030204" pitchFamily="34" charset="0"/>
                <a:ea typeface="Symbol" panose="05050102010706020507" pitchFamily="18" charset="2"/>
                <a:cs typeface="Symbol" panose="05050102010706020507" pitchFamily="18" charset="2"/>
              </a:rPr>
              <a:t>pandemic and beyond</a:t>
            </a:r>
            <a:r>
              <a:rPr lang="en-US" sz="1800" spc="170" dirty="0">
                <a:effectLst/>
                <a:latin typeface="Calibri" panose="020F0502020204030204" pitchFamily="34" charset="0"/>
                <a:ea typeface="Symbol" panose="05050102010706020507" pitchFamily="18" charset="2"/>
                <a:cs typeface="Symbol" panose="05050102010706020507" pitchFamily="18" charset="2"/>
              </a:rPr>
              <a:t> </a:t>
            </a:r>
            <a:r>
              <a:rPr lang="en-US" sz="1800" dirty="0">
                <a:effectLst/>
                <a:latin typeface="Calibri" panose="020F0502020204030204" pitchFamily="34" charset="0"/>
                <a:ea typeface="Symbol" panose="05050102010706020507" pitchFamily="18" charset="2"/>
                <a:cs typeface="Symbol" panose="05050102010706020507" pitchFamily="18" charset="2"/>
              </a:rPr>
              <a:t>–</a:t>
            </a:r>
            <a:r>
              <a:rPr lang="en-US" sz="1800" spc="105" dirty="0">
                <a:effectLst/>
                <a:latin typeface="Calibri" panose="020F0502020204030204" pitchFamily="34" charset="0"/>
                <a:ea typeface="Symbol" panose="05050102010706020507" pitchFamily="18" charset="2"/>
                <a:cs typeface="Symbol" panose="05050102010706020507" pitchFamily="18" charset="2"/>
              </a:rPr>
              <a:t> </a:t>
            </a:r>
            <a:r>
              <a:rPr lang="en-US" sz="1800" dirty="0">
                <a:effectLst/>
                <a:latin typeface="Calibri" panose="020F0502020204030204" pitchFamily="34" charset="0"/>
                <a:ea typeface="Symbol" panose="05050102010706020507" pitchFamily="18" charset="2"/>
                <a:cs typeface="Symbol" panose="05050102010706020507" pitchFamily="18" charset="2"/>
              </a:rPr>
              <a:t>wellbeing</a:t>
            </a:r>
            <a:r>
              <a:rPr lang="en-US" sz="1800" spc="225" dirty="0">
                <a:effectLst/>
                <a:latin typeface="Calibri" panose="020F0502020204030204" pitchFamily="34" charset="0"/>
                <a:ea typeface="Symbol" panose="05050102010706020507" pitchFamily="18" charset="2"/>
                <a:cs typeface="Symbol" panose="05050102010706020507" pitchFamily="18" charset="2"/>
              </a:rPr>
              <a:t> </a:t>
            </a:r>
            <a:r>
              <a:rPr lang="en-US" sz="1800" dirty="0">
                <a:effectLst/>
                <a:latin typeface="Calibri" panose="020F0502020204030204" pitchFamily="34" charset="0"/>
                <a:ea typeface="Symbol" panose="05050102010706020507" pitchFamily="18" charset="2"/>
                <a:cs typeface="Symbol" panose="05050102010706020507" pitchFamily="18" charset="2"/>
              </a:rPr>
              <a:t>and</a:t>
            </a:r>
            <a:r>
              <a:rPr lang="en-US" sz="1800" spc="55" dirty="0">
                <a:effectLst/>
                <a:latin typeface="Calibri" panose="020F0502020204030204" pitchFamily="34" charset="0"/>
                <a:ea typeface="Symbol" panose="05050102010706020507" pitchFamily="18" charset="2"/>
                <a:cs typeface="Symbol" panose="05050102010706020507" pitchFamily="18" charset="2"/>
              </a:rPr>
              <a:t> </a:t>
            </a:r>
            <a:r>
              <a:rPr lang="en-US" sz="1800" spc="-10" dirty="0">
                <a:effectLst/>
                <a:latin typeface="Calibri" panose="020F0502020204030204" pitchFamily="34" charset="0"/>
                <a:ea typeface="Symbol" panose="05050102010706020507" pitchFamily="18" charset="2"/>
                <a:cs typeface="Symbol" panose="05050102010706020507" pitchFamily="18" charset="2"/>
              </a:rPr>
              <a:t>resilience</a:t>
            </a:r>
            <a:endParaRPr lang="en-GB" sz="1800" dirty="0">
              <a:effectLst/>
              <a:latin typeface="Calibri" panose="020F0502020204030204" pitchFamily="34" charset="0"/>
              <a:ea typeface="Symbol" panose="05050102010706020507" pitchFamily="18" charset="2"/>
              <a:cs typeface="Symbol" panose="05050102010706020507" pitchFamily="18" charset="2"/>
            </a:endParaRPr>
          </a:p>
          <a:p>
            <a:pPr marL="342900" lvl="0" indent="-342900">
              <a:spcBef>
                <a:spcPts val="65"/>
              </a:spcBef>
              <a:spcAft>
                <a:spcPts val="0"/>
              </a:spcAft>
              <a:buSzPts val="1250"/>
              <a:buFont typeface="Symbol" panose="05050102010706020507" pitchFamily="18" charset="2"/>
              <a:buChar char=""/>
              <a:tabLst>
                <a:tab pos="1017905" algn="l"/>
                <a:tab pos="1018540" algn="l"/>
              </a:tabLst>
            </a:pPr>
            <a:r>
              <a:rPr lang="en-US" sz="1800" dirty="0">
                <a:effectLst/>
                <a:latin typeface="Calibri" panose="020F0502020204030204" pitchFamily="34" charset="0"/>
                <a:ea typeface="Symbol" panose="05050102010706020507" pitchFamily="18" charset="2"/>
                <a:cs typeface="Symbol" panose="05050102010706020507" pitchFamily="18" charset="2"/>
              </a:rPr>
              <a:t>Short</a:t>
            </a:r>
            <a:r>
              <a:rPr lang="en-US" sz="1800" spc="65" dirty="0">
                <a:effectLst/>
                <a:latin typeface="Calibri" panose="020F0502020204030204" pitchFamily="34" charset="0"/>
                <a:ea typeface="Symbol" panose="05050102010706020507" pitchFamily="18" charset="2"/>
                <a:cs typeface="Symbol" panose="05050102010706020507" pitchFamily="18" charset="2"/>
              </a:rPr>
              <a:t> </a:t>
            </a:r>
            <a:r>
              <a:rPr lang="en-US" sz="1800" dirty="0">
                <a:effectLst/>
                <a:latin typeface="Calibri" panose="020F0502020204030204" pitchFamily="34" charset="0"/>
                <a:ea typeface="Symbol" panose="05050102010706020507" pitchFamily="18" charset="2"/>
                <a:cs typeface="Symbol" panose="05050102010706020507" pitchFamily="18" charset="2"/>
              </a:rPr>
              <a:t>term,</a:t>
            </a:r>
            <a:r>
              <a:rPr lang="en-US" sz="1800" spc="110" dirty="0">
                <a:effectLst/>
                <a:latin typeface="Calibri" panose="020F0502020204030204" pitchFamily="34" charset="0"/>
                <a:ea typeface="Symbol" panose="05050102010706020507" pitchFamily="18" charset="2"/>
                <a:cs typeface="Symbol" panose="05050102010706020507" pitchFamily="18" charset="2"/>
              </a:rPr>
              <a:t> </a:t>
            </a:r>
            <a:r>
              <a:rPr lang="en-US" sz="1800" dirty="0">
                <a:effectLst/>
                <a:latin typeface="Calibri" panose="020F0502020204030204" pitchFamily="34" charset="0"/>
                <a:ea typeface="Symbol" panose="05050102010706020507" pitchFamily="18" charset="2"/>
                <a:cs typeface="Symbol" panose="05050102010706020507" pitchFamily="18" charset="2"/>
              </a:rPr>
              <a:t>agency</a:t>
            </a:r>
            <a:r>
              <a:rPr lang="en-US" sz="1800" spc="155" dirty="0">
                <a:effectLst/>
                <a:latin typeface="Calibri" panose="020F0502020204030204" pitchFamily="34" charset="0"/>
                <a:ea typeface="Symbol" panose="05050102010706020507" pitchFamily="18" charset="2"/>
                <a:cs typeface="Symbol" panose="05050102010706020507" pitchFamily="18" charset="2"/>
              </a:rPr>
              <a:t> </a:t>
            </a:r>
            <a:r>
              <a:rPr lang="en-US" sz="1800" dirty="0">
                <a:effectLst/>
                <a:latin typeface="Calibri" panose="020F0502020204030204" pitchFamily="34" charset="0"/>
                <a:ea typeface="Symbol" panose="05050102010706020507" pitchFamily="18" charset="2"/>
                <a:cs typeface="Symbol" panose="05050102010706020507" pitchFamily="18" charset="2"/>
              </a:rPr>
              <a:t>and</a:t>
            </a:r>
            <a:r>
              <a:rPr lang="en-US" sz="1800" spc="45" dirty="0">
                <a:effectLst/>
                <a:latin typeface="Calibri" panose="020F0502020204030204" pitchFamily="34" charset="0"/>
                <a:ea typeface="Symbol" panose="05050102010706020507" pitchFamily="18" charset="2"/>
                <a:cs typeface="Symbol" panose="05050102010706020507" pitchFamily="18" charset="2"/>
              </a:rPr>
              <a:t> </a:t>
            </a:r>
            <a:r>
              <a:rPr lang="en-US" sz="1800" dirty="0">
                <a:effectLst/>
                <a:latin typeface="Calibri" panose="020F0502020204030204" pitchFamily="34" charset="0"/>
                <a:ea typeface="Symbol" panose="05050102010706020507" pitchFamily="18" charset="2"/>
                <a:cs typeface="Symbol" panose="05050102010706020507" pitchFamily="18" charset="2"/>
              </a:rPr>
              <a:t>bank</a:t>
            </a:r>
            <a:r>
              <a:rPr lang="en-US" sz="1800" spc="155" dirty="0">
                <a:effectLst/>
                <a:latin typeface="Calibri" panose="020F0502020204030204" pitchFamily="34" charset="0"/>
                <a:ea typeface="Symbol" panose="05050102010706020507" pitchFamily="18" charset="2"/>
                <a:cs typeface="Symbol" panose="05050102010706020507" pitchFamily="18" charset="2"/>
              </a:rPr>
              <a:t> </a:t>
            </a:r>
            <a:r>
              <a:rPr lang="en-US" sz="1800" dirty="0">
                <a:effectLst/>
                <a:latin typeface="Calibri" panose="020F0502020204030204" pitchFamily="34" charset="0"/>
                <a:ea typeface="Symbol" panose="05050102010706020507" pitchFamily="18" charset="2"/>
                <a:cs typeface="Symbol" panose="05050102010706020507" pitchFamily="18" charset="2"/>
              </a:rPr>
              <a:t>worker</a:t>
            </a:r>
            <a:r>
              <a:rPr lang="en-US" sz="1800" spc="135" dirty="0">
                <a:effectLst/>
                <a:latin typeface="Calibri" panose="020F0502020204030204" pitchFamily="34" charset="0"/>
                <a:ea typeface="Symbol" panose="05050102010706020507" pitchFamily="18" charset="2"/>
                <a:cs typeface="Symbol" panose="05050102010706020507" pitchFamily="18" charset="2"/>
              </a:rPr>
              <a:t> </a:t>
            </a:r>
            <a:r>
              <a:rPr lang="en-US" sz="1800" spc="-10" dirty="0">
                <a:effectLst/>
                <a:latin typeface="Calibri" panose="020F0502020204030204" pitchFamily="34" charset="0"/>
                <a:ea typeface="Symbol" panose="05050102010706020507" pitchFamily="18" charset="2"/>
                <a:cs typeface="Symbol" panose="05050102010706020507" pitchFamily="18" charset="2"/>
              </a:rPr>
              <a:t>unavailability</a:t>
            </a:r>
            <a:endParaRPr lang="en-GB" sz="1800" dirty="0">
              <a:effectLst/>
              <a:latin typeface="Calibri" panose="020F0502020204030204" pitchFamily="34" charset="0"/>
              <a:ea typeface="Symbol" panose="05050102010706020507" pitchFamily="18" charset="2"/>
              <a:cs typeface="Symbol" panose="05050102010706020507" pitchFamily="18" charset="2"/>
            </a:endParaRPr>
          </a:p>
          <a:p>
            <a:pPr marL="342900" marR="739775" lvl="0" indent="-342900">
              <a:lnSpc>
                <a:spcPct val="102000"/>
              </a:lnSpc>
              <a:spcBef>
                <a:spcPts val="55"/>
              </a:spcBef>
              <a:spcAft>
                <a:spcPts val="0"/>
              </a:spcAft>
              <a:buSzPts val="1250"/>
              <a:buFont typeface="Symbol" panose="05050102010706020507" pitchFamily="18" charset="2"/>
              <a:buChar char=""/>
              <a:tabLst>
                <a:tab pos="1017905" algn="l"/>
                <a:tab pos="1018540" algn="l"/>
              </a:tabLst>
            </a:pPr>
            <a:r>
              <a:rPr lang="en-US" sz="1800" dirty="0">
                <a:effectLst/>
                <a:latin typeface="Calibri" panose="020F0502020204030204" pitchFamily="34" charset="0"/>
                <a:ea typeface="Symbol" panose="05050102010706020507" pitchFamily="18" charset="2"/>
                <a:cs typeface="Symbol" panose="05050102010706020507" pitchFamily="18" charset="2"/>
              </a:rPr>
              <a:t>Ageing</a:t>
            </a:r>
            <a:r>
              <a:rPr lang="en-US" sz="1800" spc="200" dirty="0">
                <a:effectLst/>
                <a:latin typeface="Calibri" panose="020F0502020204030204" pitchFamily="34" charset="0"/>
                <a:ea typeface="Symbol" panose="05050102010706020507" pitchFamily="18" charset="2"/>
                <a:cs typeface="Symbol" panose="05050102010706020507" pitchFamily="18" charset="2"/>
              </a:rPr>
              <a:t> </a:t>
            </a:r>
            <a:r>
              <a:rPr lang="en-US" sz="1800" dirty="0">
                <a:effectLst/>
                <a:latin typeface="Calibri" panose="020F0502020204030204" pitchFamily="34" charset="0"/>
                <a:ea typeface="Symbol" panose="05050102010706020507" pitchFamily="18" charset="2"/>
                <a:cs typeface="Symbol" panose="05050102010706020507" pitchFamily="18" charset="2"/>
              </a:rPr>
              <a:t>care</a:t>
            </a:r>
            <a:r>
              <a:rPr lang="en-US" sz="1800" spc="200" dirty="0">
                <a:effectLst/>
                <a:latin typeface="Calibri" panose="020F0502020204030204" pitchFamily="34" charset="0"/>
                <a:ea typeface="Symbol" panose="05050102010706020507" pitchFamily="18" charset="2"/>
                <a:cs typeface="Symbol" panose="05050102010706020507" pitchFamily="18" charset="2"/>
              </a:rPr>
              <a:t> </a:t>
            </a:r>
            <a:r>
              <a:rPr lang="en-US" sz="1800" dirty="0">
                <a:effectLst/>
                <a:latin typeface="Calibri" panose="020F0502020204030204" pitchFamily="34" charset="0"/>
                <a:ea typeface="Symbol" panose="05050102010706020507" pitchFamily="18" charset="2"/>
                <a:cs typeface="Symbol" panose="05050102010706020507" pitchFamily="18" charset="2"/>
              </a:rPr>
              <a:t>workforce</a:t>
            </a:r>
            <a:r>
              <a:rPr lang="en-US" sz="1800" spc="400" dirty="0">
                <a:effectLst/>
                <a:latin typeface="Calibri" panose="020F0502020204030204" pitchFamily="34" charset="0"/>
                <a:ea typeface="Symbol" panose="05050102010706020507" pitchFamily="18" charset="2"/>
                <a:cs typeface="Symbol" panose="05050102010706020507" pitchFamily="18" charset="2"/>
              </a:rPr>
              <a:t> </a:t>
            </a:r>
            <a:r>
              <a:rPr lang="en-US" sz="1800" dirty="0">
                <a:effectLst/>
                <a:latin typeface="Calibri" panose="020F0502020204030204" pitchFamily="34" charset="0"/>
                <a:ea typeface="Symbol" panose="05050102010706020507" pitchFamily="18" charset="2"/>
                <a:cs typeface="Symbol" panose="05050102010706020507" pitchFamily="18" charset="2"/>
              </a:rPr>
              <a:t>and</a:t>
            </a:r>
            <a:r>
              <a:rPr lang="en-US" sz="1800" spc="200" dirty="0">
                <a:effectLst/>
                <a:latin typeface="Calibri" panose="020F0502020204030204" pitchFamily="34" charset="0"/>
                <a:ea typeface="Symbol" panose="05050102010706020507" pitchFamily="18" charset="2"/>
                <a:cs typeface="Symbol" panose="05050102010706020507" pitchFamily="18" charset="2"/>
              </a:rPr>
              <a:t> </a:t>
            </a:r>
            <a:r>
              <a:rPr lang="en-US" sz="1800" dirty="0">
                <a:effectLst/>
                <a:latin typeface="Calibri" panose="020F0502020204030204" pitchFamily="34" charset="0"/>
                <a:ea typeface="Symbol" panose="05050102010706020507" pitchFamily="18" charset="2"/>
                <a:cs typeface="Symbol" panose="05050102010706020507" pitchFamily="18" charset="2"/>
              </a:rPr>
              <a:t>demographic</a:t>
            </a:r>
            <a:r>
              <a:rPr lang="en-US" sz="1800" spc="200" dirty="0">
                <a:effectLst/>
                <a:latin typeface="Calibri" panose="020F0502020204030204" pitchFamily="34" charset="0"/>
                <a:ea typeface="Symbol" panose="05050102010706020507" pitchFamily="18" charset="2"/>
                <a:cs typeface="Symbol" panose="05050102010706020507" pitchFamily="18" charset="2"/>
              </a:rPr>
              <a:t> </a:t>
            </a:r>
            <a:r>
              <a:rPr lang="en-US" sz="1800" dirty="0">
                <a:effectLst/>
                <a:latin typeface="Calibri" panose="020F0502020204030204" pitchFamily="34" charset="0"/>
                <a:ea typeface="Symbol" panose="05050102010706020507" pitchFamily="18" charset="2"/>
                <a:cs typeface="Symbol" panose="05050102010706020507" pitchFamily="18" charset="2"/>
              </a:rPr>
              <a:t>pressures</a:t>
            </a:r>
            <a:r>
              <a:rPr lang="en-US" sz="1800" spc="200" dirty="0">
                <a:effectLst/>
                <a:latin typeface="Calibri" panose="020F0502020204030204" pitchFamily="34" charset="0"/>
                <a:ea typeface="Symbol" panose="05050102010706020507" pitchFamily="18" charset="2"/>
                <a:cs typeface="Symbol" panose="05050102010706020507" pitchFamily="18" charset="2"/>
              </a:rPr>
              <a:t> </a:t>
            </a:r>
            <a:r>
              <a:rPr lang="en-US" sz="1800" dirty="0">
                <a:effectLst/>
                <a:latin typeface="Calibri" panose="020F0502020204030204" pitchFamily="34" charset="0"/>
                <a:ea typeface="Symbol" panose="05050102010706020507" pitchFamily="18" charset="2"/>
                <a:cs typeface="Symbol" panose="05050102010706020507" pitchFamily="18" charset="2"/>
              </a:rPr>
              <a:t>in</a:t>
            </a:r>
            <a:r>
              <a:rPr lang="en-US" sz="1800" spc="200" dirty="0">
                <a:effectLst/>
                <a:latin typeface="Calibri" panose="020F0502020204030204" pitchFamily="34" charset="0"/>
                <a:ea typeface="Symbol" panose="05050102010706020507" pitchFamily="18" charset="2"/>
                <a:cs typeface="Symbol" panose="05050102010706020507" pitchFamily="18" charset="2"/>
              </a:rPr>
              <a:t> </a:t>
            </a:r>
            <a:r>
              <a:rPr lang="en-US" sz="1800" dirty="0">
                <a:effectLst/>
                <a:latin typeface="Calibri" panose="020F0502020204030204" pitchFamily="34" charset="0"/>
                <a:ea typeface="Symbol" panose="05050102010706020507" pitchFamily="18" charset="2"/>
                <a:cs typeface="Symbol" panose="05050102010706020507" pitchFamily="18" charset="2"/>
              </a:rPr>
              <a:t>population</a:t>
            </a:r>
            <a:r>
              <a:rPr lang="en-US" sz="1800" spc="200" dirty="0">
                <a:effectLst/>
                <a:latin typeface="Calibri" panose="020F0502020204030204" pitchFamily="34" charset="0"/>
                <a:ea typeface="Symbol" panose="05050102010706020507" pitchFamily="18" charset="2"/>
                <a:cs typeface="Symbol" panose="05050102010706020507" pitchFamily="18" charset="2"/>
              </a:rPr>
              <a:t> </a:t>
            </a:r>
            <a:r>
              <a:rPr lang="en-US" sz="1800" dirty="0">
                <a:effectLst/>
                <a:latin typeface="Calibri" panose="020F0502020204030204" pitchFamily="34" charset="0"/>
                <a:ea typeface="Symbol" panose="05050102010706020507" pitchFamily="18" charset="2"/>
                <a:cs typeface="Symbol" panose="05050102010706020507" pitchFamily="18" charset="2"/>
              </a:rPr>
              <a:t>(rising</a:t>
            </a:r>
            <a:r>
              <a:rPr lang="en-US" sz="1800" spc="200" dirty="0">
                <a:effectLst/>
                <a:latin typeface="Calibri" panose="020F0502020204030204" pitchFamily="34" charset="0"/>
                <a:ea typeface="Symbol" panose="05050102010706020507" pitchFamily="18" charset="2"/>
                <a:cs typeface="Symbol" panose="05050102010706020507" pitchFamily="18" charset="2"/>
              </a:rPr>
              <a:t> </a:t>
            </a:r>
            <a:r>
              <a:rPr lang="en-US" sz="1800" dirty="0">
                <a:effectLst/>
                <a:latin typeface="Calibri" panose="020F0502020204030204" pitchFamily="34" charset="0"/>
                <a:ea typeface="Symbol" panose="05050102010706020507" pitchFamily="18" charset="2"/>
                <a:cs typeface="Symbol" panose="05050102010706020507" pitchFamily="18" charset="2"/>
              </a:rPr>
              <a:t>complexity of need)</a:t>
            </a:r>
          </a:p>
          <a:p>
            <a:pPr marL="342900" marR="739775" lvl="0" indent="-342900">
              <a:lnSpc>
                <a:spcPct val="102000"/>
              </a:lnSpc>
              <a:spcBef>
                <a:spcPts val="55"/>
              </a:spcBef>
              <a:spcAft>
                <a:spcPts val="0"/>
              </a:spcAft>
              <a:buSzPts val="1250"/>
              <a:buFont typeface="Symbol" panose="05050102010706020507" pitchFamily="18" charset="2"/>
              <a:buChar char=""/>
              <a:tabLst>
                <a:tab pos="1017905" algn="l"/>
                <a:tab pos="1018540" algn="l"/>
              </a:tabLst>
            </a:pPr>
            <a:r>
              <a:rPr lang="en-US" sz="1800" dirty="0">
                <a:latin typeface="Calibri" panose="020F0502020204030204" pitchFamily="34" charset="0"/>
                <a:ea typeface="Symbol" panose="05050102010706020507" pitchFamily="18" charset="2"/>
                <a:cs typeface="Symbol" panose="05050102010706020507" pitchFamily="18" charset="2"/>
              </a:rPr>
              <a:t>Access to training and career development opportunities</a:t>
            </a:r>
            <a:endParaRPr lang="en-GB" sz="1800" dirty="0">
              <a:effectLst/>
              <a:latin typeface="Calibri" panose="020F0502020204030204" pitchFamily="34" charset="0"/>
              <a:ea typeface="Symbol" panose="05050102010706020507" pitchFamily="18" charset="2"/>
              <a:cs typeface="Symbol" panose="05050102010706020507" pitchFamily="18" charset="2"/>
            </a:endParaRPr>
          </a:p>
          <a:p>
            <a:pPr marL="342900" lvl="0" indent="-342900">
              <a:spcBef>
                <a:spcPts val="95"/>
              </a:spcBef>
              <a:spcAft>
                <a:spcPts val="0"/>
              </a:spcAft>
              <a:buSzPts val="1250"/>
              <a:buFont typeface="Symbol" panose="05050102010706020507" pitchFamily="18" charset="2"/>
              <a:buChar char=""/>
              <a:tabLst>
                <a:tab pos="1017905" algn="l"/>
                <a:tab pos="1018540" algn="l"/>
              </a:tabLst>
            </a:pPr>
            <a:r>
              <a:rPr lang="en-US" sz="1800" dirty="0">
                <a:effectLst/>
                <a:latin typeface="Calibri" panose="020F0502020204030204" pitchFamily="34" charset="0"/>
                <a:ea typeface="Symbol" panose="05050102010706020507" pitchFamily="18" charset="2"/>
                <a:cs typeface="Symbol" panose="05050102010706020507" pitchFamily="18" charset="2"/>
              </a:rPr>
              <a:t>The</a:t>
            </a:r>
            <a:r>
              <a:rPr lang="en-US" sz="1800" spc="90" dirty="0">
                <a:effectLst/>
                <a:latin typeface="Calibri" panose="020F0502020204030204" pitchFamily="34" charset="0"/>
                <a:ea typeface="Symbol" panose="05050102010706020507" pitchFamily="18" charset="2"/>
                <a:cs typeface="Symbol" panose="05050102010706020507" pitchFamily="18" charset="2"/>
              </a:rPr>
              <a:t> </a:t>
            </a:r>
            <a:r>
              <a:rPr lang="en-US" sz="1800" dirty="0">
                <a:effectLst/>
                <a:latin typeface="Calibri" panose="020F0502020204030204" pitchFamily="34" charset="0"/>
                <a:ea typeface="Symbol" panose="05050102010706020507" pitchFamily="18" charset="2"/>
                <a:cs typeface="Symbol" panose="05050102010706020507" pitchFamily="18" charset="2"/>
              </a:rPr>
              <a:t>public</a:t>
            </a:r>
            <a:r>
              <a:rPr lang="en-US" sz="1800" spc="115" dirty="0">
                <a:effectLst/>
                <a:latin typeface="Calibri" panose="020F0502020204030204" pitchFamily="34" charset="0"/>
                <a:ea typeface="Symbol" panose="05050102010706020507" pitchFamily="18" charset="2"/>
                <a:cs typeface="Symbol" panose="05050102010706020507" pitchFamily="18" charset="2"/>
              </a:rPr>
              <a:t> </a:t>
            </a:r>
            <a:r>
              <a:rPr lang="en-US" sz="1800" dirty="0">
                <a:effectLst/>
                <a:latin typeface="Calibri" panose="020F0502020204030204" pitchFamily="34" charset="0"/>
                <a:ea typeface="Symbol" panose="05050102010706020507" pitchFamily="18" charset="2"/>
                <a:cs typeface="Symbol" panose="05050102010706020507" pitchFamily="18" charset="2"/>
              </a:rPr>
              <a:t>perception</a:t>
            </a:r>
            <a:r>
              <a:rPr lang="en-US" sz="1800" spc="135" dirty="0">
                <a:effectLst/>
                <a:latin typeface="Calibri" panose="020F0502020204030204" pitchFamily="34" charset="0"/>
                <a:ea typeface="Symbol" panose="05050102010706020507" pitchFamily="18" charset="2"/>
                <a:cs typeface="Symbol" panose="05050102010706020507" pitchFamily="18" charset="2"/>
              </a:rPr>
              <a:t> </a:t>
            </a:r>
            <a:r>
              <a:rPr lang="en-US" sz="1800" dirty="0">
                <a:effectLst/>
                <a:latin typeface="Calibri" panose="020F0502020204030204" pitchFamily="34" charset="0"/>
                <a:ea typeface="Symbol" panose="05050102010706020507" pitchFamily="18" charset="2"/>
                <a:cs typeface="Symbol" panose="05050102010706020507" pitchFamily="18" charset="2"/>
              </a:rPr>
              <a:t>of</a:t>
            </a:r>
            <a:r>
              <a:rPr lang="en-US" sz="1800" spc="120" dirty="0">
                <a:effectLst/>
                <a:latin typeface="Calibri" panose="020F0502020204030204" pitchFamily="34" charset="0"/>
                <a:ea typeface="Symbol" panose="05050102010706020507" pitchFamily="18" charset="2"/>
                <a:cs typeface="Symbol" panose="05050102010706020507" pitchFamily="18" charset="2"/>
              </a:rPr>
              <a:t> </a:t>
            </a:r>
            <a:r>
              <a:rPr lang="en-US" sz="1800" dirty="0">
                <a:effectLst/>
                <a:latin typeface="Calibri" panose="020F0502020204030204" pitchFamily="34" charset="0"/>
                <a:ea typeface="Symbol" panose="05050102010706020507" pitchFamily="18" charset="2"/>
                <a:cs typeface="Symbol" panose="05050102010706020507" pitchFamily="18" charset="2"/>
              </a:rPr>
              <a:t>the</a:t>
            </a:r>
            <a:r>
              <a:rPr lang="en-US" sz="1800" spc="10" dirty="0">
                <a:effectLst/>
                <a:latin typeface="Calibri" panose="020F0502020204030204" pitchFamily="34" charset="0"/>
                <a:ea typeface="Symbol" panose="05050102010706020507" pitchFamily="18" charset="2"/>
                <a:cs typeface="Symbol" panose="05050102010706020507" pitchFamily="18" charset="2"/>
              </a:rPr>
              <a:t> </a:t>
            </a:r>
            <a:r>
              <a:rPr lang="en-US" sz="1800" dirty="0">
                <a:effectLst/>
                <a:latin typeface="Calibri" panose="020F0502020204030204" pitchFamily="34" charset="0"/>
                <a:ea typeface="Symbol" panose="05050102010706020507" pitchFamily="18" charset="2"/>
                <a:cs typeface="Symbol" panose="05050102010706020507" pitchFamily="18" charset="2"/>
              </a:rPr>
              <a:t>care</a:t>
            </a:r>
            <a:r>
              <a:rPr lang="en-US" sz="1800" spc="175" dirty="0">
                <a:effectLst/>
                <a:latin typeface="Calibri" panose="020F0502020204030204" pitchFamily="34" charset="0"/>
                <a:ea typeface="Symbol" panose="05050102010706020507" pitchFamily="18" charset="2"/>
                <a:cs typeface="Symbol" panose="05050102010706020507" pitchFamily="18" charset="2"/>
              </a:rPr>
              <a:t> </a:t>
            </a:r>
            <a:r>
              <a:rPr lang="en-US" sz="1800" dirty="0">
                <a:effectLst/>
                <a:latin typeface="Calibri" panose="020F0502020204030204" pitchFamily="34" charset="0"/>
                <a:ea typeface="Symbol" panose="05050102010706020507" pitchFamily="18" charset="2"/>
                <a:cs typeface="Symbol" panose="05050102010706020507" pitchFamily="18" charset="2"/>
              </a:rPr>
              <a:t>sector</a:t>
            </a:r>
            <a:r>
              <a:rPr lang="en-US" sz="1800" spc="50" dirty="0">
                <a:effectLst/>
                <a:latin typeface="Calibri" panose="020F0502020204030204" pitchFamily="34" charset="0"/>
                <a:ea typeface="Symbol" panose="05050102010706020507" pitchFamily="18" charset="2"/>
                <a:cs typeface="Symbol" panose="05050102010706020507" pitchFamily="18" charset="2"/>
              </a:rPr>
              <a:t> </a:t>
            </a:r>
            <a:r>
              <a:rPr lang="en-US" sz="1800" dirty="0" err="1">
                <a:effectLst/>
                <a:latin typeface="Calibri" panose="020F0502020204030204" pitchFamily="34" charset="0"/>
                <a:ea typeface="Symbol" panose="05050102010706020507" pitchFamily="18" charset="2"/>
                <a:cs typeface="Symbol" panose="05050102010706020507" pitchFamily="18" charset="2"/>
              </a:rPr>
              <a:t>fuelled</a:t>
            </a:r>
            <a:r>
              <a:rPr lang="en-US" sz="1800" spc="215" dirty="0">
                <a:effectLst/>
                <a:latin typeface="Calibri" panose="020F0502020204030204" pitchFamily="34" charset="0"/>
                <a:ea typeface="Symbol" panose="05050102010706020507" pitchFamily="18" charset="2"/>
                <a:cs typeface="Symbol" panose="05050102010706020507" pitchFamily="18" charset="2"/>
              </a:rPr>
              <a:t> </a:t>
            </a:r>
            <a:r>
              <a:rPr lang="en-US" sz="1800" dirty="0">
                <a:effectLst/>
                <a:latin typeface="Calibri" panose="020F0502020204030204" pitchFamily="34" charset="0"/>
                <a:ea typeface="Symbol" panose="05050102010706020507" pitchFamily="18" charset="2"/>
                <a:cs typeface="Symbol" panose="05050102010706020507" pitchFamily="18" charset="2"/>
              </a:rPr>
              <a:t>by</a:t>
            </a:r>
            <a:r>
              <a:rPr lang="en-US" sz="1800" spc="70" dirty="0">
                <a:effectLst/>
                <a:latin typeface="Calibri" panose="020F0502020204030204" pitchFamily="34" charset="0"/>
                <a:ea typeface="Symbol" panose="05050102010706020507" pitchFamily="18" charset="2"/>
                <a:cs typeface="Symbol" panose="05050102010706020507" pitchFamily="18" charset="2"/>
              </a:rPr>
              <a:t> </a:t>
            </a:r>
            <a:r>
              <a:rPr lang="en-US" sz="1800" dirty="0">
                <a:effectLst/>
                <a:latin typeface="Calibri" panose="020F0502020204030204" pitchFamily="34" charset="0"/>
                <a:ea typeface="Symbol" panose="05050102010706020507" pitchFamily="18" charset="2"/>
                <a:cs typeface="Symbol" panose="05050102010706020507" pitchFamily="18" charset="2"/>
              </a:rPr>
              <a:t>negative</a:t>
            </a:r>
            <a:r>
              <a:rPr lang="en-US" sz="1800" spc="90" dirty="0">
                <a:effectLst/>
                <a:latin typeface="Calibri" panose="020F0502020204030204" pitchFamily="34" charset="0"/>
                <a:ea typeface="Symbol" panose="05050102010706020507" pitchFamily="18" charset="2"/>
                <a:cs typeface="Symbol" panose="05050102010706020507" pitchFamily="18" charset="2"/>
              </a:rPr>
              <a:t> </a:t>
            </a:r>
            <a:r>
              <a:rPr lang="en-US" sz="1800" spc="-10" dirty="0">
                <a:effectLst/>
                <a:latin typeface="Calibri" panose="020F0502020204030204" pitchFamily="34" charset="0"/>
                <a:ea typeface="Symbol" panose="05050102010706020507" pitchFamily="18" charset="2"/>
                <a:cs typeface="Symbol" panose="05050102010706020507" pitchFamily="18" charset="2"/>
              </a:rPr>
              <a:t>press.</a:t>
            </a:r>
            <a:r>
              <a:rPr lang="en-GB" sz="1200" dirty="0"/>
              <a:t> </a:t>
            </a:r>
          </a:p>
          <a:p>
            <a:pPr marL="342900" lvl="0" indent="-342900">
              <a:spcBef>
                <a:spcPts val="95"/>
              </a:spcBef>
              <a:spcAft>
                <a:spcPts val="0"/>
              </a:spcAft>
              <a:buSzPts val="1250"/>
              <a:buFont typeface="Symbol" panose="05050102010706020507" pitchFamily="18" charset="2"/>
              <a:buChar char=""/>
              <a:tabLst>
                <a:tab pos="1017905" algn="l"/>
                <a:tab pos="1018540" algn="l"/>
              </a:tabLst>
            </a:pPr>
            <a:r>
              <a:rPr lang="en-GB" sz="1800" dirty="0">
                <a:latin typeface="Calibri" panose="020F0502020204030204" pitchFamily="34" charset="0"/>
              </a:rPr>
              <a:t>Increasingly high skill levels required from workers supporting people living with complex and/ or multiple conditions</a:t>
            </a:r>
          </a:p>
          <a:p>
            <a:pPr marL="342900" lvl="0" indent="-342900">
              <a:spcBef>
                <a:spcPts val="95"/>
              </a:spcBef>
              <a:spcAft>
                <a:spcPts val="0"/>
              </a:spcAft>
              <a:buSzPts val="1250"/>
              <a:buFont typeface="Symbol" panose="05050102010706020507" pitchFamily="18" charset="2"/>
              <a:buChar char=""/>
              <a:tabLst>
                <a:tab pos="1017905" algn="l"/>
                <a:tab pos="1018540" algn="l"/>
              </a:tabLst>
            </a:pPr>
            <a:r>
              <a:rPr lang="en-GB" sz="1800" dirty="0">
                <a:latin typeface="Calibri" panose="020F0502020204030204" pitchFamily="34" charset="0"/>
              </a:rPr>
              <a:t>Competition for staff from other sectors</a:t>
            </a:r>
          </a:p>
          <a:p>
            <a:endParaRPr lang="en-GB" dirty="0"/>
          </a:p>
        </p:txBody>
      </p:sp>
    </p:spTree>
    <p:extLst>
      <p:ext uri="{BB962C8B-B14F-4D97-AF65-F5344CB8AC3E}">
        <p14:creationId xmlns:p14="http://schemas.microsoft.com/office/powerpoint/2010/main" val="5823812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2522D-7866-19BB-3400-007068919E86}"/>
              </a:ext>
            </a:extLst>
          </p:cNvPr>
          <p:cNvSpPr>
            <a:spLocks noGrp="1"/>
          </p:cNvSpPr>
          <p:nvPr>
            <p:ph type="title"/>
          </p:nvPr>
        </p:nvSpPr>
        <p:spPr>
          <a:xfrm>
            <a:off x="838200" y="365125"/>
            <a:ext cx="10515600" cy="706029"/>
          </a:xfrm>
        </p:spPr>
        <p:txBody>
          <a:bodyPr/>
          <a:lstStyle/>
          <a:p>
            <a:r>
              <a:rPr lang="en-US" dirty="0"/>
              <a:t>Factors affecting turnover </a:t>
            </a:r>
            <a:endParaRPr lang="en-GB" dirty="0"/>
          </a:p>
        </p:txBody>
      </p:sp>
      <p:sp>
        <p:nvSpPr>
          <p:cNvPr id="5" name="Shape">
            <a:extLst>
              <a:ext uri="{FF2B5EF4-FFF2-40B4-BE49-F238E27FC236}">
                <a16:creationId xmlns:a16="http://schemas.microsoft.com/office/drawing/2014/main" id="{B70247F2-068D-1F82-BE8C-DBD555013A73}"/>
              </a:ext>
            </a:extLst>
          </p:cNvPr>
          <p:cNvSpPr/>
          <p:nvPr/>
        </p:nvSpPr>
        <p:spPr>
          <a:xfrm>
            <a:off x="400596" y="1423474"/>
            <a:ext cx="11390808" cy="1027411"/>
          </a:xfrm>
          <a:custGeom>
            <a:avLst/>
            <a:gdLst/>
            <a:ahLst/>
            <a:cxnLst>
              <a:cxn ang="0">
                <a:pos x="wd2" y="hd2"/>
              </a:cxn>
              <a:cxn ang="5400000">
                <a:pos x="wd2" y="hd2"/>
              </a:cxn>
              <a:cxn ang="10800000">
                <a:pos x="wd2" y="hd2"/>
              </a:cxn>
              <a:cxn ang="16200000">
                <a:pos x="wd2" y="hd2"/>
              </a:cxn>
            </a:cxnLst>
            <a:rect l="0" t="0" r="r" b="b"/>
            <a:pathLst>
              <a:path w="21600" h="21600" extrusionOk="0">
                <a:moveTo>
                  <a:pt x="18933" y="0"/>
                </a:moveTo>
                <a:lnTo>
                  <a:pt x="2667" y="0"/>
                </a:lnTo>
                <a:cubicBezTo>
                  <a:pt x="1193" y="0"/>
                  <a:pt x="0" y="4832"/>
                  <a:pt x="0" y="10800"/>
                </a:cubicBezTo>
                <a:lnTo>
                  <a:pt x="0" y="10800"/>
                </a:lnTo>
                <a:cubicBezTo>
                  <a:pt x="0" y="16768"/>
                  <a:pt x="1193" y="21600"/>
                  <a:pt x="2667" y="21600"/>
                </a:cubicBezTo>
                <a:lnTo>
                  <a:pt x="18933" y="21600"/>
                </a:lnTo>
                <a:cubicBezTo>
                  <a:pt x="20407" y="21600"/>
                  <a:pt x="21600" y="16768"/>
                  <a:pt x="21600" y="10800"/>
                </a:cubicBezTo>
                <a:lnTo>
                  <a:pt x="21600" y="10800"/>
                </a:lnTo>
                <a:cubicBezTo>
                  <a:pt x="21600" y="4832"/>
                  <a:pt x="20407" y="0"/>
                  <a:pt x="18933" y="0"/>
                </a:cubicBezTo>
                <a:close/>
                <a:moveTo>
                  <a:pt x="2579" y="19784"/>
                </a:moveTo>
                <a:cubicBezTo>
                  <a:pt x="1354" y="19784"/>
                  <a:pt x="360" y="15762"/>
                  <a:pt x="360" y="10800"/>
                </a:cubicBezTo>
                <a:cubicBezTo>
                  <a:pt x="360" y="5838"/>
                  <a:pt x="1354" y="1816"/>
                  <a:pt x="2579" y="1816"/>
                </a:cubicBezTo>
                <a:cubicBezTo>
                  <a:pt x="3804" y="1816"/>
                  <a:pt x="4797" y="5838"/>
                  <a:pt x="4797" y="10800"/>
                </a:cubicBezTo>
                <a:cubicBezTo>
                  <a:pt x="4797" y="15762"/>
                  <a:pt x="3804" y="19784"/>
                  <a:pt x="2579" y="19784"/>
                </a:cubicBezTo>
                <a:close/>
              </a:path>
            </a:pathLst>
          </a:custGeom>
          <a:solidFill>
            <a:schemeClr val="accent2"/>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r>
              <a:rPr kumimoji="0" lang="en-US"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Arial" panose="020B0604020202020204"/>
                <a:ea typeface="+mn-ea"/>
                <a:cs typeface="+mn-cs"/>
              </a:rPr>
              <a:t>                         </a:t>
            </a:r>
            <a:r>
              <a:rPr kumimoji="0" lang="en-US" sz="24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Arial" panose="020B0604020202020204"/>
                <a:ea typeface="+mn-ea"/>
                <a:cs typeface="+mn-cs"/>
              </a:rPr>
              <a:t>Workers who travelled were far more likely to leave </a:t>
            </a:r>
            <a:endParaRPr kumimoji="0" sz="24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Arial" panose="020B0604020202020204"/>
              <a:ea typeface="+mn-ea"/>
              <a:cs typeface="+mn-cs"/>
            </a:endParaRPr>
          </a:p>
        </p:txBody>
      </p:sp>
      <p:pic>
        <p:nvPicPr>
          <p:cNvPr id="6" name="Graphic 5" descr="Man using a scooter">
            <a:extLst>
              <a:ext uri="{FF2B5EF4-FFF2-40B4-BE49-F238E27FC236}">
                <a16:creationId xmlns:a16="http://schemas.microsoft.com/office/drawing/2014/main" id="{9D188313-D386-E143-F133-3036F967CB4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12808" y="1515291"/>
            <a:ext cx="1527964" cy="770709"/>
          </a:xfrm>
          <a:prstGeom prst="rect">
            <a:avLst/>
          </a:prstGeom>
        </p:spPr>
      </p:pic>
      <p:sp>
        <p:nvSpPr>
          <p:cNvPr id="7" name="Shape">
            <a:extLst>
              <a:ext uri="{FF2B5EF4-FFF2-40B4-BE49-F238E27FC236}">
                <a16:creationId xmlns:a16="http://schemas.microsoft.com/office/drawing/2014/main" id="{CECF2EA5-EA51-1114-667A-1DB6FFD5DC7E}"/>
              </a:ext>
            </a:extLst>
          </p:cNvPr>
          <p:cNvSpPr/>
          <p:nvPr/>
        </p:nvSpPr>
        <p:spPr>
          <a:xfrm>
            <a:off x="400596" y="2745733"/>
            <a:ext cx="11390808" cy="1027411"/>
          </a:xfrm>
          <a:custGeom>
            <a:avLst/>
            <a:gdLst/>
            <a:ahLst/>
            <a:cxnLst>
              <a:cxn ang="0">
                <a:pos x="wd2" y="hd2"/>
              </a:cxn>
              <a:cxn ang="5400000">
                <a:pos x="wd2" y="hd2"/>
              </a:cxn>
              <a:cxn ang="10800000">
                <a:pos x="wd2" y="hd2"/>
              </a:cxn>
              <a:cxn ang="16200000">
                <a:pos x="wd2" y="hd2"/>
              </a:cxn>
            </a:cxnLst>
            <a:rect l="0" t="0" r="r" b="b"/>
            <a:pathLst>
              <a:path w="21600" h="21600" extrusionOk="0">
                <a:moveTo>
                  <a:pt x="18933" y="0"/>
                </a:moveTo>
                <a:lnTo>
                  <a:pt x="2667" y="0"/>
                </a:lnTo>
                <a:cubicBezTo>
                  <a:pt x="1193" y="0"/>
                  <a:pt x="0" y="4832"/>
                  <a:pt x="0" y="10800"/>
                </a:cubicBezTo>
                <a:lnTo>
                  <a:pt x="0" y="10800"/>
                </a:lnTo>
                <a:cubicBezTo>
                  <a:pt x="0" y="16768"/>
                  <a:pt x="1193" y="21600"/>
                  <a:pt x="2667" y="21600"/>
                </a:cubicBezTo>
                <a:lnTo>
                  <a:pt x="18933" y="21600"/>
                </a:lnTo>
                <a:cubicBezTo>
                  <a:pt x="20407" y="21600"/>
                  <a:pt x="21600" y="16768"/>
                  <a:pt x="21600" y="10800"/>
                </a:cubicBezTo>
                <a:lnTo>
                  <a:pt x="21600" y="10800"/>
                </a:lnTo>
                <a:cubicBezTo>
                  <a:pt x="21600" y="4832"/>
                  <a:pt x="20407" y="0"/>
                  <a:pt x="18933" y="0"/>
                </a:cubicBezTo>
                <a:close/>
                <a:moveTo>
                  <a:pt x="2579" y="19784"/>
                </a:moveTo>
                <a:cubicBezTo>
                  <a:pt x="1354" y="19784"/>
                  <a:pt x="360" y="15762"/>
                  <a:pt x="360" y="10800"/>
                </a:cubicBezTo>
                <a:cubicBezTo>
                  <a:pt x="360" y="5838"/>
                  <a:pt x="1354" y="1816"/>
                  <a:pt x="2579" y="1816"/>
                </a:cubicBezTo>
                <a:cubicBezTo>
                  <a:pt x="3804" y="1816"/>
                  <a:pt x="4797" y="5838"/>
                  <a:pt x="4797" y="10800"/>
                </a:cubicBezTo>
                <a:cubicBezTo>
                  <a:pt x="4797" y="15762"/>
                  <a:pt x="3804" y="19784"/>
                  <a:pt x="2579" y="19784"/>
                </a:cubicBezTo>
                <a:close/>
              </a:path>
            </a:pathLst>
          </a:custGeom>
          <a:solidFill>
            <a:schemeClr val="accent1">
              <a:lumMod val="20000"/>
              <a:lumOff val="80000"/>
            </a:schemeClr>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panose="020B0604020202020204"/>
                <a:ea typeface="+mn-ea"/>
                <a:cs typeface="+mn-cs"/>
              </a:rPr>
              <a:t>                       </a:t>
            </a:r>
            <a:r>
              <a:rPr kumimoji="0" lang="en-US" sz="2400" b="0" i="0" u="none" strike="noStrike" kern="1200" cap="none" spc="0" normalizeH="0" baseline="0" noProof="0" dirty="0">
                <a:ln>
                  <a:noFill/>
                </a:ln>
                <a:solidFill>
                  <a:srgbClr val="000000"/>
                </a:solidFill>
                <a:effectLst/>
                <a:uLnTx/>
                <a:uFillTx/>
                <a:latin typeface="Arial" panose="020B0604020202020204"/>
                <a:ea typeface="+mn-ea"/>
                <a:cs typeface="+mn-cs"/>
              </a:rPr>
              <a:t>Likelihood of leaving decreased as pay levels increased</a:t>
            </a:r>
            <a:endParaRPr kumimoji="0" lang="en-GB" sz="24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11" name="Picture 10" descr="A green and white logo&#10;&#10;Description automatically generated with medium confidence">
            <a:extLst>
              <a:ext uri="{FF2B5EF4-FFF2-40B4-BE49-F238E27FC236}">
                <a16:creationId xmlns:a16="http://schemas.microsoft.com/office/drawing/2014/main" id="{F430B0E4-A121-ECA7-6D9E-8F2A0CD2F125}"/>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912808" y="2789002"/>
            <a:ext cx="1576251" cy="984142"/>
          </a:xfrm>
          <a:prstGeom prst="rect">
            <a:avLst/>
          </a:prstGeom>
        </p:spPr>
      </p:pic>
      <p:sp>
        <p:nvSpPr>
          <p:cNvPr id="12" name="Shape">
            <a:extLst>
              <a:ext uri="{FF2B5EF4-FFF2-40B4-BE49-F238E27FC236}">
                <a16:creationId xmlns:a16="http://schemas.microsoft.com/office/drawing/2014/main" id="{085B0D82-A07A-E94D-8FB6-643067F0A28B}"/>
              </a:ext>
            </a:extLst>
          </p:cNvPr>
          <p:cNvSpPr/>
          <p:nvPr/>
        </p:nvSpPr>
        <p:spPr>
          <a:xfrm>
            <a:off x="291738" y="4067991"/>
            <a:ext cx="11390808" cy="1027411"/>
          </a:xfrm>
          <a:custGeom>
            <a:avLst/>
            <a:gdLst/>
            <a:ahLst/>
            <a:cxnLst>
              <a:cxn ang="0">
                <a:pos x="wd2" y="hd2"/>
              </a:cxn>
              <a:cxn ang="5400000">
                <a:pos x="wd2" y="hd2"/>
              </a:cxn>
              <a:cxn ang="10800000">
                <a:pos x="wd2" y="hd2"/>
              </a:cxn>
              <a:cxn ang="16200000">
                <a:pos x="wd2" y="hd2"/>
              </a:cxn>
            </a:cxnLst>
            <a:rect l="0" t="0" r="r" b="b"/>
            <a:pathLst>
              <a:path w="21600" h="21600" extrusionOk="0">
                <a:moveTo>
                  <a:pt x="18933" y="0"/>
                </a:moveTo>
                <a:lnTo>
                  <a:pt x="2667" y="0"/>
                </a:lnTo>
                <a:cubicBezTo>
                  <a:pt x="1193" y="0"/>
                  <a:pt x="0" y="4832"/>
                  <a:pt x="0" y="10800"/>
                </a:cubicBezTo>
                <a:lnTo>
                  <a:pt x="0" y="10800"/>
                </a:lnTo>
                <a:cubicBezTo>
                  <a:pt x="0" y="16768"/>
                  <a:pt x="1193" y="21600"/>
                  <a:pt x="2667" y="21600"/>
                </a:cubicBezTo>
                <a:lnTo>
                  <a:pt x="18933" y="21600"/>
                </a:lnTo>
                <a:cubicBezTo>
                  <a:pt x="20407" y="21600"/>
                  <a:pt x="21600" y="16768"/>
                  <a:pt x="21600" y="10800"/>
                </a:cubicBezTo>
                <a:lnTo>
                  <a:pt x="21600" y="10800"/>
                </a:lnTo>
                <a:cubicBezTo>
                  <a:pt x="21600" y="4832"/>
                  <a:pt x="20407" y="0"/>
                  <a:pt x="18933" y="0"/>
                </a:cubicBezTo>
                <a:close/>
                <a:moveTo>
                  <a:pt x="2579" y="19784"/>
                </a:moveTo>
                <a:cubicBezTo>
                  <a:pt x="1354" y="19784"/>
                  <a:pt x="360" y="15762"/>
                  <a:pt x="360" y="10800"/>
                </a:cubicBezTo>
                <a:cubicBezTo>
                  <a:pt x="360" y="5838"/>
                  <a:pt x="1354" y="1816"/>
                  <a:pt x="2579" y="1816"/>
                </a:cubicBezTo>
                <a:cubicBezTo>
                  <a:pt x="3804" y="1816"/>
                  <a:pt x="4797" y="5838"/>
                  <a:pt x="4797" y="10800"/>
                </a:cubicBezTo>
                <a:cubicBezTo>
                  <a:pt x="4797" y="15762"/>
                  <a:pt x="3804" y="19784"/>
                  <a:pt x="2579" y="19784"/>
                </a:cubicBezTo>
                <a:close/>
              </a:path>
            </a:pathLst>
          </a:custGeom>
          <a:solidFill>
            <a:schemeClr val="accent1">
              <a:lumMod val="40000"/>
              <a:lumOff val="60000"/>
            </a:schemeClr>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panose="020B0604020202020204"/>
                <a:ea typeface="+mn-ea"/>
                <a:cs typeface="+mn-cs"/>
              </a:rPr>
              <a:t>                       </a:t>
            </a:r>
            <a:r>
              <a:rPr kumimoji="0" lang="en-US" sz="2400" b="0" i="0" u="none" strike="noStrike" kern="1200" cap="none" spc="0" normalizeH="0" baseline="0" noProof="0" dirty="0">
                <a:ln>
                  <a:noFill/>
                </a:ln>
                <a:solidFill>
                  <a:srgbClr val="000000"/>
                </a:solidFill>
                <a:effectLst/>
                <a:uLnTx/>
                <a:uFillTx/>
                <a:latin typeface="Arial" panose="020B0604020202020204"/>
                <a:ea typeface="+mn-ea"/>
                <a:cs typeface="+mn-cs"/>
              </a:rPr>
              <a:t>Those under 25 and those over 60 years old were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a:ea typeface="+mn-ea"/>
                <a:cs typeface="+mn-cs"/>
              </a:rPr>
              <a:t>                                more likely to leave their posts</a:t>
            </a:r>
          </a:p>
        </p:txBody>
      </p:sp>
      <p:pic>
        <p:nvPicPr>
          <p:cNvPr id="14" name="Picture 4" descr="Comrades solid icon. Close two happy friends and best partners symbol, glyph style pictogram on white background. Relationship sign for mobile concept and web design. Vector graphics. Comrades solid icon. Close two happy friends and best partners symbol, glyph style pictogram on white background. Relationship sign for mobile concept and web design. Vector graphics Icon stock vector">
            <a:extLst>
              <a:ext uri="{FF2B5EF4-FFF2-40B4-BE49-F238E27FC236}">
                <a16:creationId xmlns:a16="http://schemas.microsoft.com/office/drawing/2014/main" id="{9AF05F4F-23D9-D540-32F5-CB095A7E0FD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2343" y="4238946"/>
            <a:ext cx="1578429" cy="685499"/>
          </a:xfrm>
          <a:prstGeom prst="rect">
            <a:avLst/>
          </a:prstGeom>
          <a:noFill/>
          <a:extLst>
            <a:ext uri="{909E8E84-426E-40DD-AFC4-6F175D3DCCD1}">
              <a14:hiddenFill xmlns:a14="http://schemas.microsoft.com/office/drawing/2010/main">
                <a:solidFill>
                  <a:srgbClr val="FFFFFF"/>
                </a:solidFill>
              </a14:hiddenFill>
            </a:ext>
          </a:extLst>
        </p:spPr>
      </p:pic>
      <p:sp>
        <p:nvSpPr>
          <p:cNvPr id="16" name="Shape">
            <a:extLst>
              <a:ext uri="{FF2B5EF4-FFF2-40B4-BE49-F238E27FC236}">
                <a16:creationId xmlns:a16="http://schemas.microsoft.com/office/drawing/2014/main" id="{3FB7C0DE-56C7-4B7D-F565-EEB9C12AC07A}"/>
              </a:ext>
            </a:extLst>
          </p:cNvPr>
          <p:cNvSpPr/>
          <p:nvPr/>
        </p:nvSpPr>
        <p:spPr>
          <a:xfrm>
            <a:off x="139332" y="5388980"/>
            <a:ext cx="11543213" cy="1066733"/>
          </a:xfrm>
          <a:custGeom>
            <a:avLst/>
            <a:gdLst/>
            <a:ahLst/>
            <a:cxnLst>
              <a:cxn ang="0">
                <a:pos x="wd2" y="hd2"/>
              </a:cxn>
              <a:cxn ang="5400000">
                <a:pos x="wd2" y="hd2"/>
              </a:cxn>
              <a:cxn ang="10800000">
                <a:pos x="wd2" y="hd2"/>
              </a:cxn>
              <a:cxn ang="16200000">
                <a:pos x="wd2" y="hd2"/>
              </a:cxn>
            </a:cxnLst>
            <a:rect l="0" t="0" r="r" b="b"/>
            <a:pathLst>
              <a:path w="21600" h="21600" extrusionOk="0">
                <a:moveTo>
                  <a:pt x="18933" y="0"/>
                </a:moveTo>
                <a:lnTo>
                  <a:pt x="2667" y="0"/>
                </a:lnTo>
                <a:cubicBezTo>
                  <a:pt x="1193" y="0"/>
                  <a:pt x="0" y="4832"/>
                  <a:pt x="0" y="10800"/>
                </a:cubicBezTo>
                <a:lnTo>
                  <a:pt x="0" y="10800"/>
                </a:lnTo>
                <a:cubicBezTo>
                  <a:pt x="0" y="16768"/>
                  <a:pt x="1193" y="21600"/>
                  <a:pt x="2667" y="21600"/>
                </a:cubicBezTo>
                <a:lnTo>
                  <a:pt x="18933" y="21600"/>
                </a:lnTo>
                <a:cubicBezTo>
                  <a:pt x="20407" y="21600"/>
                  <a:pt x="21600" y="16768"/>
                  <a:pt x="21600" y="10800"/>
                </a:cubicBezTo>
                <a:lnTo>
                  <a:pt x="21600" y="10800"/>
                </a:lnTo>
                <a:cubicBezTo>
                  <a:pt x="21600" y="4832"/>
                  <a:pt x="20407" y="0"/>
                  <a:pt x="18933" y="0"/>
                </a:cubicBezTo>
                <a:close/>
                <a:moveTo>
                  <a:pt x="2579" y="19784"/>
                </a:moveTo>
                <a:cubicBezTo>
                  <a:pt x="1354" y="19784"/>
                  <a:pt x="360" y="15762"/>
                  <a:pt x="360" y="10800"/>
                </a:cubicBezTo>
                <a:cubicBezTo>
                  <a:pt x="360" y="5838"/>
                  <a:pt x="1354" y="1816"/>
                  <a:pt x="2579" y="1816"/>
                </a:cubicBezTo>
                <a:cubicBezTo>
                  <a:pt x="3804" y="1816"/>
                  <a:pt x="4797" y="5838"/>
                  <a:pt x="4797" y="10800"/>
                </a:cubicBezTo>
                <a:cubicBezTo>
                  <a:pt x="4797" y="15762"/>
                  <a:pt x="3804" y="19784"/>
                  <a:pt x="2579" y="19784"/>
                </a:cubicBezTo>
                <a:close/>
              </a:path>
            </a:pathLst>
          </a:custGeom>
          <a:solidFill>
            <a:schemeClr val="accent1">
              <a:lumMod val="60000"/>
              <a:lumOff val="40000"/>
            </a:schemeClr>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                          </a:t>
            </a:r>
            <a:r>
              <a:rPr kumimoji="0" lang="en-US" sz="2400" b="0" i="0" u="none" strike="noStrike" kern="1200" cap="none" spc="0" normalizeH="0" baseline="0" noProof="0" dirty="0">
                <a:ln>
                  <a:noFill/>
                </a:ln>
                <a:solidFill>
                  <a:srgbClr val="000000"/>
                </a:solidFill>
                <a:effectLst/>
                <a:uLnTx/>
                <a:uFillTx/>
                <a:latin typeface="Arial" panose="020B0604020202020204"/>
                <a:ea typeface="+mn-ea"/>
                <a:cs typeface="+mn-cs"/>
              </a:rPr>
              <a:t>Turnover decreased with higher levels of experience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a:ea typeface="+mn-ea"/>
                <a:cs typeface="+mn-cs"/>
              </a:rPr>
              <a:t>                               working in the sector.</a:t>
            </a:r>
          </a:p>
        </p:txBody>
      </p:sp>
      <p:pic>
        <p:nvPicPr>
          <p:cNvPr id="3" name="Picture 2" descr="Turnover icon set. Exchange person for replacement sign. Change and switch user vector illustration.">
            <a:extLst>
              <a:ext uri="{FF2B5EF4-FFF2-40B4-BE49-F238E27FC236}">
                <a16:creationId xmlns:a16="http://schemas.microsoft.com/office/drawing/2014/main" id="{28CA793A-113E-DB3E-FC26-E0FA6AABEC25}"/>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643" t="13797" r="73005" b="18874"/>
          <a:stretch/>
        </p:blipFill>
        <p:spPr bwMode="auto">
          <a:xfrm>
            <a:off x="791082" y="5537674"/>
            <a:ext cx="1410790" cy="758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9463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7" grpId="0" animBg="1"/>
      <p:bldP spid="12" grpId="0" animBg="1"/>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2522D-7866-19BB-3400-007068919E86}"/>
              </a:ext>
            </a:extLst>
          </p:cNvPr>
          <p:cNvSpPr>
            <a:spLocks noGrp="1"/>
          </p:cNvSpPr>
          <p:nvPr>
            <p:ph type="title"/>
          </p:nvPr>
        </p:nvSpPr>
        <p:spPr>
          <a:xfrm>
            <a:off x="838200" y="365125"/>
            <a:ext cx="10515600" cy="706029"/>
          </a:xfrm>
        </p:spPr>
        <p:txBody>
          <a:bodyPr/>
          <a:lstStyle/>
          <a:p>
            <a:r>
              <a:rPr lang="en-US" dirty="0"/>
              <a:t>Factors affecting turnover </a:t>
            </a:r>
            <a:endParaRPr lang="en-GB" dirty="0"/>
          </a:p>
        </p:txBody>
      </p:sp>
      <p:sp>
        <p:nvSpPr>
          <p:cNvPr id="7" name="Shape">
            <a:extLst>
              <a:ext uri="{FF2B5EF4-FFF2-40B4-BE49-F238E27FC236}">
                <a16:creationId xmlns:a16="http://schemas.microsoft.com/office/drawing/2014/main" id="{CECF2EA5-EA51-1114-667A-1DB6FFD5DC7E}"/>
              </a:ext>
            </a:extLst>
          </p:cNvPr>
          <p:cNvSpPr/>
          <p:nvPr/>
        </p:nvSpPr>
        <p:spPr>
          <a:xfrm>
            <a:off x="400596" y="1645921"/>
            <a:ext cx="11390808" cy="1104291"/>
          </a:xfrm>
          <a:custGeom>
            <a:avLst/>
            <a:gdLst/>
            <a:ahLst/>
            <a:cxnLst>
              <a:cxn ang="0">
                <a:pos x="wd2" y="hd2"/>
              </a:cxn>
              <a:cxn ang="5400000">
                <a:pos x="wd2" y="hd2"/>
              </a:cxn>
              <a:cxn ang="10800000">
                <a:pos x="wd2" y="hd2"/>
              </a:cxn>
              <a:cxn ang="16200000">
                <a:pos x="wd2" y="hd2"/>
              </a:cxn>
            </a:cxnLst>
            <a:rect l="0" t="0" r="r" b="b"/>
            <a:pathLst>
              <a:path w="21600" h="21600" extrusionOk="0">
                <a:moveTo>
                  <a:pt x="18933" y="0"/>
                </a:moveTo>
                <a:lnTo>
                  <a:pt x="2667" y="0"/>
                </a:lnTo>
                <a:cubicBezTo>
                  <a:pt x="1193" y="0"/>
                  <a:pt x="0" y="4832"/>
                  <a:pt x="0" y="10800"/>
                </a:cubicBezTo>
                <a:lnTo>
                  <a:pt x="0" y="10800"/>
                </a:lnTo>
                <a:cubicBezTo>
                  <a:pt x="0" y="16768"/>
                  <a:pt x="1193" y="21600"/>
                  <a:pt x="2667" y="21600"/>
                </a:cubicBezTo>
                <a:lnTo>
                  <a:pt x="18933" y="21600"/>
                </a:lnTo>
                <a:cubicBezTo>
                  <a:pt x="20407" y="21600"/>
                  <a:pt x="21600" y="16768"/>
                  <a:pt x="21600" y="10800"/>
                </a:cubicBezTo>
                <a:lnTo>
                  <a:pt x="21600" y="10800"/>
                </a:lnTo>
                <a:cubicBezTo>
                  <a:pt x="21600" y="4832"/>
                  <a:pt x="20407" y="0"/>
                  <a:pt x="18933" y="0"/>
                </a:cubicBezTo>
                <a:close/>
                <a:moveTo>
                  <a:pt x="2579" y="19784"/>
                </a:moveTo>
                <a:cubicBezTo>
                  <a:pt x="1354" y="19784"/>
                  <a:pt x="360" y="15762"/>
                  <a:pt x="360" y="10800"/>
                </a:cubicBezTo>
                <a:cubicBezTo>
                  <a:pt x="360" y="5838"/>
                  <a:pt x="1354" y="1816"/>
                  <a:pt x="2579" y="1816"/>
                </a:cubicBezTo>
                <a:cubicBezTo>
                  <a:pt x="3804" y="1816"/>
                  <a:pt x="4797" y="5838"/>
                  <a:pt x="4797" y="10800"/>
                </a:cubicBezTo>
                <a:cubicBezTo>
                  <a:pt x="4797" y="15762"/>
                  <a:pt x="3804" y="19784"/>
                  <a:pt x="2579" y="19784"/>
                </a:cubicBezTo>
                <a:close/>
              </a:path>
            </a:pathLst>
          </a:custGeom>
          <a:solidFill>
            <a:schemeClr val="accent2"/>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a:ea typeface="+mn-ea"/>
                <a:cs typeface="+mn-cs"/>
              </a:rPr>
              <a:t>                               </a:t>
            </a:r>
            <a:r>
              <a:rPr kumimoji="0" lang="en-US" sz="2400" b="0" i="0" u="none" strike="noStrike" kern="1200" cap="none" spc="0" normalizeH="0" baseline="0" noProof="0" dirty="0">
                <a:ln>
                  <a:noFill/>
                </a:ln>
                <a:solidFill>
                  <a:srgbClr val="FFFFFF"/>
                </a:solidFill>
                <a:effectLst/>
                <a:uLnTx/>
                <a:uFillTx/>
                <a:latin typeface="Arial" panose="020B0604020202020204"/>
                <a:ea typeface="+mn-ea"/>
                <a:cs typeface="+mn-cs"/>
              </a:rPr>
              <a:t>Workers on zero-hours contracts were more likely to leave</a:t>
            </a:r>
            <a:endParaRPr kumimoji="0" lang="en-GB" sz="2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2" name="Shape">
            <a:extLst>
              <a:ext uri="{FF2B5EF4-FFF2-40B4-BE49-F238E27FC236}">
                <a16:creationId xmlns:a16="http://schemas.microsoft.com/office/drawing/2014/main" id="{085B0D82-A07A-E94D-8FB6-643067F0A28B}"/>
              </a:ext>
            </a:extLst>
          </p:cNvPr>
          <p:cNvSpPr/>
          <p:nvPr/>
        </p:nvSpPr>
        <p:spPr>
          <a:xfrm>
            <a:off x="243877" y="3199459"/>
            <a:ext cx="11438669" cy="1099075"/>
          </a:xfrm>
          <a:custGeom>
            <a:avLst/>
            <a:gdLst/>
            <a:ahLst/>
            <a:cxnLst>
              <a:cxn ang="0">
                <a:pos x="wd2" y="hd2"/>
              </a:cxn>
              <a:cxn ang="5400000">
                <a:pos x="wd2" y="hd2"/>
              </a:cxn>
              <a:cxn ang="10800000">
                <a:pos x="wd2" y="hd2"/>
              </a:cxn>
              <a:cxn ang="16200000">
                <a:pos x="wd2" y="hd2"/>
              </a:cxn>
            </a:cxnLst>
            <a:rect l="0" t="0" r="r" b="b"/>
            <a:pathLst>
              <a:path w="21600" h="21600" extrusionOk="0">
                <a:moveTo>
                  <a:pt x="18933" y="0"/>
                </a:moveTo>
                <a:lnTo>
                  <a:pt x="2667" y="0"/>
                </a:lnTo>
                <a:cubicBezTo>
                  <a:pt x="1193" y="0"/>
                  <a:pt x="0" y="4832"/>
                  <a:pt x="0" y="10800"/>
                </a:cubicBezTo>
                <a:lnTo>
                  <a:pt x="0" y="10800"/>
                </a:lnTo>
                <a:cubicBezTo>
                  <a:pt x="0" y="16768"/>
                  <a:pt x="1193" y="21600"/>
                  <a:pt x="2667" y="21600"/>
                </a:cubicBezTo>
                <a:lnTo>
                  <a:pt x="18933" y="21600"/>
                </a:lnTo>
                <a:cubicBezTo>
                  <a:pt x="20407" y="21600"/>
                  <a:pt x="21600" y="16768"/>
                  <a:pt x="21600" y="10800"/>
                </a:cubicBezTo>
                <a:lnTo>
                  <a:pt x="21600" y="10800"/>
                </a:lnTo>
                <a:cubicBezTo>
                  <a:pt x="21600" y="4832"/>
                  <a:pt x="20407" y="0"/>
                  <a:pt x="18933" y="0"/>
                </a:cubicBezTo>
                <a:close/>
                <a:moveTo>
                  <a:pt x="2579" y="19784"/>
                </a:moveTo>
                <a:cubicBezTo>
                  <a:pt x="1354" y="19784"/>
                  <a:pt x="360" y="15762"/>
                  <a:pt x="360" y="10800"/>
                </a:cubicBezTo>
                <a:cubicBezTo>
                  <a:pt x="360" y="5838"/>
                  <a:pt x="1354" y="1816"/>
                  <a:pt x="2579" y="1816"/>
                </a:cubicBezTo>
                <a:cubicBezTo>
                  <a:pt x="3804" y="1816"/>
                  <a:pt x="4797" y="5838"/>
                  <a:pt x="4797" y="10800"/>
                </a:cubicBezTo>
                <a:cubicBezTo>
                  <a:pt x="4797" y="15762"/>
                  <a:pt x="3804" y="19784"/>
                  <a:pt x="2579" y="19784"/>
                </a:cubicBezTo>
                <a:close/>
              </a:path>
            </a:pathLst>
          </a:custGeom>
          <a:solidFill>
            <a:schemeClr val="accent1">
              <a:lumMod val="40000"/>
              <a:lumOff val="60000"/>
            </a:schemeClr>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a:ea typeface="+mn-ea"/>
                <a:cs typeface="+mn-cs"/>
              </a:rPr>
              <a:t>                               High turnover rates increased if the establishment had high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a:ea typeface="+mn-ea"/>
                <a:cs typeface="+mn-cs"/>
              </a:rPr>
              <a:t>                               turnover historically  </a:t>
            </a:r>
          </a:p>
        </p:txBody>
      </p:sp>
      <p:pic>
        <p:nvPicPr>
          <p:cNvPr id="17" name="Picture 6" descr="Teacher Presentation Coaching Line Icon Editable Stroke Teacher Presentation Coaching Line Icon Editable Stroke training stock illustrations">
            <a:extLst>
              <a:ext uri="{FF2B5EF4-FFF2-40B4-BE49-F238E27FC236}">
                <a16:creationId xmlns:a16="http://schemas.microsoft.com/office/drawing/2014/main" id="{11B9754A-12BD-7CEE-B5BE-72D1357B60A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909" t="15596" r="19897" b="15209"/>
          <a:stretch/>
        </p:blipFill>
        <p:spPr bwMode="auto">
          <a:xfrm>
            <a:off x="927461" y="5041101"/>
            <a:ext cx="1672047" cy="63530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Signing business document icon Signing contract icon.  Report, letter, will. Deal concept. Can be used for topics like business, education, correspondence signing contracts stock illustrations">
            <a:extLst>
              <a:ext uri="{FF2B5EF4-FFF2-40B4-BE49-F238E27FC236}">
                <a16:creationId xmlns:a16="http://schemas.microsoft.com/office/drawing/2014/main" id="{2ADB1E97-B713-3A30-778C-362FD3D5872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2820" t="28599" r="23034" b="28824"/>
          <a:stretch/>
        </p:blipFill>
        <p:spPr bwMode="auto">
          <a:xfrm>
            <a:off x="1047206" y="1844027"/>
            <a:ext cx="1552302" cy="68628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hart and Diagram. Flat Icons. Vector illustration. Chart and Diagram. Flat Icons. Vector illustration. line graph stock illustrations">
            <a:extLst>
              <a:ext uri="{FF2B5EF4-FFF2-40B4-BE49-F238E27FC236}">
                <a16:creationId xmlns:a16="http://schemas.microsoft.com/office/drawing/2014/main" id="{46F94A63-04F9-E7A8-DC78-AAB8244F117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152" t="6833" r="78385" b="77929"/>
          <a:stretch/>
        </p:blipFill>
        <p:spPr bwMode="auto">
          <a:xfrm flipH="1">
            <a:off x="838200" y="3425351"/>
            <a:ext cx="1617614" cy="598009"/>
          </a:xfrm>
          <a:prstGeom prst="rect">
            <a:avLst/>
          </a:prstGeom>
          <a:noFill/>
          <a:extLst>
            <a:ext uri="{909E8E84-426E-40DD-AFC4-6F175D3DCCD1}">
              <a14:hiddenFill xmlns:a14="http://schemas.microsoft.com/office/drawing/2010/main">
                <a:solidFill>
                  <a:srgbClr val="FFFFFF"/>
                </a:solidFill>
              </a14:hiddenFill>
            </a:ext>
          </a:extLst>
        </p:spPr>
      </p:pic>
      <p:sp>
        <p:nvSpPr>
          <p:cNvPr id="4" name="Shape">
            <a:extLst>
              <a:ext uri="{FF2B5EF4-FFF2-40B4-BE49-F238E27FC236}">
                <a16:creationId xmlns:a16="http://schemas.microsoft.com/office/drawing/2014/main" id="{1D875475-AB17-3A12-BD72-42B4863A4A59}"/>
              </a:ext>
            </a:extLst>
          </p:cNvPr>
          <p:cNvSpPr/>
          <p:nvPr/>
        </p:nvSpPr>
        <p:spPr>
          <a:xfrm>
            <a:off x="400596" y="4747781"/>
            <a:ext cx="11390808" cy="1221945"/>
          </a:xfrm>
          <a:custGeom>
            <a:avLst/>
            <a:gdLst/>
            <a:ahLst/>
            <a:cxnLst>
              <a:cxn ang="0">
                <a:pos x="wd2" y="hd2"/>
              </a:cxn>
              <a:cxn ang="5400000">
                <a:pos x="wd2" y="hd2"/>
              </a:cxn>
              <a:cxn ang="10800000">
                <a:pos x="wd2" y="hd2"/>
              </a:cxn>
              <a:cxn ang="16200000">
                <a:pos x="wd2" y="hd2"/>
              </a:cxn>
            </a:cxnLst>
            <a:rect l="0" t="0" r="r" b="b"/>
            <a:pathLst>
              <a:path w="21600" h="21600" extrusionOk="0">
                <a:moveTo>
                  <a:pt x="18933" y="0"/>
                </a:moveTo>
                <a:lnTo>
                  <a:pt x="2667" y="0"/>
                </a:lnTo>
                <a:cubicBezTo>
                  <a:pt x="1193" y="0"/>
                  <a:pt x="0" y="4832"/>
                  <a:pt x="0" y="10800"/>
                </a:cubicBezTo>
                <a:lnTo>
                  <a:pt x="0" y="10800"/>
                </a:lnTo>
                <a:cubicBezTo>
                  <a:pt x="0" y="16768"/>
                  <a:pt x="1193" y="21600"/>
                  <a:pt x="2667" y="21600"/>
                </a:cubicBezTo>
                <a:lnTo>
                  <a:pt x="18933" y="21600"/>
                </a:lnTo>
                <a:cubicBezTo>
                  <a:pt x="20407" y="21600"/>
                  <a:pt x="21600" y="16768"/>
                  <a:pt x="21600" y="10800"/>
                </a:cubicBezTo>
                <a:lnTo>
                  <a:pt x="21600" y="10800"/>
                </a:lnTo>
                <a:cubicBezTo>
                  <a:pt x="21600" y="4832"/>
                  <a:pt x="20407" y="0"/>
                  <a:pt x="18933" y="0"/>
                </a:cubicBezTo>
                <a:close/>
                <a:moveTo>
                  <a:pt x="2579" y="19784"/>
                </a:moveTo>
                <a:cubicBezTo>
                  <a:pt x="1354" y="19784"/>
                  <a:pt x="360" y="15762"/>
                  <a:pt x="360" y="10800"/>
                </a:cubicBezTo>
                <a:cubicBezTo>
                  <a:pt x="360" y="5838"/>
                  <a:pt x="1354" y="1816"/>
                  <a:pt x="2579" y="1816"/>
                </a:cubicBezTo>
                <a:cubicBezTo>
                  <a:pt x="3804" y="1816"/>
                  <a:pt x="4797" y="5838"/>
                  <a:pt x="4797" y="10800"/>
                </a:cubicBezTo>
                <a:cubicBezTo>
                  <a:pt x="4797" y="15762"/>
                  <a:pt x="3804" y="19784"/>
                  <a:pt x="2579" y="19784"/>
                </a:cubicBezTo>
                <a:close/>
              </a:path>
            </a:pathLst>
          </a:custGeom>
          <a:solidFill>
            <a:schemeClr val="accent1">
              <a:lumMod val="60000"/>
              <a:lumOff val="40000"/>
            </a:schemeClr>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r>
              <a:rPr kumimoji="0" lang="en-US" sz="2400" b="0" i="0" u="none" strike="noStrike" kern="1200" cap="none" spc="0" normalizeH="0" baseline="0" noProof="0" dirty="0">
                <a:ln>
                  <a:noFill/>
                </a:ln>
                <a:solidFill>
                  <a:srgbClr val="000000">
                    <a:lumMod val="95000"/>
                    <a:lumOff val="5000"/>
                  </a:srgbClr>
                </a:solidFill>
                <a:effectLst/>
                <a:uLnTx/>
                <a:uFillTx/>
                <a:latin typeface="Arial" panose="020B0604020202020204"/>
                <a:ea typeface="+mn-ea"/>
                <a:cs typeface="+mn-cs"/>
              </a:rPr>
              <a:t>                               Employers with favorable workforce metrics had better     </a:t>
            </a:r>
          </a:p>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r>
              <a:rPr kumimoji="0" lang="en-US" sz="2400" b="0" i="0" u="none" strike="noStrike" kern="1200" cap="none" spc="0" normalizeH="0" baseline="0" noProof="0" dirty="0">
                <a:ln>
                  <a:noFill/>
                </a:ln>
                <a:solidFill>
                  <a:srgbClr val="000000">
                    <a:lumMod val="95000"/>
                    <a:lumOff val="5000"/>
                  </a:srgbClr>
                </a:solidFill>
                <a:effectLst>
                  <a:outerShdw blurRad="38100" dist="12700" dir="5400000" rotWithShape="0">
                    <a:srgbClr val="000000">
                      <a:alpha val="50000"/>
                    </a:srgbClr>
                  </a:outerShdw>
                </a:effectLst>
                <a:uLnTx/>
                <a:uFillTx/>
                <a:latin typeface="Arial" panose="020B0604020202020204"/>
                <a:ea typeface="+mn-ea"/>
                <a:cs typeface="+mn-cs"/>
              </a:rPr>
              <a:t>                           </a:t>
            </a:r>
            <a:r>
              <a:rPr kumimoji="0" lang="en-US" sz="2400" b="0" i="0" u="none" strike="noStrike" kern="1200" cap="none" spc="0" normalizeH="0" baseline="0" noProof="0" dirty="0">
                <a:ln>
                  <a:noFill/>
                </a:ln>
                <a:solidFill>
                  <a:srgbClr val="000000">
                    <a:lumMod val="95000"/>
                    <a:lumOff val="5000"/>
                  </a:srgbClr>
                </a:solidFill>
                <a:effectLst/>
                <a:uLnTx/>
                <a:uFillTx/>
                <a:latin typeface="Arial" panose="020B0604020202020204"/>
                <a:ea typeface="+mn-ea"/>
                <a:cs typeface="+mn-cs"/>
              </a:rPr>
              <a:t>    outcomes (lower staff turnover and/or high CQC ratings).</a:t>
            </a:r>
            <a:endParaRPr kumimoji="0" sz="2400" b="0" i="0" u="none" strike="noStrike" kern="1200" cap="none" spc="0" normalizeH="0" baseline="0" noProof="0" dirty="0">
              <a:ln>
                <a:noFill/>
              </a:ln>
              <a:solidFill>
                <a:srgbClr val="000000">
                  <a:lumMod val="95000"/>
                  <a:lumOff val="5000"/>
                </a:srgbClr>
              </a:solidFill>
              <a:effectLst>
                <a:outerShdw blurRad="38100" dist="12700" dir="5400000" rotWithShape="0">
                  <a:srgbClr val="000000">
                    <a:alpha val="50000"/>
                  </a:srgbClr>
                </a:outerShdw>
              </a:effectLst>
              <a:uLnTx/>
              <a:uFillTx/>
              <a:latin typeface="Arial" panose="020B0604020202020204"/>
              <a:ea typeface="+mn-ea"/>
              <a:cs typeface="+mn-cs"/>
            </a:endParaRPr>
          </a:p>
        </p:txBody>
      </p:sp>
    </p:spTree>
    <p:extLst>
      <p:ext uri="{BB962C8B-B14F-4D97-AF65-F5344CB8AC3E}">
        <p14:creationId xmlns:p14="http://schemas.microsoft.com/office/powerpoint/2010/main" val="3143994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12" grpId="0" animBg="1"/>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7F1F896-B333-0ED3-FDCF-A855861C48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1" y="1721456"/>
            <a:ext cx="9197613" cy="4617276"/>
          </a:xfrm>
          <a:prstGeom prst="rect">
            <a:avLst/>
          </a:prstGeom>
        </p:spPr>
      </p:pic>
      <p:sp>
        <p:nvSpPr>
          <p:cNvPr id="5" name="Title 2">
            <a:extLst>
              <a:ext uri="{FF2B5EF4-FFF2-40B4-BE49-F238E27FC236}">
                <a16:creationId xmlns:a16="http://schemas.microsoft.com/office/drawing/2014/main" id="{CDC6A90C-7A2F-61AF-EB29-33C1772AD4DF}"/>
              </a:ext>
            </a:extLst>
          </p:cNvPr>
          <p:cNvSpPr>
            <a:spLocks noGrp="1"/>
          </p:cNvSpPr>
          <p:nvPr>
            <p:ph type="title"/>
          </p:nvPr>
        </p:nvSpPr>
        <p:spPr>
          <a:xfrm>
            <a:off x="2573629" y="371001"/>
            <a:ext cx="7044742" cy="1157996"/>
          </a:xfrm>
        </p:spPr>
        <p:txBody>
          <a:bodyPr vert="horz" lIns="91440" tIns="45720" rIns="91440" bIns="45720" rtlCol="0" anchor="t">
            <a:noAutofit/>
          </a:bodyPr>
          <a:lstStyle/>
          <a:p>
            <a:r>
              <a:rPr lang="en-GB" sz="3200" b="1" dirty="0">
                <a:solidFill>
                  <a:srgbClr val="009DA3"/>
                </a:solidFill>
                <a:latin typeface="+mn-lt"/>
                <a:cs typeface="Arial" panose="020B0604020202020204" pitchFamily="34" charset="0"/>
              </a:rPr>
              <a:t>Neil Eastwood research – what works well for recruitment?</a:t>
            </a:r>
          </a:p>
          <a:p>
            <a:endParaRPr lang="en-GB" sz="4000" b="1"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F2F27D18-B8E3-570D-4E3D-8204939D0CAB}"/>
              </a:ext>
            </a:extLst>
          </p:cNvPr>
          <p:cNvSpPr txBox="1"/>
          <p:nvPr/>
        </p:nvSpPr>
        <p:spPr>
          <a:xfrm>
            <a:off x="1798108" y="6338732"/>
            <a:ext cx="873957"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N=650</a:t>
            </a:r>
          </a:p>
        </p:txBody>
      </p:sp>
    </p:spTree>
    <p:extLst>
      <p:ext uri="{BB962C8B-B14F-4D97-AF65-F5344CB8AC3E}">
        <p14:creationId xmlns:p14="http://schemas.microsoft.com/office/powerpoint/2010/main" val="497508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Fill">
            <a:extLst>
              <a:ext uri="{FF2B5EF4-FFF2-40B4-BE49-F238E27FC236}">
                <a16:creationId xmlns:a16="http://schemas.microsoft.com/office/drawing/2014/main" id="{C7D023E4-8DE1-436E-9847-ED6A4B4B04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lor Cover">
            <a:extLst>
              <a:ext uri="{FF2B5EF4-FFF2-40B4-BE49-F238E27FC236}">
                <a16:creationId xmlns:a16="http://schemas.microsoft.com/office/drawing/2014/main" id="{8B2B1708-8CE4-4A20-94F5-55118AE2CB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a:extLst>
              <a:ext uri="{FF2B5EF4-FFF2-40B4-BE49-F238E27FC236}">
                <a16:creationId xmlns:a16="http://schemas.microsoft.com/office/drawing/2014/main" id="{1F9866A9-B167-4D75-8F7F-360025AD6B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7167"/>
            <a:ext cx="12188952" cy="3490956"/>
            <a:chOff x="651279" y="598259"/>
            <a:chExt cx="10889442" cy="5680742"/>
          </a:xfrm>
        </p:grpSpPr>
        <p:sp>
          <p:nvSpPr>
            <p:cNvPr id="15" name="Color">
              <a:extLst>
                <a:ext uri="{FF2B5EF4-FFF2-40B4-BE49-F238E27FC236}">
                  <a16:creationId xmlns:a16="http://schemas.microsoft.com/office/drawing/2014/main" id="{C2DD07C1-6CFB-48E5-AD0E-AC091042BB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Color">
              <a:extLst>
                <a:ext uri="{FF2B5EF4-FFF2-40B4-BE49-F238E27FC236}">
                  <a16:creationId xmlns:a16="http://schemas.microsoft.com/office/drawing/2014/main" id="{F9A8FC0F-BD29-4D9A-ABF1-D75E3A269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7" name="Graphic 6" descr="Questions">
            <a:extLst>
              <a:ext uri="{FF2B5EF4-FFF2-40B4-BE49-F238E27FC236}">
                <a16:creationId xmlns:a16="http://schemas.microsoft.com/office/drawing/2014/main" id="{02465843-1F5E-5D01-92C9-AC0AB8D444A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05030" y="1065276"/>
            <a:ext cx="4727448" cy="4727448"/>
          </a:xfrm>
          <a:prstGeom prst="rect">
            <a:avLst/>
          </a:prstGeom>
        </p:spPr>
      </p:pic>
      <p:grpSp>
        <p:nvGrpSpPr>
          <p:cNvPr id="18" name="Group 17">
            <a:extLst>
              <a:ext uri="{FF2B5EF4-FFF2-40B4-BE49-F238E27FC236}">
                <a16:creationId xmlns:a16="http://schemas.microsoft.com/office/drawing/2014/main" id="{E27AF472-EAE3-4572-AB69-B92BD10DBC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9" name="Freeform: Shape 18">
              <a:extLst>
                <a:ext uri="{FF2B5EF4-FFF2-40B4-BE49-F238E27FC236}">
                  <a16:creationId xmlns:a16="http://schemas.microsoft.com/office/drawing/2014/main" id="{BF4DB9D2-6215-420C-874C-82EADF8C6C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1F003139-C97C-44FA-B139-32E4DFDCE9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5CE4DD6E-8CEA-45EE-B630-DBC22144D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A4372F7F-AA3C-470B-AA61-7C35B7722C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34B605BF-D199-43DD-9328-E99F2ADFC6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E5D42A77-7336-4A35-8922-8098A16AA2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5" name="Freeform: Shape 24">
              <a:extLst>
                <a:ext uri="{FF2B5EF4-FFF2-40B4-BE49-F238E27FC236}">
                  <a16:creationId xmlns:a16="http://schemas.microsoft.com/office/drawing/2014/main" id="{7401EE7D-B85D-4C10-AB8C-71884EFB11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a:extLst>
              <a:ext uri="{FF2B5EF4-FFF2-40B4-BE49-F238E27FC236}">
                <a16:creationId xmlns:a16="http://schemas.microsoft.com/office/drawing/2014/main" id="{E1186A6B-CE27-0B19-E384-9A2DCC6D9818}"/>
              </a:ext>
            </a:extLst>
          </p:cNvPr>
          <p:cNvSpPr>
            <a:spLocks noGrp="1"/>
          </p:cNvSpPr>
          <p:nvPr>
            <p:ph type="title"/>
          </p:nvPr>
        </p:nvSpPr>
        <p:spPr>
          <a:xfrm>
            <a:off x="789708" y="1014574"/>
            <a:ext cx="5633531" cy="2226769"/>
          </a:xfrm>
        </p:spPr>
        <p:txBody>
          <a:bodyPr vert="horz" lIns="91440" tIns="45720" rIns="91440" bIns="45720" rtlCol="0" anchor="ctr">
            <a:normAutofit/>
          </a:bodyPr>
          <a:lstStyle/>
          <a:p>
            <a:r>
              <a:rPr lang="en-US" sz="4800" kern="1200" dirty="0" err="1">
                <a:solidFill>
                  <a:schemeClr val="bg1"/>
                </a:solidFill>
                <a:latin typeface="+mj-lt"/>
                <a:ea typeface="+mj-ea"/>
                <a:cs typeface="+mj-cs"/>
              </a:rPr>
              <a:t>Menti</a:t>
            </a:r>
            <a:r>
              <a:rPr lang="en-US" sz="4800" kern="1200" dirty="0">
                <a:solidFill>
                  <a:schemeClr val="bg1"/>
                </a:solidFill>
                <a:latin typeface="+mj-lt"/>
                <a:ea typeface="+mj-ea"/>
                <a:cs typeface="+mj-cs"/>
              </a:rPr>
              <a:t> question two</a:t>
            </a:r>
          </a:p>
        </p:txBody>
      </p:sp>
      <p:sp>
        <p:nvSpPr>
          <p:cNvPr id="3" name="Content Placeholder 2">
            <a:extLst>
              <a:ext uri="{FF2B5EF4-FFF2-40B4-BE49-F238E27FC236}">
                <a16:creationId xmlns:a16="http://schemas.microsoft.com/office/drawing/2014/main" id="{6570FAA0-F000-A6BA-6550-81FB5C4CB35E}"/>
              </a:ext>
            </a:extLst>
          </p:cNvPr>
          <p:cNvSpPr>
            <a:spLocks noGrp="1"/>
          </p:cNvSpPr>
          <p:nvPr>
            <p:ph idx="1"/>
          </p:nvPr>
        </p:nvSpPr>
        <p:spPr>
          <a:xfrm>
            <a:off x="789708" y="3640633"/>
            <a:ext cx="5631417" cy="2487212"/>
          </a:xfrm>
          <a:solidFill>
            <a:srgbClr val="009DA3"/>
          </a:solidFill>
        </p:spPr>
        <p:txBody>
          <a:bodyPr vert="horz" lIns="91440" tIns="45720" rIns="91440" bIns="45720" rtlCol="0" anchor="ctr">
            <a:normAutofit/>
          </a:bodyPr>
          <a:lstStyle/>
          <a:p>
            <a:pPr marL="0" indent="0">
              <a:buNone/>
            </a:pPr>
            <a:r>
              <a:rPr lang="en-US" sz="2400" kern="1200" dirty="0">
                <a:solidFill>
                  <a:schemeClr val="bg2"/>
                </a:solidFill>
                <a:latin typeface="+mn-lt"/>
                <a:ea typeface="+mn-ea"/>
                <a:cs typeface="+mn-cs"/>
              </a:rPr>
              <a:t>What are the top three most effective things you are doing now to recruit and retain care at home workers? </a:t>
            </a:r>
          </a:p>
        </p:txBody>
      </p:sp>
    </p:spTree>
    <p:extLst>
      <p:ext uri="{BB962C8B-B14F-4D97-AF65-F5344CB8AC3E}">
        <p14:creationId xmlns:p14="http://schemas.microsoft.com/office/powerpoint/2010/main" val="33451727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4522A-FE7B-C13A-2E27-50D396ACD3F4}"/>
              </a:ext>
            </a:extLst>
          </p:cNvPr>
          <p:cNvSpPr>
            <a:spLocks noGrp="1"/>
          </p:cNvSpPr>
          <p:nvPr>
            <p:ph type="title"/>
          </p:nvPr>
        </p:nvSpPr>
        <p:spPr/>
        <p:txBody>
          <a:bodyPr/>
          <a:lstStyle/>
          <a:p>
            <a:r>
              <a:rPr lang="en-GB" b="1" dirty="0">
                <a:solidFill>
                  <a:srgbClr val="009DA3"/>
                </a:solidFill>
              </a:rPr>
              <a:t>Proud to Care Cornwall initiative</a:t>
            </a:r>
          </a:p>
        </p:txBody>
      </p:sp>
      <p:sp>
        <p:nvSpPr>
          <p:cNvPr id="3" name="Content Placeholder 2">
            <a:extLst>
              <a:ext uri="{FF2B5EF4-FFF2-40B4-BE49-F238E27FC236}">
                <a16:creationId xmlns:a16="http://schemas.microsoft.com/office/drawing/2014/main" id="{0D8CDF58-713C-29E8-1E13-F42100EFEE27}"/>
              </a:ext>
            </a:extLst>
          </p:cNvPr>
          <p:cNvSpPr>
            <a:spLocks noGrp="1"/>
          </p:cNvSpPr>
          <p:nvPr>
            <p:ph idx="1"/>
          </p:nvPr>
        </p:nvSpPr>
        <p:spPr>
          <a:xfrm>
            <a:off x="344774" y="1469036"/>
            <a:ext cx="11497456" cy="5023839"/>
          </a:xfrm>
          <a:solidFill>
            <a:srgbClr val="009DA3"/>
          </a:solidFill>
        </p:spPr>
        <p:txBody>
          <a:bodyPr>
            <a:normAutofit/>
          </a:bodyPr>
          <a:lstStyle/>
          <a:p>
            <a:pPr marL="1371600" marR="810260" lvl="3" indent="0">
              <a:lnSpc>
                <a:spcPct val="103000"/>
              </a:lnSpc>
              <a:spcBef>
                <a:spcPts val="270"/>
              </a:spcBef>
              <a:spcAft>
                <a:spcPts val="0"/>
              </a:spcAft>
              <a:buSzPts val="1250"/>
              <a:buNone/>
              <a:tabLst>
                <a:tab pos="741680" algn="l"/>
              </a:tabLst>
            </a:pPr>
            <a:r>
              <a:rPr lang="en-US" dirty="0">
                <a:solidFill>
                  <a:schemeClr val="bg2"/>
                </a:solidFill>
                <a:latin typeface="Calibri" panose="020F0502020204030204" pitchFamily="34" charset="0"/>
              </a:rPr>
              <a:t>PTCC is a collaboration between Cornwall Council, Cornwall Partners in Care (CPIC - the trade Industry representatives), Cornwall Adults Health and Social Care learning partnership (CAHSC) and independent adult social care employers.</a:t>
            </a:r>
            <a:endParaRPr lang="en-GB" dirty="0">
              <a:solidFill>
                <a:schemeClr val="bg2"/>
              </a:solidFill>
              <a:latin typeface="Calibri" panose="020F0502020204030204" pitchFamily="34" charset="0"/>
            </a:endParaRPr>
          </a:p>
          <a:p>
            <a:pPr marL="0" indent="0">
              <a:spcBef>
                <a:spcPts val="55"/>
              </a:spcBef>
              <a:buNone/>
            </a:pPr>
            <a:endParaRPr lang="en-GB" sz="1800" dirty="0">
              <a:solidFill>
                <a:schemeClr val="bg2"/>
              </a:solidFill>
              <a:latin typeface="Calibri" panose="020F0502020204030204" pitchFamily="34" charset="0"/>
            </a:endParaRPr>
          </a:p>
          <a:p>
            <a:pPr marL="0" indent="0">
              <a:buNone/>
            </a:pPr>
            <a:r>
              <a:rPr lang="en-US" sz="1800" dirty="0">
                <a:solidFill>
                  <a:schemeClr val="bg2"/>
                </a:solidFill>
                <a:latin typeface="Calibri" panose="020F0502020204030204" pitchFamily="34" charset="0"/>
              </a:rPr>
              <a:t>Projects to support recruitment, retention, workforce wellbeing and development have been launched over the life span of the team, which is funded in part by Cornwall Council , the ESF (until December) and Health Education England. </a:t>
            </a:r>
          </a:p>
          <a:p>
            <a:pPr marL="0" indent="0">
              <a:buNone/>
            </a:pPr>
            <a:r>
              <a:rPr lang="en-US" sz="1800" dirty="0">
                <a:solidFill>
                  <a:schemeClr val="bg2"/>
                </a:solidFill>
                <a:latin typeface="Calibri" panose="020F0502020204030204" pitchFamily="34" charset="0"/>
              </a:rPr>
              <a:t>In August 2022 ,a joint co- produced survey with CPIC, CAHSC, ICS and Proud to Care was sent to employers and managers across the independent sector to begin updating the workforce strategy. Key areas of concern to the independent provider sector locally  are currently:</a:t>
            </a:r>
            <a:endParaRPr lang="en-GB" sz="1800" dirty="0">
              <a:solidFill>
                <a:schemeClr val="bg2"/>
              </a:solidFill>
              <a:latin typeface="Calibri" panose="020F0502020204030204" pitchFamily="34" charset="0"/>
            </a:endParaRPr>
          </a:p>
          <a:p>
            <a:pPr marL="0" indent="0">
              <a:spcBef>
                <a:spcPts val="40"/>
              </a:spcBef>
              <a:buNone/>
            </a:pPr>
            <a:endParaRPr lang="en-GB" sz="1800" dirty="0">
              <a:solidFill>
                <a:schemeClr val="bg2"/>
              </a:solidFill>
              <a:latin typeface="Calibri" panose="020F0502020204030204" pitchFamily="34" charset="0"/>
            </a:endParaRPr>
          </a:p>
          <a:p>
            <a:pPr marL="2057400" lvl="4" indent="-228600">
              <a:buSzPts val="1250"/>
              <a:buFont typeface="Symbol" panose="05050102010706020507" pitchFamily="18" charset="2"/>
              <a:buChar char=""/>
              <a:tabLst>
                <a:tab pos="1017905" algn="l"/>
                <a:tab pos="1018540" algn="l"/>
              </a:tabLst>
            </a:pPr>
            <a:r>
              <a:rPr lang="en-US" dirty="0">
                <a:solidFill>
                  <a:schemeClr val="bg2"/>
                </a:solidFill>
                <a:latin typeface="Calibri" panose="020F0502020204030204" pitchFamily="34" charset="0"/>
              </a:rPr>
              <a:t>Recruitment and retention of staff,</a:t>
            </a:r>
            <a:endParaRPr lang="en-GB" dirty="0">
              <a:solidFill>
                <a:schemeClr val="bg2"/>
              </a:solidFill>
              <a:latin typeface="Calibri" panose="020F0502020204030204" pitchFamily="34" charset="0"/>
            </a:endParaRPr>
          </a:p>
          <a:p>
            <a:pPr marL="2057400" marR="1280795" lvl="4" indent="-228600">
              <a:lnSpc>
                <a:spcPct val="102000"/>
              </a:lnSpc>
              <a:spcBef>
                <a:spcPts val="60"/>
              </a:spcBef>
              <a:spcAft>
                <a:spcPts val="0"/>
              </a:spcAft>
              <a:buSzPts val="1250"/>
              <a:buFont typeface="Symbol" panose="05050102010706020507" pitchFamily="18" charset="2"/>
              <a:buChar char=""/>
              <a:tabLst>
                <a:tab pos="1017905" algn="l"/>
                <a:tab pos="1018540" algn="l"/>
              </a:tabLst>
            </a:pPr>
            <a:r>
              <a:rPr lang="en-US" dirty="0">
                <a:solidFill>
                  <a:schemeClr val="bg2"/>
                </a:solidFill>
                <a:latin typeface="Calibri" panose="020F0502020204030204" pitchFamily="34" charset="0"/>
              </a:rPr>
              <a:t>Pay rates of staff and Registered Managers are not competitive, or adequate for roles,</a:t>
            </a:r>
            <a:endParaRPr lang="en-GB" dirty="0">
              <a:solidFill>
                <a:schemeClr val="bg2"/>
              </a:solidFill>
              <a:latin typeface="Calibri" panose="020F0502020204030204" pitchFamily="34" charset="0"/>
            </a:endParaRPr>
          </a:p>
          <a:p>
            <a:pPr marL="2057400" lvl="4" indent="-228600">
              <a:spcBef>
                <a:spcPts val="95"/>
              </a:spcBef>
              <a:spcAft>
                <a:spcPts val="0"/>
              </a:spcAft>
              <a:buSzPts val="1250"/>
              <a:buFont typeface="Symbol" panose="05050102010706020507" pitchFamily="18" charset="2"/>
              <a:buChar char=""/>
              <a:tabLst>
                <a:tab pos="1017905" algn="l"/>
                <a:tab pos="1018540" algn="l"/>
              </a:tabLst>
            </a:pPr>
            <a:r>
              <a:rPr lang="en-US" dirty="0">
                <a:solidFill>
                  <a:schemeClr val="bg2"/>
                </a:solidFill>
                <a:latin typeface="Calibri" panose="020F0502020204030204" pitchFamily="34" charset="0"/>
              </a:rPr>
              <a:t>Career pathways required to aid retention,</a:t>
            </a:r>
            <a:endParaRPr lang="en-GB" dirty="0">
              <a:solidFill>
                <a:schemeClr val="bg2"/>
              </a:solidFill>
              <a:latin typeface="Calibri" panose="020F0502020204030204" pitchFamily="34" charset="0"/>
            </a:endParaRPr>
          </a:p>
          <a:p>
            <a:pPr marL="2057400" lvl="4" indent="-228600">
              <a:spcBef>
                <a:spcPts val="55"/>
              </a:spcBef>
              <a:spcAft>
                <a:spcPts val="0"/>
              </a:spcAft>
              <a:buSzPts val="1250"/>
              <a:buFont typeface="Symbol" panose="05050102010706020507" pitchFamily="18" charset="2"/>
              <a:buChar char=""/>
              <a:tabLst>
                <a:tab pos="1017905" algn="l"/>
                <a:tab pos="1018540" algn="l"/>
              </a:tabLst>
            </a:pPr>
            <a:r>
              <a:rPr lang="en-US" dirty="0">
                <a:solidFill>
                  <a:schemeClr val="bg2"/>
                </a:solidFill>
                <a:latin typeface="Calibri" panose="020F0502020204030204" pitchFamily="34" charset="0"/>
              </a:rPr>
              <a:t>Marketing required to counter recent negative perceptions of the sector.</a:t>
            </a:r>
            <a:endParaRPr lang="en-GB" dirty="0">
              <a:solidFill>
                <a:schemeClr val="bg2"/>
              </a:solidFill>
              <a:latin typeface="Calibri" panose="020F0502020204030204" pitchFamily="34" charset="0"/>
            </a:endParaRPr>
          </a:p>
          <a:p>
            <a:pPr marL="0" indent="0">
              <a:spcBef>
                <a:spcPts val="20"/>
              </a:spcBef>
              <a:buNone/>
            </a:pPr>
            <a:endParaRPr lang="en-US" sz="1800" dirty="0">
              <a:solidFill>
                <a:schemeClr val="bg2"/>
              </a:solidFill>
              <a:latin typeface="Calibri" panose="020F0502020204030204" pitchFamily="34" charset="0"/>
              <a:ea typeface="Calibri" panose="020F0502020204030204" pitchFamily="34" charset="0"/>
            </a:endParaRPr>
          </a:p>
          <a:p>
            <a:pPr marL="0" indent="0">
              <a:spcBef>
                <a:spcPts val="20"/>
              </a:spcBef>
              <a:buNone/>
            </a:pPr>
            <a:r>
              <a:rPr lang="en-US" sz="1800" dirty="0">
                <a:solidFill>
                  <a:schemeClr val="bg2"/>
                </a:solidFill>
                <a:latin typeface="Calibri" panose="020F0502020204030204" pitchFamily="34" charset="0"/>
                <a:ea typeface="Calibri" panose="020F0502020204030204" pitchFamily="34" charset="0"/>
              </a:rPr>
              <a:t>The overarching aim is to recruit, retain and develop more people in the independent sector care workforce and help them build rewarding and satisfying careers in care</a:t>
            </a:r>
            <a:r>
              <a:rPr lang="en-US" sz="1800" dirty="0">
                <a:latin typeface="Calibri" panose="020F0502020204030204" pitchFamily="34" charset="0"/>
                <a:ea typeface="Calibri" panose="020F0502020204030204" pitchFamily="34" charset="0"/>
              </a:rPr>
              <a:t>.</a:t>
            </a:r>
            <a:endParaRPr lang="en-GB" sz="1600" dirty="0">
              <a:effectLst/>
              <a:latin typeface="Calibri" panose="020F0502020204030204" pitchFamily="34" charset="0"/>
              <a:ea typeface="Calibri" panose="020F0502020204030204" pitchFamily="34" charset="0"/>
            </a:endParaRPr>
          </a:p>
          <a:p>
            <a:pPr marL="0" indent="0">
              <a:buNone/>
            </a:pPr>
            <a:endParaRPr lang="en-US" sz="1400" spc="110" dirty="0">
              <a:effectLst/>
              <a:latin typeface="Calibri" panose="020F0502020204030204" pitchFamily="34" charset="0"/>
              <a:ea typeface="Calibri" panose="020F0502020204030204" pitchFamily="34" charset="0"/>
            </a:endParaRPr>
          </a:p>
          <a:p>
            <a:pPr marL="0" indent="0">
              <a:buNone/>
            </a:pPr>
            <a:endParaRPr lang="en-GB" dirty="0"/>
          </a:p>
        </p:txBody>
      </p:sp>
    </p:spTree>
    <p:extLst>
      <p:ext uri="{BB962C8B-B14F-4D97-AF65-F5344CB8AC3E}">
        <p14:creationId xmlns:p14="http://schemas.microsoft.com/office/powerpoint/2010/main" val="27555880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BE6D988-06C0-F49B-08ED-6EDA45CF0467}"/>
              </a:ext>
            </a:extLst>
          </p:cNvPr>
          <p:cNvSpPr/>
          <p:nvPr/>
        </p:nvSpPr>
        <p:spPr>
          <a:xfrm>
            <a:off x="0" y="-1062062"/>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normAutofit/>
          </a:bodyPr>
          <a:lstStyle/>
          <a:p>
            <a:pPr indent="-228600" fontAlgn="base">
              <a:lnSpc>
                <a:spcPct val="90000"/>
              </a:lnSpc>
              <a:spcBef>
                <a:spcPts val="1000"/>
              </a:spcBef>
              <a:buFont typeface="Arial" panose="020B0604020202020204" pitchFamily="34" charset="0"/>
              <a:buChar char="•"/>
            </a:pPr>
            <a:endParaRPr lang="en-GB" sz="2400" b="1" dirty="0">
              <a:solidFill>
                <a:schemeClr val="bg1"/>
              </a:solidFill>
              <a:latin typeface="Calibri" panose="020F0502020204030204" pitchFamily="34" charset="0"/>
            </a:endParaRPr>
          </a:p>
        </p:txBody>
      </p:sp>
      <p:sp>
        <p:nvSpPr>
          <p:cNvPr id="6" name="Rectangle 5">
            <a:extLst>
              <a:ext uri="{FF2B5EF4-FFF2-40B4-BE49-F238E27FC236}">
                <a16:creationId xmlns:a16="http://schemas.microsoft.com/office/drawing/2014/main" id="{87A00806-0225-40A4-B3D0-040B04F5667E}"/>
              </a:ext>
            </a:extLst>
          </p:cNvPr>
          <p:cNvSpPr/>
          <p:nvPr/>
        </p:nvSpPr>
        <p:spPr>
          <a:xfrm>
            <a:off x="438150" y="1382803"/>
            <a:ext cx="7343775" cy="50379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normAutofit fontScale="55000" lnSpcReduction="20000"/>
          </a:bodyPr>
          <a:lstStyle/>
          <a:p>
            <a:pPr fontAlgn="base">
              <a:lnSpc>
                <a:spcPct val="120000"/>
              </a:lnSpc>
              <a:spcBef>
                <a:spcPts val="1000"/>
              </a:spcBef>
            </a:pPr>
            <a:r>
              <a:rPr lang="en-GB" sz="3200" dirty="0">
                <a:solidFill>
                  <a:schemeClr val="tx1"/>
                </a:solidFill>
                <a:latin typeface="Calibri" panose="020F0502020204030204" pitchFamily="34" charset="0"/>
              </a:rPr>
              <a:t>Welcome to this session on the care and support at home workforce.</a:t>
            </a:r>
          </a:p>
          <a:p>
            <a:pPr fontAlgn="base">
              <a:lnSpc>
                <a:spcPct val="120000"/>
              </a:lnSpc>
              <a:spcBef>
                <a:spcPts val="1000"/>
              </a:spcBef>
            </a:pPr>
            <a:r>
              <a:rPr lang="en-GB" sz="3200" dirty="0">
                <a:solidFill>
                  <a:schemeClr val="tx1"/>
                </a:solidFill>
                <a:latin typeface="Calibri" panose="020F0502020204030204" pitchFamily="34" charset="0"/>
              </a:rPr>
              <a:t>Today’s workshop brings together commissioners, the Proud to Care Cornwall initiative and you, as providers and stakeholders, to learn about current activity to support the recruitment, retention and development of the care at home workforce and to identify actions that could really make a difference. What will help us to build the skills and capabilities needed now and in the future?</a:t>
            </a:r>
          </a:p>
          <a:p>
            <a:pPr fontAlgn="base">
              <a:lnSpc>
                <a:spcPct val="120000"/>
              </a:lnSpc>
              <a:spcBef>
                <a:spcPts val="1000"/>
              </a:spcBef>
            </a:pPr>
            <a:r>
              <a:rPr lang="en-GB" sz="3200" dirty="0">
                <a:solidFill>
                  <a:schemeClr val="tx1"/>
                </a:solidFill>
                <a:latin typeface="Calibri" panose="020F0502020204030204" pitchFamily="34" charset="0"/>
              </a:rPr>
              <a:t>This coproduction opportunity builds on the work already undertaken by the Proud to Care steering group and the P2C learning and development and recruitment and retention sub groups and also draws on your feedback from the earlier engagement sessions in April.</a:t>
            </a:r>
          </a:p>
          <a:p>
            <a:pPr fontAlgn="base">
              <a:lnSpc>
                <a:spcPct val="120000"/>
              </a:lnSpc>
              <a:spcBef>
                <a:spcPts val="1000"/>
              </a:spcBef>
            </a:pPr>
            <a:r>
              <a:rPr lang="en-GB" sz="3200" dirty="0">
                <a:solidFill>
                  <a:schemeClr val="tx1"/>
                </a:solidFill>
                <a:latin typeface="Calibri" panose="020F0502020204030204" pitchFamily="34" charset="0"/>
              </a:rPr>
              <a:t>You views, comments, expertise and involvement throughout this workshop, and beyond, will be essential in identifying what will really make a difference to the people who make up our care at home workforce and to the quality and sustainability of care and support provision at home.</a:t>
            </a:r>
          </a:p>
          <a:p>
            <a:pPr fontAlgn="base">
              <a:lnSpc>
                <a:spcPct val="90000"/>
              </a:lnSpc>
              <a:spcBef>
                <a:spcPts val="1000"/>
              </a:spcBef>
            </a:pPr>
            <a:endParaRPr lang="en-GB" sz="2400" b="1" dirty="0">
              <a:solidFill>
                <a:schemeClr val="tx1"/>
              </a:solidFill>
              <a:latin typeface="Calibri" panose="020F0502020204030204" pitchFamily="34" charset="0"/>
            </a:endParaRPr>
          </a:p>
          <a:p>
            <a:pPr fontAlgn="base">
              <a:lnSpc>
                <a:spcPct val="90000"/>
              </a:lnSpc>
              <a:spcBef>
                <a:spcPts val="1000"/>
              </a:spcBef>
            </a:pPr>
            <a:endParaRPr lang="en-GB" sz="2400" b="1" dirty="0">
              <a:solidFill>
                <a:schemeClr val="tx1"/>
              </a:solidFill>
              <a:latin typeface="Calibri" panose="020F0502020204030204" pitchFamily="34" charset="0"/>
            </a:endParaRPr>
          </a:p>
          <a:p>
            <a:pPr indent="-228600" fontAlgn="base">
              <a:lnSpc>
                <a:spcPct val="90000"/>
              </a:lnSpc>
              <a:spcBef>
                <a:spcPts val="1000"/>
              </a:spcBef>
              <a:buFont typeface="Arial" panose="020B0604020202020204" pitchFamily="34" charset="0"/>
              <a:buChar char="•"/>
            </a:pPr>
            <a:endParaRPr lang="en-GB" sz="2400" b="1" dirty="0">
              <a:solidFill>
                <a:schemeClr val="tx1"/>
              </a:solidFill>
              <a:latin typeface="Calibri" panose="020F0502020204030204" pitchFamily="34" charset="0"/>
            </a:endParaRPr>
          </a:p>
        </p:txBody>
      </p:sp>
      <p:sp>
        <p:nvSpPr>
          <p:cNvPr id="5" name="Content Placeholder 4">
            <a:extLst>
              <a:ext uri="{FF2B5EF4-FFF2-40B4-BE49-F238E27FC236}">
                <a16:creationId xmlns:a16="http://schemas.microsoft.com/office/drawing/2014/main" id="{F4F15DDE-BBFD-405B-82F0-D90B99D4471E}"/>
              </a:ext>
            </a:extLst>
          </p:cNvPr>
          <p:cNvSpPr>
            <a:spLocks noGrp="1"/>
          </p:cNvSpPr>
          <p:nvPr>
            <p:ph idx="1"/>
          </p:nvPr>
        </p:nvSpPr>
        <p:spPr>
          <a:xfrm>
            <a:off x="438150" y="437209"/>
            <a:ext cx="10515600" cy="572731"/>
          </a:xfrm>
          <a:solidFill>
            <a:schemeClr val="bg1"/>
          </a:solidFill>
        </p:spPr>
        <p:txBody>
          <a:bodyPr>
            <a:normAutofit/>
          </a:bodyPr>
          <a:lstStyle/>
          <a:p>
            <a:pPr marL="0" indent="0">
              <a:buNone/>
            </a:pPr>
            <a:r>
              <a:rPr lang="en-GB" b="1" dirty="0">
                <a:solidFill>
                  <a:srgbClr val="009DA3"/>
                </a:solidFill>
                <a:latin typeface="Calibri" panose="020F0502020204030204" pitchFamily="34" charset="0"/>
              </a:rPr>
              <a:t>Welcome</a:t>
            </a:r>
          </a:p>
        </p:txBody>
      </p:sp>
      <p:pic>
        <p:nvPicPr>
          <p:cNvPr id="8" name="Picture 7">
            <a:extLst>
              <a:ext uri="{FF2B5EF4-FFF2-40B4-BE49-F238E27FC236}">
                <a16:creationId xmlns:a16="http://schemas.microsoft.com/office/drawing/2014/main" id="{20E5D5B0-B71B-45FB-AC4F-66FB284717F3}"/>
              </a:ext>
            </a:extLst>
          </p:cNvPr>
          <p:cNvPicPr>
            <a:picLocks noChangeAspect="1"/>
          </p:cNvPicPr>
          <p:nvPr/>
        </p:nvPicPr>
        <p:blipFill>
          <a:blip r:embed="rId3"/>
          <a:stretch>
            <a:fillRect/>
          </a:stretch>
        </p:blipFill>
        <p:spPr>
          <a:xfrm>
            <a:off x="7781925" y="1062062"/>
            <a:ext cx="4135802" cy="4113140"/>
          </a:xfrm>
          <a:prstGeom prst="rect">
            <a:avLst/>
          </a:prstGeom>
        </p:spPr>
      </p:pic>
    </p:spTree>
    <p:extLst>
      <p:ext uri="{BB962C8B-B14F-4D97-AF65-F5344CB8AC3E}">
        <p14:creationId xmlns:p14="http://schemas.microsoft.com/office/powerpoint/2010/main" val="15336620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471BBD4-BC87-426A-9B44-747E74AF805E}"/>
              </a:ext>
            </a:extLst>
          </p:cNvPr>
          <p:cNvSpPr txBox="1"/>
          <p:nvPr/>
        </p:nvSpPr>
        <p:spPr>
          <a:xfrm>
            <a:off x="513241" y="989336"/>
            <a:ext cx="10779047" cy="4950976"/>
          </a:xfrm>
          <a:prstGeom prst="rect">
            <a:avLst/>
          </a:prstGeom>
          <a:solidFill>
            <a:srgbClr val="009DA3"/>
          </a:solidFill>
        </p:spPr>
        <p:txBody>
          <a:bodyPr wrap="square" lIns="82935" tIns="41468" rIns="82935" bIns="41468" rtlCol="0" anchor="t">
            <a:spAutoFit/>
          </a:bodyPr>
          <a:lstStyle/>
          <a:p>
            <a:pPr defTabSz="878396">
              <a:defRPr/>
            </a:pPr>
            <a:endParaRPr lang="en-GB" sz="2000" dirty="0">
              <a:latin typeface="Calibri"/>
              <a:cs typeface="Calibri"/>
            </a:endParaRPr>
          </a:p>
          <a:p>
            <a:pPr defTabSz="878396">
              <a:defRPr/>
            </a:pPr>
            <a:r>
              <a:rPr lang="en-GB" sz="2000" b="1" dirty="0">
                <a:solidFill>
                  <a:schemeClr val="bg2"/>
                </a:solidFill>
                <a:latin typeface="Calibri"/>
                <a:cs typeface="Calibri"/>
              </a:rPr>
              <a:t>Events:</a:t>
            </a:r>
            <a:endParaRPr lang="en-GB" sz="2000" b="1" dirty="0">
              <a:solidFill>
                <a:schemeClr val="bg2"/>
              </a:solidFill>
              <a:highlight>
                <a:srgbClr val="FFFF00"/>
              </a:highlight>
              <a:latin typeface="Calibri"/>
              <a:cs typeface="Calibri"/>
            </a:endParaRPr>
          </a:p>
          <a:p>
            <a:pPr defTabSz="878396">
              <a:defRPr/>
            </a:pPr>
            <a:r>
              <a:rPr lang="en-GB" sz="2000" dirty="0">
                <a:solidFill>
                  <a:schemeClr val="bg2"/>
                </a:solidFill>
                <a:latin typeface="Calibri"/>
                <a:cs typeface="Calibri"/>
              </a:rPr>
              <a:t>We have had another busy couple of months hosting and attending events. Some of these have included the following reaching over 250 people:</a:t>
            </a:r>
          </a:p>
          <a:p>
            <a:pPr defTabSz="878396">
              <a:defRPr/>
            </a:pPr>
            <a:endParaRPr lang="en-GB" sz="2000" dirty="0">
              <a:solidFill>
                <a:schemeClr val="bg2"/>
              </a:solidFill>
              <a:latin typeface="Calibri"/>
              <a:cs typeface="Calibri"/>
            </a:endParaRPr>
          </a:p>
          <a:p>
            <a:pPr marL="342900" indent="-342900" defTabSz="878396">
              <a:buFont typeface="Arial" panose="020B0604020202020204" pitchFamily="34" charset="0"/>
              <a:buChar char="•"/>
              <a:defRPr/>
            </a:pPr>
            <a:r>
              <a:rPr lang="en-GB" sz="2000" dirty="0">
                <a:solidFill>
                  <a:schemeClr val="bg2"/>
                </a:solidFill>
                <a:latin typeface="Calibri"/>
                <a:cs typeface="Calibri"/>
              </a:rPr>
              <a:t>East ‘Care Week’</a:t>
            </a:r>
          </a:p>
          <a:p>
            <a:pPr defTabSz="878396">
              <a:defRPr/>
            </a:pPr>
            <a:r>
              <a:rPr lang="en-GB" sz="2000" dirty="0">
                <a:solidFill>
                  <a:schemeClr val="bg2"/>
                </a:solidFill>
                <a:latin typeface="Calibri"/>
                <a:cs typeface="Calibri"/>
              </a:rPr>
              <a:t> – mini careers fairs at the Job Centres in </a:t>
            </a:r>
            <a:r>
              <a:rPr lang="en-GB" sz="2000" dirty="0" err="1">
                <a:solidFill>
                  <a:schemeClr val="bg2"/>
                </a:solidFill>
                <a:latin typeface="Calibri"/>
                <a:cs typeface="Calibri"/>
              </a:rPr>
              <a:t>Bodmin</a:t>
            </a:r>
            <a:r>
              <a:rPr lang="en-GB" sz="2000" dirty="0">
                <a:solidFill>
                  <a:schemeClr val="bg2"/>
                </a:solidFill>
                <a:latin typeface="Calibri"/>
                <a:cs typeface="Calibri"/>
              </a:rPr>
              <a:t>, Launceston, St Austell and Newquay with a total of over 150 people attending the events.</a:t>
            </a:r>
          </a:p>
          <a:p>
            <a:pPr marL="342900" indent="-342900" defTabSz="878396">
              <a:buFont typeface="Arial" panose="020B0604020202020204" pitchFamily="34" charset="0"/>
              <a:buChar char="•"/>
              <a:defRPr/>
            </a:pPr>
            <a:r>
              <a:rPr lang="en-GB" sz="2000" dirty="0">
                <a:solidFill>
                  <a:schemeClr val="bg2"/>
                </a:solidFill>
                <a:latin typeface="Calibri"/>
                <a:cs typeface="Calibri"/>
              </a:rPr>
              <a:t>DWP Recruitment events in Penzance, Liskeard, St Austell and Penryn – spoke to 49 people.</a:t>
            </a:r>
          </a:p>
          <a:p>
            <a:pPr marL="342900" indent="-342900" defTabSz="878396">
              <a:buFont typeface="Arial" panose="020B0604020202020204" pitchFamily="34" charset="0"/>
              <a:buChar char="•"/>
              <a:defRPr/>
            </a:pPr>
            <a:r>
              <a:rPr lang="en-GB" sz="2000" dirty="0">
                <a:solidFill>
                  <a:schemeClr val="bg2"/>
                </a:solidFill>
                <a:latin typeface="Calibri"/>
                <a:cs typeface="Calibri"/>
              </a:rPr>
              <a:t>SWAPs (Sector Based Work Academy Programme) virtual sessions reaching 27 people.</a:t>
            </a:r>
          </a:p>
          <a:p>
            <a:pPr marL="342900" indent="-342900" defTabSz="878396">
              <a:buFont typeface="Arial" panose="020B0604020202020204" pitchFamily="34" charset="0"/>
              <a:buChar char="•"/>
              <a:defRPr/>
            </a:pPr>
            <a:r>
              <a:rPr lang="en-GB" sz="2000" dirty="0">
                <a:solidFill>
                  <a:schemeClr val="bg2"/>
                </a:solidFill>
                <a:latin typeface="Calibri"/>
                <a:cs typeface="Calibri"/>
              </a:rPr>
              <a:t>UK Careers Fair at Truro Museum where 21 people engaged with Proud to Care and attending providers.</a:t>
            </a:r>
          </a:p>
          <a:p>
            <a:pPr marL="342900" indent="-342900" defTabSz="878396">
              <a:buFont typeface="Arial" panose="020B0604020202020204" pitchFamily="34" charset="0"/>
              <a:buChar char="•"/>
              <a:defRPr/>
            </a:pPr>
            <a:r>
              <a:rPr lang="en-GB" sz="2000" dirty="0">
                <a:solidFill>
                  <a:schemeClr val="bg2"/>
                </a:solidFill>
                <a:latin typeface="Calibri"/>
                <a:cs typeface="Calibri"/>
              </a:rPr>
              <a:t>Careers Fairs at Truro and </a:t>
            </a:r>
            <a:r>
              <a:rPr lang="en-GB" sz="2000" dirty="0" err="1">
                <a:solidFill>
                  <a:schemeClr val="bg2"/>
                </a:solidFill>
                <a:latin typeface="Calibri"/>
                <a:cs typeface="Calibri"/>
              </a:rPr>
              <a:t>Penwith</a:t>
            </a:r>
            <a:r>
              <a:rPr lang="en-GB" sz="2000" dirty="0">
                <a:solidFill>
                  <a:schemeClr val="bg2"/>
                </a:solidFill>
                <a:latin typeface="Calibri"/>
                <a:cs typeface="Calibri"/>
              </a:rPr>
              <a:t> Colleges and Falmouth &amp; Exeter University Campus .</a:t>
            </a:r>
          </a:p>
          <a:p>
            <a:pPr defTabSz="878396">
              <a:defRPr/>
            </a:pPr>
            <a:r>
              <a:rPr lang="en-GB" sz="2000" dirty="0">
                <a:solidFill>
                  <a:schemeClr val="bg2"/>
                </a:solidFill>
                <a:latin typeface="Calibri"/>
              </a:rPr>
              <a:t> </a:t>
            </a:r>
          </a:p>
          <a:p>
            <a:pPr defTabSz="878396">
              <a:defRPr/>
            </a:pPr>
            <a:endParaRPr lang="en-GB" sz="1814" dirty="0">
              <a:solidFill>
                <a:schemeClr val="bg2"/>
              </a:solidFill>
              <a:latin typeface="Calibri"/>
            </a:endParaRPr>
          </a:p>
          <a:p>
            <a:pPr defTabSz="878396">
              <a:defRPr/>
            </a:pPr>
            <a:endParaRPr lang="en-GB" sz="1814" dirty="0">
              <a:solidFill>
                <a:prstClr val="black"/>
              </a:solidFill>
              <a:latin typeface="Calibri"/>
            </a:endParaRPr>
          </a:p>
        </p:txBody>
      </p:sp>
      <p:pic>
        <p:nvPicPr>
          <p:cNvPr id="4" name="Picture 3">
            <a:extLst>
              <a:ext uri="{FF2B5EF4-FFF2-40B4-BE49-F238E27FC236}">
                <a16:creationId xmlns:a16="http://schemas.microsoft.com/office/drawing/2014/main" id="{2FE9CC68-21D8-432D-9A86-5344D1767343}"/>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9491457" y="5696700"/>
            <a:ext cx="968726" cy="896010"/>
          </a:xfrm>
          <a:prstGeom prst="rect">
            <a:avLst/>
          </a:prstGeom>
        </p:spPr>
      </p:pic>
      <p:sp>
        <p:nvSpPr>
          <p:cNvPr id="7" name="Footer Placeholder 1">
            <a:extLst>
              <a:ext uri="{FF2B5EF4-FFF2-40B4-BE49-F238E27FC236}">
                <a16:creationId xmlns:a16="http://schemas.microsoft.com/office/drawing/2014/main" id="{D5F37C2F-1BCB-400A-9D2B-B48613B7738E}"/>
              </a:ext>
            </a:extLst>
          </p:cNvPr>
          <p:cNvSpPr txBox="1">
            <a:spLocks/>
          </p:cNvSpPr>
          <p:nvPr/>
        </p:nvSpPr>
        <p:spPr>
          <a:xfrm>
            <a:off x="5817115" y="6144705"/>
            <a:ext cx="3501712" cy="448005"/>
          </a:xfrm>
          <a:prstGeom prst="rect">
            <a:avLst/>
          </a:prstGeom>
        </p:spPr>
        <p:txBody>
          <a:bodyPr/>
          <a:lstStyle>
            <a:defPPr>
              <a:defRPr lang="en-US"/>
            </a:defPPr>
            <a:lvl1pPr marL="0" algn="l" defTabSz="968463" rtl="0" eaLnBrk="1" latinLnBrk="0" hangingPunct="1">
              <a:defRPr sz="2000" kern="1200">
                <a:solidFill>
                  <a:schemeClr val="tx1"/>
                </a:solidFill>
                <a:latin typeface="+mn-lt"/>
                <a:ea typeface="+mn-ea"/>
                <a:cs typeface="+mn-cs"/>
              </a:defRPr>
            </a:lvl1pPr>
            <a:lvl2pPr marL="484231" algn="l" defTabSz="968463" rtl="0" eaLnBrk="1" latinLnBrk="0" hangingPunct="1">
              <a:defRPr sz="2000" kern="1200">
                <a:solidFill>
                  <a:schemeClr val="tx1"/>
                </a:solidFill>
                <a:latin typeface="+mn-lt"/>
                <a:ea typeface="+mn-ea"/>
                <a:cs typeface="+mn-cs"/>
              </a:defRPr>
            </a:lvl2pPr>
            <a:lvl3pPr marL="968463" algn="l" defTabSz="968463" rtl="0" eaLnBrk="1" latinLnBrk="0" hangingPunct="1">
              <a:defRPr sz="2000" kern="1200">
                <a:solidFill>
                  <a:schemeClr val="tx1"/>
                </a:solidFill>
                <a:latin typeface="+mn-lt"/>
                <a:ea typeface="+mn-ea"/>
                <a:cs typeface="+mn-cs"/>
              </a:defRPr>
            </a:lvl3pPr>
            <a:lvl4pPr marL="1452695" algn="l" defTabSz="968463" rtl="0" eaLnBrk="1" latinLnBrk="0" hangingPunct="1">
              <a:defRPr sz="2000" kern="1200">
                <a:solidFill>
                  <a:schemeClr val="tx1"/>
                </a:solidFill>
                <a:latin typeface="+mn-lt"/>
                <a:ea typeface="+mn-ea"/>
                <a:cs typeface="+mn-cs"/>
              </a:defRPr>
            </a:lvl4pPr>
            <a:lvl5pPr marL="1936927" algn="l" defTabSz="968463" rtl="0" eaLnBrk="1" latinLnBrk="0" hangingPunct="1">
              <a:defRPr sz="2000" kern="1200">
                <a:solidFill>
                  <a:schemeClr val="tx1"/>
                </a:solidFill>
                <a:latin typeface="+mn-lt"/>
                <a:ea typeface="+mn-ea"/>
                <a:cs typeface="+mn-cs"/>
              </a:defRPr>
            </a:lvl5pPr>
            <a:lvl6pPr marL="2421158" algn="l" defTabSz="968463" rtl="0" eaLnBrk="1" latinLnBrk="0" hangingPunct="1">
              <a:defRPr sz="2000" kern="1200">
                <a:solidFill>
                  <a:schemeClr val="tx1"/>
                </a:solidFill>
                <a:latin typeface="+mn-lt"/>
                <a:ea typeface="+mn-ea"/>
                <a:cs typeface="+mn-cs"/>
              </a:defRPr>
            </a:lvl6pPr>
            <a:lvl7pPr marL="2905390" algn="l" defTabSz="968463" rtl="0" eaLnBrk="1" latinLnBrk="0" hangingPunct="1">
              <a:defRPr sz="2000" kern="1200">
                <a:solidFill>
                  <a:schemeClr val="tx1"/>
                </a:solidFill>
                <a:latin typeface="+mn-lt"/>
                <a:ea typeface="+mn-ea"/>
                <a:cs typeface="+mn-cs"/>
              </a:defRPr>
            </a:lvl7pPr>
            <a:lvl8pPr marL="3389622" algn="l" defTabSz="968463" rtl="0" eaLnBrk="1" latinLnBrk="0" hangingPunct="1">
              <a:defRPr sz="2000" kern="1200">
                <a:solidFill>
                  <a:schemeClr val="tx1"/>
                </a:solidFill>
                <a:latin typeface="+mn-lt"/>
                <a:ea typeface="+mn-ea"/>
                <a:cs typeface="+mn-cs"/>
              </a:defRPr>
            </a:lvl8pPr>
            <a:lvl9pPr marL="3873853" algn="l" defTabSz="968463" rtl="0" eaLnBrk="1" latinLnBrk="0" hangingPunct="1">
              <a:defRPr sz="2000" kern="1200">
                <a:solidFill>
                  <a:schemeClr val="tx1"/>
                </a:solidFill>
                <a:latin typeface="+mn-lt"/>
                <a:ea typeface="+mn-ea"/>
                <a:cs typeface="+mn-cs"/>
              </a:defRPr>
            </a:lvl9pPr>
          </a:lstStyle>
          <a:p>
            <a:pPr algn="ctr" defTabSz="829361">
              <a:defRPr/>
            </a:pPr>
            <a:r>
              <a:rPr lang="en-GB" sz="1088">
                <a:solidFill>
                  <a:prstClr val="black">
                    <a:tint val="75000"/>
                  </a:prstClr>
                </a:solidFill>
                <a:latin typeface="Calibri"/>
              </a:rPr>
              <a:t>The work of Proud to Care Cornwall is part-funded through the European Social Fund (ESF)</a:t>
            </a:r>
          </a:p>
        </p:txBody>
      </p:sp>
      <p:pic>
        <p:nvPicPr>
          <p:cNvPr id="9" name="Picture 8" descr="Y:\5. Cornwall Council\JPG\RGB\PTC_Cornwall Council_RGB-01.jpg">
            <a:extLst>
              <a:ext uri="{FF2B5EF4-FFF2-40B4-BE49-F238E27FC236}">
                <a16:creationId xmlns:a16="http://schemas.microsoft.com/office/drawing/2014/main" id="{FB360A1D-1247-4095-9119-10E56AB6D61B}"/>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47645" y="221376"/>
            <a:ext cx="3132221" cy="931110"/>
          </a:xfrm>
          <a:prstGeom prst="rect">
            <a:avLst/>
          </a:prstGeom>
          <a:noFill/>
          <a:ln>
            <a:noFill/>
          </a:ln>
        </p:spPr>
      </p:pic>
      <p:sp>
        <p:nvSpPr>
          <p:cNvPr id="8" name="Title 7">
            <a:extLst>
              <a:ext uri="{FF2B5EF4-FFF2-40B4-BE49-F238E27FC236}">
                <a16:creationId xmlns:a16="http://schemas.microsoft.com/office/drawing/2014/main" id="{E6024E64-A6AB-4981-8B30-9637977FC363}"/>
              </a:ext>
            </a:extLst>
          </p:cNvPr>
          <p:cNvSpPr>
            <a:spLocks noGrp="1"/>
          </p:cNvSpPr>
          <p:nvPr>
            <p:ph type="title"/>
          </p:nvPr>
        </p:nvSpPr>
        <p:spPr/>
        <p:txBody>
          <a:bodyPr>
            <a:normAutofit/>
          </a:bodyPr>
          <a:lstStyle/>
          <a:p>
            <a:r>
              <a:rPr lang="en-GB" sz="2800" b="1" dirty="0">
                <a:solidFill>
                  <a:srgbClr val="009DA3"/>
                </a:solidFill>
              </a:rPr>
              <a:t>Summary of February/March activity</a:t>
            </a:r>
          </a:p>
        </p:txBody>
      </p:sp>
    </p:spTree>
    <p:extLst>
      <p:ext uri="{BB962C8B-B14F-4D97-AF65-F5344CB8AC3E}">
        <p14:creationId xmlns:p14="http://schemas.microsoft.com/office/powerpoint/2010/main" val="7802399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406400" y="103137"/>
            <a:ext cx="10972800" cy="931111"/>
          </a:xfrm>
        </p:spPr>
        <p:txBody>
          <a:bodyPr>
            <a:normAutofit fontScale="90000"/>
          </a:bodyPr>
          <a:lstStyle/>
          <a:p>
            <a:pPr algn="l"/>
            <a:br>
              <a:rPr lang="en-GB" altLang="en-US" sz="3100" b="1" dirty="0">
                <a:solidFill>
                  <a:srgbClr val="0070C0"/>
                </a:solidFill>
              </a:rPr>
            </a:br>
            <a:r>
              <a:rPr lang="en-GB" sz="3200" b="1" dirty="0">
                <a:solidFill>
                  <a:srgbClr val="009DA3"/>
                </a:solidFill>
              </a:rPr>
              <a:t>Hiring Events</a:t>
            </a:r>
            <a:br>
              <a:rPr lang="en-GB" altLang="en-US" sz="3100" b="1" dirty="0">
                <a:solidFill>
                  <a:srgbClr val="0070C0"/>
                </a:solidFill>
              </a:rPr>
            </a:br>
            <a:endParaRPr lang="en-GB" altLang="en-US" sz="3100" b="1" dirty="0">
              <a:solidFill>
                <a:srgbClr val="0070C0"/>
              </a:solidFill>
            </a:endParaRPr>
          </a:p>
        </p:txBody>
      </p:sp>
      <p:sp>
        <p:nvSpPr>
          <p:cNvPr id="15363" name="Content Placeholder 2"/>
          <p:cNvSpPr>
            <a:spLocks noGrp="1"/>
          </p:cNvSpPr>
          <p:nvPr>
            <p:ph idx="1"/>
          </p:nvPr>
        </p:nvSpPr>
        <p:spPr>
          <a:xfrm>
            <a:off x="304800" y="971271"/>
            <a:ext cx="11176000" cy="5085805"/>
          </a:xfrm>
          <a:solidFill>
            <a:srgbClr val="009DA3"/>
          </a:solidFill>
        </p:spPr>
        <p:txBody>
          <a:bodyPr vert="horz" lIns="91440" tIns="45720" rIns="91440" bIns="45720" rtlCol="0" anchor="t">
            <a:normAutofit fontScale="55000" lnSpcReduction="20000"/>
          </a:bodyPr>
          <a:lstStyle/>
          <a:p>
            <a:pPr marL="0" indent="0">
              <a:buNone/>
            </a:pPr>
            <a:r>
              <a:rPr lang="en-GB" sz="2900" b="1" dirty="0">
                <a:solidFill>
                  <a:schemeClr val="bg2"/>
                </a:solidFill>
                <a:effectLst/>
                <a:latin typeface="Calibri"/>
                <a:ea typeface="Calibri" panose="020F0502020204030204" pitchFamily="34" charset="0"/>
                <a:cs typeface="Calibri"/>
              </a:rPr>
              <a:t>Indeed event on 28</a:t>
            </a:r>
            <a:r>
              <a:rPr lang="en-GB" sz="2900" b="1" baseline="30000" dirty="0">
                <a:solidFill>
                  <a:schemeClr val="bg2"/>
                </a:solidFill>
                <a:effectLst/>
                <a:latin typeface="Calibri"/>
                <a:ea typeface="Calibri" panose="020F0502020204030204" pitchFamily="34" charset="0"/>
                <a:cs typeface="Calibri"/>
              </a:rPr>
              <a:t>th</a:t>
            </a:r>
            <a:r>
              <a:rPr lang="en-GB" sz="2900" b="1" dirty="0">
                <a:solidFill>
                  <a:schemeClr val="bg2"/>
                </a:solidFill>
                <a:effectLst/>
                <a:latin typeface="Calibri"/>
                <a:ea typeface="Calibri" panose="020F0502020204030204" pitchFamily="34" charset="0"/>
                <a:cs typeface="Calibri"/>
              </a:rPr>
              <a:t> January in Penzance</a:t>
            </a:r>
          </a:p>
          <a:p>
            <a:pPr marL="0" indent="0">
              <a:buNone/>
            </a:pPr>
            <a:endParaRPr lang="en-GB" sz="2900" b="1" dirty="0">
              <a:solidFill>
                <a:schemeClr val="bg2"/>
              </a:solidFill>
              <a:effectLst/>
              <a:latin typeface="Calibri"/>
              <a:ea typeface="Calibri" panose="020F0502020204030204" pitchFamily="34" charset="0"/>
              <a:cs typeface="Calibri"/>
            </a:endParaRPr>
          </a:p>
          <a:p>
            <a:pPr marL="0" indent="0">
              <a:buNone/>
            </a:pPr>
            <a:r>
              <a:rPr lang="en-GB" sz="2900" dirty="0">
                <a:solidFill>
                  <a:schemeClr val="bg2"/>
                </a:solidFill>
                <a:latin typeface="Calibri"/>
                <a:ea typeface="Calibri" panose="020F0502020204030204" pitchFamily="34" charset="0"/>
                <a:cs typeface="Calibri"/>
              </a:rPr>
              <a:t>Also, without full Indeed input</a:t>
            </a:r>
          </a:p>
          <a:p>
            <a:pPr marL="342900" lvl="0" indent="-342900">
              <a:buFont typeface="Symbol" panose="05050102010706020507" pitchFamily="18" charset="2"/>
              <a:buChar char=""/>
            </a:pPr>
            <a:r>
              <a:rPr lang="en-GB" sz="2900" b="1" dirty="0">
                <a:solidFill>
                  <a:schemeClr val="bg2"/>
                </a:solidFill>
                <a:effectLst/>
                <a:latin typeface="Calibri"/>
                <a:ea typeface="Times New Roman" panose="02020603050405020304" pitchFamily="18" charset="0"/>
                <a:cs typeface="Calibri"/>
              </a:rPr>
              <a:t>Heartlands</a:t>
            </a:r>
            <a:r>
              <a:rPr lang="en-GB" sz="2900" b="1" dirty="0">
                <a:solidFill>
                  <a:schemeClr val="bg2"/>
                </a:solidFill>
                <a:latin typeface="Calibri"/>
                <a:ea typeface="Times New Roman" panose="02020603050405020304" pitchFamily="18" charset="0"/>
                <a:cs typeface="Calibri"/>
              </a:rPr>
              <a:t>, </a:t>
            </a:r>
            <a:r>
              <a:rPr lang="en-GB" sz="2900" b="1" dirty="0">
                <a:solidFill>
                  <a:schemeClr val="bg2"/>
                </a:solidFill>
                <a:effectLst/>
                <a:latin typeface="Calibri"/>
                <a:ea typeface="Times New Roman" panose="02020603050405020304" pitchFamily="18" charset="0"/>
                <a:cs typeface="Calibri"/>
              </a:rPr>
              <a:t>7</a:t>
            </a:r>
            <a:r>
              <a:rPr lang="en-GB" sz="2900" b="1" baseline="30000" dirty="0">
                <a:solidFill>
                  <a:schemeClr val="bg2"/>
                </a:solidFill>
                <a:latin typeface="Calibri"/>
                <a:ea typeface="Times New Roman" panose="02020603050405020304" pitchFamily="18" charset="0"/>
                <a:cs typeface="Calibri"/>
              </a:rPr>
              <a:t>th</a:t>
            </a:r>
            <a:r>
              <a:rPr lang="en-GB" sz="2900" b="1" dirty="0">
                <a:solidFill>
                  <a:schemeClr val="bg2"/>
                </a:solidFill>
                <a:effectLst/>
                <a:latin typeface="Calibri"/>
                <a:ea typeface="Times New Roman" panose="02020603050405020304" pitchFamily="18" charset="0"/>
                <a:cs typeface="Calibri"/>
              </a:rPr>
              <a:t> March, 1pm to 7pm </a:t>
            </a:r>
            <a:r>
              <a:rPr lang="en-GB" sz="2900" dirty="0">
                <a:solidFill>
                  <a:schemeClr val="bg2"/>
                </a:solidFill>
                <a:effectLst/>
                <a:latin typeface="Calibri"/>
                <a:ea typeface="Times New Roman" panose="02020603050405020304" pitchFamily="18" charset="0"/>
                <a:cs typeface="Calibri"/>
              </a:rPr>
              <a:t>(Indeed advert promotion + Proud to Care Marketing)</a:t>
            </a:r>
            <a:endParaRPr lang="en-GB" sz="2900" dirty="0">
              <a:solidFill>
                <a:schemeClr val="bg2"/>
              </a:solidFill>
              <a:effectLst/>
              <a:latin typeface="Calibri"/>
              <a:ea typeface="Calibri" panose="020F0502020204030204" pitchFamily="34" charset="0"/>
              <a:cs typeface="Calibri"/>
            </a:endParaRPr>
          </a:p>
          <a:p>
            <a:pPr marL="342900" lvl="0" indent="-342900">
              <a:buFont typeface="Symbol" panose="05050102010706020507" pitchFamily="18" charset="2"/>
              <a:buChar char=""/>
            </a:pPr>
            <a:r>
              <a:rPr lang="en-GB" sz="2900" b="1" dirty="0">
                <a:solidFill>
                  <a:schemeClr val="bg2"/>
                </a:solidFill>
                <a:effectLst/>
                <a:latin typeface="Calibri"/>
                <a:ea typeface="Times New Roman" panose="02020603050405020304" pitchFamily="18" charset="0"/>
                <a:cs typeface="Calibri"/>
              </a:rPr>
              <a:t>Eliot Hotel Liskeard, 16</a:t>
            </a:r>
            <a:r>
              <a:rPr lang="en-GB" sz="2900" b="1" baseline="30000" dirty="0">
                <a:solidFill>
                  <a:schemeClr val="bg2"/>
                </a:solidFill>
                <a:effectLst/>
                <a:latin typeface="Calibri"/>
                <a:ea typeface="Times New Roman" panose="02020603050405020304" pitchFamily="18" charset="0"/>
                <a:cs typeface="Calibri"/>
              </a:rPr>
              <a:t>th</a:t>
            </a:r>
            <a:r>
              <a:rPr lang="en-GB" sz="2900" b="1" dirty="0">
                <a:solidFill>
                  <a:schemeClr val="bg2"/>
                </a:solidFill>
                <a:effectLst/>
                <a:latin typeface="Calibri"/>
                <a:ea typeface="Times New Roman" panose="02020603050405020304" pitchFamily="18" charset="0"/>
                <a:cs typeface="Calibri"/>
              </a:rPr>
              <a:t> March, 12 to 7pm</a:t>
            </a:r>
            <a:r>
              <a:rPr lang="en-GB" sz="2900" dirty="0">
                <a:solidFill>
                  <a:schemeClr val="bg2"/>
                </a:solidFill>
                <a:effectLst/>
                <a:latin typeface="Calibri"/>
                <a:ea typeface="Times New Roman" panose="02020603050405020304" pitchFamily="18" charset="0"/>
                <a:cs typeface="Calibri"/>
              </a:rPr>
              <a:t> (Proud to Care marketing only)</a:t>
            </a:r>
            <a:endParaRPr lang="en-GB" sz="2900" dirty="0">
              <a:solidFill>
                <a:schemeClr val="bg2"/>
              </a:solidFill>
              <a:effectLst/>
              <a:latin typeface="Calibri"/>
              <a:ea typeface="Calibri" panose="020F0502020204030204" pitchFamily="34" charset="0"/>
              <a:cs typeface="Calibri"/>
            </a:endParaRPr>
          </a:p>
          <a:p>
            <a:pPr marL="342900" lvl="0" indent="-342900">
              <a:buFont typeface="Symbol" panose="05050102010706020507" pitchFamily="18" charset="2"/>
              <a:buChar char=""/>
            </a:pPr>
            <a:r>
              <a:rPr lang="en-GB" sz="2900" b="1" dirty="0">
                <a:solidFill>
                  <a:schemeClr val="bg2"/>
                </a:solidFill>
                <a:effectLst/>
                <a:latin typeface="Calibri"/>
                <a:ea typeface="Times New Roman" panose="02020603050405020304" pitchFamily="18" charset="0"/>
                <a:cs typeface="Calibri"/>
              </a:rPr>
              <a:t>White River Centre, 28</a:t>
            </a:r>
            <a:r>
              <a:rPr lang="en-GB" sz="2900" b="1" baseline="30000" dirty="0">
                <a:solidFill>
                  <a:schemeClr val="bg2"/>
                </a:solidFill>
                <a:effectLst/>
                <a:latin typeface="Calibri"/>
                <a:ea typeface="Times New Roman" panose="02020603050405020304" pitchFamily="18" charset="0"/>
                <a:cs typeface="Calibri"/>
              </a:rPr>
              <a:t>th</a:t>
            </a:r>
            <a:r>
              <a:rPr lang="en-GB" sz="2900" b="1" dirty="0">
                <a:solidFill>
                  <a:schemeClr val="bg2"/>
                </a:solidFill>
                <a:effectLst/>
                <a:latin typeface="Calibri"/>
                <a:ea typeface="Times New Roman" panose="02020603050405020304" pitchFamily="18" charset="0"/>
                <a:cs typeface="Calibri"/>
              </a:rPr>
              <a:t> March, 12 to 7pm</a:t>
            </a:r>
            <a:r>
              <a:rPr lang="en-GB" sz="2900" dirty="0">
                <a:solidFill>
                  <a:schemeClr val="bg2"/>
                </a:solidFill>
                <a:effectLst/>
                <a:latin typeface="Calibri"/>
                <a:ea typeface="Times New Roman" panose="02020603050405020304" pitchFamily="18" charset="0"/>
                <a:cs typeface="Calibri"/>
              </a:rPr>
              <a:t> (Penna digital marketing promotion + Proud to Care Marketing)</a:t>
            </a:r>
            <a:endParaRPr lang="en-GB" sz="2900" i="1" dirty="0">
              <a:solidFill>
                <a:schemeClr val="bg2"/>
              </a:solidFill>
              <a:effectLst/>
              <a:latin typeface="Calibri"/>
              <a:ea typeface="Times New Roman" panose="02020603050405020304" pitchFamily="18" charset="0"/>
              <a:cs typeface="Calibri"/>
            </a:endParaRPr>
          </a:p>
          <a:p>
            <a:pPr marL="0" indent="0">
              <a:buNone/>
            </a:pPr>
            <a:endParaRPr lang="en-GB" sz="2900" dirty="0">
              <a:solidFill>
                <a:schemeClr val="bg2"/>
              </a:solidFill>
              <a:latin typeface="Calibri" panose="020F0502020204030204" pitchFamily="34" charset="0"/>
              <a:ea typeface="Calibri" panose="020F0502020204030204" pitchFamily="34" charset="0"/>
            </a:endParaRPr>
          </a:p>
          <a:p>
            <a:pPr marL="0" indent="0">
              <a:buNone/>
            </a:pPr>
            <a:r>
              <a:rPr lang="en-GB" sz="2900" dirty="0">
                <a:solidFill>
                  <a:schemeClr val="bg2"/>
                </a:solidFill>
                <a:latin typeface="Calibri"/>
              </a:rPr>
              <a:t>All have had different marketing input as noted, and this will be considered as part of overall review. </a:t>
            </a:r>
          </a:p>
          <a:p>
            <a:pPr marL="0" indent="0">
              <a:buNone/>
            </a:pPr>
            <a:r>
              <a:rPr lang="en-GB" sz="2900" dirty="0">
                <a:solidFill>
                  <a:schemeClr val="bg2"/>
                </a:solidFill>
                <a:latin typeface="Calibri"/>
              </a:rPr>
              <a:t>In total c. 70 people attended and almost half of those attending progressed their applications.</a:t>
            </a:r>
            <a:endParaRPr lang="en-GB" sz="2900" dirty="0">
              <a:solidFill>
                <a:schemeClr val="bg2"/>
              </a:solidFill>
              <a:latin typeface="Calibri"/>
              <a:cs typeface="Calibri"/>
            </a:endParaRPr>
          </a:p>
          <a:p>
            <a:pPr marL="0" indent="0">
              <a:buNone/>
            </a:pPr>
            <a:endParaRPr lang="en-GB" sz="2900" dirty="0">
              <a:solidFill>
                <a:schemeClr val="bg2"/>
              </a:solidFill>
              <a:latin typeface="Calibri"/>
            </a:endParaRPr>
          </a:p>
          <a:p>
            <a:pPr marL="0" indent="0">
              <a:buNone/>
            </a:pPr>
            <a:r>
              <a:rPr lang="en-GB" sz="2900" dirty="0">
                <a:solidFill>
                  <a:schemeClr val="bg2"/>
                </a:solidFill>
                <a:latin typeface="Calibri"/>
              </a:rPr>
              <a:t>Some points to note:</a:t>
            </a:r>
            <a:endParaRPr lang="en-GB" sz="2900" dirty="0">
              <a:solidFill>
                <a:schemeClr val="bg2"/>
              </a:solidFill>
              <a:latin typeface="Calibri"/>
              <a:cs typeface="Calibri"/>
            </a:endParaRPr>
          </a:p>
          <a:p>
            <a:r>
              <a:rPr lang="en-GB" sz="2900" dirty="0">
                <a:solidFill>
                  <a:schemeClr val="bg2"/>
                </a:solidFill>
                <a:latin typeface="Calibri"/>
              </a:rPr>
              <a:t>Rewind Radio and CHAOS TV did fantastic job of covering and promoting events.</a:t>
            </a:r>
            <a:endParaRPr lang="en-GB" sz="2900" dirty="0">
              <a:solidFill>
                <a:schemeClr val="bg2"/>
              </a:solidFill>
              <a:latin typeface="Calibri"/>
              <a:cs typeface="Calibri"/>
            </a:endParaRPr>
          </a:p>
          <a:p>
            <a:r>
              <a:rPr lang="en-GB" sz="2900" dirty="0">
                <a:solidFill>
                  <a:schemeClr val="bg2"/>
                </a:solidFill>
                <a:latin typeface="Calibri"/>
              </a:rPr>
              <a:t>A great ‘buzz’ on the days with providers working together and referring potential applicants on if not suitable for them.</a:t>
            </a:r>
            <a:endParaRPr lang="en-GB" sz="2900" dirty="0">
              <a:solidFill>
                <a:schemeClr val="bg2"/>
              </a:solidFill>
              <a:latin typeface="Calibri"/>
              <a:cs typeface="Calibri"/>
            </a:endParaRPr>
          </a:p>
          <a:p>
            <a:r>
              <a:rPr lang="en-GB" sz="2900" dirty="0">
                <a:solidFill>
                  <a:schemeClr val="bg2"/>
                </a:solidFill>
                <a:latin typeface="Calibri"/>
              </a:rPr>
              <a:t>Not all providers who attended were prepared to make conditional job offers on the day; some providers did not have any vacancies to recruit into.  </a:t>
            </a:r>
            <a:endParaRPr lang="en-GB" sz="2900" dirty="0">
              <a:solidFill>
                <a:schemeClr val="bg2"/>
              </a:solidFill>
              <a:latin typeface="Calibri"/>
              <a:cs typeface="Calibri"/>
            </a:endParaRPr>
          </a:p>
          <a:p>
            <a:r>
              <a:rPr lang="en-GB" sz="2900" dirty="0">
                <a:solidFill>
                  <a:schemeClr val="bg2"/>
                </a:solidFill>
                <a:latin typeface="Calibri"/>
              </a:rPr>
              <a:t>Weather was not in our favour on most of the days!</a:t>
            </a:r>
            <a:endParaRPr lang="en-GB" sz="2900" dirty="0">
              <a:solidFill>
                <a:schemeClr val="bg2"/>
              </a:solidFill>
              <a:latin typeface="Calibri"/>
              <a:cs typeface="Calibri"/>
            </a:endParaRPr>
          </a:p>
          <a:p>
            <a:pPr marL="0" indent="0">
              <a:buNone/>
            </a:pPr>
            <a:endParaRPr lang="en-GB" sz="2900" dirty="0">
              <a:solidFill>
                <a:schemeClr val="bg2"/>
              </a:solidFill>
              <a:latin typeface="Calibri" panose="020F0502020204030204" pitchFamily="34" charset="0"/>
              <a:ea typeface="Calibri" panose="020F0502020204030204" pitchFamily="34" charset="0"/>
            </a:endParaRPr>
          </a:p>
          <a:p>
            <a:pPr marL="0" indent="0">
              <a:buNone/>
            </a:pPr>
            <a:r>
              <a:rPr lang="en-GB" sz="2900" dirty="0">
                <a:solidFill>
                  <a:schemeClr val="bg2"/>
                </a:solidFill>
                <a:latin typeface="Calibri"/>
                <a:ea typeface="Calibri" panose="020F0502020204030204" pitchFamily="34" charset="0"/>
                <a:cs typeface="Calibri"/>
              </a:rPr>
              <a:t>However, providers commented…</a:t>
            </a:r>
          </a:p>
          <a:p>
            <a:r>
              <a:rPr lang="en-GB" sz="2900" i="1" dirty="0">
                <a:solidFill>
                  <a:schemeClr val="bg2"/>
                </a:solidFill>
                <a:latin typeface="Calibri"/>
                <a:ea typeface="Calibri" panose="020F0502020204030204" pitchFamily="34" charset="0"/>
                <a:cs typeface="Calibri"/>
              </a:rPr>
              <a:t>Definitely a case of quality over quantity with people genuinely interested in working in social care.</a:t>
            </a:r>
          </a:p>
          <a:p>
            <a:r>
              <a:rPr lang="en-GB" sz="2900" i="1" dirty="0">
                <a:solidFill>
                  <a:schemeClr val="bg2"/>
                </a:solidFill>
                <a:latin typeface="Calibri"/>
                <a:ea typeface="Calibri" panose="020F0502020204030204" pitchFamily="34" charset="0"/>
                <a:cs typeface="Calibri"/>
              </a:rPr>
              <a:t>Not as many people attended as we had all hoped but still positive and would attend future events to continue to build on work.</a:t>
            </a:r>
          </a:p>
          <a:p>
            <a:pPr marL="0" lvl="0" indent="0">
              <a:buNone/>
            </a:pPr>
            <a:endParaRPr lang="en-GB" sz="2900" dirty="0">
              <a:solidFill>
                <a:schemeClr val="bg2"/>
              </a:solidFill>
              <a:effectLst/>
              <a:latin typeface="Calibri" panose="020F0502020204030204" pitchFamily="34" charset="0"/>
              <a:ea typeface="Calibri" panose="020F0502020204030204" pitchFamily="34" charset="0"/>
            </a:endParaRPr>
          </a:p>
          <a:p>
            <a:pPr marL="0" lvl="0" indent="0">
              <a:buNone/>
            </a:pPr>
            <a:endParaRPr lang="en-GB" b="1" dirty="0">
              <a:latin typeface="Calibri" panose="020F0502020204030204" pitchFamily="34" charset="0"/>
              <a:ea typeface="Calibri" panose="020F0502020204030204" pitchFamily="34" charset="0"/>
            </a:endParaRPr>
          </a:p>
        </p:txBody>
      </p:sp>
      <p:pic>
        <p:nvPicPr>
          <p:cNvPr id="4" name="Picture 3" descr="Y:\5. Cornwall Council\JPG\RGB\PTC_Cornwall Council_RGB-0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26745" y="0"/>
            <a:ext cx="3132221" cy="931110"/>
          </a:xfrm>
          <a:prstGeom prst="rect">
            <a:avLst/>
          </a:prstGeom>
          <a:noFill/>
          <a:ln>
            <a:noFill/>
          </a:ln>
        </p:spPr>
      </p:pic>
      <p:pic>
        <p:nvPicPr>
          <p:cNvPr id="10" name="Picture 9"/>
          <p:cNvPicPr/>
          <p:nvPr/>
        </p:nvPicPr>
        <p:blipFill>
          <a:blip r:embed="rId4" cstate="print">
            <a:extLst>
              <a:ext uri="{28A0092B-C50C-407E-A947-70E740481C1C}">
                <a14:useLocalDpi xmlns:a14="http://schemas.microsoft.com/office/drawing/2010/main" val="0"/>
              </a:ext>
            </a:extLst>
          </a:blip>
          <a:stretch>
            <a:fillRect/>
          </a:stretch>
        </p:blipFill>
        <p:spPr>
          <a:xfrm>
            <a:off x="153854" y="5570622"/>
            <a:ext cx="1217746" cy="1126338"/>
          </a:xfrm>
          <a:prstGeom prst="rect">
            <a:avLst/>
          </a:prstGeom>
        </p:spPr>
      </p:pic>
      <p:sp>
        <p:nvSpPr>
          <p:cNvPr id="2" name="Footer Placeholder 1">
            <a:extLst>
              <a:ext uri="{FF2B5EF4-FFF2-40B4-BE49-F238E27FC236}">
                <a16:creationId xmlns:a16="http://schemas.microsoft.com/office/drawing/2014/main" id="{370A833D-BF7C-4F4F-95F3-B251A54ECA11}"/>
              </a:ext>
            </a:extLst>
          </p:cNvPr>
          <p:cNvSpPr>
            <a:spLocks noGrp="1"/>
          </p:cNvSpPr>
          <p:nvPr>
            <p:ph type="ftr" sz="quarter" idx="11"/>
          </p:nvPr>
        </p:nvSpPr>
        <p:spPr>
          <a:xfrm>
            <a:off x="1371600" y="6293114"/>
            <a:ext cx="3860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Calibri"/>
                <a:ea typeface="+mn-ea"/>
                <a:cs typeface="+mn-cs"/>
              </a:rPr>
              <a:t>The work of Proud to Care Cornwall is part-funded by the European Social Fund (ESF)</a:t>
            </a:r>
          </a:p>
        </p:txBody>
      </p:sp>
    </p:spTree>
    <p:extLst>
      <p:ext uri="{BB962C8B-B14F-4D97-AF65-F5344CB8AC3E}">
        <p14:creationId xmlns:p14="http://schemas.microsoft.com/office/powerpoint/2010/main" val="31975244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296092" y="-17953"/>
            <a:ext cx="10972800" cy="742358"/>
          </a:xfrm>
        </p:spPr>
        <p:txBody>
          <a:bodyPr>
            <a:normAutofit fontScale="90000"/>
          </a:bodyPr>
          <a:lstStyle/>
          <a:p>
            <a:pPr algn="l"/>
            <a:br>
              <a:rPr lang="en-GB" altLang="en-US" sz="3100" b="1" dirty="0">
                <a:solidFill>
                  <a:srgbClr val="0070C0"/>
                </a:solidFill>
              </a:rPr>
            </a:br>
            <a:r>
              <a:rPr lang="en-GB" altLang="en-US" sz="3100" b="1" dirty="0">
                <a:solidFill>
                  <a:srgbClr val="009DA3"/>
                </a:solidFill>
              </a:rPr>
              <a:t>Proud to Care social media and website – 30/1 to 26/03</a:t>
            </a:r>
            <a:br>
              <a:rPr lang="en-GB" altLang="en-US" sz="3100" b="1" dirty="0">
                <a:solidFill>
                  <a:srgbClr val="0070C0"/>
                </a:solidFill>
              </a:rPr>
            </a:br>
            <a:endParaRPr lang="en-GB" altLang="en-US" sz="3100" b="1" dirty="0">
              <a:solidFill>
                <a:srgbClr val="0070C0"/>
              </a:solidFill>
            </a:endParaRPr>
          </a:p>
        </p:txBody>
      </p:sp>
      <p:sp>
        <p:nvSpPr>
          <p:cNvPr id="15363" name="Content Placeholder 2"/>
          <p:cNvSpPr>
            <a:spLocks noGrp="1"/>
          </p:cNvSpPr>
          <p:nvPr>
            <p:ph idx="1"/>
          </p:nvPr>
        </p:nvSpPr>
        <p:spPr>
          <a:xfrm>
            <a:off x="296092" y="783771"/>
            <a:ext cx="11742054" cy="5355773"/>
          </a:xfrm>
          <a:solidFill>
            <a:srgbClr val="009DA3"/>
          </a:solidFill>
        </p:spPr>
        <p:txBody>
          <a:bodyPr>
            <a:normAutofit fontScale="92500" lnSpcReduction="20000"/>
          </a:bodyPr>
          <a:lstStyle/>
          <a:p>
            <a:pPr marL="457200" lvl="1" indent="0">
              <a:buNone/>
            </a:pPr>
            <a:r>
              <a:rPr lang="en-GB" sz="2200" b="1" dirty="0">
                <a:solidFill>
                  <a:schemeClr val="bg2"/>
                </a:solidFill>
                <a:latin typeface="Calibri" panose="020F0502020204030204" pitchFamily="34" charset="0"/>
                <a:ea typeface="Calibri" panose="020F0502020204030204" pitchFamily="34" charset="0"/>
              </a:rPr>
              <a:t>Social Media </a:t>
            </a:r>
            <a:r>
              <a:rPr lang="en-GB" sz="2200" dirty="0">
                <a:solidFill>
                  <a:schemeClr val="bg2"/>
                </a:solidFill>
                <a:latin typeface="Calibri" panose="020F0502020204030204" pitchFamily="34" charset="0"/>
                <a:ea typeface="Calibri" panose="020F0502020204030204" pitchFamily="34" charset="0"/>
              </a:rPr>
              <a:t>–significant increases on January Figures up 300 – 500%</a:t>
            </a:r>
          </a:p>
          <a:p>
            <a:pPr marL="457200" lvl="1" indent="0">
              <a:buNone/>
            </a:pPr>
            <a:r>
              <a:rPr lang="en-GB" sz="2200" b="1" dirty="0">
                <a:solidFill>
                  <a:schemeClr val="bg2"/>
                </a:solidFill>
                <a:latin typeface="Calibri" panose="020F0502020204030204" pitchFamily="34" charset="0"/>
                <a:ea typeface="Calibri" panose="020F0502020204030204" pitchFamily="34" charset="0"/>
              </a:rPr>
              <a:t>Facebook  </a:t>
            </a:r>
            <a:r>
              <a:rPr lang="en-GB" sz="2200" dirty="0">
                <a:solidFill>
                  <a:schemeClr val="bg2"/>
                </a:solidFill>
                <a:latin typeface="Calibri" panose="020F0502020204030204" pitchFamily="34" charset="0"/>
                <a:ea typeface="Calibri" panose="020F0502020204030204" pitchFamily="34" charset="0"/>
              </a:rPr>
              <a:t>(regular weekly reach over 20,000)</a:t>
            </a:r>
          </a:p>
          <a:p>
            <a:pPr lvl="1">
              <a:buFont typeface="Arial" panose="020B0604020202020204" pitchFamily="34" charset="0"/>
              <a:buChar char="•"/>
            </a:pPr>
            <a:r>
              <a:rPr lang="en-GB" sz="2200" dirty="0">
                <a:solidFill>
                  <a:schemeClr val="bg2"/>
                </a:solidFill>
                <a:latin typeface="Calibri" panose="020F0502020204030204" pitchFamily="34" charset="0"/>
                <a:ea typeface="Calibri" panose="020F0502020204030204" pitchFamily="34" charset="0"/>
              </a:rPr>
              <a:t>103,746 reach (83,496 organised and 20,250 paid); 3,443 page visits and 1,231 likes (90 new)</a:t>
            </a:r>
          </a:p>
          <a:p>
            <a:pPr marL="457200" lvl="1" indent="0">
              <a:buNone/>
            </a:pPr>
            <a:r>
              <a:rPr lang="en-GB" sz="2200" b="1" dirty="0">
                <a:solidFill>
                  <a:schemeClr val="bg2"/>
                </a:solidFill>
                <a:latin typeface="Calibri" panose="020F0502020204030204" pitchFamily="34" charset="0"/>
                <a:ea typeface="Calibri" panose="020F0502020204030204" pitchFamily="34" charset="0"/>
              </a:rPr>
              <a:t>Instagram</a:t>
            </a:r>
            <a:endParaRPr lang="en-GB" sz="2200" dirty="0">
              <a:solidFill>
                <a:schemeClr val="bg2"/>
              </a:solidFill>
              <a:latin typeface="Calibri" panose="020F0502020204030204" pitchFamily="34" charset="0"/>
              <a:ea typeface="Calibri" panose="020F0502020204030204" pitchFamily="34" charset="0"/>
            </a:endParaRPr>
          </a:p>
          <a:p>
            <a:pPr lvl="1">
              <a:buFont typeface="Arial" panose="020B0604020202020204" pitchFamily="34" charset="0"/>
              <a:buChar char="•"/>
            </a:pPr>
            <a:r>
              <a:rPr lang="en-GB" sz="2200" dirty="0">
                <a:solidFill>
                  <a:schemeClr val="bg2"/>
                </a:solidFill>
                <a:latin typeface="Calibri" panose="020F0502020204030204" pitchFamily="34" charset="0"/>
                <a:ea typeface="Calibri" panose="020F0502020204030204" pitchFamily="34" charset="0"/>
              </a:rPr>
              <a:t>1,097 reach (819 organic and 278 paid), 90 page visits and 237 likes (13 new)</a:t>
            </a:r>
          </a:p>
          <a:p>
            <a:pPr marL="457200" lvl="1" indent="0">
              <a:buNone/>
            </a:pPr>
            <a:r>
              <a:rPr lang="en-GB" sz="2200" b="1" dirty="0">
                <a:solidFill>
                  <a:schemeClr val="bg2"/>
                </a:solidFill>
                <a:latin typeface="Calibri" panose="020F0502020204030204" pitchFamily="34" charset="0"/>
                <a:ea typeface="Calibri" panose="020F0502020204030204" pitchFamily="34" charset="0"/>
              </a:rPr>
              <a:t>Twitter</a:t>
            </a:r>
            <a:endParaRPr lang="en-GB" sz="2200" dirty="0">
              <a:solidFill>
                <a:schemeClr val="bg2"/>
              </a:solidFill>
              <a:latin typeface="Calibri" panose="020F0502020204030204" pitchFamily="34" charset="0"/>
              <a:ea typeface="Calibri" panose="020F0502020204030204" pitchFamily="34" charset="0"/>
            </a:endParaRPr>
          </a:p>
          <a:p>
            <a:pPr lvl="1">
              <a:buFont typeface="Arial" panose="020B0604020202020204" pitchFamily="34" charset="0"/>
              <a:buChar char="•"/>
            </a:pPr>
            <a:r>
              <a:rPr lang="en-GB" sz="2200" dirty="0">
                <a:solidFill>
                  <a:schemeClr val="bg2"/>
                </a:solidFill>
                <a:latin typeface="Calibri" panose="020F0502020204030204" pitchFamily="34" charset="0"/>
                <a:ea typeface="Calibri" panose="020F0502020204030204" pitchFamily="34" charset="0"/>
              </a:rPr>
              <a:t>9,544 reach (all organic); 668 likes (129 new)</a:t>
            </a:r>
          </a:p>
          <a:p>
            <a:pPr marL="457200" lvl="1" indent="0">
              <a:buNone/>
            </a:pPr>
            <a:r>
              <a:rPr lang="en-GB" sz="2200" b="1" dirty="0">
                <a:solidFill>
                  <a:schemeClr val="bg2"/>
                </a:solidFill>
                <a:latin typeface="Calibri" panose="020F0502020204030204" pitchFamily="34" charset="0"/>
                <a:ea typeface="Calibri" panose="020F0502020204030204" pitchFamily="34" charset="0"/>
              </a:rPr>
              <a:t>LinkedIn</a:t>
            </a:r>
            <a:endParaRPr lang="en-GB" sz="2200" dirty="0">
              <a:solidFill>
                <a:schemeClr val="bg2"/>
              </a:solidFill>
              <a:latin typeface="Calibri" panose="020F0502020204030204" pitchFamily="34" charset="0"/>
              <a:ea typeface="Calibri" panose="020F0502020204030204" pitchFamily="34" charset="0"/>
            </a:endParaRPr>
          </a:p>
          <a:p>
            <a:pPr lvl="1">
              <a:buFont typeface="Arial" panose="020B0604020202020204" pitchFamily="34" charset="0"/>
              <a:buChar char="•"/>
            </a:pPr>
            <a:r>
              <a:rPr lang="en-GB" sz="2200" dirty="0">
                <a:solidFill>
                  <a:schemeClr val="bg2"/>
                </a:solidFill>
                <a:latin typeface="Calibri" panose="020F0502020204030204" pitchFamily="34" charset="0"/>
                <a:ea typeface="Calibri" panose="020F0502020204030204" pitchFamily="34" charset="0"/>
              </a:rPr>
              <a:t>3,051 reach (all organic); 61 visits; 193 likes (43 new)</a:t>
            </a:r>
          </a:p>
          <a:p>
            <a:pPr lvl="1">
              <a:buFont typeface="Arial" panose="020B0604020202020204" pitchFamily="34" charset="0"/>
              <a:buChar char="•"/>
            </a:pPr>
            <a:endParaRPr lang="en-GB" sz="2200" dirty="0">
              <a:solidFill>
                <a:schemeClr val="bg2"/>
              </a:solidFill>
              <a:latin typeface="Calibri" panose="020F0502020204030204" pitchFamily="34" charset="0"/>
              <a:ea typeface="Calibri" panose="020F0502020204030204" pitchFamily="34" charset="0"/>
            </a:endParaRPr>
          </a:p>
          <a:p>
            <a:pPr marL="457200" lvl="1" indent="0">
              <a:buNone/>
            </a:pPr>
            <a:r>
              <a:rPr lang="en-GB" sz="2200" dirty="0">
                <a:solidFill>
                  <a:schemeClr val="bg2"/>
                </a:solidFill>
                <a:latin typeface="Calibri" panose="020F0502020204030204" pitchFamily="34" charset="0"/>
                <a:ea typeface="Calibri" panose="020F0502020204030204" pitchFamily="34" charset="0"/>
              </a:rPr>
              <a:t>All activity directing people to the </a:t>
            </a:r>
            <a:r>
              <a:rPr lang="en-GB" sz="2200" b="1" dirty="0">
                <a:solidFill>
                  <a:schemeClr val="bg2"/>
                </a:solidFill>
                <a:latin typeface="Calibri" panose="020F0502020204030204" pitchFamily="34" charset="0"/>
                <a:ea typeface="Calibri" panose="020F0502020204030204" pitchFamily="34" charset="0"/>
              </a:rPr>
              <a:t>Proud to Care Cornwall website</a:t>
            </a:r>
          </a:p>
          <a:p>
            <a:pPr lvl="2"/>
            <a:r>
              <a:rPr lang="en-GB" sz="1800" dirty="0">
                <a:solidFill>
                  <a:schemeClr val="bg2"/>
                </a:solidFill>
                <a:latin typeface="Calibri" panose="020F0502020204030204" pitchFamily="34" charset="0"/>
                <a:ea typeface="Calibri" panose="020F0502020204030204" pitchFamily="34" charset="0"/>
              </a:rPr>
              <a:t>All webpages – 23,762 views; 3,309 users inc. 2,801 new users.</a:t>
            </a:r>
          </a:p>
          <a:p>
            <a:pPr lvl="2"/>
            <a:r>
              <a:rPr lang="en-GB" sz="1800" dirty="0">
                <a:solidFill>
                  <a:schemeClr val="bg2"/>
                </a:solidFill>
                <a:latin typeface="Calibri" panose="020F0502020204030204" pitchFamily="34" charset="0"/>
                <a:ea typeface="Calibri" panose="020F0502020204030204" pitchFamily="34" charset="0"/>
              </a:rPr>
              <a:t>Job Search pages – 9,343 views; 174 users</a:t>
            </a:r>
          </a:p>
          <a:p>
            <a:pPr lvl="2"/>
            <a:r>
              <a:rPr lang="en-GB" sz="1800" dirty="0">
                <a:solidFill>
                  <a:schemeClr val="bg2"/>
                </a:solidFill>
                <a:latin typeface="Calibri" panose="020F0502020204030204" pitchFamily="34" charset="0"/>
                <a:ea typeface="Calibri" panose="020F0502020204030204" pitchFamily="34" charset="0"/>
              </a:rPr>
              <a:t>82 applications through website from people with right to work in UK (100 in total)</a:t>
            </a:r>
          </a:p>
          <a:p>
            <a:pPr lvl="2"/>
            <a:r>
              <a:rPr lang="en-GB" sz="1800" dirty="0">
                <a:solidFill>
                  <a:schemeClr val="bg2"/>
                </a:solidFill>
                <a:latin typeface="Calibri" panose="020F0502020204030204" pitchFamily="34" charset="0"/>
                <a:ea typeface="Calibri" panose="020F0502020204030204" pitchFamily="34" charset="0"/>
              </a:rPr>
              <a:t>165 providers signed up to use, 135 with profile and therefore ‘live’ on site.</a:t>
            </a:r>
          </a:p>
          <a:p>
            <a:pPr marL="914400" lvl="2" indent="0">
              <a:buNone/>
            </a:pPr>
            <a:r>
              <a:rPr lang="en-GB" sz="1800" b="1" i="1" dirty="0">
                <a:solidFill>
                  <a:schemeClr val="bg2"/>
                </a:solidFill>
                <a:latin typeface="Calibri" panose="020F0502020204030204" pitchFamily="34" charset="0"/>
                <a:ea typeface="Calibri" panose="020F0502020204030204" pitchFamily="34" charset="0"/>
              </a:rPr>
              <a:t>Issue to highlight: </a:t>
            </a:r>
            <a:r>
              <a:rPr lang="en-GB" sz="1700" i="1" dirty="0">
                <a:solidFill>
                  <a:schemeClr val="bg2"/>
                </a:solidFill>
                <a:latin typeface="Calibri" panose="020F0502020204030204" pitchFamily="34" charset="0"/>
                <a:ea typeface="Calibri" panose="020F0502020204030204" pitchFamily="34" charset="0"/>
              </a:rPr>
              <a:t>applications received are immediately accessible to the hiring providers who also receive an email alert.  However, there are applications that some providers are not accessing, and this has been raised with relevant providers.  Proud to Care campaign material directs people to apply via the website; successful recruitment is reliant on providers responding to applications received.</a:t>
            </a:r>
            <a:endParaRPr lang="en-GB" sz="1700" dirty="0">
              <a:solidFill>
                <a:schemeClr val="bg2"/>
              </a:solidFill>
              <a:latin typeface="Calibri" panose="020F0502020204030204" pitchFamily="34" charset="0"/>
              <a:ea typeface="Calibri" panose="020F0502020204030204" pitchFamily="34" charset="0"/>
            </a:endParaRPr>
          </a:p>
        </p:txBody>
      </p:sp>
      <p:pic>
        <p:nvPicPr>
          <p:cNvPr id="4" name="Picture 3" descr="Y:\5. Cornwall Council\JPG\RGB\PTC_Cornwall Council_RGB-0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09166" y="39187"/>
            <a:ext cx="3077025" cy="864567"/>
          </a:xfrm>
          <a:prstGeom prst="rect">
            <a:avLst/>
          </a:prstGeom>
          <a:noFill/>
          <a:ln>
            <a:noFill/>
          </a:ln>
        </p:spPr>
      </p:pic>
      <p:pic>
        <p:nvPicPr>
          <p:cNvPr id="10" name="Picture 9"/>
          <p:cNvPicPr/>
          <p:nvPr/>
        </p:nvPicPr>
        <p:blipFill>
          <a:blip r:embed="rId4" cstate="print">
            <a:extLst>
              <a:ext uri="{28A0092B-C50C-407E-A947-70E740481C1C}">
                <a14:useLocalDpi xmlns:a14="http://schemas.microsoft.com/office/drawing/2010/main" val="0"/>
              </a:ext>
            </a:extLst>
          </a:blip>
          <a:stretch>
            <a:fillRect/>
          </a:stretch>
        </p:blipFill>
        <p:spPr>
          <a:xfrm>
            <a:off x="0" y="5531901"/>
            <a:ext cx="1217746" cy="1126338"/>
          </a:xfrm>
          <a:prstGeom prst="rect">
            <a:avLst/>
          </a:prstGeom>
        </p:spPr>
      </p:pic>
      <p:sp>
        <p:nvSpPr>
          <p:cNvPr id="2" name="Footer Placeholder 1">
            <a:extLst>
              <a:ext uri="{FF2B5EF4-FFF2-40B4-BE49-F238E27FC236}">
                <a16:creationId xmlns:a16="http://schemas.microsoft.com/office/drawing/2014/main" id="{370A833D-BF7C-4F4F-95F3-B251A54ECA11}"/>
              </a:ext>
            </a:extLst>
          </p:cNvPr>
          <p:cNvSpPr>
            <a:spLocks noGrp="1"/>
          </p:cNvSpPr>
          <p:nvPr>
            <p:ph type="ftr" sz="quarter" idx="11"/>
          </p:nvPr>
        </p:nvSpPr>
        <p:spPr>
          <a:xfrm>
            <a:off x="1371600" y="6293114"/>
            <a:ext cx="3860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Calibri"/>
                <a:ea typeface="+mn-ea"/>
                <a:cs typeface="+mn-cs"/>
              </a:rPr>
              <a:t>The work of Proud to Care Cornwall is part-funded by the European Social Fund (ESF)</a:t>
            </a:r>
          </a:p>
        </p:txBody>
      </p:sp>
    </p:spTree>
    <p:extLst>
      <p:ext uri="{BB962C8B-B14F-4D97-AF65-F5344CB8AC3E}">
        <p14:creationId xmlns:p14="http://schemas.microsoft.com/office/powerpoint/2010/main" val="38644620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609600" y="325532"/>
            <a:ext cx="10972800" cy="864567"/>
          </a:xfrm>
        </p:spPr>
        <p:txBody>
          <a:bodyPr>
            <a:normAutofit fontScale="90000"/>
          </a:bodyPr>
          <a:lstStyle/>
          <a:p>
            <a:pPr algn="l"/>
            <a:br>
              <a:rPr lang="en-GB" altLang="en-US" sz="3100" b="1" dirty="0">
                <a:solidFill>
                  <a:srgbClr val="0070C0"/>
                </a:solidFill>
              </a:rPr>
            </a:br>
            <a:r>
              <a:rPr lang="en-GB" altLang="en-US" sz="3100" b="1" dirty="0">
                <a:solidFill>
                  <a:srgbClr val="009DA3"/>
                </a:solidFill>
              </a:rPr>
              <a:t>Proud to Care marketing activity (Feb/March 2023)</a:t>
            </a:r>
            <a:br>
              <a:rPr lang="en-GB" altLang="en-US" sz="3100" b="1" dirty="0">
                <a:solidFill>
                  <a:srgbClr val="009DA3"/>
                </a:solidFill>
              </a:rPr>
            </a:br>
            <a:endParaRPr lang="en-GB" altLang="en-US" sz="3100" b="1" dirty="0">
              <a:solidFill>
                <a:srgbClr val="009DA3"/>
              </a:solidFill>
            </a:endParaRPr>
          </a:p>
        </p:txBody>
      </p:sp>
      <p:sp>
        <p:nvSpPr>
          <p:cNvPr id="15363" name="Content Placeholder 2"/>
          <p:cNvSpPr>
            <a:spLocks noGrp="1"/>
          </p:cNvSpPr>
          <p:nvPr>
            <p:ph idx="1"/>
          </p:nvPr>
        </p:nvSpPr>
        <p:spPr>
          <a:xfrm>
            <a:off x="296092" y="1234083"/>
            <a:ext cx="11742054" cy="4336539"/>
          </a:xfrm>
          <a:solidFill>
            <a:srgbClr val="009DA3"/>
          </a:solidFill>
        </p:spPr>
        <p:txBody>
          <a:bodyPr>
            <a:normAutofit fontScale="92500" lnSpcReduction="10000"/>
          </a:bodyPr>
          <a:lstStyle/>
          <a:p>
            <a:pPr lvl="1">
              <a:buFont typeface="Arial" panose="020B0604020202020204" pitchFamily="34" charset="0"/>
              <a:buChar char="•"/>
            </a:pPr>
            <a:r>
              <a:rPr lang="en-GB" sz="2200" dirty="0">
                <a:solidFill>
                  <a:schemeClr val="bg2"/>
                </a:solidFill>
                <a:latin typeface="Calibri" panose="020F0502020204030204" pitchFamily="34" charset="0"/>
                <a:ea typeface="Calibri" panose="020F0502020204030204" pitchFamily="34" charset="0"/>
              </a:rPr>
              <a:t>Pirate FM – March to follow from ‘You can care week’ </a:t>
            </a:r>
            <a:r>
              <a:rPr lang="en-GB" sz="1700" dirty="0">
                <a:solidFill>
                  <a:schemeClr val="bg2"/>
                </a:solidFill>
                <a:latin typeface="Calibri" panose="020F0502020204030204" pitchFamily="34" charset="0"/>
                <a:ea typeface="Calibri" panose="020F0502020204030204" pitchFamily="34" charset="0"/>
              </a:rPr>
              <a:t>(27</a:t>
            </a:r>
            <a:r>
              <a:rPr lang="en-GB" sz="1700" baseline="30000" dirty="0">
                <a:solidFill>
                  <a:schemeClr val="bg2"/>
                </a:solidFill>
                <a:latin typeface="Calibri" panose="020F0502020204030204" pitchFamily="34" charset="0"/>
                <a:ea typeface="Calibri" panose="020F0502020204030204" pitchFamily="34" charset="0"/>
              </a:rPr>
              <a:t>th</a:t>
            </a:r>
            <a:r>
              <a:rPr lang="en-GB" sz="1700" dirty="0">
                <a:solidFill>
                  <a:schemeClr val="bg2"/>
                </a:solidFill>
                <a:latin typeface="Calibri" panose="020F0502020204030204" pitchFamily="34" charset="0"/>
                <a:ea typeface="Calibri" panose="020F0502020204030204" pitchFamily="34" charset="0"/>
              </a:rPr>
              <a:t> Feb to 5</a:t>
            </a:r>
            <a:r>
              <a:rPr lang="en-GB" sz="1700" baseline="30000" dirty="0">
                <a:solidFill>
                  <a:schemeClr val="bg2"/>
                </a:solidFill>
                <a:latin typeface="Calibri" panose="020F0502020204030204" pitchFamily="34" charset="0"/>
                <a:ea typeface="Calibri" panose="020F0502020204030204" pitchFamily="34" charset="0"/>
              </a:rPr>
              <a:t>th</a:t>
            </a:r>
            <a:r>
              <a:rPr lang="en-GB" sz="1700" dirty="0">
                <a:solidFill>
                  <a:schemeClr val="bg2"/>
                </a:solidFill>
                <a:latin typeface="Calibri" panose="020F0502020204030204" pitchFamily="34" charset="0"/>
                <a:ea typeface="Calibri" panose="020F0502020204030204" pitchFamily="34" charset="0"/>
              </a:rPr>
              <a:t> March)</a:t>
            </a:r>
          </a:p>
          <a:p>
            <a:pPr lvl="2"/>
            <a:r>
              <a:rPr lang="en-GB" sz="1800" dirty="0">
                <a:solidFill>
                  <a:schemeClr val="bg2"/>
                </a:solidFill>
                <a:latin typeface="Calibri" panose="020F0502020204030204" pitchFamily="34" charset="0"/>
                <a:ea typeface="Calibri" panose="020F0502020204030204" pitchFamily="34" charset="0"/>
              </a:rPr>
              <a:t>889 people (478 unique) visited our </a:t>
            </a:r>
            <a:r>
              <a:rPr lang="en-GB" sz="1800" dirty="0" err="1">
                <a:solidFill>
                  <a:schemeClr val="bg2"/>
                </a:solidFill>
                <a:latin typeface="Calibri" panose="020F0502020204030204" pitchFamily="34" charset="0"/>
                <a:ea typeface="Calibri" panose="020F0502020204030204" pitchFamily="34" charset="0"/>
              </a:rPr>
              <a:t>PtCC</a:t>
            </a:r>
            <a:r>
              <a:rPr lang="en-GB" sz="1800" dirty="0">
                <a:solidFill>
                  <a:schemeClr val="bg2"/>
                </a:solidFill>
                <a:latin typeface="Calibri" panose="020F0502020204030204" pitchFamily="34" charset="0"/>
                <a:ea typeface="Calibri" panose="020F0502020204030204" pitchFamily="34" charset="0"/>
              </a:rPr>
              <a:t> website, 21,848 reach on social media with 564 clicks to the campaign, majority were women aged 35+ years</a:t>
            </a:r>
          </a:p>
          <a:p>
            <a:pPr lvl="1">
              <a:buFont typeface="Arial" panose="020B0604020202020204" pitchFamily="34" charset="0"/>
              <a:buChar char="•"/>
            </a:pPr>
            <a:r>
              <a:rPr lang="en-GB" sz="2200" dirty="0">
                <a:solidFill>
                  <a:schemeClr val="bg2"/>
                </a:solidFill>
                <a:latin typeface="Calibri" panose="020F0502020204030204" pitchFamily="34" charset="0"/>
                <a:ea typeface="Calibri" panose="020F0502020204030204" pitchFamily="34" charset="0"/>
              </a:rPr>
              <a:t>Rewind Radio – total of 310 spots on various shows, covered all 4 Hiring events.</a:t>
            </a:r>
          </a:p>
          <a:p>
            <a:pPr lvl="1">
              <a:buFont typeface="Arial" panose="020B0604020202020204" pitchFamily="34" charset="0"/>
              <a:buChar char="•"/>
            </a:pPr>
            <a:r>
              <a:rPr lang="en-GB" sz="2200" dirty="0">
                <a:solidFill>
                  <a:schemeClr val="bg2"/>
                </a:solidFill>
                <a:latin typeface="Calibri" panose="020F0502020204030204" pitchFamily="34" charset="0"/>
                <a:ea typeface="Calibri" panose="020F0502020204030204" pitchFamily="34" charset="0"/>
              </a:rPr>
              <a:t>CHAOS TV – covered 3 Hiring events</a:t>
            </a:r>
          </a:p>
          <a:p>
            <a:pPr lvl="1">
              <a:buFont typeface="Arial" panose="020B0604020202020204" pitchFamily="34" charset="0"/>
              <a:buChar char="•"/>
            </a:pPr>
            <a:r>
              <a:rPr lang="en-GB" sz="2200" dirty="0">
                <a:solidFill>
                  <a:schemeClr val="bg2"/>
                </a:solidFill>
                <a:latin typeface="Calibri" panose="020F0502020204030204" pitchFamily="34" charset="0"/>
                <a:ea typeface="Calibri" panose="020F0502020204030204" pitchFamily="34" charset="0"/>
              </a:rPr>
              <a:t>Leaflet distribution across Cornwall</a:t>
            </a:r>
          </a:p>
          <a:p>
            <a:pPr lvl="1">
              <a:buFont typeface="Arial" panose="020B0604020202020204" pitchFamily="34" charset="0"/>
              <a:buChar char="•"/>
            </a:pPr>
            <a:r>
              <a:rPr lang="en-GB" sz="2200" dirty="0">
                <a:solidFill>
                  <a:schemeClr val="bg2"/>
                </a:solidFill>
                <a:latin typeface="Calibri" panose="020F0502020204030204" pitchFamily="34" charset="0"/>
                <a:ea typeface="Calibri" panose="020F0502020204030204" pitchFamily="34" charset="0"/>
              </a:rPr>
              <a:t>Adverts in with Council Tax bills to all households in March</a:t>
            </a:r>
          </a:p>
          <a:p>
            <a:pPr lvl="1">
              <a:buFont typeface="Arial" panose="020B0604020202020204" pitchFamily="34" charset="0"/>
              <a:buChar char="•"/>
            </a:pPr>
            <a:r>
              <a:rPr lang="en-GB" sz="2200" dirty="0">
                <a:solidFill>
                  <a:schemeClr val="bg2"/>
                </a:solidFill>
                <a:latin typeface="Calibri" panose="020F0502020204030204" pitchFamily="34" charset="0"/>
                <a:ea typeface="Calibri" panose="020F0502020204030204" pitchFamily="34" charset="0"/>
              </a:rPr>
              <a:t>Cinema advert </a:t>
            </a:r>
            <a:r>
              <a:rPr lang="en-GB" sz="1700" dirty="0">
                <a:solidFill>
                  <a:schemeClr val="bg2"/>
                </a:solidFill>
                <a:latin typeface="Calibri" panose="020F0502020204030204" pitchFamily="34" charset="0"/>
                <a:ea typeface="Calibri" panose="020F0502020204030204" pitchFamily="34" charset="0"/>
              </a:rPr>
              <a:t>(from 24</a:t>
            </a:r>
            <a:r>
              <a:rPr lang="en-GB" sz="1700" baseline="30000" dirty="0">
                <a:solidFill>
                  <a:schemeClr val="bg2"/>
                </a:solidFill>
                <a:latin typeface="Calibri" panose="020F0502020204030204" pitchFamily="34" charset="0"/>
                <a:ea typeface="Calibri" panose="020F0502020204030204" pitchFamily="34" charset="0"/>
              </a:rPr>
              <a:t>th</a:t>
            </a:r>
            <a:r>
              <a:rPr lang="en-GB" sz="1700" dirty="0">
                <a:solidFill>
                  <a:schemeClr val="bg2"/>
                </a:solidFill>
                <a:latin typeface="Calibri" panose="020F0502020204030204" pitchFamily="34" charset="0"/>
                <a:ea typeface="Calibri" panose="020F0502020204030204" pitchFamily="34" charset="0"/>
              </a:rPr>
              <a:t> March for c. 6 weeks)</a:t>
            </a:r>
          </a:p>
          <a:p>
            <a:pPr lvl="1">
              <a:buFont typeface="Arial" panose="020B0604020202020204" pitchFamily="34" charset="0"/>
              <a:buChar char="•"/>
            </a:pPr>
            <a:r>
              <a:rPr lang="en-GB" sz="2200" dirty="0">
                <a:solidFill>
                  <a:schemeClr val="bg2"/>
                </a:solidFill>
                <a:latin typeface="Calibri" panose="020F0502020204030204" pitchFamily="34" charset="0"/>
                <a:ea typeface="Calibri" panose="020F0502020204030204" pitchFamily="34" charset="0"/>
              </a:rPr>
              <a:t>Bus stops for Liskeard and St Austell events </a:t>
            </a:r>
            <a:r>
              <a:rPr lang="en-GB" sz="1700" dirty="0">
                <a:solidFill>
                  <a:schemeClr val="bg2"/>
                </a:solidFill>
                <a:latin typeface="Calibri" panose="020F0502020204030204" pitchFamily="34" charset="0"/>
                <a:ea typeface="Calibri" panose="020F0502020204030204" pitchFamily="34" charset="0"/>
              </a:rPr>
              <a:t>(6</a:t>
            </a:r>
            <a:r>
              <a:rPr lang="en-GB" sz="1700" baseline="30000" dirty="0">
                <a:solidFill>
                  <a:schemeClr val="bg2"/>
                </a:solidFill>
                <a:latin typeface="Calibri" panose="020F0502020204030204" pitchFamily="34" charset="0"/>
                <a:ea typeface="Calibri" panose="020F0502020204030204" pitchFamily="34" charset="0"/>
              </a:rPr>
              <a:t>th</a:t>
            </a:r>
            <a:r>
              <a:rPr lang="en-GB" sz="1700" dirty="0">
                <a:solidFill>
                  <a:schemeClr val="bg2"/>
                </a:solidFill>
                <a:latin typeface="Calibri" panose="020F0502020204030204" pitchFamily="34" charset="0"/>
                <a:ea typeface="Calibri" panose="020F0502020204030204" pitchFamily="34" charset="0"/>
              </a:rPr>
              <a:t> to 12</a:t>
            </a:r>
            <a:r>
              <a:rPr lang="en-GB" sz="1700" baseline="30000" dirty="0">
                <a:solidFill>
                  <a:schemeClr val="bg2"/>
                </a:solidFill>
                <a:latin typeface="Calibri" panose="020F0502020204030204" pitchFamily="34" charset="0"/>
                <a:ea typeface="Calibri" panose="020F0502020204030204" pitchFamily="34" charset="0"/>
              </a:rPr>
              <a:t>th</a:t>
            </a:r>
            <a:r>
              <a:rPr lang="en-GB" sz="1700" dirty="0">
                <a:solidFill>
                  <a:schemeClr val="bg2"/>
                </a:solidFill>
                <a:latin typeface="Calibri" panose="020F0502020204030204" pitchFamily="34" charset="0"/>
                <a:ea typeface="Calibri" panose="020F0502020204030204" pitchFamily="34" charset="0"/>
              </a:rPr>
              <a:t> March)</a:t>
            </a:r>
          </a:p>
          <a:p>
            <a:pPr lvl="1">
              <a:buFont typeface="Arial" panose="020B0604020202020204" pitchFamily="34" charset="0"/>
              <a:buChar char="•"/>
            </a:pPr>
            <a:r>
              <a:rPr lang="en-GB" sz="2200" dirty="0">
                <a:solidFill>
                  <a:schemeClr val="bg2"/>
                </a:solidFill>
                <a:latin typeface="Calibri" panose="020F0502020204030204" pitchFamily="34" charset="0"/>
                <a:ea typeface="Calibri" panose="020F0502020204030204" pitchFamily="34" charset="0"/>
              </a:rPr>
              <a:t>Bus stops – 32 locations across Cornwall </a:t>
            </a:r>
            <a:r>
              <a:rPr lang="en-GB" sz="1700" dirty="0">
                <a:solidFill>
                  <a:schemeClr val="bg2"/>
                </a:solidFill>
                <a:latin typeface="Calibri" panose="020F0502020204030204" pitchFamily="34" charset="0"/>
                <a:ea typeface="Calibri" panose="020F0502020204030204" pitchFamily="34" charset="0"/>
              </a:rPr>
              <a:t>(13</a:t>
            </a:r>
            <a:r>
              <a:rPr lang="en-GB" sz="1700" baseline="30000" dirty="0">
                <a:solidFill>
                  <a:schemeClr val="bg2"/>
                </a:solidFill>
                <a:latin typeface="Calibri" panose="020F0502020204030204" pitchFamily="34" charset="0"/>
                <a:ea typeface="Calibri" panose="020F0502020204030204" pitchFamily="34" charset="0"/>
              </a:rPr>
              <a:t>th</a:t>
            </a:r>
            <a:r>
              <a:rPr lang="en-GB" sz="1700" dirty="0">
                <a:solidFill>
                  <a:schemeClr val="bg2"/>
                </a:solidFill>
                <a:latin typeface="Calibri" panose="020F0502020204030204" pitchFamily="34" charset="0"/>
                <a:ea typeface="Calibri" panose="020F0502020204030204" pitchFamily="34" charset="0"/>
              </a:rPr>
              <a:t> to 26</a:t>
            </a:r>
            <a:r>
              <a:rPr lang="en-GB" sz="1700" baseline="30000" dirty="0">
                <a:solidFill>
                  <a:schemeClr val="bg2"/>
                </a:solidFill>
                <a:latin typeface="Calibri" panose="020F0502020204030204" pitchFamily="34" charset="0"/>
                <a:ea typeface="Calibri" panose="020F0502020204030204" pitchFamily="34" charset="0"/>
              </a:rPr>
              <a:t>th</a:t>
            </a:r>
            <a:r>
              <a:rPr lang="en-GB" sz="1700" dirty="0">
                <a:solidFill>
                  <a:schemeClr val="bg2"/>
                </a:solidFill>
                <a:latin typeface="Calibri" panose="020F0502020204030204" pitchFamily="34" charset="0"/>
                <a:ea typeface="Calibri" panose="020F0502020204030204" pitchFamily="34" charset="0"/>
              </a:rPr>
              <a:t> March)</a:t>
            </a:r>
          </a:p>
          <a:p>
            <a:pPr lvl="1">
              <a:buFont typeface="Arial" panose="020B0604020202020204" pitchFamily="34" charset="0"/>
              <a:buChar char="•"/>
            </a:pPr>
            <a:r>
              <a:rPr lang="en-GB" sz="2200" dirty="0">
                <a:solidFill>
                  <a:schemeClr val="bg2"/>
                </a:solidFill>
                <a:latin typeface="Calibri" panose="020F0502020204030204" pitchFamily="34" charset="0"/>
                <a:ea typeface="Calibri" panose="020F0502020204030204" pitchFamily="34" charset="0"/>
              </a:rPr>
              <a:t>In-bus screens </a:t>
            </a:r>
            <a:r>
              <a:rPr lang="en-GB" sz="1700" dirty="0">
                <a:solidFill>
                  <a:schemeClr val="bg2"/>
                </a:solidFill>
                <a:latin typeface="Calibri" panose="020F0502020204030204" pitchFamily="34" charset="0"/>
                <a:ea typeface="Calibri" panose="020F0502020204030204" pitchFamily="34" charset="0"/>
              </a:rPr>
              <a:t>(from Nov 22 and ongoing)</a:t>
            </a:r>
          </a:p>
          <a:p>
            <a:pPr lvl="1">
              <a:buFont typeface="Arial" panose="020B0604020202020204" pitchFamily="34" charset="0"/>
              <a:buChar char="•"/>
            </a:pPr>
            <a:r>
              <a:rPr lang="en-GB" sz="2200" dirty="0">
                <a:solidFill>
                  <a:schemeClr val="bg2"/>
                </a:solidFill>
                <a:latin typeface="Calibri" panose="020F0502020204030204" pitchFamily="34" charset="0"/>
                <a:ea typeface="Calibri" panose="020F0502020204030204" pitchFamily="34" charset="0"/>
              </a:rPr>
              <a:t>Cornwall Services – digital and static </a:t>
            </a:r>
            <a:r>
              <a:rPr lang="en-GB" sz="1700" dirty="0">
                <a:solidFill>
                  <a:schemeClr val="bg2"/>
                </a:solidFill>
                <a:latin typeface="Calibri" panose="020F0502020204030204" pitchFamily="34" charset="0"/>
                <a:ea typeface="Calibri" panose="020F0502020204030204" pitchFamily="34" charset="0"/>
              </a:rPr>
              <a:t>(1 month package starting mid-March)</a:t>
            </a:r>
          </a:p>
          <a:p>
            <a:pPr lvl="1">
              <a:buFont typeface="Arial" panose="020B0604020202020204" pitchFamily="34" charset="0"/>
              <a:buChar char="•"/>
            </a:pPr>
            <a:r>
              <a:rPr lang="en-GB" sz="2200" dirty="0">
                <a:solidFill>
                  <a:schemeClr val="bg2"/>
                </a:solidFill>
                <a:latin typeface="Calibri" panose="020F0502020204030204" pitchFamily="34" charset="0"/>
                <a:ea typeface="Calibri" panose="020F0502020204030204" pitchFamily="34" charset="0"/>
              </a:rPr>
              <a:t>Home Care digital marketing campaign – Proud to Care at Home Cornwall – with Just R </a:t>
            </a:r>
            <a:r>
              <a:rPr lang="en-GB" sz="1700" dirty="0">
                <a:solidFill>
                  <a:schemeClr val="bg2"/>
                </a:solidFill>
                <a:latin typeface="Calibri" panose="020F0502020204030204" pitchFamily="34" charset="0"/>
                <a:ea typeface="Calibri" panose="020F0502020204030204" pitchFamily="34" charset="0"/>
              </a:rPr>
              <a:t>(Live 27</a:t>
            </a:r>
            <a:r>
              <a:rPr lang="en-GB" sz="1700" baseline="30000" dirty="0">
                <a:solidFill>
                  <a:schemeClr val="bg2"/>
                </a:solidFill>
                <a:latin typeface="Calibri" panose="020F0502020204030204" pitchFamily="34" charset="0"/>
                <a:ea typeface="Calibri" panose="020F0502020204030204" pitchFamily="34" charset="0"/>
              </a:rPr>
              <a:t>th</a:t>
            </a:r>
            <a:r>
              <a:rPr lang="en-GB" sz="1700" dirty="0">
                <a:solidFill>
                  <a:schemeClr val="bg2"/>
                </a:solidFill>
                <a:latin typeface="Calibri" panose="020F0502020204030204" pitchFamily="34" charset="0"/>
                <a:ea typeface="Calibri" panose="020F0502020204030204" pitchFamily="34" charset="0"/>
              </a:rPr>
              <a:t> March)</a:t>
            </a:r>
          </a:p>
          <a:p>
            <a:pPr marL="457200" lvl="1" indent="0">
              <a:buNone/>
            </a:pPr>
            <a:endParaRPr lang="en-GB" sz="2200" dirty="0">
              <a:solidFill>
                <a:schemeClr val="bg2"/>
              </a:solidFill>
              <a:latin typeface="Calibri" panose="020F0502020204030204" pitchFamily="34" charset="0"/>
              <a:ea typeface="Calibri" panose="020F0502020204030204" pitchFamily="34" charset="0"/>
            </a:endParaRPr>
          </a:p>
          <a:p>
            <a:pPr lvl="2"/>
            <a:endParaRPr lang="en-GB" dirty="0">
              <a:latin typeface="Calibri" panose="020F0502020204030204" pitchFamily="34" charset="0"/>
              <a:ea typeface="Calibri" panose="020F0502020204030204" pitchFamily="34" charset="0"/>
            </a:endParaRPr>
          </a:p>
          <a:p>
            <a:pPr marL="457200" lvl="1" indent="0">
              <a:buNone/>
            </a:pPr>
            <a:endParaRPr lang="en-GB" dirty="0">
              <a:latin typeface="Calibri" panose="020F0502020204030204" pitchFamily="34" charset="0"/>
              <a:ea typeface="Calibri" panose="020F0502020204030204" pitchFamily="34" charset="0"/>
            </a:endParaRPr>
          </a:p>
          <a:p>
            <a:pPr marL="457200" lvl="1" indent="0">
              <a:buNone/>
            </a:pPr>
            <a:endParaRPr lang="en-GB" dirty="0">
              <a:latin typeface="Calibri" panose="020F0502020204030204" pitchFamily="34" charset="0"/>
              <a:ea typeface="Calibri" panose="020F0502020204030204" pitchFamily="34" charset="0"/>
            </a:endParaRPr>
          </a:p>
          <a:p>
            <a:pPr marL="457200" lvl="1" indent="0">
              <a:buNone/>
            </a:pPr>
            <a:endParaRPr lang="en-GB" dirty="0">
              <a:latin typeface="Calibri" panose="020F0502020204030204" pitchFamily="34" charset="0"/>
              <a:ea typeface="Calibri" panose="020F0502020204030204" pitchFamily="34" charset="0"/>
            </a:endParaRPr>
          </a:p>
        </p:txBody>
      </p:sp>
      <p:pic>
        <p:nvPicPr>
          <p:cNvPr id="4" name="Picture 3" descr="Y:\5. Cornwall Council\JPG\RGB\PTC_Cornwall Council_RGB-0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35453" y="239629"/>
            <a:ext cx="3132221" cy="931110"/>
          </a:xfrm>
          <a:prstGeom prst="rect">
            <a:avLst/>
          </a:prstGeom>
          <a:noFill/>
          <a:ln>
            <a:noFill/>
          </a:ln>
        </p:spPr>
      </p:pic>
      <p:pic>
        <p:nvPicPr>
          <p:cNvPr id="10" name="Picture 9"/>
          <p:cNvPicPr/>
          <p:nvPr/>
        </p:nvPicPr>
        <p:blipFill>
          <a:blip r:embed="rId4" cstate="print">
            <a:extLst>
              <a:ext uri="{28A0092B-C50C-407E-A947-70E740481C1C}">
                <a14:useLocalDpi xmlns:a14="http://schemas.microsoft.com/office/drawing/2010/main" val="0"/>
              </a:ext>
            </a:extLst>
          </a:blip>
          <a:stretch>
            <a:fillRect/>
          </a:stretch>
        </p:blipFill>
        <p:spPr>
          <a:xfrm>
            <a:off x="153854" y="5570622"/>
            <a:ext cx="1217746" cy="1126338"/>
          </a:xfrm>
          <a:prstGeom prst="rect">
            <a:avLst/>
          </a:prstGeom>
        </p:spPr>
      </p:pic>
      <p:sp>
        <p:nvSpPr>
          <p:cNvPr id="2" name="Footer Placeholder 1">
            <a:extLst>
              <a:ext uri="{FF2B5EF4-FFF2-40B4-BE49-F238E27FC236}">
                <a16:creationId xmlns:a16="http://schemas.microsoft.com/office/drawing/2014/main" id="{370A833D-BF7C-4F4F-95F3-B251A54ECA11}"/>
              </a:ext>
            </a:extLst>
          </p:cNvPr>
          <p:cNvSpPr>
            <a:spLocks noGrp="1"/>
          </p:cNvSpPr>
          <p:nvPr>
            <p:ph type="ftr" sz="quarter" idx="11"/>
          </p:nvPr>
        </p:nvSpPr>
        <p:spPr>
          <a:xfrm>
            <a:off x="1371600" y="6293114"/>
            <a:ext cx="3860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Calibri"/>
                <a:ea typeface="+mn-ea"/>
                <a:cs typeface="+mn-cs"/>
              </a:rPr>
              <a:t>The work of Proud to Care Cornwall is part-funded by the European Social Fund (ESF)</a:t>
            </a:r>
          </a:p>
        </p:txBody>
      </p:sp>
    </p:spTree>
    <p:extLst>
      <p:ext uri="{BB962C8B-B14F-4D97-AF65-F5344CB8AC3E}">
        <p14:creationId xmlns:p14="http://schemas.microsoft.com/office/powerpoint/2010/main" val="18777844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473166" y="158713"/>
            <a:ext cx="10972800" cy="1106943"/>
          </a:xfrm>
        </p:spPr>
        <p:txBody>
          <a:bodyPr>
            <a:normAutofit fontScale="90000"/>
          </a:bodyPr>
          <a:lstStyle/>
          <a:p>
            <a:pPr algn="l"/>
            <a:br>
              <a:rPr lang="en-GB" altLang="en-US" sz="3100" b="1" dirty="0">
                <a:solidFill>
                  <a:srgbClr val="0070C0"/>
                </a:solidFill>
              </a:rPr>
            </a:br>
            <a:r>
              <a:rPr lang="en-GB" sz="3100" b="1" dirty="0">
                <a:solidFill>
                  <a:srgbClr val="009DA3"/>
                </a:solidFill>
              </a:rPr>
              <a:t>Future focus </a:t>
            </a:r>
            <a:br>
              <a:rPr lang="en-GB" sz="3100" b="1" dirty="0">
                <a:solidFill>
                  <a:srgbClr val="009DA3"/>
                </a:solidFill>
              </a:rPr>
            </a:br>
            <a:r>
              <a:rPr lang="en-GB" sz="3100" b="1" dirty="0">
                <a:solidFill>
                  <a:srgbClr val="009DA3"/>
                </a:solidFill>
              </a:rPr>
              <a:t>– working as a team and through our providers and other stakeholders</a:t>
            </a:r>
            <a:br>
              <a:rPr lang="en-GB" altLang="en-US" sz="3100" b="1" dirty="0">
                <a:solidFill>
                  <a:srgbClr val="0070C0"/>
                </a:solidFill>
              </a:rPr>
            </a:br>
            <a:endParaRPr lang="en-GB" altLang="en-US" sz="3100" b="1" dirty="0">
              <a:solidFill>
                <a:srgbClr val="0070C0"/>
              </a:solidFill>
            </a:endParaRPr>
          </a:p>
        </p:txBody>
      </p:sp>
      <p:pic>
        <p:nvPicPr>
          <p:cNvPr id="4" name="Picture 3" descr="Y:\5. Cornwall Council\JPG\RGB\PTC_Cornwall Council_RGB-0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42400" y="0"/>
            <a:ext cx="3016566" cy="748145"/>
          </a:xfrm>
          <a:prstGeom prst="rect">
            <a:avLst/>
          </a:prstGeom>
          <a:noFill/>
          <a:ln>
            <a:noFill/>
          </a:ln>
        </p:spPr>
      </p:pic>
      <p:pic>
        <p:nvPicPr>
          <p:cNvPr id="10" name="Picture 9"/>
          <p:cNvPicPr/>
          <p:nvPr/>
        </p:nvPicPr>
        <p:blipFill>
          <a:blip r:embed="rId4" cstate="print">
            <a:extLst>
              <a:ext uri="{28A0092B-C50C-407E-A947-70E740481C1C}">
                <a14:useLocalDpi xmlns:a14="http://schemas.microsoft.com/office/drawing/2010/main" val="0"/>
              </a:ext>
            </a:extLst>
          </a:blip>
          <a:stretch>
            <a:fillRect/>
          </a:stretch>
        </p:blipFill>
        <p:spPr>
          <a:xfrm>
            <a:off x="153854" y="5570622"/>
            <a:ext cx="1217746" cy="1126338"/>
          </a:xfrm>
          <a:prstGeom prst="rect">
            <a:avLst/>
          </a:prstGeom>
        </p:spPr>
      </p:pic>
      <p:sp>
        <p:nvSpPr>
          <p:cNvPr id="2" name="Footer Placeholder 1">
            <a:extLst>
              <a:ext uri="{FF2B5EF4-FFF2-40B4-BE49-F238E27FC236}">
                <a16:creationId xmlns:a16="http://schemas.microsoft.com/office/drawing/2014/main" id="{370A833D-BF7C-4F4F-95F3-B251A54ECA11}"/>
              </a:ext>
            </a:extLst>
          </p:cNvPr>
          <p:cNvSpPr>
            <a:spLocks noGrp="1"/>
          </p:cNvSpPr>
          <p:nvPr>
            <p:ph type="ftr" sz="quarter" idx="11"/>
          </p:nvPr>
        </p:nvSpPr>
        <p:spPr>
          <a:xfrm>
            <a:off x="1371600" y="6293114"/>
            <a:ext cx="3860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Calibri"/>
                <a:ea typeface="+mn-ea"/>
                <a:cs typeface="+mn-cs"/>
              </a:rPr>
              <a:t>The work of Proud to Care Cornwall is part-funded by the European Social Fund (ESF)</a:t>
            </a:r>
          </a:p>
        </p:txBody>
      </p:sp>
      <p:sp>
        <p:nvSpPr>
          <p:cNvPr id="7" name="TextBox 6">
            <a:extLst>
              <a:ext uri="{FF2B5EF4-FFF2-40B4-BE49-F238E27FC236}">
                <a16:creationId xmlns:a16="http://schemas.microsoft.com/office/drawing/2014/main" id="{9C3602CD-19B3-48D2-B9D0-074DB513CD4D}"/>
              </a:ext>
            </a:extLst>
          </p:cNvPr>
          <p:cNvSpPr txBox="1"/>
          <p:nvPr/>
        </p:nvSpPr>
        <p:spPr>
          <a:xfrm>
            <a:off x="581412" y="1378728"/>
            <a:ext cx="10483752" cy="5170646"/>
          </a:xfrm>
          <a:prstGeom prst="rect">
            <a:avLst/>
          </a:prstGeom>
          <a:solidFill>
            <a:srgbClr val="009DA3"/>
          </a:solidFill>
        </p:spPr>
        <p:txBody>
          <a:bodyPr wrap="square" lIns="91440" tIns="45720" rIns="91440" bIns="45720" rtlCol="0" anchor="t">
            <a:spAutoFit/>
          </a:bodyPr>
          <a:lstStyle/>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chemeClr val="bg2"/>
                </a:solidFill>
                <a:effectLst/>
                <a:uLnTx/>
                <a:uFillTx/>
                <a:latin typeface="Calibri"/>
                <a:ea typeface="+mn-ea"/>
                <a:cs typeface="+mn-cs"/>
              </a:rPr>
              <a:t>A review of activity over the last 6-12 months, including pilot projects, to inform future care sector Workforce Strategy</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chemeClr val="bg2"/>
                </a:solidFill>
                <a:effectLst/>
                <a:uLnTx/>
                <a:uFillTx/>
                <a:latin typeface="Calibri"/>
                <a:ea typeface="+mn-ea"/>
                <a:cs typeface="+mn-cs"/>
              </a:rPr>
              <a:t>A focus on recruitment, retention and career pathways including apprenticeships and other employment routes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chemeClr val="bg2"/>
                </a:solidFill>
                <a:effectLst/>
                <a:uLnTx/>
                <a:uFillTx/>
                <a:latin typeface="Calibri"/>
                <a:ea typeface="+mn-ea"/>
                <a:cs typeface="+mn-cs"/>
              </a:rPr>
              <a:t>A new suite of marketing assets – </a:t>
            </a:r>
            <a:r>
              <a:rPr kumimoji="0" lang="en-GB" sz="2400" b="0" i="1" u="none" strike="noStrike" kern="1200" cap="none" spc="0" normalizeH="0" baseline="0" noProof="0" dirty="0">
                <a:ln>
                  <a:noFill/>
                </a:ln>
                <a:solidFill>
                  <a:schemeClr val="bg2"/>
                </a:solidFill>
                <a:effectLst/>
                <a:uLnTx/>
                <a:uFillTx/>
                <a:latin typeface="Calibri"/>
                <a:ea typeface="+mn-ea"/>
                <a:cs typeface="+mn-cs"/>
              </a:rPr>
              <a:t>‘Take another look at </a:t>
            </a:r>
            <a:r>
              <a:rPr kumimoji="0" lang="en-GB" sz="2400" b="0" i="1" u="none" strike="noStrike" kern="1200" cap="none" spc="0" normalizeH="0" baseline="0" noProof="0" dirty="0" err="1">
                <a:ln>
                  <a:noFill/>
                </a:ln>
                <a:solidFill>
                  <a:schemeClr val="bg2"/>
                </a:solidFill>
                <a:effectLst/>
                <a:uLnTx/>
                <a:uFillTx/>
                <a:latin typeface="Calibri"/>
                <a:ea typeface="+mn-ea"/>
                <a:cs typeface="+mn-cs"/>
              </a:rPr>
              <a:t>care’</a:t>
            </a:r>
            <a:endParaRPr kumimoji="0" lang="en-GB" sz="2400" b="0" i="0" u="none" strike="noStrike" kern="1200" cap="none" spc="0" normalizeH="0" baseline="0" noProof="0" dirty="0">
              <a:ln>
                <a:noFill/>
              </a:ln>
              <a:solidFill>
                <a:schemeClr val="bg2"/>
              </a:solidFill>
              <a:effectLst/>
              <a:uLnTx/>
              <a:uFillTx/>
              <a:latin typeface="Calibri"/>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chemeClr val="bg2"/>
                </a:solidFill>
                <a:effectLst/>
                <a:uLnTx/>
                <a:uFillTx/>
                <a:latin typeface="Calibri"/>
                <a:ea typeface="+mn-ea"/>
                <a:cs typeface="+mn-cs"/>
              </a:rPr>
              <a:t>International recruitment</a:t>
            </a:r>
            <a:r>
              <a:rPr kumimoji="0" lang="en-GB" sz="2400" b="1" i="0" u="none" strike="noStrike" kern="1200" cap="none" spc="0" normalizeH="0" baseline="0" noProof="0" dirty="0">
                <a:ln>
                  <a:noFill/>
                </a:ln>
                <a:solidFill>
                  <a:schemeClr val="bg2"/>
                </a:solidFill>
                <a:effectLst/>
                <a:uLnTx/>
                <a:uFillTx/>
                <a:latin typeface="Calibri" panose="020F0502020204030204" pitchFamily="34" charset="0"/>
                <a:ea typeface="Calibri" panose="020F0502020204030204" pitchFamily="34" charset="0"/>
                <a:cs typeface="+mn-cs"/>
              </a:rPr>
              <a:t>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chemeClr val="bg2"/>
                </a:solidFill>
                <a:effectLst/>
                <a:uLnTx/>
                <a:uFillTx/>
                <a:latin typeface="Calibri" panose="020F0502020204030204" pitchFamily="34" charset="0"/>
                <a:ea typeface="Calibri" panose="020F0502020204030204" pitchFamily="34" charset="0"/>
                <a:cs typeface="+mn-cs"/>
              </a:rPr>
              <a:t>Under 25s campaign informed by the recent market research work</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chemeClr val="bg2"/>
                </a:solidFill>
                <a:effectLst/>
                <a:uLnTx/>
                <a:uFillTx/>
                <a:latin typeface="Calibri" panose="020F0502020204030204" pitchFamily="34" charset="0"/>
                <a:ea typeface="Calibri" panose="020F0502020204030204" pitchFamily="34" charset="0"/>
                <a:cs typeface="+mn-cs"/>
              </a:rPr>
              <a:t>Digital Marketing – continuation of Just R / Provider partnership work to encourage applications for home care provision.</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chemeClr val="bg2"/>
                </a:solidFill>
                <a:effectLst/>
                <a:uLnTx/>
                <a:uFillTx/>
                <a:latin typeface="Calibri" panose="020F0502020204030204" pitchFamily="34" charset="0"/>
                <a:ea typeface="Calibri" panose="020F0502020204030204" pitchFamily="34" charset="0"/>
                <a:cs typeface="+mn-cs"/>
              </a:rPr>
              <a:t>A social care podcast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chemeClr val="bg2"/>
                </a:solidFill>
                <a:effectLst/>
                <a:uLnTx/>
                <a:uFillTx/>
                <a:latin typeface="Calibri" panose="020F0502020204030204" pitchFamily="34" charset="0"/>
                <a:ea typeface="Calibri" panose="020F0502020204030204" pitchFamily="34" charset="0"/>
                <a:cs typeface="+mn-cs"/>
              </a:rPr>
              <a:t>Royal Cornwall Show and other community events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chemeClr val="bg2"/>
                </a:solidFill>
                <a:effectLst/>
                <a:uLnTx/>
                <a:uFillTx/>
                <a:latin typeface="Calibri" panose="020F0502020204030204" pitchFamily="34" charset="0"/>
                <a:ea typeface="Calibri" panose="020F0502020204030204" pitchFamily="34" charset="0"/>
                <a:cs typeface="+mn-cs"/>
              </a:rPr>
              <a:t>Plus Business as Usual – promoting care as a valued career option, website, events and work with DWP, communication (newsletter and social media)</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061641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609600" y="325532"/>
            <a:ext cx="10972800" cy="864567"/>
          </a:xfrm>
        </p:spPr>
        <p:txBody>
          <a:bodyPr>
            <a:normAutofit fontScale="90000"/>
          </a:bodyPr>
          <a:lstStyle/>
          <a:p>
            <a:pPr algn="l"/>
            <a:br>
              <a:rPr lang="en-GB" altLang="en-US" sz="3100" b="1">
                <a:solidFill>
                  <a:srgbClr val="0070C0"/>
                </a:solidFill>
              </a:rPr>
            </a:br>
            <a:r>
              <a:rPr lang="en-GB" altLang="en-US" sz="3100" b="1">
                <a:solidFill>
                  <a:srgbClr val="0070C0"/>
                </a:solidFill>
              </a:rPr>
              <a:t>Marketing Material</a:t>
            </a:r>
            <a:br>
              <a:rPr lang="en-GB" altLang="en-US" sz="3100" b="1">
                <a:solidFill>
                  <a:srgbClr val="0070C0"/>
                </a:solidFill>
              </a:rPr>
            </a:br>
            <a:endParaRPr lang="en-GB" altLang="en-US" sz="3100" b="1">
              <a:solidFill>
                <a:srgbClr val="0070C0"/>
              </a:solidFill>
            </a:endParaRPr>
          </a:p>
        </p:txBody>
      </p:sp>
      <p:sp>
        <p:nvSpPr>
          <p:cNvPr id="15363" name="Content Placeholder 2"/>
          <p:cNvSpPr>
            <a:spLocks noGrp="1"/>
          </p:cNvSpPr>
          <p:nvPr>
            <p:ph idx="1"/>
          </p:nvPr>
        </p:nvSpPr>
        <p:spPr>
          <a:xfrm>
            <a:off x="296092" y="1234083"/>
            <a:ext cx="11742054" cy="4336539"/>
          </a:xfrm>
        </p:spPr>
        <p:txBody>
          <a:bodyPr>
            <a:normAutofit/>
          </a:bodyPr>
          <a:lstStyle/>
          <a:p>
            <a:pPr lvl="2"/>
            <a:endParaRPr lang="en-GB">
              <a:latin typeface="Calibri" panose="020F0502020204030204" pitchFamily="34" charset="0"/>
              <a:ea typeface="Calibri" panose="020F0502020204030204" pitchFamily="34" charset="0"/>
            </a:endParaRPr>
          </a:p>
          <a:p>
            <a:pPr marL="457200" lvl="1" indent="0">
              <a:buNone/>
            </a:pPr>
            <a:endParaRPr lang="en-GB">
              <a:latin typeface="Calibri" panose="020F0502020204030204" pitchFamily="34" charset="0"/>
              <a:ea typeface="Calibri" panose="020F0502020204030204" pitchFamily="34" charset="0"/>
            </a:endParaRPr>
          </a:p>
          <a:p>
            <a:pPr marL="457200" lvl="1" indent="0">
              <a:buNone/>
            </a:pPr>
            <a:endParaRPr lang="en-GB">
              <a:latin typeface="Calibri" panose="020F0502020204030204" pitchFamily="34" charset="0"/>
              <a:ea typeface="Calibri" panose="020F0502020204030204" pitchFamily="34" charset="0"/>
            </a:endParaRPr>
          </a:p>
          <a:p>
            <a:pPr marL="457200" lvl="1" indent="0">
              <a:buNone/>
            </a:pPr>
            <a:endParaRPr lang="en-GB">
              <a:latin typeface="Calibri" panose="020F0502020204030204" pitchFamily="34" charset="0"/>
              <a:ea typeface="Calibri" panose="020F0502020204030204" pitchFamily="34" charset="0"/>
            </a:endParaRPr>
          </a:p>
        </p:txBody>
      </p:sp>
      <p:pic>
        <p:nvPicPr>
          <p:cNvPr id="4" name="Picture 3" descr="Y:\5. Cornwall Council\JPG\RGB\PTC_Cornwall Council_RGB-0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35453" y="239629"/>
            <a:ext cx="3132221" cy="931110"/>
          </a:xfrm>
          <a:prstGeom prst="rect">
            <a:avLst/>
          </a:prstGeom>
          <a:noFill/>
          <a:ln>
            <a:noFill/>
          </a:ln>
        </p:spPr>
      </p:pic>
      <p:pic>
        <p:nvPicPr>
          <p:cNvPr id="10" name="Picture 9"/>
          <p:cNvPicPr/>
          <p:nvPr/>
        </p:nvPicPr>
        <p:blipFill>
          <a:blip r:embed="rId4" cstate="print">
            <a:extLst>
              <a:ext uri="{28A0092B-C50C-407E-A947-70E740481C1C}">
                <a14:useLocalDpi xmlns:a14="http://schemas.microsoft.com/office/drawing/2010/main" val="0"/>
              </a:ext>
            </a:extLst>
          </a:blip>
          <a:stretch>
            <a:fillRect/>
          </a:stretch>
        </p:blipFill>
        <p:spPr>
          <a:xfrm>
            <a:off x="153854" y="5570622"/>
            <a:ext cx="1217746" cy="1126338"/>
          </a:xfrm>
          <a:prstGeom prst="rect">
            <a:avLst/>
          </a:prstGeom>
        </p:spPr>
      </p:pic>
      <p:sp>
        <p:nvSpPr>
          <p:cNvPr id="2" name="Footer Placeholder 1">
            <a:extLst>
              <a:ext uri="{FF2B5EF4-FFF2-40B4-BE49-F238E27FC236}">
                <a16:creationId xmlns:a16="http://schemas.microsoft.com/office/drawing/2014/main" id="{370A833D-BF7C-4F4F-95F3-B251A54ECA11}"/>
              </a:ext>
            </a:extLst>
          </p:cNvPr>
          <p:cNvSpPr>
            <a:spLocks noGrp="1"/>
          </p:cNvSpPr>
          <p:nvPr>
            <p:ph type="ftr" sz="quarter" idx="11"/>
          </p:nvPr>
        </p:nvSpPr>
        <p:spPr>
          <a:xfrm>
            <a:off x="1371600" y="6293114"/>
            <a:ext cx="3860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Calibri"/>
                <a:ea typeface="+mn-ea"/>
                <a:cs typeface="+mn-cs"/>
              </a:rPr>
              <a:t>The work of Proud to Care Cornwall is part-funded by the European Social Fund (ESF)</a:t>
            </a:r>
          </a:p>
        </p:txBody>
      </p:sp>
      <p:pic>
        <p:nvPicPr>
          <p:cNvPr id="5" name="Picture 4">
            <a:extLst>
              <a:ext uri="{FF2B5EF4-FFF2-40B4-BE49-F238E27FC236}">
                <a16:creationId xmlns:a16="http://schemas.microsoft.com/office/drawing/2014/main" id="{DC238A8A-BC04-5455-E5B7-65516DA3C40A}"/>
              </a:ext>
            </a:extLst>
          </p:cNvPr>
          <p:cNvPicPr>
            <a:picLocks noChangeAspect="1"/>
          </p:cNvPicPr>
          <p:nvPr/>
        </p:nvPicPr>
        <p:blipFill>
          <a:blip r:embed="rId5"/>
          <a:stretch>
            <a:fillRect/>
          </a:stretch>
        </p:blipFill>
        <p:spPr>
          <a:xfrm>
            <a:off x="609600" y="1247699"/>
            <a:ext cx="4068124" cy="3248025"/>
          </a:xfrm>
          <a:prstGeom prst="rect">
            <a:avLst/>
          </a:prstGeom>
        </p:spPr>
      </p:pic>
      <p:pic>
        <p:nvPicPr>
          <p:cNvPr id="7" name="Picture 6" descr="Icon&#10;&#10;Description automatically generated">
            <a:extLst>
              <a:ext uri="{FF2B5EF4-FFF2-40B4-BE49-F238E27FC236}">
                <a16:creationId xmlns:a16="http://schemas.microsoft.com/office/drawing/2014/main" id="{3FFCA25B-B0E4-2A44-FD4E-4D90E41F9A8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76597" y="4495724"/>
            <a:ext cx="2425337" cy="2425337"/>
          </a:xfrm>
          <a:prstGeom prst="rect">
            <a:avLst/>
          </a:prstGeom>
        </p:spPr>
      </p:pic>
      <p:pic>
        <p:nvPicPr>
          <p:cNvPr id="9" name="Picture 8">
            <a:extLst>
              <a:ext uri="{FF2B5EF4-FFF2-40B4-BE49-F238E27FC236}">
                <a16:creationId xmlns:a16="http://schemas.microsoft.com/office/drawing/2014/main" id="{561A436B-1D89-3675-1E8F-893BFF575FBC}"/>
              </a:ext>
            </a:extLst>
          </p:cNvPr>
          <p:cNvPicPr>
            <a:picLocks noChangeAspect="1"/>
          </p:cNvPicPr>
          <p:nvPr/>
        </p:nvPicPr>
        <p:blipFill>
          <a:blip r:embed="rId7"/>
          <a:stretch>
            <a:fillRect/>
          </a:stretch>
        </p:blipFill>
        <p:spPr>
          <a:xfrm>
            <a:off x="7685488" y="4214949"/>
            <a:ext cx="4506512" cy="2228322"/>
          </a:xfrm>
          <a:prstGeom prst="rect">
            <a:avLst/>
          </a:prstGeom>
        </p:spPr>
      </p:pic>
      <p:pic>
        <p:nvPicPr>
          <p:cNvPr id="12" name="Picture 11" descr="A picture containing text, outdoor&#10;&#10;Description automatically generated">
            <a:extLst>
              <a:ext uri="{FF2B5EF4-FFF2-40B4-BE49-F238E27FC236}">
                <a16:creationId xmlns:a16="http://schemas.microsoft.com/office/drawing/2014/main" id="{01067A33-798D-33E0-172B-433517D1A25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86879" y="1068778"/>
            <a:ext cx="2215055" cy="2953937"/>
          </a:xfrm>
          <a:prstGeom prst="rect">
            <a:avLst/>
          </a:prstGeom>
        </p:spPr>
      </p:pic>
      <p:sp>
        <p:nvSpPr>
          <p:cNvPr id="13" name="TextBox 12">
            <a:extLst>
              <a:ext uri="{FF2B5EF4-FFF2-40B4-BE49-F238E27FC236}">
                <a16:creationId xmlns:a16="http://schemas.microsoft.com/office/drawing/2014/main" id="{ABF16A0D-B032-1812-9623-9D9323935A79}"/>
              </a:ext>
            </a:extLst>
          </p:cNvPr>
          <p:cNvSpPr txBox="1"/>
          <p:nvPr/>
        </p:nvSpPr>
        <p:spPr>
          <a:xfrm>
            <a:off x="5038520" y="615030"/>
            <a:ext cx="226341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Calibri"/>
                <a:ea typeface="+mn-ea"/>
                <a:cs typeface="+mn-cs"/>
              </a:rPr>
              <a:t>A30 St </a:t>
            </a:r>
            <a:r>
              <a:rPr kumimoji="0" lang="en-GB" sz="1400" b="0" i="0" u="none" strike="noStrike" kern="1200" cap="none" spc="0" normalizeH="0" baseline="0" noProof="0" err="1">
                <a:ln>
                  <a:noFill/>
                </a:ln>
                <a:solidFill>
                  <a:prstClr val="black"/>
                </a:solidFill>
                <a:effectLst/>
                <a:uLnTx/>
                <a:uFillTx/>
                <a:latin typeface="Calibri"/>
                <a:ea typeface="+mn-ea"/>
                <a:cs typeface="+mn-cs"/>
              </a:rPr>
              <a:t>Erth</a:t>
            </a:r>
            <a:r>
              <a:rPr kumimoji="0" lang="en-GB" sz="1400" b="0" i="0" u="none" strike="noStrike" kern="1200" cap="none" spc="0" normalizeH="0" baseline="0" noProof="0">
                <a:ln>
                  <a:noFill/>
                </a:ln>
                <a:solidFill>
                  <a:prstClr val="black"/>
                </a:solidFill>
                <a:effectLst/>
                <a:uLnTx/>
                <a:uFillTx/>
                <a:latin typeface="Calibri"/>
                <a:ea typeface="+mn-ea"/>
                <a:cs typeface="+mn-cs"/>
              </a:rPr>
              <a:t> &amp; Saltash – Callington Rd</a:t>
            </a:r>
          </a:p>
        </p:txBody>
      </p:sp>
      <p:pic>
        <p:nvPicPr>
          <p:cNvPr id="15" name="Picture 14" descr="A sign on the side of a road&#10;&#10;Description automatically generated with medium confidence">
            <a:extLst>
              <a:ext uri="{FF2B5EF4-FFF2-40B4-BE49-F238E27FC236}">
                <a16:creationId xmlns:a16="http://schemas.microsoft.com/office/drawing/2014/main" id="{B6D74EC5-72D2-D7A8-AF32-F43D0B38647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10139800" y="1577291"/>
            <a:ext cx="1898346" cy="2529840"/>
          </a:xfrm>
          <a:prstGeom prst="rect">
            <a:avLst/>
          </a:prstGeom>
        </p:spPr>
      </p:pic>
      <p:sp>
        <p:nvSpPr>
          <p:cNvPr id="16" name="TextBox 15">
            <a:extLst>
              <a:ext uri="{FF2B5EF4-FFF2-40B4-BE49-F238E27FC236}">
                <a16:creationId xmlns:a16="http://schemas.microsoft.com/office/drawing/2014/main" id="{02993DEE-6A9D-BED0-61CC-ADD269291E5E}"/>
              </a:ext>
            </a:extLst>
          </p:cNvPr>
          <p:cNvSpPr txBox="1"/>
          <p:nvPr/>
        </p:nvSpPr>
        <p:spPr>
          <a:xfrm>
            <a:off x="10341432" y="1577291"/>
            <a:ext cx="177364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Calibri"/>
                <a:ea typeface="+mn-ea"/>
                <a:cs typeface="+mn-cs"/>
              </a:rPr>
              <a:t>Penzance Esplanade</a:t>
            </a:r>
          </a:p>
        </p:txBody>
      </p:sp>
      <p:pic>
        <p:nvPicPr>
          <p:cNvPr id="20" name="Picture 19" descr="A sign on the side of a road&#10;&#10;Description automatically generated with medium confidence">
            <a:extLst>
              <a:ext uri="{FF2B5EF4-FFF2-40B4-BE49-F238E27FC236}">
                <a16:creationId xmlns:a16="http://schemas.microsoft.com/office/drawing/2014/main" id="{3290A35F-8A59-4679-83D5-F69E57B454D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13140" y="1068777"/>
            <a:ext cx="2215454" cy="2953938"/>
          </a:xfrm>
          <a:prstGeom prst="rect">
            <a:avLst/>
          </a:prstGeom>
        </p:spPr>
      </p:pic>
      <p:sp>
        <p:nvSpPr>
          <p:cNvPr id="21" name="TextBox 20">
            <a:extLst>
              <a:ext uri="{FF2B5EF4-FFF2-40B4-BE49-F238E27FC236}">
                <a16:creationId xmlns:a16="http://schemas.microsoft.com/office/drawing/2014/main" id="{02D89A91-3BD7-CFCB-2301-E2E74AC8932A}"/>
              </a:ext>
            </a:extLst>
          </p:cNvPr>
          <p:cNvSpPr txBox="1"/>
          <p:nvPr/>
        </p:nvSpPr>
        <p:spPr>
          <a:xfrm>
            <a:off x="7574178" y="1054071"/>
            <a:ext cx="252666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Calibri"/>
                <a:ea typeface="+mn-ea"/>
                <a:cs typeface="+mn-cs"/>
              </a:rPr>
              <a:t>Falmouth – The Moor &amp; Newquay – Edgcumbe Road</a:t>
            </a:r>
          </a:p>
        </p:txBody>
      </p:sp>
      <p:sp>
        <p:nvSpPr>
          <p:cNvPr id="24" name="TextBox 23">
            <a:extLst>
              <a:ext uri="{FF2B5EF4-FFF2-40B4-BE49-F238E27FC236}">
                <a16:creationId xmlns:a16="http://schemas.microsoft.com/office/drawing/2014/main" id="{A3B93694-6F2B-6E0C-F42F-6D5C31793D55}"/>
              </a:ext>
            </a:extLst>
          </p:cNvPr>
          <p:cNvSpPr txBox="1"/>
          <p:nvPr/>
        </p:nvSpPr>
        <p:spPr>
          <a:xfrm>
            <a:off x="4819962" y="4214949"/>
            <a:ext cx="269431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a:ea typeface="+mn-ea"/>
                <a:cs typeface="+mn-cs"/>
              </a:rPr>
              <a:t>Just R – Digital Marketing campaign for Home Care</a:t>
            </a:r>
          </a:p>
        </p:txBody>
      </p:sp>
    </p:spTree>
    <p:extLst>
      <p:ext uri="{BB962C8B-B14F-4D97-AF65-F5344CB8AC3E}">
        <p14:creationId xmlns:p14="http://schemas.microsoft.com/office/powerpoint/2010/main" val="2216214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Fill">
            <a:extLst>
              <a:ext uri="{FF2B5EF4-FFF2-40B4-BE49-F238E27FC236}">
                <a16:creationId xmlns:a16="http://schemas.microsoft.com/office/drawing/2014/main" id="{C3420C89-0B09-4632-A4AF-3971D08BF7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lor Cover">
            <a:extLst>
              <a:ext uri="{FF2B5EF4-FFF2-40B4-BE49-F238E27FC236}">
                <a16:creationId xmlns:a16="http://schemas.microsoft.com/office/drawing/2014/main" id="{4E5CBA61-BF74-40B4-A3A8-366BBA626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a:extLst>
              <a:ext uri="{FF2B5EF4-FFF2-40B4-BE49-F238E27FC236}">
                <a16:creationId xmlns:a16="http://schemas.microsoft.com/office/drawing/2014/main" id="{AC27E70C-5470-4262-B9CE-AE52C51CF4C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2929"/>
            <a:ext cx="12188952" cy="3490956"/>
            <a:chOff x="651279" y="598259"/>
            <a:chExt cx="10889442" cy="5680742"/>
          </a:xfrm>
        </p:grpSpPr>
        <p:sp>
          <p:nvSpPr>
            <p:cNvPr id="15" name="Color">
              <a:extLst>
                <a:ext uri="{FF2B5EF4-FFF2-40B4-BE49-F238E27FC236}">
                  <a16:creationId xmlns:a16="http://schemas.microsoft.com/office/drawing/2014/main" id="{B5C7D35F-738C-47DF-AD6E-859806E460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Color">
              <a:extLst>
                <a:ext uri="{FF2B5EF4-FFF2-40B4-BE49-F238E27FC236}">
                  <a16:creationId xmlns:a16="http://schemas.microsoft.com/office/drawing/2014/main" id="{740F8C8B-E52F-46CF-89C7-51C6A037CF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 name="Graphic 4" descr="Aspiration outline">
            <a:extLst>
              <a:ext uri="{FF2B5EF4-FFF2-40B4-BE49-F238E27FC236}">
                <a16:creationId xmlns:a16="http://schemas.microsoft.com/office/drawing/2014/main" id="{33C326B8-5CA0-5368-634B-1CC7510469B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05030" y="1065276"/>
            <a:ext cx="4727448" cy="4727448"/>
          </a:xfrm>
          <a:prstGeom prst="rect">
            <a:avLst/>
          </a:prstGeom>
        </p:spPr>
      </p:pic>
      <p:grpSp>
        <p:nvGrpSpPr>
          <p:cNvPr id="18" name="Group 17">
            <a:extLst>
              <a:ext uri="{FF2B5EF4-FFF2-40B4-BE49-F238E27FC236}">
                <a16:creationId xmlns:a16="http://schemas.microsoft.com/office/drawing/2014/main" id="{E27AF472-EAE3-4572-AB69-B92BD10DBC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9" name="Freeform: Shape 18">
              <a:extLst>
                <a:ext uri="{FF2B5EF4-FFF2-40B4-BE49-F238E27FC236}">
                  <a16:creationId xmlns:a16="http://schemas.microsoft.com/office/drawing/2014/main" id="{BF4DB9D2-6215-420C-874C-82EADF8C6C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1F003139-C97C-44FA-B139-32E4DFDCE9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5CE4DD6E-8CEA-45EE-B630-DBC22144D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A4372F7F-AA3C-470B-AA61-7C35B7722C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34B605BF-D199-43DD-9328-E99F2ADFC6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E5D42A77-7336-4A35-8922-8098A16AA2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5" name="Freeform: Shape 24">
              <a:extLst>
                <a:ext uri="{FF2B5EF4-FFF2-40B4-BE49-F238E27FC236}">
                  <a16:creationId xmlns:a16="http://schemas.microsoft.com/office/drawing/2014/main" id="{7401EE7D-B85D-4C10-AB8C-71884EFB11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a:extLst>
              <a:ext uri="{FF2B5EF4-FFF2-40B4-BE49-F238E27FC236}">
                <a16:creationId xmlns:a16="http://schemas.microsoft.com/office/drawing/2014/main" id="{5E3E1D90-EA9D-6E57-4523-6BDAE6DC8B91}"/>
              </a:ext>
            </a:extLst>
          </p:cNvPr>
          <p:cNvSpPr>
            <a:spLocks noGrp="1"/>
          </p:cNvSpPr>
          <p:nvPr>
            <p:ph type="title"/>
          </p:nvPr>
        </p:nvSpPr>
        <p:spPr>
          <a:xfrm>
            <a:off x="786384" y="841249"/>
            <a:ext cx="5692953" cy="2587131"/>
          </a:xfrm>
        </p:spPr>
        <p:txBody>
          <a:bodyPr anchor="b">
            <a:normAutofit/>
          </a:bodyPr>
          <a:lstStyle/>
          <a:p>
            <a:r>
              <a:rPr lang="en-GB" sz="4800">
                <a:solidFill>
                  <a:schemeClr val="bg1"/>
                </a:solidFill>
              </a:rPr>
              <a:t>Menti question three</a:t>
            </a:r>
          </a:p>
        </p:txBody>
      </p:sp>
      <p:sp>
        <p:nvSpPr>
          <p:cNvPr id="3" name="Content Placeholder 2">
            <a:extLst>
              <a:ext uri="{FF2B5EF4-FFF2-40B4-BE49-F238E27FC236}">
                <a16:creationId xmlns:a16="http://schemas.microsoft.com/office/drawing/2014/main" id="{E1A74E62-DF84-6D33-F45D-1035F8178161}"/>
              </a:ext>
            </a:extLst>
          </p:cNvPr>
          <p:cNvSpPr>
            <a:spLocks noGrp="1"/>
          </p:cNvSpPr>
          <p:nvPr>
            <p:ph idx="1"/>
          </p:nvPr>
        </p:nvSpPr>
        <p:spPr>
          <a:xfrm>
            <a:off x="786383" y="3566810"/>
            <a:ext cx="5692953" cy="2651110"/>
          </a:xfrm>
          <a:solidFill>
            <a:srgbClr val="009DA3"/>
          </a:solidFill>
        </p:spPr>
        <p:txBody>
          <a:bodyPr anchor="ctr">
            <a:normAutofit/>
          </a:bodyPr>
          <a:lstStyle/>
          <a:p>
            <a:pPr marL="0" indent="0">
              <a:buNone/>
            </a:pPr>
            <a:r>
              <a:rPr lang="en-GB" sz="2400" dirty="0">
                <a:solidFill>
                  <a:schemeClr val="bg2"/>
                </a:solidFill>
              </a:rPr>
              <a:t>What practical things can the council do to help you recruit, retain and develop a care at home workforce to meet current and future needs?</a:t>
            </a:r>
          </a:p>
        </p:txBody>
      </p:sp>
    </p:spTree>
    <p:extLst>
      <p:ext uri="{BB962C8B-B14F-4D97-AF65-F5344CB8AC3E}">
        <p14:creationId xmlns:p14="http://schemas.microsoft.com/office/powerpoint/2010/main" val="27119296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F334C20-68BE-0FFC-E390-9B3DA7B3BDC9}"/>
              </a:ext>
            </a:extLst>
          </p:cNvPr>
          <p:cNvSpPr>
            <a:spLocks noGrp="1"/>
          </p:cNvSpPr>
          <p:nvPr>
            <p:ph type="title"/>
          </p:nvPr>
        </p:nvSpPr>
        <p:spPr>
          <a:xfrm>
            <a:off x="1371597" y="348865"/>
            <a:ext cx="10044023" cy="877729"/>
          </a:xfrm>
          <a:solidFill>
            <a:srgbClr val="009DA3"/>
          </a:solidFill>
        </p:spPr>
        <p:txBody>
          <a:bodyPr anchor="ctr">
            <a:normAutofit/>
          </a:bodyPr>
          <a:lstStyle/>
          <a:p>
            <a:r>
              <a:rPr lang="en-GB" sz="2800">
                <a:solidFill>
                  <a:srgbClr val="FFFFFF"/>
                </a:solidFill>
              </a:rPr>
              <a:t>Direct engagement with our care at home workforce – what to ask?</a:t>
            </a:r>
          </a:p>
        </p:txBody>
      </p:sp>
      <p:graphicFrame>
        <p:nvGraphicFramePr>
          <p:cNvPr id="5" name="Content Placeholder 2">
            <a:extLst>
              <a:ext uri="{FF2B5EF4-FFF2-40B4-BE49-F238E27FC236}">
                <a16:creationId xmlns:a16="http://schemas.microsoft.com/office/drawing/2014/main" id="{5513788B-EA25-68F7-9857-2D74A6E6A64E}"/>
              </a:ext>
            </a:extLst>
          </p:cNvPr>
          <p:cNvGraphicFramePr>
            <a:graphicFrameLocks noGrp="1"/>
          </p:cNvGraphicFramePr>
          <p:nvPr>
            <p:ph idx="1"/>
            <p:extLst>
              <p:ext uri="{D42A27DB-BD31-4B8C-83A1-F6EECF244321}">
                <p14:modId xmlns:p14="http://schemas.microsoft.com/office/powerpoint/2010/main" val="4195923803"/>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058994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609600" y="1016000"/>
            <a:ext cx="10972800" cy="931111"/>
          </a:xfrm>
        </p:spPr>
        <p:txBody>
          <a:bodyPr>
            <a:normAutofit/>
          </a:bodyPr>
          <a:lstStyle/>
          <a:p>
            <a:pPr algn="l"/>
            <a:r>
              <a:rPr lang="en-GB" altLang="en-US" b="1">
                <a:solidFill>
                  <a:srgbClr val="0070C0"/>
                </a:solidFill>
              </a:rPr>
              <a:t>Title</a:t>
            </a:r>
            <a:endParaRPr lang="en-GB" altLang="en-US" sz="3100" b="1">
              <a:solidFill>
                <a:srgbClr val="0070C0"/>
              </a:solidFill>
            </a:endParaRPr>
          </a:p>
        </p:txBody>
      </p:sp>
      <p:sp>
        <p:nvSpPr>
          <p:cNvPr id="15363" name="Content Placeholder 2"/>
          <p:cNvSpPr>
            <a:spLocks noGrp="1"/>
          </p:cNvSpPr>
          <p:nvPr>
            <p:ph idx="1"/>
          </p:nvPr>
        </p:nvSpPr>
        <p:spPr>
          <a:xfrm>
            <a:off x="609600" y="1804416"/>
            <a:ext cx="11176000" cy="4037584"/>
          </a:xfrm>
        </p:spPr>
        <p:txBody>
          <a:bodyPr>
            <a:normAutofit/>
          </a:bodyPr>
          <a:lstStyle/>
          <a:p>
            <a:pPr lvl="1">
              <a:buFont typeface="Arial" panose="020B0604020202020204" pitchFamily="34" charset="0"/>
              <a:buChar char="•"/>
            </a:pPr>
            <a:endParaRPr lang="en-GB" sz="5600">
              <a:latin typeface="Calibri" panose="020F0502020204030204" pitchFamily="34" charset="0"/>
              <a:ea typeface="Calibri" panose="020F0502020204030204" pitchFamily="34" charset="0"/>
            </a:endParaRPr>
          </a:p>
          <a:p>
            <a:pPr marL="457200" lvl="1" indent="0">
              <a:buNone/>
            </a:pPr>
            <a:endParaRPr lang="en-GB">
              <a:latin typeface="Calibri" panose="020F0502020204030204" pitchFamily="34" charset="0"/>
              <a:ea typeface="Calibri" panose="020F0502020204030204" pitchFamily="34" charset="0"/>
            </a:endParaRPr>
          </a:p>
        </p:txBody>
      </p:sp>
      <p:pic>
        <p:nvPicPr>
          <p:cNvPr id="3" name="Picture 2">
            <a:extLst>
              <a:ext uri="{FF2B5EF4-FFF2-40B4-BE49-F238E27FC236}">
                <a16:creationId xmlns:a16="http://schemas.microsoft.com/office/drawing/2014/main" id="{3CC78663-15D3-4BF4-9870-33DEE02DA01C}"/>
              </a:ext>
            </a:extLst>
          </p:cNvPr>
          <p:cNvPicPr>
            <a:picLocks noChangeAspect="1"/>
          </p:cNvPicPr>
          <p:nvPr/>
        </p:nvPicPr>
        <p:blipFill>
          <a:blip r:embed="rId3"/>
          <a:stretch>
            <a:fillRect/>
          </a:stretch>
        </p:blipFill>
        <p:spPr>
          <a:xfrm>
            <a:off x="467686" y="319584"/>
            <a:ext cx="11114714" cy="6218832"/>
          </a:xfrm>
          <a:prstGeom prst="rect">
            <a:avLst/>
          </a:prstGeom>
        </p:spPr>
      </p:pic>
    </p:spTree>
    <p:extLst>
      <p:ext uri="{BB962C8B-B14F-4D97-AF65-F5344CB8AC3E}">
        <p14:creationId xmlns:p14="http://schemas.microsoft.com/office/powerpoint/2010/main" val="24559147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7A00806-0225-40A4-B3D0-040B04F5667E}"/>
              </a:ext>
            </a:extLst>
          </p:cNvPr>
          <p:cNvSpPr/>
          <p:nvPr/>
        </p:nvSpPr>
        <p:spPr>
          <a:xfrm>
            <a:off x="0" y="0"/>
            <a:ext cx="7538647" cy="6858000"/>
          </a:xfrm>
          <a:prstGeom prst="rect">
            <a:avLst/>
          </a:prstGeom>
          <a:solidFill>
            <a:srgbClr val="009DA3"/>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normAutofit/>
          </a:bodyPr>
          <a:lstStyle/>
          <a:p>
            <a:pPr indent="-228600" fontAlgn="base">
              <a:lnSpc>
                <a:spcPct val="90000"/>
              </a:lnSpc>
              <a:spcBef>
                <a:spcPts val="1000"/>
              </a:spcBef>
              <a:buFont typeface="Arial" panose="020B0604020202020204" pitchFamily="34" charset="0"/>
              <a:buChar char="•"/>
            </a:pPr>
            <a:endParaRPr lang="en-GB" sz="2400" b="1">
              <a:solidFill>
                <a:schemeClr val="bg1"/>
              </a:solidFill>
              <a:latin typeface="Calibri" panose="020F0502020204030204" pitchFamily="34" charset="0"/>
            </a:endParaRPr>
          </a:p>
        </p:txBody>
      </p:sp>
      <p:sp>
        <p:nvSpPr>
          <p:cNvPr id="2" name="Title 1">
            <a:extLst>
              <a:ext uri="{FF2B5EF4-FFF2-40B4-BE49-F238E27FC236}">
                <a16:creationId xmlns:a16="http://schemas.microsoft.com/office/drawing/2014/main" id="{AE849FC0-CEB4-4C22-A819-D922B242B52B}"/>
              </a:ext>
            </a:extLst>
          </p:cNvPr>
          <p:cNvSpPr>
            <a:spLocks noGrp="1"/>
          </p:cNvSpPr>
          <p:nvPr>
            <p:ph type="title"/>
          </p:nvPr>
        </p:nvSpPr>
        <p:spPr>
          <a:xfrm>
            <a:off x="114300" y="-81226"/>
            <a:ext cx="5410199" cy="1325563"/>
          </a:xfrm>
        </p:spPr>
        <p:txBody>
          <a:bodyPr>
            <a:normAutofit/>
          </a:bodyPr>
          <a:lstStyle/>
          <a:p>
            <a:r>
              <a:rPr lang="en-GB" sz="2800" b="1" dirty="0">
                <a:solidFill>
                  <a:schemeClr val="bg1"/>
                </a:solidFill>
                <a:latin typeface="+mn-lt"/>
              </a:rPr>
              <a:t>Breakout discussions</a:t>
            </a:r>
            <a:br>
              <a:rPr lang="en-GB" sz="2800" b="1" dirty="0">
                <a:solidFill>
                  <a:schemeClr val="bg1"/>
                </a:solidFill>
                <a:latin typeface="+mn-lt"/>
              </a:rPr>
            </a:br>
            <a:br>
              <a:rPr lang="en-GB" sz="2800" b="1" dirty="0">
                <a:solidFill>
                  <a:schemeClr val="bg1"/>
                </a:solidFill>
                <a:latin typeface="+mn-lt"/>
              </a:rPr>
            </a:br>
            <a:endParaRPr lang="en-GB" sz="1400" b="1" dirty="0">
              <a:solidFill>
                <a:schemeClr val="bg1"/>
              </a:solidFill>
              <a:latin typeface="+mn-lt"/>
            </a:endParaRPr>
          </a:p>
        </p:txBody>
      </p:sp>
      <p:sp>
        <p:nvSpPr>
          <p:cNvPr id="3" name="Content Placeholder 2">
            <a:extLst>
              <a:ext uri="{FF2B5EF4-FFF2-40B4-BE49-F238E27FC236}">
                <a16:creationId xmlns:a16="http://schemas.microsoft.com/office/drawing/2014/main" id="{67A0C492-286D-4ECF-8615-E54DFAB6585F}"/>
              </a:ext>
            </a:extLst>
          </p:cNvPr>
          <p:cNvSpPr>
            <a:spLocks noGrp="1"/>
          </p:cNvSpPr>
          <p:nvPr>
            <p:ph idx="1"/>
          </p:nvPr>
        </p:nvSpPr>
        <p:spPr>
          <a:xfrm>
            <a:off x="114300" y="618899"/>
            <a:ext cx="7358617" cy="5737894"/>
          </a:xfrm>
          <a:solidFill>
            <a:srgbClr val="009D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228600" lvl="2">
              <a:lnSpc>
                <a:spcPct val="100000"/>
              </a:lnSpc>
              <a:buFont typeface="Wingdings" panose="05000000000000000000" pitchFamily="2" charset="2"/>
              <a:buChar char="Ø"/>
            </a:pPr>
            <a:r>
              <a:rPr lang="en-GB" sz="2900" dirty="0">
                <a:latin typeface="Calibri" panose="020F0502020204030204" pitchFamily="34" charset="0"/>
                <a:ea typeface="Calibri" panose="020F0502020204030204" pitchFamily="34" charset="0"/>
                <a:cs typeface="Times New Roman" panose="02020603050405020304" pitchFamily="18" charset="0"/>
              </a:rPr>
              <a:t>What can we do together to create a robust workforce strategy and delivery plan that meets employers needs and commissioners intentions ?</a:t>
            </a:r>
          </a:p>
          <a:p>
            <a:pPr marL="0" lvl="2" indent="0">
              <a:lnSpc>
                <a:spcPct val="100000"/>
              </a:lnSpc>
              <a:buNone/>
            </a:pPr>
            <a:endParaRPr lang="en-GB" sz="2900" dirty="0">
              <a:latin typeface="Calibri" panose="020F0502020204030204" pitchFamily="34" charset="0"/>
              <a:ea typeface="Calibri" panose="020F0502020204030204" pitchFamily="34" charset="0"/>
              <a:cs typeface="Times New Roman" panose="02020603050405020304" pitchFamily="18" charset="0"/>
            </a:endParaRPr>
          </a:p>
          <a:p>
            <a:pPr marL="228600" lvl="2">
              <a:lnSpc>
                <a:spcPct val="100000"/>
              </a:lnSpc>
              <a:buFont typeface="Wingdings" panose="05000000000000000000" pitchFamily="2" charset="2"/>
              <a:buChar char="Ø"/>
            </a:pPr>
            <a:r>
              <a:rPr lang="en-GB" sz="2900" dirty="0">
                <a:latin typeface="Calibri" panose="020F0502020204030204" pitchFamily="34" charset="0"/>
                <a:ea typeface="Calibri" panose="020F0502020204030204" pitchFamily="34" charset="0"/>
                <a:cs typeface="Times New Roman" panose="02020603050405020304" pitchFamily="18" charset="0"/>
              </a:rPr>
              <a:t>What are the main actions that would help you to attract more workers from other sectors and keep the people you have?</a:t>
            </a:r>
          </a:p>
          <a:p>
            <a:pPr marL="0" lvl="2" indent="0">
              <a:lnSpc>
                <a:spcPct val="100000"/>
              </a:lnSpc>
              <a:buNone/>
            </a:pPr>
            <a:endParaRPr lang="en-GB" sz="2900" dirty="0">
              <a:latin typeface="Calibri" panose="020F0502020204030204" pitchFamily="34" charset="0"/>
              <a:ea typeface="Calibri" panose="020F0502020204030204" pitchFamily="34" charset="0"/>
              <a:cs typeface="Times New Roman" panose="02020603050405020304" pitchFamily="18" charset="0"/>
            </a:endParaRPr>
          </a:p>
          <a:p>
            <a:pPr marL="228600" lvl="2">
              <a:lnSpc>
                <a:spcPct val="100000"/>
              </a:lnSpc>
              <a:buFont typeface="Wingdings" panose="05000000000000000000" pitchFamily="2" charset="2"/>
              <a:buChar char="Ø"/>
            </a:pPr>
            <a:r>
              <a:rPr lang="en-GB" sz="2900" dirty="0">
                <a:latin typeface="Calibri" panose="020F0502020204030204" pitchFamily="34" charset="0"/>
                <a:ea typeface="Calibri" panose="020F0502020204030204" pitchFamily="34" charset="0"/>
                <a:cs typeface="Times New Roman" panose="02020603050405020304" pitchFamily="18" charset="0"/>
              </a:rPr>
              <a:t>What can the council do to reduce your employment-related overheads?</a:t>
            </a:r>
          </a:p>
          <a:p>
            <a:pPr marL="228600" lvl="2">
              <a:lnSpc>
                <a:spcPct val="107000"/>
              </a:lnSpc>
              <a:buFont typeface="Wingdings" panose="05000000000000000000" pitchFamily="2" charset="2"/>
              <a:buChar char="Ø"/>
            </a:pPr>
            <a:endParaRPr lang="en-GB" sz="2900" dirty="0">
              <a:latin typeface="Calibri" panose="020F0502020204030204" pitchFamily="34" charset="0"/>
              <a:ea typeface="Calibri" panose="020F0502020204030204" pitchFamily="34" charset="0"/>
              <a:cs typeface="Times New Roman" panose="02020603050405020304" pitchFamily="18" charset="0"/>
            </a:endParaRPr>
          </a:p>
          <a:p>
            <a:pPr marL="228600" lvl="2">
              <a:lnSpc>
                <a:spcPct val="107000"/>
              </a:lnSpc>
              <a:buFont typeface="Wingdings" panose="05000000000000000000" pitchFamily="2" charset="2"/>
              <a:buChar char="Ø"/>
            </a:pPr>
            <a:endParaRPr lang="en-GB" sz="2900" dirty="0">
              <a:latin typeface="Calibri" panose="020F0502020204030204" pitchFamily="34" charset="0"/>
              <a:ea typeface="Calibri" panose="020F0502020204030204" pitchFamily="34" charset="0"/>
              <a:cs typeface="Times New Roman" panose="02020603050405020304" pitchFamily="18" charset="0"/>
            </a:endParaRPr>
          </a:p>
          <a:p>
            <a:pPr marL="228600" lvl="2">
              <a:lnSpc>
                <a:spcPct val="107000"/>
              </a:lnSpc>
              <a:buFont typeface="Wingdings" panose="05000000000000000000" pitchFamily="2" charset="2"/>
              <a:buChar char="Ø"/>
            </a:pPr>
            <a:endParaRPr lang="en-GB" sz="2900" dirty="0">
              <a:latin typeface="Calibri" panose="020F0502020204030204" pitchFamily="34" charset="0"/>
              <a:ea typeface="Calibri" panose="020F0502020204030204" pitchFamily="34" charset="0"/>
              <a:cs typeface="Times New Roman" panose="02020603050405020304" pitchFamily="18" charset="0"/>
            </a:endParaRPr>
          </a:p>
          <a:p>
            <a:pPr lvl="2">
              <a:lnSpc>
                <a:spcPct val="107000"/>
              </a:lnSpc>
              <a:buFont typeface="Wingdings" panose="05000000000000000000" pitchFamily="2" charset="2"/>
              <a:buChar char="Ø"/>
            </a:pPr>
            <a:endParaRPr lang="en-GB" sz="29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3" name="Picture 12" descr="Two blank speech balloons">
            <a:extLst>
              <a:ext uri="{FF2B5EF4-FFF2-40B4-BE49-F238E27FC236}">
                <a16:creationId xmlns:a16="http://schemas.microsoft.com/office/drawing/2014/main" id="{20F1DDEC-25A3-EF80-4385-69E97A6088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6214" y="839449"/>
            <a:ext cx="4002947" cy="2501842"/>
          </a:xfrm>
          <a:prstGeom prst="rect">
            <a:avLst/>
          </a:prstGeom>
        </p:spPr>
      </p:pic>
      <p:pic>
        <p:nvPicPr>
          <p:cNvPr id="7" name="Graphic 6" descr="Tea with solid fill">
            <a:extLst>
              <a:ext uri="{FF2B5EF4-FFF2-40B4-BE49-F238E27FC236}">
                <a16:creationId xmlns:a16="http://schemas.microsoft.com/office/drawing/2014/main" id="{2811EBBE-2DB8-698A-BFA0-7592B9E7E16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177962" y="5249819"/>
            <a:ext cx="914400" cy="914400"/>
          </a:xfrm>
          <a:prstGeom prst="rect">
            <a:avLst/>
          </a:prstGeom>
        </p:spPr>
      </p:pic>
      <p:pic>
        <p:nvPicPr>
          <p:cNvPr id="8" name="Graphic 7" descr="Latte Cup outline">
            <a:extLst>
              <a:ext uri="{FF2B5EF4-FFF2-40B4-BE49-F238E27FC236}">
                <a16:creationId xmlns:a16="http://schemas.microsoft.com/office/drawing/2014/main" id="{8EA377B0-4817-A6FD-54D6-06DC999317A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761144" y="5249819"/>
            <a:ext cx="914400" cy="914400"/>
          </a:xfrm>
          <a:prstGeom prst="rect">
            <a:avLst/>
          </a:prstGeom>
        </p:spPr>
      </p:pic>
    </p:spTree>
    <p:extLst>
      <p:ext uri="{BB962C8B-B14F-4D97-AF65-F5344CB8AC3E}">
        <p14:creationId xmlns:p14="http://schemas.microsoft.com/office/powerpoint/2010/main" val="19234739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F4F15DDE-BBFD-405B-82F0-D90B99D4471E}"/>
              </a:ext>
            </a:extLst>
          </p:cNvPr>
          <p:cNvSpPr>
            <a:spLocks noGrp="1"/>
          </p:cNvSpPr>
          <p:nvPr>
            <p:ph idx="1"/>
          </p:nvPr>
        </p:nvSpPr>
        <p:spPr>
          <a:xfrm>
            <a:off x="438150" y="437210"/>
            <a:ext cx="10515600" cy="732023"/>
          </a:xfrm>
          <a:solidFill>
            <a:schemeClr val="bg1"/>
          </a:solidFill>
        </p:spPr>
        <p:txBody>
          <a:bodyPr>
            <a:normAutofit/>
          </a:bodyPr>
          <a:lstStyle/>
          <a:p>
            <a:pPr marL="0" indent="0" algn="ctr">
              <a:buNone/>
            </a:pPr>
            <a:r>
              <a:rPr lang="en-GB" sz="2400" b="1" dirty="0">
                <a:solidFill>
                  <a:srgbClr val="009DA3"/>
                </a:solidFill>
                <a:latin typeface="Calibri" panose="020F0502020204030204" pitchFamily="34" charset="0"/>
              </a:rPr>
              <a:t>Care and Support at Home Thematic Workshop on Workforce Agenda</a:t>
            </a:r>
          </a:p>
        </p:txBody>
      </p:sp>
      <p:sp>
        <p:nvSpPr>
          <p:cNvPr id="12" name="TextBox 11">
            <a:extLst>
              <a:ext uri="{FF2B5EF4-FFF2-40B4-BE49-F238E27FC236}">
                <a16:creationId xmlns:a16="http://schemas.microsoft.com/office/drawing/2014/main" id="{28ADCC06-9012-6354-8FD0-5021E47664B9}"/>
              </a:ext>
            </a:extLst>
          </p:cNvPr>
          <p:cNvSpPr txBox="1"/>
          <p:nvPr/>
        </p:nvSpPr>
        <p:spPr>
          <a:xfrm>
            <a:off x="438150" y="1169233"/>
            <a:ext cx="11014335" cy="6370975"/>
          </a:xfrm>
          <a:prstGeom prst="rect">
            <a:avLst/>
          </a:prstGeom>
          <a:solidFill>
            <a:srgbClr val="009DA3"/>
          </a:solidFill>
        </p:spPr>
        <p:txBody>
          <a:bodyPr wrap="square" rtlCol="0">
            <a:spAutoFit/>
          </a:bodyPr>
          <a:lstStyle/>
          <a:p>
            <a:pPr>
              <a:lnSpc>
                <a:spcPct val="150000"/>
              </a:lnSpc>
            </a:pPr>
            <a:r>
              <a:rPr lang="en-GB" sz="2000" b="1" dirty="0">
                <a:solidFill>
                  <a:schemeClr val="bg2"/>
                </a:solidFill>
              </a:rPr>
              <a:t>14.00</a:t>
            </a:r>
            <a:r>
              <a:rPr lang="en-GB" b="1" dirty="0">
                <a:solidFill>
                  <a:schemeClr val="bg2"/>
                </a:solidFill>
              </a:rPr>
              <a:t>	</a:t>
            </a:r>
            <a:r>
              <a:rPr lang="en-GB" sz="2000" b="1" dirty="0">
                <a:solidFill>
                  <a:schemeClr val="bg2"/>
                </a:solidFill>
              </a:rPr>
              <a:t>	Welcome</a:t>
            </a:r>
          </a:p>
          <a:p>
            <a:pPr>
              <a:lnSpc>
                <a:spcPct val="150000"/>
              </a:lnSpc>
            </a:pPr>
            <a:r>
              <a:rPr lang="en-GB" sz="2000" b="1" dirty="0">
                <a:solidFill>
                  <a:schemeClr val="bg2"/>
                </a:solidFill>
              </a:rPr>
              <a:t>		Provider feedback</a:t>
            </a:r>
          </a:p>
          <a:p>
            <a:pPr>
              <a:lnSpc>
                <a:spcPct val="150000"/>
              </a:lnSpc>
            </a:pPr>
            <a:r>
              <a:rPr lang="en-GB" sz="2000" b="1" dirty="0">
                <a:solidFill>
                  <a:schemeClr val="bg2"/>
                </a:solidFill>
              </a:rPr>
              <a:t>		</a:t>
            </a:r>
            <a:r>
              <a:rPr lang="en-GB" sz="2000" b="1" dirty="0" err="1">
                <a:solidFill>
                  <a:schemeClr val="bg2"/>
                </a:solidFill>
              </a:rPr>
              <a:t>Menti</a:t>
            </a:r>
            <a:r>
              <a:rPr lang="en-GB" sz="2000" b="1" dirty="0">
                <a:solidFill>
                  <a:schemeClr val="bg2"/>
                </a:solidFill>
              </a:rPr>
              <a:t> question one - discussion</a:t>
            </a:r>
          </a:p>
          <a:p>
            <a:pPr>
              <a:lnSpc>
                <a:spcPct val="150000"/>
              </a:lnSpc>
            </a:pPr>
            <a:r>
              <a:rPr lang="en-GB" sz="2000" b="1" dirty="0">
                <a:solidFill>
                  <a:schemeClr val="bg2"/>
                </a:solidFill>
              </a:rPr>
              <a:t>		Workforce data, national context, and the employment picture in Cornwall</a:t>
            </a:r>
          </a:p>
          <a:p>
            <a:pPr>
              <a:lnSpc>
                <a:spcPct val="150000"/>
              </a:lnSpc>
            </a:pPr>
            <a:r>
              <a:rPr lang="en-GB" sz="2000" b="1" dirty="0">
                <a:solidFill>
                  <a:schemeClr val="bg2"/>
                </a:solidFill>
              </a:rPr>
              <a:t>		ICS view on workforce</a:t>
            </a:r>
          </a:p>
          <a:p>
            <a:pPr>
              <a:lnSpc>
                <a:spcPct val="150000"/>
              </a:lnSpc>
            </a:pPr>
            <a:r>
              <a:rPr lang="en-GB" sz="2000" b="1" dirty="0">
                <a:solidFill>
                  <a:schemeClr val="bg2"/>
                </a:solidFill>
              </a:rPr>
              <a:t>		Recruitment and retention – national perspectives on what works</a:t>
            </a:r>
          </a:p>
          <a:p>
            <a:pPr>
              <a:lnSpc>
                <a:spcPct val="150000"/>
              </a:lnSpc>
            </a:pPr>
            <a:r>
              <a:rPr lang="en-GB" sz="2000" b="1" dirty="0">
                <a:solidFill>
                  <a:schemeClr val="bg2"/>
                </a:solidFill>
              </a:rPr>
              <a:t>		</a:t>
            </a:r>
            <a:r>
              <a:rPr lang="en-GB" sz="2000" b="1" dirty="0" err="1">
                <a:solidFill>
                  <a:schemeClr val="bg2"/>
                </a:solidFill>
              </a:rPr>
              <a:t>Meni</a:t>
            </a:r>
            <a:r>
              <a:rPr lang="en-GB" sz="2000" b="1" dirty="0">
                <a:solidFill>
                  <a:schemeClr val="bg2"/>
                </a:solidFill>
              </a:rPr>
              <a:t> question two - discussion</a:t>
            </a:r>
          </a:p>
          <a:p>
            <a:pPr>
              <a:lnSpc>
                <a:spcPct val="150000"/>
              </a:lnSpc>
            </a:pPr>
            <a:r>
              <a:rPr lang="en-GB" sz="2000" b="1" dirty="0">
                <a:solidFill>
                  <a:schemeClr val="bg2"/>
                </a:solidFill>
              </a:rPr>
              <a:t>		Proud to Care – activity to date and future plans</a:t>
            </a:r>
          </a:p>
          <a:p>
            <a:pPr>
              <a:lnSpc>
                <a:spcPct val="150000"/>
              </a:lnSpc>
            </a:pPr>
            <a:r>
              <a:rPr lang="en-GB" sz="2000" b="1" dirty="0">
                <a:solidFill>
                  <a:schemeClr val="bg2"/>
                </a:solidFill>
              </a:rPr>
              <a:t>		</a:t>
            </a:r>
            <a:r>
              <a:rPr lang="en-GB" sz="2000" b="1" dirty="0" err="1">
                <a:solidFill>
                  <a:schemeClr val="bg2"/>
                </a:solidFill>
              </a:rPr>
              <a:t>Menti</a:t>
            </a:r>
            <a:r>
              <a:rPr lang="en-GB" sz="2000" b="1" dirty="0">
                <a:solidFill>
                  <a:schemeClr val="bg2"/>
                </a:solidFill>
              </a:rPr>
              <a:t> question three - discussion</a:t>
            </a:r>
          </a:p>
          <a:p>
            <a:pPr>
              <a:lnSpc>
                <a:spcPct val="150000"/>
              </a:lnSpc>
            </a:pPr>
            <a:r>
              <a:rPr lang="en-GB" sz="2000" b="1" dirty="0">
                <a:solidFill>
                  <a:schemeClr val="bg2"/>
                </a:solidFill>
              </a:rPr>
              <a:t>		What questions should we ask our workforce?</a:t>
            </a:r>
          </a:p>
          <a:p>
            <a:pPr>
              <a:lnSpc>
                <a:spcPct val="150000"/>
              </a:lnSpc>
            </a:pPr>
            <a:r>
              <a:rPr lang="en-GB" sz="2000" b="1" dirty="0">
                <a:solidFill>
                  <a:schemeClr val="bg2"/>
                </a:solidFill>
              </a:rPr>
              <a:t>		Breakout sessions – identifying barriers and potential solutions</a:t>
            </a:r>
          </a:p>
          <a:p>
            <a:pPr>
              <a:lnSpc>
                <a:spcPct val="150000"/>
              </a:lnSpc>
            </a:pPr>
            <a:r>
              <a:rPr lang="en-GB" sz="2000" b="1" dirty="0">
                <a:solidFill>
                  <a:schemeClr val="bg2"/>
                </a:solidFill>
              </a:rPr>
              <a:t>15.30		Next steps and close</a:t>
            </a:r>
          </a:p>
          <a:p>
            <a:pPr>
              <a:lnSpc>
                <a:spcPct val="150000"/>
              </a:lnSpc>
            </a:pPr>
            <a:endParaRPr lang="en-GB" sz="2000" dirty="0"/>
          </a:p>
          <a:p>
            <a:pPr marL="342900" indent="-342900">
              <a:buAutoNum type="arabicPeriod"/>
            </a:pPr>
            <a:endParaRPr lang="en-GB" dirty="0"/>
          </a:p>
        </p:txBody>
      </p:sp>
    </p:spTree>
    <p:extLst>
      <p:ext uri="{BB962C8B-B14F-4D97-AF65-F5344CB8AC3E}">
        <p14:creationId xmlns:p14="http://schemas.microsoft.com/office/powerpoint/2010/main" val="37991612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7A00806-0225-40A4-B3D0-040B04F5667E}"/>
              </a:ext>
            </a:extLst>
          </p:cNvPr>
          <p:cNvSpPr/>
          <p:nvPr/>
        </p:nvSpPr>
        <p:spPr>
          <a:xfrm>
            <a:off x="0" y="0"/>
            <a:ext cx="7538647" cy="6858000"/>
          </a:xfrm>
          <a:prstGeom prst="rect">
            <a:avLst/>
          </a:prstGeom>
          <a:solidFill>
            <a:srgbClr val="009DA3"/>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normAutofit/>
          </a:bodyPr>
          <a:lstStyle/>
          <a:p>
            <a:pPr fontAlgn="base">
              <a:lnSpc>
                <a:spcPct val="90000"/>
              </a:lnSpc>
              <a:spcBef>
                <a:spcPts val="1000"/>
              </a:spcBef>
            </a:pPr>
            <a:endParaRPr lang="en-GB" sz="24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fontAlgn="base">
              <a:lnSpc>
                <a:spcPct val="90000"/>
              </a:lnSpc>
              <a:spcBef>
                <a:spcPts val="1000"/>
              </a:spcBef>
            </a:pPr>
            <a:endParaRPr lang="en-GB" sz="2400" b="1" dirty="0">
              <a:solidFill>
                <a:schemeClr val="bg1"/>
              </a:solidFill>
              <a:latin typeface="Calibri" panose="020F0502020204030204" pitchFamily="34" charset="0"/>
            </a:endParaRPr>
          </a:p>
        </p:txBody>
      </p:sp>
      <p:sp>
        <p:nvSpPr>
          <p:cNvPr id="2" name="Title 1">
            <a:extLst>
              <a:ext uri="{FF2B5EF4-FFF2-40B4-BE49-F238E27FC236}">
                <a16:creationId xmlns:a16="http://schemas.microsoft.com/office/drawing/2014/main" id="{AE849FC0-CEB4-4C22-A819-D922B242B52B}"/>
              </a:ext>
            </a:extLst>
          </p:cNvPr>
          <p:cNvSpPr>
            <a:spLocks noGrp="1"/>
          </p:cNvSpPr>
          <p:nvPr>
            <p:ph type="title"/>
          </p:nvPr>
        </p:nvSpPr>
        <p:spPr>
          <a:xfrm>
            <a:off x="685801" y="685006"/>
            <a:ext cx="5410199" cy="351499"/>
          </a:xfrm>
        </p:spPr>
        <p:txBody>
          <a:bodyPr>
            <a:noAutofit/>
          </a:bodyPr>
          <a:lstStyle/>
          <a:p>
            <a:br>
              <a:rPr lang="en-GB" sz="2800" b="1" dirty="0">
                <a:latin typeface="Calibri" panose="020F0502020204030204" pitchFamily="34" charset="0"/>
                <a:ea typeface="Calibri" panose="020F0502020204030204" pitchFamily="34" charset="0"/>
                <a:cs typeface="Times New Roman" panose="02020603050405020304" pitchFamily="18" charset="0"/>
              </a:rPr>
            </a:br>
            <a:br>
              <a:rPr lang="en-GB" sz="2800" b="1" dirty="0">
                <a:solidFill>
                  <a:schemeClr val="bg1"/>
                </a:solidFill>
                <a:latin typeface="+mn-lt"/>
              </a:rPr>
            </a:br>
            <a:br>
              <a:rPr lang="en-GB" sz="2800" b="1" dirty="0">
                <a:solidFill>
                  <a:schemeClr val="bg1"/>
                </a:solidFill>
                <a:latin typeface="+mn-lt"/>
              </a:rPr>
            </a:br>
            <a:r>
              <a:rPr lang="en-GB" sz="2800" b="1" dirty="0">
                <a:solidFill>
                  <a:schemeClr val="bg1"/>
                </a:solidFill>
                <a:latin typeface="+mn-lt"/>
              </a:rPr>
              <a:t>#</a:t>
            </a:r>
            <a:endParaRPr lang="en-GB" sz="1400" b="1" dirty="0">
              <a:solidFill>
                <a:schemeClr val="bg1"/>
              </a:solidFill>
              <a:latin typeface="+mn-lt"/>
            </a:endParaRPr>
          </a:p>
        </p:txBody>
      </p:sp>
      <p:sp>
        <p:nvSpPr>
          <p:cNvPr id="3" name="Content Placeholder 2">
            <a:extLst>
              <a:ext uri="{FF2B5EF4-FFF2-40B4-BE49-F238E27FC236}">
                <a16:creationId xmlns:a16="http://schemas.microsoft.com/office/drawing/2014/main" id="{67A0C492-286D-4ECF-8615-E54DFAB6585F}"/>
              </a:ext>
            </a:extLst>
          </p:cNvPr>
          <p:cNvSpPr>
            <a:spLocks noGrp="1"/>
          </p:cNvSpPr>
          <p:nvPr>
            <p:ph idx="1"/>
          </p:nvPr>
        </p:nvSpPr>
        <p:spPr>
          <a:xfrm>
            <a:off x="0" y="685006"/>
            <a:ext cx="6942665" cy="5811837"/>
          </a:xfrm>
          <a:solidFill>
            <a:srgbClr val="009D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rmAutofit fontScale="85000" lnSpcReduction="20000"/>
          </a:bodyPr>
          <a:lstStyle/>
          <a:p>
            <a:pPr marL="914400" lvl="2" indent="-914400">
              <a:lnSpc>
                <a:spcPct val="107000"/>
              </a:lnSpc>
              <a:buNone/>
            </a:pPr>
            <a:endParaRPr lang="en-GB" sz="1800" dirty="0">
              <a:latin typeface="Calibri" panose="020F0502020204030204" pitchFamily="34" charset="0"/>
              <a:ea typeface="Calibri" panose="020F0502020204030204" pitchFamily="34" charset="0"/>
              <a:cs typeface="Times New Roman" panose="02020603050405020304" pitchFamily="18" charset="0"/>
            </a:endParaRPr>
          </a:p>
          <a:p>
            <a:pPr marL="898525" lvl="2" indent="-625475">
              <a:lnSpc>
                <a:spcPct val="107000"/>
              </a:lnSpc>
              <a:buFont typeface="Wingdings" panose="05000000000000000000" pitchFamily="2" charset="2"/>
              <a:buChar char="Ø"/>
            </a:pPr>
            <a:r>
              <a:rPr lang="en-GB" sz="1800" dirty="0">
                <a:latin typeface="Calibri" panose="020F0502020204030204" pitchFamily="34" charset="0"/>
                <a:ea typeface="Calibri" panose="020F0502020204030204" pitchFamily="34" charset="0"/>
                <a:cs typeface="Times New Roman" panose="02020603050405020304" pitchFamily="18" charset="0"/>
              </a:rPr>
              <a:t>We want to work with all of our stakeholders to understand the strengths, weaknesses, opportunities and threats of our intended approach and to learn from these and their ideas for the future service design.</a:t>
            </a:r>
          </a:p>
          <a:p>
            <a:pPr marL="898525" lvl="2" indent="-625475">
              <a:lnSpc>
                <a:spcPct val="107000"/>
              </a:lnSpc>
              <a:buNone/>
            </a:pPr>
            <a:endParaRPr lang="en-GB" sz="1800" dirty="0">
              <a:latin typeface="Calibri" panose="020F0502020204030204" pitchFamily="34" charset="0"/>
              <a:ea typeface="Calibri" panose="020F0502020204030204" pitchFamily="34" charset="0"/>
              <a:cs typeface="Times New Roman" panose="02020603050405020304" pitchFamily="18" charset="0"/>
            </a:endParaRPr>
          </a:p>
          <a:p>
            <a:pPr marL="898525" lvl="2" indent="-625475">
              <a:lnSpc>
                <a:spcPct val="107000"/>
              </a:lnSpc>
              <a:buFont typeface="Wingdings" panose="05000000000000000000" pitchFamily="2" charset="2"/>
              <a:buChar char="Ø"/>
            </a:pPr>
            <a:r>
              <a:rPr lang="en-GB" sz="1800" dirty="0">
                <a:latin typeface="Calibri" panose="020F0502020204030204" pitchFamily="34" charset="0"/>
                <a:ea typeface="Calibri" panose="020F0502020204030204" pitchFamily="34" charset="0"/>
                <a:cs typeface="Times New Roman" panose="02020603050405020304" pitchFamily="18" charset="0"/>
              </a:rPr>
              <a:t>We want to codesign our local solution together wherever possible inside of our statutory duties and function, observing the principles of coproduction, set out in our Delivering Better Care Commissioning Strategies.</a:t>
            </a:r>
          </a:p>
          <a:p>
            <a:pPr marL="898525" lvl="2" indent="-625475">
              <a:lnSpc>
                <a:spcPct val="107000"/>
              </a:lnSpc>
              <a:buFont typeface="Wingdings" panose="05000000000000000000" pitchFamily="2" charset="2"/>
              <a:buChar char="Ø"/>
            </a:pPr>
            <a:endParaRPr lang="en-GB" sz="1800" dirty="0">
              <a:latin typeface="Calibri" panose="020F0502020204030204" pitchFamily="34" charset="0"/>
              <a:ea typeface="Calibri" panose="020F0502020204030204" pitchFamily="34" charset="0"/>
              <a:cs typeface="Times New Roman" panose="02020603050405020304" pitchFamily="18" charset="0"/>
            </a:endParaRPr>
          </a:p>
          <a:p>
            <a:pPr marL="898525" lvl="2" indent="-625475">
              <a:lnSpc>
                <a:spcPct val="107000"/>
              </a:lnSpc>
              <a:buFont typeface="Wingdings" panose="05000000000000000000" pitchFamily="2" charset="2"/>
              <a:buChar char="Ø"/>
            </a:pPr>
            <a:r>
              <a:rPr lang="en-GB" sz="1800" dirty="0">
                <a:latin typeface="Calibri" panose="020F0502020204030204" pitchFamily="34" charset="0"/>
                <a:ea typeface="Calibri" panose="020F0502020204030204" pitchFamily="34" charset="0"/>
                <a:cs typeface="Times New Roman" panose="02020603050405020304" pitchFamily="18" charset="0"/>
              </a:rPr>
              <a:t>We will ensure there are many opportunities to work with us throughout the design phase including thematic workshops, partnership boards and advisory groups</a:t>
            </a:r>
          </a:p>
          <a:p>
            <a:pPr marL="898525" lvl="2" indent="-625475">
              <a:lnSpc>
                <a:spcPct val="107000"/>
              </a:lnSpc>
              <a:buNone/>
            </a:pPr>
            <a:endParaRPr lang="en-GB" sz="1800" dirty="0">
              <a:latin typeface="Calibri" panose="020F0502020204030204" pitchFamily="34" charset="0"/>
              <a:ea typeface="Calibri" panose="020F0502020204030204" pitchFamily="34" charset="0"/>
              <a:cs typeface="Times New Roman" panose="02020603050405020304" pitchFamily="18" charset="0"/>
            </a:endParaRPr>
          </a:p>
          <a:p>
            <a:pPr marL="898525" lvl="2" indent="-625475">
              <a:lnSpc>
                <a:spcPct val="107000"/>
              </a:lnSpc>
              <a:buFont typeface="Wingdings" panose="05000000000000000000" pitchFamily="2" charset="2"/>
              <a:buChar char="Ø"/>
            </a:pPr>
            <a:r>
              <a:rPr lang="en-GB" sz="1800" dirty="0">
                <a:latin typeface="Calibri" panose="020F0502020204030204" pitchFamily="34" charset="0"/>
                <a:ea typeface="Calibri" panose="020F0502020204030204" pitchFamily="34" charset="0"/>
                <a:cs typeface="Times New Roman" panose="02020603050405020304" pitchFamily="18" charset="0"/>
              </a:rPr>
              <a:t>We will listen to partners and stakeholders and explain how their thoughts and ideas have informed the approach. </a:t>
            </a:r>
          </a:p>
          <a:p>
            <a:pPr marL="898525" lvl="2" indent="-625475">
              <a:lnSpc>
                <a:spcPct val="107000"/>
              </a:lnSpc>
              <a:buNone/>
            </a:pPr>
            <a:endParaRPr lang="en-GB" sz="1800" dirty="0">
              <a:latin typeface="Calibri" panose="020F0502020204030204" pitchFamily="34" charset="0"/>
              <a:cs typeface="Times New Roman" panose="02020603050405020304" pitchFamily="18" charset="0"/>
            </a:endParaRPr>
          </a:p>
          <a:p>
            <a:pPr marL="898525" lvl="2" indent="-625475">
              <a:lnSpc>
                <a:spcPct val="107000"/>
              </a:lnSpc>
              <a:buFont typeface="Wingdings" panose="05000000000000000000" pitchFamily="2" charset="2"/>
              <a:buChar char="Ø"/>
            </a:pPr>
            <a:r>
              <a:rPr lang="en-GB" sz="1800" dirty="0">
                <a:solidFill>
                  <a:schemeClr val="bg1"/>
                </a:solidFill>
                <a:latin typeface="Calibri" panose="020F0502020204030204" pitchFamily="34" charset="0"/>
                <a:ea typeface="Calibri" panose="020F0502020204030204" pitchFamily="34" charset="0"/>
                <a:cs typeface="Times New Roman" panose="02020603050405020304" pitchFamily="18" charset="0"/>
              </a:rPr>
              <a:t>We will formulate a Business Case, which sets out proposals and recommendations for the Council’s leadership team and members to consider before proceeding to the formal procurement. This will lead to the creation of a new service specification and commercial and financial model</a:t>
            </a:r>
          </a:p>
          <a:p>
            <a:pPr marL="898525" lvl="2" indent="-625475">
              <a:lnSpc>
                <a:spcPct val="107000"/>
              </a:lnSpc>
              <a:buNone/>
            </a:pPr>
            <a:endParaRPr lang="en-GB" sz="18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898525" lvl="2" indent="-625475">
              <a:lnSpc>
                <a:spcPct val="107000"/>
              </a:lnSpc>
              <a:buFont typeface="Wingdings" panose="05000000000000000000" pitchFamily="2" charset="2"/>
              <a:buChar char="Ø"/>
            </a:pPr>
            <a:r>
              <a:rPr lang="en-GB" sz="1800" dirty="0">
                <a:solidFill>
                  <a:schemeClr val="bg1"/>
                </a:solidFill>
                <a:latin typeface="Calibri" panose="020F0502020204030204" pitchFamily="34" charset="0"/>
                <a:ea typeface="Calibri" panose="020F0502020204030204" pitchFamily="34" charset="0"/>
                <a:cs typeface="Times New Roman" panose="02020603050405020304" pitchFamily="18" charset="0"/>
              </a:rPr>
              <a:t>We will award a new contract, which will commence on 1 April 2024. </a:t>
            </a:r>
          </a:p>
          <a:p>
            <a:pPr marL="0" lvl="2" indent="0">
              <a:lnSpc>
                <a:spcPct val="107000"/>
              </a:lnSpc>
              <a:buNone/>
            </a:pPr>
            <a:endParaRPr lang="en-GB" sz="18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20E5D5B0-B71B-45FB-AC4F-66FB284717F3}"/>
              </a:ext>
            </a:extLst>
          </p:cNvPr>
          <p:cNvPicPr>
            <a:picLocks noChangeAspect="1"/>
          </p:cNvPicPr>
          <p:nvPr/>
        </p:nvPicPr>
        <p:blipFill>
          <a:blip r:embed="rId3"/>
          <a:stretch>
            <a:fillRect/>
          </a:stretch>
        </p:blipFill>
        <p:spPr>
          <a:xfrm>
            <a:off x="7876168" y="1372430"/>
            <a:ext cx="4135802" cy="4113140"/>
          </a:xfrm>
          <a:prstGeom prst="rect">
            <a:avLst/>
          </a:prstGeom>
        </p:spPr>
      </p:pic>
      <p:sp>
        <p:nvSpPr>
          <p:cNvPr id="9" name="Title 1">
            <a:extLst>
              <a:ext uri="{FF2B5EF4-FFF2-40B4-BE49-F238E27FC236}">
                <a16:creationId xmlns:a16="http://schemas.microsoft.com/office/drawing/2014/main" id="{5C9936B3-275F-15EE-2CC2-41F38F28DC2D}"/>
              </a:ext>
            </a:extLst>
          </p:cNvPr>
          <p:cNvSpPr txBox="1">
            <a:spLocks/>
          </p:cNvSpPr>
          <p:nvPr/>
        </p:nvSpPr>
        <p:spPr>
          <a:xfrm>
            <a:off x="114300" y="-81226"/>
            <a:ext cx="742434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dirty="0">
                <a:solidFill>
                  <a:schemeClr val="bg1"/>
                </a:solidFill>
                <a:latin typeface="+mn-lt"/>
              </a:rPr>
              <a:t>Final Plenary session – What happens next</a:t>
            </a:r>
            <a:br>
              <a:rPr lang="en-GB" sz="2800" b="1" dirty="0">
                <a:solidFill>
                  <a:schemeClr val="bg1"/>
                </a:solidFill>
                <a:latin typeface="+mn-lt"/>
              </a:rPr>
            </a:br>
            <a:br>
              <a:rPr lang="en-GB" sz="2800" b="1" dirty="0">
                <a:solidFill>
                  <a:schemeClr val="bg1"/>
                </a:solidFill>
                <a:latin typeface="+mn-lt"/>
              </a:rPr>
            </a:br>
            <a:endParaRPr lang="en-GB" sz="1400" b="1" dirty="0">
              <a:solidFill>
                <a:schemeClr val="bg1"/>
              </a:solidFill>
              <a:latin typeface="+mn-lt"/>
            </a:endParaRPr>
          </a:p>
        </p:txBody>
      </p:sp>
    </p:spTree>
    <p:extLst>
      <p:ext uri="{BB962C8B-B14F-4D97-AF65-F5344CB8AC3E}">
        <p14:creationId xmlns:p14="http://schemas.microsoft.com/office/powerpoint/2010/main" val="4912278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7A00806-0225-40A4-B3D0-040B04F5667E}"/>
              </a:ext>
            </a:extLst>
          </p:cNvPr>
          <p:cNvSpPr/>
          <p:nvPr/>
        </p:nvSpPr>
        <p:spPr>
          <a:xfrm>
            <a:off x="0" y="0"/>
            <a:ext cx="7538647" cy="6858000"/>
          </a:xfrm>
          <a:prstGeom prst="rect">
            <a:avLst/>
          </a:prstGeom>
          <a:solidFill>
            <a:srgbClr val="009DA3"/>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normAutofit/>
          </a:bodyPr>
          <a:lstStyle/>
          <a:p>
            <a:pPr indent="-228600" fontAlgn="base">
              <a:lnSpc>
                <a:spcPct val="90000"/>
              </a:lnSpc>
              <a:spcBef>
                <a:spcPts val="1000"/>
              </a:spcBef>
              <a:buFont typeface="Arial" panose="020B0604020202020204" pitchFamily="34" charset="0"/>
              <a:buChar char="•"/>
            </a:pPr>
            <a:endParaRPr lang="en-GB" sz="2400" b="1">
              <a:solidFill>
                <a:schemeClr val="bg1"/>
              </a:solidFill>
              <a:latin typeface="Calibri" panose="020F0502020204030204" pitchFamily="34" charset="0"/>
            </a:endParaRPr>
          </a:p>
        </p:txBody>
      </p:sp>
      <p:sp>
        <p:nvSpPr>
          <p:cNvPr id="2" name="Title 1">
            <a:extLst>
              <a:ext uri="{FF2B5EF4-FFF2-40B4-BE49-F238E27FC236}">
                <a16:creationId xmlns:a16="http://schemas.microsoft.com/office/drawing/2014/main" id="{AE849FC0-CEB4-4C22-A819-D922B242B52B}"/>
              </a:ext>
            </a:extLst>
          </p:cNvPr>
          <p:cNvSpPr>
            <a:spLocks noGrp="1"/>
          </p:cNvSpPr>
          <p:nvPr>
            <p:ph type="title"/>
          </p:nvPr>
        </p:nvSpPr>
        <p:spPr>
          <a:xfrm>
            <a:off x="114300" y="-81225"/>
            <a:ext cx="5410199" cy="845723"/>
          </a:xfrm>
        </p:spPr>
        <p:txBody>
          <a:bodyPr>
            <a:normAutofit/>
          </a:bodyPr>
          <a:lstStyle/>
          <a:p>
            <a:r>
              <a:rPr lang="en-GB" sz="2800" b="1">
                <a:solidFill>
                  <a:schemeClr val="bg1"/>
                </a:solidFill>
                <a:latin typeface="+mn-lt"/>
              </a:rPr>
              <a:t>Final questions/comments?</a:t>
            </a:r>
            <a:endParaRPr lang="en-GB" sz="1400" b="1">
              <a:solidFill>
                <a:schemeClr val="bg1"/>
              </a:solidFill>
              <a:latin typeface="+mn-lt"/>
            </a:endParaRPr>
          </a:p>
        </p:txBody>
      </p:sp>
      <p:sp>
        <p:nvSpPr>
          <p:cNvPr id="3" name="Content Placeholder 2">
            <a:extLst>
              <a:ext uri="{FF2B5EF4-FFF2-40B4-BE49-F238E27FC236}">
                <a16:creationId xmlns:a16="http://schemas.microsoft.com/office/drawing/2014/main" id="{67A0C492-286D-4ECF-8615-E54DFAB6585F}"/>
              </a:ext>
            </a:extLst>
          </p:cNvPr>
          <p:cNvSpPr>
            <a:spLocks noGrp="1"/>
          </p:cNvSpPr>
          <p:nvPr>
            <p:ph idx="1"/>
          </p:nvPr>
        </p:nvSpPr>
        <p:spPr>
          <a:xfrm>
            <a:off x="114300" y="1544892"/>
            <a:ext cx="6658601" cy="3226464"/>
          </a:xfrm>
          <a:solidFill>
            <a:srgbClr val="009D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rmAutofit fontScale="92500" lnSpcReduction="20000"/>
          </a:bodyPr>
          <a:lstStyle/>
          <a:p>
            <a:pPr marL="0" lvl="2" indent="0">
              <a:lnSpc>
                <a:spcPct val="107000"/>
              </a:lnSpc>
              <a:buNone/>
            </a:pPr>
            <a:r>
              <a:rPr lang="en-GB" sz="2400" dirty="0">
                <a:latin typeface="Calibri" panose="020F0502020204030204" pitchFamily="34" charset="0"/>
                <a:ea typeface="Calibri" panose="020F0502020204030204" pitchFamily="34" charset="0"/>
                <a:cs typeface="Times New Roman" panose="02020603050405020304" pitchFamily="18" charset="0"/>
              </a:rPr>
              <a:t>Thank you for your time, your considered comments and your suggestions.</a:t>
            </a:r>
          </a:p>
          <a:p>
            <a:pPr marL="0" lvl="2" indent="0">
              <a:lnSpc>
                <a:spcPct val="107000"/>
              </a:lnSpc>
              <a:buNone/>
            </a:pPr>
            <a:endParaRPr lang="en-GB" sz="2400" dirty="0">
              <a:latin typeface="Calibri" panose="020F0502020204030204" pitchFamily="34" charset="0"/>
              <a:ea typeface="Calibri" panose="020F0502020204030204" pitchFamily="34" charset="0"/>
              <a:cs typeface="Times New Roman" panose="02020603050405020304" pitchFamily="18" charset="0"/>
            </a:endParaRPr>
          </a:p>
          <a:p>
            <a:pPr marL="0" lvl="2" indent="0">
              <a:lnSpc>
                <a:spcPct val="107000"/>
              </a:lnSpc>
              <a:buNone/>
            </a:pPr>
            <a:r>
              <a:rPr lang="en-GB" sz="2400" dirty="0">
                <a:latin typeface="Calibri" panose="020F0502020204030204" pitchFamily="34" charset="0"/>
                <a:ea typeface="Calibri" panose="020F0502020204030204" pitchFamily="34" charset="0"/>
                <a:cs typeface="Times New Roman" panose="02020603050405020304" pitchFamily="18" charset="0"/>
              </a:rPr>
              <a:t>Please keep in touch with the Proud to Care team at proudtocare@cornwall.gov.uk</a:t>
            </a:r>
          </a:p>
          <a:p>
            <a:pPr marL="914400" lvl="2" indent="-914400">
              <a:lnSpc>
                <a:spcPct val="107000"/>
              </a:lnSpc>
              <a:buNone/>
            </a:pPr>
            <a:endParaRPr lang="en-GB" sz="2400" dirty="0">
              <a:latin typeface="Calibri" panose="020F0502020204030204" pitchFamily="34" charset="0"/>
              <a:ea typeface="Calibri" panose="020F0502020204030204" pitchFamily="34" charset="0"/>
              <a:cs typeface="Times New Roman" panose="02020603050405020304" pitchFamily="18" charset="0"/>
            </a:endParaRPr>
          </a:p>
          <a:p>
            <a:pPr marL="0" lvl="2" indent="0">
              <a:lnSpc>
                <a:spcPct val="107000"/>
              </a:lnSpc>
              <a:buNone/>
            </a:pPr>
            <a:r>
              <a:rPr lang="en-GB" sz="2400" dirty="0">
                <a:latin typeface="Calibri" panose="020F0502020204030204" pitchFamily="34" charset="0"/>
                <a:ea typeface="Calibri" panose="020F0502020204030204" pitchFamily="34" charset="0"/>
                <a:cs typeface="Times New Roman" panose="02020603050405020304" pitchFamily="18" charset="0"/>
              </a:rPr>
              <a:t>Please do not forget to add your views and encourage your workforce to respond on our Let’s Talk Cornwall pages when they are availble.</a:t>
            </a:r>
          </a:p>
          <a:p>
            <a:pPr marL="0" lvl="2" indent="0">
              <a:lnSpc>
                <a:spcPct val="107000"/>
              </a:lnSpc>
              <a:buNone/>
            </a:pPr>
            <a:endParaRPr lang="en-GB" sz="2400" dirty="0">
              <a:latin typeface="Calibri" panose="020F0502020204030204" pitchFamily="34" charset="0"/>
              <a:ea typeface="Calibri" panose="020F0502020204030204" pitchFamily="34" charset="0"/>
              <a:cs typeface="Times New Roman" panose="02020603050405020304" pitchFamily="18" charset="0"/>
            </a:endParaRPr>
          </a:p>
          <a:p>
            <a:pPr marL="0" lvl="2" indent="0">
              <a:lnSpc>
                <a:spcPct val="107000"/>
              </a:lnSpc>
              <a:buNone/>
            </a:pPr>
            <a:endParaRPr lang="en-GB" sz="24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4" name="Graphic 3" descr="Clipboard with solid fill">
            <a:extLst>
              <a:ext uri="{FF2B5EF4-FFF2-40B4-BE49-F238E27FC236}">
                <a16:creationId xmlns:a16="http://schemas.microsoft.com/office/drawing/2014/main" id="{D187A2B5-2619-3743-BBC6-C3B031A05EC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63879" y="1772392"/>
            <a:ext cx="1746858" cy="1746858"/>
          </a:xfrm>
          <a:prstGeom prst="rect">
            <a:avLst/>
          </a:prstGeom>
        </p:spPr>
      </p:pic>
      <p:pic>
        <p:nvPicPr>
          <p:cNvPr id="7" name="Graphic 6" descr="Comment Like with solid fill">
            <a:extLst>
              <a:ext uri="{FF2B5EF4-FFF2-40B4-BE49-F238E27FC236}">
                <a16:creationId xmlns:a16="http://schemas.microsoft.com/office/drawing/2014/main" id="{5899D180-64D4-EBF9-89D5-EAE76ED8E28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863879" y="4566324"/>
            <a:ext cx="1920025" cy="1920025"/>
          </a:xfrm>
          <a:prstGeom prst="rect">
            <a:avLst/>
          </a:prstGeom>
        </p:spPr>
      </p:pic>
      <p:pic>
        <p:nvPicPr>
          <p:cNvPr id="11" name="Graphic 10" descr="Thought bubble outline">
            <a:extLst>
              <a:ext uri="{FF2B5EF4-FFF2-40B4-BE49-F238E27FC236}">
                <a16:creationId xmlns:a16="http://schemas.microsoft.com/office/drawing/2014/main" id="{A8438847-A85B-3C63-1FA7-756DD21E8F8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802170" y="3158124"/>
            <a:ext cx="2108112" cy="2108112"/>
          </a:xfrm>
          <a:prstGeom prst="rect">
            <a:avLst/>
          </a:prstGeom>
        </p:spPr>
      </p:pic>
      <p:pic>
        <p:nvPicPr>
          <p:cNvPr id="16" name="Picture 15">
            <a:extLst>
              <a:ext uri="{FF2B5EF4-FFF2-40B4-BE49-F238E27FC236}">
                <a16:creationId xmlns:a16="http://schemas.microsoft.com/office/drawing/2014/main" id="{F263847E-C628-BE52-822C-5AA9F487B43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4276" y="5842247"/>
            <a:ext cx="2366987" cy="912366"/>
          </a:xfrm>
          <a:prstGeom prst="rect">
            <a:avLst/>
          </a:prstGeom>
        </p:spPr>
      </p:pic>
      <p:pic>
        <p:nvPicPr>
          <p:cNvPr id="17" name="Graphic 16" descr="Subtitles outline">
            <a:extLst>
              <a:ext uri="{FF2B5EF4-FFF2-40B4-BE49-F238E27FC236}">
                <a16:creationId xmlns:a16="http://schemas.microsoft.com/office/drawing/2014/main" id="{DEF2098F-6A67-7353-D04F-4C01764FE43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802170" y="581555"/>
            <a:ext cx="2064266" cy="2064266"/>
          </a:xfrm>
          <a:prstGeom prst="rect">
            <a:avLst/>
          </a:prstGeom>
        </p:spPr>
      </p:pic>
    </p:spTree>
    <p:extLst>
      <p:ext uri="{BB962C8B-B14F-4D97-AF65-F5344CB8AC3E}">
        <p14:creationId xmlns:p14="http://schemas.microsoft.com/office/powerpoint/2010/main" val="17187194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591A1-DABF-E60D-CEFA-57055D3FA60C}"/>
              </a:ext>
            </a:extLst>
          </p:cNvPr>
          <p:cNvSpPr>
            <a:spLocks noGrp="1"/>
          </p:cNvSpPr>
          <p:nvPr>
            <p:ph type="title"/>
          </p:nvPr>
        </p:nvSpPr>
        <p:spPr/>
        <p:txBody>
          <a:bodyPr/>
          <a:lstStyle/>
          <a:p>
            <a:r>
              <a:rPr lang="en-GB" b="1" dirty="0">
                <a:solidFill>
                  <a:srgbClr val="009DA3"/>
                </a:solidFill>
              </a:rPr>
              <a:t>What you have told us about your workforce</a:t>
            </a:r>
          </a:p>
        </p:txBody>
      </p:sp>
      <p:sp>
        <p:nvSpPr>
          <p:cNvPr id="3" name="Content Placeholder 2">
            <a:extLst>
              <a:ext uri="{FF2B5EF4-FFF2-40B4-BE49-F238E27FC236}">
                <a16:creationId xmlns:a16="http://schemas.microsoft.com/office/drawing/2014/main" id="{3F10BE32-8847-A5A4-1BEC-FBBAC8363BB7}"/>
              </a:ext>
            </a:extLst>
          </p:cNvPr>
          <p:cNvSpPr>
            <a:spLocks noGrp="1"/>
          </p:cNvSpPr>
          <p:nvPr>
            <p:ph idx="1"/>
          </p:nvPr>
        </p:nvSpPr>
        <p:spPr>
          <a:xfrm>
            <a:off x="838200" y="1825624"/>
            <a:ext cx="10515600" cy="4904959"/>
          </a:xfrm>
          <a:solidFill>
            <a:srgbClr val="009DA3"/>
          </a:solidFill>
        </p:spPr>
        <p:txBody>
          <a:bodyPr>
            <a:normAutofit fontScale="70000" lnSpcReduction="20000"/>
          </a:bodyPr>
          <a:lstStyle/>
          <a:p>
            <a:pPr marL="0" lvl="0" indent="0">
              <a:lnSpc>
                <a:spcPct val="107000"/>
              </a:lnSpc>
              <a:buNone/>
            </a:pPr>
            <a:r>
              <a:rPr lang="en-GB" sz="2400" b="1" dirty="0">
                <a:solidFill>
                  <a:schemeClr val="bg2"/>
                </a:solidFill>
                <a:latin typeface="Calibri" panose="020F0502020204030204" pitchFamily="34" charset="0"/>
                <a:ea typeface="Times New Roman" panose="02020603050405020304" pitchFamily="18" charset="0"/>
                <a:cs typeface="Calibri" panose="020F0502020204030204" pitchFamily="34" charset="0"/>
              </a:rPr>
              <a:t>Last summer</a:t>
            </a:r>
            <a:r>
              <a:rPr lang="en-GB" sz="2400" b="1" dirty="0">
                <a:solidFill>
                  <a:schemeClr val="bg2"/>
                </a:solidFill>
                <a:effectLst/>
                <a:latin typeface="Calibri" panose="020F0502020204030204" pitchFamily="34" charset="0"/>
                <a:ea typeface="Times New Roman" panose="02020603050405020304" pitchFamily="18" charset="0"/>
                <a:cs typeface="Calibri" panose="020F0502020204030204" pitchFamily="34" charset="0"/>
              </a:rPr>
              <a:t> a joint survey </a:t>
            </a:r>
            <a:r>
              <a:rPr lang="en-GB" sz="2400" b="1" dirty="0">
                <a:solidFill>
                  <a:schemeClr val="bg2"/>
                </a:solidFill>
                <a:latin typeface="Calibri" panose="020F0502020204030204" pitchFamily="34" charset="0"/>
                <a:ea typeface="Times New Roman" panose="02020603050405020304" pitchFamily="18" charset="0"/>
                <a:cs typeface="Calibri" panose="020F0502020204030204" pitchFamily="34" charset="0"/>
              </a:rPr>
              <a:t>co- produced with </a:t>
            </a:r>
            <a:r>
              <a:rPr lang="en-GB" sz="2400" b="1" dirty="0">
                <a:solidFill>
                  <a:schemeClr val="bg2"/>
                </a:solidFill>
                <a:effectLst/>
                <a:latin typeface="Calibri" panose="020F0502020204030204" pitchFamily="34" charset="0"/>
                <a:ea typeface="Times New Roman" panose="02020603050405020304" pitchFamily="18" charset="0"/>
                <a:cs typeface="Calibri" panose="020F0502020204030204" pitchFamily="34" charset="0"/>
              </a:rPr>
              <a:t>CPIC, CAHSC, ICS and Proud to Care was sent to Independent ASC provider workforce employers and managers</a:t>
            </a:r>
            <a:endParaRPr lang="en-GB" sz="2400" b="1"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a:p>
            <a:pPr marL="180340" indent="0">
              <a:lnSpc>
                <a:spcPct val="107000"/>
              </a:lnSpc>
              <a:buNone/>
            </a:pPr>
            <a:r>
              <a:rPr lang="en-GB" sz="2400" b="1" dirty="0">
                <a:solidFill>
                  <a:schemeClr val="bg2"/>
                </a:solidFill>
                <a:effectLst/>
                <a:latin typeface="Calibri" panose="020F0502020204030204" pitchFamily="34" charset="0"/>
                <a:ea typeface="Times New Roman" panose="02020603050405020304" pitchFamily="18" charset="0"/>
                <a:cs typeface="Calibri" panose="020F0502020204030204" pitchFamily="34" charset="0"/>
              </a:rPr>
              <a:t>Findings:  key areas of concern to the independent provider sector :</a:t>
            </a:r>
            <a:endParaRPr lang="en-GB" sz="2400" b="1"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en-GB" sz="2400" b="1" dirty="0">
                <a:solidFill>
                  <a:schemeClr val="bg2"/>
                </a:solidFill>
                <a:effectLst/>
                <a:latin typeface="Calibri" panose="020F0502020204030204" pitchFamily="34" charset="0"/>
                <a:ea typeface="Times New Roman" panose="02020603050405020304" pitchFamily="18" charset="0"/>
                <a:cs typeface="Calibri" panose="020F0502020204030204" pitchFamily="34" charset="0"/>
              </a:rPr>
              <a:t>Recruitment and retention of staff with a clear recruitment strategy</a:t>
            </a:r>
            <a:endParaRPr lang="en-GB" sz="2400" b="1"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en-GB" sz="2400" b="1" dirty="0">
                <a:solidFill>
                  <a:schemeClr val="bg2"/>
                </a:solidFill>
                <a:effectLst/>
                <a:latin typeface="Calibri" panose="020F0502020204030204" pitchFamily="34" charset="0"/>
                <a:ea typeface="Times New Roman" panose="02020603050405020304" pitchFamily="18" charset="0"/>
                <a:cs typeface="Calibri" panose="020F0502020204030204" pitchFamily="34" charset="0"/>
              </a:rPr>
              <a:t>Pay rates :</a:t>
            </a:r>
            <a:r>
              <a:rPr lang="en-GB" sz="2400" b="1" dirty="0">
                <a:solidFill>
                  <a:schemeClr val="bg2"/>
                </a:solidFill>
                <a:effectLst/>
                <a:latin typeface="Calibri" panose="020F0502020204030204" pitchFamily="34" charset="0"/>
                <a:ea typeface="Calibri" panose="020F0502020204030204" pitchFamily="34" charset="0"/>
                <a:cs typeface="Calibri" panose="020F0502020204030204" pitchFamily="34" charset="0"/>
              </a:rPr>
              <a:t> </a:t>
            </a:r>
            <a:r>
              <a:rPr lang="en-GB" sz="2400" b="1" i="1" dirty="0">
                <a:solidFill>
                  <a:schemeClr val="bg2"/>
                </a:solidFill>
                <a:effectLst/>
                <a:latin typeface="Calibri" panose="020F0502020204030204" pitchFamily="34" charset="0"/>
                <a:ea typeface="Calibri" panose="020F0502020204030204" pitchFamily="34" charset="0"/>
                <a:cs typeface="Calibri" panose="020F0502020204030204" pitchFamily="34" charset="0"/>
              </a:rPr>
              <a:t>Standardised pay scale; </a:t>
            </a:r>
            <a:r>
              <a:rPr lang="en-GB" sz="2400" b="1" i="1" dirty="0">
                <a:solidFill>
                  <a:schemeClr val="bg2"/>
                </a:solidFill>
                <a:effectLst/>
                <a:latin typeface="Calibri" panose="020F0502020204030204" pitchFamily="34" charset="0"/>
                <a:ea typeface="Times New Roman" panose="02020603050405020304" pitchFamily="18" charset="0"/>
                <a:cs typeface="Calibri" panose="020F0502020204030204" pitchFamily="34" charset="0"/>
              </a:rPr>
              <a:t>Pay rates of staff and Registered Managers are not competitive, or adequate for roles; </a:t>
            </a:r>
            <a:r>
              <a:rPr lang="en-GB" sz="2400" b="1" i="1" dirty="0">
                <a:solidFill>
                  <a:schemeClr val="bg2"/>
                </a:solidFill>
                <a:effectLst/>
                <a:latin typeface="Calibri" panose="020F0502020204030204" pitchFamily="34" charset="0"/>
                <a:ea typeface="Calibri" panose="020F0502020204030204" pitchFamily="34" charset="0"/>
                <a:cs typeface="Calibri" panose="020F0502020204030204" pitchFamily="34" charset="0"/>
              </a:rPr>
              <a:t> being a manager isn't worth</a:t>
            </a:r>
            <a:r>
              <a:rPr lang="en-GB" sz="2400" b="1" dirty="0">
                <a:solidFill>
                  <a:schemeClr val="bg2"/>
                </a:solidFill>
                <a:effectLst/>
                <a:latin typeface="Calibri" panose="020F0502020204030204" pitchFamily="34" charset="0"/>
                <a:ea typeface="Calibri" panose="020F0502020204030204" pitchFamily="34" charset="0"/>
                <a:cs typeface="Calibri" panose="020F0502020204030204" pitchFamily="34" charset="0"/>
              </a:rPr>
              <a:t> </a:t>
            </a:r>
            <a:r>
              <a:rPr lang="en-GB" sz="2400" b="1" i="1" dirty="0">
                <a:solidFill>
                  <a:schemeClr val="bg2"/>
                </a:solidFill>
                <a:effectLst/>
                <a:latin typeface="Calibri" panose="020F0502020204030204" pitchFamily="34" charset="0"/>
                <a:ea typeface="Calibri" panose="020F0502020204030204" pitchFamily="34" charset="0"/>
                <a:cs typeface="Calibri" panose="020F0502020204030204" pitchFamily="34" charset="0"/>
              </a:rPr>
              <a:t>the stress anymore, as there are so many other job roles that pay almost the same without any hassle.</a:t>
            </a:r>
            <a:endParaRPr lang="en-GB" sz="2400" b="1"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en-GB" sz="2400" b="1" dirty="0">
                <a:solidFill>
                  <a:schemeClr val="bg2"/>
                </a:solidFill>
                <a:effectLst/>
                <a:latin typeface="Calibri" panose="020F0502020204030204" pitchFamily="34" charset="0"/>
                <a:ea typeface="Times New Roman" panose="02020603050405020304" pitchFamily="18" charset="0"/>
                <a:cs typeface="Calibri" panose="020F0502020204030204" pitchFamily="34" charset="0"/>
              </a:rPr>
              <a:t>Career pathways required to aid retention: </a:t>
            </a:r>
            <a:r>
              <a:rPr lang="en-GB" sz="2400" b="1" i="1" dirty="0">
                <a:solidFill>
                  <a:schemeClr val="bg2"/>
                </a:solidFill>
                <a:effectLst/>
                <a:latin typeface="Calibri" panose="020F0502020204030204" pitchFamily="34" charset="0"/>
                <a:ea typeface="Times New Roman" panose="02020603050405020304" pitchFamily="18" charset="0"/>
                <a:cs typeface="Calibri" panose="020F0502020204030204" pitchFamily="34" charset="0"/>
              </a:rPr>
              <a:t>Professionalise the service ;   </a:t>
            </a:r>
            <a:r>
              <a:rPr lang="en-GB" sz="2400" b="1" i="1" dirty="0">
                <a:solidFill>
                  <a:schemeClr val="bg2"/>
                </a:solidFill>
                <a:effectLst/>
                <a:latin typeface="Calibri" panose="020F0502020204030204" pitchFamily="34" charset="0"/>
                <a:ea typeface="Calibri" panose="020F0502020204030204" pitchFamily="34" charset="0"/>
                <a:cs typeface="Calibri" panose="020F0502020204030204" pitchFamily="34" charset="0"/>
              </a:rPr>
              <a:t>Quality - it's too much seen as an unskilled job</a:t>
            </a:r>
            <a:endParaRPr lang="en-GB" sz="2400" b="1"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en-GB" sz="2400" b="1" dirty="0">
                <a:solidFill>
                  <a:schemeClr val="bg2"/>
                </a:solidFill>
                <a:effectLst/>
                <a:latin typeface="Calibri" panose="020F0502020204030204" pitchFamily="34" charset="0"/>
                <a:ea typeface="Calibri" panose="020F0502020204030204" pitchFamily="34" charset="0"/>
                <a:cs typeface="Calibri" panose="020F0502020204030204" pitchFamily="34" charset="0"/>
              </a:rPr>
              <a:t>Wellbeing  - </a:t>
            </a:r>
            <a:r>
              <a:rPr lang="en-GB" sz="2400" b="1" i="1" dirty="0">
                <a:solidFill>
                  <a:schemeClr val="bg2"/>
                </a:solidFill>
                <a:effectLst/>
                <a:latin typeface="Calibri" panose="020F0502020204030204" pitchFamily="34" charset="0"/>
                <a:ea typeface="Calibri" panose="020F0502020204030204" pitchFamily="34" charset="0"/>
                <a:cs typeface="Calibri" panose="020F0502020204030204" pitchFamily="34" charset="0"/>
              </a:rPr>
              <a:t>let’s look after those that have the courage to stick it out</a:t>
            </a:r>
            <a:endParaRPr lang="en-GB" sz="2400" b="1"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en-GB" sz="2400" b="1" dirty="0">
                <a:solidFill>
                  <a:schemeClr val="bg2"/>
                </a:solidFill>
                <a:effectLst/>
                <a:latin typeface="Calibri" panose="020F0502020204030204" pitchFamily="34" charset="0"/>
                <a:ea typeface="Times New Roman" panose="02020603050405020304" pitchFamily="18" charset="0"/>
                <a:cs typeface="Calibri" panose="020F0502020204030204" pitchFamily="34" charset="0"/>
              </a:rPr>
              <a:t>Marketing required to counter negative perceptions;  </a:t>
            </a:r>
            <a:r>
              <a:rPr lang="en-GB" sz="2400" b="1" i="1" dirty="0">
                <a:solidFill>
                  <a:schemeClr val="bg2"/>
                </a:solidFill>
                <a:effectLst/>
                <a:latin typeface="Calibri" panose="020F0502020204030204" pitchFamily="34" charset="0"/>
                <a:ea typeface="Calibri" panose="020F0502020204030204" pitchFamily="34" charset="0"/>
                <a:cs typeface="Calibri" panose="020F0502020204030204" pitchFamily="34" charset="0"/>
              </a:rPr>
              <a:t>People love and respect the NHS but we are like Cinderella services</a:t>
            </a:r>
            <a:endParaRPr lang="en-GB" sz="2400" b="1"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en-GB" sz="2400" b="1" dirty="0">
                <a:solidFill>
                  <a:schemeClr val="bg2"/>
                </a:solidFill>
                <a:effectLst/>
                <a:latin typeface="Calibri" panose="020F0502020204030204" pitchFamily="34" charset="0"/>
                <a:ea typeface="Calibri" panose="020F0502020204030204" pitchFamily="34" charset="0"/>
                <a:cs typeface="Calibri" panose="020F0502020204030204" pitchFamily="34" charset="0"/>
              </a:rPr>
              <a:t>Communication: </a:t>
            </a:r>
            <a:r>
              <a:rPr lang="en-GB" sz="2400" b="1" i="1" dirty="0">
                <a:solidFill>
                  <a:schemeClr val="bg2"/>
                </a:solidFill>
                <a:effectLst/>
                <a:latin typeface="Calibri" panose="020F0502020204030204" pitchFamily="34" charset="0"/>
                <a:ea typeface="Calibri" panose="020F0502020204030204" pitchFamily="34" charset="0"/>
                <a:cs typeface="Calibri" panose="020F0502020204030204" pitchFamily="34" charset="0"/>
              </a:rPr>
              <a:t>local, very local, forums to discuss specific issues. let's say a 10 -mile radius; There needs to be a system of accountability when ( inter agency) communications simply don't happen</a:t>
            </a:r>
            <a:endParaRPr lang="en-GB" sz="2400" b="1"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Symbol" panose="05050102010706020507" pitchFamily="18" charset="2"/>
              <a:buChar char=""/>
            </a:pPr>
            <a:r>
              <a:rPr lang="en-GB" sz="2400" b="1" dirty="0">
                <a:solidFill>
                  <a:schemeClr val="bg2"/>
                </a:solidFill>
                <a:effectLst/>
                <a:latin typeface="Calibri" panose="020F0502020204030204" pitchFamily="34" charset="0"/>
                <a:ea typeface="Calibri" panose="020F0502020204030204" pitchFamily="34" charset="0"/>
                <a:cs typeface="Calibri" panose="020F0502020204030204" pitchFamily="34" charset="0"/>
              </a:rPr>
              <a:t>Technology : </a:t>
            </a:r>
            <a:r>
              <a:rPr lang="en-GB" sz="2400" b="1" i="1" dirty="0">
                <a:solidFill>
                  <a:schemeClr val="bg2"/>
                </a:solidFill>
                <a:effectLst/>
                <a:latin typeface="Calibri" panose="020F0502020204030204" pitchFamily="34" charset="0"/>
                <a:ea typeface="Calibri" panose="020F0502020204030204" pitchFamily="34" charset="0"/>
                <a:cs typeface="Calibri" panose="020F0502020204030204" pitchFamily="34" charset="0"/>
              </a:rPr>
              <a:t>Embrace technology in a timely manner providing the resources are </a:t>
            </a:r>
            <a:r>
              <a:rPr lang="en-GB" sz="2400" b="1" i="1" dirty="0">
                <a:solidFill>
                  <a:schemeClr val="bg2"/>
                </a:solidFill>
                <a:effectLst/>
                <a:latin typeface="Calibri" panose="020F0502020204030204" pitchFamily="34" charset="0"/>
                <a:ea typeface="Calibri" panose="020F0502020204030204" pitchFamily="34" charset="0"/>
              </a:rPr>
              <a:t>supportable and able to be operated at a local level; develop digital leaders</a:t>
            </a:r>
            <a:endParaRPr lang="en-GB" sz="2400" b="1" dirty="0">
              <a:solidFill>
                <a:schemeClr val="bg2"/>
              </a:solidFill>
              <a:effectLst/>
              <a:latin typeface="Times New Roman" panose="02020603050405020304" pitchFamily="18" charset="0"/>
              <a:ea typeface="Times New Roman" panose="02020603050405020304" pitchFamily="18" charset="0"/>
            </a:endParaRPr>
          </a:p>
          <a:p>
            <a:pPr marL="0" indent="0">
              <a:buNone/>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13929728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Slide Background Fill">
            <a:extLst>
              <a:ext uri="{FF2B5EF4-FFF2-40B4-BE49-F238E27FC236}">
                <a16:creationId xmlns:a16="http://schemas.microsoft.com/office/drawing/2014/main" id="{C7D023E4-8DE1-436E-9847-ED6A4B4B04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Color Cover">
            <a:extLst>
              <a:ext uri="{FF2B5EF4-FFF2-40B4-BE49-F238E27FC236}">
                <a16:creationId xmlns:a16="http://schemas.microsoft.com/office/drawing/2014/main" id="{8B2B1708-8CE4-4A20-94F5-55118AE2CB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0" name="Group 16">
            <a:extLst>
              <a:ext uri="{FF2B5EF4-FFF2-40B4-BE49-F238E27FC236}">
                <a16:creationId xmlns:a16="http://schemas.microsoft.com/office/drawing/2014/main" id="{1F9866A9-B167-4D75-8F7F-360025AD6B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7167"/>
            <a:ext cx="12188952" cy="3490956"/>
            <a:chOff x="651279" y="598259"/>
            <a:chExt cx="10889442" cy="5680742"/>
          </a:xfrm>
        </p:grpSpPr>
        <p:sp>
          <p:nvSpPr>
            <p:cNvPr id="18" name="Color">
              <a:extLst>
                <a:ext uri="{FF2B5EF4-FFF2-40B4-BE49-F238E27FC236}">
                  <a16:creationId xmlns:a16="http://schemas.microsoft.com/office/drawing/2014/main" id="{C2DD07C1-6CFB-48E5-AD0E-AC091042BB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Color">
              <a:extLst>
                <a:ext uri="{FF2B5EF4-FFF2-40B4-BE49-F238E27FC236}">
                  <a16:creationId xmlns:a16="http://schemas.microsoft.com/office/drawing/2014/main" id="{F9A8FC0F-BD29-4D9A-ABF1-D75E3A269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8" name="Graphic 7" descr="Confused person with solid fill">
            <a:extLst>
              <a:ext uri="{FF2B5EF4-FFF2-40B4-BE49-F238E27FC236}">
                <a16:creationId xmlns:a16="http://schemas.microsoft.com/office/drawing/2014/main" id="{49F9EB2F-6AC1-0DA0-D3A2-E75A898FA0D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05030" y="1065276"/>
            <a:ext cx="4727448" cy="4727448"/>
          </a:xfrm>
          <a:prstGeom prst="rect">
            <a:avLst/>
          </a:prstGeom>
        </p:spPr>
      </p:pic>
      <p:grpSp>
        <p:nvGrpSpPr>
          <p:cNvPr id="21" name="Group 20">
            <a:extLst>
              <a:ext uri="{FF2B5EF4-FFF2-40B4-BE49-F238E27FC236}">
                <a16:creationId xmlns:a16="http://schemas.microsoft.com/office/drawing/2014/main" id="{E27AF472-EAE3-4572-AB69-B92BD10DBC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22" name="Freeform: Shape 21">
              <a:extLst>
                <a:ext uri="{FF2B5EF4-FFF2-40B4-BE49-F238E27FC236}">
                  <a16:creationId xmlns:a16="http://schemas.microsoft.com/office/drawing/2014/main" id="{BF4DB9D2-6215-420C-874C-82EADF8C6C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1F003139-C97C-44FA-B139-32E4DFDCE9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5CE4DD6E-8CEA-45EE-B630-DBC22144D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5" name="Freeform: Shape 24">
              <a:extLst>
                <a:ext uri="{FF2B5EF4-FFF2-40B4-BE49-F238E27FC236}">
                  <a16:creationId xmlns:a16="http://schemas.microsoft.com/office/drawing/2014/main" id="{A4372F7F-AA3C-470B-AA61-7C35B7722C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6" name="Freeform: Shape 25">
              <a:extLst>
                <a:ext uri="{FF2B5EF4-FFF2-40B4-BE49-F238E27FC236}">
                  <a16:creationId xmlns:a16="http://schemas.microsoft.com/office/drawing/2014/main" id="{34B605BF-D199-43DD-9328-E99F2ADFC6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7" name="Freeform: Shape 26">
              <a:extLst>
                <a:ext uri="{FF2B5EF4-FFF2-40B4-BE49-F238E27FC236}">
                  <a16:creationId xmlns:a16="http://schemas.microsoft.com/office/drawing/2014/main" id="{E5D42A77-7336-4A35-8922-8098A16AA2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8" name="Freeform: Shape 27">
              <a:extLst>
                <a:ext uri="{FF2B5EF4-FFF2-40B4-BE49-F238E27FC236}">
                  <a16:creationId xmlns:a16="http://schemas.microsoft.com/office/drawing/2014/main" id="{7401EE7D-B85D-4C10-AB8C-71884EFB11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a:extLst>
              <a:ext uri="{FF2B5EF4-FFF2-40B4-BE49-F238E27FC236}">
                <a16:creationId xmlns:a16="http://schemas.microsoft.com/office/drawing/2014/main" id="{BFCEFE5E-B4CF-E1EC-0B56-5E0386C47EFF}"/>
              </a:ext>
            </a:extLst>
          </p:cNvPr>
          <p:cNvSpPr>
            <a:spLocks noGrp="1"/>
          </p:cNvSpPr>
          <p:nvPr>
            <p:ph type="title"/>
          </p:nvPr>
        </p:nvSpPr>
        <p:spPr>
          <a:xfrm>
            <a:off x="789708" y="1014574"/>
            <a:ext cx="5633531" cy="2226769"/>
          </a:xfrm>
        </p:spPr>
        <p:txBody>
          <a:bodyPr vert="horz" lIns="91440" tIns="45720" rIns="91440" bIns="45720" rtlCol="0" anchor="ctr">
            <a:normAutofit/>
          </a:bodyPr>
          <a:lstStyle/>
          <a:p>
            <a:r>
              <a:rPr lang="en-US" sz="4800" b="1" kern="1200" dirty="0" err="1">
                <a:solidFill>
                  <a:schemeClr val="bg1"/>
                </a:solidFill>
                <a:latin typeface="+mj-lt"/>
                <a:ea typeface="+mj-ea"/>
                <a:cs typeface="+mj-cs"/>
              </a:rPr>
              <a:t>Menti</a:t>
            </a:r>
            <a:r>
              <a:rPr lang="en-US" sz="4800" b="1" kern="1200" dirty="0">
                <a:solidFill>
                  <a:schemeClr val="bg1"/>
                </a:solidFill>
                <a:latin typeface="+mj-lt"/>
                <a:ea typeface="+mj-ea"/>
                <a:cs typeface="+mj-cs"/>
              </a:rPr>
              <a:t> question one</a:t>
            </a:r>
          </a:p>
        </p:txBody>
      </p:sp>
      <p:sp>
        <p:nvSpPr>
          <p:cNvPr id="3" name="Content Placeholder 2">
            <a:extLst>
              <a:ext uri="{FF2B5EF4-FFF2-40B4-BE49-F238E27FC236}">
                <a16:creationId xmlns:a16="http://schemas.microsoft.com/office/drawing/2014/main" id="{4BA5550E-42E0-ECAB-93D4-4D46B6E157C5}"/>
              </a:ext>
            </a:extLst>
          </p:cNvPr>
          <p:cNvSpPr>
            <a:spLocks noGrp="1"/>
          </p:cNvSpPr>
          <p:nvPr>
            <p:ph idx="1"/>
          </p:nvPr>
        </p:nvSpPr>
        <p:spPr>
          <a:xfrm>
            <a:off x="1330527" y="3949622"/>
            <a:ext cx="5631417" cy="2487212"/>
          </a:xfrm>
          <a:solidFill>
            <a:srgbClr val="009DA3"/>
          </a:solidFill>
        </p:spPr>
        <p:txBody>
          <a:bodyPr vert="horz" lIns="91440" tIns="45720" rIns="91440" bIns="45720" rtlCol="0" anchor="ctr">
            <a:normAutofit/>
          </a:bodyPr>
          <a:lstStyle/>
          <a:p>
            <a:pPr marL="0" indent="0">
              <a:buNone/>
            </a:pPr>
            <a:r>
              <a:rPr lang="en-US" kern="1200" dirty="0">
                <a:solidFill>
                  <a:schemeClr val="bg2"/>
                </a:solidFill>
                <a:latin typeface="+mn-lt"/>
                <a:ea typeface="+mn-ea"/>
                <a:cs typeface="+mn-cs"/>
              </a:rPr>
              <a:t>What are your specific top three care at home workforce issues currently?</a:t>
            </a:r>
          </a:p>
        </p:txBody>
      </p:sp>
    </p:spTree>
    <p:extLst>
      <p:ext uri="{BB962C8B-B14F-4D97-AF65-F5344CB8AC3E}">
        <p14:creationId xmlns:p14="http://schemas.microsoft.com/office/powerpoint/2010/main" val="14558516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2" descr="Summary">
            <a:extLst>
              <a:ext uri="{FF2B5EF4-FFF2-40B4-BE49-F238E27FC236}">
                <a16:creationId xmlns:a16="http://schemas.microsoft.com/office/drawing/2014/main" id="{575229EB-53AD-4D11-909E-AD4C36F912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6174" y="0"/>
            <a:ext cx="8059652" cy="6858000"/>
          </a:xfrm>
          <a:prstGeom prst="rect">
            <a:avLst/>
          </a:prstGeom>
        </p:spPr>
      </p:pic>
    </p:spTree>
    <p:extLst>
      <p:ext uri="{BB962C8B-B14F-4D97-AF65-F5344CB8AC3E}">
        <p14:creationId xmlns:p14="http://schemas.microsoft.com/office/powerpoint/2010/main" val="14584713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2" descr="R&amp;amp;R">
            <a:extLst>
              <a:ext uri="{FF2B5EF4-FFF2-40B4-BE49-F238E27FC236}">
                <a16:creationId xmlns:a16="http://schemas.microsoft.com/office/drawing/2014/main" id="{39E1386C-DEC1-4186-B855-9DA937120D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2006" y="0"/>
            <a:ext cx="7887987" cy="6858000"/>
          </a:xfrm>
          <a:prstGeom prst="rect">
            <a:avLst/>
          </a:prstGeom>
        </p:spPr>
      </p:pic>
    </p:spTree>
    <p:extLst>
      <p:ext uri="{BB962C8B-B14F-4D97-AF65-F5344CB8AC3E}">
        <p14:creationId xmlns:p14="http://schemas.microsoft.com/office/powerpoint/2010/main" val="36621309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2" descr="Explore - R&amp;amp;R">
            <a:extLst>
              <a:ext uri="{FF2B5EF4-FFF2-40B4-BE49-F238E27FC236}">
                <a16:creationId xmlns:a16="http://schemas.microsoft.com/office/drawing/2014/main" id="{F0B8AB9C-4559-4CC0-AE25-4ADA2A9FD6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6174" y="0"/>
            <a:ext cx="8059652" cy="6858000"/>
          </a:xfrm>
          <a:prstGeom prst="rect">
            <a:avLst/>
          </a:prstGeom>
        </p:spPr>
      </p:pic>
    </p:spTree>
    <p:extLst>
      <p:ext uri="{BB962C8B-B14F-4D97-AF65-F5344CB8AC3E}">
        <p14:creationId xmlns:p14="http://schemas.microsoft.com/office/powerpoint/2010/main" val="37204244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0B71A-B81F-0F0B-319C-451BCD1691F0}"/>
              </a:ext>
            </a:extLst>
          </p:cNvPr>
          <p:cNvSpPr>
            <a:spLocks noGrp="1"/>
          </p:cNvSpPr>
          <p:nvPr>
            <p:ph type="title"/>
          </p:nvPr>
        </p:nvSpPr>
        <p:spPr/>
        <p:txBody>
          <a:bodyPr/>
          <a:lstStyle/>
          <a:p>
            <a:r>
              <a:rPr lang="en-GB" dirty="0"/>
              <a:t>South West latest data (Feb 2023) </a:t>
            </a:r>
          </a:p>
        </p:txBody>
      </p:sp>
      <p:sp>
        <p:nvSpPr>
          <p:cNvPr id="3" name="Text Placeholder 2">
            <a:extLst>
              <a:ext uri="{FF2B5EF4-FFF2-40B4-BE49-F238E27FC236}">
                <a16:creationId xmlns:a16="http://schemas.microsoft.com/office/drawing/2014/main" id="{8D54D5F2-FA64-65CC-7208-7183D728E7B8}"/>
              </a:ext>
            </a:extLst>
          </p:cNvPr>
          <p:cNvSpPr>
            <a:spLocks noGrp="1"/>
          </p:cNvSpPr>
          <p:nvPr>
            <p:ph type="body" sz="quarter" idx="11"/>
          </p:nvPr>
        </p:nvSpPr>
        <p:spPr/>
        <p:txBody>
          <a:bodyPr/>
          <a:lstStyle/>
          <a:p>
            <a:endParaRPr lang="en-GB" dirty="0"/>
          </a:p>
        </p:txBody>
      </p:sp>
      <p:sp>
        <p:nvSpPr>
          <p:cNvPr id="4" name="Text Placeholder 3">
            <a:extLst>
              <a:ext uri="{FF2B5EF4-FFF2-40B4-BE49-F238E27FC236}">
                <a16:creationId xmlns:a16="http://schemas.microsoft.com/office/drawing/2014/main" id="{B39438AE-70AD-AAED-A419-720CD8848570}"/>
              </a:ext>
            </a:extLst>
          </p:cNvPr>
          <p:cNvSpPr>
            <a:spLocks noGrp="1"/>
          </p:cNvSpPr>
          <p:nvPr>
            <p:ph type="body" sz="quarter" idx="12"/>
          </p:nvPr>
        </p:nvSpPr>
        <p:spPr/>
        <p:txBody>
          <a:bodyPr/>
          <a:lstStyle/>
          <a:p>
            <a:pPr marL="0" indent="0">
              <a:buNone/>
            </a:pPr>
            <a:r>
              <a:rPr lang="en-GB" sz="2000" dirty="0"/>
              <a:t>Care at Home has the highest vacancy and turnover rates across the region</a:t>
            </a:r>
          </a:p>
        </p:txBody>
      </p:sp>
      <p:pic>
        <p:nvPicPr>
          <p:cNvPr id="5" name="Picture 4">
            <a:extLst>
              <a:ext uri="{FF2B5EF4-FFF2-40B4-BE49-F238E27FC236}">
                <a16:creationId xmlns:a16="http://schemas.microsoft.com/office/drawing/2014/main" id="{64EC052C-4129-7EFC-4F9F-A09576B6F241}"/>
              </a:ext>
            </a:extLst>
          </p:cNvPr>
          <p:cNvPicPr>
            <a:picLocks noChangeAspect="1"/>
          </p:cNvPicPr>
          <p:nvPr/>
        </p:nvPicPr>
        <p:blipFill>
          <a:blip r:embed="rId3"/>
          <a:stretch>
            <a:fillRect/>
          </a:stretch>
        </p:blipFill>
        <p:spPr>
          <a:xfrm>
            <a:off x="679269" y="2145794"/>
            <a:ext cx="8325394" cy="3131360"/>
          </a:xfrm>
          <a:prstGeom prst="rect">
            <a:avLst/>
          </a:prstGeom>
        </p:spPr>
      </p:pic>
    </p:spTree>
    <p:extLst>
      <p:ext uri="{BB962C8B-B14F-4D97-AF65-F5344CB8AC3E}">
        <p14:creationId xmlns:p14="http://schemas.microsoft.com/office/powerpoint/2010/main" val="161334758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Bespoke content slides">
  <a:themeElements>
    <a:clrScheme name="SfC RGB colour palette">
      <a:dk1>
        <a:srgbClr val="000000"/>
      </a:dk1>
      <a:lt1>
        <a:srgbClr val="FFFFFF"/>
      </a:lt1>
      <a:dk2>
        <a:srgbClr val="44546A"/>
      </a:dk2>
      <a:lt2>
        <a:srgbClr val="E7E6E6"/>
      </a:lt2>
      <a:accent1>
        <a:srgbClr val="005EB8"/>
      </a:accent1>
      <a:accent2>
        <a:srgbClr val="008C95"/>
      </a:accent2>
      <a:accent3>
        <a:srgbClr val="3300A5"/>
      </a:accent3>
      <a:accent4>
        <a:srgbClr val="A20067"/>
      </a:accent4>
      <a:accent5>
        <a:srgbClr val="00A651"/>
      </a:accent5>
      <a:accent6>
        <a:srgbClr val="BA0C2F"/>
      </a:accent6>
      <a:hlink>
        <a:srgbClr val="005EB8"/>
      </a:hlink>
      <a:folHlink>
        <a:srgbClr val="005EB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ECC0CECFB9E8C4EABA41A30CC8B966B" ma:contentTypeVersion="9" ma:contentTypeDescription="Create a new document." ma:contentTypeScope="" ma:versionID="9c59438d77b0bd94b66f0d376bb4e4dd">
  <xsd:schema xmlns:xsd="http://www.w3.org/2001/XMLSchema" xmlns:xs="http://www.w3.org/2001/XMLSchema" xmlns:p="http://schemas.microsoft.com/office/2006/metadata/properties" xmlns:ns2="8a92a0e2-e096-4dae-8bf5-06a87a610c32" xmlns:ns3="90106763-aedf-4ebb-9643-593742e49263" targetNamespace="http://schemas.microsoft.com/office/2006/metadata/properties" ma:root="true" ma:fieldsID="99d6b8b9a0007f82190aa3a323fb0fdb" ns2:_="" ns3:_="">
    <xsd:import namespace="8a92a0e2-e096-4dae-8bf5-06a87a610c32"/>
    <xsd:import namespace="90106763-aedf-4ebb-9643-593742e4926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a92a0e2-e096-4dae-8bf5-06a87a610c3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70d6af5e-d018-4566-81cb-bde2c61e1864"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0106763-aedf-4ebb-9643-593742e4926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a92a0e2-e096-4dae-8bf5-06a87a610c32">
      <Terms xmlns="http://schemas.microsoft.com/office/infopath/2007/PartnerControls"/>
    </lcf76f155ced4ddcb4097134ff3c332f>
    <SharedWithUsers xmlns="90106763-aedf-4ebb-9643-593742e49263">
      <UserInfo>
        <DisplayName>Stephen Thomas</DisplayName>
        <AccountId>56</AccountId>
        <AccountType/>
      </UserInfo>
      <UserInfo>
        <DisplayName>Aino Neuvonen</DisplayName>
        <AccountId>68</AccountId>
        <AccountType/>
      </UserInfo>
      <UserInfo>
        <DisplayName>Kate Alcock</DisplayName>
        <AccountId>18</AccountId>
        <AccountType/>
      </UserInfo>
    </SharedWithUsers>
  </documentManagement>
</p:properties>
</file>

<file path=customXml/itemProps1.xml><?xml version="1.0" encoding="utf-8"?>
<ds:datastoreItem xmlns:ds="http://schemas.openxmlformats.org/officeDocument/2006/customXml" ds:itemID="{0FB34906-8F23-4CC7-AF35-A4972D561800}">
  <ds:schemaRefs>
    <ds:schemaRef ds:uri="http://schemas.microsoft.com/sharepoint/v3/contenttype/forms"/>
  </ds:schemaRefs>
</ds:datastoreItem>
</file>

<file path=customXml/itemProps2.xml><?xml version="1.0" encoding="utf-8"?>
<ds:datastoreItem xmlns:ds="http://schemas.openxmlformats.org/officeDocument/2006/customXml" ds:itemID="{D3E06CCA-77CE-4352-8859-BBB39B7DE37F}">
  <ds:schemaRefs>
    <ds:schemaRef ds:uri="8a92a0e2-e096-4dae-8bf5-06a87a610c32"/>
    <ds:schemaRef ds:uri="90106763-aedf-4ebb-9643-593742e4926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968CF96-D04F-42E2-8EED-6D7BD8748F24}">
  <ds:schemaRefs>
    <ds:schemaRef ds:uri="http://purl.org/dc/elements/1.1/"/>
    <ds:schemaRef ds:uri="http://schemas.microsoft.com/office/2006/metadata/properties"/>
    <ds:schemaRef ds:uri="90106763-aedf-4ebb-9643-593742e49263"/>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8a92a0e2-e096-4dae-8bf5-06a87a610c32"/>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3356</TotalTime>
  <Words>2874</Words>
  <Application>Microsoft Office PowerPoint</Application>
  <PresentationFormat>Widescreen</PresentationFormat>
  <Paragraphs>241</Paragraphs>
  <Slides>31</Slides>
  <Notes>18</Notes>
  <HiddenSlides>0</HiddenSlides>
  <MMClips>0</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31</vt:i4>
      </vt:variant>
    </vt:vector>
  </HeadingPairs>
  <TitlesOfParts>
    <vt:vector size="45" baseType="lpstr">
      <vt:lpstr>Arial</vt:lpstr>
      <vt:lpstr>Calibri</vt:lpstr>
      <vt:lpstr>Calibri Light</vt:lpstr>
      <vt:lpstr>Helvetica Neue</vt:lpstr>
      <vt:lpstr>Symbol</vt:lpstr>
      <vt:lpstr>Times New Roman</vt:lpstr>
      <vt:lpstr>Verdana</vt:lpstr>
      <vt:lpstr>Wingdings</vt:lpstr>
      <vt:lpstr>Office Theme</vt:lpstr>
      <vt:lpstr>1_Office Theme</vt:lpstr>
      <vt:lpstr>2_Office Theme</vt:lpstr>
      <vt:lpstr>2_Custom Design</vt:lpstr>
      <vt:lpstr>Bespoke content slides</vt:lpstr>
      <vt:lpstr>3_Office Theme</vt:lpstr>
      <vt:lpstr>PowerPoint Presentation</vt:lpstr>
      <vt:lpstr>PowerPoint Presentation</vt:lpstr>
      <vt:lpstr>PowerPoint Presentation</vt:lpstr>
      <vt:lpstr>What you have told us about your workforce</vt:lpstr>
      <vt:lpstr>Menti question one</vt:lpstr>
      <vt:lpstr>PowerPoint Presentation</vt:lpstr>
      <vt:lpstr>PowerPoint Presentation</vt:lpstr>
      <vt:lpstr>PowerPoint Presentation</vt:lpstr>
      <vt:lpstr>South West latest data (Feb 2023) </vt:lpstr>
      <vt:lpstr>Care at home workforce distribution Cornwall</vt:lpstr>
      <vt:lpstr>PowerPoint Presentation</vt:lpstr>
      <vt:lpstr>Employment in Cornwall</vt:lpstr>
      <vt:lpstr>PowerPoint Presentation</vt:lpstr>
      <vt:lpstr>Factors affecting recruitment and retention of care workforce – national research</vt:lpstr>
      <vt:lpstr>Factors affecting turnover </vt:lpstr>
      <vt:lpstr>Factors affecting turnover </vt:lpstr>
      <vt:lpstr>Neil Eastwood research – what works well for recruitment? </vt:lpstr>
      <vt:lpstr>Menti question two</vt:lpstr>
      <vt:lpstr>Proud to Care Cornwall initiative</vt:lpstr>
      <vt:lpstr>Summary of February/March activity</vt:lpstr>
      <vt:lpstr> Hiring Events </vt:lpstr>
      <vt:lpstr> Proud to Care social media and website – 30/1 to 26/03 </vt:lpstr>
      <vt:lpstr> Proud to Care marketing activity (Feb/March 2023) </vt:lpstr>
      <vt:lpstr> Future focus  – working as a team and through our providers and other stakeholders </vt:lpstr>
      <vt:lpstr> Marketing Material </vt:lpstr>
      <vt:lpstr>Menti question three</vt:lpstr>
      <vt:lpstr>Direct engagement with our care at home workforce – what to ask?</vt:lpstr>
      <vt:lpstr>Title</vt:lpstr>
      <vt:lpstr>Breakout discussions  </vt:lpstr>
      <vt:lpstr>   #</vt:lpstr>
      <vt:lpstr>Final questions/comments?</vt:lpstr>
    </vt:vector>
  </TitlesOfParts>
  <Company>Cornwall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Cornwall Council and NHS Cornwall and Isles of Scilly</dc:title>
  <dc:creator>Martin Heuter</dc:creator>
  <cp:lastModifiedBy>Celia Penhaligon</cp:lastModifiedBy>
  <cp:revision>18</cp:revision>
  <dcterms:created xsi:type="dcterms:W3CDTF">2023-01-30T15:42:42Z</dcterms:created>
  <dcterms:modified xsi:type="dcterms:W3CDTF">2023-06-01T14:01:57Z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0x0101007ECC0CECFB9E8C4EABA41A30CC8B966B</vt:lpwstr>
  </property>
  <property fmtid="{D5CDD505-2E9C-101B-9397-08002B2CF9AE}" pid="3" name="MediaServiceImageTags">
    <vt:lpwstr/>
  </property>
  <property fmtid="{D5CDD505-2E9C-101B-9397-08002B2CF9AE}" pid="4" name="MSIP_Label_65bade86-969a-4cfc-8d70-99d1f0adeaba_Enabled">
    <vt:lpwstr>true</vt:lpwstr>
  </property>
  <property fmtid="{D5CDD505-2E9C-101B-9397-08002B2CF9AE}" pid="5" name="MSIP_Label_65bade86-969a-4cfc-8d70-99d1f0adeaba_SetDate">
    <vt:lpwstr>2023-05-03T16:37:57Z</vt:lpwstr>
  </property>
  <property fmtid="{D5CDD505-2E9C-101B-9397-08002B2CF9AE}" pid="6" name="MSIP_Label_65bade86-969a-4cfc-8d70-99d1f0adeaba_Method">
    <vt:lpwstr>Privileged</vt:lpwstr>
  </property>
  <property fmtid="{D5CDD505-2E9C-101B-9397-08002B2CF9AE}" pid="7" name="MSIP_Label_65bade86-969a-4cfc-8d70-99d1f0adeaba_Name">
    <vt:lpwstr>65bade86-969a-4cfc-8d70-99d1f0adeaba</vt:lpwstr>
  </property>
  <property fmtid="{D5CDD505-2E9C-101B-9397-08002B2CF9AE}" pid="8" name="MSIP_Label_65bade86-969a-4cfc-8d70-99d1f0adeaba_SiteId">
    <vt:lpwstr>efaa16aa-d1de-4d58-ba2e-2833fdfdd29f</vt:lpwstr>
  </property>
  <property fmtid="{D5CDD505-2E9C-101B-9397-08002B2CF9AE}" pid="9" name="MSIP_Label_65bade86-969a-4cfc-8d70-99d1f0adeaba_ActionId">
    <vt:lpwstr>88aaf393-5c5b-4dd7-b58d-1c874a6747b4</vt:lpwstr>
  </property>
  <property fmtid="{D5CDD505-2E9C-101B-9397-08002B2CF9AE}" pid="10" name="MSIP_Label_65bade86-969a-4cfc-8d70-99d1f0adeaba_ContentBits">
    <vt:lpwstr>1</vt:lpwstr>
  </property>
</Properties>
</file>