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88" r:id="rId5"/>
    <p:sldMasterId id="2147483692" r:id="rId6"/>
    <p:sldMasterId id="2147483664" r:id="rId7"/>
  </p:sldMasterIdLst>
  <p:notesMasterIdLst>
    <p:notesMasterId r:id="rId37"/>
  </p:notesMasterIdLst>
  <p:sldIdLst>
    <p:sldId id="330" r:id="rId8"/>
    <p:sldId id="356"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346" r:id="rId24"/>
    <p:sldId id="347" r:id="rId25"/>
    <p:sldId id="348" r:id="rId26"/>
    <p:sldId id="349" r:id="rId27"/>
    <p:sldId id="357" r:id="rId28"/>
    <p:sldId id="350" r:id="rId29"/>
    <p:sldId id="358" r:id="rId30"/>
    <p:sldId id="256" r:id="rId31"/>
    <p:sldId id="257" r:id="rId32"/>
    <p:sldId id="258" r:id="rId33"/>
    <p:sldId id="353" r:id="rId34"/>
    <p:sldId id="354" r:id="rId35"/>
    <p:sldId id="35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5B20CF-9E43-4AE2-9503-83131EEC7A82}">
          <p14:sldIdLst>
            <p14:sldId id="330"/>
            <p14:sldId id="356"/>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7"/>
            <p14:sldId id="350"/>
            <p14:sldId id="358"/>
            <p14:sldId id="256"/>
            <p14:sldId id="257"/>
            <p14:sldId id="258"/>
            <p14:sldId id="353"/>
            <p14:sldId id="354"/>
            <p14:sldId id="35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s, Imogen" initials="SI" lastIdx="1" clrIdx="0">
    <p:extLst>
      <p:ext uri="{19B8F6BF-5375-455C-9EA6-DF929625EA0E}">
        <p15:presenceInfo xmlns:p15="http://schemas.microsoft.com/office/powerpoint/2012/main" userId="S-1-5-21-2128879824-1264389938-942999124-90017" providerId="AD"/>
      </p:ext>
    </p:extLst>
  </p:cmAuthor>
  <p:cmAuthor id="2" name="Mallin, Graham" initials="MG" lastIdx="5" clrIdx="1">
    <p:extLst>
      <p:ext uri="{19B8F6BF-5375-455C-9EA6-DF929625EA0E}">
        <p15:presenceInfo xmlns:p15="http://schemas.microsoft.com/office/powerpoint/2012/main" userId="S::graham.mallin@metoffice.gov.uk::2fa7ca55-efad-461d-afbf-d8c07f648d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9DB"/>
    <a:srgbClr val="FFEDB3"/>
    <a:srgbClr val="EFFBFF"/>
    <a:srgbClr val="C1EFFF"/>
    <a:srgbClr val="BEF4BA"/>
    <a:srgbClr val="118B5D"/>
    <a:srgbClr val="2CB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0F263A-9D12-DB17-64F8-4DC5C119CEAD}" v="7" dt="2020-07-20T11:58:38.309"/>
    <p1510:client id="{D77C09C0-BF5B-45F2-992C-7FF4E098D805}" v="6" dt="2020-07-16T15:08:45.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B4C97-B0AB-415A-87C7-A72C5EB9248F}" type="datetimeFigureOut">
              <a:rPr lang="en-GB" smtClean="0"/>
              <a:t>20/07/2020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2B7FA-AB46-4993-BA79-F306F77A2046}" type="slidenum">
              <a:rPr lang="en-GB" smtClean="0"/>
              <a:t>‹#›</a:t>
            </a:fld>
            <a:endParaRPr lang="en-GB"/>
          </a:p>
        </p:txBody>
      </p:sp>
    </p:spTree>
    <p:extLst>
      <p:ext uri="{BB962C8B-B14F-4D97-AF65-F5344CB8AC3E}">
        <p14:creationId xmlns:p14="http://schemas.microsoft.com/office/powerpoint/2010/main" val="14493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e6QH6sEH8H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metoffice.apiconnect.ibmcloud.com/metoffice/production/" TargetMode="External"/><Relationship Id="rId3" Type="http://schemas.openxmlformats.org/officeDocument/2006/relationships/hyperlink" Target="https://www.metoffice.gov.uk/services/data/met-office-data-for-reuse" TargetMode="External"/><Relationship Id="rId7" Type="http://schemas.openxmlformats.org/officeDocument/2006/relationships/hyperlink" Target="http://www.ecomet.eu/"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eumetsat.int/" TargetMode="External"/><Relationship Id="rId5" Type="http://schemas.openxmlformats.org/officeDocument/2006/relationships/hyperlink" Target="https://www.ecmwf.int/" TargetMode="External"/><Relationship Id="rId4" Type="http://schemas.openxmlformats.org/officeDocument/2006/relationships/hyperlink" Target="https://www.metoffice.gov.uk/services/data/datapoint" TargetMode="External"/><Relationship Id="rId9" Type="http://schemas.openxmlformats.org/officeDocument/2006/relationships/hyperlink" Target="https://www.metoffice.gov.uk/services/data/business-dat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inyurl.com/y6elvd2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youtube.com/watch?v=8YAyD9C6V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use this pack to make an initial assessment of the Met Office as a potential partner, to understand our purpose and values, and our procurement processes, how and where to engage.</a:t>
            </a:r>
          </a:p>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a:t>
            </a:fld>
            <a:endParaRPr lang="en-GB"/>
          </a:p>
        </p:txBody>
      </p:sp>
    </p:spTree>
    <p:extLst>
      <p:ext uri="{BB962C8B-B14F-4D97-AF65-F5344CB8AC3E}">
        <p14:creationId xmlns:p14="http://schemas.microsoft.com/office/powerpoint/2010/main" val="3922428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93635713-CD3E-6A48-ACEF-4C1C59D78C64}" type="slidenum">
              <a:rPr lang="en-US" smtClean="0"/>
              <a:t>11</a:t>
            </a:fld>
            <a:endParaRPr lang="en-US"/>
          </a:p>
        </p:txBody>
      </p:sp>
    </p:spTree>
    <p:extLst>
      <p:ext uri="{BB962C8B-B14F-4D97-AF65-F5344CB8AC3E}">
        <p14:creationId xmlns:p14="http://schemas.microsoft.com/office/powerpoint/2010/main" val="166197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lvl1pPr marL="457200" indent="-457200">
              <a:lnSpc>
                <a:spcPct val="117999"/>
              </a:lnSpc>
              <a:buSzPct val="100000"/>
              <a:buFont typeface="Arial"/>
              <a:buChar char="•"/>
              <a:defRPr sz="1400"/>
            </a:lvl1pPr>
          </a:lstStyle>
          <a:p>
            <a:pPr marL="0" indent="0">
              <a:buNone/>
            </a:pPr>
            <a:r>
              <a:rPr lang="en-GB" sz="1800" dirty="0"/>
              <a:t>We know that that world in which we operate is changing and we have a new strategy in place to help us, launched in October 2019. </a:t>
            </a:r>
            <a:endParaRPr lang="en-US" sz="1800" dirty="0"/>
          </a:p>
          <a:p>
            <a:pPr marL="0" indent="0">
              <a:buNone/>
            </a:pPr>
            <a:endParaRPr lang="en-GB" sz="1800" dirty="0"/>
          </a:p>
          <a:p>
            <a:pPr marL="0" indent="0">
              <a:buNone/>
            </a:pPr>
            <a:r>
              <a:rPr lang="en-GB" sz="1800" dirty="0"/>
              <a:t>To meet these challenges, we need excellent people and an organisational culture to match in which we can deliver exceptional scientific, technological and operational expertise that, when in the hands of our customers delivers extraordinary impact and benefit. </a:t>
            </a:r>
            <a:endParaRPr lang="en-US" sz="1800" dirty="0"/>
          </a:p>
          <a:p>
            <a:pPr marL="0" indent="0">
              <a:buNone/>
            </a:pPr>
            <a:endParaRPr lang="en-GB" sz="1800" dirty="0"/>
          </a:p>
          <a:p>
            <a:pPr marL="0" indent="0">
              <a:buNone/>
            </a:pPr>
            <a:r>
              <a:rPr lang="en-GB" sz="1800" dirty="0"/>
              <a:t>We cannot do one without the others and it is this approach that will guide our decision-making and priorities. </a:t>
            </a:r>
            <a:endParaRPr lang="en-US" sz="1800" dirty="0"/>
          </a:p>
          <a:p>
            <a:pPr marL="0" indent="0">
              <a:buNone/>
            </a:pPr>
            <a:endParaRPr lang="en-GB" sz="1800" dirty="0"/>
          </a:p>
          <a:p>
            <a:pPr marL="0" indent="0">
              <a:buNone/>
            </a:pPr>
            <a:r>
              <a:rPr lang="en-GB" sz="1800" dirty="0"/>
              <a:t>Our actions are the 13 priority activities we have chosen that will help us move forward towards our vision. </a:t>
            </a:r>
          </a:p>
          <a:p>
            <a:pPr marL="0" indent="0">
              <a:buNone/>
            </a:pPr>
            <a:endParaRPr lang="en-US" sz="1800" dirty="0"/>
          </a:p>
          <a:p>
            <a:pPr marL="0" indent="0">
              <a:buNone/>
            </a:pPr>
            <a:endParaRPr lang="en-US" sz="1800" dirty="0"/>
          </a:p>
          <a:p>
            <a:pPr marL="0" indent="0">
              <a:buNone/>
            </a:pPr>
            <a:endParaRPr sz="1800"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9713" y="2679700"/>
            <a:ext cx="23820438" cy="13398500"/>
          </a:xfrm>
        </p:spPr>
      </p:sp>
      <p:sp>
        <p:nvSpPr>
          <p:cNvPr id="3" name="Notes Placeholder 2"/>
          <p:cNvSpPr>
            <a:spLocks noGrp="1"/>
          </p:cNvSpPr>
          <p:nvPr>
            <p:ph type="body" idx="1"/>
          </p:nvPr>
        </p:nvSpPr>
        <p:spPr/>
        <p:txBody>
          <a:bodyPr/>
          <a:lstStyle/>
          <a:p>
            <a:r>
              <a:rPr lang="en-GB" sz="700"/>
              <a:t>Our anchors</a:t>
            </a:r>
            <a:br>
              <a:rPr lang="en-GB" sz="700"/>
            </a:br>
            <a:r>
              <a:rPr lang="en-GB" sz="700" b="1"/>
              <a:t>Excellent people and culture - </a:t>
            </a:r>
            <a:r>
              <a:rPr lang="en-GB" sz="700"/>
              <a:t>We will invest in and lead our people and culture to make the Met Office a great place to work for all. </a:t>
            </a:r>
            <a:endParaRPr lang="en-US" sz="700"/>
          </a:p>
          <a:p>
            <a:endParaRPr lang="en-GB" sz="700"/>
          </a:p>
          <a:p>
            <a:r>
              <a:rPr lang="en-GB" sz="700"/>
              <a:t>With great leadership and management comes the ability to embrace the skills of our people, retain our talent, recruit effectively and enable people to develop and add their skills in areas outside their ‘day job’. We will put in place actions to do just this, ensuring strong, inclusive leadership throughout the organisation that provides clarity and direction. We will strive to give the space and resource for individuals to develop skills that benefit both our people and our customers, and we will work to make our organisation more reflective of the world in which we live. Around all of this we will transform our people management systems and processes, so they are suitable for modern ways of working.</a:t>
            </a:r>
            <a:endParaRPr lang="en-US" sz="700"/>
          </a:p>
          <a:p>
            <a:endParaRPr lang="en-US" sz="700"/>
          </a:p>
          <a:p>
            <a:endParaRPr lang="en-GB" sz="700"/>
          </a:p>
          <a:p>
            <a:r>
              <a:rPr lang="en-GB" sz="700"/>
              <a:t>Our reputation is built on </a:t>
            </a:r>
            <a:r>
              <a:rPr lang="en-GB" sz="700" b="1"/>
              <a:t>our exceptional scientific, technical and operational capabilities </a:t>
            </a:r>
            <a:r>
              <a:rPr lang="en-GB" sz="700"/>
              <a:t>and we must remain pioneering in these areas to meet our vision as a global leader. </a:t>
            </a:r>
          </a:p>
          <a:p>
            <a:r>
              <a:rPr lang="en-GB" sz="700"/>
              <a:t>We need to build the right partnerships to fully exploit our science, technology and operations. </a:t>
            </a:r>
            <a:endParaRPr lang="en-US" sz="700"/>
          </a:p>
          <a:p>
            <a:endParaRPr lang="en-GB" sz="700"/>
          </a:p>
          <a:p>
            <a:endParaRPr lang="en-GB" sz="700"/>
          </a:p>
          <a:p>
            <a:r>
              <a:rPr lang="en-GB" sz="700"/>
              <a:t>Finally, </a:t>
            </a:r>
            <a:r>
              <a:rPr lang="en-GB" sz="700" b="1"/>
              <a:t>extraordinary impact and benefit</a:t>
            </a:r>
            <a:r>
              <a:rPr lang="en-GB" sz="700"/>
              <a:t>.  Everything we do in the Met Office must be about focusing on the ends rather than the means, putting our customers and stakeholders first. To this end we will focus on ensuring that we have the technology and processes in place that will not only allow our own experts, but also our customers and partners, to discover, interact and access our data easily. The role of our experts to analyse and make important and often safety related decisions will remain significant and we will invest in the future of operational meteorology. As the markets in which we operate change, our Government owners are constantly seeking to maximise the value of the Met Office, expanding our global and regional influences and growing profitable revenue. Understanding the boundaries through which we can trade commercially will also be key to our future success</a:t>
            </a:r>
            <a:endParaRPr lang="en-US" sz="700"/>
          </a:p>
          <a:p>
            <a:endParaRPr lang="en-US" sz="700"/>
          </a:p>
          <a:p>
            <a:endParaRPr lang="en-US" sz="700">
              <a:latin typeface="Calibri"/>
              <a:cs typeface="Calibri"/>
            </a:endParaRPr>
          </a:p>
        </p:txBody>
      </p:sp>
    </p:spTree>
    <p:extLst>
      <p:ext uri="{BB962C8B-B14F-4D97-AF65-F5344CB8AC3E}">
        <p14:creationId xmlns:p14="http://schemas.microsoft.com/office/powerpoint/2010/main" val="145827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ea typeface="+mn-lt"/>
                <a:cs typeface="+mn-lt"/>
              </a:rPr>
              <a:t>Our technology strategy vision, that underpins our Met Office Strategy, is to achieve:</a:t>
            </a:r>
          </a:p>
          <a:p>
            <a:pPr marL="171450" indent="-171450">
              <a:buFont typeface="Arial" panose="020B0604020202020204" pitchFamily="34" charset="0"/>
              <a:buChar char="•"/>
            </a:pPr>
            <a:r>
              <a:rPr lang="en-GB">
                <a:ea typeface="+mn-lt"/>
                <a:cs typeface="+mn-lt"/>
              </a:rPr>
              <a:t>A </a:t>
            </a:r>
            <a:r>
              <a:rPr lang="en-GB">
                <a:solidFill>
                  <a:schemeClr val="bg1"/>
                </a:solidFill>
                <a:ea typeface="+mn-lt"/>
                <a:cs typeface="+mn-lt"/>
              </a:rPr>
              <a:t>simplified technology estate</a:t>
            </a:r>
            <a:r>
              <a:rPr lang="en-GB">
                <a:ea typeface="+mn-lt"/>
                <a:cs typeface="+mn-lt"/>
              </a:rPr>
              <a:t> will be easier to operate, employ automation to streamline the end to end delivery chain and enable the organisation to respond to changing customer requirements without compromising operational reliability. </a:t>
            </a:r>
          </a:p>
          <a:p>
            <a:pPr marL="171450" indent="-171450">
              <a:buFont typeface="Arial" panose="020B0604020202020204" pitchFamily="34" charset="0"/>
              <a:buChar char="•"/>
            </a:pPr>
            <a:r>
              <a:rPr lang="en-GB">
                <a:ea typeface="+mn-lt"/>
                <a:cs typeface="+mn-lt"/>
              </a:rPr>
              <a:t>The </a:t>
            </a:r>
            <a:r>
              <a:rPr lang="en-GB">
                <a:solidFill>
                  <a:schemeClr val="bg1"/>
                </a:solidFill>
                <a:ea typeface="+mn-lt"/>
                <a:cs typeface="+mn-lt"/>
              </a:rPr>
              <a:t>efficient and effective discovery and exploitation of data assets</a:t>
            </a:r>
            <a:r>
              <a:rPr lang="en-GB">
                <a:ea typeface="+mn-lt"/>
                <a:cs typeface="+mn-lt"/>
              </a:rPr>
              <a:t> created by our world class science will be a key focus of the Met Office technology capability. </a:t>
            </a:r>
          </a:p>
          <a:p>
            <a:pPr marL="171450" indent="-171450">
              <a:buFont typeface="Arial" panose="020B0604020202020204" pitchFamily="34" charset="0"/>
              <a:buChar char="•"/>
            </a:pPr>
            <a:r>
              <a:rPr lang="en-GB">
                <a:ea typeface="+mn-lt"/>
                <a:cs typeface="+mn-lt"/>
              </a:rPr>
              <a:t>Working within multi-disciplinary teams, we will develop the </a:t>
            </a:r>
            <a:r>
              <a:rPr lang="en-GB">
                <a:solidFill>
                  <a:schemeClr val="bg1"/>
                </a:solidFill>
                <a:ea typeface="+mn-lt"/>
                <a:cs typeface="+mn-lt"/>
              </a:rPr>
              <a:t>tools required to exploit</a:t>
            </a:r>
            <a:r>
              <a:rPr lang="en-GB">
                <a:ea typeface="+mn-lt"/>
                <a:cs typeface="+mn-lt"/>
              </a:rPr>
              <a:t> exa-scale HPC along with a </a:t>
            </a:r>
            <a:r>
              <a:rPr lang="en-GB">
                <a:solidFill>
                  <a:schemeClr val="bg1"/>
                </a:solidFill>
                <a:ea typeface="+mn-lt"/>
                <a:cs typeface="+mn-lt"/>
              </a:rPr>
              <a:t>resilient data, information and content platform</a:t>
            </a:r>
            <a:r>
              <a:rPr lang="en-GB">
                <a:ea typeface="+mn-lt"/>
                <a:cs typeface="+mn-lt"/>
              </a:rPr>
              <a:t> that enables value generation by both internal and external users, supporting the delivery of Met Office services on a global scale. </a:t>
            </a:r>
          </a:p>
          <a:p>
            <a:pPr marL="171450" indent="-171450">
              <a:buFont typeface="Arial" panose="020B0604020202020204" pitchFamily="34" charset="0"/>
              <a:buChar char="•"/>
            </a:pPr>
            <a:r>
              <a:rPr lang="en-GB">
                <a:solidFill>
                  <a:schemeClr val="bg1"/>
                </a:solidFill>
                <a:ea typeface="+mn-lt"/>
                <a:cs typeface="+mn-lt"/>
              </a:rPr>
              <a:t>Commodity, cloud-based services</a:t>
            </a:r>
            <a:r>
              <a:rPr lang="en-GB">
                <a:ea typeface="+mn-lt"/>
                <a:cs typeface="+mn-lt"/>
              </a:rPr>
              <a:t> will enable greater flexibility, enabling the Met Office to be easier to work with, easier to work for. </a:t>
            </a:r>
          </a:p>
          <a:p>
            <a:pPr marL="171450" indent="-171450">
              <a:buFont typeface="Arial" panose="020B0604020202020204" pitchFamily="34" charset="0"/>
              <a:buChar char="•"/>
            </a:pPr>
            <a:r>
              <a:rPr lang="en-GB">
                <a:ea typeface="+mn-lt"/>
                <a:cs typeface="+mn-lt"/>
              </a:rPr>
              <a:t>A </a:t>
            </a:r>
            <a:r>
              <a:rPr lang="en-GB">
                <a:solidFill>
                  <a:schemeClr val="bg1"/>
                </a:solidFill>
                <a:ea typeface="+mn-lt"/>
                <a:cs typeface="+mn-lt"/>
              </a:rPr>
              <a:t>culture of innovation and learning</a:t>
            </a:r>
            <a:r>
              <a:rPr lang="en-GB">
                <a:ea typeface="+mn-lt"/>
                <a:cs typeface="+mn-lt"/>
              </a:rPr>
              <a:t> coupled with the use of agile methodologies, experimentation and horizon-scanning will enable the Met Office to better exploit emerging technologies in the wider marketplace, reducing the uncertainty of technology driven change and disruption. </a:t>
            </a:r>
            <a:endParaRPr lang="en-GB">
              <a:cs typeface="Arial"/>
            </a:endParaRPr>
          </a:p>
          <a:p>
            <a:endParaRPr lang="en-GB"/>
          </a:p>
        </p:txBody>
      </p:sp>
      <p:sp>
        <p:nvSpPr>
          <p:cNvPr id="4" name="Slide Number Placeholder 3"/>
          <p:cNvSpPr>
            <a:spLocks noGrp="1"/>
          </p:cNvSpPr>
          <p:nvPr>
            <p:ph type="sldNum" sz="quarter" idx="5"/>
          </p:nvPr>
        </p:nvSpPr>
        <p:spPr/>
        <p:txBody>
          <a:bodyPr/>
          <a:lstStyle/>
          <a:p>
            <a:fld id="{D262B7FA-AB46-4993-BA79-F306F77A2046}" type="slidenum">
              <a:rPr lang="en-GB" smtClean="0"/>
              <a:t>14</a:t>
            </a:fld>
            <a:endParaRPr lang="en-GB"/>
          </a:p>
        </p:txBody>
      </p:sp>
    </p:spTree>
    <p:extLst>
      <p:ext uri="{BB962C8B-B14F-4D97-AF65-F5344CB8AC3E}">
        <p14:creationId xmlns:p14="http://schemas.microsoft.com/office/powerpoint/2010/main" val="117008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Understanding our approach to data  </a:t>
            </a:r>
            <a:r>
              <a:rPr lang="en-GB">
                <a:hlinkClick r:id="rId3"/>
              </a:rPr>
              <a:t>https://www.youtube.com/watch?v=e6QH6sEH8Hc</a:t>
            </a:r>
            <a:endParaRPr lang="en-GB"/>
          </a:p>
        </p:txBody>
      </p:sp>
      <p:sp>
        <p:nvSpPr>
          <p:cNvPr id="4" name="Slide Number Placeholder 3"/>
          <p:cNvSpPr>
            <a:spLocks noGrp="1"/>
          </p:cNvSpPr>
          <p:nvPr>
            <p:ph type="sldNum" sz="quarter" idx="5"/>
          </p:nvPr>
        </p:nvSpPr>
        <p:spPr/>
        <p:txBody>
          <a:bodyPr/>
          <a:lstStyle/>
          <a:p>
            <a:fld id="{D262B7FA-AB46-4993-BA79-F306F77A2046}" type="slidenum">
              <a:rPr lang="en-GB" smtClean="0"/>
              <a:t>15</a:t>
            </a:fld>
            <a:endParaRPr lang="en-GB"/>
          </a:p>
        </p:txBody>
      </p:sp>
    </p:spTree>
    <p:extLst>
      <p:ext uri="{BB962C8B-B14F-4D97-AF65-F5344CB8AC3E}">
        <p14:creationId xmlns:p14="http://schemas.microsoft.com/office/powerpoint/2010/main" val="15633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93635713-CD3E-6A48-ACEF-4C1C59D78C64}" type="slidenum">
              <a:rPr lang="en-US" smtClean="0"/>
              <a:t>16</a:t>
            </a:fld>
            <a:endParaRPr lang="en-US"/>
          </a:p>
        </p:txBody>
      </p:sp>
    </p:spTree>
    <p:extLst>
      <p:ext uri="{BB962C8B-B14F-4D97-AF65-F5344CB8AC3E}">
        <p14:creationId xmlns:p14="http://schemas.microsoft.com/office/powerpoint/2010/main" val="2255682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World-leading science and technical expertise available for businesses, researchers and academics</a:t>
            </a:r>
          </a:p>
          <a:p>
            <a:r>
              <a:rPr lang="en-GB" sz="1200" b="0" i="0" u="none" strike="noStrike" kern="1200" dirty="0">
                <a:solidFill>
                  <a:schemeClr val="tx1"/>
                </a:solidFill>
                <a:effectLst/>
                <a:latin typeface="+mn-lt"/>
                <a:ea typeface="+mn-ea"/>
                <a:cs typeface="+mn-cs"/>
              </a:rPr>
              <a:t>Our extensive portfolio offers a range of global weather and climate data and services to clients across industry, academia and broadcast media. As well as our own Met Office data we also supply third party licensed data on behalf of ECMWF, ECOMET and EUMETSAT in the UK.</a:t>
            </a:r>
          </a:p>
          <a:p>
            <a:r>
              <a:rPr lang="en-GB" sz="1200" b="0" i="0" u="none" strike="noStrike" kern="1200" dirty="0">
                <a:solidFill>
                  <a:schemeClr val="tx1"/>
                </a:solidFill>
                <a:effectLst/>
                <a:latin typeface="+mn-lt"/>
                <a:ea typeface="+mn-ea"/>
                <a:cs typeface="+mn-cs"/>
              </a:rPr>
              <a:t>As the UK’s National Meteorological Service, we are well versed in collecting, generating, verifying, interpreting and applying data. Many organisations already rely on the data we provide for critical decision-making or commercial reuse.</a:t>
            </a:r>
          </a:p>
          <a:p>
            <a:r>
              <a:rPr lang="en-GB" sz="1200" b="0" i="0" u="none" strike="noStrike" kern="1200" dirty="0">
                <a:solidFill>
                  <a:schemeClr val="tx1"/>
                </a:solidFill>
                <a:effectLst/>
                <a:latin typeface="+mn-lt"/>
                <a:ea typeface="+mn-ea"/>
                <a:cs typeface="+mn-cs"/>
              </a:rPr>
              <a:t>Our data services include the provision of Public Sector Information (PSI) data, data available for re-use under license, open data sets available with free access and industry specific data for business use.</a:t>
            </a:r>
          </a:p>
          <a:p>
            <a:r>
              <a:rPr lang="en-GB" sz="1200" b="1" i="0" u="sng" strike="noStrike" kern="1200" dirty="0">
                <a:solidFill>
                  <a:schemeClr val="tx1"/>
                </a:solidFill>
                <a:effectLst/>
                <a:latin typeface="+mn-lt"/>
                <a:ea typeface="+mn-ea"/>
                <a:cs typeface="+mn-cs"/>
                <a:hlinkClick r:id="rId3"/>
              </a:rPr>
              <a:t>UK Met Office Public Sector Information (PSI) re-use data</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View our catalogue for a complete listing of categories of data and available data sets, including our Numerical Weather Prediction (NWP) model data and observational data sets.</a:t>
            </a:r>
          </a:p>
          <a:p>
            <a:r>
              <a:rPr lang="en-GB" sz="1200" b="1" i="0" u="sng" strike="noStrike" kern="1200" dirty="0">
                <a:solidFill>
                  <a:schemeClr val="tx1"/>
                </a:solidFill>
                <a:effectLst/>
                <a:latin typeface="+mn-lt"/>
                <a:ea typeface="+mn-ea"/>
                <a:cs typeface="+mn-cs"/>
                <a:hlinkClick r:id="rId4"/>
              </a:rPr>
              <a:t>Met Office </a:t>
            </a:r>
            <a:r>
              <a:rPr lang="en-GB" sz="1200" b="1" i="0" u="sng" strike="noStrike" kern="1200" dirty="0" err="1">
                <a:solidFill>
                  <a:schemeClr val="tx1"/>
                </a:solidFill>
                <a:effectLst/>
                <a:latin typeface="+mn-lt"/>
                <a:ea typeface="+mn-ea"/>
                <a:cs typeface="+mn-cs"/>
                <a:hlinkClick r:id="rId4"/>
              </a:rPr>
              <a:t>DataPoint</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Get free access to our open data sets for weather data and map overlays via API’s. Available for re-use within innovative applications.</a:t>
            </a:r>
          </a:p>
          <a:p>
            <a:r>
              <a:rPr lang="en-GB" sz="1200" b="1" i="0" u="sng" strike="noStrike" kern="1200" dirty="0">
                <a:solidFill>
                  <a:schemeClr val="tx1"/>
                </a:solidFill>
                <a:effectLst/>
                <a:latin typeface="+mn-lt"/>
                <a:ea typeface="+mn-ea"/>
                <a:cs typeface="+mn-cs"/>
                <a:hlinkClick r:id="rId5"/>
              </a:rPr>
              <a:t>ECMWF</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UK Met Office is a member of The European Centre for Medium-Range Weather Forecasts (ECMWF) and a leading licensing agent of ECMWF products and services.</a:t>
            </a:r>
          </a:p>
          <a:p>
            <a:r>
              <a:rPr lang="en-GB" sz="1200" b="1" i="0" u="sng" strike="noStrike" kern="1200" dirty="0">
                <a:solidFill>
                  <a:schemeClr val="tx1"/>
                </a:solidFill>
                <a:effectLst/>
                <a:latin typeface="+mn-lt"/>
                <a:ea typeface="+mn-ea"/>
                <a:cs typeface="+mn-cs"/>
                <a:hlinkClick r:id="rId6"/>
              </a:rPr>
              <a:t>EUMETSAT</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UK Met Office is a member and licensing agent of European Organisation for the Exploitation of Meteorological Satellites (EUMETSAT) products and services.</a:t>
            </a:r>
          </a:p>
          <a:p>
            <a:r>
              <a:rPr lang="en-GB" sz="1200" b="1" i="0" u="sng" strike="noStrike" kern="1200" dirty="0">
                <a:solidFill>
                  <a:schemeClr val="tx1"/>
                </a:solidFill>
                <a:effectLst/>
                <a:latin typeface="+mn-lt"/>
                <a:ea typeface="+mn-ea"/>
                <a:cs typeface="+mn-cs"/>
                <a:hlinkClick r:id="rId7"/>
              </a:rPr>
              <a:t>ECOMET</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Met Office is a member of ECOMET and a licensing agent for the meteorological data catalogue for the European National Met Services (NMSs).</a:t>
            </a:r>
          </a:p>
          <a:p>
            <a:r>
              <a:rPr lang="en-GB" sz="1200" b="1" i="0" u="sng" strike="noStrike" kern="1200" dirty="0">
                <a:solidFill>
                  <a:schemeClr val="tx1"/>
                </a:solidFill>
                <a:effectLst/>
                <a:latin typeface="+mn-lt"/>
                <a:ea typeface="+mn-ea"/>
                <a:cs typeface="+mn-cs"/>
                <a:hlinkClick r:id="rId8"/>
              </a:rPr>
              <a:t>Met Office Weather </a:t>
            </a:r>
            <a:r>
              <a:rPr lang="en-GB" sz="1200" b="1" i="0" u="sng" strike="noStrike" kern="1200" dirty="0" err="1">
                <a:solidFill>
                  <a:schemeClr val="tx1"/>
                </a:solidFill>
                <a:effectLst/>
                <a:latin typeface="+mn-lt"/>
                <a:ea typeface="+mn-ea"/>
                <a:cs typeface="+mn-cs"/>
                <a:hlinkClick r:id="rId8"/>
              </a:rPr>
              <a:t>DataHub</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new, fully operational, API data channel provides freely available data that is more useable and useful than existing </a:t>
            </a:r>
            <a:r>
              <a:rPr lang="en-GB" sz="1200" b="0" i="0" u="none" strike="noStrike" kern="1200" dirty="0" err="1">
                <a:solidFill>
                  <a:schemeClr val="tx1"/>
                </a:solidFill>
                <a:effectLst/>
                <a:latin typeface="+mn-lt"/>
                <a:ea typeface="+mn-ea"/>
                <a:cs typeface="+mn-cs"/>
              </a:rPr>
              <a:t>DataPoint</a:t>
            </a:r>
            <a:r>
              <a:rPr lang="en-GB" sz="1200" b="0" i="0" u="none" strike="noStrike" kern="1200" dirty="0">
                <a:solidFill>
                  <a:schemeClr val="tx1"/>
                </a:solidFill>
                <a:effectLst/>
                <a:latin typeface="+mn-lt"/>
                <a:ea typeface="+mn-ea"/>
                <a:cs typeface="+mn-cs"/>
              </a:rPr>
              <a:t> data and will, ultimately, replace the </a:t>
            </a:r>
            <a:r>
              <a:rPr lang="en-GB" sz="1200" b="0" i="0" u="none" strike="noStrike" kern="1200" dirty="0" err="1">
                <a:solidFill>
                  <a:schemeClr val="tx1"/>
                </a:solidFill>
                <a:effectLst/>
                <a:latin typeface="+mn-lt"/>
                <a:ea typeface="+mn-ea"/>
                <a:cs typeface="+mn-cs"/>
              </a:rPr>
              <a:t>DataPoint</a:t>
            </a:r>
            <a:r>
              <a:rPr lang="en-GB" sz="1200" b="0" i="0" u="none" strike="noStrike" kern="1200" dirty="0">
                <a:solidFill>
                  <a:schemeClr val="tx1"/>
                </a:solidFill>
                <a:effectLst/>
                <a:latin typeface="+mn-lt"/>
                <a:ea typeface="+mn-ea"/>
                <a:cs typeface="+mn-cs"/>
              </a:rPr>
              <a:t> service. New data and map overlays will be added progressively, providing an increased range of datasets.</a:t>
            </a:r>
          </a:p>
          <a:p>
            <a:r>
              <a:rPr lang="en-GB" sz="1200" b="1" i="0" u="sng" strike="noStrike" kern="1200" dirty="0">
                <a:solidFill>
                  <a:schemeClr val="tx1"/>
                </a:solidFill>
                <a:effectLst/>
                <a:latin typeface="+mn-lt"/>
                <a:ea typeface="+mn-ea"/>
                <a:cs typeface="+mn-cs"/>
                <a:hlinkClick r:id="rId9"/>
              </a:rPr>
              <a:t>Business data services</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Our business data services team can provide you with a range of industry specific data sets and advice services. We can help you address industry weather risks or make it easier for you to understand how weather impacts your business.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635713-CD3E-6A48-ACEF-4C1C59D78C64}" type="slidenum">
              <a:rPr lang="en-US" smtClean="0"/>
              <a:t>17</a:t>
            </a:fld>
            <a:endParaRPr lang="en-US"/>
          </a:p>
        </p:txBody>
      </p:sp>
    </p:spTree>
    <p:extLst>
      <p:ext uri="{BB962C8B-B14F-4D97-AF65-F5344CB8AC3E}">
        <p14:creationId xmlns:p14="http://schemas.microsoft.com/office/powerpoint/2010/main" val="1429253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chemeClr val="bg2"/>
                </a:solidFill>
              </a:rPr>
              <a:t> </a:t>
            </a:r>
          </a:p>
          <a:p>
            <a:endParaRPr lang="en-US"/>
          </a:p>
        </p:txBody>
      </p:sp>
      <p:sp>
        <p:nvSpPr>
          <p:cNvPr id="4" name="Slide Number Placeholder 3"/>
          <p:cNvSpPr>
            <a:spLocks noGrp="1"/>
          </p:cNvSpPr>
          <p:nvPr>
            <p:ph type="sldNum" sz="quarter" idx="10"/>
          </p:nvPr>
        </p:nvSpPr>
        <p:spPr/>
        <p:txBody>
          <a:bodyPr/>
          <a:lstStyle/>
          <a:p>
            <a:fld id="{93635713-CD3E-6A48-ACEF-4C1C59D78C64}" type="slidenum">
              <a:rPr lang="en-US" smtClean="0"/>
              <a:t>20</a:t>
            </a:fld>
            <a:endParaRPr lang="en-US"/>
          </a:p>
        </p:txBody>
      </p:sp>
    </p:spTree>
    <p:extLst>
      <p:ext uri="{BB962C8B-B14F-4D97-AF65-F5344CB8AC3E}">
        <p14:creationId xmlns:p14="http://schemas.microsoft.com/office/powerpoint/2010/main" val="3560163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93635713-CD3E-6A48-ACEF-4C1C59D78C64}" type="slidenum">
              <a:rPr lang="en-US" smtClean="0"/>
              <a:t>21</a:t>
            </a:fld>
            <a:endParaRPr lang="en-US"/>
          </a:p>
        </p:txBody>
      </p:sp>
    </p:spTree>
    <p:extLst>
      <p:ext uri="{BB962C8B-B14F-4D97-AF65-F5344CB8AC3E}">
        <p14:creationId xmlns:p14="http://schemas.microsoft.com/office/powerpoint/2010/main" val="2255682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our technology sphere, and increasingly across other areas of the Met Office we work in an agile way, within a structure of tribes and squads, with a range of active Guilds.  We have adopted the  </a:t>
            </a:r>
            <a:r>
              <a:rPr lang="en-GB" sz="1200" kern="1200" dirty="0">
                <a:solidFill>
                  <a:schemeClr val="tx1"/>
                </a:solidFill>
                <a:effectLst/>
                <a:latin typeface="+mn-lt"/>
                <a:ea typeface="+mn-ea"/>
                <a:cs typeface="+mn-cs"/>
              </a:rPr>
              <a:t>Spotify Tribe Engineering model – this article describes it very well - </a:t>
            </a:r>
            <a:r>
              <a:rPr lang="en-GB" sz="1200" u="sng" kern="1200" dirty="0">
                <a:solidFill>
                  <a:schemeClr val="tx1"/>
                </a:solidFill>
                <a:effectLst/>
                <a:latin typeface="+mn-lt"/>
                <a:ea typeface="+mn-ea"/>
                <a:cs typeface="+mn-cs"/>
                <a:hlinkClick r:id="rId3"/>
              </a:rPr>
              <a:t>https://tinyurl.com/y6elvd2e</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u="none" kern="1200" dirty="0">
                <a:solidFill>
                  <a:schemeClr val="tx1"/>
                </a:solidFill>
                <a:effectLst/>
                <a:latin typeface="+mn-lt"/>
                <a:ea typeface="+mn-ea"/>
                <a:cs typeface="+mn-cs"/>
              </a:rPr>
              <a:t>Check out our video describing how we developed our weather app back in 2016. </a:t>
            </a:r>
            <a:r>
              <a:rPr lang="en-GB" sz="1200" u="sng" kern="1200" dirty="0">
                <a:solidFill>
                  <a:schemeClr val="tx1"/>
                </a:solidFill>
                <a:effectLst/>
                <a:latin typeface="+mn-lt"/>
                <a:ea typeface="+mn-ea"/>
                <a:cs typeface="+mn-cs"/>
                <a:hlinkClick r:id="rId4"/>
              </a:rPr>
              <a:t>https://www.youtube.com/watch?v=8YAyD9C6VTs</a:t>
            </a:r>
            <a:endParaRPr lang="en-GB" sz="1200" u="sng" kern="1200" dirty="0">
              <a:solidFill>
                <a:schemeClr val="tx1"/>
              </a:solidFill>
              <a:effectLst/>
              <a:latin typeface="+mn-lt"/>
              <a:ea typeface="+mn-ea"/>
              <a:cs typeface="+mn-cs"/>
            </a:endParaRPr>
          </a:p>
          <a:p>
            <a:endParaRPr lang="en-US" dirty="0">
              <a:cs typeface="Calibri"/>
            </a:endParaRPr>
          </a:p>
          <a:p>
            <a:r>
              <a:rPr lang="en-US" dirty="0">
                <a:cs typeface="Calibri"/>
              </a:rPr>
              <a:t>We expect our partners to be highly conversant with this agile environment.</a:t>
            </a:r>
          </a:p>
          <a:p>
            <a:endParaRPr lang="en-US" dirty="0">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fld id="{D262B7FA-AB46-4993-BA79-F306F77A2046}" type="slidenum">
              <a:rPr lang="en-GB" smtClean="0"/>
              <a:t>22</a:t>
            </a:fld>
            <a:endParaRPr lang="en-GB"/>
          </a:p>
        </p:txBody>
      </p:sp>
    </p:spTree>
    <p:extLst>
      <p:ext uri="{BB962C8B-B14F-4D97-AF65-F5344CB8AC3E}">
        <p14:creationId xmlns:p14="http://schemas.microsoft.com/office/powerpoint/2010/main" val="962267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u="none" strike="noStrike" kern="1200">
                <a:solidFill>
                  <a:schemeClr val="tx1"/>
                </a:solidFill>
                <a:effectLst/>
                <a:latin typeface="+mn-lt"/>
                <a:ea typeface="+mn-ea"/>
                <a:cs typeface="+mn-cs"/>
              </a:rPr>
              <a:t>We hope to provide you with the information and background needed to make an informed choice to work with the Met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u="none" strike="noStrike" kern="1200">
                <a:solidFill>
                  <a:schemeClr val="tx1"/>
                </a:solidFill>
                <a:effectLst/>
                <a:latin typeface="+mn-lt"/>
                <a:ea typeface="+mn-ea"/>
                <a:cs typeface="+mn-cs"/>
              </a:rPr>
              <a:t>Further information can be found online, including our website, Youtube channel, podcasts, Facebook and twitter.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u="none" strike="noStrike" kern="1200">
                <a:solidFill>
                  <a:schemeClr val="tx1"/>
                </a:solidFill>
                <a:effectLst/>
                <a:latin typeface="+mn-lt"/>
                <a:ea typeface="+mn-ea"/>
                <a:cs typeface="+mn-cs"/>
              </a:rPr>
              <a:t> </a:t>
            </a:r>
            <a:endParaRPr lang="en-GB"/>
          </a:p>
          <a:p>
            <a:endParaRPr lang="en-GB" sz="120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u="none" strike="noStrike" kern="1200">
                <a:solidFill>
                  <a:schemeClr val="tx1"/>
                </a:solidFill>
                <a:effectLst/>
                <a:latin typeface="+mn-lt"/>
                <a:ea typeface="+mn-ea"/>
                <a:cs typeface="+mn-cs"/>
              </a:rPr>
              <a:t>For the latest weather and climate information visit - www.metoffice.gov.uk and </a:t>
            </a:r>
            <a:r>
              <a:rPr lang="en-GB" sz="1200" kern="1200">
                <a:solidFill>
                  <a:schemeClr val="tx1"/>
                </a:solidFill>
                <a:effectLst/>
                <a:latin typeface="+mn-lt"/>
                <a:ea typeface="+mn-ea"/>
                <a:cs typeface="+mn-cs"/>
              </a:rPr>
              <a:t>https://www.youtube.com/user/TheMetOffice</a:t>
            </a:r>
          </a:p>
          <a:p>
            <a:endParaRPr lang="en-GB" sz="1200" i="0" u="none" strike="noStrike" kern="1200">
              <a:solidFill>
                <a:schemeClr val="tx1"/>
              </a:solidFill>
              <a:effectLst/>
              <a:latin typeface="+mn-lt"/>
              <a:ea typeface="+mn-ea"/>
              <a:cs typeface="+mn-cs"/>
            </a:endParaRPr>
          </a:p>
          <a:p>
            <a:r>
              <a:rPr lang="en-GB" sz="1200" i="0" u="none" strike="noStrike" kern="1200">
                <a:solidFill>
                  <a:schemeClr val="tx1"/>
                </a:solidFill>
                <a:effectLst/>
                <a:latin typeface="+mn-lt"/>
                <a:ea typeface="+mn-ea"/>
                <a:cs typeface="+mn-cs"/>
              </a:rPr>
              <a:t>To learn more about the history of meteorology and the science behind the weather headlines, you can listen to our audio podcasts here: https://soundcloud.com/metofficepodcasts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3635713-CD3E-6A48-ACEF-4C1C59D78C64}" type="slidenum">
              <a:rPr lang="en-US" smtClean="0"/>
              <a:t>2</a:t>
            </a:fld>
            <a:endParaRPr lang="en-US"/>
          </a:p>
        </p:txBody>
      </p:sp>
    </p:spTree>
    <p:extLst>
      <p:ext uri="{BB962C8B-B14F-4D97-AF65-F5344CB8AC3E}">
        <p14:creationId xmlns:p14="http://schemas.microsoft.com/office/powerpoint/2010/main" val="119224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will be looking to fill roles that match to the SFIA model in terms of skills and competencies, across the range from 1 – follow to 7 –set strategy, inspire and mobilise.</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We expect our partners to be highly conversant with the SFIA model</a:t>
            </a:r>
          </a:p>
          <a:p>
            <a:endParaRPr lang="en-US">
              <a:cs typeface="Calibri"/>
            </a:endParaRPr>
          </a:p>
        </p:txBody>
      </p:sp>
      <p:sp>
        <p:nvSpPr>
          <p:cNvPr id="4" name="Slide Number Placeholder 3"/>
          <p:cNvSpPr>
            <a:spLocks noGrp="1"/>
          </p:cNvSpPr>
          <p:nvPr>
            <p:ph type="sldNum" sz="quarter" idx="5"/>
          </p:nvPr>
        </p:nvSpPr>
        <p:spPr/>
        <p:txBody>
          <a:bodyPr/>
          <a:lstStyle/>
          <a:p>
            <a:fld id="{D262B7FA-AB46-4993-BA79-F306F77A2046}" type="slidenum">
              <a:rPr lang="en-GB" smtClean="0"/>
              <a:t>23</a:t>
            </a:fld>
            <a:endParaRPr lang="en-GB"/>
          </a:p>
        </p:txBody>
      </p:sp>
    </p:spTree>
    <p:extLst>
      <p:ext uri="{BB962C8B-B14F-4D97-AF65-F5344CB8AC3E}">
        <p14:creationId xmlns:p14="http://schemas.microsoft.com/office/powerpoint/2010/main" val="2973844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our current supplier model at tribe level which are looking to change.</a:t>
            </a:r>
          </a:p>
        </p:txBody>
      </p:sp>
      <p:sp>
        <p:nvSpPr>
          <p:cNvPr id="4" name="Slide Number Placeholder 3"/>
          <p:cNvSpPr>
            <a:spLocks noGrp="1"/>
          </p:cNvSpPr>
          <p:nvPr>
            <p:ph type="sldNum" sz="quarter" idx="5"/>
          </p:nvPr>
        </p:nvSpPr>
        <p:spPr/>
        <p:txBody>
          <a:bodyPr/>
          <a:lstStyle/>
          <a:p>
            <a:fld id="{D262B7FA-AB46-4993-BA79-F306F77A2046}" type="slidenum">
              <a:rPr lang="en-GB" smtClean="0"/>
              <a:t>24</a:t>
            </a:fld>
            <a:endParaRPr lang="en-GB"/>
          </a:p>
        </p:txBody>
      </p:sp>
    </p:spTree>
    <p:extLst>
      <p:ext uri="{BB962C8B-B14F-4D97-AF65-F5344CB8AC3E}">
        <p14:creationId xmlns:p14="http://schemas.microsoft.com/office/powerpoint/2010/main" val="1609495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how we see our future supplier model operating.  </a:t>
            </a:r>
          </a:p>
        </p:txBody>
      </p:sp>
      <p:sp>
        <p:nvSpPr>
          <p:cNvPr id="4" name="Slide Number Placeholder 3"/>
          <p:cNvSpPr>
            <a:spLocks noGrp="1"/>
          </p:cNvSpPr>
          <p:nvPr>
            <p:ph type="sldNum" sz="quarter" idx="5"/>
          </p:nvPr>
        </p:nvSpPr>
        <p:spPr/>
        <p:txBody>
          <a:bodyPr/>
          <a:lstStyle/>
          <a:p>
            <a:fld id="{D262B7FA-AB46-4993-BA79-F306F77A2046}" type="slidenum">
              <a:rPr lang="en-GB" smtClean="0"/>
              <a:t>25</a:t>
            </a:fld>
            <a:endParaRPr lang="en-GB"/>
          </a:p>
        </p:txBody>
      </p:sp>
    </p:spTree>
    <p:extLst>
      <p:ext uri="{BB962C8B-B14F-4D97-AF65-F5344CB8AC3E}">
        <p14:creationId xmlns:p14="http://schemas.microsoft.com/office/powerpoint/2010/main" val="3929433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this is how this fits into our Mode model.</a:t>
            </a:r>
          </a:p>
        </p:txBody>
      </p:sp>
      <p:sp>
        <p:nvSpPr>
          <p:cNvPr id="4" name="Slide Number Placeholder 3"/>
          <p:cNvSpPr>
            <a:spLocks noGrp="1"/>
          </p:cNvSpPr>
          <p:nvPr>
            <p:ph type="sldNum" sz="quarter" idx="5"/>
          </p:nvPr>
        </p:nvSpPr>
        <p:spPr/>
        <p:txBody>
          <a:bodyPr/>
          <a:lstStyle/>
          <a:p>
            <a:fld id="{D262B7FA-AB46-4993-BA79-F306F77A2046}" type="slidenum">
              <a:rPr lang="en-GB" smtClean="0"/>
              <a:t>26</a:t>
            </a:fld>
            <a:endParaRPr lang="en-GB"/>
          </a:p>
        </p:txBody>
      </p:sp>
    </p:spTree>
    <p:extLst>
      <p:ext uri="{BB962C8B-B14F-4D97-AF65-F5344CB8AC3E}">
        <p14:creationId xmlns:p14="http://schemas.microsoft.com/office/powerpoint/2010/main" val="1014506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10"/>
          </p:nvPr>
        </p:nvSpPr>
        <p:spPr/>
        <p:txBody>
          <a:bodyPr/>
          <a:lstStyle/>
          <a:p>
            <a:fld id="{93635713-CD3E-6A48-ACEF-4C1C59D78C64}" type="slidenum">
              <a:rPr lang="en-US" smtClean="0"/>
              <a:t>27</a:t>
            </a:fld>
            <a:endParaRPr lang="en-US"/>
          </a:p>
        </p:txBody>
      </p:sp>
    </p:spTree>
    <p:extLst>
      <p:ext uri="{BB962C8B-B14F-4D97-AF65-F5344CB8AC3E}">
        <p14:creationId xmlns:p14="http://schemas.microsoft.com/office/powerpoint/2010/main" val="3827370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a:p>
        </p:txBody>
      </p:sp>
      <p:sp>
        <p:nvSpPr>
          <p:cNvPr id="4" name="Slide Number Placeholder 3"/>
          <p:cNvSpPr>
            <a:spLocks noGrp="1"/>
          </p:cNvSpPr>
          <p:nvPr>
            <p:ph type="sldNum" sz="quarter" idx="10"/>
          </p:nvPr>
        </p:nvSpPr>
        <p:spPr/>
        <p:txBody>
          <a:bodyPr/>
          <a:lstStyle/>
          <a:p>
            <a:fld id="{93635713-CD3E-6A48-ACEF-4C1C59D78C64}" type="slidenum">
              <a:rPr lang="en-US" smtClean="0"/>
              <a:t>28</a:t>
            </a:fld>
            <a:endParaRPr lang="en-US"/>
          </a:p>
        </p:txBody>
      </p:sp>
    </p:spTree>
    <p:extLst>
      <p:ext uri="{BB962C8B-B14F-4D97-AF65-F5344CB8AC3E}">
        <p14:creationId xmlns:p14="http://schemas.microsoft.com/office/powerpoint/2010/main" val="871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635713-CD3E-6A48-ACEF-4C1C59D78C64}" type="slidenum">
              <a:rPr lang="en-US" smtClean="0"/>
              <a:t>29</a:t>
            </a:fld>
            <a:endParaRPr lang="en-US"/>
          </a:p>
        </p:txBody>
      </p:sp>
    </p:spTree>
    <p:extLst>
      <p:ext uri="{BB962C8B-B14F-4D97-AF65-F5344CB8AC3E}">
        <p14:creationId xmlns:p14="http://schemas.microsoft.com/office/powerpoint/2010/main" val="209433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t>
            </a:r>
            <a:r>
              <a:rPr lang="en-GB" baseline="0"/>
              <a:t>M</a:t>
            </a:r>
            <a:r>
              <a:rPr lang="en-GB"/>
              <a:t>et Office has evolved over</a:t>
            </a:r>
            <a:r>
              <a:rPr lang="en-GB" baseline="0"/>
              <a:t> 160 years.</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Although we're committed to constant innovation, we're also proud of our rich history.</a:t>
            </a:r>
            <a:r>
              <a:rPr lang="en-GB" sz="1200" b="1" baseline="0"/>
              <a:t> </a:t>
            </a:r>
            <a:r>
              <a:rPr lang="en-GB"/>
              <a:t>Over the years we have proven ourselves to be a major national asset and a part of the critical national infrastructure. </a:t>
            </a:r>
            <a:r>
              <a:rPr lang="en-GB" sz="1200" kern="1200">
                <a:solidFill>
                  <a:schemeClr val="tx1"/>
                </a:solidFill>
                <a:effectLst/>
                <a:latin typeface="+mn-lt"/>
                <a:ea typeface="+mn-ea"/>
                <a:cs typeface="+mn-cs"/>
              </a:rPr>
              <a:t>Our drive</a:t>
            </a:r>
            <a:r>
              <a:rPr lang="en-GB" sz="1200" kern="1200" baseline="0">
                <a:solidFill>
                  <a:schemeClr val="tx1"/>
                </a:solidFill>
                <a:effectLst/>
                <a:latin typeface="+mn-lt"/>
                <a:ea typeface="+mn-ea"/>
                <a:cs typeface="+mn-cs"/>
              </a:rPr>
              <a:t> to protect lives has been at our heart since the begging,</a:t>
            </a:r>
            <a:r>
              <a:rPr lang="en-GB" sz="1200" kern="1200">
                <a:solidFill>
                  <a:schemeClr val="tx1"/>
                </a:solidFill>
                <a:effectLst/>
                <a:latin typeface="+mn-lt"/>
                <a:ea typeface="+mn-ea"/>
                <a:cs typeface="+mn-cs"/>
              </a:rPr>
              <a:t> demonstrated when, in 1854, Robert Fitzroy developed the first weather forecasts to save mariners at sea.</a:t>
            </a:r>
            <a:r>
              <a:rPr lang="en-GB" sz="1200" kern="1200" baseline="0">
                <a:solidFill>
                  <a:schemeClr val="tx1"/>
                </a:solidFill>
                <a:effectLst/>
                <a:latin typeface="+mn-lt"/>
                <a:ea typeface="+mn-ea"/>
                <a:cs typeface="+mn-cs"/>
              </a:rPr>
              <a:t> Since then w</a:t>
            </a:r>
            <a:r>
              <a:rPr lang="en-GB" sz="1200" kern="1200">
                <a:solidFill>
                  <a:schemeClr val="tx1"/>
                </a:solidFill>
                <a:effectLst/>
                <a:latin typeface="+mn-lt"/>
                <a:ea typeface="+mn-ea"/>
                <a:cs typeface="+mn-cs"/>
              </a:rPr>
              <a:t>e have sustained regular, accurate, world-leading forecasts.</a:t>
            </a:r>
            <a:r>
              <a:rPr lang="en-GB" sz="1200" kern="1200" baseline="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93635713-CD3E-6A48-ACEF-4C1C59D78C64}" type="slidenum">
              <a:rPr lang="en-US" smtClean="0"/>
              <a:t>3</a:t>
            </a:fld>
            <a:endParaRPr lang="en-US"/>
          </a:p>
        </p:txBody>
      </p:sp>
    </p:spTree>
    <p:extLst>
      <p:ext uri="{BB962C8B-B14F-4D97-AF65-F5344CB8AC3E}">
        <p14:creationId xmlns:p14="http://schemas.microsoft.com/office/powerpoint/2010/main" val="421873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93635713-CD3E-6A48-ACEF-4C1C59D78C64}" type="slidenum">
              <a:rPr lang="en-US" smtClean="0"/>
              <a:t>5</a:t>
            </a:fld>
            <a:endParaRPr lang="en-US"/>
          </a:p>
        </p:txBody>
      </p:sp>
    </p:spTree>
    <p:extLst>
      <p:ext uri="{BB962C8B-B14F-4D97-AF65-F5344CB8AC3E}">
        <p14:creationId xmlns:p14="http://schemas.microsoft.com/office/powerpoint/2010/main" val="421873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a:t>We are around 1900 staff working at </a:t>
            </a:r>
            <a:r>
              <a:rPr lang="en-GB" dirty="0"/>
              <a:t>50 locations, in the UK and overseas, including a Marine Centre of Excellence in Aberdeen.</a:t>
            </a:r>
            <a:r>
              <a:rPr lang="en-GB" baseline="0" dirty="0"/>
              <a:t> We also have</a:t>
            </a:r>
            <a:r>
              <a:rPr lang="en-GB" dirty="0"/>
              <a:t> many more automated observing sites including four permanent and Mobile Met Unit overseas sites. </a:t>
            </a:r>
          </a:p>
          <a:p>
            <a:endParaRPr lang="en-GB" baseline="0" dirty="0"/>
          </a:p>
          <a:p>
            <a:r>
              <a:rPr lang="en-GB" baseline="0" dirty="0"/>
              <a:t>Working areas:</a:t>
            </a:r>
          </a:p>
          <a:p>
            <a:r>
              <a:rPr lang="en-GB" baseline="0" dirty="0"/>
              <a:t>Forecasting and observations: 35%</a:t>
            </a:r>
          </a:p>
          <a:p>
            <a:r>
              <a:rPr lang="en-GB" baseline="0" dirty="0"/>
              <a:t>Science and research: 29%</a:t>
            </a:r>
          </a:p>
          <a:p>
            <a:r>
              <a:rPr lang="en-GB" baseline="0" dirty="0"/>
              <a:t>Technology (IT): 16%</a:t>
            </a:r>
          </a:p>
          <a:p>
            <a:r>
              <a:rPr lang="en-GB" baseline="0" dirty="0"/>
              <a:t>Industry services and government business: 13%</a:t>
            </a:r>
          </a:p>
          <a:p>
            <a:r>
              <a:rPr lang="en-GB" baseline="0" dirty="0"/>
              <a:t>Corporate service: 7%</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93635713-CD3E-6A48-ACEF-4C1C59D78C64}" type="slidenum">
              <a:rPr lang="en-US" smtClean="0"/>
              <a:t>6</a:t>
            </a:fld>
            <a:endParaRPr lang="en-US"/>
          </a:p>
        </p:txBody>
      </p:sp>
    </p:spTree>
    <p:extLst>
      <p:ext uri="{BB962C8B-B14F-4D97-AF65-F5344CB8AC3E}">
        <p14:creationId xmlns:p14="http://schemas.microsoft.com/office/powerpoint/2010/main" val="360712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93635713-CD3E-6A48-ACEF-4C1C59D78C64}" type="slidenum">
              <a:rPr lang="en-US" smtClean="0"/>
              <a:t>7</a:t>
            </a:fld>
            <a:endParaRPr lang="en-US"/>
          </a:p>
        </p:txBody>
      </p:sp>
    </p:spTree>
    <p:extLst>
      <p:ext uri="{BB962C8B-B14F-4D97-AF65-F5344CB8AC3E}">
        <p14:creationId xmlns:p14="http://schemas.microsoft.com/office/powerpoint/2010/main" val="282762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b="0" kern="1200" dirty="0">
                <a:solidFill>
                  <a:schemeClr val="tx1"/>
                </a:solidFill>
                <a:effectLst/>
                <a:latin typeface="+mn-lt"/>
                <a:ea typeface="+mn-ea"/>
                <a:cs typeface="+mn-cs"/>
              </a:rPr>
              <a:t>This is our purpose – helping you make better decisions to stay safe and thrive.</a:t>
            </a:r>
          </a:p>
          <a:p>
            <a:pPr marL="0" lvl="0" indent="0">
              <a:buFont typeface="Arial" panose="020B0604020202020204" pitchFamily="34" charset="0"/>
              <a:buNone/>
            </a:pP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r>
              <a:rPr lang="en-GB" sz="1200" b="0" kern="1200" dirty="0">
                <a:solidFill>
                  <a:schemeClr val="tx1"/>
                </a:solidFill>
                <a:effectLst/>
                <a:latin typeface="+mn-lt"/>
                <a:ea typeface="+mn-ea"/>
                <a:cs typeface="+mn-cs"/>
              </a:rPr>
              <a:t>Who are we?  We are many things:</a:t>
            </a:r>
          </a:p>
          <a:p>
            <a:pPr marL="0" lvl="0" indent="0">
              <a:buFont typeface="Arial" panose="020B0604020202020204" pitchFamily="34" charset="0"/>
              <a:buNone/>
            </a:pPr>
            <a:endParaRPr lang="en-GB"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Met Office forecasts provide essential early warning and advice to enable the public, emergency services, critical infrastructure (e.g. water, power, transport networks and telecoms), and businesses to prepare for and respond to severe weather events.  </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We provides 24/7 support to monitor and advise on the impacts of severe weather; flooding; air quality and airborne hazards (including nuclear, chemical or biological contamination); and space weather (solar activity in the earth’s atmosphere)</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We advise and supports the UK’s emergency responders in advance of and during severe weather; and provide advice to the UK and Devolved Governments.  </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We work closely with all forms of media to ensure the public has access to clear and consistent information.   </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Met Office capabilities in understanding and predicting the climate are essential for guiding wise investments in UK resilience, adaptation and mitigation.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The Met Office’s role in supporting the resilience of the UK benefits the UK’s economic growth and prosperity. Whether directly through services or indirectly through providing meteorological data, the Met Office supports a wide range of critical industries including transport; farming, fishing and the rural economy; retail; construction and the energy industry.  </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We enable the public and businesses to draw on weather and climate information to make better-informed decisions to improving prosperity. </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We have a resilient infrastructure, including mutual backup facilities internationally to ensure business continuity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We supports the economic growth of the UK, its prosperity and international competitiveness by providing a world-leading and internationally-respected centre of scientific excellence in weather and climate; and providing the data and services to help businesses innovate and grow.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We are focussed on improving health and</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well-being now and in the future.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Our forecasts help communities plan to be more resilient and better prepared. We enable individuals to make the most of their free time helping them to plan for the ever-changeable British weather.</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635713-CD3E-6A48-ACEF-4C1C59D78C64}" type="slidenum">
              <a:rPr lang="en-US" smtClean="0"/>
              <a:t>8</a:t>
            </a:fld>
            <a:endParaRPr lang="en-US"/>
          </a:p>
        </p:txBody>
      </p:sp>
    </p:spTree>
    <p:extLst>
      <p:ext uri="{BB962C8B-B14F-4D97-AF65-F5344CB8AC3E}">
        <p14:creationId xmlns:p14="http://schemas.microsoft.com/office/powerpoint/2010/main" val="151546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93635713-CD3E-6A48-ACEF-4C1C59D78C64}" type="slidenum">
              <a:rPr lang="en-US" smtClean="0"/>
              <a:t>9</a:t>
            </a:fld>
            <a:endParaRPr lang="en-US"/>
          </a:p>
        </p:txBody>
      </p:sp>
    </p:spTree>
    <p:extLst>
      <p:ext uri="{BB962C8B-B14F-4D97-AF65-F5344CB8AC3E}">
        <p14:creationId xmlns:p14="http://schemas.microsoft.com/office/powerpoint/2010/main" val="4137726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 We stand by these values and behaviours and expect our partners, collaborators and suppliers to have complementary and similar ones.</a:t>
            </a:r>
          </a:p>
        </p:txBody>
      </p:sp>
    </p:spTree>
    <p:extLst>
      <p:ext uri="{BB962C8B-B14F-4D97-AF65-F5344CB8AC3E}">
        <p14:creationId xmlns:p14="http://schemas.microsoft.com/office/powerpoint/2010/main" val="177960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70401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04347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01262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874379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noFill/>
        </p:spPr>
        <p:txBody>
          <a:bodyPr/>
          <a:lstStyle>
            <a:lvl1pPr defTabSz="219075" hangingPunct="0">
              <a:defRPr/>
            </a:lvl1pPr>
          </a:lstStyle>
          <a:p>
            <a:endParaRPr lang="en-GB" kern="0">
              <a:solidFill>
                <a:srgbClr val="2A2A2A"/>
              </a:solidFill>
              <a:sym typeface="Helvetica Light"/>
            </a:endParaRPr>
          </a:p>
        </p:txBody>
      </p:sp>
    </p:spTree>
    <p:extLst>
      <p:ext uri="{BB962C8B-B14F-4D97-AF65-F5344CB8AC3E}">
        <p14:creationId xmlns:p14="http://schemas.microsoft.com/office/powerpoint/2010/main" val="1969129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noFill/>
        </p:spPr>
        <p:txBody>
          <a:bodyPr/>
          <a:lstStyle>
            <a:lvl1pPr defTabSz="219075" hangingPunct="0">
              <a:defRPr/>
            </a:lvl1pPr>
          </a:lstStyle>
          <a:p>
            <a:endParaRPr lang="en-GB" kern="0">
              <a:solidFill>
                <a:srgbClr val="2A2A2A"/>
              </a:solidFill>
              <a:sym typeface="Helvetica Light"/>
            </a:endParaRPr>
          </a:p>
        </p:txBody>
      </p:sp>
    </p:spTree>
    <p:extLst>
      <p:ext uri="{BB962C8B-B14F-4D97-AF65-F5344CB8AC3E}">
        <p14:creationId xmlns:p14="http://schemas.microsoft.com/office/powerpoint/2010/main" val="1969129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20008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1902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pic>
        <p:nvPicPr>
          <p:cNvPr id="118" name="MO_MASTER_black_mono_for_light_backg_RBG.png"/>
          <p:cNvPicPr>
            <a:picLocks noChangeAspect="1"/>
          </p:cNvPicPr>
          <p:nvPr/>
        </p:nvPicPr>
        <p:blipFill>
          <a:blip r:embed="rId2"/>
          <a:stretch>
            <a:fillRect/>
          </a:stretch>
        </p:blipFill>
        <p:spPr>
          <a:xfrm>
            <a:off x="68993" y="85594"/>
            <a:ext cx="1986207" cy="622858"/>
          </a:xfrm>
          <a:prstGeom prst="rect">
            <a:avLst/>
          </a:prstGeom>
          <a:ln w="12700">
            <a:miter lim="400000"/>
          </a:ln>
        </p:spPr>
      </p:pic>
      <p:sp>
        <p:nvSpPr>
          <p:cNvPr id="119" name="Shape 119"/>
          <p:cNvSpPr>
            <a:spLocks noGrp="1"/>
          </p:cNvSpPr>
          <p:nvPr>
            <p:ph type="body" sz="half" idx="13"/>
          </p:nvPr>
        </p:nvSpPr>
        <p:spPr>
          <a:xfrm>
            <a:off x="875173" y="2024759"/>
            <a:ext cx="5755542" cy="2704823"/>
          </a:xfrm>
          <a:prstGeom prst="rect">
            <a:avLst/>
          </a:prstGeom>
        </p:spPr>
        <p:txBody>
          <a:bodyPr lIns="71437" tIns="71437" rIns="71437" bIns="71437" anchor="t">
            <a:noAutofit/>
          </a:bodyPr>
          <a:lstStyle/>
          <a:p>
            <a:pPr marL="0" indent="0" defTabSz="342900">
              <a:lnSpc>
                <a:spcPct val="150000"/>
              </a:lnSpc>
              <a:spcBef>
                <a:spcPts val="300"/>
              </a:spcBef>
              <a:buSzPct val="100000"/>
              <a:buFont typeface="Arial"/>
              <a:defRPr sz="5000">
                <a:latin typeface="Arial"/>
                <a:ea typeface="Arial"/>
                <a:cs typeface="Arial"/>
                <a:sym typeface="Arial"/>
              </a:defRPr>
            </a:pPr>
            <a:r>
              <a:t> Bullet 1</a:t>
            </a:r>
          </a:p>
          <a:p>
            <a:pPr marL="0" indent="0" defTabSz="342900">
              <a:lnSpc>
                <a:spcPct val="150000"/>
              </a:lnSpc>
              <a:spcBef>
                <a:spcPts val="300"/>
              </a:spcBef>
              <a:buSzPct val="100000"/>
              <a:buFont typeface="Arial"/>
              <a:defRPr sz="5000">
                <a:latin typeface="Arial"/>
                <a:ea typeface="Arial"/>
                <a:cs typeface="Arial"/>
                <a:sym typeface="Arial"/>
              </a:defRPr>
            </a:pPr>
            <a:r>
              <a:t> Bullet 2</a:t>
            </a:r>
          </a:p>
          <a:p>
            <a:pPr marL="0" indent="0" defTabSz="342900">
              <a:lnSpc>
                <a:spcPct val="150000"/>
              </a:lnSpc>
              <a:spcBef>
                <a:spcPts val="300"/>
              </a:spcBef>
              <a:buSzPct val="100000"/>
              <a:buFont typeface="Arial"/>
              <a:defRPr sz="5000">
                <a:latin typeface="Arial"/>
                <a:ea typeface="Arial"/>
                <a:cs typeface="Arial"/>
                <a:sym typeface="Arial"/>
              </a:defRPr>
            </a:pPr>
            <a:r>
              <a:t> Bullet 3</a:t>
            </a:r>
          </a:p>
        </p:txBody>
      </p:sp>
      <p:sp>
        <p:nvSpPr>
          <p:cNvPr id="120" name="Shape 120"/>
          <p:cNvSpPr>
            <a:spLocks noGrp="1"/>
          </p:cNvSpPr>
          <p:nvPr>
            <p:ph type="body" sz="quarter" idx="14"/>
          </p:nvPr>
        </p:nvSpPr>
        <p:spPr>
          <a:xfrm>
            <a:off x="246524" y="1097691"/>
            <a:ext cx="6829020" cy="779657"/>
          </a:xfrm>
          <a:prstGeom prst="rect">
            <a:avLst/>
          </a:prstGeom>
        </p:spPr>
        <p:txBody>
          <a:bodyPr lIns="71437" tIns="71437" rIns="71437" bIns="71437" anchor="t">
            <a:noAutofit/>
          </a:bodyPr>
          <a:lstStyle>
            <a:lvl1pPr marL="0" indent="0" defTabSz="342900">
              <a:lnSpc>
                <a:spcPct val="85000"/>
              </a:lnSpc>
              <a:spcBef>
                <a:spcPts val="0"/>
              </a:spcBef>
              <a:buSzTx/>
              <a:buNone/>
              <a:defRPr sz="3975">
                <a:latin typeface="Arial"/>
                <a:ea typeface="Arial"/>
                <a:cs typeface="Arial"/>
                <a:sym typeface="Arial"/>
              </a:defRPr>
            </a:lvl1pPr>
          </a:lstStyle>
          <a:p>
            <a:r>
              <a:t>Title</a:t>
            </a:r>
          </a:p>
        </p:txBody>
      </p:sp>
      <p:sp>
        <p:nvSpPr>
          <p:cNvPr id="121" name="Shape 121"/>
          <p:cNvSpPr/>
          <p:nvPr/>
        </p:nvSpPr>
        <p:spPr>
          <a:xfrm>
            <a:off x="-6412" y="4817942"/>
            <a:ext cx="9156824" cy="349172"/>
          </a:xfrm>
          <a:prstGeom prst="rect">
            <a:avLst/>
          </a:prstGeom>
          <a:blipFill>
            <a:blip r:embed="rId3"/>
          </a:blipFill>
          <a:ln w="12700">
            <a:miter lim="400000"/>
          </a:ln>
        </p:spPr>
        <p:txBody>
          <a:bodyPr lIns="26789" tIns="26789" rIns="26789" bIns="26789" anchor="ctr"/>
          <a:lstStyle/>
          <a:p>
            <a:pPr defTabSz="219075">
              <a:defRPr sz="3200">
                <a:solidFill>
                  <a:srgbClr val="FFFFFF"/>
                </a:solidFill>
              </a:defRPr>
            </a:pPr>
            <a:endParaRPr sz="1200"/>
          </a:p>
        </p:txBody>
      </p:sp>
      <p:sp>
        <p:nvSpPr>
          <p:cNvPr id="122" name="Shape 122"/>
          <p:cNvSpPr/>
          <p:nvPr/>
        </p:nvSpPr>
        <p:spPr>
          <a:xfrm>
            <a:off x="275265" y="4944892"/>
            <a:ext cx="1021618" cy="10642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914400">
              <a:lnSpc>
                <a:spcPct val="90000"/>
              </a:lnSpc>
              <a:spcBef>
                <a:spcPts val="800"/>
              </a:spcBef>
              <a:defRPr sz="2000">
                <a:solidFill>
                  <a:srgbClr val="2A2A2A"/>
                </a:solidFill>
                <a:latin typeface="Arial"/>
                <a:ea typeface="Arial"/>
                <a:cs typeface="Arial"/>
                <a:sym typeface="Arial"/>
              </a:defRPr>
            </a:lvl1pPr>
          </a:lstStyle>
          <a:p>
            <a:r>
              <a:rPr sz="750"/>
              <a:t>www.metoffice.gov.uk</a:t>
            </a:r>
          </a:p>
        </p:txBody>
      </p:sp>
      <p:sp>
        <p:nvSpPr>
          <p:cNvPr id="123" name="Shape 123"/>
          <p:cNvSpPr/>
          <p:nvPr/>
        </p:nvSpPr>
        <p:spPr>
          <a:xfrm>
            <a:off x="7456533" y="4944892"/>
            <a:ext cx="1764724" cy="10642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914400">
              <a:lnSpc>
                <a:spcPct val="90000"/>
              </a:lnSpc>
              <a:spcBef>
                <a:spcPts val="800"/>
              </a:spcBef>
              <a:defRPr sz="2000">
                <a:solidFill>
                  <a:srgbClr val="2A2A2A"/>
                </a:solidFill>
                <a:latin typeface="Arial"/>
                <a:ea typeface="Arial"/>
                <a:cs typeface="Arial"/>
                <a:sym typeface="Arial"/>
              </a:defRPr>
            </a:lvl1pPr>
          </a:lstStyle>
          <a:p>
            <a:pPr>
              <a:defRPr sz="1800"/>
            </a:pPr>
            <a:r>
              <a:rPr sz="750"/>
              <a:t>© Crown Copyright 2020, Met Office</a:t>
            </a:r>
          </a:p>
        </p:txBody>
      </p:sp>
      <p:sp>
        <p:nvSpPr>
          <p:cNvPr id="124" name="Shape 124"/>
          <p:cNvSpPr>
            <a:spLocks noGrp="1"/>
          </p:cNvSpPr>
          <p:nvPr>
            <p:ph type="sldNum" sz="quarter" idx="2"/>
          </p:nvPr>
        </p:nvSpPr>
        <p:spPr>
          <a:xfrm>
            <a:off x="4475931" y="4878958"/>
            <a:ext cx="185442" cy="191691"/>
          </a:xfrm>
          <a:prstGeom prst="rect">
            <a:avLst/>
          </a:prstGeom>
        </p:spPr>
        <p:txBody>
          <a:bodyPr lIns="71437" tIns="71437" rIns="71437" bIns="71437"/>
          <a:lstStyle>
            <a:lvl1pPr defTabSz="21907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6" cstate="print"/>
          <a:stretch>
            <a:fillRect/>
          </a:stretch>
        </p:blipFill>
        <p:spPr>
          <a:xfrm>
            <a:off x="183946" y="54592"/>
            <a:ext cx="1802343" cy="565200"/>
          </a:xfrm>
          <a:prstGeom prst="rect">
            <a:avLst/>
          </a:prstGeom>
          <a:ln w="12700">
            <a:miter lim="400000"/>
          </a:ln>
        </p:spPr>
      </p:pic>
      <p:sp>
        <p:nvSpPr>
          <p:cNvPr id="9" name="Rectangle 8"/>
          <p:cNvSpPr/>
          <p:nvPr userDrawn="1"/>
        </p:nvSpPr>
        <p:spPr>
          <a:xfrm>
            <a:off x="0" y="4735773"/>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96" r:id="rId1"/>
    <p:sldLayoutId id="2147483689" r:id="rId2"/>
    <p:sldLayoutId id="2147483694" r:id="rId3"/>
    <p:sldLayoutId id="2147483695" r:id="rId4"/>
  </p:sldLayoutIdLst>
  <p:hf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3" cstate="print"/>
          <a:stretch>
            <a:fillRect/>
          </a:stretch>
        </p:blipFill>
        <p:spPr>
          <a:xfrm>
            <a:off x="183946" y="54592"/>
            <a:ext cx="1802343" cy="565200"/>
          </a:xfrm>
          <a:prstGeom prst="rect">
            <a:avLst/>
          </a:prstGeom>
          <a:ln w="12700">
            <a:miter lim="400000"/>
          </a:ln>
        </p:spPr>
      </p:pic>
      <p:sp>
        <p:nvSpPr>
          <p:cNvPr id="9" name="Rectangle 8"/>
          <p:cNvSpPr/>
          <p:nvPr userDrawn="1"/>
        </p:nvSpPr>
        <p:spPr>
          <a:xfrm>
            <a:off x="0" y="4735773"/>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endParaRPr lang="en-GB" sz="800">
              <a:solidFill>
                <a:schemeClr val="tx1"/>
              </a:solidFill>
            </a:endParaRP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5" cstate="print"/>
          <a:stretch>
            <a:fillRect/>
          </a:stretch>
        </p:blipFill>
        <p:spPr>
          <a:xfrm>
            <a:off x="183946" y="54592"/>
            <a:ext cx="1802343" cy="565200"/>
          </a:xfrm>
          <a:prstGeom prst="rect">
            <a:avLst/>
          </a:prstGeom>
          <a:ln w="12700">
            <a:miter lim="400000"/>
          </a:ln>
        </p:spPr>
      </p:pic>
      <p:sp>
        <p:nvSpPr>
          <p:cNvPr id="9" name="Rectangle 8"/>
          <p:cNvSpPr/>
          <p:nvPr userDrawn="1"/>
        </p:nvSpPr>
        <p:spPr>
          <a:xfrm>
            <a:off x="0" y="4735773"/>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endParaRPr lang="en-GB" sz="800">
              <a:solidFill>
                <a:schemeClr val="tx1"/>
              </a:solidFill>
            </a:endParaRP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91" r:id="rId1"/>
    <p:sldLayoutId id="2147483697" r:id="rId2"/>
    <p:sldLayoutId id="2147483698" r:id="rId3"/>
  </p:sldLayoutIdLst>
  <p:hf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33413" y="357188"/>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633413" y="1214437"/>
            <a:ext cx="7877175" cy="34528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84637" y="4905375"/>
            <a:ext cx="169964" cy="518091"/>
          </a:xfrm>
          <a:prstGeom prst="rect">
            <a:avLst/>
          </a:prstGeom>
          <a:ln w="12700">
            <a:miter lim="400000"/>
          </a:ln>
        </p:spPr>
        <p:txBody>
          <a:bodyPr wrap="square" lIns="50800" tIns="50800" rIns="50800" bIns="50800">
            <a:spAutoFit/>
          </a:bodyPr>
          <a:lstStyle>
            <a:lvl1pPr>
              <a:defRPr sz="9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https://www.youtube.com/embed/e6QH6sEH8Hc?feature=oembed"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public.wmo.int/en" TargetMode="External"/><Relationship Id="rId5" Type="http://schemas.openxmlformats.org/officeDocument/2006/relationships/hyperlink" Target="https://www.metoffice.gov.uk/about-us/what/accuracy-and-trust/how-accurate-are-our-public-forecasts" TargetMode="External"/><Relationship Id="rId4" Type="http://schemas.openxmlformats.org/officeDocument/2006/relationships/hyperlink" Target="https://www.metoffice.gov.uk/research/approach/modelling-systems/unified-mode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procontract.due-north.com/Login"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ideo" Target="https://www.youtube.com/embed/IpI8Ke5_zNw?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7964"/>
            <a:ext cx="5016036" cy="1814299"/>
          </a:xfrm>
        </p:spPr>
        <p:txBody>
          <a:bodyPr>
            <a:normAutofit fontScale="90000"/>
          </a:bodyPr>
          <a:lstStyle/>
          <a:p>
            <a:br>
              <a:rPr lang="en-GB"/>
            </a:br>
            <a:r>
              <a:rPr lang="en-GB"/>
              <a:t>Supporting the Met Office</a:t>
            </a:r>
            <a:br>
              <a:rPr lang="en-GB"/>
            </a:br>
            <a:r>
              <a:rPr lang="en-GB"/>
              <a:t>to deliver their purpose</a:t>
            </a:r>
            <a:br>
              <a:rPr lang="en-GB"/>
            </a:br>
            <a:br>
              <a:rPr lang="en-GB"/>
            </a:br>
            <a:r>
              <a:rPr lang="en-GB"/>
              <a:t>Early Market Engagement</a:t>
            </a:r>
            <a:br>
              <a:rPr lang="en-GB"/>
            </a:br>
            <a:r>
              <a:rPr lang="en-GB"/>
              <a:t>Background information</a:t>
            </a:r>
          </a:p>
        </p:txBody>
      </p:sp>
      <p:sp>
        <p:nvSpPr>
          <p:cNvPr id="3" name="Subtitle 2"/>
          <p:cNvSpPr>
            <a:spLocks noGrp="1"/>
          </p:cNvSpPr>
          <p:nvPr>
            <p:ph type="subTitle" idx="1"/>
          </p:nvPr>
        </p:nvSpPr>
        <p:spPr>
          <a:xfrm>
            <a:off x="252000" y="4236350"/>
            <a:ext cx="4230548" cy="1814299"/>
          </a:xfrm>
        </p:spPr>
        <p:txBody>
          <a:bodyPr vert="horz" lIns="91440" tIns="45720" rIns="91440" bIns="45720" rtlCol="0" anchor="t">
            <a:normAutofit/>
          </a:bodyPr>
          <a:lstStyle/>
          <a:p>
            <a:r>
              <a:rPr lang="en-GB" dirty="0">
                <a:cs typeface="Arial"/>
              </a:rPr>
              <a:t>20th July 2020</a:t>
            </a:r>
          </a:p>
        </p:txBody>
      </p:sp>
    </p:spTree>
    <p:extLst>
      <p:ext uri="{BB962C8B-B14F-4D97-AF65-F5344CB8AC3E}">
        <p14:creationId xmlns:p14="http://schemas.microsoft.com/office/powerpoint/2010/main" val="1151694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p:nvPr/>
        </p:nvSpPr>
        <p:spPr>
          <a:xfrm>
            <a:off x="-42263" y="-33825"/>
            <a:ext cx="9194544" cy="4857677"/>
          </a:xfrm>
          <a:prstGeom prst="rect">
            <a:avLst/>
          </a:prstGeom>
          <a:solidFill>
            <a:srgbClr val="292929"/>
          </a:solidFill>
          <a:ln w="12700">
            <a:miter lim="400000"/>
          </a:ln>
        </p:spPr>
        <p:txBody>
          <a:bodyPr lIns="19050" tIns="19050" rIns="19050" bIns="1905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1pPr>
            <a:lvl2pPr marL="0" marR="0" indent="857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2pPr>
            <a:lvl3pPr marL="0" marR="0" indent="1714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3pPr>
            <a:lvl4pPr marL="0" marR="0" indent="2571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4pPr>
            <a:lvl5pPr marL="0" marR="0" indent="3429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5pPr>
            <a:lvl6pPr marL="0" marR="0" indent="4286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6pPr>
            <a:lvl7pPr marL="0" marR="0" indent="5143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7pPr>
            <a:lvl8pPr marL="0" marR="0" indent="6000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8pPr>
            <a:lvl9pPr marL="0" marR="0" indent="6858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9pPr>
          </a:lstStyle>
          <a:p>
            <a:pPr>
              <a:defRPr sz="3200">
                <a:solidFill>
                  <a:srgbClr val="FFFFFF"/>
                </a:solidFill>
              </a:defRPr>
            </a:pPr>
            <a:endParaRPr sz="1200"/>
          </a:p>
        </p:txBody>
      </p:sp>
      <p:pic>
        <p:nvPicPr>
          <p:cNvPr id="280" name="MO_MASTER_for_dark_backg_RBG.png"/>
          <p:cNvPicPr>
            <a:picLocks noChangeAspect="1"/>
          </p:cNvPicPr>
          <p:nvPr/>
        </p:nvPicPr>
        <p:blipFill>
          <a:blip r:embed="rId3"/>
          <a:stretch>
            <a:fillRect/>
          </a:stretch>
        </p:blipFill>
        <p:spPr>
          <a:xfrm>
            <a:off x="68993" y="85593"/>
            <a:ext cx="1986208" cy="622859"/>
          </a:xfrm>
          <a:prstGeom prst="rect">
            <a:avLst/>
          </a:prstGeom>
          <a:ln w="12700">
            <a:miter lim="400000"/>
          </a:ln>
        </p:spPr>
      </p:pic>
      <p:pic>
        <p:nvPicPr>
          <p:cNvPr id="281" name="values_work-02.jpg" descr="A close up of text on a black background&#10;&#10;Description generated with very high confidence"/>
          <p:cNvPicPr>
            <a:picLocks noChangeAspect="1"/>
          </p:cNvPicPr>
          <p:nvPr/>
        </p:nvPicPr>
        <p:blipFill rotWithShape="1">
          <a:blip r:embed="rId4"/>
          <a:srcRect l="52" t="17852" r="-56" b="12046"/>
          <a:stretch/>
        </p:blipFill>
        <p:spPr>
          <a:xfrm>
            <a:off x="-44873" y="881102"/>
            <a:ext cx="9198835" cy="3732760"/>
          </a:xfrm>
          <a:prstGeom prst="rect">
            <a:avLst/>
          </a:prstGeom>
          <a:ln w="12700">
            <a:miter lim="400000"/>
          </a:ln>
        </p:spPr>
      </p:pic>
      <p:sp>
        <p:nvSpPr>
          <p:cNvPr id="3" name="Slide Number Placeholder 2">
            <a:extLst>
              <a:ext uri="{FF2B5EF4-FFF2-40B4-BE49-F238E27FC236}">
                <a16:creationId xmlns:a16="http://schemas.microsoft.com/office/drawing/2014/main" id="{2F21918A-1BF2-4BA3-BD02-F069F748AD95}"/>
              </a:ext>
            </a:extLst>
          </p:cNvPr>
          <p:cNvSpPr>
            <a:spLocks noGrp="1"/>
          </p:cNvSpPr>
          <p:nvPr>
            <p:ph type="sldNum" sz="quarter" idx="2"/>
          </p:nvPr>
        </p:nvSpPr>
        <p:spPr/>
        <p:txBody>
          <a:bodyPr/>
          <a:lstStyle/>
          <a:p>
            <a:fld id="{86CB4B4D-7CA3-9044-876B-883B54F8677D}" type="slidenum">
              <a:rPr lang="en-GB" smtClean="0"/>
              <a:t>10</a:t>
            </a:fld>
            <a:endParaRPr lang="en-GB"/>
          </a:p>
        </p:txBody>
      </p:sp>
    </p:spTree>
    <p:extLst>
      <p:ext uri="{BB962C8B-B14F-4D97-AF65-F5344CB8AC3E}">
        <p14:creationId xmlns:p14="http://schemas.microsoft.com/office/powerpoint/2010/main" val="207161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5200" b="1">
                <a:solidFill>
                  <a:schemeClr val="bg1"/>
                </a:solidFill>
                <a:sym typeface="Helvetica Light"/>
              </a:rPr>
              <a:t>Our strategy</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46614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5555.001.jpg"/>
          <p:cNvPicPr>
            <a:picLocks noChangeAspect="1"/>
          </p:cNvPicPr>
          <p:nvPr/>
        </p:nvPicPr>
        <p:blipFill rotWithShape="1">
          <a:blip r:embed="rId3"/>
          <a:srcRect t="11874"/>
          <a:stretch/>
        </p:blipFill>
        <p:spPr>
          <a:xfrm>
            <a:off x="43961" y="508052"/>
            <a:ext cx="9056077" cy="4116702"/>
          </a:xfrm>
          <a:prstGeom prst="rect">
            <a:avLst/>
          </a:prstGeom>
          <a:ln w="12700">
            <a:miter lim="400000"/>
          </a:ln>
        </p:spPr>
      </p:pic>
      <p:sp>
        <p:nvSpPr>
          <p:cNvPr id="210" name="Shape 210"/>
          <p:cNvSpPr/>
          <p:nvPr/>
        </p:nvSpPr>
        <p:spPr>
          <a:xfrm>
            <a:off x="331927" y="1638665"/>
            <a:ext cx="1766273" cy="26266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lnSpcReduction="10000"/>
          </a:bodyPr>
          <a:lstStyle>
            <a:lvl1pPr algn="l" defTabSz="1828800">
              <a:defRPr sz="3200" b="1">
                <a:solidFill>
                  <a:srgbClr val="292929"/>
                </a:solidFill>
                <a:latin typeface="Arial"/>
                <a:ea typeface="Arial"/>
                <a:cs typeface="Arial"/>
                <a:sym typeface="Arial"/>
              </a:defRPr>
            </a:lvl1pPr>
          </a:lstStyle>
          <a:p>
            <a:r>
              <a:rPr sz="1200"/>
              <a:t>Our vision:</a:t>
            </a:r>
          </a:p>
        </p:txBody>
      </p:sp>
      <p:sp>
        <p:nvSpPr>
          <p:cNvPr id="211" name="Shape 211"/>
          <p:cNvSpPr/>
          <p:nvPr/>
        </p:nvSpPr>
        <p:spPr>
          <a:xfrm>
            <a:off x="288871" y="2153196"/>
            <a:ext cx="1766273" cy="26266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lnSpcReduction="10000"/>
          </a:bodyPr>
          <a:lstStyle>
            <a:lvl1pPr algn="l" defTabSz="1828800">
              <a:defRPr sz="3200" b="1">
                <a:solidFill>
                  <a:srgbClr val="292929"/>
                </a:solidFill>
                <a:latin typeface="Arial"/>
                <a:ea typeface="Arial"/>
                <a:cs typeface="Arial"/>
                <a:sym typeface="Arial"/>
              </a:defRPr>
            </a:lvl1pPr>
          </a:lstStyle>
          <a:p>
            <a:r>
              <a:rPr sz="1200"/>
              <a:t>Strategic anchors:</a:t>
            </a:r>
          </a:p>
        </p:txBody>
      </p:sp>
      <p:sp>
        <p:nvSpPr>
          <p:cNvPr id="212" name="Shape 212"/>
          <p:cNvSpPr/>
          <p:nvPr/>
        </p:nvSpPr>
        <p:spPr>
          <a:xfrm>
            <a:off x="259175" y="3255875"/>
            <a:ext cx="2005172" cy="26266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lnSpcReduction="10000"/>
          </a:bodyPr>
          <a:lstStyle>
            <a:lvl1pPr algn="l" defTabSz="1828800">
              <a:defRPr sz="3200" b="1">
                <a:solidFill>
                  <a:srgbClr val="292929"/>
                </a:solidFill>
                <a:latin typeface="Arial"/>
                <a:ea typeface="Arial"/>
                <a:cs typeface="Arial"/>
                <a:sym typeface="Arial"/>
              </a:defRPr>
            </a:lvl1pPr>
          </a:lstStyle>
          <a:p>
            <a:r>
              <a:rPr sz="1200"/>
              <a:t>Strategic actions:</a:t>
            </a:r>
          </a:p>
        </p:txBody>
      </p:sp>
      <p:sp>
        <p:nvSpPr>
          <p:cNvPr id="213" name="Shape 213"/>
          <p:cNvSpPr/>
          <p:nvPr/>
        </p:nvSpPr>
        <p:spPr>
          <a:xfrm>
            <a:off x="311780" y="1860478"/>
            <a:ext cx="1743364" cy="211836"/>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a:bodyPr>
          <a:lstStyle>
            <a:lvl1pPr algn="l" defTabSz="1828800">
              <a:lnSpc>
                <a:spcPct val="90000"/>
              </a:lnSpc>
              <a:defRPr sz="2200" i="1">
                <a:solidFill>
                  <a:srgbClr val="53585F"/>
                </a:solidFill>
                <a:latin typeface="Arial"/>
                <a:ea typeface="Arial"/>
                <a:cs typeface="Arial"/>
                <a:sym typeface="Arial"/>
              </a:defRPr>
            </a:lvl1pPr>
          </a:lstStyle>
          <a:p>
            <a:r>
              <a:rPr sz="825"/>
              <a:t>What we will achieve by 2024</a:t>
            </a:r>
          </a:p>
        </p:txBody>
      </p:sp>
      <p:sp>
        <p:nvSpPr>
          <p:cNvPr id="214" name="Shape 214"/>
          <p:cNvSpPr/>
          <p:nvPr/>
        </p:nvSpPr>
        <p:spPr>
          <a:xfrm>
            <a:off x="311780" y="2387645"/>
            <a:ext cx="1232307" cy="770762"/>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a:bodyPr>
          <a:lstStyle/>
          <a:p>
            <a:pPr defTabSz="685800">
              <a:lnSpc>
                <a:spcPct val="90000"/>
              </a:lnSpc>
              <a:defRPr sz="2200" i="1">
                <a:solidFill>
                  <a:srgbClr val="53585F"/>
                </a:solidFill>
                <a:latin typeface="Arial"/>
                <a:ea typeface="Arial"/>
                <a:cs typeface="Arial"/>
                <a:sym typeface="Arial"/>
              </a:defRPr>
            </a:pPr>
            <a:r>
              <a:rPr sz="825"/>
              <a:t>These are the areas we will focus on.</a:t>
            </a:r>
          </a:p>
          <a:p>
            <a:pPr defTabSz="685800">
              <a:lnSpc>
                <a:spcPct val="90000"/>
              </a:lnSpc>
              <a:defRPr sz="2200" i="1">
                <a:solidFill>
                  <a:srgbClr val="53585F"/>
                </a:solidFill>
                <a:latin typeface="Arial"/>
                <a:ea typeface="Arial"/>
                <a:cs typeface="Arial"/>
                <a:sym typeface="Arial"/>
              </a:defRPr>
            </a:pPr>
            <a:endParaRPr sz="825"/>
          </a:p>
          <a:p>
            <a:pPr defTabSz="685800">
              <a:lnSpc>
                <a:spcPct val="90000"/>
              </a:lnSpc>
              <a:defRPr sz="2200" i="1">
                <a:solidFill>
                  <a:srgbClr val="53585F"/>
                </a:solidFill>
                <a:latin typeface="Arial"/>
                <a:ea typeface="Arial"/>
                <a:cs typeface="Arial"/>
                <a:sym typeface="Arial"/>
              </a:defRPr>
            </a:pPr>
            <a:r>
              <a:rPr sz="825"/>
              <a:t>The three areas overlap and complement</a:t>
            </a:r>
            <a:br>
              <a:rPr sz="825"/>
            </a:br>
            <a:r>
              <a:rPr sz="825"/>
              <a:t>each other.</a:t>
            </a:r>
          </a:p>
        </p:txBody>
      </p:sp>
      <p:sp>
        <p:nvSpPr>
          <p:cNvPr id="215" name="Shape 215"/>
          <p:cNvSpPr/>
          <p:nvPr/>
        </p:nvSpPr>
        <p:spPr>
          <a:xfrm>
            <a:off x="311780" y="3538202"/>
            <a:ext cx="1703070" cy="341438"/>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a:bodyPr>
          <a:lstStyle>
            <a:lvl1pPr algn="l" defTabSz="1828800">
              <a:lnSpc>
                <a:spcPct val="90000"/>
              </a:lnSpc>
              <a:defRPr sz="2400" i="1">
                <a:solidFill>
                  <a:srgbClr val="53585F"/>
                </a:solidFill>
                <a:latin typeface="Arial"/>
                <a:ea typeface="Arial"/>
                <a:cs typeface="Arial"/>
                <a:sym typeface="Arial"/>
              </a:defRPr>
            </a:lvl1pPr>
          </a:lstStyle>
          <a:p>
            <a:r>
              <a:rPr sz="900"/>
              <a:t>Our priority activities which we’ll monitor &amp; measure.</a:t>
            </a:r>
          </a:p>
        </p:txBody>
      </p:sp>
      <p:sp>
        <p:nvSpPr>
          <p:cNvPr id="216" name="Shape 216"/>
          <p:cNvSpPr/>
          <p:nvPr/>
        </p:nvSpPr>
        <p:spPr>
          <a:xfrm>
            <a:off x="324990" y="508052"/>
            <a:ext cx="6829020" cy="77965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lvl1pPr algn="l" defTabSz="914400">
              <a:lnSpc>
                <a:spcPct val="85000"/>
              </a:lnSpc>
              <a:defRPr sz="10600" b="1">
                <a:latin typeface="Arial"/>
                <a:ea typeface="Arial"/>
                <a:cs typeface="Arial"/>
                <a:sym typeface="Arial"/>
              </a:defRPr>
            </a:lvl1pPr>
          </a:lstStyle>
          <a:p>
            <a:r>
              <a:rPr sz="3200"/>
              <a:t>Our strategy</a:t>
            </a:r>
          </a:p>
        </p:txBody>
      </p:sp>
      <p:sp>
        <p:nvSpPr>
          <p:cNvPr id="217" name="Shape 217"/>
          <p:cNvSpPr/>
          <p:nvPr/>
        </p:nvSpPr>
        <p:spPr>
          <a:xfrm>
            <a:off x="4868724" y="3260784"/>
            <a:ext cx="1649467" cy="896273"/>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ormAutofit lnSpcReduction="10000"/>
          </a:bodyPr>
          <a:lstStyle/>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Delivering our future supercomputing capability</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Exploiting the future of </a:t>
            </a:r>
            <a:br>
              <a:rPr sz="788"/>
            </a:br>
            <a:r>
              <a:rPr sz="788"/>
              <a:t>data sciences</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Delivering our next-generation modelling capability</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Developing and nurturing capability partnerships</a:t>
            </a:r>
          </a:p>
        </p:txBody>
      </p:sp>
      <p:sp>
        <p:nvSpPr>
          <p:cNvPr id="218" name="Shape 218"/>
          <p:cNvSpPr/>
          <p:nvPr/>
        </p:nvSpPr>
        <p:spPr>
          <a:xfrm>
            <a:off x="2686799" y="3255875"/>
            <a:ext cx="1657790" cy="896273"/>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ormAutofit lnSpcReduction="10000"/>
          </a:bodyPr>
          <a:lstStyle/>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Transforming our leadership capability for the future</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Enhancing equality, diversity </a:t>
            </a:r>
            <a:br>
              <a:rPr sz="788"/>
            </a:br>
            <a:r>
              <a:rPr sz="788"/>
              <a:t>and inclusion</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Enabling and developing </a:t>
            </a:r>
            <a:br>
              <a:rPr sz="788"/>
            </a:br>
            <a:r>
              <a:rPr sz="788"/>
              <a:t>our people</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Transforming the way we manage our people information</a:t>
            </a:r>
          </a:p>
        </p:txBody>
      </p:sp>
      <p:sp>
        <p:nvSpPr>
          <p:cNvPr id="219" name="Shape 219"/>
          <p:cNvSpPr/>
          <p:nvPr/>
        </p:nvSpPr>
        <p:spPr>
          <a:xfrm>
            <a:off x="6987427" y="3249138"/>
            <a:ext cx="1844793" cy="1008995"/>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ormAutofit lnSpcReduction="10000"/>
          </a:bodyPr>
          <a:lstStyle/>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The future of Operational Meteorology</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Taking a common approach to customer data services</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Delivering a common Met Office </a:t>
            </a:r>
            <a:br>
              <a:rPr sz="788"/>
            </a:br>
            <a:r>
              <a:rPr sz="788"/>
              <a:t>data platform</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Improving our 0-2 hour forecasts </a:t>
            </a:r>
            <a:br>
              <a:rPr sz="788"/>
            </a:br>
            <a:r>
              <a:rPr sz="788"/>
              <a:t>and warnings</a:t>
            </a:r>
          </a:p>
          <a:p>
            <a:pPr marL="64294" indent="-64294" defTabSz="257175">
              <a:lnSpc>
                <a:spcPct val="90000"/>
              </a:lnSpc>
              <a:spcBef>
                <a:spcPts val="75"/>
              </a:spcBef>
              <a:buSzPct val="100000"/>
              <a:buFont typeface="Arial"/>
              <a:buChar char="•"/>
              <a:defRPr sz="2100">
                <a:solidFill>
                  <a:srgbClr val="292929"/>
                </a:solidFill>
                <a:latin typeface="Arial"/>
                <a:ea typeface="Arial"/>
                <a:cs typeface="Arial"/>
                <a:sym typeface="Arial"/>
              </a:defRPr>
            </a:pPr>
            <a:r>
              <a:rPr sz="788"/>
              <a:t>Understanding the boundaries </a:t>
            </a:r>
            <a:br>
              <a:rPr sz="788"/>
            </a:br>
            <a:r>
              <a:rPr sz="788"/>
              <a:t>through which we can trade</a:t>
            </a:r>
          </a:p>
        </p:txBody>
      </p:sp>
      <p:sp>
        <p:nvSpPr>
          <p:cNvPr id="220" name="Shape 220"/>
          <p:cNvSpPr/>
          <p:nvPr/>
        </p:nvSpPr>
        <p:spPr>
          <a:xfrm>
            <a:off x="331927" y="1204349"/>
            <a:ext cx="1766273" cy="26266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lnSpcReduction="10000"/>
          </a:bodyPr>
          <a:lstStyle>
            <a:lvl1pPr algn="l" defTabSz="1828800">
              <a:defRPr sz="3200" b="1">
                <a:solidFill>
                  <a:srgbClr val="292929"/>
                </a:solidFill>
                <a:latin typeface="Arial"/>
                <a:ea typeface="Arial"/>
                <a:cs typeface="Arial"/>
                <a:sym typeface="Arial"/>
              </a:defRPr>
            </a:lvl1pPr>
          </a:lstStyle>
          <a:p>
            <a:r>
              <a:rPr sz="1200"/>
              <a:t>Our purpose:</a:t>
            </a:r>
          </a:p>
        </p:txBody>
      </p:sp>
      <p:sp>
        <p:nvSpPr>
          <p:cNvPr id="221" name="Shape 221"/>
          <p:cNvSpPr/>
          <p:nvPr/>
        </p:nvSpPr>
        <p:spPr>
          <a:xfrm>
            <a:off x="331927" y="1429743"/>
            <a:ext cx="1232307" cy="211836"/>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a:bodyPr>
          <a:lstStyle>
            <a:lvl1pPr algn="l" defTabSz="1828800">
              <a:lnSpc>
                <a:spcPct val="90000"/>
              </a:lnSpc>
              <a:defRPr sz="2200" i="1">
                <a:solidFill>
                  <a:srgbClr val="53585F"/>
                </a:solidFill>
                <a:latin typeface="Arial"/>
                <a:ea typeface="Arial"/>
                <a:cs typeface="Arial"/>
                <a:sym typeface="Arial"/>
              </a:defRPr>
            </a:lvl1pPr>
          </a:lstStyle>
          <a:p>
            <a:r>
              <a:rPr sz="825"/>
              <a:t>Why we exist</a:t>
            </a:r>
          </a:p>
        </p:txBody>
      </p:sp>
    </p:spTree>
    <p:extLst>
      <p:ext uri="{BB962C8B-B14F-4D97-AF65-F5344CB8AC3E}">
        <p14:creationId xmlns:p14="http://schemas.microsoft.com/office/powerpoint/2010/main" val="139287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p:nvPr/>
        </p:nvSpPr>
        <p:spPr>
          <a:xfrm>
            <a:off x="0" y="4822333"/>
            <a:ext cx="9144000" cy="338977"/>
          </a:xfrm>
          <a:prstGeom prst="rect">
            <a:avLst/>
          </a:prstGeom>
          <a:solidFill>
            <a:srgbClr val="FFFFFF"/>
          </a:solidFill>
          <a:ln w="12700">
            <a:miter lim="400000"/>
          </a:ln>
        </p:spPr>
        <p:txBody>
          <a:bodyPr lIns="45719" tIns="45719" rIns="45719" bIns="45719" anchor="ctr"/>
          <a:lstStyle/>
          <a:p>
            <a:pPr>
              <a:defRPr sz="4800">
                <a:solidFill>
                  <a:srgbClr val="B9DC0C"/>
                </a:solidFill>
                <a:latin typeface="Arial"/>
                <a:ea typeface="Arial"/>
                <a:cs typeface="Arial"/>
                <a:sym typeface="Arial"/>
              </a:defRPr>
            </a:pPr>
            <a:endParaRPr/>
          </a:p>
        </p:txBody>
      </p:sp>
      <p:sp>
        <p:nvSpPr>
          <p:cNvPr id="261" name="Shape 261"/>
          <p:cNvSpPr/>
          <p:nvPr/>
        </p:nvSpPr>
        <p:spPr>
          <a:xfrm>
            <a:off x="322839" y="593904"/>
            <a:ext cx="6829020" cy="77965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lvl1pPr algn="l" defTabSz="914400">
              <a:lnSpc>
                <a:spcPct val="85000"/>
              </a:lnSpc>
              <a:defRPr sz="10600" b="1">
                <a:latin typeface="Arial"/>
                <a:ea typeface="Arial"/>
                <a:cs typeface="Arial"/>
                <a:sym typeface="Arial"/>
              </a:defRPr>
            </a:lvl1pPr>
          </a:lstStyle>
          <a:p>
            <a:r>
              <a:rPr sz="3200"/>
              <a:t>How this fits together</a:t>
            </a:r>
          </a:p>
        </p:txBody>
      </p:sp>
      <p:pic>
        <p:nvPicPr>
          <p:cNvPr id="265" name="s.003.jpg"/>
          <p:cNvPicPr>
            <a:picLocks noChangeAspect="1"/>
          </p:cNvPicPr>
          <p:nvPr/>
        </p:nvPicPr>
        <p:blipFill>
          <a:blip r:embed="rId3"/>
          <a:srcRect t="26704"/>
          <a:stretch>
            <a:fillRect/>
          </a:stretch>
        </p:blipFill>
        <p:spPr>
          <a:xfrm>
            <a:off x="0" y="1373561"/>
            <a:ext cx="9144000" cy="3769939"/>
          </a:xfrm>
          <a:prstGeom prst="rect">
            <a:avLst/>
          </a:prstGeom>
          <a:ln w="12700">
            <a:miter lim="400000"/>
          </a:ln>
        </p:spPr>
      </p:pic>
    </p:spTree>
    <p:extLst>
      <p:ext uri="{BB962C8B-B14F-4D97-AF65-F5344CB8AC3E}">
        <p14:creationId xmlns:p14="http://schemas.microsoft.com/office/powerpoint/2010/main" val="931208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table, room, refrigerator&#10;&#10;Description generated with very high confidence">
            <a:extLst>
              <a:ext uri="{FF2B5EF4-FFF2-40B4-BE49-F238E27FC236}">
                <a16:creationId xmlns:a16="http://schemas.microsoft.com/office/drawing/2014/main" id="{65FEC0B3-526C-4A51-ABE5-A9785E298DC6}"/>
              </a:ext>
            </a:extLst>
          </p:cNvPr>
          <p:cNvPicPr>
            <a:picLocks noGrp="1" noChangeAspect="1"/>
          </p:cNvPicPr>
          <p:nvPr>
            <p:ph idx="1"/>
          </p:nvPr>
        </p:nvPicPr>
        <p:blipFill>
          <a:blip r:embed="rId3"/>
          <a:stretch>
            <a:fillRect/>
          </a:stretch>
        </p:blipFill>
        <p:spPr>
          <a:xfrm>
            <a:off x="371888" y="1504868"/>
            <a:ext cx="5132969" cy="2919821"/>
          </a:xfrm>
        </p:spPr>
      </p:pic>
      <p:sp>
        <p:nvSpPr>
          <p:cNvPr id="3" name="Title 2">
            <a:extLst>
              <a:ext uri="{FF2B5EF4-FFF2-40B4-BE49-F238E27FC236}">
                <a16:creationId xmlns:a16="http://schemas.microsoft.com/office/drawing/2014/main" id="{8F6AC451-EB44-4FC6-AAA0-BCA366D40993}"/>
              </a:ext>
            </a:extLst>
          </p:cNvPr>
          <p:cNvSpPr>
            <a:spLocks noGrp="1"/>
          </p:cNvSpPr>
          <p:nvPr>
            <p:ph type="title"/>
          </p:nvPr>
        </p:nvSpPr>
        <p:spPr/>
        <p:txBody>
          <a:bodyPr>
            <a:noAutofit/>
          </a:bodyPr>
          <a:lstStyle/>
          <a:p>
            <a:pPr defTabSz="914400">
              <a:lnSpc>
                <a:spcPct val="85000"/>
              </a:lnSpc>
            </a:pPr>
            <a:r>
              <a:rPr lang="en-GB" b="1">
                <a:latin typeface="Arial"/>
                <a:cs typeface="Arial"/>
                <a:sym typeface="Arial"/>
              </a:rPr>
              <a:t>Met Office Technology Strategy</a:t>
            </a:r>
          </a:p>
        </p:txBody>
      </p:sp>
      <p:sp>
        <p:nvSpPr>
          <p:cNvPr id="2" name="TextBox 1">
            <a:extLst>
              <a:ext uri="{FF2B5EF4-FFF2-40B4-BE49-F238E27FC236}">
                <a16:creationId xmlns:a16="http://schemas.microsoft.com/office/drawing/2014/main" id="{AFD2DD8D-2CE5-41A9-9567-2631A2A540F7}"/>
              </a:ext>
            </a:extLst>
          </p:cNvPr>
          <p:cNvSpPr txBox="1"/>
          <p:nvPr/>
        </p:nvSpPr>
        <p:spPr>
          <a:xfrm>
            <a:off x="5658930" y="1394243"/>
            <a:ext cx="317452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i="1"/>
              <a:t>"The need for transformation, driven by the need to be more efficient in all aspects of our work, along with the need to transform</a:t>
            </a:r>
            <a:r>
              <a:rPr lang="en-GB" i="1">
                <a:solidFill>
                  <a:schemeClr val="bg1"/>
                </a:solidFill>
              </a:rPr>
              <a:t> </a:t>
            </a:r>
            <a:r>
              <a:rPr lang="en-GB" i="1"/>
              <a:t>a service architecture which is increasingly resistant to change and not meeting the organisations needs is fully recognised and supported."</a:t>
            </a:r>
            <a:endParaRPr lang="en-US" i="1">
              <a:cs typeface="Arial"/>
            </a:endParaRPr>
          </a:p>
        </p:txBody>
      </p:sp>
      <p:sp>
        <p:nvSpPr>
          <p:cNvPr id="6" name="Slide Number Placeholder 5">
            <a:extLst>
              <a:ext uri="{FF2B5EF4-FFF2-40B4-BE49-F238E27FC236}">
                <a16:creationId xmlns:a16="http://schemas.microsoft.com/office/drawing/2014/main" id="{85BB3BF6-315A-4CE4-A973-083B69965552}"/>
              </a:ext>
            </a:extLst>
          </p:cNvPr>
          <p:cNvSpPr>
            <a:spLocks noGrp="1"/>
          </p:cNvSpPr>
          <p:nvPr>
            <p:ph type="sldNum" sz="quarter" idx="10"/>
          </p:nvPr>
        </p:nvSpPr>
        <p:spPr/>
        <p:txBody>
          <a:bodyPr/>
          <a:lstStyle/>
          <a:p>
            <a:fld id="{E5F9FE41-C8F9-47EF-94C3-C489748B47D0}" type="slidenum">
              <a:rPr lang="en-GB" smtClean="0"/>
              <a:pPr/>
              <a:t>14</a:t>
            </a:fld>
            <a:endParaRPr lang="en-GB"/>
          </a:p>
        </p:txBody>
      </p:sp>
    </p:spTree>
    <p:extLst>
      <p:ext uri="{BB962C8B-B14F-4D97-AF65-F5344CB8AC3E}">
        <p14:creationId xmlns:p14="http://schemas.microsoft.com/office/powerpoint/2010/main" val="3042954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ur big data journey">
            <a:hlinkClick r:id="" action="ppaction://media"/>
            <a:extLst>
              <a:ext uri="{FF2B5EF4-FFF2-40B4-BE49-F238E27FC236}">
                <a16:creationId xmlns:a16="http://schemas.microsoft.com/office/drawing/2014/main" id="{E345C6F2-6862-441A-9783-00BA7C3F4BC9}"/>
              </a:ext>
            </a:extLst>
          </p:cNvPr>
          <p:cNvPicPr>
            <a:picLocks noRot="1" noChangeAspect="1"/>
          </p:cNvPicPr>
          <p:nvPr>
            <a:videoFile r:link="rId1"/>
          </p:nvPr>
        </p:nvPicPr>
        <p:blipFill>
          <a:blip r:embed="rId4"/>
          <a:stretch>
            <a:fillRect/>
          </a:stretch>
        </p:blipFill>
        <p:spPr>
          <a:xfrm>
            <a:off x="861646" y="484676"/>
            <a:ext cx="7192108" cy="4045561"/>
          </a:xfrm>
          <a:prstGeom prst="rect">
            <a:avLst/>
          </a:prstGeom>
        </p:spPr>
      </p:pic>
    </p:spTree>
    <p:extLst>
      <p:ext uri="{BB962C8B-B14F-4D97-AF65-F5344CB8AC3E}">
        <p14:creationId xmlns:p14="http://schemas.microsoft.com/office/powerpoint/2010/main" val="26993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5200" b="1">
                <a:solidFill>
                  <a:schemeClr val="bg1"/>
                </a:solidFill>
                <a:sym typeface="Helvetica Light"/>
              </a:rPr>
              <a:t>Why work with us</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75748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0" y="0"/>
            <a:ext cx="9144000" cy="5143500"/>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132746" y="356676"/>
            <a:ext cx="6878507" cy="4268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GB" sz="3200" b="1"/>
              <a:t> </a:t>
            </a:r>
          </a:p>
          <a:p>
            <a:r>
              <a:rPr lang="en-GB" sz="1600" b="1">
                <a:solidFill>
                  <a:schemeClr val="bg2"/>
                </a:solidFill>
              </a:rPr>
              <a:t>Reliable brand</a:t>
            </a:r>
            <a:r>
              <a:rPr lang="en-GB" sz="1600">
                <a:solidFill>
                  <a:schemeClr val="bg2"/>
                </a:solidFill>
              </a:rPr>
              <a:t> - Trusted provider of public weather information and data services to organisations across the globe.</a:t>
            </a:r>
          </a:p>
          <a:p>
            <a:endParaRPr lang="en-GB" sz="1600">
              <a:solidFill>
                <a:schemeClr val="bg2"/>
              </a:solidFill>
            </a:endParaRPr>
          </a:p>
          <a:p>
            <a:r>
              <a:rPr lang="en-GB" sz="1600" b="1">
                <a:solidFill>
                  <a:schemeClr val="bg2"/>
                </a:solidFill>
              </a:rPr>
              <a:t>International leader in weather and climate science</a:t>
            </a:r>
            <a:r>
              <a:rPr lang="en-GB" sz="1600">
                <a:solidFill>
                  <a:schemeClr val="bg2"/>
                </a:solidFill>
              </a:rPr>
              <a:t> - Our international expertise dates back to our beginnings in 1854. Today we are recognised as a world-leader in climate and weather science.</a:t>
            </a:r>
          </a:p>
          <a:p>
            <a:endParaRPr lang="en-GB" sz="1600">
              <a:solidFill>
                <a:schemeClr val="bg2"/>
              </a:solidFill>
            </a:endParaRPr>
          </a:p>
          <a:p>
            <a:r>
              <a:rPr lang="en-GB" sz="1600" b="1">
                <a:solidFill>
                  <a:schemeClr val="bg2"/>
                </a:solidFill>
              </a:rPr>
              <a:t>Licensed distributor</a:t>
            </a:r>
            <a:r>
              <a:rPr lang="en-GB" sz="1600">
                <a:solidFill>
                  <a:schemeClr val="bg2"/>
                </a:solidFill>
              </a:rPr>
              <a:t> - Entrusted as the UK licensed agent for Meteorological data from ECMWF, EUMETSAT, ECOMET.</a:t>
            </a:r>
          </a:p>
          <a:p>
            <a:endParaRPr lang="en-GB" sz="1600">
              <a:solidFill>
                <a:schemeClr val="bg2"/>
              </a:solidFill>
            </a:endParaRPr>
          </a:p>
          <a:p>
            <a:r>
              <a:rPr lang="en-GB" sz="1600" b="1">
                <a:solidFill>
                  <a:schemeClr val="bg2"/>
                </a:solidFill>
              </a:rPr>
              <a:t>Recognised accuracy</a:t>
            </a:r>
            <a:r>
              <a:rPr lang="en-GB" sz="1600">
                <a:solidFill>
                  <a:schemeClr val="bg2"/>
                </a:solidFill>
              </a:rPr>
              <a:t> - Our global </a:t>
            </a:r>
            <a:r>
              <a:rPr lang="en-GB" sz="1600" u="sng">
                <a:solidFill>
                  <a:schemeClr val="bg2"/>
                </a:solidFill>
                <a:hlinkClick r:id="rId4">
                  <a:extLst>
                    <a:ext uri="{A12FA001-AC4F-418D-AE19-62706E023703}">
                      <ahyp:hlinkClr xmlns:ahyp="http://schemas.microsoft.com/office/drawing/2018/hyperlinkcolor" val="tx"/>
                    </a:ext>
                  </a:extLst>
                </a:hlinkClick>
              </a:rPr>
              <a:t>Numerical Weather Prediction model</a:t>
            </a:r>
            <a:r>
              <a:rPr lang="en-GB" sz="1600">
                <a:solidFill>
                  <a:schemeClr val="bg2"/>
                </a:solidFill>
              </a:rPr>
              <a:t>, the foundation of our accurate weather provision, is </a:t>
            </a:r>
            <a:r>
              <a:rPr lang="en-GB" sz="1600" u="sng">
                <a:solidFill>
                  <a:schemeClr val="bg2"/>
                </a:solidFill>
                <a:hlinkClick r:id="rId5">
                  <a:extLst>
                    <a:ext uri="{A12FA001-AC4F-418D-AE19-62706E023703}">
                      <ahyp:hlinkClr xmlns:ahyp="http://schemas.microsoft.com/office/drawing/2018/hyperlinkcolor" val="tx"/>
                    </a:ext>
                  </a:extLst>
                </a:hlinkClick>
              </a:rPr>
              <a:t>recognised as a world leading National Met Service model</a:t>
            </a:r>
            <a:r>
              <a:rPr lang="en-GB" sz="1600">
                <a:solidFill>
                  <a:schemeClr val="bg2"/>
                </a:solidFill>
              </a:rPr>
              <a:t>, verified using standards defined by the </a:t>
            </a:r>
            <a:r>
              <a:rPr lang="en-GB" sz="1600" u="sng">
                <a:solidFill>
                  <a:schemeClr val="bg2"/>
                </a:solidFill>
                <a:hlinkClick r:id="rId6">
                  <a:extLst>
                    <a:ext uri="{A12FA001-AC4F-418D-AE19-62706E023703}">
                      <ahyp:hlinkClr xmlns:ahyp="http://schemas.microsoft.com/office/drawing/2018/hyperlinkcolor" val="tx"/>
                    </a:ext>
                  </a:extLst>
                </a:hlinkClick>
              </a:rPr>
              <a:t>World Meteorological Organization</a:t>
            </a:r>
            <a:r>
              <a:rPr lang="en-GB" sz="1600">
                <a:solidFill>
                  <a:schemeClr val="bg2"/>
                </a:solidFill>
              </a:rPr>
              <a:t>.</a:t>
            </a:r>
          </a:p>
          <a:p>
            <a:endParaRPr lang="en-GB" sz="1200">
              <a:solidFill>
                <a:schemeClr val="bg2"/>
              </a:solidFill>
            </a:endParaRPr>
          </a:p>
        </p:txBody>
      </p:sp>
      <p:pic>
        <p:nvPicPr>
          <p:cNvPr id="6" name="MO_MASTER_for_dark_backg_RBG.png"/>
          <p:cNvPicPr>
            <a:picLocks noChangeAspect="1"/>
          </p:cNvPicPr>
          <p:nvPr/>
        </p:nvPicPr>
        <p:blipFill>
          <a:blip r:embed="rId7"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25947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563694"/>
            <a:ext cx="8640000" cy="576000"/>
          </a:xfrm>
        </p:spPr>
        <p:txBody>
          <a:bodyPr>
            <a:noAutofit/>
          </a:bodyPr>
          <a:lstStyle/>
          <a:p>
            <a:pPr defTabSz="914400">
              <a:lnSpc>
                <a:spcPct val="85000"/>
              </a:lnSpc>
            </a:pPr>
            <a:r>
              <a:rPr lang="en-GB" b="1">
                <a:latin typeface="Arial"/>
                <a:cs typeface="Arial"/>
              </a:rPr>
              <a:t>We are actively seeking partners  </a:t>
            </a:r>
          </a:p>
        </p:txBody>
      </p:sp>
      <p:pic>
        <p:nvPicPr>
          <p:cNvPr id="3" name="Picture 2"/>
          <p:cNvPicPr>
            <a:picLocks noChangeAspect="1"/>
          </p:cNvPicPr>
          <p:nvPr/>
        </p:nvPicPr>
        <p:blipFill rotWithShape="1">
          <a:blip r:embed="rId2"/>
          <a:srcRect l="4901" r="54663"/>
          <a:stretch/>
        </p:blipFill>
        <p:spPr>
          <a:xfrm>
            <a:off x="3934048" y="1371594"/>
            <a:ext cx="2060663" cy="1609535"/>
          </a:xfrm>
          <a:prstGeom prst="rect">
            <a:avLst/>
          </a:prstGeom>
        </p:spPr>
      </p:pic>
      <p:pic>
        <p:nvPicPr>
          <p:cNvPr id="4" name="Picture 3"/>
          <p:cNvPicPr>
            <a:picLocks noChangeAspect="1"/>
          </p:cNvPicPr>
          <p:nvPr/>
        </p:nvPicPr>
        <p:blipFill rotWithShape="1">
          <a:blip r:embed="rId3"/>
          <a:srcRect l="51577" b="19678"/>
          <a:stretch/>
        </p:blipFill>
        <p:spPr>
          <a:xfrm>
            <a:off x="6525125" y="2766227"/>
            <a:ext cx="2236103" cy="1768548"/>
          </a:xfrm>
          <a:prstGeom prst="rect">
            <a:avLst/>
          </a:prstGeom>
        </p:spPr>
      </p:pic>
      <p:pic>
        <p:nvPicPr>
          <p:cNvPr id="5" name="Picture 4"/>
          <p:cNvPicPr>
            <a:picLocks noChangeAspect="1"/>
          </p:cNvPicPr>
          <p:nvPr/>
        </p:nvPicPr>
        <p:blipFill rotWithShape="1">
          <a:blip r:embed="rId2"/>
          <a:srcRect l="50479" r="3443"/>
          <a:stretch/>
        </p:blipFill>
        <p:spPr>
          <a:xfrm>
            <a:off x="6053111" y="1253728"/>
            <a:ext cx="2977216" cy="1915519"/>
          </a:xfrm>
          <a:prstGeom prst="rect">
            <a:avLst/>
          </a:prstGeom>
        </p:spPr>
      </p:pic>
      <p:pic>
        <p:nvPicPr>
          <p:cNvPr id="6" name="Picture 5"/>
          <p:cNvPicPr>
            <a:picLocks noChangeAspect="1"/>
          </p:cNvPicPr>
          <p:nvPr/>
        </p:nvPicPr>
        <p:blipFill rotWithShape="1">
          <a:blip r:embed="rId3"/>
          <a:srcRect l="3147" t="5192" r="52875" b="19678"/>
          <a:stretch/>
        </p:blipFill>
        <p:spPr>
          <a:xfrm>
            <a:off x="3934048" y="3031664"/>
            <a:ext cx="2060664" cy="1678560"/>
          </a:xfrm>
          <a:prstGeom prst="rect">
            <a:avLst/>
          </a:prstGeom>
        </p:spPr>
      </p:pic>
      <p:pic>
        <p:nvPicPr>
          <p:cNvPr id="7" name="Picture 6"/>
          <p:cNvPicPr>
            <a:picLocks noChangeAspect="1"/>
          </p:cNvPicPr>
          <p:nvPr/>
        </p:nvPicPr>
        <p:blipFill>
          <a:blip r:embed="rId4"/>
          <a:stretch>
            <a:fillRect/>
          </a:stretch>
        </p:blipFill>
        <p:spPr>
          <a:xfrm>
            <a:off x="6005751" y="4498973"/>
            <a:ext cx="1637425" cy="210602"/>
          </a:xfrm>
          <a:prstGeom prst="rect">
            <a:avLst/>
          </a:prstGeom>
        </p:spPr>
      </p:pic>
      <p:sp>
        <p:nvSpPr>
          <p:cNvPr id="8" name="TextBox 7"/>
          <p:cNvSpPr txBox="1"/>
          <p:nvPr/>
        </p:nvSpPr>
        <p:spPr>
          <a:xfrm>
            <a:off x="382772" y="1796901"/>
            <a:ext cx="3389732" cy="2492990"/>
          </a:xfrm>
          <a:prstGeom prst="rect">
            <a:avLst/>
          </a:prstGeom>
          <a:noFill/>
        </p:spPr>
        <p:txBody>
          <a:bodyPr wrap="square" rtlCol="0" anchor="t">
            <a:spAutoFit/>
          </a:bodyPr>
          <a:lstStyle/>
          <a:p>
            <a:pPr marL="285750" indent="-285750">
              <a:buFont typeface="Arial" panose="020B0604020202020204" pitchFamily="34" charset="0"/>
              <a:buChar char="•"/>
            </a:pPr>
            <a:r>
              <a:rPr lang="en-GB" sz="1400"/>
              <a:t>By extending our capacity we can move faster and focus on the areas we add real value by leveraging the expertise and advances of others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sz="1400"/>
              <a:t>The scale of the changes ahead are complex and we cannot make these changes alone. </a:t>
            </a:r>
          </a:p>
          <a:p>
            <a:endParaRPr lang="en-GB" sz="2000"/>
          </a:p>
          <a:p>
            <a:pPr marL="285750" indent="-285750">
              <a:buFont typeface="Arial" panose="020B0604020202020204" pitchFamily="34" charset="0"/>
              <a:buChar char="•"/>
            </a:pPr>
            <a:endParaRPr lang="en-GB" sz="2000"/>
          </a:p>
        </p:txBody>
      </p:sp>
      <p:sp>
        <p:nvSpPr>
          <p:cNvPr id="9" name="TextBox 8"/>
          <p:cNvSpPr txBox="1"/>
          <p:nvPr/>
        </p:nvSpPr>
        <p:spPr>
          <a:xfrm>
            <a:off x="499731" y="1208332"/>
            <a:ext cx="2655407" cy="369332"/>
          </a:xfrm>
          <a:prstGeom prst="rect">
            <a:avLst/>
          </a:prstGeom>
          <a:noFill/>
        </p:spPr>
        <p:txBody>
          <a:bodyPr wrap="none" rtlCol="0">
            <a:spAutoFit/>
          </a:bodyPr>
          <a:lstStyle/>
          <a:p>
            <a:r>
              <a:rPr lang="en-GB" b="1">
                <a:solidFill>
                  <a:schemeClr val="bg1">
                    <a:lumMod val="60000"/>
                    <a:lumOff val="40000"/>
                  </a:schemeClr>
                </a:solidFill>
              </a:rPr>
              <a:t>To deliver our strategy</a:t>
            </a:r>
          </a:p>
        </p:txBody>
      </p:sp>
      <p:sp>
        <p:nvSpPr>
          <p:cNvPr id="11" name="Slide Number Placeholder 10">
            <a:extLst>
              <a:ext uri="{FF2B5EF4-FFF2-40B4-BE49-F238E27FC236}">
                <a16:creationId xmlns:a16="http://schemas.microsoft.com/office/drawing/2014/main" id="{28B29893-00DD-4259-AD46-D211799729B8}"/>
              </a:ext>
            </a:extLst>
          </p:cNvPr>
          <p:cNvSpPr>
            <a:spLocks noGrp="1"/>
          </p:cNvSpPr>
          <p:nvPr>
            <p:ph type="sldNum" sz="quarter" idx="10"/>
          </p:nvPr>
        </p:nvSpPr>
        <p:spPr/>
        <p:txBody>
          <a:bodyPr/>
          <a:lstStyle/>
          <a:p>
            <a:fld id="{E5F9FE41-C8F9-47EF-94C3-C489748B47D0}" type="slidenum">
              <a:rPr lang="en-GB" smtClean="0"/>
              <a:pPr/>
              <a:t>18</a:t>
            </a:fld>
            <a:endParaRPr lang="en-GB"/>
          </a:p>
        </p:txBody>
      </p:sp>
    </p:spTree>
    <p:extLst>
      <p:ext uri="{BB962C8B-B14F-4D97-AF65-F5344CB8AC3E}">
        <p14:creationId xmlns:p14="http://schemas.microsoft.com/office/powerpoint/2010/main" val="3720161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95" y="1359821"/>
            <a:ext cx="8640000" cy="576000"/>
          </a:xfrm>
        </p:spPr>
        <p:txBody>
          <a:bodyPr>
            <a:normAutofit/>
          </a:bodyPr>
          <a:lstStyle/>
          <a:p>
            <a:r>
              <a:rPr lang="en-GB" sz="1800" b="1">
                <a:solidFill>
                  <a:schemeClr val="bg1">
                    <a:lumMod val="60000"/>
                    <a:lumOff val="40000"/>
                  </a:schemeClr>
                </a:solidFill>
              </a:rPr>
              <a:t>Part of our Technology Strategy 2018-21</a:t>
            </a:r>
          </a:p>
        </p:txBody>
      </p:sp>
      <p:pic>
        <p:nvPicPr>
          <p:cNvPr id="3" name="Picture 2"/>
          <p:cNvPicPr>
            <a:picLocks noChangeAspect="1"/>
          </p:cNvPicPr>
          <p:nvPr/>
        </p:nvPicPr>
        <p:blipFill>
          <a:blip r:embed="rId2"/>
          <a:stretch>
            <a:fillRect/>
          </a:stretch>
        </p:blipFill>
        <p:spPr>
          <a:xfrm>
            <a:off x="0" y="3370221"/>
            <a:ext cx="8859247" cy="1362961"/>
          </a:xfrm>
          <a:prstGeom prst="rect">
            <a:avLst/>
          </a:prstGeom>
        </p:spPr>
      </p:pic>
      <p:pic>
        <p:nvPicPr>
          <p:cNvPr id="4" name="Picture 3"/>
          <p:cNvPicPr>
            <a:picLocks noChangeAspect="1"/>
          </p:cNvPicPr>
          <p:nvPr/>
        </p:nvPicPr>
        <p:blipFill>
          <a:blip r:embed="rId3"/>
          <a:stretch>
            <a:fillRect/>
          </a:stretch>
        </p:blipFill>
        <p:spPr>
          <a:xfrm>
            <a:off x="109623" y="1957627"/>
            <a:ext cx="8640000" cy="1412594"/>
          </a:xfrm>
          <a:prstGeom prst="rect">
            <a:avLst/>
          </a:prstGeom>
        </p:spPr>
      </p:pic>
      <p:sp>
        <p:nvSpPr>
          <p:cNvPr id="8" name="Title 1">
            <a:extLst>
              <a:ext uri="{FF2B5EF4-FFF2-40B4-BE49-F238E27FC236}">
                <a16:creationId xmlns:a16="http://schemas.microsoft.com/office/drawing/2014/main" id="{AA4D8D84-0C71-4AF5-BD48-30ABB4797A2D}"/>
              </a:ext>
            </a:extLst>
          </p:cNvPr>
          <p:cNvSpPr txBox="1">
            <a:spLocks/>
          </p:cNvSpPr>
          <p:nvPr/>
        </p:nvSpPr>
        <p:spPr>
          <a:xfrm>
            <a:off x="250095" y="569059"/>
            <a:ext cx="8640000" cy="5760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defTabSz="914400">
              <a:lnSpc>
                <a:spcPct val="85000"/>
              </a:lnSpc>
            </a:pPr>
            <a:r>
              <a:rPr lang="en-GB" b="1">
                <a:latin typeface="Arial"/>
                <a:cs typeface="Arial"/>
              </a:rPr>
              <a:t>We are actively seeking partners  </a:t>
            </a:r>
          </a:p>
        </p:txBody>
      </p:sp>
      <p:sp>
        <p:nvSpPr>
          <p:cNvPr id="5" name="Slide Number Placeholder 4">
            <a:extLst>
              <a:ext uri="{FF2B5EF4-FFF2-40B4-BE49-F238E27FC236}">
                <a16:creationId xmlns:a16="http://schemas.microsoft.com/office/drawing/2014/main" id="{82AC8741-18F2-4387-A9E6-227C57C66044}"/>
              </a:ext>
            </a:extLst>
          </p:cNvPr>
          <p:cNvSpPr>
            <a:spLocks noGrp="1"/>
          </p:cNvSpPr>
          <p:nvPr>
            <p:ph type="sldNum" sz="quarter" idx="10"/>
          </p:nvPr>
        </p:nvSpPr>
        <p:spPr/>
        <p:txBody>
          <a:bodyPr/>
          <a:lstStyle/>
          <a:p>
            <a:fld id="{E5F9FE41-C8F9-47EF-94C3-C489748B47D0}" type="slidenum">
              <a:rPr lang="en-GB" smtClean="0"/>
              <a:pPr/>
              <a:t>19</a:t>
            </a:fld>
            <a:endParaRPr lang="en-GB"/>
          </a:p>
        </p:txBody>
      </p:sp>
      <p:pic>
        <p:nvPicPr>
          <p:cNvPr id="9" name="Picture 8" descr="A person standing in front of a building&#10;&#10;Description automatically generated">
            <a:extLst>
              <a:ext uri="{FF2B5EF4-FFF2-40B4-BE49-F238E27FC236}">
                <a16:creationId xmlns:a16="http://schemas.microsoft.com/office/drawing/2014/main" id="{6F13A897-5B5D-4BFE-88C8-7C1EABE1C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3187" y="1261832"/>
            <a:ext cx="1654296" cy="1102864"/>
          </a:xfrm>
          <a:prstGeom prst="rect">
            <a:avLst/>
          </a:prstGeom>
        </p:spPr>
      </p:pic>
      <p:sp>
        <p:nvSpPr>
          <p:cNvPr id="11" name="TextBox 10">
            <a:extLst>
              <a:ext uri="{FF2B5EF4-FFF2-40B4-BE49-F238E27FC236}">
                <a16:creationId xmlns:a16="http://schemas.microsoft.com/office/drawing/2014/main" id="{87644E4C-1C67-4800-83CB-B77BB0782544}"/>
              </a:ext>
            </a:extLst>
          </p:cNvPr>
          <p:cNvSpPr txBox="1"/>
          <p:nvPr/>
        </p:nvSpPr>
        <p:spPr>
          <a:xfrm>
            <a:off x="7233497" y="2132972"/>
            <a:ext cx="1800880" cy="215444"/>
          </a:xfrm>
          <a:prstGeom prst="rect">
            <a:avLst/>
          </a:prstGeom>
          <a:noFill/>
        </p:spPr>
        <p:txBody>
          <a:bodyPr wrap="square" rtlCol="0">
            <a:spAutoFit/>
          </a:bodyPr>
          <a:lstStyle/>
          <a:p>
            <a:r>
              <a:rPr lang="en-GB" sz="800"/>
              <a:t>Charlie Ewen, Director of IT (CIO)</a:t>
            </a:r>
          </a:p>
        </p:txBody>
      </p:sp>
    </p:spTree>
    <p:extLst>
      <p:ext uri="{BB962C8B-B14F-4D97-AF65-F5344CB8AC3E}">
        <p14:creationId xmlns:p14="http://schemas.microsoft.com/office/powerpoint/2010/main" val="2865902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 y="1"/>
            <a:ext cx="9149446" cy="514656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2D0E83D-BA31-4D74-8BCF-A1D3185011FD}"/>
              </a:ext>
            </a:extLst>
          </p:cNvPr>
          <p:cNvSpPr/>
          <p:nvPr/>
        </p:nvSpPr>
        <p:spPr>
          <a:xfrm>
            <a:off x="-5446" y="-1"/>
            <a:ext cx="9144000" cy="5143500"/>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MO_MASTER_for_dark_backg_RBG.png"/>
          <p:cNvPicPr>
            <a:picLocks noChangeAspect="1"/>
          </p:cNvPicPr>
          <p:nvPr/>
        </p:nvPicPr>
        <p:blipFill>
          <a:blip r:embed="rId4" cstate="print"/>
          <a:stretch>
            <a:fillRect/>
          </a:stretch>
        </p:blipFill>
        <p:spPr>
          <a:xfrm>
            <a:off x="183600" y="54000"/>
            <a:ext cx="1803780" cy="565650"/>
          </a:xfrm>
          <a:prstGeom prst="rect">
            <a:avLst/>
          </a:prstGeom>
          <a:ln w="12700">
            <a:miter lim="400000"/>
          </a:ln>
        </p:spPr>
      </p:pic>
      <p:sp>
        <p:nvSpPr>
          <p:cNvPr id="2" name="Rectangle 1">
            <a:extLst>
              <a:ext uri="{FF2B5EF4-FFF2-40B4-BE49-F238E27FC236}">
                <a16:creationId xmlns:a16="http://schemas.microsoft.com/office/drawing/2014/main" id="{DB22880F-663E-4917-A6F8-13CC5FB82582}"/>
              </a:ext>
            </a:extLst>
          </p:cNvPr>
          <p:cNvSpPr/>
          <p:nvPr/>
        </p:nvSpPr>
        <p:spPr>
          <a:xfrm>
            <a:off x="263810" y="1245820"/>
            <a:ext cx="8206020" cy="2368534"/>
          </a:xfrm>
          <a:prstGeom prst="rect">
            <a:avLst/>
          </a:prstGeom>
        </p:spPr>
        <p:txBody>
          <a:bodyPr wrap="square" anchor="t">
            <a:spAutoFit/>
          </a:bodyPr>
          <a:lstStyle/>
          <a:p>
            <a:pPr>
              <a:lnSpc>
                <a:spcPct val="107000"/>
              </a:lnSpc>
              <a:spcAft>
                <a:spcPts val="800"/>
              </a:spcAft>
            </a:pPr>
            <a:r>
              <a:rPr lang="en-GB" b="1">
                <a:solidFill>
                  <a:schemeClr val="bg2"/>
                </a:solidFill>
                <a:latin typeface="Calibri"/>
                <a:cs typeface="Times New Roman"/>
              </a:rPr>
              <a:t>CONTENTS</a:t>
            </a:r>
          </a:p>
          <a:p>
            <a:pPr marL="285750" indent="-285750">
              <a:lnSpc>
                <a:spcPct val="107000"/>
              </a:lnSpc>
              <a:spcAft>
                <a:spcPts val="800"/>
              </a:spcAft>
              <a:buFont typeface="Arial" panose="020B0604020202020204" pitchFamily="34" charset="0"/>
              <a:buChar char="•"/>
            </a:pPr>
            <a:r>
              <a:rPr lang="en-GB" b="1">
                <a:solidFill>
                  <a:schemeClr val="bg2"/>
                </a:solidFill>
                <a:latin typeface="Calibri"/>
                <a:cs typeface="Times New Roman"/>
              </a:rPr>
              <a:t>Welcome – slide 3</a:t>
            </a:r>
          </a:p>
          <a:p>
            <a:pPr marL="285750" indent="-285750">
              <a:lnSpc>
                <a:spcPct val="107000"/>
              </a:lnSpc>
              <a:spcAft>
                <a:spcPts val="800"/>
              </a:spcAft>
              <a:buFont typeface="Arial" panose="020B0604020202020204" pitchFamily="34" charset="0"/>
              <a:buChar char="•"/>
            </a:pPr>
            <a:r>
              <a:rPr lang="en-GB" b="1">
                <a:solidFill>
                  <a:schemeClr val="bg2"/>
                </a:solidFill>
                <a:latin typeface="Calibri"/>
                <a:cs typeface="Times New Roman"/>
              </a:rPr>
              <a:t>Who we are; Our purpose; Our values; Our strategy - slides 4 - 15 </a:t>
            </a:r>
          </a:p>
          <a:p>
            <a:pPr marL="285750" indent="-285750">
              <a:lnSpc>
                <a:spcPct val="107000"/>
              </a:lnSpc>
              <a:spcAft>
                <a:spcPts val="800"/>
              </a:spcAft>
              <a:buFont typeface="Arial" panose="020B0604020202020204" pitchFamily="34" charset="0"/>
              <a:buChar char="•"/>
            </a:pPr>
            <a:r>
              <a:rPr lang="en-GB" b="1">
                <a:solidFill>
                  <a:schemeClr val="bg2"/>
                </a:solidFill>
                <a:latin typeface="Calibri"/>
                <a:cs typeface="Times New Roman"/>
              </a:rPr>
              <a:t>Why work with us – slides 16 – 20</a:t>
            </a:r>
          </a:p>
          <a:p>
            <a:pPr marL="285750" indent="-285750">
              <a:lnSpc>
                <a:spcPct val="107000"/>
              </a:lnSpc>
              <a:spcAft>
                <a:spcPts val="800"/>
              </a:spcAft>
              <a:buFont typeface="Arial" panose="020B0604020202020204" pitchFamily="34" charset="0"/>
              <a:buChar char="•"/>
            </a:pPr>
            <a:r>
              <a:rPr lang="en-GB" b="1">
                <a:solidFill>
                  <a:schemeClr val="bg2"/>
                </a:solidFill>
                <a:latin typeface="Calibri"/>
                <a:cs typeface="Times New Roman"/>
              </a:rPr>
              <a:t>How we work – slides 21 - 26</a:t>
            </a:r>
          </a:p>
          <a:p>
            <a:pPr marL="285750" indent="-285750">
              <a:lnSpc>
                <a:spcPct val="107000"/>
              </a:lnSpc>
              <a:spcAft>
                <a:spcPts val="800"/>
              </a:spcAft>
              <a:buFont typeface="Arial" panose="020B0604020202020204" pitchFamily="34" charset="0"/>
              <a:buChar char="•"/>
            </a:pPr>
            <a:r>
              <a:rPr lang="en-GB" b="1">
                <a:solidFill>
                  <a:schemeClr val="bg2"/>
                </a:solidFill>
                <a:latin typeface="Calibri"/>
                <a:ea typeface="Calibri" panose="020F0502020204030204" pitchFamily="34" charset="0"/>
                <a:cs typeface="Times New Roman"/>
              </a:rPr>
              <a:t>When and how to engage with us – slides 27 - 29</a:t>
            </a:r>
            <a:endParaRPr lang="en-GB">
              <a:solidFill>
                <a:schemeClr val="bg2"/>
              </a:solidFill>
              <a:cs typeface="Arial"/>
            </a:endParaRPr>
          </a:p>
        </p:txBody>
      </p:sp>
    </p:spTree>
    <p:extLst>
      <p:ext uri="{BB962C8B-B14F-4D97-AF65-F5344CB8AC3E}">
        <p14:creationId xmlns:p14="http://schemas.microsoft.com/office/powerpoint/2010/main" val="147124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0" y="0"/>
            <a:ext cx="9144000" cy="5143500"/>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MO_MASTER_for_dark_backg_RBG.png"/>
          <p:cNvPicPr>
            <a:picLocks noChangeAspect="1"/>
          </p:cNvPicPr>
          <p:nvPr/>
        </p:nvPicPr>
        <p:blipFill>
          <a:blip r:embed="rId4" cstate="print"/>
          <a:stretch>
            <a:fillRect/>
          </a:stretch>
        </p:blipFill>
        <p:spPr>
          <a:xfrm>
            <a:off x="152936" y="54000"/>
            <a:ext cx="1803780" cy="565650"/>
          </a:xfrm>
          <a:prstGeom prst="rect">
            <a:avLst/>
          </a:prstGeom>
          <a:ln w="12700">
            <a:miter lim="400000"/>
          </a:ln>
        </p:spPr>
      </p:pic>
      <p:sp>
        <p:nvSpPr>
          <p:cNvPr id="11" name="Title 1">
            <a:extLst>
              <a:ext uri="{FF2B5EF4-FFF2-40B4-BE49-F238E27FC236}">
                <a16:creationId xmlns:a16="http://schemas.microsoft.com/office/drawing/2014/main" id="{43D73E55-2CDB-46B6-B657-5705948AAB65}"/>
              </a:ext>
            </a:extLst>
          </p:cNvPr>
          <p:cNvSpPr txBox="1">
            <a:spLocks/>
          </p:cNvSpPr>
          <p:nvPr/>
        </p:nvSpPr>
        <p:spPr>
          <a:xfrm>
            <a:off x="320400" y="545959"/>
            <a:ext cx="8640000" cy="576000"/>
          </a:xfrm>
          <a:prstGeom prst="rect">
            <a:avLst/>
          </a:prstGeom>
        </p:spPr>
        <p:txBody>
          <a:bodyPr>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r>
              <a:rPr lang="en-GB" b="1">
                <a:solidFill>
                  <a:schemeClr val="bg2"/>
                </a:solidFill>
              </a:rPr>
              <a:t>We are actively seeking partners  </a:t>
            </a:r>
          </a:p>
        </p:txBody>
      </p:sp>
      <p:sp>
        <p:nvSpPr>
          <p:cNvPr id="12" name="Content Placeholder 1">
            <a:extLst>
              <a:ext uri="{FF2B5EF4-FFF2-40B4-BE49-F238E27FC236}">
                <a16:creationId xmlns:a16="http://schemas.microsoft.com/office/drawing/2014/main" id="{EAECAFE4-A51B-4C95-A5BA-1FAB3ECA17BB}"/>
              </a:ext>
            </a:extLst>
          </p:cNvPr>
          <p:cNvSpPr txBox="1">
            <a:spLocks/>
          </p:cNvSpPr>
          <p:nvPr/>
        </p:nvSpPr>
        <p:spPr>
          <a:xfrm>
            <a:off x="97971" y="1276094"/>
            <a:ext cx="9046029" cy="3210962"/>
          </a:xfrm>
          <a:prstGeom prst="rect">
            <a:avLst/>
          </a:prstGeom>
        </p:spPr>
        <p:txBody>
          <a:bodyPr vert="horz" lIns="91440" tIns="45720" rIns="91440" bIns="45720" rtlCol="0" anchor="t">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bg2"/>
                </a:solidFill>
                <a:ea typeface="+mn-lt"/>
                <a:cs typeface="+mn-lt"/>
              </a:rPr>
              <a:t>Recent Delivery Partner contracts for agile software development and transformational advice and support requirements include:</a:t>
            </a:r>
            <a:endParaRPr lang="en-US">
              <a:solidFill>
                <a:schemeClr val="bg2"/>
              </a:solidFill>
              <a:cs typeface="Arial"/>
            </a:endParaRPr>
          </a:p>
          <a:p>
            <a:pPr marL="0" indent="0">
              <a:buFont typeface="Arial" panose="020B0604020202020204" pitchFamily="34" charset="0"/>
              <a:buNone/>
            </a:pPr>
            <a:endParaRPr lang="en-GB">
              <a:solidFill>
                <a:schemeClr val="bg2"/>
              </a:solidFill>
              <a:ea typeface="+mn-lt"/>
              <a:cs typeface="+mn-lt"/>
            </a:endParaRPr>
          </a:p>
          <a:p>
            <a:r>
              <a:rPr lang="en-GB">
                <a:solidFill>
                  <a:schemeClr val="bg2"/>
                </a:solidFill>
                <a:ea typeface="+mn-lt"/>
                <a:cs typeface="+mn-lt"/>
              </a:rPr>
              <a:t>Digital Channel Partner</a:t>
            </a:r>
          </a:p>
          <a:p>
            <a:r>
              <a:rPr lang="en-GB">
                <a:solidFill>
                  <a:schemeClr val="bg2"/>
                </a:solidFill>
                <a:ea typeface="+mn-lt"/>
                <a:cs typeface="+mn-lt"/>
              </a:rPr>
              <a:t>Defence Modernisation Programme</a:t>
            </a:r>
          </a:p>
          <a:p>
            <a:r>
              <a:rPr lang="en-GB">
                <a:solidFill>
                  <a:schemeClr val="bg2"/>
                </a:solidFill>
                <a:ea typeface="+mn-lt"/>
                <a:cs typeface="+mn-lt"/>
              </a:rPr>
              <a:t>Business Group Delivery Partner</a:t>
            </a:r>
          </a:p>
          <a:p>
            <a:r>
              <a:rPr lang="en-GB">
                <a:solidFill>
                  <a:schemeClr val="bg2"/>
                </a:solidFill>
                <a:ea typeface="+mn-lt"/>
                <a:cs typeface="+mn-lt"/>
              </a:rPr>
              <a:t>Space Weather</a:t>
            </a:r>
          </a:p>
          <a:p>
            <a:r>
              <a:rPr lang="en-GB">
                <a:solidFill>
                  <a:schemeClr val="bg2"/>
                </a:solidFill>
                <a:ea typeface="+mn-lt"/>
                <a:cs typeface="+mn-lt"/>
              </a:rPr>
              <a:t>Common Data Platform</a:t>
            </a:r>
          </a:p>
          <a:p>
            <a:pPr marL="0" indent="0">
              <a:buFont typeface="Arial" panose="020B0604020202020204" pitchFamily="34" charset="0"/>
              <a:buNone/>
            </a:pPr>
            <a:endParaRPr lang="en-GB">
              <a:solidFill>
                <a:schemeClr val="bg2"/>
              </a:solidFill>
              <a:ea typeface="+mn-lt"/>
              <a:cs typeface="+mn-lt"/>
            </a:endParaRPr>
          </a:p>
          <a:p>
            <a:pPr marL="0" indent="0">
              <a:buFont typeface="Arial" panose="020B0604020202020204" pitchFamily="34" charset="0"/>
              <a:buNone/>
            </a:pPr>
            <a:r>
              <a:rPr lang="en-GB">
                <a:solidFill>
                  <a:schemeClr val="bg2"/>
                </a:solidFill>
                <a:ea typeface="+mn-lt"/>
                <a:cs typeface="+mn-lt"/>
              </a:rPr>
              <a:t>This covers Modes 2 and 3: Teams to deliver capability against our outcomes/deliverables that are linked to payment.</a:t>
            </a:r>
          </a:p>
          <a:p>
            <a:pPr marL="0" indent="0">
              <a:buFont typeface="Arial" panose="020B0604020202020204" pitchFamily="34" charset="0"/>
              <a:buNone/>
            </a:pPr>
            <a:r>
              <a:rPr lang="en-GB">
                <a:solidFill>
                  <a:schemeClr val="bg2"/>
                </a:solidFill>
                <a:ea typeface="+mn-lt"/>
                <a:cs typeface="+mn-lt"/>
              </a:rPr>
              <a:t>The supply of Contingent Labour is </a:t>
            </a:r>
            <a:r>
              <a:rPr lang="en-GB" b="1">
                <a:solidFill>
                  <a:schemeClr val="bg2"/>
                </a:solidFill>
                <a:ea typeface="+mn-lt"/>
                <a:cs typeface="+mn-lt"/>
              </a:rPr>
              <a:t>out of scope.</a:t>
            </a:r>
            <a:endParaRPr lang="en-GB">
              <a:solidFill>
                <a:schemeClr val="bg2"/>
              </a:solidFill>
            </a:endParaRPr>
          </a:p>
          <a:p>
            <a:pPr marL="0" indent="0">
              <a:buFont typeface="Arial" panose="020B0604020202020204" pitchFamily="34" charset="0"/>
              <a:buNone/>
            </a:pPr>
            <a:endParaRPr lang="en-GB">
              <a:cs typeface="Arial"/>
            </a:endParaRPr>
          </a:p>
        </p:txBody>
      </p:sp>
    </p:spTree>
    <p:extLst>
      <p:ext uri="{BB962C8B-B14F-4D97-AF65-F5344CB8AC3E}">
        <p14:creationId xmlns:p14="http://schemas.microsoft.com/office/powerpoint/2010/main" val="73447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5200" b="1">
                <a:solidFill>
                  <a:schemeClr val="bg1"/>
                </a:solidFill>
                <a:sym typeface="Helvetica Light"/>
              </a:rPr>
              <a:t>How we work</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80022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965D74-280F-4FAD-AE1C-C211F0688E69}"/>
              </a:ext>
            </a:extLst>
          </p:cNvPr>
          <p:cNvSpPr/>
          <p:nvPr/>
        </p:nvSpPr>
        <p:spPr>
          <a:xfrm>
            <a:off x="4447607" y="2387084"/>
            <a:ext cx="248786" cy="369332"/>
          </a:xfrm>
          <a:prstGeom prst="rect">
            <a:avLst/>
          </a:prstGeom>
        </p:spPr>
        <p:txBody>
          <a:bodyPr wrap="none">
            <a:spAutoFit/>
          </a:bodyPr>
          <a:lstStyle/>
          <a:p>
            <a:r>
              <a:rPr lang="en-GB"/>
              <a:t> </a:t>
            </a:r>
          </a:p>
        </p:txBody>
      </p:sp>
      <p:sp>
        <p:nvSpPr>
          <p:cNvPr id="5" name="Rectangle 4">
            <a:extLst>
              <a:ext uri="{FF2B5EF4-FFF2-40B4-BE49-F238E27FC236}">
                <a16:creationId xmlns:a16="http://schemas.microsoft.com/office/drawing/2014/main" id="{4D839BA0-3E40-4428-AA45-2E7231E1EB88}"/>
              </a:ext>
            </a:extLst>
          </p:cNvPr>
          <p:cNvSpPr/>
          <p:nvPr/>
        </p:nvSpPr>
        <p:spPr>
          <a:xfrm>
            <a:off x="4450813" y="2387084"/>
            <a:ext cx="1136440"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31F5E421-ED5E-4B68-8328-E6404E83E262}"/>
              </a:ext>
            </a:extLst>
          </p:cNvPr>
          <p:cNvSpPr/>
          <p:nvPr/>
        </p:nvSpPr>
        <p:spPr>
          <a:xfrm>
            <a:off x="3092824" y="2387084"/>
            <a:ext cx="1600363"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7" name="Rectangle 6">
            <a:extLst>
              <a:ext uri="{FF2B5EF4-FFF2-40B4-BE49-F238E27FC236}">
                <a16:creationId xmlns:a16="http://schemas.microsoft.com/office/drawing/2014/main" id="{2C8E92CC-A308-40C1-9734-5ED5C696937C}"/>
              </a:ext>
            </a:extLst>
          </p:cNvPr>
          <p:cNvSpPr/>
          <p:nvPr/>
        </p:nvSpPr>
        <p:spPr>
          <a:xfrm>
            <a:off x="4447607" y="2387084"/>
            <a:ext cx="248786" cy="369332"/>
          </a:xfrm>
          <a:prstGeom prst="rect">
            <a:avLst/>
          </a:prstGeom>
        </p:spPr>
        <p:txBody>
          <a:bodyPr wrap="none">
            <a:spAutoFit/>
          </a:bodyPr>
          <a:lstStyle/>
          <a:p>
            <a:r>
              <a:rPr lang="en-GB"/>
              <a:t> </a:t>
            </a:r>
          </a:p>
        </p:txBody>
      </p:sp>
      <p:sp>
        <p:nvSpPr>
          <p:cNvPr id="8" name="Rectangle 7">
            <a:extLst>
              <a:ext uri="{FF2B5EF4-FFF2-40B4-BE49-F238E27FC236}">
                <a16:creationId xmlns:a16="http://schemas.microsoft.com/office/drawing/2014/main" id="{9861B26D-CA45-41E1-A616-D238AC68263D}"/>
              </a:ext>
            </a:extLst>
          </p:cNvPr>
          <p:cNvSpPr/>
          <p:nvPr/>
        </p:nvSpPr>
        <p:spPr>
          <a:xfrm>
            <a:off x="4450813" y="2387084"/>
            <a:ext cx="306494" cy="369332"/>
          </a:xfrm>
          <a:prstGeom prst="rect">
            <a:avLst/>
          </a:prstGeom>
        </p:spPr>
        <p:txBody>
          <a:bodyPr wrap="none">
            <a:spAutoFit/>
          </a:bodyPr>
          <a:lstStyle/>
          <a:p>
            <a:r>
              <a:rPr lang="en-GB">
                <a:solidFill>
                  <a:srgbClr val="000000"/>
                </a:solidFill>
                <a:latin typeface="Times New Roman" panose="02020603050405020304" pitchFamily="18" charset="0"/>
              </a:rPr>
              <a:t> </a:t>
            </a:r>
            <a:r>
              <a:rPr lang="en-GB"/>
              <a:t> </a:t>
            </a:r>
          </a:p>
        </p:txBody>
      </p:sp>
      <p:sp>
        <p:nvSpPr>
          <p:cNvPr id="3" name="Slide Number Placeholder 2">
            <a:extLst>
              <a:ext uri="{FF2B5EF4-FFF2-40B4-BE49-F238E27FC236}">
                <a16:creationId xmlns:a16="http://schemas.microsoft.com/office/drawing/2014/main" id="{3302DF19-9E66-4826-92CD-CE76D2E2566B}"/>
              </a:ext>
            </a:extLst>
          </p:cNvPr>
          <p:cNvSpPr>
            <a:spLocks noGrp="1"/>
          </p:cNvSpPr>
          <p:nvPr>
            <p:ph type="sldNum" sz="quarter" idx="10"/>
          </p:nvPr>
        </p:nvSpPr>
        <p:spPr/>
        <p:txBody>
          <a:bodyPr/>
          <a:lstStyle/>
          <a:p>
            <a:fld id="{E5F9FE41-C8F9-47EF-94C3-C489748B47D0}" type="slidenum">
              <a:rPr lang="en-GB" smtClean="0"/>
              <a:pPr/>
              <a:t>22</a:t>
            </a:fld>
            <a:endParaRPr lang="en-GB"/>
          </a:p>
        </p:txBody>
      </p:sp>
      <p:pic>
        <p:nvPicPr>
          <p:cNvPr id="9" name="Picture 8">
            <a:extLst>
              <a:ext uri="{FF2B5EF4-FFF2-40B4-BE49-F238E27FC236}">
                <a16:creationId xmlns:a16="http://schemas.microsoft.com/office/drawing/2014/main" id="{7B478F25-9763-4C60-89D7-014673AF29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39023" y="1240036"/>
            <a:ext cx="4953000" cy="3032760"/>
          </a:xfrm>
          <a:prstGeom prst="rect">
            <a:avLst/>
          </a:prstGeom>
          <a:noFill/>
          <a:ln>
            <a:noFill/>
          </a:ln>
        </p:spPr>
      </p:pic>
      <p:sp>
        <p:nvSpPr>
          <p:cNvPr id="11" name="Title 1">
            <a:extLst>
              <a:ext uri="{FF2B5EF4-FFF2-40B4-BE49-F238E27FC236}">
                <a16:creationId xmlns:a16="http://schemas.microsoft.com/office/drawing/2014/main" id="{79ACC65C-3CDF-4BDD-BF83-D804C8932AFA}"/>
              </a:ext>
            </a:extLst>
          </p:cNvPr>
          <p:cNvSpPr txBox="1">
            <a:spLocks/>
          </p:cNvSpPr>
          <p:nvPr/>
        </p:nvSpPr>
        <p:spPr>
          <a:xfrm>
            <a:off x="326431" y="478948"/>
            <a:ext cx="8640000" cy="5760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defTabSz="914400">
              <a:lnSpc>
                <a:spcPct val="85000"/>
              </a:lnSpc>
            </a:pPr>
            <a:r>
              <a:rPr lang="en-GB" b="1">
                <a:latin typeface="Arial"/>
                <a:cs typeface="Arial"/>
              </a:rPr>
              <a:t>Operating in an agile environment</a:t>
            </a:r>
          </a:p>
        </p:txBody>
      </p:sp>
    </p:spTree>
    <p:extLst>
      <p:ext uri="{BB962C8B-B14F-4D97-AF65-F5344CB8AC3E}">
        <p14:creationId xmlns:p14="http://schemas.microsoft.com/office/powerpoint/2010/main" val="401929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965D74-280F-4FAD-AE1C-C211F0688E69}"/>
              </a:ext>
            </a:extLst>
          </p:cNvPr>
          <p:cNvSpPr/>
          <p:nvPr/>
        </p:nvSpPr>
        <p:spPr>
          <a:xfrm>
            <a:off x="4447607" y="2387084"/>
            <a:ext cx="248786" cy="369332"/>
          </a:xfrm>
          <a:prstGeom prst="rect">
            <a:avLst/>
          </a:prstGeom>
        </p:spPr>
        <p:txBody>
          <a:bodyPr wrap="none">
            <a:spAutoFit/>
          </a:bodyPr>
          <a:lstStyle/>
          <a:p>
            <a:r>
              <a:rPr lang="en-GB"/>
              <a:t> </a:t>
            </a:r>
          </a:p>
        </p:txBody>
      </p:sp>
      <p:sp>
        <p:nvSpPr>
          <p:cNvPr id="5" name="Rectangle 4">
            <a:extLst>
              <a:ext uri="{FF2B5EF4-FFF2-40B4-BE49-F238E27FC236}">
                <a16:creationId xmlns:a16="http://schemas.microsoft.com/office/drawing/2014/main" id="{4D839BA0-3E40-4428-AA45-2E7231E1EB88}"/>
              </a:ext>
            </a:extLst>
          </p:cNvPr>
          <p:cNvSpPr/>
          <p:nvPr/>
        </p:nvSpPr>
        <p:spPr>
          <a:xfrm>
            <a:off x="4450813" y="2387084"/>
            <a:ext cx="1136440"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31F5E421-ED5E-4B68-8328-E6404E83E262}"/>
              </a:ext>
            </a:extLst>
          </p:cNvPr>
          <p:cNvSpPr/>
          <p:nvPr/>
        </p:nvSpPr>
        <p:spPr>
          <a:xfrm>
            <a:off x="3092824" y="2387084"/>
            <a:ext cx="1600363" cy="369332"/>
          </a:xfrm>
          <a:prstGeom prst="rect">
            <a:avLst/>
          </a:prstGeom>
        </p:spPr>
        <p:txBody>
          <a:bodyPr wrap="square">
            <a:spAutoFit/>
          </a:bodyPr>
          <a:lstStyle/>
          <a:p>
            <a:r>
              <a:rPr lang="en-GB">
                <a:solidFill>
                  <a:srgbClr val="000000"/>
                </a:solidFill>
                <a:latin typeface="Times New Roman" panose="02020603050405020304" pitchFamily="18" charset="0"/>
              </a:rPr>
              <a:t> </a:t>
            </a:r>
            <a:endParaRPr lang="en-GB"/>
          </a:p>
        </p:txBody>
      </p:sp>
      <p:sp>
        <p:nvSpPr>
          <p:cNvPr id="7" name="Rectangle 6">
            <a:extLst>
              <a:ext uri="{FF2B5EF4-FFF2-40B4-BE49-F238E27FC236}">
                <a16:creationId xmlns:a16="http://schemas.microsoft.com/office/drawing/2014/main" id="{2C8E92CC-A308-40C1-9734-5ED5C696937C}"/>
              </a:ext>
            </a:extLst>
          </p:cNvPr>
          <p:cNvSpPr/>
          <p:nvPr/>
        </p:nvSpPr>
        <p:spPr>
          <a:xfrm>
            <a:off x="4447607" y="2387084"/>
            <a:ext cx="248786" cy="369332"/>
          </a:xfrm>
          <a:prstGeom prst="rect">
            <a:avLst/>
          </a:prstGeom>
        </p:spPr>
        <p:txBody>
          <a:bodyPr wrap="none">
            <a:spAutoFit/>
          </a:bodyPr>
          <a:lstStyle/>
          <a:p>
            <a:r>
              <a:rPr lang="en-GB"/>
              <a:t> </a:t>
            </a:r>
          </a:p>
        </p:txBody>
      </p:sp>
      <p:sp>
        <p:nvSpPr>
          <p:cNvPr id="8" name="Rectangle 7">
            <a:extLst>
              <a:ext uri="{FF2B5EF4-FFF2-40B4-BE49-F238E27FC236}">
                <a16:creationId xmlns:a16="http://schemas.microsoft.com/office/drawing/2014/main" id="{9861B26D-CA45-41E1-A616-D238AC68263D}"/>
              </a:ext>
            </a:extLst>
          </p:cNvPr>
          <p:cNvSpPr/>
          <p:nvPr/>
        </p:nvSpPr>
        <p:spPr>
          <a:xfrm>
            <a:off x="4450813" y="2387084"/>
            <a:ext cx="306494" cy="369332"/>
          </a:xfrm>
          <a:prstGeom prst="rect">
            <a:avLst/>
          </a:prstGeom>
        </p:spPr>
        <p:txBody>
          <a:bodyPr wrap="none">
            <a:spAutoFit/>
          </a:bodyPr>
          <a:lstStyle/>
          <a:p>
            <a:r>
              <a:rPr lang="en-GB">
                <a:solidFill>
                  <a:srgbClr val="000000"/>
                </a:solidFill>
                <a:latin typeface="Times New Roman" panose="02020603050405020304" pitchFamily="18" charset="0"/>
              </a:rPr>
              <a:t> </a:t>
            </a:r>
            <a:r>
              <a:rPr lang="en-GB"/>
              <a:t> </a:t>
            </a:r>
          </a:p>
        </p:txBody>
      </p:sp>
      <p:sp>
        <p:nvSpPr>
          <p:cNvPr id="3" name="Slide Number Placeholder 2">
            <a:extLst>
              <a:ext uri="{FF2B5EF4-FFF2-40B4-BE49-F238E27FC236}">
                <a16:creationId xmlns:a16="http://schemas.microsoft.com/office/drawing/2014/main" id="{3302DF19-9E66-4826-92CD-CE76D2E2566B}"/>
              </a:ext>
            </a:extLst>
          </p:cNvPr>
          <p:cNvSpPr>
            <a:spLocks noGrp="1"/>
          </p:cNvSpPr>
          <p:nvPr>
            <p:ph type="sldNum" sz="quarter" idx="10"/>
          </p:nvPr>
        </p:nvSpPr>
        <p:spPr/>
        <p:txBody>
          <a:bodyPr/>
          <a:lstStyle/>
          <a:p>
            <a:fld id="{E5F9FE41-C8F9-47EF-94C3-C489748B47D0}" type="slidenum">
              <a:rPr lang="en-GB" smtClean="0"/>
              <a:pPr/>
              <a:t>23</a:t>
            </a:fld>
            <a:endParaRPr lang="en-GB"/>
          </a:p>
        </p:txBody>
      </p:sp>
      <p:sp>
        <p:nvSpPr>
          <p:cNvPr id="11" name="Title 1">
            <a:extLst>
              <a:ext uri="{FF2B5EF4-FFF2-40B4-BE49-F238E27FC236}">
                <a16:creationId xmlns:a16="http://schemas.microsoft.com/office/drawing/2014/main" id="{79ACC65C-3CDF-4BDD-BF83-D804C8932AFA}"/>
              </a:ext>
            </a:extLst>
          </p:cNvPr>
          <p:cNvSpPr txBox="1">
            <a:spLocks/>
          </p:cNvSpPr>
          <p:nvPr/>
        </p:nvSpPr>
        <p:spPr>
          <a:xfrm>
            <a:off x="0" y="810512"/>
            <a:ext cx="9796725" cy="5760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defTabSz="914400">
              <a:lnSpc>
                <a:spcPct val="85000"/>
              </a:lnSpc>
            </a:pPr>
            <a:r>
              <a:rPr lang="en-GB" b="1">
                <a:latin typeface="Arial"/>
                <a:cs typeface="Arial"/>
              </a:rPr>
              <a:t>Using the Skills Framework for the Information Age model</a:t>
            </a:r>
          </a:p>
        </p:txBody>
      </p:sp>
      <p:pic>
        <p:nvPicPr>
          <p:cNvPr id="10" name="Picture 9" descr="A screenshot of a cell phone&#10;&#10;Description automatically generated">
            <a:extLst>
              <a:ext uri="{FF2B5EF4-FFF2-40B4-BE49-F238E27FC236}">
                <a16:creationId xmlns:a16="http://schemas.microsoft.com/office/drawing/2014/main" id="{F5D8B3C6-5797-48A1-A35C-530A3231D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429" y="1528036"/>
            <a:ext cx="7023322" cy="3021662"/>
          </a:xfrm>
          <a:prstGeom prst="rect">
            <a:avLst/>
          </a:prstGeom>
        </p:spPr>
      </p:pic>
    </p:spTree>
    <p:extLst>
      <p:ext uri="{BB962C8B-B14F-4D97-AF65-F5344CB8AC3E}">
        <p14:creationId xmlns:p14="http://schemas.microsoft.com/office/powerpoint/2010/main" val="322567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7304062-8C29-4FDB-8371-48991D0493A2}"/>
              </a:ext>
            </a:extLst>
          </p:cNvPr>
          <p:cNvSpPr/>
          <p:nvPr/>
        </p:nvSpPr>
        <p:spPr>
          <a:xfrm>
            <a:off x="968543" y="2339765"/>
            <a:ext cx="684296" cy="882818"/>
          </a:xfrm>
          <a:prstGeom prst="roundRect">
            <a:avLst>
              <a:gd name="adj" fmla="val 15095"/>
            </a:avLst>
          </a:prstGeom>
          <a:solidFill>
            <a:srgbClr val="FFE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rgbClr val="000000"/>
                </a:solidFill>
                <a:cs typeface="Calibri"/>
              </a:rPr>
              <a:t>Tribe</a:t>
            </a:r>
            <a:endParaRPr lang="en-US" sz="1350"/>
          </a:p>
        </p:txBody>
      </p:sp>
      <p:sp>
        <p:nvSpPr>
          <p:cNvPr id="5" name="Rectangle: Rounded Corners 4">
            <a:extLst>
              <a:ext uri="{FF2B5EF4-FFF2-40B4-BE49-F238E27FC236}">
                <a16:creationId xmlns:a16="http://schemas.microsoft.com/office/drawing/2014/main" id="{A5C7EEE9-A048-4A80-9028-A350915F6B46}"/>
              </a:ext>
            </a:extLst>
          </p:cNvPr>
          <p:cNvSpPr/>
          <p:nvPr/>
        </p:nvSpPr>
        <p:spPr>
          <a:xfrm>
            <a:off x="1943101" y="1172891"/>
            <a:ext cx="753853" cy="684296"/>
          </a:xfrm>
          <a:prstGeom prst="roundRect">
            <a:avLst/>
          </a:prstGeom>
          <a:solidFill>
            <a:srgbClr val="FFE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Squad</a:t>
            </a:r>
            <a:endParaRPr lang="en-US" sz="1200"/>
          </a:p>
        </p:txBody>
      </p:sp>
      <p:sp>
        <p:nvSpPr>
          <p:cNvPr id="6" name="Rectangle: Rounded Corners 5">
            <a:extLst>
              <a:ext uri="{FF2B5EF4-FFF2-40B4-BE49-F238E27FC236}">
                <a16:creationId xmlns:a16="http://schemas.microsoft.com/office/drawing/2014/main" id="{C728BAFE-480C-42DF-964E-2752C929ADEA}"/>
              </a:ext>
            </a:extLst>
          </p:cNvPr>
          <p:cNvSpPr/>
          <p:nvPr/>
        </p:nvSpPr>
        <p:spPr>
          <a:xfrm>
            <a:off x="1996283" y="2103645"/>
            <a:ext cx="753853" cy="684296"/>
          </a:xfrm>
          <a:prstGeom prst="roundRect">
            <a:avLst/>
          </a:prstGeom>
          <a:solidFill>
            <a:srgbClr val="FFE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Squad</a:t>
            </a:r>
            <a:endParaRPr lang="en-US" sz="1200"/>
          </a:p>
        </p:txBody>
      </p:sp>
      <p:sp>
        <p:nvSpPr>
          <p:cNvPr id="7" name="Rectangle: Rounded Corners 6">
            <a:extLst>
              <a:ext uri="{FF2B5EF4-FFF2-40B4-BE49-F238E27FC236}">
                <a16:creationId xmlns:a16="http://schemas.microsoft.com/office/drawing/2014/main" id="{F8AA6D9C-7A62-456E-8071-272F33E14489}"/>
              </a:ext>
            </a:extLst>
          </p:cNvPr>
          <p:cNvSpPr/>
          <p:nvPr/>
        </p:nvSpPr>
        <p:spPr>
          <a:xfrm>
            <a:off x="1999208" y="3093104"/>
            <a:ext cx="751975" cy="684296"/>
          </a:xfrm>
          <a:prstGeom prst="roundRect">
            <a:avLst/>
          </a:prstGeom>
          <a:solidFill>
            <a:srgbClr val="FFE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Squad</a:t>
            </a:r>
            <a:endParaRPr lang="en-US" sz="1200"/>
          </a:p>
        </p:txBody>
      </p:sp>
      <p:sp>
        <p:nvSpPr>
          <p:cNvPr id="8" name="Rectangle: Rounded Corners 7">
            <a:extLst>
              <a:ext uri="{FF2B5EF4-FFF2-40B4-BE49-F238E27FC236}">
                <a16:creationId xmlns:a16="http://schemas.microsoft.com/office/drawing/2014/main" id="{02722D94-29DB-4C6E-914F-03EFD2896B07}"/>
              </a:ext>
            </a:extLst>
          </p:cNvPr>
          <p:cNvSpPr/>
          <p:nvPr/>
        </p:nvSpPr>
        <p:spPr>
          <a:xfrm>
            <a:off x="3140617" y="1180585"/>
            <a:ext cx="819651" cy="68429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Tactical Supplier1</a:t>
            </a:r>
            <a:endParaRPr lang="en-US" sz="1200"/>
          </a:p>
        </p:txBody>
      </p:sp>
      <p:sp>
        <p:nvSpPr>
          <p:cNvPr id="9" name="Rectangle: Rounded Corners 8">
            <a:extLst>
              <a:ext uri="{FF2B5EF4-FFF2-40B4-BE49-F238E27FC236}">
                <a16:creationId xmlns:a16="http://schemas.microsoft.com/office/drawing/2014/main" id="{291F235C-C535-4461-AB0D-2B363E2B7A11}"/>
              </a:ext>
            </a:extLst>
          </p:cNvPr>
          <p:cNvSpPr/>
          <p:nvPr/>
        </p:nvSpPr>
        <p:spPr>
          <a:xfrm>
            <a:off x="3181600" y="2153744"/>
            <a:ext cx="819651" cy="6842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Tactical Supplier2</a:t>
            </a:r>
            <a:endParaRPr lang="en-US" sz="1200"/>
          </a:p>
        </p:txBody>
      </p:sp>
      <p:sp>
        <p:nvSpPr>
          <p:cNvPr id="10" name="Rectangle: Rounded Corners 9">
            <a:extLst>
              <a:ext uri="{FF2B5EF4-FFF2-40B4-BE49-F238E27FC236}">
                <a16:creationId xmlns:a16="http://schemas.microsoft.com/office/drawing/2014/main" id="{47E9F4A4-7351-49A9-9139-E2373368FD88}"/>
              </a:ext>
            </a:extLst>
          </p:cNvPr>
          <p:cNvSpPr/>
          <p:nvPr/>
        </p:nvSpPr>
        <p:spPr>
          <a:xfrm>
            <a:off x="3161246" y="3091252"/>
            <a:ext cx="819651" cy="6842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Tactical</a:t>
            </a:r>
            <a:r>
              <a:rPr lang="en-GB" sz="900">
                <a:solidFill>
                  <a:srgbClr val="000000"/>
                </a:solidFill>
                <a:cs typeface="Calibri"/>
              </a:rPr>
              <a:t> </a:t>
            </a:r>
            <a:r>
              <a:rPr lang="en-GB" sz="1200">
                <a:solidFill>
                  <a:srgbClr val="000000"/>
                </a:solidFill>
                <a:cs typeface="Calibri"/>
              </a:rPr>
              <a:t>Supplier3</a:t>
            </a:r>
            <a:endParaRPr lang="en-US" sz="1200"/>
          </a:p>
        </p:txBody>
      </p:sp>
      <p:cxnSp>
        <p:nvCxnSpPr>
          <p:cNvPr id="11" name="Straight Arrow Connector 10">
            <a:extLst>
              <a:ext uri="{FF2B5EF4-FFF2-40B4-BE49-F238E27FC236}">
                <a16:creationId xmlns:a16="http://schemas.microsoft.com/office/drawing/2014/main" id="{039030D7-1D4D-4DBE-A7B3-E33FD89C34BC}"/>
              </a:ext>
            </a:extLst>
          </p:cNvPr>
          <p:cNvCxnSpPr/>
          <p:nvPr/>
        </p:nvCxnSpPr>
        <p:spPr>
          <a:xfrm>
            <a:off x="2682160" y="1531539"/>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30D912-5217-4816-888C-B903D0D3EFCA}"/>
              </a:ext>
            </a:extLst>
          </p:cNvPr>
          <p:cNvCxnSpPr>
            <a:cxnSpLocks/>
          </p:cNvCxnSpPr>
          <p:nvPr/>
        </p:nvCxnSpPr>
        <p:spPr>
          <a:xfrm>
            <a:off x="2731876" y="2445793"/>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BE4AE9-15B5-48A2-A927-1CB0BEC1AB97}"/>
              </a:ext>
            </a:extLst>
          </p:cNvPr>
          <p:cNvCxnSpPr>
            <a:cxnSpLocks/>
          </p:cNvCxnSpPr>
          <p:nvPr/>
        </p:nvCxnSpPr>
        <p:spPr>
          <a:xfrm>
            <a:off x="2727032" y="3454274"/>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Left Brace 14">
            <a:extLst>
              <a:ext uri="{FF2B5EF4-FFF2-40B4-BE49-F238E27FC236}">
                <a16:creationId xmlns:a16="http://schemas.microsoft.com/office/drawing/2014/main" id="{4D7EBC2B-5D47-4DF4-BEC4-9B1F8E9EED15}"/>
              </a:ext>
            </a:extLst>
          </p:cNvPr>
          <p:cNvSpPr/>
          <p:nvPr/>
        </p:nvSpPr>
        <p:spPr>
          <a:xfrm>
            <a:off x="1685359" y="1430767"/>
            <a:ext cx="169366" cy="30009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1" name="Rectangle: Rounded Corners 20">
            <a:extLst>
              <a:ext uri="{FF2B5EF4-FFF2-40B4-BE49-F238E27FC236}">
                <a16:creationId xmlns:a16="http://schemas.microsoft.com/office/drawing/2014/main" id="{8443D82B-3DB9-47AC-BA58-4280F7CF8A3A}"/>
              </a:ext>
            </a:extLst>
          </p:cNvPr>
          <p:cNvSpPr/>
          <p:nvPr/>
        </p:nvSpPr>
        <p:spPr>
          <a:xfrm>
            <a:off x="4280048" y="1189391"/>
            <a:ext cx="955004" cy="68429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Outcome</a:t>
            </a:r>
          </a:p>
        </p:txBody>
      </p:sp>
      <p:sp>
        <p:nvSpPr>
          <p:cNvPr id="22" name="Rectangle: Rounded Corners 21">
            <a:extLst>
              <a:ext uri="{FF2B5EF4-FFF2-40B4-BE49-F238E27FC236}">
                <a16:creationId xmlns:a16="http://schemas.microsoft.com/office/drawing/2014/main" id="{4AD1A25B-A975-4E91-8F6A-210A546B5083}"/>
              </a:ext>
            </a:extLst>
          </p:cNvPr>
          <p:cNvSpPr/>
          <p:nvPr/>
        </p:nvSpPr>
        <p:spPr>
          <a:xfrm>
            <a:off x="4302730" y="2112813"/>
            <a:ext cx="932322" cy="68429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Outcome</a:t>
            </a:r>
          </a:p>
        </p:txBody>
      </p:sp>
      <p:sp>
        <p:nvSpPr>
          <p:cNvPr id="23" name="Rectangle: Rounded Corners 22">
            <a:extLst>
              <a:ext uri="{FF2B5EF4-FFF2-40B4-BE49-F238E27FC236}">
                <a16:creationId xmlns:a16="http://schemas.microsoft.com/office/drawing/2014/main" id="{A877F384-D2EA-46EA-A20A-FDE095086DBB}"/>
              </a:ext>
            </a:extLst>
          </p:cNvPr>
          <p:cNvSpPr/>
          <p:nvPr/>
        </p:nvSpPr>
        <p:spPr>
          <a:xfrm>
            <a:off x="4351910" y="3091252"/>
            <a:ext cx="883141" cy="68429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Outcome</a:t>
            </a:r>
          </a:p>
        </p:txBody>
      </p:sp>
      <p:cxnSp>
        <p:nvCxnSpPr>
          <p:cNvPr id="24" name="Straight Arrow Connector 23">
            <a:extLst>
              <a:ext uri="{FF2B5EF4-FFF2-40B4-BE49-F238E27FC236}">
                <a16:creationId xmlns:a16="http://schemas.microsoft.com/office/drawing/2014/main" id="{B8DB9486-F1B3-4B3F-9109-BADB9369FCDA}"/>
              </a:ext>
            </a:extLst>
          </p:cNvPr>
          <p:cNvCxnSpPr>
            <a:cxnSpLocks/>
          </p:cNvCxnSpPr>
          <p:nvPr/>
        </p:nvCxnSpPr>
        <p:spPr>
          <a:xfrm>
            <a:off x="3846203" y="2454208"/>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E6B691D-DA3E-4068-8363-F0F99664EFBD}"/>
              </a:ext>
            </a:extLst>
          </p:cNvPr>
          <p:cNvCxnSpPr>
            <a:cxnSpLocks/>
          </p:cNvCxnSpPr>
          <p:nvPr/>
        </p:nvCxnSpPr>
        <p:spPr>
          <a:xfrm>
            <a:off x="3814160" y="1511326"/>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B67987B-8752-4C8A-8EF2-7717079A8134}"/>
              </a:ext>
            </a:extLst>
          </p:cNvPr>
          <p:cNvCxnSpPr>
            <a:cxnSpLocks/>
          </p:cNvCxnSpPr>
          <p:nvPr/>
        </p:nvCxnSpPr>
        <p:spPr>
          <a:xfrm>
            <a:off x="3882653" y="3431895"/>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8BB3C300-3E32-4E3A-AA02-54F7EB844AAA}"/>
              </a:ext>
            </a:extLst>
          </p:cNvPr>
          <p:cNvSpPr/>
          <p:nvPr/>
        </p:nvSpPr>
        <p:spPr>
          <a:xfrm>
            <a:off x="1931638" y="3963601"/>
            <a:ext cx="883141" cy="6842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Tactical Supplier4</a:t>
            </a:r>
            <a:endParaRPr lang="en-US" sz="1200"/>
          </a:p>
        </p:txBody>
      </p:sp>
      <p:sp>
        <p:nvSpPr>
          <p:cNvPr id="28" name="Rectangle: Rounded Corners 27">
            <a:extLst>
              <a:ext uri="{FF2B5EF4-FFF2-40B4-BE49-F238E27FC236}">
                <a16:creationId xmlns:a16="http://schemas.microsoft.com/office/drawing/2014/main" id="{22CFBBB6-5AFA-4EBF-81A7-033D42525674}"/>
              </a:ext>
            </a:extLst>
          </p:cNvPr>
          <p:cNvSpPr/>
          <p:nvPr/>
        </p:nvSpPr>
        <p:spPr>
          <a:xfrm>
            <a:off x="4351909" y="3950600"/>
            <a:ext cx="883142" cy="68429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000000"/>
                </a:solidFill>
                <a:cs typeface="Calibri"/>
              </a:rPr>
              <a:t>Outcome</a:t>
            </a:r>
          </a:p>
        </p:txBody>
      </p:sp>
      <p:cxnSp>
        <p:nvCxnSpPr>
          <p:cNvPr id="29" name="Straight Arrow Connector 28">
            <a:extLst>
              <a:ext uri="{FF2B5EF4-FFF2-40B4-BE49-F238E27FC236}">
                <a16:creationId xmlns:a16="http://schemas.microsoft.com/office/drawing/2014/main" id="{9881C860-98BF-486D-8AEF-C3743D5208A4}"/>
              </a:ext>
            </a:extLst>
          </p:cNvPr>
          <p:cNvCxnSpPr>
            <a:cxnSpLocks/>
            <a:stCxn id="27" idx="3"/>
            <a:endCxn id="28" idx="1"/>
          </p:cNvCxnSpPr>
          <p:nvPr/>
        </p:nvCxnSpPr>
        <p:spPr>
          <a:xfrm flipV="1">
            <a:off x="2814779" y="4292748"/>
            <a:ext cx="1537130" cy="1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19C1EC1-7F11-40EE-96F5-BF8E1A976F41}"/>
              </a:ext>
            </a:extLst>
          </p:cNvPr>
          <p:cNvSpPr txBox="1"/>
          <p:nvPr/>
        </p:nvSpPr>
        <p:spPr>
          <a:xfrm>
            <a:off x="316293" y="443202"/>
            <a:ext cx="8598636" cy="1003352"/>
          </a:xfrm>
          <a:prstGeom prst="rect">
            <a:avLst/>
          </a:prstGeom>
          <a:noFill/>
        </p:spPr>
        <p:txBody>
          <a:bodyPr wrap="none" rtlCol="0" anchor="t">
            <a:spAutoFit/>
          </a:bodyPr>
          <a:lstStyle/>
          <a:p>
            <a:pPr defTabSz="914400">
              <a:lnSpc>
                <a:spcPct val="85000"/>
              </a:lnSpc>
              <a:spcBef>
                <a:spcPct val="0"/>
              </a:spcBef>
            </a:pPr>
            <a:r>
              <a:rPr lang="en-GB" sz="3200" b="1">
                <a:latin typeface="Arial"/>
                <a:ea typeface="+mj-ea"/>
                <a:cs typeface="Arial"/>
              </a:rPr>
              <a:t>Current Supplier Alignment Models </a:t>
            </a:r>
          </a:p>
          <a:p>
            <a:r>
              <a:rPr lang="en-GB" sz="3200" b="1">
                <a:latin typeface="Arial"/>
                <a:ea typeface="+mj-ea"/>
                <a:cs typeface="Arial"/>
              </a:rPr>
              <a:t>													(Tribe Level)</a:t>
            </a:r>
          </a:p>
        </p:txBody>
      </p:sp>
      <p:sp>
        <p:nvSpPr>
          <p:cNvPr id="3" name="Arrow: Striped Right 2">
            <a:extLst>
              <a:ext uri="{FF2B5EF4-FFF2-40B4-BE49-F238E27FC236}">
                <a16:creationId xmlns:a16="http://schemas.microsoft.com/office/drawing/2014/main" id="{BC67CC3C-3782-4F06-A203-BEC65EBA6843}"/>
              </a:ext>
            </a:extLst>
          </p:cNvPr>
          <p:cNvSpPr/>
          <p:nvPr/>
        </p:nvSpPr>
        <p:spPr>
          <a:xfrm>
            <a:off x="6003592" y="3625201"/>
            <a:ext cx="3046808" cy="88225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cs typeface="Calibri Light"/>
              </a:rPr>
              <a:t>Changing to</a:t>
            </a:r>
            <a:endParaRPr lang="en-GB">
              <a:solidFill>
                <a:schemeClr val="tx1"/>
              </a:solidFill>
            </a:endParaRPr>
          </a:p>
        </p:txBody>
      </p:sp>
    </p:spTree>
    <p:extLst>
      <p:ext uri="{BB962C8B-B14F-4D97-AF65-F5344CB8AC3E}">
        <p14:creationId xmlns:p14="http://schemas.microsoft.com/office/powerpoint/2010/main" val="109857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9C5ED06A-8EA9-4446-8AFD-9AC39772477F}"/>
              </a:ext>
            </a:extLst>
          </p:cNvPr>
          <p:cNvCxnSpPr>
            <a:cxnSpLocks/>
            <a:endCxn id="12" idx="1"/>
          </p:cNvCxnSpPr>
          <p:nvPr/>
        </p:nvCxnSpPr>
        <p:spPr>
          <a:xfrm>
            <a:off x="4014086" y="2962994"/>
            <a:ext cx="1125779" cy="11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570DC25-0F91-4348-9DAF-A6045B42064F}"/>
              </a:ext>
            </a:extLst>
          </p:cNvPr>
          <p:cNvCxnSpPr>
            <a:cxnSpLocks/>
          </p:cNvCxnSpPr>
          <p:nvPr/>
        </p:nvCxnSpPr>
        <p:spPr>
          <a:xfrm>
            <a:off x="4644402" y="2354341"/>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7F8D7CA-3F09-44A4-BAB0-19CCDD3A8013}"/>
              </a:ext>
            </a:extLst>
          </p:cNvPr>
          <p:cNvCxnSpPr>
            <a:cxnSpLocks/>
          </p:cNvCxnSpPr>
          <p:nvPr/>
        </p:nvCxnSpPr>
        <p:spPr>
          <a:xfrm>
            <a:off x="4664618" y="1410526"/>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1FC677A-5678-47AC-9B75-B90D77D714B7}"/>
              </a:ext>
            </a:extLst>
          </p:cNvPr>
          <p:cNvSpPr txBox="1"/>
          <p:nvPr/>
        </p:nvSpPr>
        <p:spPr>
          <a:xfrm>
            <a:off x="220092" y="433563"/>
            <a:ext cx="8657508" cy="1003352"/>
          </a:xfrm>
          <a:prstGeom prst="rect">
            <a:avLst/>
          </a:prstGeom>
          <a:noFill/>
        </p:spPr>
        <p:txBody>
          <a:bodyPr wrap="square" rtlCol="0" anchor="t">
            <a:spAutoFit/>
          </a:bodyPr>
          <a:lstStyle/>
          <a:p>
            <a:pPr defTabSz="914400">
              <a:lnSpc>
                <a:spcPct val="85000"/>
              </a:lnSpc>
              <a:spcBef>
                <a:spcPct val="0"/>
              </a:spcBef>
            </a:pPr>
            <a:r>
              <a:rPr lang="en-GB" sz="3200" b="1">
                <a:latin typeface="Arial"/>
                <a:ea typeface="+mj-ea"/>
                <a:cs typeface="Arial"/>
              </a:rPr>
              <a:t>Potential Supplier Alignment Models</a:t>
            </a:r>
          </a:p>
          <a:p>
            <a:r>
              <a:rPr lang="en-GB" sz="3200" b="1">
                <a:latin typeface="Arial"/>
                <a:ea typeface="+mj-ea"/>
                <a:cs typeface="Arial"/>
              </a:rPr>
              <a:t>                                                     (Tribe Level)</a:t>
            </a:r>
          </a:p>
        </p:txBody>
      </p:sp>
      <p:grpSp>
        <p:nvGrpSpPr>
          <p:cNvPr id="5" name="Group 4">
            <a:extLst>
              <a:ext uri="{FF2B5EF4-FFF2-40B4-BE49-F238E27FC236}">
                <a16:creationId xmlns:a16="http://schemas.microsoft.com/office/drawing/2014/main" id="{ED4936C7-16A1-46A3-8848-DD742376E27D}"/>
              </a:ext>
            </a:extLst>
          </p:cNvPr>
          <p:cNvGrpSpPr/>
          <p:nvPr/>
        </p:nvGrpSpPr>
        <p:grpSpPr>
          <a:xfrm>
            <a:off x="428842" y="1171195"/>
            <a:ext cx="8715158" cy="3587899"/>
            <a:chOff x="865261" y="940795"/>
            <a:chExt cx="8715158" cy="3587899"/>
          </a:xfrm>
        </p:grpSpPr>
        <p:sp>
          <p:nvSpPr>
            <p:cNvPr id="2" name="Rectangle: Rounded Corners 1">
              <a:extLst>
                <a:ext uri="{FF2B5EF4-FFF2-40B4-BE49-F238E27FC236}">
                  <a16:creationId xmlns:a16="http://schemas.microsoft.com/office/drawing/2014/main" id="{AC2A5198-3F19-4C32-960D-7990ACF01F00}"/>
                </a:ext>
              </a:extLst>
            </p:cNvPr>
            <p:cNvSpPr/>
            <p:nvPr/>
          </p:nvSpPr>
          <p:spPr>
            <a:xfrm>
              <a:off x="865261" y="957600"/>
              <a:ext cx="1302695" cy="3482970"/>
            </a:xfrm>
            <a:prstGeom prst="roundRect">
              <a:avLst/>
            </a:prstGeom>
            <a:solidFill>
              <a:srgbClr val="FFE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50">
                  <a:solidFill>
                    <a:schemeClr val="tx1"/>
                  </a:solidFill>
                  <a:cs typeface="Calibri"/>
                </a:rPr>
                <a:t>Met Office Tribe Leadership</a:t>
              </a:r>
              <a:r>
                <a:rPr lang="en-GB" sz="1050">
                  <a:solidFill>
                    <a:schemeClr val="tx1"/>
                  </a:solidFill>
                  <a:cs typeface="Calibri"/>
                </a:rPr>
                <a:t> </a:t>
              </a:r>
              <a:r>
                <a:rPr lang="en-GB" sz="825">
                  <a:solidFill>
                    <a:schemeClr val="tx1"/>
                  </a:solidFill>
                  <a:cs typeface="Calibri"/>
                </a:rPr>
                <a:t>C</a:t>
              </a:r>
              <a:r>
                <a:rPr lang="en-GB" sz="825">
                  <a:solidFill>
                    <a:schemeClr val="tx1"/>
                  </a:solidFill>
                </a:rPr>
                <a:t>omprising of (at least) supplier management, </a:t>
              </a:r>
            </a:p>
            <a:p>
              <a:pPr algn="ctr"/>
              <a:r>
                <a:rPr lang="en-GB" sz="825">
                  <a:solidFill>
                    <a:schemeClr val="tx1"/>
                  </a:solidFill>
                </a:rPr>
                <a:t>senior product ownership and solution architect oversight</a:t>
              </a:r>
            </a:p>
            <a:p>
              <a:pPr algn="ctr"/>
              <a:endParaRPr lang="en-US" sz="1050">
                <a:solidFill>
                  <a:schemeClr val="tx1"/>
                </a:solidFill>
              </a:endParaRPr>
            </a:p>
          </p:txBody>
        </p:sp>
        <p:sp>
          <p:nvSpPr>
            <p:cNvPr id="3" name="Rectangle: Rounded Corners 2">
              <a:extLst>
                <a:ext uri="{FF2B5EF4-FFF2-40B4-BE49-F238E27FC236}">
                  <a16:creationId xmlns:a16="http://schemas.microsoft.com/office/drawing/2014/main" id="{A6E2B534-2265-490D-BCF7-45BDD1D1B043}"/>
                </a:ext>
              </a:extLst>
            </p:cNvPr>
            <p:cNvSpPr/>
            <p:nvPr/>
          </p:nvSpPr>
          <p:spPr>
            <a:xfrm>
              <a:off x="2894199" y="940795"/>
              <a:ext cx="1609223" cy="2280262"/>
            </a:xfrm>
            <a:prstGeom prst="roundRect">
              <a:avLst/>
            </a:prstGeom>
            <a:solidFill>
              <a:srgbClr val="DDF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350">
                  <a:solidFill>
                    <a:srgbClr val="000000"/>
                  </a:solidFill>
                  <a:cs typeface="Calibri"/>
                </a:rPr>
                <a:t>Strategic </a:t>
              </a:r>
              <a:endParaRPr lang="en-US" sz="1350">
                <a:solidFill>
                  <a:srgbClr val="FFFFFF"/>
                </a:solidFill>
                <a:cs typeface="Calibri"/>
              </a:endParaRPr>
            </a:p>
            <a:p>
              <a:r>
                <a:rPr lang="en-GB" sz="1350">
                  <a:solidFill>
                    <a:srgbClr val="000000"/>
                  </a:solidFill>
                  <a:cs typeface="Calibri"/>
                </a:rPr>
                <a:t>Supplier</a:t>
              </a:r>
              <a:endParaRPr lang="en-US" sz="1350">
                <a:cs typeface="Calibri"/>
              </a:endParaRPr>
            </a:p>
          </p:txBody>
        </p:sp>
        <p:sp>
          <p:nvSpPr>
            <p:cNvPr id="4" name="Rectangle: Rounded Corners 3">
              <a:extLst>
                <a:ext uri="{FF2B5EF4-FFF2-40B4-BE49-F238E27FC236}">
                  <a16:creationId xmlns:a16="http://schemas.microsoft.com/office/drawing/2014/main" id="{73521D54-5752-423D-848B-25F1ABF6EC03}"/>
                </a:ext>
              </a:extLst>
            </p:cNvPr>
            <p:cNvSpPr/>
            <p:nvPr/>
          </p:nvSpPr>
          <p:spPr>
            <a:xfrm>
              <a:off x="3937822" y="1021621"/>
              <a:ext cx="1142999" cy="5053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50">
                  <a:solidFill>
                    <a:srgbClr val="000000"/>
                  </a:solidFill>
                  <a:cs typeface="Calibri"/>
                </a:rPr>
                <a:t>Blended Team</a:t>
              </a:r>
              <a:endParaRPr lang="en-US" sz="1350"/>
            </a:p>
          </p:txBody>
        </p:sp>
        <p:sp>
          <p:nvSpPr>
            <p:cNvPr id="6" name="Rectangle: Rounded Corners 5">
              <a:extLst>
                <a:ext uri="{FF2B5EF4-FFF2-40B4-BE49-F238E27FC236}">
                  <a16:creationId xmlns:a16="http://schemas.microsoft.com/office/drawing/2014/main" id="{61689F04-D906-4073-98D4-C6ADED956759}"/>
                </a:ext>
              </a:extLst>
            </p:cNvPr>
            <p:cNvSpPr/>
            <p:nvPr/>
          </p:nvSpPr>
          <p:spPr>
            <a:xfrm>
              <a:off x="3958038" y="1997303"/>
              <a:ext cx="1142999" cy="5053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50">
                  <a:solidFill>
                    <a:srgbClr val="000000"/>
                  </a:solidFill>
                  <a:cs typeface="Calibri"/>
                </a:rPr>
                <a:t>Blended Team</a:t>
              </a:r>
              <a:endParaRPr lang="en-US" sz="1350"/>
            </a:p>
          </p:txBody>
        </p:sp>
        <p:sp>
          <p:nvSpPr>
            <p:cNvPr id="8" name="Rectangle: Rounded Corners 7">
              <a:extLst>
                <a:ext uri="{FF2B5EF4-FFF2-40B4-BE49-F238E27FC236}">
                  <a16:creationId xmlns:a16="http://schemas.microsoft.com/office/drawing/2014/main" id="{051F6927-D350-452B-8C48-7D7E8F598EFD}"/>
                </a:ext>
              </a:extLst>
            </p:cNvPr>
            <p:cNvSpPr/>
            <p:nvPr/>
          </p:nvSpPr>
          <p:spPr>
            <a:xfrm>
              <a:off x="5576284" y="1021622"/>
              <a:ext cx="819651" cy="30659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sp>
          <p:nvSpPr>
            <p:cNvPr id="10" name="Rectangle: Rounded Corners 9">
              <a:extLst>
                <a:ext uri="{FF2B5EF4-FFF2-40B4-BE49-F238E27FC236}">
                  <a16:creationId xmlns:a16="http://schemas.microsoft.com/office/drawing/2014/main" id="{F1BF130A-8572-4A3E-BCF3-8865FB061498}"/>
                </a:ext>
              </a:extLst>
            </p:cNvPr>
            <p:cNvSpPr/>
            <p:nvPr/>
          </p:nvSpPr>
          <p:spPr>
            <a:xfrm>
              <a:off x="5576284" y="1957439"/>
              <a:ext cx="819651" cy="34403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sp>
          <p:nvSpPr>
            <p:cNvPr id="12" name="Rectangle: Rounded Corners 11">
              <a:extLst>
                <a:ext uri="{FF2B5EF4-FFF2-40B4-BE49-F238E27FC236}">
                  <a16:creationId xmlns:a16="http://schemas.microsoft.com/office/drawing/2014/main" id="{4ECFD7B7-2AD5-472D-93F3-F8EE0303CC93}"/>
                </a:ext>
              </a:extLst>
            </p:cNvPr>
            <p:cNvSpPr/>
            <p:nvPr/>
          </p:nvSpPr>
          <p:spPr>
            <a:xfrm>
              <a:off x="5576284" y="2571750"/>
              <a:ext cx="819651" cy="34403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cxnSp>
          <p:nvCxnSpPr>
            <p:cNvPr id="17" name="Straight Arrow Connector 16">
              <a:extLst>
                <a:ext uri="{FF2B5EF4-FFF2-40B4-BE49-F238E27FC236}">
                  <a16:creationId xmlns:a16="http://schemas.microsoft.com/office/drawing/2014/main" id="{7B562555-AEA4-4963-988F-6584DFF6C5BA}"/>
                </a:ext>
              </a:extLst>
            </p:cNvPr>
            <p:cNvCxnSpPr>
              <a:cxnSpLocks/>
            </p:cNvCxnSpPr>
            <p:nvPr/>
          </p:nvCxnSpPr>
          <p:spPr>
            <a:xfrm>
              <a:off x="2167956" y="1590722"/>
              <a:ext cx="726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9C9F61E1-DB91-4763-97A4-775D7E7A0E06}"/>
                </a:ext>
              </a:extLst>
            </p:cNvPr>
            <p:cNvSpPr/>
            <p:nvPr/>
          </p:nvSpPr>
          <p:spPr>
            <a:xfrm>
              <a:off x="5576284" y="4086534"/>
              <a:ext cx="819651" cy="34403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cxnSp>
          <p:nvCxnSpPr>
            <p:cNvPr id="19" name="Straight Arrow Connector 18">
              <a:extLst>
                <a:ext uri="{FF2B5EF4-FFF2-40B4-BE49-F238E27FC236}">
                  <a16:creationId xmlns:a16="http://schemas.microsoft.com/office/drawing/2014/main" id="{0CED1CE1-DCCD-4462-9F44-89C22D664BBF}"/>
                </a:ext>
              </a:extLst>
            </p:cNvPr>
            <p:cNvCxnSpPr>
              <a:cxnSpLocks/>
              <a:stCxn id="23" idx="3"/>
              <a:endCxn id="18" idx="1"/>
            </p:cNvCxnSpPr>
            <p:nvPr/>
          </p:nvCxnSpPr>
          <p:spPr>
            <a:xfrm>
              <a:off x="3711957" y="4248059"/>
              <a:ext cx="1864327" cy="10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5B824B4-369F-4D3C-A7BE-8DFFF9FA0D5E}"/>
                </a:ext>
              </a:extLst>
            </p:cNvPr>
            <p:cNvSpPr/>
            <p:nvPr/>
          </p:nvSpPr>
          <p:spPr>
            <a:xfrm>
              <a:off x="2942562" y="3432876"/>
              <a:ext cx="763041" cy="42599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Met Office Technical Oversight</a:t>
              </a:r>
              <a:endParaRPr lang="en-US" sz="825"/>
            </a:p>
          </p:txBody>
        </p:sp>
        <p:sp>
          <p:nvSpPr>
            <p:cNvPr id="21" name="Rectangle: Rounded Corners 20">
              <a:extLst>
                <a:ext uri="{FF2B5EF4-FFF2-40B4-BE49-F238E27FC236}">
                  <a16:creationId xmlns:a16="http://schemas.microsoft.com/office/drawing/2014/main" id="{18A69B1B-CA72-4CE2-9628-CE62A15FC0A9}"/>
                </a:ext>
              </a:extLst>
            </p:cNvPr>
            <p:cNvSpPr/>
            <p:nvPr/>
          </p:nvSpPr>
          <p:spPr>
            <a:xfrm>
              <a:off x="4215992" y="3441634"/>
              <a:ext cx="684296" cy="4189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rgbClr val="000000"/>
                  </a:solidFill>
                  <a:cs typeface="Calibri"/>
                </a:rPr>
                <a:t>Tactical Supplier Team</a:t>
              </a:r>
              <a:endParaRPr lang="en-US" sz="900"/>
            </a:p>
          </p:txBody>
        </p:sp>
        <p:sp>
          <p:nvSpPr>
            <p:cNvPr id="22" name="Rectangle: Rounded Corners 21">
              <a:extLst>
                <a:ext uri="{FF2B5EF4-FFF2-40B4-BE49-F238E27FC236}">
                  <a16:creationId xmlns:a16="http://schemas.microsoft.com/office/drawing/2014/main" id="{CAFAF665-8D65-42C7-B56A-9447168482DA}"/>
                </a:ext>
              </a:extLst>
            </p:cNvPr>
            <p:cNvSpPr/>
            <p:nvPr/>
          </p:nvSpPr>
          <p:spPr>
            <a:xfrm>
              <a:off x="5576284" y="3477743"/>
              <a:ext cx="819651" cy="34403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sp>
          <p:nvSpPr>
            <p:cNvPr id="23" name="Rectangle: Rounded Corners 22">
              <a:extLst>
                <a:ext uri="{FF2B5EF4-FFF2-40B4-BE49-F238E27FC236}">
                  <a16:creationId xmlns:a16="http://schemas.microsoft.com/office/drawing/2014/main" id="{D1B6C167-C21E-4F3F-91E7-EF191DFF0D60}"/>
                </a:ext>
              </a:extLst>
            </p:cNvPr>
            <p:cNvSpPr/>
            <p:nvPr/>
          </p:nvSpPr>
          <p:spPr>
            <a:xfrm>
              <a:off x="2948916" y="4055548"/>
              <a:ext cx="763041" cy="385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rgbClr val="000000"/>
                  </a:solidFill>
                  <a:cs typeface="Calibri"/>
                </a:rPr>
                <a:t>Tactical Supplier Team</a:t>
              </a:r>
              <a:endParaRPr lang="en-US" sz="900"/>
            </a:p>
          </p:txBody>
        </p:sp>
        <p:sp>
          <p:nvSpPr>
            <p:cNvPr id="13" name="TextBox 12">
              <a:extLst>
                <a:ext uri="{FF2B5EF4-FFF2-40B4-BE49-F238E27FC236}">
                  <a16:creationId xmlns:a16="http://schemas.microsoft.com/office/drawing/2014/main" id="{576A7A84-CC34-40C9-9C8F-BE629600D0F1}"/>
                </a:ext>
              </a:extLst>
            </p:cNvPr>
            <p:cNvSpPr txBox="1"/>
            <p:nvPr/>
          </p:nvSpPr>
          <p:spPr>
            <a:xfrm>
              <a:off x="6437938" y="2655217"/>
              <a:ext cx="2746265" cy="400110"/>
            </a:xfrm>
            <a:prstGeom prst="rect">
              <a:avLst/>
            </a:prstGeom>
            <a:noFill/>
          </p:spPr>
          <p:txBody>
            <a:bodyPr wrap="none" rtlCol="0">
              <a:spAutoFit/>
            </a:bodyPr>
            <a:lstStyle/>
            <a:p>
              <a:r>
                <a:rPr lang="en-GB" sz="1000"/>
                <a:t>Outcome is delivered by strategic </a:t>
              </a:r>
            </a:p>
            <a:p>
              <a:r>
                <a:rPr lang="en-GB" sz="1000"/>
                <a:t>supplier with limited direction and supervision</a:t>
              </a:r>
            </a:p>
          </p:txBody>
        </p:sp>
        <p:sp>
          <p:nvSpPr>
            <p:cNvPr id="24" name="TextBox 23">
              <a:extLst>
                <a:ext uri="{FF2B5EF4-FFF2-40B4-BE49-F238E27FC236}">
                  <a16:creationId xmlns:a16="http://schemas.microsoft.com/office/drawing/2014/main" id="{61C7E3B6-DA1D-4E3A-8A81-1837DD8FCFED}"/>
                </a:ext>
              </a:extLst>
            </p:cNvPr>
            <p:cNvSpPr txBox="1"/>
            <p:nvPr/>
          </p:nvSpPr>
          <p:spPr>
            <a:xfrm>
              <a:off x="6437938" y="1365829"/>
              <a:ext cx="3142481" cy="553998"/>
            </a:xfrm>
            <a:prstGeom prst="rect">
              <a:avLst/>
            </a:prstGeom>
            <a:noFill/>
          </p:spPr>
          <p:txBody>
            <a:bodyPr wrap="square" rtlCol="0">
              <a:spAutoFit/>
            </a:bodyPr>
            <a:lstStyle/>
            <a:p>
              <a:r>
                <a:rPr lang="en-GB" sz="1000"/>
                <a:t>Outcomes are delivered by blended teams </a:t>
              </a:r>
            </a:p>
            <a:p>
              <a:r>
                <a:rPr lang="en-GB" sz="1000"/>
                <a:t>using Met Office and supplier capabilities </a:t>
              </a:r>
            </a:p>
            <a:p>
              <a:r>
                <a:rPr lang="en-GB" sz="1000"/>
                <a:t>under direct supervision</a:t>
              </a:r>
            </a:p>
          </p:txBody>
        </p:sp>
        <p:sp>
          <p:nvSpPr>
            <p:cNvPr id="26" name="TextBox 25">
              <a:extLst>
                <a:ext uri="{FF2B5EF4-FFF2-40B4-BE49-F238E27FC236}">
                  <a16:creationId xmlns:a16="http://schemas.microsoft.com/office/drawing/2014/main" id="{220DA420-B69A-4B4C-A740-FCAE31519D5E}"/>
                </a:ext>
              </a:extLst>
            </p:cNvPr>
            <p:cNvSpPr txBox="1"/>
            <p:nvPr/>
          </p:nvSpPr>
          <p:spPr>
            <a:xfrm>
              <a:off x="6466163" y="4128584"/>
              <a:ext cx="2746265" cy="400110"/>
            </a:xfrm>
            <a:prstGeom prst="rect">
              <a:avLst/>
            </a:prstGeom>
            <a:noFill/>
          </p:spPr>
          <p:txBody>
            <a:bodyPr wrap="none" rtlCol="0">
              <a:spAutoFit/>
            </a:bodyPr>
            <a:lstStyle/>
            <a:p>
              <a:r>
                <a:rPr lang="en-GB" sz="1000"/>
                <a:t>Outcome is delivered by a tactical supplier </a:t>
              </a:r>
            </a:p>
            <a:p>
              <a:r>
                <a:rPr lang="en-GB" sz="1000"/>
                <a:t>supplier with limited direction and supervision</a:t>
              </a:r>
            </a:p>
          </p:txBody>
        </p:sp>
        <p:cxnSp>
          <p:nvCxnSpPr>
            <p:cNvPr id="31" name="Straight Arrow Connector 30">
              <a:extLst>
                <a:ext uri="{FF2B5EF4-FFF2-40B4-BE49-F238E27FC236}">
                  <a16:creationId xmlns:a16="http://schemas.microsoft.com/office/drawing/2014/main" id="{997B687E-2C8C-4B2F-9CA0-1F139199F80D}"/>
                </a:ext>
              </a:extLst>
            </p:cNvPr>
            <p:cNvCxnSpPr>
              <a:cxnSpLocks/>
              <a:endCxn id="23" idx="1"/>
            </p:cNvCxnSpPr>
            <p:nvPr/>
          </p:nvCxnSpPr>
          <p:spPr>
            <a:xfrm>
              <a:off x="2135621" y="4246311"/>
              <a:ext cx="813295" cy="1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BFBF8E0-6BC0-45F8-8410-673E4104DF14}"/>
                </a:ext>
              </a:extLst>
            </p:cNvPr>
            <p:cNvCxnSpPr>
              <a:cxnSpLocks/>
              <a:endCxn id="20" idx="1"/>
            </p:cNvCxnSpPr>
            <p:nvPr/>
          </p:nvCxnSpPr>
          <p:spPr>
            <a:xfrm flipV="1">
              <a:off x="2129267" y="3645876"/>
              <a:ext cx="813295" cy="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A86A0E3-2D44-454F-B8C0-BA329C735765}"/>
                </a:ext>
              </a:extLst>
            </p:cNvPr>
            <p:cNvCxnSpPr>
              <a:cxnSpLocks/>
              <a:stCxn id="20" idx="3"/>
              <a:endCxn id="21" idx="1"/>
            </p:cNvCxnSpPr>
            <p:nvPr/>
          </p:nvCxnSpPr>
          <p:spPr>
            <a:xfrm>
              <a:off x="3705603" y="3645876"/>
              <a:ext cx="510389" cy="5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09DB430-1A09-4CD7-B06B-FAC7C49AB246}"/>
                </a:ext>
              </a:extLst>
            </p:cNvPr>
            <p:cNvCxnSpPr>
              <a:cxnSpLocks/>
              <a:stCxn id="21" idx="3"/>
              <a:endCxn id="22" idx="1"/>
            </p:cNvCxnSpPr>
            <p:nvPr/>
          </p:nvCxnSpPr>
          <p:spPr>
            <a:xfrm flipV="1">
              <a:off x="4900288" y="3649759"/>
              <a:ext cx="675996" cy="1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7A9BC96-59FA-4858-B1E9-8634D1F3AE81}"/>
                </a:ext>
              </a:extLst>
            </p:cNvPr>
            <p:cNvSpPr txBox="1"/>
            <p:nvPr/>
          </p:nvSpPr>
          <p:spPr>
            <a:xfrm>
              <a:off x="6466163" y="3514670"/>
              <a:ext cx="2548745" cy="553998"/>
            </a:xfrm>
            <a:prstGeom prst="rect">
              <a:avLst/>
            </a:prstGeom>
            <a:noFill/>
          </p:spPr>
          <p:txBody>
            <a:bodyPr wrap="square" rtlCol="0">
              <a:spAutoFit/>
            </a:bodyPr>
            <a:lstStyle/>
            <a:p>
              <a:r>
                <a:rPr lang="en-GB" sz="1000"/>
                <a:t>Outcome is delivered by a tactical supplier with direct Met Office direction and supervision</a:t>
              </a:r>
            </a:p>
          </p:txBody>
        </p:sp>
      </p:grpSp>
    </p:spTree>
    <p:extLst>
      <p:ext uri="{BB962C8B-B14F-4D97-AF65-F5344CB8AC3E}">
        <p14:creationId xmlns:p14="http://schemas.microsoft.com/office/powerpoint/2010/main" val="394209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51F6927-D350-452B-8C48-7D7E8F598EFD}"/>
              </a:ext>
            </a:extLst>
          </p:cNvPr>
          <p:cNvSpPr/>
          <p:nvPr/>
        </p:nvSpPr>
        <p:spPr>
          <a:xfrm>
            <a:off x="4928834" y="1595836"/>
            <a:ext cx="819651" cy="30659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sp>
        <p:nvSpPr>
          <p:cNvPr id="12" name="Rectangle: Rounded Corners 11">
            <a:extLst>
              <a:ext uri="{FF2B5EF4-FFF2-40B4-BE49-F238E27FC236}">
                <a16:creationId xmlns:a16="http://schemas.microsoft.com/office/drawing/2014/main" id="{4ECFD7B7-2AD5-472D-93F3-F8EE0303CC93}"/>
              </a:ext>
            </a:extLst>
          </p:cNvPr>
          <p:cNvSpPr/>
          <p:nvPr/>
        </p:nvSpPr>
        <p:spPr>
          <a:xfrm>
            <a:off x="4900287" y="2866863"/>
            <a:ext cx="819651" cy="34403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cxnSp>
        <p:nvCxnSpPr>
          <p:cNvPr id="14" name="Straight Arrow Connector 13">
            <a:extLst>
              <a:ext uri="{FF2B5EF4-FFF2-40B4-BE49-F238E27FC236}">
                <a16:creationId xmlns:a16="http://schemas.microsoft.com/office/drawing/2014/main" id="{9C5ED06A-8EA9-4446-8AFD-9AC39772477F}"/>
              </a:ext>
            </a:extLst>
          </p:cNvPr>
          <p:cNvCxnSpPr>
            <a:cxnSpLocks/>
            <a:endCxn id="12" idx="1"/>
          </p:cNvCxnSpPr>
          <p:nvPr/>
        </p:nvCxnSpPr>
        <p:spPr>
          <a:xfrm>
            <a:off x="3774508" y="3027707"/>
            <a:ext cx="1125779" cy="11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7F8D7CA-3F09-44A4-BAB0-19CCDD3A8013}"/>
              </a:ext>
            </a:extLst>
          </p:cNvPr>
          <p:cNvCxnSpPr>
            <a:cxnSpLocks/>
          </p:cNvCxnSpPr>
          <p:nvPr/>
        </p:nvCxnSpPr>
        <p:spPr>
          <a:xfrm>
            <a:off x="4473091" y="1719617"/>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9C9F61E1-DB91-4763-97A4-775D7E7A0E06}"/>
              </a:ext>
            </a:extLst>
          </p:cNvPr>
          <p:cNvSpPr/>
          <p:nvPr/>
        </p:nvSpPr>
        <p:spPr>
          <a:xfrm>
            <a:off x="4900288" y="4154287"/>
            <a:ext cx="819651" cy="34403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cxnSp>
        <p:nvCxnSpPr>
          <p:cNvPr id="19" name="Straight Arrow Connector 18">
            <a:extLst>
              <a:ext uri="{FF2B5EF4-FFF2-40B4-BE49-F238E27FC236}">
                <a16:creationId xmlns:a16="http://schemas.microsoft.com/office/drawing/2014/main" id="{0CED1CE1-DCCD-4462-9F44-89C22D664BBF}"/>
              </a:ext>
            </a:extLst>
          </p:cNvPr>
          <p:cNvCxnSpPr>
            <a:cxnSpLocks/>
            <a:stCxn id="23" idx="3"/>
          </p:cNvCxnSpPr>
          <p:nvPr/>
        </p:nvCxnSpPr>
        <p:spPr>
          <a:xfrm>
            <a:off x="3147961" y="4294950"/>
            <a:ext cx="17523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5B824B4-369F-4D3C-A7BE-8DFFF9FA0D5E}"/>
              </a:ext>
            </a:extLst>
          </p:cNvPr>
          <p:cNvSpPr/>
          <p:nvPr/>
        </p:nvSpPr>
        <p:spPr>
          <a:xfrm>
            <a:off x="2384919" y="3475939"/>
            <a:ext cx="763041" cy="430160"/>
          </a:xfrm>
          <a:prstGeom prst="roundRect">
            <a:avLst>
              <a:gd name="adj" fmla="val 21688"/>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Met Office Technical Oversight</a:t>
            </a:r>
            <a:endParaRPr lang="en-US" sz="825"/>
          </a:p>
        </p:txBody>
      </p:sp>
      <p:sp>
        <p:nvSpPr>
          <p:cNvPr id="21" name="Rectangle: Rounded Corners 20">
            <a:extLst>
              <a:ext uri="{FF2B5EF4-FFF2-40B4-BE49-F238E27FC236}">
                <a16:creationId xmlns:a16="http://schemas.microsoft.com/office/drawing/2014/main" id="{18A69B1B-CA72-4CE2-9628-CE62A15FC0A9}"/>
              </a:ext>
            </a:extLst>
          </p:cNvPr>
          <p:cNvSpPr/>
          <p:nvPr/>
        </p:nvSpPr>
        <p:spPr>
          <a:xfrm>
            <a:off x="3766209" y="3503322"/>
            <a:ext cx="684296" cy="4189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rgbClr val="000000"/>
                </a:solidFill>
                <a:cs typeface="Calibri"/>
              </a:rPr>
              <a:t>Tactical Supplier Team</a:t>
            </a:r>
            <a:endParaRPr lang="en-US" sz="900"/>
          </a:p>
        </p:txBody>
      </p:sp>
      <p:sp>
        <p:nvSpPr>
          <p:cNvPr id="22" name="Rectangle: Rounded Corners 21">
            <a:extLst>
              <a:ext uri="{FF2B5EF4-FFF2-40B4-BE49-F238E27FC236}">
                <a16:creationId xmlns:a16="http://schemas.microsoft.com/office/drawing/2014/main" id="{CAFAF665-8D65-42C7-B56A-9447168482DA}"/>
              </a:ext>
            </a:extLst>
          </p:cNvPr>
          <p:cNvSpPr/>
          <p:nvPr/>
        </p:nvSpPr>
        <p:spPr>
          <a:xfrm>
            <a:off x="4900287" y="3541985"/>
            <a:ext cx="819651" cy="34403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sp>
        <p:nvSpPr>
          <p:cNvPr id="23" name="Rectangle: Rounded Corners 22">
            <a:extLst>
              <a:ext uri="{FF2B5EF4-FFF2-40B4-BE49-F238E27FC236}">
                <a16:creationId xmlns:a16="http://schemas.microsoft.com/office/drawing/2014/main" id="{D1B6C167-C21E-4F3F-91E7-EF191DFF0D60}"/>
              </a:ext>
            </a:extLst>
          </p:cNvPr>
          <p:cNvSpPr/>
          <p:nvPr/>
        </p:nvSpPr>
        <p:spPr>
          <a:xfrm>
            <a:off x="2384920" y="4102439"/>
            <a:ext cx="763041" cy="385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rgbClr val="000000"/>
                </a:solidFill>
                <a:cs typeface="Calibri"/>
              </a:rPr>
              <a:t>Tactical Supplier Team</a:t>
            </a:r>
            <a:endParaRPr lang="en-US" sz="900"/>
          </a:p>
        </p:txBody>
      </p:sp>
      <p:sp>
        <p:nvSpPr>
          <p:cNvPr id="11" name="TextBox 10">
            <a:extLst>
              <a:ext uri="{FF2B5EF4-FFF2-40B4-BE49-F238E27FC236}">
                <a16:creationId xmlns:a16="http://schemas.microsoft.com/office/drawing/2014/main" id="{A1FC677A-5678-47AC-9B75-B90D77D714B7}"/>
              </a:ext>
            </a:extLst>
          </p:cNvPr>
          <p:cNvSpPr txBox="1"/>
          <p:nvPr/>
        </p:nvSpPr>
        <p:spPr>
          <a:xfrm>
            <a:off x="275209" y="325389"/>
            <a:ext cx="11034496" cy="1077218"/>
          </a:xfrm>
          <a:prstGeom prst="rect">
            <a:avLst/>
          </a:prstGeom>
          <a:noFill/>
        </p:spPr>
        <p:txBody>
          <a:bodyPr wrap="square" rtlCol="0">
            <a:spAutoFit/>
          </a:bodyPr>
          <a:lstStyle/>
          <a:p>
            <a:r>
              <a:rPr lang="en-GB" sz="3200" b="1">
                <a:latin typeface="Arial"/>
                <a:ea typeface="+mj-ea"/>
                <a:cs typeface="Arial"/>
              </a:rPr>
              <a:t>Potential Supplier Alignment Models </a:t>
            </a:r>
          </a:p>
          <a:p>
            <a:r>
              <a:rPr lang="en-GB" sz="3200" b="1">
                <a:latin typeface="Arial"/>
                <a:ea typeface="+mj-ea"/>
                <a:cs typeface="Arial"/>
              </a:rPr>
              <a:t>												       (Tribe Level)</a:t>
            </a:r>
          </a:p>
        </p:txBody>
      </p:sp>
      <p:cxnSp>
        <p:nvCxnSpPr>
          <p:cNvPr id="31" name="Straight Arrow Connector 30">
            <a:extLst>
              <a:ext uri="{FF2B5EF4-FFF2-40B4-BE49-F238E27FC236}">
                <a16:creationId xmlns:a16="http://schemas.microsoft.com/office/drawing/2014/main" id="{997B687E-2C8C-4B2F-9CA0-1F139199F80D}"/>
              </a:ext>
            </a:extLst>
          </p:cNvPr>
          <p:cNvCxnSpPr>
            <a:cxnSpLocks/>
          </p:cNvCxnSpPr>
          <p:nvPr/>
        </p:nvCxnSpPr>
        <p:spPr>
          <a:xfrm>
            <a:off x="1571625" y="4255814"/>
            <a:ext cx="813295" cy="1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BFBF8E0-6BC0-45F8-8410-673E4104DF14}"/>
              </a:ext>
            </a:extLst>
          </p:cNvPr>
          <p:cNvCxnSpPr>
            <a:cxnSpLocks/>
          </p:cNvCxnSpPr>
          <p:nvPr/>
        </p:nvCxnSpPr>
        <p:spPr>
          <a:xfrm>
            <a:off x="1579806" y="3720992"/>
            <a:ext cx="813295" cy="1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A86A0E3-2D44-454F-B8C0-BA329C735765}"/>
              </a:ext>
            </a:extLst>
          </p:cNvPr>
          <p:cNvCxnSpPr>
            <a:cxnSpLocks/>
            <a:stCxn id="20" idx="3"/>
            <a:endCxn id="21" idx="1"/>
          </p:cNvCxnSpPr>
          <p:nvPr/>
        </p:nvCxnSpPr>
        <p:spPr>
          <a:xfrm>
            <a:off x="3147960" y="3691019"/>
            <a:ext cx="618249" cy="21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09DB430-1A09-4CD7-B06B-FAC7C49AB246}"/>
              </a:ext>
            </a:extLst>
          </p:cNvPr>
          <p:cNvCxnSpPr>
            <a:cxnSpLocks/>
            <a:stCxn id="21" idx="3"/>
            <a:endCxn id="22" idx="1"/>
          </p:cNvCxnSpPr>
          <p:nvPr/>
        </p:nvCxnSpPr>
        <p:spPr>
          <a:xfrm>
            <a:off x="4450505" y="3712817"/>
            <a:ext cx="449782" cy="1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AC2A5198-3F19-4C32-960D-7990ACF01F00}"/>
              </a:ext>
            </a:extLst>
          </p:cNvPr>
          <p:cNvSpPr/>
          <p:nvPr/>
        </p:nvSpPr>
        <p:spPr>
          <a:xfrm>
            <a:off x="277111" y="1011347"/>
            <a:ext cx="1302695" cy="3536411"/>
          </a:xfrm>
          <a:prstGeom prst="roundRect">
            <a:avLst/>
          </a:prstGeom>
          <a:solidFill>
            <a:srgbClr val="FFED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50">
                <a:solidFill>
                  <a:schemeClr val="tx1"/>
                </a:solidFill>
                <a:cs typeface="Calibri"/>
              </a:rPr>
              <a:t>Met Office Tribe Leadership</a:t>
            </a:r>
            <a:r>
              <a:rPr lang="en-GB" sz="1050">
                <a:solidFill>
                  <a:schemeClr val="tx1"/>
                </a:solidFill>
                <a:cs typeface="Calibri"/>
              </a:rPr>
              <a:t> </a:t>
            </a:r>
            <a:r>
              <a:rPr lang="en-GB" sz="825">
                <a:solidFill>
                  <a:schemeClr val="tx1"/>
                </a:solidFill>
                <a:cs typeface="Calibri"/>
              </a:rPr>
              <a:t>C</a:t>
            </a:r>
            <a:r>
              <a:rPr lang="en-GB" sz="825">
                <a:solidFill>
                  <a:schemeClr val="tx1"/>
                </a:solidFill>
              </a:rPr>
              <a:t>omprising of (at least) supplier management, </a:t>
            </a:r>
          </a:p>
          <a:p>
            <a:pPr algn="ctr"/>
            <a:r>
              <a:rPr lang="en-GB" sz="825">
                <a:solidFill>
                  <a:schemeClr val="tx1"/>
                </a:solidFill>
              </a:rPr>
              <a:t>senior product ownership and solution architect oversight</a:t>
            </a:r>
          </a:p>
          <a:p>
            <a:pPr algn="ctr"/>
            <a:endParaRPr lang="en-US" sz="1050">
              <a:solidFill>
                <a:schemeClr val="tx1"/>
              </a:solidFill>
            </a:endParaRPr>
          </a:p>
        </p:txBody>
      </p:sp>
      <p:sp>
        <p:nvSpPr>
          <p:cNvPr id="3" name="Rectangle: Rounded Corners 2">
            <a:extLst>
              <a:ext uri="{FF2B5EF4-FFF2-40B4-BE49-F238E27FC236}">
                <a16:creationId xmlns:a16="http://schemas.microsoft.com/office/drawing/2014/main" id="{A6E2B534-2265-490D-BCF7-45BDD1D1B043}"/>
              </a:ext>
            </a:extLst>
          </p:cNvPr>
          <p:cNvSpPr/>
          <p:nvPr/>
        </p:nvSpPr>
        <p:spPr>
          <a:xfrm>
            <a:off x="2501366" y="991802"/>
            <a:ext cx="1609223" cy="2370740"/>
          </a:xfrm>
          <a:prstGeom prst="roundRect">
            <a:avLst/>
          </a:prstGeom>
          <a:solidFill>
            <a:srgbClr val="DDF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350">
                <a:solidFill>
                  <a:srgbClr val="000000"/>
                </a:solidFill>
                <a:cs typeface="Calibri"/>
              </a:rPr>
              <a:t>Strategic </a:t>
            </a:r>
            <a:endParaRPr lang="en-US" sz="1350">
              <a:solidFill>
                <a:srgbClr val="FFFFFF"/>
              </a:solidFill>
              <a:cs typeface="Calibri"/>
            </a:endParaRPr>
          </a:p>
          <a:p>
            <a:r>
              <a:rPr lang="en-GB" sz="1350">
                <a:solidFill>
                  <a:srgbClr val="000000"/>
                </a:solidFill>
                <a:cs typeface="Calibri"/>
              </a:rPr>
              <a:t>Supplier</a:t>
            </a:r>
            <a:endParaRPr lang="en-US" sz="1350">
              <a:cs typeface="Calibri"/>
            </a:endParaRPr>
          </a:p>
        </p:txBody>
      </p:sp>
      <p:sp>
        <p:nvSpPr>
          <p:cNvPr id="6" name="Rectangle: Rounded Corners 5">
            <a:extLst>
              <a:ext uri="{FF2B5EF4-FFF2-40B4-BE49-F238E27FC236}">
                <a16:creationId xmlns:a16="http://schemas.microsoft.com/office/drawing/2014/main" id="{61689F04-D906-4073-98D4-C6ADED956759}"/>
              </a:ext>
            </a:extLst>
          </p:cNvPr>
          <p:cNvSpPr/>
          <p:nvPr/>
        </p:nvSpPr>
        <p:spPr>
          <a:xfrm>
            <a:off x="3342408" y="2117048"/>
            <a:ext cx="1142999" cy="49601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50">
                <a:solidFill>
                  <a:srgbClr val="000000"/>
                </a:solidFill>
                <a:cs typeface="Calibri"/>
              </a:rPr>
              <a:t>Blended Team</a:t>
            </a:r>
            <a:endParaRPr lang="en-US" sz="1350"/>
          </a:p>
        </p:txBody>
      </p:sp>
      <p:sp>
        <p:nvSpPr>
          <p:cNvPr id="10" name="Rectangle: Rounded Corners 9">
            <a:extLst>
              <a:ext uri="{FF2B5EF4-FFF2-40B4-BE49-F238E27FC236}">
                <a16:creationId xmlns:a16="http://schemas.microsoft.com/office/drawing/2014/main" id="{F1BF130A-8572-4A3E-BCF3-8865FB061498}"/>
              </a:ext>
            </a:extLst>
          </p:cNvPr>
          <p:cNvSpPr/>
          <p:nvPr/>
        </p:nvSpPr>
        <p:spPr>
          <a:xfrm>
            <a:off x="4928834" y="2210569"/>
            <a:ext cx="819651" cy="34403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rgbClr val="000000"/>
                </a:solidFill>
                <a:cs typeface="Calibri"/>
              </a:rPr>
              <a:t>Outcome</a:t>
            </a:r>
          </a:p>
        </p:txBody>
      </p:sp>
      <p:cxnSp>
        <p:nvCxnSpPr>
          <p:cNvPr id="15" name="Straight Arrow Connector 14">
            <a:extLst>
              <a:ext uri="{FF2B5EF4-FFF2-40B4-BE49-F238E27FC236}">
                <a16:creationId xmlns:a16="http://schemas.microsoft.com/office/drawing/2014/main" id="{B570DC25-0F91-4348-9DAF-A6045B42064F}"/>
              </a:ext>
            </a:extLst>
          </p:cNvPr>
          <p:cNvCxnSpPr>
            <a:cxnSpLocks/>
          </p:cNvCxnSpPr>
          <p:nvPr/>
        </p:nvCxnSpPr>
        <p:spPr>
          <a:xfrm>
            <a:off x="4473092" y="2325406"/>
            <a:ext cx="475247" cy="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562555-AEA4-4963-988F-6584DFF6C5BA}"/>
              </a:ext>
            </a:extLst>
          </p:cNvPr>
          <p:cNvCxnSpPr>
            <a:cxnSpLocks/>
          </p:cNvCxnSpPr>
          <p:nvPr/>
        </p:nvCxnSpPr>
        <p:spPr>
          <a:xfrm>
            <a:off x="1579806" y="1616174"/>
            <a:ext cx="921560" cy="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E028193D-DE4B-4FB8-B272-9BF5E8C3B00D}"/>
              </a:ext>
            </a:extLst>
          </p:cNvPr>
          <p:cNvSpPr/>
          <p:nvPr/>
        </p:nvSpPr>
        <p:spPr>
          <a:xfrm>
            <a:off x="1332000" y="2605852"/>
            <a:ext cx="7474126" cy="712719"/>
          </a:xfrm>
          <a:prstGeom prst="ellipse">
            <a:avLst/>
          </a:prstGeom>
          <a:solidFill>
            <a:srgbClr val="0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350"/>
              <a:t>Met Office Mode 3</a:t>
            </a:r>
          </a:p>
        </p:txBody>
      </p:sp>
      <p:sp>
        <p:nvSpPr>
          <p:cNvPr id="30" name="Oval 29">
            <a:extLst>
              <a:ext uri="{FF2B5EF4-FFF2-40B4-BE49-F238E27FC236}">
                <a16:creationId xmlns:a16="http://schemas.microsoft.com/office/drawing/2014/main" id="{D0472AC9-B791-40B5-8973-0ECFA47F637D}"/>
              </a:ext>
            </a:extLst>
          </p:cNvPr>
          <p:cNvSpPr/>
          <p:nvPr/>
        </p:nvSpPr>
        <p:spPr>
          <a:xfrm>
            <a:off x="1248658" y="3336756"/>
            <a:ext cx="7557468" cy="585555"/>
          </a:xfrm>
          <a:prstGeom prst="ellipse">
            <a:avLst/>
          </a:prstGeom>
          <a:solidFill>
            <a:srgbClr val="0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350"/>
              <a:t>Met Office Mode 2</a:t>
            </a:r>
          </a:p>
        </p:txBody>
      </p:sp>
      <p:sp>
        <p:nvSpPr>
          <p:cNvPr id="32" name="Oval 31">
            <a:extLst>
              <a:ext uri="{FF2B5EF4-FFF2-40B4-BE49-F238E27FC236}">
                <a16:creationId xmlns:a16="http://schemas.microsoft.com/office/drawing/2014/main" id="{3E1F56E3-37D5-4A05-BAC0-6198DAD02E84}"/>
              </a:ext>
            </a:extLst>
          </p:cNvPr>
          <p:cNvSpPr/>
          <p:nvPr/>
        </p:nvSpPr>
        <p:spPr>
          <a:xfrm>
            <a:off x="1245599" y="4016963"/>
            <a:ext cx="7462466" cy="599159"/>
          </a:xfrm>
          <a:prstGeom prst="ellipse">
            <a:avLst/>
          </a:prstGeom>
          <a:solidFill>
            <a:srgbClr val="0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350"/>
              <a:t>   Met Office Mode 3</a:t>
            </a:r>
            <a:endParaRPr lang="en-GB" sz="1350">
              <a:solidFill>
                <a:schemeClr val="tx1"/>
              </a:solidFill>
            </a:endParaRPr>
          </a:p>
        </p:txBody>
      </p:sp>
      <p:sp>
        <p:nvSpPr>
          <p:cNvPr id="4" name="Rectangle: Rounded Corners 3">
            <a:extLst>
              <a:ext uri="{FF2B5EF4-FFF2-40B4-BE49-F238E27FC236}">
                <a16:creationId xmlns:a16="http://schemas.microsoft.com/office/drawing/2014/main" id="{73521D54-5752-423D-848B-25F1ABF6EC03}"/>
              </a:ext>
            </a:extLst>
          </p:cNvPr>
          <p:cNvSpPr/>
          <p:nvPr/>
        </p:nvSpPr>
        <p:spPr>
          <a:xfrm>
            <a:off x="3381018" y="1407964"/>
            <a:ext cx="1142999" cy="49601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350">
                <a:solidFill>
                  <a:srgbClr val="000000"/>
                </a:solidFill>
                <a:cs typeface="Calibri"/>
              </a:rPr>
              <a:t>Blended Team</a:t>
            </a:r>
            <a:endParaRPr lang="en-US" sz="1350"/>
          </a:p>
        </p:txBody>
      </p:sp>
      <p:sp>
        <p:nvSpPr>
          <p:cNvPr id="5" name="Oval 4">
            <a:extLst>
              <a:ext uri="{FF2B5EF4-FFF2-40B4-BE49-F238E27FC236}">
                <a16:creationId xmlns:a16="http://schemas.microsoft.com/office/drawing/2014/main" id="{DFCB17A7-E732-47FA-8132-76E1911D89D7}"/>
              </a:ext>
            </a:extLst>
          </p:cNvPr>
          <p:cNvSpPr/>
          <p:nvPr/>
        </p:nvSpPr>
        <p:spPr>
          <a:xfrm>
            <a:off x="1168074" y="1316932"/>
            <a:ext cx="7638052" cy="795110"/>
          </a:xfrm>
          <a:prstGeom prst="ellipse">
            <a:avLst/>
          </a:prstGeom>
          <a:solidFill>
            <a:srgbClr val="0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350"/>
              <a:t>Met Office Mode 1 </a:t>
            </a:r>
          </a:p>
          <a:p>
            <a:pPr algn="r"/>
            <a:r>
              <a:rPr lang="en-GB" sz="1350"/>
              <a:t>or 2</a:t>
            </a:r>
          </a:p>
        </p:txBody>
      </p:sp>
    </p:spTree>
    <p:extLst>
      <p:ext uri="{BB962C8B-B14F-4D97-AF65-F5344CB8AC3E}">
        <p14:creationId xmlns:p14="http://schemas.microsoft.com/office/powerpoint/2010/main" val="16171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kumimoji="0" lang="en-GB" sz="5200" b="1" i="0" u="none" strike="noStrike" cap="none" spc="0" normalizeH="0" baseline="0">
                <a:ln>
                  <a:noFill/>
                </a:ln>
                <a:solidFill>
                  <a:schemeClr val="bg1"/>
                </a:solidFill>
                <a:effectLst/>
                <a:uFillTx/>
                <a:sym typeface="Helvetica Light"/>
              </a:rPr>
              <a:t>Engage with us</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98999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9347"/>
          <a:stretch/>
        </p:blipFill>
        <p:spPr>
          <a:xfrm>
            <a:off x="0" y="-2"/>
            <a:ext cx="9144000" cy="5143501"/>
          </a:xfrm>
          <a:prstGeom prst="rect">
            <a:avLst/>
          </a:prstGeom>
        </p:spPr>
      </p:pic>
      <p:sp>
        <p:nvSpPr>
          <p:cNvPr id="10" name="Rectangle 9"/>
          <p:cNvSpPr/>
          <p:nvPr/>
        </p:nvSpPr>
        <p:spPr>
          <a:xfrm>
            <a:off x="0" y="0"/>
            <a:ext cx="9144000" cy="5143500"/>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MO_MASTER_for_dark_backg_RBG.png"/>
          <p:cNvPicPr>
            <a:picLocks noChangeAspect="1"/>
          </p:cNvPicPr>
          <p:nvPr/>
        </p:nvPicPr>
        <p:blipFill>
          <a:blip r:embed="rId4" cstate="print"/>
          <a:stretch>
            <a:fillRect/>
          </a:stretch>
        </p:blipFill>
        <p:spPr>
          <a:xfrm>
            <a:off x="0" y="0"/>
            <a:ext cx="1803780" cy="565650"/>
          </a:xfrm>
          <a:prstGeom prst="rect">
            <a:avLst/>
          </a:prstGeom>
          <a:ln w="12700">
            <a:miter lim="400000"/>
          </a:ln>
        </p:spPr>
      </p:pic>
      <p:sp>
        <p:nvSpPr>
          <p:cNvPr id="7" name="Content Placeholder 1">
            <a:extLst>
              <a:ext uri="{FF2B5EF4-FFF2-40B4-BE49-F238E27FC236}">
                <a16:creationId xmlns:a16="http://schemas.microsoft.com/office/drawing/2014/main" id="{2657EA9E-724C-4726-A73B-9A4A7A7DCDFC}"/>
              </a:ext>
            </a:extLst>
          </p:cNvPr>
          <p:cNvSpPr txBox="1">
            <a:spLocks/>
          </p:cNvSpPr>
          <p:nvPr/>
        </p:nvSpPr>
        <p:spPr>
          <a:xfrm>
            <a:off x="582059" y="1264774"/>
            <a:ext cx="7961648" cy="306000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chemeClr val="bg2"/>
                </a:solidFill>
                <a:cs typeface="Arial"/>
              </a:rPr>
              <a:t>Use our portal (</a:t>
            </a:r>
            <a:r>
              <a:rPr lang="en-GB" dirty="0">
                <a:solidFill>
                  <a:schemeClr val="bg2"/>
                </a:solidFill>
                <a:ea typeface="+mn-lt"/>
                <a:cs typeface="+mn-lt"/>
                <a:hlinkClick r:id="rId5">
                  <a:extLst>
                    <a:ext uri="{A12FA001-AC4F-418D-AE19-62706E023703}">
                      <ahyp:hlinkClr xmlns:ahyp="http://schemas.microsoft.com/office/drawing/2018/hyperlinkcolor" val="tx"/>
                    </a:ext>
                  </a:extLst>
                </a:hlinkClick>
              </a:rPr>
              <a:t>https://procontract.due-north.com/Login</a:t>
            </a:r>
            <a:r>
              <a:rPr lang="en-GB" dirty="0">
                <a:solidFill>
                  <a:schemeClr val="bg2"/>
                </a:solidFill>
                <a:ea typeface="+mn-lt"/>
                <a:cs typeface="+mn-lt"/>
              </a:rPr>
              <a:t>)</a:t>
            </a:r>
            <a:r>
              <a:rPr lang="en-GB" dirty="0">
                <a:solidFill>
                  <a:srgbClr val="2A2A2A"/>
                </a:solidFill>
                <a:cs typeface="Arial"/>
              </a:rPr>
              <a:t> </a:t>
            </a:r>
            <a:r>
              <a:rPr lang="en-GB" dirty="0">
                <a:solidFill>
                  <a:schemeClr val="bg2"/>
                </a:solidFill>
                <a:cs typeface="Arial"/>
              </a:rPr>
              <a:t>to raise any questions or queries </a:t>
            </a:r>
          </a:p>
          <a:p>
            <a:r>
              <a:rPr lang="en-GB" dirty="0">
                <a:solidFill>
                  <a:schemeClr val="bg2"/>
                </a:solidFill>
              </a:rPr>
              <a:t>Complete and upload the questionnaire to our portal by no later than </a:t>
            </a:r>
            <a:r>
              <a:rPr lang="en-GB" b="1" dirty="0">
                <a:solidFill>
                  <a:srgbClr val="FF0000"/>
                </a:solidFill>
              </a:rPr>
              <a:t>17 August 2020.</a:t>
            </a:r>
            <a:endParaRPr lang="en-GB" b="1" dirty="0">
              <a:solidFill>
                <a:srgbClr val="FF0000"/>
              </a:solidFill>
              <a:cs typeface="Arial"/>
            </a:endParaRPr>
          </a:p>
          <a:p>
            <a:pPr marL="0" indent="0">
              <a:buNone/>
            </a:pPr>
            <a:endParaRPr lang="en-GB" dirty="0">
              <a:solidFill>
                <a:schemeClr val="bg2"/>
              </a:solidFill>
            </a:endParaRPr>
          </a:p>
          <a:p>
            <a:pPr marL="0" indent="0">
              <a:buNone/>
            </a:pPr>
            <a:r>
              <a:rPr lang="en-GB" dirty="0">
                <a:solidFill>
                  <a:schemeClr val="bg2"/>
                </a:solidFill>
              </a:rPr>
              <a:t>The information from this early market engagement will inform our future procurement strategy.</a:t>
            </a:r>
            <a:endParaRPr lang="en-GB" dirty="0">
              <a:solidFill>
                <a:schemeClr val="bg2"/>
              </a:solidFill>
              <a:cs typeface="Arial"/>
            </a:endParaRPr>
          </a:p>
          <a:p>
            <a:endParaRPr lang="en-GB" dirty="0"/>
          </a:p>
        </p:txBody>
      </p:sp>
    </p:spTree>
    <p:extLst>
      <p:ext uri="{BB962C8B-B14F-4D97-AF65-F5344CB8AC3E}">
        <p14:creationId xmlns:p14="http://schemas.microsoft.com/office/powerpoint/2010/main" val="77876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p:cNvSpPr/>
          <p:nvPr/>
        </p:nvSpPr>
        <p:spPr>
          <a:xfrm>
            <a:off x="0" y="0"/>
            <a:ext cx="9144000" cy="5143500"/>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p:cNvSpPr txBox="1"/>
          <p:nvPr/>
        </p:nvSpPr>
        <p:spPr>
          <a:xfrm>
            <a:off x="100668" y="480908"/>
            <a:ext cx="411240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3200">
                <a:solidFill>
                  <a:schemeClr val="bg2"/>
                </a:solidFill>
              </a:rPr>
              <a:t>Indicative timescales</a:t>
            </a:r>
          </a:p>
        </p:txBody>
      </p:sp>
      <p:pic>
        <p:nvPicPr>
          <p:cNvPr id="6" name="MO_MASTER_for_dark_backg_RBG.png"/>
          <p:cNvPicPr>
            <a:picLocks noChangeAspect="1"/>
          </p:cNvPicPr>
          <p:nvPr/>
        </p:nvPicPr>
        <p:blipFill>
          <a:blip r:embed="rId4" cstate="print"/>
          <a:stretch>
            <a:fillRect/>
          </a:stretch>
        </p:blipFill>
        <p:spPr>
          <a:xfrm>
            <a:off x="183600" y="54000"/>
            <a:ext cx="1803780" cy="565650"/>
          </a:xfrm>
          <a:prstGeom prst="rect">
            <a:avLst/>
          </a:prstGeom>
          <a:ln w="12700">
            <a:miter lim="400000"/>
          </a:ln>
        </p:spPr>
      </p:pic>
      <p:sp>
        <p:nvSpPr>
          <p:cNvPr id="7" name="Content Placeholder 1">
            <a:extLst>
              <a:ext uri="{FF2B5EF4-FFF2-40B4-BE49-F238E27FC236}">
                <a16:creationId xmlns:a16="http://schemas.microsoft.com/office/drawing/2014/main" id="{1D146576-328C-42A7-ACA5-929842DA2B47}"/>
              </a:ext>
            </a:extLst>
          </p:cNvPr>
          <p:cNvSpPr txBox="1">
            <a:spLocks/>
          </p:cNvSpPr>
          <p:nvPr/>
        </p:nvSpPr>
        <p:spPr>
          <a:xfrm>
            <a:off x="252000" y="1548000"/>
            <a:ext cx="8640000" cy="3060000"/>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solidFill>
                  <a:schemeClr val="bg2"/>
                </a:solidFill>
              </a:rPr>
              <a:t>EME Completion – End of August/early September 2020.</a:t>
            </a:r>
            <a:endParaRPr lang="en-GB">
              <a:solidFill>
                <a:schemeClr val="bg2"/>
              </a:solidFill>
              <a:cs typeface="Arial"/>
            </a:endParaRPr>
          </a:p>
          <a:p>
            <a:r>
              <a:rPr lang="en-GB">
                <a:solidFill>
                  <a:schemeClr val="bg2"/>
                </a:solidFill>
              </a:rPr>
              <a:t>ITT – November 2020</a:t>
            </a:r>
            <a:endParaRPr lang="en-GB">
              <a:solidFill>
                <a:schemeClr val="bg2"/>
              </a:solidFill>
              <a:cs typeface="Arial"/>
            </a:endParaRPr>
          </a:p>
          <a:p>
            <a:r>
              <a:rPr lang="en-GB">
                <a:solidFill>
                  <a:schemeClr val="bg2"/>
                </a:solidFill>
              </a:rPr>
              <a:t>Framework Award – March 2021</a:t>
            </a:r>
            <a:endParaRPr lang="en-GB">
              <a:solidFill>
                <a:schemeClr val="bg2"/>
              </a:solidFill>
              <a:cs typeface="Arial"/>
            </a:endParaRPr>
          </a:p>
          <a:p>
            <a:pPr marL="0" indent="0">
              <a:buNone/>
            </a:pPr>
            <a:endParaRPr lang="en-GB">
              <a:solidFill>
                <a:schemeClr val="bg2"/>
              </a:solidFill>
              <a:cs typeface="Arial"/>
            </a:endParaRPr>
          </a:p>
          <a:p>
            <a:endParaRPr lang="en-GB"/>
          </a:p>
        </p:txBody>
      </p:sp>
    </p:spTree>
    <p:extLst>
      <p:ext uri="{BB962C8B-B14F-4D97-AF65-F5344CB8AC3E}">
        <p14:creationId xmlns:p14="http://schemas.microsoft.com/office/powerpoint/2010/main" val="104642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5200" b="1">
                <a:solidFill>
                  <a:schemeClr val="bg1"/>
                </a:solidFill>
                <a:sym typeface="Helvetica Light"/>
              </a:rPr>
              <a:t>Welcome</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65051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elivering innovation through collaboration since 1854">
            <a:hlinkClick r:id="" action="ppaction://media"/>
            <a:extLst>
              <a:ext uri="{FF2B5EF4-FFF2-40B4-BE49-F238E27FC236}">
                <a16:creationId xmlns:a16="http://schemas.microsoft.com/office/drawing/2014/main" id="{359CD069-8351-412B-BACE-3A99BB00D95A}"/>
              </a:ext>
            </a:extLst>
          </p:cNvPr>
          <p:cNvPicPr>
            <a:picLocks noRot="1" noChangeAspect="1"/>
          </p:cNvPicPr>
          <p:nvPr>
            <a:videoFile r:link="rId1"/>
          </p:nvPr>
        </p:nvPicPr>
        <p:blipFill>
          <a:blip r:embed="rId3"/>
          <a:stretch>
            <a:fillRect/>
          </a:stretch>
        </p:blipFill>
        <p:spPr>
          <a:xfrm>
            <a:off x="958362" y="539079"/>
            <a:ext cx="7236069" cy="4070288"/>
          </a:xfrm>
          <a:prstGeom prst="rect">
            <a:avLst/>
          </a:prstGeom>
        </p:spPr>
      </p:pic>
    </p:spTree>
    <p:extLst>
      <p:ext uri="{BB962C8B-B14F-4D97-AF65-F5344CB8AC3E}">
        <p14:creationId xmlns:p14="http://schemas.microsoft.com/office/powerpoint/2010/main" val="41195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5200" b="1">
                <a:solidFill>
                  <a:schemeClr val="bg1"/>
                </a:solidFill>
                <a:sym typeface="Helvetica Light"/>
              </a:rPr>
              <a:t>Who we are</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56389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p:cNvSpPr/>
          <p:nvPr/>
        </p:nvSpPr>
        <p:spPr>
          <a:xfrm>
            <a:off x="-8366" y="0"/>
            <a:ext cx="9144000" cy="5143500"/>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descr="working_areas-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900" y="0"/>
            <a:ext cx="5139469" cy="5143500"/>
          </a:xfrm>
          <a:prstGeom prst="rect">
            <a:avLst/>
          </a:prstGeom>
        </p:spPr>
      </p:pic>
      <p:grpSp>
        <p:nvGrpSpPr>
          <p:cNvPr id="39" name="Group 38"/>
          <p:cNvGrpSpPr/>
          <p:nvPr/>
        </p:nvGrpSpPr>
        <p:grpSpPr>
          <a:xfrm>
            <a:off x="5529379" y="623383"/>
            <a:ext cx="3203916" cy="1031259"/>
            <a:chOff x="5529379" y="623383"/>
            <a:chExt cx="3203916" cy="1031259"/>
          </a:xfrm>
        </p:grpSpPr>
        <p:sp>
          <p:nvSpPr>
            <p:cNvPr id="14" name="TextBox 13"/>
            <p:cNvSpPr txBox="1"/>
            <p:nvPr/>
          </p:nvSpPr>
          <p:spPr>
            <a:xfrm>
              <a:off x="6809893" y="623383"/>
              <a:ext cx="1923402" cy="821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GB" sz="2800" b="1">
                  <a:solidFill>
                    <a:schemeClr val="bg1"/>
                  </a:solidFill>
                </a:rPr>
                <a:t>29%</a:t>
              </a:r>
            </a:p>
            <a:p>
              <a:r>
                <a:rPr lang="en-GB" sz="1600">
                  <a:solidFill>
                    <a:schemeClr val="bg2"/>
                  </a:solidFill>
                </a:rPr>
                <a:t>Science &amp; research</a:t>
              </a:r>
            </a:p>
          </p:txBody>
        </p:sp>
        <p:cxnSp>
          <p:nvCxnSpPr>
            <p:cNvPr id="18" name="Straight Connector 17"/>
            <p:cNvCxnSpPr/>
            <p:nvPr/>
          </p:nvCxnSpPr>
          <p:spPr>
            <a:xfrm flipH="1">
              <a:off x="5529379" y="1141575"/>
              <a:ext cx="1218771" cy="51306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pSp>
      <p:grpSp>
        <p:nvGrpSpPr>
          <p:cNvPr id="38" name="Group 37"/>
          <p:cNvGrpSpPr/>
          <p:nvPr/>
        </p:nvGrpSpPr>
        <p:grpSpPr>
          <a:xfrm>
            <a:off x="5478061" y="2201065"/>
            <a:ext cx="2890150" cy="967126"/>
            <a:chOff x="5478061" y="2201065"/>
            <a:chExt cx="2890150" cy="967126"/>
          </a:xfrm>
        </p:grpSpPr>
        <p:sp>
          <p:nvSpPr>
            <p:cNvPr id="16" name="TextBox 15"/>
            <p:cNvSpPr txBox="1"/>
            <p:nvPr/>
          </p:nvSpPr>
          <p:spPr>
            <a:xfrm>
              <a:off x="6809893" y="2201065"/>
              <a:ext cx="1558318" cy="821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GB" sz="2800" b="1">
                  <a:solidFill>
                    <a:schemeClr val="bg1"/>
                  </a:solidFill>
                </a:rPr>
                <a:t>16%</a:t>
              </a:r>
            </a:p>
            <a:p>
              <a:r>
                <a:rPr lang="en-GB" sz="1600">
                  <a:solidFill>
                    <a:schemeClr val="bg2"/>
                  </a:solidFill>
                </a:rPr>
                <a:t>Technology (IT)</a:t>
              </a:r>
            </a:p>
          </p:txBody>
        </p:sp>
        <p:cxnSp>
          <p:nvCxnSpPr>
            <p:cNvPr id="22" name="Straight Connector 21"/>
            <p:cNvCxnSpPr/>
            <p:nvPr/>
          </p:nvCxnSpPr>
          <p:spPr>
            <a:xfrm flipH="1">
              <a:off x="5478061" y="2629470"/>
              <a:ext cx="1282919" cy="538721"/>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pSp>
      <p:grpSp>
        <p:nvGrpSpPr>
          <p:cNvPr id="37" name="Group 36"/>
          <p:cNvGrpSpPr/>
          <p:nvPr/>
        </p:nvGrpSpPr>
        <p:grpSpPr>
          <a:xfrm>
            <a:off x="4618506" y="3617156"/>
            <a:ext cx="4286010" cy="1067599"/>
            <a:chOff x="4618506" y="3617156"/>
            <a:chExt cx="4286010" cy="1067599"/>
          </a:xfrm>
        </p:grpSpPr>
        <p:sp>
          <p:nvSpPr>
            <p:cNvPr id="17" name="TextBox 16"/>
            <p:cNvSpPr txBox="1"/>
            <p:nvPr/>
          </p:nvSpPr>
          <p:spPr>
            <a:xfrm>
              <a:off x="6809893" y="3617156"/>
              <a:ext cx="2094623"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GB" sz="2800" b="1">
                  <a:solidFill>
                    <a:schemeClr val="bg1"/>
                  </a:solidFill>
                </a:rPr>
                <a:t>13%</a:t>
              </a:r>
            </a:p>
            <a:p>
              <a:r>
                <a:rPr lang="en-GB" sz="1600">
                  <a:solidFill>
                    <a:srgbClr val="FFFFFF"/>
                  </a:solidFill>
                </a:rPr>
                <a:t>Industry services &amp;</a:t>
              </a:r>
              <a:br>
                <a:rPr lang="en-GB" sz="1600">
                  <a:solidFill>
                    <a:srgbClr val="FFFFFF"/>
                  </a:solidFill>
                </a:rPr>
              </a:br>
              <a:r>
                <a:rPr lang="en-GB" sz="1600">
                  <a:solidFill>
                    <a:srgbClr val="FFFFFF"/>
                  </a:solidFill>
                </a:rPr>
                <a:t>government business</a:t>
              </a:r>
            </a:p>
          </p:txBody>
        </p:sp>
        <p:cxnSp>
          <p:nvCxnSpPr>
            <p:cNvPr id="26" name="Straight Connector 25"/>
            <p:cNvCxnSpPr/>
            <p:nvPr/>
          </p:nvCxnSpPr>
          <p:spPr>
            <a:xfrm flipH="1" flipV="1">
              <a:off x="4618506" y="3796698"/>
              <a:ext cx="2142475" cy="307841"/>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pSp>
      <p:grpSp>
        <p:nvGrpSpPr>
          <p:cNvPr id="34" name="Group 33"/>
          <p:cNvGrpSpPr/>
          <p:nvPr/>
        </p:nvGrpSpPr>
        <p:grpSpPr>
          <a:xfrm>
            <a:off x="690374" y="2077955"/>
            <a:ext cx="2901797" cy="1067599"/>
            <a:chOff x="690374" y="2077955"/>
            <a:chExt cx="2901797" cy="1067599"/>
          </a:xfrm>
        </p:grpSpPr>
        <p:sp>
          <p:nvSpPr>
            <p:cNvPr id="5" name="TextBox 4"/>
            <p:cNvSpPr txBox="1"/>
            <p:nvPr/>
          </p:nvSpPr>
          <p:spPr>
            <a:xfrm>
              <a:off x="690374" y="2077955"/>
              <a:ext cx="1414374"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r"/>
              <a:r>
                <a:rPr lang="en-GB" sz="2800" b="1">
                  <a:solidFill>
                    <a:schemeClr val="bg1"/>
                  </a:solidFill>
                </a:rPr>
                <a:t>35%</a:t>
              </a:r>
            </a:p>
            <a:p>
              <a:pPr algn="r"/>
              <a:r>
                <a:rPr lang="en-GB" sz="1600">
                  <a:solidFill>
                    <a:schemeClr val="bg2"/>
                  </a:solidFill>
                </a:rPr>
                <a:t>Forecasting &amp;</a:t>
              </a:r>
              <a:br>
                <a:rPr lang="en-GB" sz="1600">
                  <a:solidFill>
                    <a:schemeClr val="bg2"/>
                  </a:solidFill>
                </a:rPr>
              </a:br>
              <a:r>
                <a:rPr lang="en-GB" sz="1600">
                  <a:solidFill>
                    <a:schemeClr val="bg2"/>
                  </a:solidFill>
                </a:rPr>
                <a:t>observations</a:t>
              </a:r>
            </a:p>
          </p:txBody>
        </p:sp>
        <p:cxnSp>
          <p:nvCxnSpPr>
            <p:cNvPr id="28" name="Straight Connector 27"/>
            <p:cNvCxnSpPr/>
            <p:nvPr/>
          </p:nvCxnSpPr>
          <p:spPr>
            <a:xfrm flipH="1">
              <a:off x="2206619" y="2283150"/>
              <a:ext cx="1385552" cy="295014"/>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pSp>
      <p:grpSp>
        <p:nvGrpSpPr>
          <p:cNvPr id="36" name="Group 35"/>
          <p:cNvGrpSpPr/>
          <p:nvPr/>
        </p:nvGrpSpPr>
        <p:grpSpPr>
          <a:xfrm>
            <a:off x="1041257" y="3514511"/>
            <a:ext cx="2858815" cy="1170244"/>
            <a:chOff x="1041257" y="3514511"/>
            <a:chExt cx="2858815" cy="1170244"/>
          </a:xfrm>
        </p:grpSpPr>
        <p:sp>
          <p:nvSpPr>
            <p:cNvPr id="15" name="TextBox 14"/>
            <p:cNvSpPr txBox="1"/>
            <p:nvPr/>
          </p:nvSpPr>
          <p:spPr>
            <a:xfrm>
              <a:off x="1041257" y="3617156"/>
              <a:ext cx="106349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r"/>
              <a:r>
                <a:rPr lang="en-GB" sz="2800" b="1">
                  <a:solidFill>
                    <a:schemeClr val="bg1"/>
                  </a:solidFill>
                </a:rPr>
                <a:t>7%</a:t>
              </a:r>
            </a:p>
            <a:p>
              <a:pPr algn="r"/>
              <a:r>
                <a:rPr lang="en-GB" sz="1600">
                  <a:solidFill>
                    <a:schemeClr val="bg2"/>
                  </a:solidFill>
                </a:rPr>
                <a:t>Corporate</a:t>
              </a:r>
              <a:br>
                <a:rPr lang="en-GB" sz="1600">
                  <a:solidFill>
                    <a:schemeClr val="bg2"/>
                  </a:solidFill>
                </a:rPr>
              </a:br>
              <a:r>
                <a:rPr lang="en-GB" sz="1600">
                  <a:solidFill>
                    <a:schemeClr val="bg2"/>
                  </a:solidFill>
                </a:rPr>
                <a:t>service</a:t>
              </a:r>
            </a:p>
          </p:txBody>
        </p:sp>
        <p:cxnSp>
          <p:nvCxnSpPr>
            <p:cNvPr id="32" name="Straight Connector 31"/>
            <p:cNvCxnSpPr/>
            <p:nvPr/>
          </p:nvCxnSpPr>
          <p:spPr>
            <a:xfrm flipH="1">
              <a:off x="2206620" y="3514511"/>
              <a:ext cx="1693452" cy="641335"/>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pSp>
      <p:pic>
        <p:nvPicPr>
          <p:cNvPr id="27" name="MO_MASTER_for_dark_backg_RBG.png"/>
          <p:cNvPicPr>
            <a:picLocks noChangeAspect="1"/>
          </p:cNvPicPr>
          <p:nvPr/>
        </p:nvPicPr>
        <p:blipFill>
          <a:blip r:embed="rId5"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01532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5200" b="1">
                <a:solidFill>
                  <a:schemeClr val="bg1"/>
                </a:solidFill>
                <a:sym typeface="Helvetica Light"/>
              </a:rPr>
              <a:t>Our purpose</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3833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p:cNvSpPr/>
          <p:nvPr/>
        </p:nvSpPr>
        <p:spPr>
          <a:xfrm>
            <a:off x="0" y="0"/>
            <a:ext cx="9144000" cy="5143500"/>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MO_MASTER_for_dark_backg_RBG.png"/>
          <p:cNvPicPr>
            <a:picLocks noChangeAspect="1"/>
          </p:cNvPicPr>
          <p:nvPr/>
        </p:nvPicPr>
        <p:blipFill>
          <a:blip r:embed="rId4" cstate="print"/>
          <a:stretch>
            <a:fillRect/>
          </a:stretch>
        </p:blipFill>
        <p:spPr>
          <a:xfrm>
            <a:off x="183600" y="54000"/>
            <a:ext cx="1803780" cy="565650"/>
          </a:xfrm>
          <a:prstGeom prst="rect">
            <a:avLst/>
          </a:prstGeom>
          <a:ln w="12700">
            <a:miter lim="400000"/>
          </a:ln>
        </p:spPr>
      </p:pic>
      <p:sp>
        <p:nvSpPr>
          <p:cNvPr id="8" name="TextBox 7">
            <a:extLst>
              <a:ext uri="{FF2B5EF4-FFF2-40B4-BE49-F238E27FC236}">
                <a16:creationId xmlns:a16="http://schemas.microsoft.com/office/drawing/2014/main" id="{D1828B08-ED59-41A9-9A48-10662D3ABE99}"/>
              </a:ext>
            </a:extLst>
          </p:cNvPr>
          <p:cNvSpPr txBox="1"/>
          <p:nvPr/>
        </p:nvSpPr>
        <p:spPr>
          <a:xfrm>
            <a:off x="-5446" y="1884063"/>
            <a:ext cx="9144000"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4000" b="1">
                <a:solidFill>
                  <a:schemeClr val="bg2"/>
                </a:solidFill>
              </a:rPr>
              <a:t>Helping you make better decisions to stay safe and thrive</a:t>
            </a:r>
            <a:endParaRPr kumimoji="0" lang="en-US" sz="4000" b="1" i="0" u="none" strike="noStrike" cap="none" spc="0" normalizeH="0" baseline="0">
              <a:ln>
                <a:noFill/>
              </a:ln>
              <a:solidFill>
                <a:schemeClr val="bg2"/>
              </a:solidFill>
              <a:effectLst/>
              <a:uFillTx/>
              <a:sym typeface="Helvetica Light"/>
            </a:endParaRPr>
          </a:p>
        </p:txBody>
      </p:sp>
    </p:spTree>
    <p:extLst>
      <p:ext uri="{BB962C8B-B14F-4D97-AF65-F5344CB8AC3E}">
        <p14:creationId xmlns:p14="http://schemas.microsoft.com/office/powerpoint/2010/main" val="236618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1" y="2049102"/>
            <a:ext cx="9144000"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sz="5200" b="1">
                <a:solidFill>
                  <a:schemeClr val="bg1"/>
                </a:solidFill>
                <a:sym typeface="Helvetica Light"/>
              </a:rPr>
              <a:t>Our values</a:t>
            </a:r>
            <a:endParaRPr kumimoji="0" lang="en-US" sz="5200" b="1" i="0" u="none" strike="noStrike" cap="none" spc="0" normalizeH="0" baseline="0">
              <a:ln>
                <a:noFill/>
              </a:ln>
              <a:solidFill>
                <a:schemeClr val="bg1"/>
              </a:solidFill>
              <a:effectLst/>
              <a:uFillTx/>
              <a:sym typeface="Helvetica Light"/>
            </a:endParaRPr>
          </a:p>
        </p:txBody>
      </p:sp>
      <p:pic>
        <p:nvPicPr>
          <p:cNvPr id="4" name="MO_MASTER_for_dark_backg_RBG.png"/>
          <p:cNvPicPr>
            <a:picLocks noChangeAspect="1"/>
          </p:cNvPicPr>
          <p:nvPr/>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47685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19B062-023A-40C9-A3F4-13BE4308F963}" vid="{E3889E12-D829-4549-AA70-6F580A5BA266}"/>
    </a:ext>
  </a:extLst>
</a:theme>
</file>

<file path=ppt/theme/theme2.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About_Met_Office_presentation_Jan2020" id="{ABBD536F-3AC5-4E2F-9397-68E471E48569}" vid="{BAF62E7D-1264-4D15-ADE5-FA3C517E12FB}"/>
    </a:ext>
  </a:extLst>
</a:theme>
</file>

<file path=ppt/theme/theme3.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About_Met_Office_presentation_Jan2020" id="{ABBD536F-3AC5-4E2F-9397-68E471E48569}" vid="{BAF62E7D-1264-4D15-ADE5-FA3C517E12FB}"/>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Folder" ma:contentTypeID="0x012000A6E3A9E057E1E147AE1A2674B63A112C" ma:contentTypeVersion="0" ma:contentTypeDescription="Create a new folder." ma:contentTypeScope="" ma:versionID="4727af1d0404aee29fd5f9efcdc1f369">
  <xsd:schema xmlns:xsd="http://www.w3.org/2001/XMLSchema" xmlns:xs="http://www.w3.org/2001/XMLSchema" xmlns:p="http://schemas.microsoft.com/office/2006/metadata/properties" xmlns:ns1="http://schemas.microsoft.com/sharepoint/v3" targetNamespace="http://schemas.microsoft.com/office/2006/metadata/properties" ma:root="true" ma:fieldsID="6ceecaa7691a5b0582f944e87f49c95e" ns1:_="">
    <xsd:import namespace="http://schemas.microsoft.com/sharepoint/v3"/>
    <xsd:element name="properties">
      <xsd:complexType>
        <xsd:sequence>
          <xsd:element name="documentManagement">
            <xsd:complexType>
              <xsd:all>
                <xsd:element ref="ns1:ItemChildCount" minOccurs="0"/>
                <xsd:element ref="ns1:FolderChild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temChildCount" ma:index="3" nillable="true" ma:displayName="Item Child Count" ma:hidden="true" ma:list="Docs" ma:internalName="ItemChildCount" ma:readOnly="true" ma:showField="ItemChildCount">
      <xsd:simpleType>
        <xsd:restriction base="dms:Lookup"/>
      </xsd:simpleType>
    </xsd:element>
    <xsd:element name="FolderChildCount" ma:index="4" nillable="true" ma:displayName="Folder Child Count" ma:hidden="true" ma:list="Docs" ma:internalName="FolderChildCount" ma:readOnly="true" ma:showField="FolderChildCount">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ListForm</Display>
  <Edit>ListForm</Edit>
  <New>ListForm</New>
</FormTemplates>
</file>

<file path=customXml/itemProps1.xml><?xml version="1.0" encoding="utf-8"?>
<ds:datastoreItem xmlns:ds="http://schemas.openxmlformats.org/officeDocument/2006/customXml" ds:itemID="{8018723C-FB73-412B-9C6A-5342F59BE3FD}">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C4B008-8DFC-46A2-BCA9-A058B3BA662C}">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87A7E5BE-59F8-4758-8B5F-933ECD8A83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1.Met Office PowerPoint Template (5)</Template>
  <TotalTime>0</TotalTime>
  <Words>1900</Words>
  <Application>Microsoft Office PowerPoint</Application>
  <PresentationFormat>On-screen Show (16:9)</PresentationFormat>
  <Paragraphs>291</Paragraphs>
  <Slides>29</Slides>
  <Notes>26</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29</vt:i4>
      </vt:variant>
    </vt:vector>
  </HeadingPairs>
  <TitlesOfParts>
    <vt:vector size="37" baseType="lpstr">
      <vt:lpstr>Arial</vt:lpstr>
      <vt:lpstr>Calibri</vt:lpstr>
      <vt:lpstr>Helvetica Light</vt:lpstr>
      <vt:lpstr>Times New Roman</vt:lpstr>
      <vt:lpstr>Office Theme</vt:lpstr>
      <vt:lpstr>Office Theme</vt:lpstr>
      <vt:lpstr>Office Theme</vt:lpstr>
      <vt:lpstr>White</vt:lpstr>
      <vt:lpstr> Supporting the Met Office to deliver their purpose  Early Market Engagement Background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 Office Technology Strategy</vt:lpstr>
      <vt:lpstr>PowerPoint Presentation</vt:lpstr>
      <vt:lpstr>PowerPoint Presentation</vt:lpstr>
      <vt:lpstr>PowerPoint Presentation</vt:lpstr>
      <vt:lpstr>We are actively seeking partners  </vt:lpstr>
      <vt:lpstr>Part of our Technology Strategy 2018-21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BG SD Programme  Board</dc:title>
  <dc:creator>Stevens, Imogen</dc:creator>
  <cp:lastModifiedBy>Ingram, Kevin</cp:lastModifiedBy>
  <cp:revision>1</cp:revision>
  <dcterms:created xsi:type="dcterms:W3CDTF">2019-05-10T08:24:44Z</dcterms:created>
  <dcterms:modified xsi:type="dcterms:W3CDTF">2020-07-20T12:08:08Z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0x012000A6E3A9E057E1E147AE1A2674B63A112C</vt:lpwstr>
  </property>
  <property fmtid="{D5CDD505-2E9C-101B-9397-08002B2CF9AE}" pid="3" name="SharedWithUsers">
    <vt:lpwstr>140;#Jobling, Nicholas;#12;#Easton, Suzanne;#114;#Evans, Aled;#174;#Martin, Andy;#154;#Beighton, Chris</vt:lpwstr>
  </property>
</Properties>
</file>