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277" r:id="rId2"/>
    <p:sldId id="318" r:id="rId3"/>
    <p:sldId id="278" r:id="rId4"/>
    <p:sldId id="320" r:id="rId5"/>
    <p:sldId id="284" r:id="rId6"/>
    <p:sldId id="321" r:id="rId7"/>
    <p:sldId id="310" r:id="rId8"/>
    <p:sldId id="286" r:id="rId9"/>
    <p:sldId id="317" r:id="rId10"/>
    <p:sldId id="294" r:id="rId11"/>
    <p:sldId id="295" r:id="rId12"/>
    <p:sldId id="296" r:id="rId13"/>
    <p:sldId id="297" r:id="rId14"/>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0191A"/>
    <a:srgbClr val="800000"/>
    <a:srgbClr val="008080"/>
    <a:srgbClr val="871188"/>
    <a:srgbClr val="8811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C5A24B-E79F-42B4-8E42-4508AADB72E7}"/>
              </a:ext>
            </a:extLst>
          </p:cNvPr>
          <p:cNvSpPr>
            <a:spLocks noGrp="1" noRot="1" noChangeAspect="1" noChangeArrowheads="1" noTextEdit="1"/>
          </p:cNvSpPr>
          <p:nvPr>
            <p:ph type="sldImg" idx="2"/>
          </p:nvPr>
        </p:nvSpPr>
        <p:spPr bwMode="auto">
          <a:xfrm>
            <a:off x="1085850" y="871538"/>
            <a:ext cx="4625975" cy="3468687"/>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a:extLst>
              <a:ext uri="{FF2B5EF4-FFF2-40B4-BE49-F238E27FC236}">
                <a16:creationId xmlns:a16="http://schemas.microsoft.com/office/drawing/2014/main" id="{DE8A34D7-74F3-4856-9AF5-F0F5C09675B5}"/>
              </a:ext>
            </a:extLst>
          </p:cNvPr>
          <p:cNvSpPr>
            <a:spLocks noGrp="1" noChangeArrowheads="1"/>
          </p:cNvSpPr>
          <p:nvPr>
            <p:ph type="body" sz="quarter" idx="3"/>
          </p:nvPr>
        </p:nvSpPr>
        <p:spPr bwMode="auto">
          <a:xfrm>
            <a:off x="906574" y="4715153"/>
            <a:ext cx="4984528"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2" tIns="45268" rIns="92152" bIns="45268"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5850" y="871538"/>
            <a:ext cx="4625975" cy="3468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4720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E88E74B-93C9-4B60-8912-F95EE8EDF184}"/>
              </a:ext>
            </a:extLst>
          </p:cNvPr>
          <p:cNvSpPr>
            <a:spLocks noGrp="1" noRot="1" noChangeAspect="1" noTextEdit="1"/>
          </p:cNvSpPr>
          <p:nvPr>
            <p:ph type="sldImg"/>
          </p:nvPr>
        </p:nvSpPr>
        <p:spPr>
          <a:xfrm>
            <a:off x="1085850" y="871538"/>
            <a:ext cx="4625975" cy="3468687"/>
          </a:xfrm>
          <a:ln/>
        </p:spPr>
      </p:sp>
      <p:sp>
        <p:nvSpPr>
          <p:cNvPr id="16387" name="Notes Placeholder 2">
            <a:extLst>
              <a:ext uri="{FF2B5EF4-FFF2-40B4-BE49-F238E27FC236}">
                <a16:creationId xmlns:a16="http://schemas.microsoft.com/office/drawing/2014/main" id="{6E085FF7-C1C8-4304-BDE1-C5D662B67FB8}"/>
              </a:ext>
            </a:extLst>
          </p:cNvPr>
          <p:cNvSpPr>
            <a:spLocks noGrp="1"/>
          </p:cNvSpPr>
          <p:nvPr>
            <p:ph type="body" idx="1"/>
          </p:nvPr>
        </p:nvSpPr>
        <p:spPr>
          <a:noFill/>
        </p:spPr>
        <p:txBody>
          <a:bodyPr/>
          <a:lstStyle/>
          <a:p>
            <a:endParaRPr lang="en-US" altLang="en-US">
              <a:latin typeface="Times" panose="02020603050405020304" pitchFamily="18" charset="0"/>
            </a:endParaRPr>
          </a:p>
        </p:txBody>
      </p:sp>
    </p:spTree>
    <p:extLst>
      <p:ext uri="{BB962C8B-B14F-4D97-AF65-F5344CB8AC3E}">
        <p14:creationId xmlns:p14="http://schemas.microsoft.com/office/powerpoint/2010/main" val="3253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5850" y="871538"/>
            <a:ext cx="4625975" cy="3468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6689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32979951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6185384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27475435"/>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46943075"/>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66012343"/>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3875405"/>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9011279"/>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6212831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301602"/>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6239410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68963910"/>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91445F-CA93-4844-8141-A05F70D9C07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281E049-33D2-4FF5-986B-15D6AA8240CE}"/>
              </a:ext>
            </a:extLst>
          </p:cNvPr>
          <p:cNvSpPr>
            <a:spLocks noGrp="1" noChangeArrowheads="1"/>
          </p:cNvSpPr>
          <p:nvPr>
            <p:ph type="body" idx="1"/>
          </p:nvPr>
        </p:nvSpPr>
        <p:spPr bwMode="auto">
          <a:xfrm>
            <a:off x="685800" y="1981200"/>
            <a:ext cx="7772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Text Box 4">
            <a:extLst>
              <a:ext uri="{FF2B5EF4-FFF2-40B4-BE49-F238E27FC236}">
                <a16:creationId xmlns:a16="http://schemas.microsoft.com/office/drawing/2014/main" id="{7A01271C-8029-47FC-804C-BA3854074D54}"/>
              </a:ext>
            </a:extLst>
          </p:cNvPr>
          <p:cNvSpPr txBox="1">
            <a:spLocks noChangeArrowheads="1"/>
          </p:cNvSpPr>
          <p:nvPr/>
        </p:nvSpPr>
        <p:spPr bwMode="auto">
          <a:xfrm>
            <a:off x="609600" y="6172200"/>
            <a:ext cx="2690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GB" altLang="en-US" sz="1200">
                <a:solidFill>
                  <a:schemeClr val="bg1"/>
                </a:solidFill>
                <a:latin typeface="Arial" charset="0"/>
              </a:rPr>
              <a:t>Name of presentation</a:t>
            </a:r>
          </a:p>
        </p:txBody>
      </p:sp>
      <p:pic>
        <p:nvPicPr>
          <p:cNvPr id="1029" name="Picture 5" descr="Royalbase">
            <a:extLst>
              <a:ext uri="{FF2B5EF4-FFF2-40B4-BE49-F238E27FC236}">
                <a16:creationId xmlns:a16="http://schemas.microsoft.com/office/drawing/2014/main" id="{ACC36DF8-0EA5-4D0D-B9FD-EFF9AB1E3B2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0188" y="5937250"/>
            <a:ext cx="9450388"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wipe dir="r"/>
  </p:transition>
  <p:txStyles>
    <p:titleStyle>
      <a:lvl1pPr algn="l" rtl="0" eaLnBrk="0" fontAlgn="base" hangingPunct="0">
        <a:spcBef>
          <a:spcPct val="0"/>
        </a:spcBef>
        <a:spcAft>
          <a:spcPct val="0"/>
        </a:spcAft>
        <a:defRPr sz="3000" b="1">
          <a:solidFill>
            <a:srgbClr val="90191A"/>
          </a:solidFill>
          <a:latin typeface="+mj-lt"/>
          <a:ea typeface="+mj-ea"/>
          <a:cs typeface="+mj-cs"/>
        </a:defRPr>
      </a:lvl1pPr>
      <a:lvl2pPr algn="l" rtl="0" eaLnBrk="0" fontAlgn="base" hangingPunct="0">
        <a:spcBef>
          <a:spcPct val="0"/>
        </a:spcBef>
        <a:spcAft>
          <a:spcPct val="0"/>
        </a:spcAft>
        <a:defRPr sz="3000" b="1">
          <a:solidFill>
            <a:srgbClr val="90191A"/>
          </a:solidFill>
          <a:latin typeface="Arial" charset="0"/>
        </a:defRPr>
      </a:lvl2pPr>
      <a:lvl3pPr algn="l" rtl="0" eaLnBrk="0" fontAlgn="base" hangingPunct="0">
        <a:spcBef>
          <a:spcPct val="0"/>
        </a:spcBef>
        <a:spcAft>
          <a:spcPct val="0"/>
        </a:spcAft>
        <a:defRPr sz="3000" b="1">
          <a:solidFill>
            <a:srgbClr val="90191A"/>
          </a:solidFill>
          <a:latin typeface="Arial" charset="0"/>
        </a:defRPr>
      </a:lvl3pPr>
      <a:lvl4pPr algn="l" rtl="0" eaLnBrk="0" fontAlgn="base" hangingPunct="0">
        <a:spcBef>
          <a:spcPct val="0"/>
        </a:spcBef>
        <a:spcAft>
          <a:spcPct val="0"/>
        </a:spcAft>
        <a:defRPr sz="3000" b="1">
          <a:solidFill>
            <a:srgbClr val="90191A"/>
          </a:solidFill>
          <a:latin typeface="Arial" charset="0"/>
        </a:defRPr>
      </a:lvl4pPr>
      <a:lvl5pPr algn="l" rtl="0" eaLnBrk="0" fontAlgn="base" hangingPunct="0">
        <a:spcBef>
          <a:spcPct val="0"/>
        </a:spcBef>
        <a:spcAft>
          <a:spcPct val="0"/>
        </a:spcAft>
        <a:defRPr sz="3000" b="1">
          <a:solidFill>
            <a:srgbClr val="90191A"/>
          </a:solidFill>
          <a:latin typeface="Arial" charset="0"/>
        </a:defRPr>
      </a:lvl5pPr>
      <a:lvl6pPr marL="457200" algn="l" rtl="0" eaLnBrk="0" fontAlgn="base" hangingPunct="0">
        <a:spcBef>
          <a:spcPct val="0"/>
        </a:spcBef>
        <a:spcAft>
          <a:spcPct val="0"/>
        </a:spcAft>
        <a:defRPr sz="3000" b="1">
          <a:solidFill>
            <a:srgbClr val="90191A"/>
          </a:solidFill>
          <a:latin typeface="Arial" charset="0"/>
        </a:defRPr>
      </a:lvl6pPr>
      <a:lvl7pPr marL="914400" algn="l" rtl="0" eaLnBrk="0" fontAlgn="base" hangingPunct="0">
        <a:spcBef>
          <a:spcPct val="0"/>
        </a:spcBef>
        <a:spcAft>
          <a:spcPct val="0"/>
        </a:spcAft>
        <a:defRPr sz="3000" b="1">
          <a:solidFill>
            <a:srgbClr val="90191A"/>
          </a:solidFill>
          <a:latin typeface="Arial" charset="0"/>
        </a:defRPr>
      </a:lvl7pPr>
      <a:lvl8pPr marL="1371600" algn="l" rtl="0" eaLnBrk="0" fontAlgn="base" hangingPunct="0">
        <a:spcBef>
          <a:spcPct val="0"/>
        </a:spcBef>
        <a:spcAft>
          <a:spcPct val="0"/>
        </a:spcAft>
        <a:defRPr sz="3000" b="1">
          <a:solidFill>
            <a:srgbClr val="90191A"/>
          </a:solidFill>
          <a:latin typeface="Arial" charset="0"/>
        </a:defRPr>
      </a:lvl8pPr>
      <a:lvl9pPr marL="1828800" algn="l" rtl="0" eaLnBrk="0" fontAlgn="base" hangingPunct="0">
        <a:spcBef>
          <a:spcPct val="0"/>
        </a:spcBef>
        <a:spcAft>
          <a:spcPct val="0"/>
        </a:spcAft>
        <a:defRPr sz="3000" b="1">
          <a:solidFill>
            <a:srgbClr val="90191A"/>
          </a:solidFill>
          <a:latin typeface="Arial" charset="0"/>
        </a:defRPr>
      </a:lvl9pPr>
    </p:titleStyle>
    <p:bodyStyle>
      <a:lvl1pPr marL="342900" indent="-3429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000">
          <a:solidFill>
            <a:schemeClr val="tx1"/>
          </a:solidFill>
          <a:latin typeface="+mn-lt"/>
        </a:defRPr>
      </a:lvl2pPr>
      <a:lvl3pPr marL="1143000" indent="-228600" algn="l" rtl="0" eaLnBrk="0" fontAlgn="base" hangingPunct="0">
        <a:spcBef>
          <a:spcPct val="20000"/>
        </a:spcBef>
        <a:spcAft>
          <a:spcPct val="0"/>
        </a:spcAft>
        <a:buSzPct val="100000"/>
        <a:buChar char="•"/>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oyalgreenwich.proactishosting.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AE9A5BF-CEFD-4114-95C3-73943F46DF08}"/>
              </a:ext>
            </a:extLst>
          </p:cNvPr>
          <p:cNvSpPr txBox="1">
            <a:spLocks/>
          </p:cNvSpPr>
          <p:nvPr/>
        </p:nvSpPr>
        <p:spPr bwMode="auto">
          <a:xfrm>
            <a:off x="522776" y="5633737"/>
            <a:ext cx="7772400" cy="18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lvl1pPr algn="l" rtl="0" eaLnBrk="0" fontAlgn="base" hangingPunct="0">
              <a:spcBef>
                <a:spcPct val="0"/>
              </a:spcBef>
              <a:spcAft>
                <a:spcPct val="0"/>
              </a:spcAft>
              <a:defRPr sz="3000" b="1">
                <a:solidFill>
                  <a:srgbClr val="90191A"/>
                </a:solidFill>
                <a:latin typeface="+mj-lt"/>
                <a:ea typeface="+mj-ea"/>
                <a:cs typeface="+mj-cs"/>
              </a:defRPr>
            </a:lvl1pPr>
            <a:lvl2pPr algn="l" rtl="0" eaLnBrk="0" fontAlgn="base" hangingPunct="0">
              <a:spcBef>
                <a:spcPct val="0"/>
              </a:spcBef>
              <a:spcAft>
                <a:spcPct val="0"/>
              </a:spcAft>
              <a:defRPr sz="3000" b="1">
                <a:solidFill>
                  <a:srgbClr val="90191A"/>
                </a:solidFill>
                <a:latin typeface="Arial" charset="0"/>
              </a:defRPr>
            </a:lvl2pPr>
            <a:lvl3pPr algn="l" rtl="0" eaLnBrk="0" fontAlgn="base" hangingPunct="0">
              <a:spcBef>
                <a:spcPct val="0"/>
              </a:spcBef>
              <a:spcAft>
                <a:spcPct val="0"/>
              </a:spcAft>
              <a:defRPr sz="3000" b="1">
                <a:solidFill>
                  <a:srgbClr val="90191A"/>
                </a:solidFill>
                <a:latin typeface="Arial" charset="0"/>
              </a:defRPr>
            </a:lvl3pPr>
            <a:lvl4pPr algn="l" rtl="0" eaLnBrk="0" fontAlgn="base" hangingPunct="0">
              <a:spcBef>
                <a:spcPct val="0"/>
              </a:spcBef>
              <a:spcAft>
                <a:spcPct val="0"/>
              </a:spcAft>
              <a:defRPr sz="3000" b="1">
                <a:solidFill>
                  <a:srgbClr val="90191A"/>
                </a:solidFill>
                <a:latin typeface="Arial" charset="0"/>
              </a:defRPr>
            </a:lvl4pPr>
            <a:lvl5pPr algn="l" rtl="0" eaLnBrk="0" fontAlgn="base" hangingPunct="0">
              <a:spcBef>
                <a:spcPct val="0"/>
              </a:spcBef>
              <a:spcAft>
                <a:spcPct val="0"/>
              </a:spcAft>
              <a:defRPr sz="3000" b="1">
                <a:solidFill>
                  <a:srgbClr val="90191A"/>
                </a:solidFill>
                <a:latin typeface="Arial" charset="0"/>
              </a:defRPr>
            </a:lvl5pPr>
            <a:lvl6pPr marL="457200" algn="l" rtl="0" eaLnBrk="0" fontAlgn="base" hangingPunct="0">
              <a:spcBef>
                <a:spcPct val="0"/>
              </a:spcBef>
              <a:spcAft>
                <a:spcPct val="0"/>
              </a:spcAft>
              <a:defRPr sz="3000" b="1">
                <a:solidFill>
                  <a:srgbClr val="90191A"/>
                </a:solidFill>
                <a:latin typeface="Arial" charset="0"/>
              </a:defRPr>
            </a:lvl6pPr>
            <a:lvl7pPr marL="914400" algn="l" rtl="0" eaLnBrk="0" fontAlgn="base" hangingPunct="0">
              <a:spcBef>
                <a:spcPct val="0"/>
              </a:spcBef>
              <a:spcAft>
                <a:spcPct val="0"/>
              </a:spcAft>
              <a:defRPr sz="3000" b="1">
                <a:solidFill>
                  <a:srgbClr val="90191A"/>
                </a:solidFill>
                <a:latin typeface="Arial" charset="0"/>
              </a:defRPr>
            </a:lvl7pPr>
            <a:lvl8pPr marL="1371600" algn="l" rtl="0" eaLnBrk="0" fontAlgn="base" hangingPunct="0">
              <a:spcBef>
                <a:spcPct val="0"/>
              </a:spcBef>
              <a:spcAft>
                <a:spcPct val="0"/>
              </a:spcAft>
              <a:defRPr sz="3000" b="1">
                <a:solidFill>
                  <a:srgbClr val="90191A"/>
                </a:solidFill>
                <a:latin typeface="Arial" charset="0"/>
              </a:defRPr>
            </a:lvl8pPr>
            <a:lvl9pPr marL="1828800" algn="l" rtl="0" eaLnBrk="0" fontAlgn="base" hangingPunct="0">
              <a:spcBef>
                <a:spcPct val="0"/>
              </a:spcBef>
              <a:spcAft>
                <a:spcPct val="0"/>
              </a:spcAft>
              <a:defRPr sz="3000" b="1">
                <a:solidFill>
                  <a:srgbClr val="90191A"/>
                </a:solidFill>
                <a:latin typeface="Arial" charset="0"/>
              </a:defRPr>
            </a:lvl9pPr>
          </a:lstStyle>
          <a:p>
            <a:br>
              <a:rPr lang="en-GB" altLang="en-US" kern="0" dirty="0"/>
            </a:br>
            <a:br>
              <a:rPr lang="en-GB" altLang="en-US" kern="0" dirty="0"/>
            </a:br>
            <a:endParaRPr lang="en-GB" altLang="en-US" kern="0" dirty="0"/>
          </a:p>
        </p:txBody>
      </p:sp>
      <p:sp>
        <p:nvSpPr>
          <p:cNvPr id="16" name="Title 1">
            <a:extLst>
              <a:ext uri="{FF2B5EF4-FFF2-40B4-BE49-F238E27FC236}">
                <a16:creationId xmlns:a16="http://schemas.microsoft.com/office/drawing/2014/main" id="{49E8C3D7-FB68-40A5-86F8-5157963BB74F}"/>
              </a:ext>
            </a:extLst>
          </p:cNvPr>
          <p:cNvSpPr txBox="1">
            <a:spLocks/>
          </p:cNvSpPr>
          <p:nvPr/>
        </p:nvSpPr>
        <p:spPr bwMode="auto">
          <a:xfrm>
            <a:off x="-36512" y="116632"/>
            <a:ext cx="768361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lvl1pPr algn="l" rtl="0" eaLnBrk="0" fontAlgn="base" hangingPunct="0">
              <a:spcBef>
                <a:spcPct val="0"/>
              </a:spcBef>
              <a:spcAft>
                <a:spcPct val="0"/>
              </a:spcAft>
              <a:defRPr sz="3000" b="1">
                <a:solidFill>
                  <a:srgbClr val="90191A"/>
                </a:solidFill>
                <a:latin typeface="+mj-lt"/>
                <a:ea typeface="+mj-ea"/>
                <a:cs typeface="+mj-cs"/>
              </a:defRPr>
            </a:lvl1pPr>
            <a:lvl2pPr algn="l" rtl="0" eaLnBrk="0" fontAlgn="base" hangingPunct="0">
              <a:spcBef>
                <a:spcPct val="0"/>
              </a:spcBef>
              <a:spcAft>
                <a:spcPct val="0"/>
              </a:spcAft>
              <a:defRPr sz="3000" b="1">
                <a:solidFill>
                  <a:srgbClr val="90191A"/>
                </a:solidFill>
                <a:latin typeface="Arial" charset="0"/>
              </a:defRPr>
            </a:lvl2pPr>
            <a:lvl3pPr algn="l" rtl="0" eaLnBrk="0" fontAlgn="base" hangingPunct="0">
              <a:spcBef>
                <a:spcPct val="0"/>
              </a:spcBef>
              <a:spcAft>
                <a:spcPct val="0"/>
              </a:spcAft>
              <a:defRPr sz="3000" b="1">
                <a:solidFill>
                  <a:srgbClr val="90191A"/>
                </a:solidFill>
                <a:latin typeface="Arial" charset="0"/>
              </a:defRPr>
            </a:lvl3pPr>
            <a:lvl4pPr algn="l" rtl="0" eaLnBrk="0" fontAlgn="base" hangingPunct="0">
              <a:spcBef>
                <a:spcPct val="0"/>
              </a:spcBef>
              <a:spcAft>
                <a:spcPct val="0"/>
              </a:spcAft>
              <a:defRPr sz="3000" b="1">
                <a:solidFill>
                  <a:srgbClr val="90191A"/>
                </a:solidFill>
                <a:latin typeface="Arial" charset="0"/>
              </a:defRPr>
            </a:lvl4pPr>
            <a:lvl5pPr algn="l" rtl="0" eaLnBrk="0" fontAlgn="base" hangingPunct="0">
              <a:spcBef>
                <a:spcPct val="0"/>
              </a:spcBef>
              <a:spcAft>
                <a:spcPct val="0"/>
              </a:spcAft>
              <a:defRPr sz="3000" b="1">
                <a:solidFill>
                  <a:srgbClr val="90191A"/>
                </a:solidFill>
                <a:latin typeface="Arial" charset="0"/>
              </a:defRPr>
            </a:lvl5pPr>
            <a:lvl6pPr marL="457200" algn="l" rtl="0" eaLnBrk="0" fontAlgn="base" hangingPunct="0">
              <a:spcBef>
                <a:spcPct val="0"/>
              </a:spcBef>
              <a:spcAft>
                <a:spcPct val="0"/>
              </a:spcAft>
              <a:defRPr sz="3000" b="1">
                <a:solidFill>
                  <a:srgbClr val="90191A"/>
                </a:solidFill>
                <a:latin typeface="Arial" charset="0"/>
              </a:defRPr>
            </a:lvl6pPr>
            <a:lvl7pPr marL="914400" algn="l" rtl="0" eaLnBrk="0" fontAlgn="base" hangingPunct="0">
              <a:spcBef>
                <a:spcPct val="0"/>
              </a:spcBef>
              <a:spcAft>
                <a:spcPct val="0"/>
              </a:spcAft>
              <a:defRPr sz="3000" b="1">
                <a:solidFill>
                  <a:srgbClr val="90191A"/>
                </a:solidFill>
                <a:latin typeface="Arial" charset="0"/>
              </a:defRPr>
            </a:lvl7pPr>
            <a:lvl8pPr marL="1371600" algn="l" rtl="0" eaLnBrk="0" fontAlgn="base" hangingPunct="0">
              <a:spcBef>
                <a:spcPct val="0"/>
              </a:spcBef>
              <a:spcAft>
                <a:spcPct val="0"/>
              </a:spcAft>
              <a:defRPr sz="3000" b="1">
                <a:solidFill>
                  <a:srgbClr val="90191A"/>
                </a:solidFill>
                <a:latin typeface="Arial" charset="0"/>
              </a:defRPr>
            </a:lvl8pPr>
            <a:lvl9pPr marL="1828800" algn="l" rtl="0" eaLnBrk="0" fontAlgn="base" hangingPunct="0">
              <a:spcBef>
                <a:spcPct val="0"/>
              </a:spcBef>
              <a:spcAft>
                <a:spcPct val="0"/>
              </a:spcAft>
              <a:defRPr sz="3000" b="1">
                <a:solidFill>
                  <a:srgbClr val="90191A"/>
                </a:solidFill>
                <a:latin typeface="Arial" charset="0"/>
              </a:defRPr>
            </a:lvl9pPr>
          </a:lstStyle>
          <a:p>
            <a:pPr algn="ctr"/>
            <a:br>
              <a:rPr lang="en-GB" altLang="en-US" sz="2400" kern="0" dirty="0"/>
            </a:br>
            <a:r>
              <a:rPr lang="en-GB" altLang="en-US" sz="2800" kern="0" dirty="0"/>
              <a:t>E&amp;S FRAMEWORK PROCUMENT</a:t>
            </a:r>
          </a:p>
        </p:txBody>
      </p:sp>
      <p:sp>
        <p:nvSpPr>
          <p:cNvPr id="2" name="TextBox 1">
            <a:extLst>
              <a:ext uri="{FF2B5EF4-FFF2-40B4-BE49-F238E27FC236}">
                <a16:creationId xmlns:a16="http://schemas.microsoft.com/office/drawing/2014/main" id="{C2FAE645-7E4E-4E2E-AF29-CF8F1C1A1815}"/>
              </a:ext>
            </a:extLst>
          </p:cNvPr>
          <p:cNvSpPr txBox="1"/>
          <p:nvPr/>
        </p:nvSpPr>
        <p:spPr>
          <a:xfrm>
            <a:off x="540526" y="1628800"/>
            <a:ext cx="8495970" cy="3046988"/>
          </a:xfrm>
          <a:prstGeom prst="rect">
            <a:avLst/>
          </a:prstGeom>
          <a:noFill/>
        </p:spPr>
        <p:txBody>
          <a:bodyPr wrap="square" rtlCol="0">
            <a:spAutoFit/>
          </a:bodyPr>
          <a:lstStyle/>
          <a:p>
            <a:pPr marL="914400" lvl="1" indent="-457200">
              <a:buFont typeface="Arial" panose="020B0604020202020204" pitchFamily="34" charset="0"/>
              <a:buChar char="•"/>
            </a:pPr>
            <a:r>
              <a:rPr lang="en-GB" altLang="en-US" sz="3200" b="1" dirty="0"/>
              <a:t>Our objectives</a:t>
            </a:r>
            <a:endParaRPr lang="en-GB" altLang="en-US" sz="3200" b="1" dirty="0">
              <a:latin typeface="+mj-lt"/>
              <a:ea typeface="+mj-ea"/>
              <a:cs typeface="+mj-cs"/>
            </a:endParaRPr>
          </a:p>
          <a:p>
            <a:pPr marL="914400" lvl="1" indent="-457200">
              <a:buFont typeface="Arial" panose="020B0604020202020204" pitchFamily="34" charset="0"/>
              <a:buChar char="•"/>
            </a:pPr>
            <a:r>
              <a:rPr lang="en-GB" sz="3200" b="1" dirty="0"/>
              <a:t>Where we advertise opportunities</a:t>
            </a:r>
          </a:p>
          <a:p>
            <a:pPr marL="914400" lvl="1" indent="-457200">
              <a:buFont typeface="Arial" panose="020B0604020202020204" pitchFamily="34" charset="0"/>
              <a:buChar char="•"/>
            </a:pPr>
            <a:r>
              <a:rPr lang="en-GB" sz="3200" b="1" dirty="0"/>
              <a:t>E-Tendering portal</a:t>
            </a:r>
          </a:p>
          <a:p>
            <a:pPr marL="914400" lvl="1" indent="-457200">
              <a:buFont typeface="Arial" panose="020B0604020202020204" pitchFamily="34" charset="0"/>
              <a:buChar char="•"/>
            </a:pPr>
            <a:r>
              <a:rPr lang="en-GB" sz="3200" b="1" dirty="0"/>
              <a:t>Tender evaluation process</a:t>
            </a:r>
          </a:p>
          <a:p>
            <a:pPr marL="914400" lvl="1" indent="-457200">
              <a:buFont typeface="Arial" panose="020B0604020202020204" pitchFamily="34" charset="0"/>
              <a:buChar char="•"/>
            </a:pPr>
            <a:r>
              <a:rPr lang="en-GB" sz="3200" b="1" dirty="0"/>
              <a:t>Scoring methodology/matrix</a:t>
            </a:r>
          </a:p>
          <a:p>
            <a:pPr marL="914400" lvl="1" indent="-457200">
              <a:buFont typeface="Arial" panose="020B0604020202020204" pitchFamily="34" charset="0"/>
              <a:buChar char="•"/>
            </a:pPr>
            <a:r>
              <a:rPr lang="en-GB" sz="3200" b="1" dirty="0"/>
              <a:t>Evaluating Additionality and Social Value</a:t>
            </a:r>
            <a:endParaRPr lang="en-GB" sz="3200" dirty="0"/>
          </a:p>
        </p:txBody>
      </p:sp>
    </p:spTree>
    <p:extLst>
      <p:ext uri="{BB962C8B-B14F-4D97-AF65-F5344CB8AC3E}">
        <p14:creationId xmlns:p14="http://schemas.microsoft.com/office/powerpoint/2010/main" val="1862907953"/>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F904-46E5-490F-A785-B69905A6D1E5}"/>
              </a:ext>
            </a:extLst>
          </p:cNvPr>
          <p:cNvSpPr>
            <a:spLocks noGrp="1"/>
          </p:cNvSpPr>
          <p:nvPr>
            <p:ph type="title"/>
          </p:nvPr>
        </p:nvSpPr>
        <p:spPr>
          <a:xfrm>
            <a:off x="685800" y="420990"/>
            <a:ext cx="7772400" cy="631746"/>
          </a:xfrm>
        </p:spPr>
        <p:txBody>
          <a:bodyPr/>
          <a:lstStyle/>
          <a:p>
            <a:pPr algn="ctr"/>
            <a:r>
              <a:rPr lang="en-US" dirty="0"/>
              <a:t>Scoring Methodology ( Quality)</a:t>
            </a:r>
            <a:br>
              <a:rPr lang="en-GB" dirty="0"/>
            </a:br>
            <a:endParaRPr lang="en-GB" dirty="0"/>
          </a:p>
        </p:txBody>
      </p:sp>
      <p:graphicFrame>
        <p:nvGraphicFramePr>
          <p:cNvPr id="5" name="Content Placeholder 4">
            <a:extLst>
              <a:ext uri="{FF2B5EF4-FFF2-40B4-BE49-F238E27FC236}">
                <a16:creationId xmlns:a16="http://schemas.microsoft.com/office/drawing/2014/main" id="{F1ABAAA6-23D0-4DE0-A58D-9A3915674604}"/>
              </a:ext>
            </a:extLst>
          </p:cNvPr>
          <p:cNvGraphicFramePr>
            <a:graphicFrameLocks noGrp="1"/>
          </p:cNvGraphicFramePr>
          <p:nvPr>
            <p:ph idx="1"/>
            <p:extLst>
              <p:ext uri="{D42A27DB-BD31-4B8C-83A1-F6EECF244321}">
                <p14:modId xmlns:p14="http://schemas.microsoft.com/office/powerpoint/2010/main" val="1350847969"/>
              </p:ext>
            </p:extLst>
          </p:nvPr>
        </p:nvGraphicFramePr>
        <p:xfrm>
          <a:off x="107504" y="908720"/>
          <a:ext cx="8928991" cy="4968552"/>
        </p:xfrm>
        <a:graphic>
          <a:graphicData uri="http://schemas.openxmlformats.org/drawingml/2006/table">
            <a:tbl>
              <a:tblPr firstRow="1" firstCol="1" bandRow="1">
                <a:tableStyleId>{5C22544A-7EE6-4342-B048-85BDC9FD1C3A}</a:tableStyleId>
              </a:tblPr>
              <a:tblGrid>
                <a:gridCol w="629735">
                  <a:extLst>
                    <a:ext uri="{9D8B030D-6E8A-4147-A177-3AD203B41FA5}">
                      <a16:colId xmlns:a16="http://schemas.microsoft.com/office/drawing/2014/main" val="4059683783"/>
                    </a:ext>
                  </a:extLst>
                </a:gridCol>
                <a:gridCol w="2035041">
                  <a:extLst>
                    <a:ext uri="{9D8B030D-6E8A-4147-A177-3AD203B41FA5}">
                      <a16:colId xmlns:a16="http://schemas.microsoft.com/office/drawing/2014/main" val="3121593463"/>
                    </a:ext>
                  </a:extLst>
                </a:gridCol>
                <a:gridCol w="6264215">
                  <a:extLst>
                    <a:ext uri="{9D8B030D-6E8A-4147-A177-3AD203B41FA5}">
                      <a16:colId xmlns:a16="http://schemas.microsoft.com/office/drawing/2014/main" val="2808476019"/>
                    </a:ext>
                  </a:extLst>
                </a:gridCol>
              </a:tblGrid>
              <a:tr h="623436">
                <a:tc>
                  <a:txBody>
                    <a:bodyPr/>
                    <a:lstStyle/>
                    <a:p>
                      <a:pPr algn="just">
                        <a:spcAft>
                          <a:spcPts val="0"/>
                        </a:spcAft>
                      </a:pPr>
                      <a:r>
                        <a:rPr lang="en-GB" sz="1100">
                          <a:effectLst/>
                        </a:rPr>
                        <a:t>Score</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just">
                        <a:spcAft>
                          <a:spcPts val="0"/>
                        </a:spcAft>
                      </a:pPr>
                      <a:r>
                        <a:rPr lang="en-GB" sz="1100">
                          <a:effectLst/>
                        </a:rPr>
                        <a:t>Standard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just">
                        <a:spcAft>
                          <a:spcPts val="0"/>
                        </a:spcAft>
                      </a:pPr>
                      <a:r>
                        <a:rPr lang="en-GB" sz="1100">
                          <a:effectLst/>
                        </a:rPr>
                        <a:t>Comment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175929691"/>
                  </a:ext>
                </a:extLst>
              </a:tr>
              <a:tr h="218691">
                <a:tc>
                  <a:txBody>
                    <a:bodyPr/>
                    <a:lstStyle/>
                    <a:p>
                      <a:pPr algn="ctr">
                        <a:spcAft>
                          <a:spcPts val="0"/>
                        </a:spcAft>
                      </a:pPr>
                      <a:r>
                        <a:rPr lang="en-GB" sz="1100">
                          <a:effectLst/>
                        </a:rPr>
                        <a:t>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Non-existent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just">
                        <a:spcAft>
                          <a:spcPts val="0"/>
                        </a:spcAft>
                      </a:pPr>
                      <a:r>
                        <a:rPr lang="en-GB" sz="1100">
                          <a:effectLst/>
                        </a:rPr>
                        <a:t>Not Acceptable. No response submitted.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1970541282"/>
                  </a:ext>
                </a:extLst>
              </a:tr>
              <a:tr h="415624">
                <a:tc>
                  <a:txBody>
                    <a:bodyPr/>
                    <a:lstStyle/>
                    <a:p>
                      <a:pPr algn="ctr">
                        <a:spcAft>
                          <a:spcPts val="0"/>
                        </a:spcAft>
                      </a:pPr>
                      <a:r>
                        <a:rPr lang="en-GB" sz="1100">
                          <a:effectLst/>
                        </a:rPr>
                        <a:t>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Inadequate</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Inadequate, insufficient information. Major areas of weakness and no strengths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2493684364"/>
                  </a:ext>
                </a:extLst>
              </a:tr>
              <a:tr h="415624">
                <a:tc>
                  <a:txBody>
                    <a:bodyPr/>
                    <a:lstStyle/>
                    <a:p>
                      <a:pPr algn="ctr">
                        <a:spcAft>
                          <a:spcPts val="0"/>
                        </a:spcAft>
                      </a:pPr>
                      <a:r>
                        <a:rPr lang="en-GB" sz="1100">
                          <a:effectLst/>
                        </a:rPr>
                        <a:t>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Very poor</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Very poor, insufficient information, vague. Major areas of weakness and very few strengths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1716459138"/>
                  </a:ext>
                </a:extLst>
              </a:tr>
              <a:tr h="415624">
                <a:tc>
                  <a:txBody>
                    <a:bodyPr/>
                    <a:lstStyle/>
                    <a:p>
                      <a:pPr algn="ctr">
                        <a:spcAft>
                          <a:spcPts val="0"/>
                        </a:spcAft>
                      </a:pPr>
                      <a:r>
                        <a:rPr lang="en-GB" sz="1100">
                          <a:effectLst/>
                        </a:rPr>
                        <a:t>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Poor</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Poor, consistently lacking information, vague, significant areas of weakness and few strengths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2439617187"/>
                  </a:ext>
                </a:extLst>
              </a:tr>
              <a:tr h="415624">
                <a:tc>
                  <a:txBody>
                    <a:bodyPr/>
                    <a:lstStyle/>
                    <a:p>
                      <a:pPr algn="ctr">
                        <a:spcAft>
                          <a:spcPts val="0"/>
                        </a:spcAft>
                      </a:pPr>
                      <a:r>
                        <a:rPr lang="en-GB" sz="1100">
                          <a:effectLst/>
                        </a:rPr>
                        <a:t>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Weak</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Weak, lacking detail throughout, considerable weaknesses and limited strengths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3499198893"/>
                  </a:ext>
                </a:extLst>
              </a:tr>
              <a:tr h="415624">
                <a:tc>
                  <a:txBody>
                    <a:bodyPr/>
                    <a:lstStyle/>
                    <a:p>
                      <a:pPr algn="ctr">
                        <a:spcAft>
                          <a:spcPts val="0"/>
                        </a:spcAft>
                      </a:pPr>
                      <a:r>
                        <a:rPr lang="en-GB" sz="1100">
                          <a:effectLst/>
                        </a:rPr>
                        <a:t>5</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Barely adequate</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Barely adequate, lacking detail in key areas, areas of weakness and some strengths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3566226503"/>
                  </a:ext>
                </a:extLst>
              </a:tr>
              <a:tr h="623436">
                <a:tc>
                  <a:txBody>
                    <a:bodyPr/>
                    <a:lstStyle/>
                    <a:p>
                      <a:pPr algn="ctr">
                        <a:spcAft>
                          <a:spcPts val="0"/>
                        </a:spcAft>
                      </a:pPr>
                      <a:r>
                        <a:rPr lang="en-GB" sz="1100">
                          <a:effectLst/>
                        </a:rPr>
                        <a:t>6</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Adequate</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Adequate, occasionally lacking detail, some areas of weakness but number of areas with strengths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1522770504"/>
                  </a:ext>
                </a:extLst>
              </a:tr>
              <a:tr h="415624">
                <a:tc>
                  <a:txBody>
                    <a:bodyPr/>
                    <a:lstStyle/>
                    <a:p>
                      <a:pPr algn="ctr">
                        <a:spcAft>
                          <a:spcPts val="0"/>
                        </a:spcAft>
                      </a:pPr>
                      <a:r>
                        <a:rPr lang="en-GB" sz="1100">
                          <a:effectLst/>
                        </a:rPr>
                        <a:t>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Good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Highly acceptable, comprehensive. Limited weaknesses, generally strong</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2991868624"/>
                  </a:ext>
                </a:extLst>
              </a:tr>
              <a:tr h="415624">
                <a:tc>
                  <a:txBody>
                    <a:bodyPr/>
                    <a:lstStyle/>
                    <a:p>
                      <a:pPr algn="ctr">
                        <a:spcAft>
                          <a:spcPts val="0"/>
                        </a:spcAft>
                      </a:pPr>
                      <a:r>
                        <a:rPr lang="en-GB" sz="1100">
                          <a:effectLst/>
                        </a:rPr>
                        <a:t>8</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Very good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Very good, reasonably comprehensive, Some minor weaknesses, comprehensively strong</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3329508708"/>
                  </a:ext>
                </a:extLst>
              </a:tr>
              <a:tr h="415624">
                <a:tc>
                  <a:txBody>
                    <a:bodyPr/>
                    <a:lstStyle/>
                    <a:p>
                      <a:pPr algn="ctr">
                        <a:spcAft>
                          <a:spcPts val="0"/>
                        </a:spcAft>
                      </a:pPr>
                      <a:r>
                        <a:rPr lang="en-GB" sz="1100">
                          <a:effectLst/>
                        </a:rPr>
                        <a:t>9</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Excellent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a:effectLst/>
                        </a:rPr>
                        <a:t>Excellent, detailed, comprehensive information. Very few minor weaknesses, consistently strong.</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2463640744"/>
                  </a:ext>
                </a:extLst>
              </a:tr>
              <a:tr h="177997">
                <a:tc>
                  <a:txBody>
                    <a:bodyPr/>
                    <a:lstStyle/>
                    <a:p>
                      <a:pPr algn="ctr">
                        <a:spcAft>
                          <a:spcPts val="0"/>
                        </a:spcAft>
                      </a:pPr>
                      <a:r>
                        <a:rPr lang="en-GB" sz="1100">
                          <a:effectLst/>
                        </a:rPr>
                        <a:t>10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lgn="ctr">
                        <a:spcAft>
                          <a:spcPts val="0"/>
                        </a:spcAft>
                      </a:pPr>
                      <a:r>
                        <a:rPr lang="en-GB" sz="1100">
                          <a:effectLst/>
                        </a:rPr>
                        <a:t>Perfect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tc>
                  <a:txBody>
                    <a:bodyPr/>
                    <a:lstStyle/>
                    <a:p>
                      <a:pPr>
                        <a:spcAft>
                          <a:spcPts val="0"/>
                        </a:spcAft>
                      </a:pPr>
                      <a:r>
                        <a:rPr lang="en-GB" sz="1100" dirty="0">
                          <a:effectLst/>
                        </a:rPr>
                        <a:t>Perfect, comprehensive information, responsive. No weaknesses, very strong.</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86" marR="60486" marT="0" marB="0" anchor="ctr"/>
                </a:tc>
                <a:extLst>
                  <a:ext uri="{0D108BD9-81ED-4DB2-BD59-A6C34878D82A}">
                    <a16:rowId xmlns:a16="http://schemas.microsoft.com/office/drawing/2014/main" val="3695392238"/>
                  </a:ext>
                </a:extLst>
              </a:tr>
            </a:tbl>
          </a:graphicData>
        </a:graphic>
      </p:graphicFrame>
    </p:spTree>
    <p:extLst>
      <p:ext uri="{BB962C8B-B14F-4D97-AF65-F5344CB8AC3E}">
        <p14:creationId xmlns:p14="http://schemas.microsoft.com/office/powerpoint/2010/main" val="44606061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14D0-E999-4551-ABDD-097710D2BBF4}"/>
              </a:ext>
            </a:extLst>
          </p:cNvPr>
          <p:cNvSpPr>
            <a:spLocks noGrp="1"/>
          </p:cNvSpPr>
          <p:nvPr>
            <p:ph type="title"/>
          </p:nvPr>
        </p:nvSpPr>
        <p:spPr>
          <a:xfrm>
            <a:off x="685800" y="404664"/>
            <a:ext cx="7772400" cy="1143000"/>
          </a:xfrm>
        </p:spPr>
        <p:txBody>
          <a:bodyPr/>
          <a:lstStyle/>
          <a:p>
            <a:r>
              <a:rPr lang="en-US" dirty="0"/>
              <a:t>Scoring Social Value</a:t>
            </a:r>
            <a:endParaRPr lang="en-GB" dirty="0"/>
          </a:p>
        </p:txBody>
      </p:sp>
      <p:graphicFrame>
        <p:nvGraphicFramePr>
          <p:cNvPr id="7" name="Content Placeholder 6">
            <a:extLst>
              <a:ext uri="{FF2B5EF4-FFF2-40B4-BE49-F238E27FC236}">
                <a16:creationId xmlns:a16="http://schemas.microsoft.com/office/drawing/2014/main" id="{33F8E8E9-A69B-4203-B31A-3E46B0F6BED7}"/>
              </a:ext>
            </a:extLst>
          </p:cNvPr>
          <p:cNvGraphicFramePr>
            <a:graphicFrameLocks noGrp="1"/>
          </p:cNvGraphicFramePr>
          <p:nvPr>
            <p:ph idx="1"/>
            <p:extLst>
              <p:ext uri="{D42A27DB-BD31-4B8C-83A1-F6EECF244321}">
                <p14:modId xmlns:p14="http://schemas.microsoft.com/office/powerpoint/2010/main" val="1951227588"/>
              </p:ext>
            </p:extLst>
          </p:nvPr>
        </p:nvGraphicFramePr>
        <p:xfrm>
          <a:off x="251520" y="1412776"/>
          <a:ext cx="8892480" cy="4464496"/>
        </p:xfrm>
        <a:graphic>
          <a:graphicData uri="http://schemas.openxmlformats.org/drawingml/2006/table">
            <a:tbl>
              <a:tblPr>
                <a:tableStyleId>{5C22544A-7EE6-4342-B048-85BDC9FD1C3A}</a:tableStyleId>
              </a:tblPr>
              <a:tblGrid>
                <a:gridCol w="888724">
                  <a:extLst>
                    <a:ext uri="{9D8B030D-6E8A-4147-A177-3AD203B41FA5}">
                      <a16:colId xmlns:a16="http://schemas.microsoft.com/office/drawing/2014/main" val="183378000"/>
                    </a:ext>
                  </a:extLst>
                </a:gridCol>
                <a:gridCol w="8003756">
                  <a:extLst>
                    <a:ext uri="{9D8B030D-6E8A-4147-A177-3AD203B41FA5}">
                      <a16:colId xmlns:a16="http://schemas.microsoft.com/office/drawing/2014/main" val="3274587667"/>
                    </a:ext>
                  </a:extLst>
                </a:gridCol>
              </a:tblGrid>
              <a:tr h="397159">
                <a:tc>
                  <a:txBody>
                    <a:bodyPr/>
                    <a:lstStyle/>
                    <a:p>
                      <a:pPr algn="just">
                        <a:spcAft>
                          <a:spcPts val="0"/>
                        </a:spcAft>
                      </a:pPr>
                      <a:r>
                        <a:rPr lang="en-US" sz="1400" dirty="0">
                          <a:effectLst/>
                        </a:rPr>
                        <a:t>Score</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242" marR="66242" marT="0" marB="0"/>
                </a:tc>
                <a:tc>
                  <a:txBody>
                    <a:bodyPr/>
                    <a:lstStyle/>
                    <a:p>
                      <a:pPr algn="just">
                        <a:spcAft>
                          <a:spcPts val="0"/>
                        </a:spcAft>
                      </a:pPr>
                      <a:r>
                        <a:rPr lang="en-US" sz="1400" dirty="0">
                          <a:effectLst/>
                        </a:rPr>
                        <a:t>Scoring Principles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242" marR="66242" marT="0" marB="0"/>
                </a:tc>
                <a:extLst>
                  <a:ext uri="{0D108BD9-81ED-4DB2-BD59-A6C34878D82A}">
                    <a16:rowId xmlns:a16="http://schemas.microsoft.com/office/drawing/2014/main" val="949581910"/>
                  </a:ext>
                </a:extLst>
              </a:tr>
              <a:tr h="2081540">
                <a:tc>
                  <a:txBody>
                    <a:bodyPr/>
                    <a:lstStyle/>
                    <a:p>
                      <a:pPr algn="ctr">
                        <a:spcAft>
                          <a:spcPts val="0"/>
                        </a:spcAft>
                      </a:pPr>
                      <a:r>
                        <a:rPr lang="en-US" sz="1200">
                          <a:effectLst/>
                        </a:rPr>
                        <a:t>0</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6242" marR="66242" marT="0" marB="0" anchor="ctr"/>
                </a:tc>
                <a:tc>
                  <a:txBody>
                    <a:bodyPr/>
                    <a:lstStyle/>
                    <a:p>
                      <a:pPr>
                        <a:spcAft>
                          <a:spcPts val="0"/>
                        </a:spcAft>
                      </a:pPr>
                      <a:r>
                        <a:rPr lang="en-US" sz="1400" dirty="0">
                          <a:effectLst/>
                        </a:rPr>
                        <a:t>Rejected</a:t>
                      </a:r>
                      <a:endParaRPr lang="en-GB" sz="1400" dirty="0">
                        <a:effectLst/>
                      </a:endParaRPr>
                    </a:p>
                    <a:p>
                      <a:pPr marL="742950" lvl="1" indent="-285750">
                        <a:spcAft>
                          <a:spcPts val="0"/>
                        </a:spcAft>
                        <a:buFont typeface="Symbol" panose="05050102010706020507" pitchFamily="18" charset="2"/>
                        <a:buChar char=""/>
                        <a:tabLst>
                          <a:tab pos="201930" algn="l"/>
                        </a:tabLst>
                      </a:pPr>
                      <a:r>
                        <a:rPr lang="en-US" sz="1400" dirty="0">
                          <a:effectLst/>
                        </a:rPr>
                        <a:t>No response provided</a:t>
                      </a:r>
                      <a:endParaRPr lang="en-GB" sz="1400" dirty="0">
                        <a:effectLst/>
                      </a:endParaRPr>
                    </a:p>
                    <a:p>
                      <a:pPr marL="742950" lvl="1" indent="-285750">
                        <a:spcAft>
                          <a:spcPts val="0"/>
                        </a:spcAft>
                        <a:buFont typeface="Symbol" panose="05050102010706020507" pitchFamily="18" charset="2"/>
                        <a:buChar char=""/>
                        <a:tabLst>
                          <a:tab pos="201930" algn="l"/>
                        </a:tabLst>
                      </a:pPr>
                      <a:r>
                        <a:rPr lang="en-US" sz="1400" dirty="0">
                          <a:effectLst/>
                        </a:rPr>
                        <a:t>Evidence is unacceptable or non-existent</a:t>
                      </a:r>
                      <a:endParaRPr lang="en-GB" sz="1400" dirty="0">
                        <a:effectLst/>
                      </a:endParaRPr>
                    </a:p>
                    <a:p>
                      <a:pPr marL="742950" lvl="1" indent="-285750">
                        <a:spcAft>
                          <a:spcPts val="0"/>
                        </a:spcAft>
                        <a:buFont typeface="Symbol" panose="05050102010706020507" pitchFamily="18" charset="2"/>
                        <a:buChar char=""/>
                        <a:tabLst>
                          <a:tab pos="201930" algn="l"/>
                        </a:tabLst>
                      </a:pPr>
                      <a:r>
                        <a:rPr lang="en-GB" sz="1400" dirty="0">
                          <a:effectLst/>
                        </a:rPr>
                        <a:t>No clear social value offered</a:t>
                      </a:r>
                    </a:p>
                    <a:p>
                      <a:pPr>
                        <a:spcAft>
                          <a:spcPts val="0"/>
                        </a:spcAft>
                      </a:pPr>
                      <a:r>
                        <a:rPr lang="en-US" sz="1400" dirty="0">
                          <a:effectLst/>
                        </a:rPr>
                        <a:t>Response does not provide the evaluator with confidence that the Tenderer will provide any social value based on the Council’s priorities provided.  Does not demonstrate how any proposal is relevant to Royal Borough of Greenwich’s Social value framework or priorities.</a:t>
                      </a:r>
                      <a:endParaRPr lang="en-GB" sz="1400" dirty="0">
                        <a:effectLst/>
                      </a:endParaRPr>
                    </a:p>
                    <a:p>
                      <a:pPr>
                        <a:spcAft>
                          <a:spcPts val="0"/>
                        </a:spcAft>
                      </a:pPr>
                      <a:r>
                        <a:rPr lang="en-US"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242" marR="66242" marT="0" marB="0" anchor="ctr"/>
                </a:tc>
                <a:extLst>
                  <a:ext uri="{0D108BD9-81ED-4DB2-BD59-A6C34878D82A}">
                    <a16:rowId xmlns:a16="http://schemas.microsoft.com/office/drawing/2014/main" val="3045232166"/>
                  </a:ext>
                </a:extLst>
              </a:tr>
              <a:tr h="1985797">
                <a:tc>
                  <a:txBody>
                    <a:bodyPr/>
                    <a:lstStyle/>
                    <a:p>
                      <a:pPr algn="ctr">
                        <a:spcAft>
                          <a:spcPts val="0"/>
                        </a:spcAft>
                      </a:pPr>
                      <a:r>
                        <a:rPr lang="en-US" sz="1200">
                          <a:effectLst/>
                        </a:rPr>
                        <a:t>1</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6242" marR="66242" marT="0" marB="0" anchor="ctr"/>
                </a:tc>
                <a:tc>
                  <a:txBody>
                    <a:bodyPr/>
                    <a:lstStyle/>
                    <a:p>
                      <a:pPr>
                        <a:spcAft>
                          <a:spcPts val="0"/>
                        </a:spcAft>
                      </a:pPr>
                      <a:r>
                        <a:rPr lang="en-US" sz="1400" dirty="0">
                          <a:effectLst/>
                        </a:rPr>
                        <a:t>Poor</a:t>
                      </a:r>
                      <a:endParaRPr lang="en-GB" sz="1400" dirty="0">
                        <a:effectLst/>
                      </a:endParaRPr>
                    </a:p>
                    <a:p>
                      <a:pPr marL="342900" lvl="0" indent="-342900">
                        <a:spcAft>
                          <a:spcPts val="0"/>
                        </a:spcAft>
                        <a:buFont typeface="Symbol" panose="05050102010706020507" pitchFamily="18" charset="2"/>
                        <a:buChar char=""/>
                        <a:tabLst>
                          <a:tab pos="201930" algn="l"/>
                        </a:tabLst>
                      </a:pPr>
                      <a:r>
                        <a:rPr lang="en-US" sz="1400" dirty="0">
                          <a:effectLst/>
                        </a:rPr>
                        <a:t>Some understanding of the objectives and priorities of the Council presented and some commitment in addressing these but lacks detail on what and how they might deliver on the outcomes or criteria.</a:t>
                      </a:r>
                      <a:endParaRPr lang="en-GB" sz="1400" dirty="0">
                        <a:effectLst/>
                      </a:endParaRPr>
                    </a:p>
                    <a:p>
                      <a:pPr>
                        <a:spcAft>
                          <a:spcPts val="0"/>
                        </a:spcAft>
                      </a:pPr>
                      <a:r>
                        <a:rPr lang="en-US" sz="1400" dirty="0">
                          <a:effectLst/>
                        </a:rPr>
                        <a:t> </a:t>
                      </a:r>
                      <a:endParaRPr lang="en-GB" sz="1400" dirty="0">
                        <a:effectLst/>
                      </a:endParaRPr>
                    </a:p>
                    <a:p>
                      <a:pPr>
                        <a:spcAft>
                          <a:spcPts val="0"/>
                        </a:spcAft>
                      </a:pPr>
                      <a:r>
                        <a:rPr lang="en-US" sz="1400" dirty="0">
                          <a:effectLst/>
                        </a:rPr>
                        <a:t>Response does not provide the evaluator with confidence that the Tenderer will provide social value to an acceptable standard based on RBG’s priorities selected.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242" marR="66242" marT="0" marB="0" anchor="ctr"/>
                </a:tc>
                <a:extLst>
                  <a:ext uri="{0D108BD9-81ED-4DB2-BD59-A6C34878D82A}">
                    <a16:rowId xmlns:a16="http://schemas.microsoft.com/office/drawing/2014/main" val="3008694875"/>
                  </a:ext>
                </a:extLst>
              </a:tr>
            </a:tbl>
          </a:graphicData>
        </a:graphic>
      </p:graphicFrame>
    </p:spTree>
    <p:extLst>
      <p:ext uri="{BB962C8B-B14F-4D97-AF65-F5344CB8AC3E}">
        <p14:creationId xmlns:p14="http://schemas.microsoft.com/office/powerpoint/2010/main" val="21775130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14D0-E999-4551-ABDD-097710D2BBF4}"/>
              </a:ext>
            </a:extLst>
          </p:cNvPr>
          <p:cNvSpPr>
            <a:spLocks noGrp="1"/>
          </p:cNvSpPr>
          <p:nvPr>
            <p:ph type="title"/>
          </p:nvPr>
        </p:nvSpPr>
        <p:spPr>
          <a:xfrm>
            <a:off x="685800" y="332656"/>
            <a:ext cx="7772400" cy="720080"/>
          </a:xfrm>
        </p:spPr>
        <p:txBody>
          <a:bodyPr/>
          <a:lstStyle/>
          <a:p>
            <a:pPr algn="ctr"/>
            <a:r>
              <a:rPr lang="en-US" dirty="0"/>
              <a:t>Scoring Social Value</a:t>
            </a:r>
            <a:endParaRPr lang="en-GB" dirty="0"/>
          </a:p>
        </p:txBody>
      </p:sp>
      <p:graphicFrame>
        <p:nvGraphicFramePr>
          <p:cNvPr id="5" name="Content Placeholder 4">
            <a:extLst>
              <a:ext uri="{FF2B5EF4-FFF2-40B4-BE49-F238E27FC236}">
                <a16:creationId xmlns:a16="http://schemas.microsoft.com/office/drawing/2014/main" id="{0E33DC79-12AA-414A-81AD-7764C4D936B9}"/>
              </a:ext>
            </a:extLst>
          </p:cNvPr>
          <p:cNvGraphicFramePr>
            <a:graphicFrameLocks noGrp="1"/>
          </p:cNvGraphicFramePr>
          <p:nvPr>
            <p:ph idx="1"/>
            <p:extLst>
              <p:ext uri="{D42A27DB-BD31-4B8C-83A1-F6EECF244321}">
                <p14:modId xmlns:p14="http://schemas.microsoft.com/office/powerpoint/2010/main" val="2926295998"/>
              </p:ext>
            </p:extLst>
          </p:nvPr>
        </p:nvGraphicFramePr>
        <p:xfrm>
          <a:off x="107504" y="980728"/>
          <a:ext cx="8856984" cy="4907280"/>
        </p:xfrm>
        <a:graphic>
          <a:graphicData uri="http://schemas.openxmlformats.org/drawingml/2006/table">
            <a:tbl>
              <a:tblPr>
                <a:tableStyleId>{5C22544A-7EE6-4342-B048-85BDC9FD1C3A}</a:tableStyleId>
              </a:tblPr>
              <a:tblGrid>
                <a:gridCol w="885178">
                  <a:extLst>
                    <a:ext uri="{9D8B030D-6E8A-4147-A177-3AD203B41FA5}">
                      <a16:colId xmlns:a16="http://schemas.microsoft.com/office/drawing/2014/main" val="1407220552"/>
                    </a:ext>
                  </a:extLst>
                </a:gridCol>
                <a:gridCol w="7971806">
                  <a:extLst>
                    <a:ext uri="{9D8B030D-6E8A-4147-A177-3AD203B41FA5}">
                      <a16:colId xmlns:a16="http://schemas.microsoft.com/office/drawing/2014/main" val="2235527959"/>
                    </a:ext>
                  </a:extLst>
                </a:gridCol>
              </a:tblGrid>
              <a:tr h="2272949">
                <a:tc>
                  <a:txBody>
                    <a:bodyPr/>
                    <a:lstStyle/>
                    <a:p>
                      <a:pPr algn="ctr">
                        <a:spcAft>
                          <a:spcPts val="0"/>
                        </a:spcAft>
                      </a:pPr>
                      <a:r>
                        <a:rPr lang="en-US" sz="1400" b="0" dirty="0">
                          <a:effectLst/>
                        </a:rPr>
                        <a:t>2</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62" marR="63362" marT="0" marB="0" anchor="ctr"/>
                </a:tc>
                <a:tc>
                  <a:txBody>
                    <a:bodyPr/>
                    <a:lstStyle/>
                    <a:p>
                      <a:pPr>
                        <a:spcAft>
                          <a:spcPts val="0"/>
                        </a:spcAft>
                      </a:pPr>
                      <a:r>
                        <a:rPr lang="en-US" sz="1400" b="0" dirty="0">
                          <a:effectLst/>
                        </a:rPr>
                        <a:t>Partial</a:t>
                      </a:r>
                      <a:endParaRPr lang="en-GB" sz="1400" b="0" dirty="0">
                        <a:effectLst/>
                      </a:endParaRPr>
                    </a:p>
                    <a:p>
                      <a:pPr marL="342900" lvl="0" indent="-342900">
                        <a:spcAft>
                          <a:spcPts val="0"/>
                        </a:spcAft>
                        <a:buFont typeface="Symbol" panose="05050102010706020507" pitchFamily="18" charset="2"/>
                        <a:buChar char=""/>
                        <a:tabLst>
                          <a:tab pos="201930" algn="l"/>
                        </a:tabLst>
                      </a:pPr>
                      <a:r>
                        <a:rPr lang="en-US" sz="1400" b="0" dirty="0">
                          <a:effectLst/>
                        </a:rPr>
                        <a:t>The response indicates there is a lack of awareness and understanding of</a:t>
                      </a:r>
                      <a:endParaRPr lang="en-GB" sz="1400" b="0" dirty="0">
                        <a:effectLst/>
                      </a:endParaRPr>
                    </a:p>
                    <a:p>
                      <a:pPr marL="342900" lvl="0" indent="-342900">
                        <a:spcAft>
                          <a:spcPts val="0"/>
                        </a:spcAft>
                        <a:buFont typeface="Courier New" panose="02070309020205020404" pitchFamily="49" charset="0"/>
                        <a:buChar char="o"/>
                        <a:tabLst>
                          <a:tab pos="651510" algn="l"/>
                        </a:tabLst>
                      </a:pPr>
                      <a:r>
                        <a:rPr lang="en-US" sz="1400" b="0" dirty="0">
                          <a:effectLst/>
                        </a:rPr>
                        <a:t>The Council and the ‘Royal Greenwich Social Value framework</a:t>
                      </a:r>
                      <a:endParaRPr lang="en-GB" sz="1400" b="0" dirty="0">
                        <a:effectLst/>
                      </a:endParaRPr>
                    </a:p>
                    <a:p>
                      <a:pPr marL="342900" lvl="0" indent="-342900">
                        <a:spcAft>
                          <a:spcPts val="0"/>
                        </a:spcAft>
                        <a:buFont typeface="Symbol" panose="05050102010706020507" pitchFamily="18" charset="2"/>
                        <a:buChar char=""/>
                        <a:tabLst>
                          <a:tab pos="201930" algn="l"/>
                        </a:tabLst>
                      </a:pPr>
                      <a:r>
                        <a:rPr lang="en-US" sz="1400" b="0" dirty="0">
                          <a:effectLst/>
                        </a:rPr>
                        <a:t>Response lacks specific actions or examples.  How the company or organization will meet or address RBG’s selected priorities or engages with RBG to address these, or social value that meets RBG priorities is limited or non-existent</a:t>
                      </a:r>
                      <a:endParaRPr lang="en-GB" sz="1400" b="0" dirty="0">
                        <a:effectLst/>
                      </a:endParaRPr>
                    </a:p>
                    <a:p>
                      <a:pPr>
                        <a:spcAft>
                          <a:spcPts val="0"/>
                        </a:spcAft>
                      </a:pPr>
                      <a:r>
                        <a:rPr lang="en-US" sz="1400" b="0" dirty="0">
                          <a:effectLst/>
                        </a:rPr>
                        <a:t> </a:t>
                      </a:r>
                      <a:endParaRPr lang="en-GB" sz="1400" b="0" dirty="0">
                        <a:effectLst/>
                      </a:endParaRPr>
                    </a:p>
                    <a:p>
                      <a:pPr>
                        <a:spcAft>
                          <a:spcPts val="0"/>
                        </a:spcAft>
                      </a:pPr>
                      <a:r>
                        <a:rPr lang="en-US" sz="1400" b="0" dirty="0">
                          <a:effectLst/>
                        </a:rPr>
                        <a:t>Response demonstrates how some of the requirements relevant to the question or selected priorities will be met but does not provide the evaluator with confidence that the social value will be provided to an acceptable standard or how this will be implemented in practice.</a:t>
                      </a:r>
                      <a:endParaRPr lang="en-GB" sz="1400" b="0" dirty="0">
                        <a:effectLst/>
                      </a:endParaRPr>
                    </a:p>
                    <a:p>
                      <a:pPr>
                        <a:spcAft>
                          <a:spcPts val="0"/>
                        </a:spcAft>
                      </a:pPr>
                      <a:r>
                        <a:rPr lang="en-US" sz="1400" b="0" dirty="0">
                          <a:effectLst/>
                        </a:rPr>
                        <a:t> </a:t>
                      </a:r>
                      <a:endParaRPr lang="en-GB" sz="1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62" marR="63362" marT="0" marB="0" anchor="ctr"/>
                </a:tc>
                <a:extLst>
                  <a:ext uri="{0D108BD9-81ED-4DB2-BD59-A6C34878D82A}">
                    <a16:rowId xmlns:a16="http://schemas.microsoft.com/office/drawing/2014/main" val="938400826"/>
                  </a:ext>
                </a:extLst>
              </a:tr>
              <a:tr h="2479579">
                <a:tc>
                  <a:txBody>
                    <a:bodyPr/>
                    <a:lstStyle/>
                    <a:p>
                      <a:pPr algn="ctr">
                        <a:spcAft>
                          <a:spcPts val="0"/>
                        </a:spcAft>
                      </a:pPr>
                      <a:r>
                        <a:rPr lang="en-US" sz="1400" dirty="0">
                          <a:effectLst/>
                        </a:rPr>
                        <a:t>3</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62" marR="63362" marT="0" marB="0" anchor="ctr"/>
                </a:tc>
                <a:tc>
                  <a:txBody>
                    <a:bodyPr/>
                    <a:lstStyle/>
                    <a:p>
                      <a:pPr>
                        <a:spcAft>
                          <a:spcPts val="0"/>
                        </a:spcAft>
                      </a:pPr>
                      <a:r>
                        <a:rPr lang="en-US" sz="1400" dirty="0">
                          <a:effectLst/>
                        </a:rPr>
                        <a:t>Satisfactory</a:t>
                      </a:r>
                      <a:endParaRPr lang="en-GB" sz="1400" dirty="0">
                        <a:effectLst/>
                      </a:endParaRPr>
                    </a:p>
                    <a:p>
                      <a:pPr marL="342900" lvl="0" indent="-342900">
                        <a:spcAft>
                          <a:spcPts val="0"/>
                        </a:spcAft>
                        <a:buFont typeface="Symbol" panose="05050102010706020507" pitchFamily="18" charset="2"/>
                        <a:buChar char=""/>
                        <a:tabLst>
                          <a:tab pos="201930" algn="l"/>
                        </a:tabLst>
                      </a:pPr>
                      <a:r>
                        <a:rPr lang="en-US" sz="1400" dirty="0">
                          <a:effectLst/>
                        </a:rPr>
                        <a:t>The company or </a:t>
                      </a:r>
                      <a:r>
                        <a:rPr lang="en-US" sz="1400" dirty="0" err="1">
                          <a:effectLst/>
                        </a:rPr>
                        <a:t>organisation</a:t>
                      </a:r>
                      <a:r>
                        <a:rPr lang="en-US" sz="1400" dirty="0">
                          <a:effectLst/>
                        </a:rPr>
                        <a:t> understands the objective referenced and has made commitments to offer clear social value and to engage in a meaningful way with the Council to deliver some of social value priorities.</a:t>
                      </a:r>
                      <a:endParaRPr lang="en-GB" sz="1400" dirty="0">
                        <a:effectLst/>
                      </a:endParaRPr>
                    </a:p>
                    <a:p>
                      <a:pPr marL="342900" lvl="0" indent="-342900">
                        <a:spcAft>
                          <a:spcPts val="0"/>
                        </a:spcAft>
                        <a:buFont typeface="Symbol" panose="05050102010706020507" pitchFamily="18" charset="2"/>
                        <a:buChar char=""/>
                        <a:tabLst>
                          <a:tab pos="201930" algn="l"/>
                        </a:tabLst>
                      </a:pPr>
                      <a:r>
                        <a:rPr lang="en-US" sz="1400" dirty="0">
                          <a:effectLst/>
                        </a:rPr>
                        <a:t>The response shows what and how they might deliver on the Council’s Social Values with at least one or two proposed priorities for this contract selected.</a:t>
                      </a:r>
                      <a:endParaRPr lang="en-GB" sz="1400" dirty="0">
                        <a:effectLst/>
                      </a:endParaRPr>
                    </a:p>
                    <a:p>
                      <a:pPr>
                        <a:spcAft>
                          <a:spcPts val="0"/>
                        </a:spcAft>
                      </a:pPr>
                      <a:r>
                        <a:rPr lang="en-US" sz="1400" dirty="0">
                          <a:effectLst/>
                        </a:rPr>
                        <a:t> </a:t>
                      </a:r>
                      <a:endParaRPr lang="en-GB" sz="1400" dirty="0">
                        <a:effectLst/>
                      </a:endParaRPr>
                    </a:p>
                    <a:p>
                      <a:pPr>
                        <a:spcAft>
                          <a:spcPts val="0"/>
                        </a:spcAft>
                      </a:pPr>
                      <a:r>
                        <a:rPr lang="en-US" sz="1400" dirty="0">
                          <a:effectLst/>
                        </a:rPr>
                        <a:t>Response provides the evaluator with confidence that the social value will be provided to an acceptable standard and demonstrates how all or most of the requirements relevant to the social value will be met.  However, the information may lack detail and/or raise issues which cause minor concern.</a:t>
                      </a:r>
                      <a:endParaRPr lang="en-GB" sz="1400" dirty="0">
                        <a:effectLst/>
                      </a:endParaRPr>
                    </a:p>
                    <a:p>
                      <a:pPr>
                        <a:spcAft>
                          <a:spcPts val="0"/>
                        </a:spcAft>
                      </a:pPr>
                      <a:r>
                        <a:rPr lang="en-US"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62" marR="63362" marT="0" marB="0" anchor="ctr"/>
                </a:tc>
                <a:extLst>
                  <a:ext uri="{0D108BD9-81ED-4DB2-BD59-A6C34878D82A}">
                    <a16:rowId xmlns:a16="http://schemas.microsoft.com/office/drawing/2014/main" val="3828487529"/>
                  </a:ext>
                </a:extLst>
              </a:tr>
            </a:tbl>
          </a:graphicData>
        </a:graphic>
      </p:graphicFrame>
    </p:spTree>
    <p:extLst>
      <p:ext uri="{BB962C8B-B14F-4D97-AF65-F5344CB8AC3E}">
        <p14:creationId xmlns:p14="http://schemas.microsoft.com/office/powerpoint/2010/main" val="2362736632"/>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DD17-6F6E-4298-98FC-81DC736C4A9F}"/>
              </a:ext>
            </a:extLst>
          </p:cNvPr>
          <p:cNvSpPr>
            <a:spLocks noGrp="1"/>
          </p:cNvSpPr>
          <p:nvPr>
            <p:ph type="title"/>
          </p:nvPr>
        </p:nvSpPr>
        <p:spPr>
          <a:xfrm>
            <a:off x="685800" y="476672"/>
            <a:ext cx="7772400" cy="1080120"/>
          </a:xfrm>
        </p:spPr>
        <p:txBody>
          <a:bodyPr/>
          <a:lstStyle/>
          <a:p>
            <a:pPr algn="ctr"/>
            <a:r>
              <a:rPr lang="en-US" dirty="0"/>
              <a:t>Scoring Social Value</a:t>
            </a:r>
            <a:endParaRPr lang="en-GB" dirty="0"/>
          </a:p>
        </p:txBody>
      </p:sp>
      <p:graphicFrame>
        <p:nvGraphicFramePr>
          <p:cNvPr id="4" name="Content Placeholder 3">
            <a:extLst>
              <a:ext uri="{FF2B5EF4-FFF2-40B4-BE49-F238E27FC236}">
                <a16:creationId xmlns:a16="http://schemas.microsoft.com/office/drawing/2014/main" id="{6A9ED6B0-9B78-48FA-996F-CA6ED043CBF0}"/>
              </a:ext>
            </a:extLst>
          </p:cNvPr>
          <p:cNvGraphicFramePr>
            <a:graphicFrameLocks noGrp="1"/>
          </p:cNvGraphicFramePr>
          <p:nvPr>
            <p:ph idx="1"/>
            <p:extLst>
              <p:ext uri="{D42A27DB-BD31-4B8C-83A1-F6EECF244321}">
                <p14:modId xmlns:p14="http://schemas.microsoft.com/office/powerpoint/2010/main" val="1044497898"/>
              </p:ext>
            </p:extLst>
          </p:nvPr>
        </p:nvGraphicFramePr>
        <p:xfrm>
          <a:off x="179512" y="1340769"/>
          <a:ext cx="8784976" cy="4512520"/>
        </p:xfrm>
        <a:graphic>
          <a:graphicData uri="http://schemas.openxmlformats.org/drawingml/2006/table">
            <a:tbl>
              <a:tblPr>
                <a:tableStyleId>{5C22544A-7EE6-4342-B048-85BDC9FD1C3A}</a:tableStyleId>
              </a:tblPr>
              <a:tblGrid>
                <a:gridCol w="877980">
                  <a:extLst>
                    <a:ext uri="{9D8B030D-6E8A-4147-A177-3AD203B41FA5}">
                      <a16:colId xmlns:a16="http://schemas.microsoft.com/office/drawing/2014/main" val="1714973531"/>
                    </a:ext>
                  </a:extLst>
                </a:gridCol>
                <a:gridCol w="7906996">
                  <a:extLst>
                    <a:ext uri="{9D8B030D-6E8A-4147-A177-3AD203B41FA5}">
                      <a16:colId xmlns:a16="http://schemas.microsoft.com/office/drawing/2014/main" val="138705352"/>
                    </a:ext>
                  </a:extLst>
                </a:gridCol>
              </a:tblGrid>
              <a:tr h="1658855">
                <a:tc>
                  <a:txBody>
                    <a:bodyPr/>
                    <a:lstStyle/>
                    <a:p>
                      <a:pPr algn="ctr">
                        <a:spcAft>
                          <a:spcPts val="0"/>
                        </a:spcAft>
                      </a:pPr>
                      <a:r>
                        <a:rPr lang="en-US" sz="1400" dirty="0">
                          <a:effectLst/>
                        </a:rPr>
                        <a:t>4</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US" sz="1400" dirty="0">
                          <a:effectLst/>
                        </a:rPr>
                        <a:t>Good</a:t>
                      </a:r>
                      <a:endParaRPr lang="en-GB" sz="1400" dirty="0">
                        <a:effectLst/>
                      </a:endParaRPr>
                    </a:p>
                    <a:p>
                      <a:pPr marL="342900" lvl="0" indent="-342900">
                        <a:spcAft>
                          <a:spcPts val="0"/>
                        </a:spcAft>
                        <a:buFont typeface="Symbol" panose="05050102010706020507" pitchFamily="18" charset="2"/>
                        <a:buChar char=""/>
                        <a:tabLst>
                          <a:tab pos="201930" algn="l"/>
                        </a:tabLst>
                      </a:pPr>
                      <a:r>
                        <a:rPr lang="en-US" sz="1400" dirty="0">
                          <a:effectLst/>
                        </a:rPr>
                        <a:t>Includes specific actions that might be undertaken to deliver key elements of social value based on priorities selected by RBG.</a:t>
                      </a:r>
                      <a:endParaRPr lang="en-GB" sz="1400" dirty="0">
                        <a:effectLst/>
                      </a:endParaRPr>
                    </a:p>
                    <a:p>
                      <a:pPr>
                        <a:spcAft>
                          <a:spcPts val="0"/>
                        </a:spcAft>
                      </a:pPr>
                      <a:r>
                        <a:rPr lang="en-US" sz="1400" dirty="0">
                          <a:effectLst/>
                        </a:rPr>
                        <a:t> </a:t>
                      </a:r>
                      <a:endParaRPr lang="en-GB" sz="1400" dirty="0">
                        <a:effectLst/>
                      </a:endParaRPr>
                    </a:p>
                    <a:p>
                      <a:pPr>
                        <a:spcAft>
                          <a:spcPts val="0"/>
                        </a:spcAft>
                      </a:pPr>
                      <a:r>
                        <a:rPr lang="en-US" sz="1400" dirty="0">
                          <a:effectLst/>
                        </a:rPr>
                        <a:t>Clear response that provides the evaluator with confidence that the proposed social value will be provided to a good standard.  Demonstrates how all or most of the requirements relevant to the social value selected will be met. </a:t>
                      </a:r>
                      <a:endParaRPr lang="en-GB" sz="1400" dirty="0">
                        <a:effectLst/>
                      </a:endParaRPr>
                    </a:p>
                    <a:p>
                      <a:pPr>
                        <a:spcAft>
                          <a:spcPts val="0"/>
                        </a:spcAft>
                      </a:pPr>
                      <a:r>
                        <a:rPr lang="en-US"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3404606"/>
                  </a:ext>
                </a:extLst>
              </a:tr>
              <a:tr h="2805640">
                <a:tc>
                  <a:txBody>
                    <a:bodyPr/>
                    <a:lstStyle/>
                    <a:p>
                      <a:pPr algn="ctr">
                        <a:spcAft>
                          <a:spcPts val="0"/>
                        </a:spcAft>
                      </a:pPr>
                      <a:r>
                        <a:rPr lang="en-US" sz="1400">
                          <a:effectLst/>
                        </a:rPr>
                        <a:t>5</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US" sz="1400" dirty="0">
                          <a:effectLst/>
                        </a:rPr>
                        <a:t>Excellent</a:t>
                      </a:r>
                      <a:endParaRPr lang="en-GB" sz="1400" dirty="0">
                        <a:effectLst/>
                      </a:endParaRPr>
                    </a:p>
                    <a:p>
                      <a:pPr marL="342900" lvl="0" indent="-342900">
                        <a:spcAft>
                          <a:spcPts val="0"/>
                        </a:spcAft>
                        <a:buFont typeface="Symbol" panose="05050102010706020507" pitchFamily="18" charset="2"/>
                        <a:buChar char=""/>
                        <a:tabLst>
                          <a:tab pos="201930" algn="l"/>
                        </a:tabLst>
                      </a:pPr>
                      <a:r>
                        <a:rPr lang="en-US" sz="1400" dirty="0">
                          <a:effectLst/>
                        </a:rPr>
                        <a:t>Provides realistic and achievable evidence to support the actions which might be undertaken.  i.e. Case studies or has a method of measurement in place to show how selected social value priorities will be met. Clear roadmap on how they will engage with the council to deliver on social value promised.</a:t>
                      </a:r>
                      <a:endParaRPr lang="en-GB" sz="1400" dirty="0">
                        <a:effectLst/>
                      </a:endParaRPr>
                    </a:p>
                    <a:p>
                      <a:pPr marL="342900" lvl="0" indent="-342900">
                        <a:spcAft>
                          <a:spcPts val="0"/>
                        </a:spcAft>
                        <a:buFont typeface="Symbol" panose="05050102010706020507" pitchFamily="18" charset="2"/>
                        <a:buChar char=""/>
                        <a:tabLst>
                          <a:tab pos="201930" algn="l"/>
                        </a:tabLst>
                      </a:pPr>
                      <a:r>
                        <a:rPr lang="en-US" sz="1400" dirty="0">
                          <a:effectLst/>
                        </a:rPr>
                        <a:t>Shows and evidences full maximization of proposed social value through working with other organizations and how this will benefit Royal Borough of Greenwich. Offers is related to Royal Borough of Greenwich priorities.</a:t>
                      </a:r>
                      <a:endParaRPr lang="en-GB" sz="1400" dirty="0">
                        <a:effectLst/>
                      </a:endParaRPr>
                    </a:p>
                    <a:p>
                      <a:pPr>
                        <a:spcAft>
                          <a:spcPts val="0"/>
                        </a:spcAft>
                      </a:pPr>
                      <a:r>
                        <a:rPr lang="en-US" sz="1400" dirty="0">
                          <a:effectLst/>
                        </a:rPr>
                        <a:t> </a:t>
                      </a:r>
                      <a:endParaRPr lang="en-GB" sz="1400" dirty="0">
                        <a:effectLst/>
                      </a:endParaRPr>
                    </a:p>
                    <a:p>
                      <a:pPr>
                        <a:spcAft>
                          <a:spcPts val="0"/>
                        </a:spcAft>
                      </a:pPr>
                      <a:r>
                        <a:rPr lang="en-US" sz="1400" dirty="0">
                          <a:effectLst/>
                        </a:rPr>
                        <a:t>Clear and detailed response that provides the evaluator with confidence that key elements of Royal Borough of Greenwich’s social value will be provided to an excellent standard.  Demonstrates how all of the requirements relevant to the selected priorities will be met.</a:t>
                      </a:r>
                      <a:endParaRPr lang="en-GB" sz="1400" dirty="0">
                        <a:effectLst/>
                      </a:endParaRPr>
                    </a:p>
                    <a:p>
                      <a:pPr>
                        <a:spcAft>
                          <a:spcPts val="0"/>
                        </a:spcAft>
                      </a:pPr>
                      <a:r>
                        <a:rPr lang="en-US"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1153170"/>
                  </a:ext>
                </a:extLst>
              </a:tr>
            </a:tbl>
          </a:graphicData>
        </a:graphic>
      </p:graphicFrame>
    </p:spTree>
    <p:extLst>
      <p:ext uri="{BB962C8B-B14F-4D97-AF65-F5344CB8AC3E}">
        <p14:creationId xmlns:p14="http://schemas.microsoft.com/office/powerpoint/2010/main" val="4087764158"/>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161C9C4A-BFFB-4664-98C6-1FB1286A7E5C}"/>
              </a:ext>
            </a:extLst>
          </p:cNvPr>
          <p:cNvSpPr>
            <a:spLocks noGrp="1"/>
          </p:cNvSpPr>
          <p:nvPr>
            <p:ph type="title"/>
          </p:nvPr>
        </p:nvSpPr>
        <p:spPr>
          <a:xfrm>
            <a:off x="685800" y="404813"/>
            <a:ext cx="7772400" cy="936625"/>
          </a:xfrm>
        </p:spPr>
        <p:txBody>
          <a:bodyPr/>
          <a:lstStyle/>
          <a:p>
            <a:pPr algn="ctr"/>
            <a:r>
              <a:rPr lang="en-GB" altLang="en-US" dirty="0"/>
              <a:t>OBJECTIVES</a:t>
            </a:r>
          </a:p>
        </p:txBody>
      </p:sp>
      <p:sp>
        <p:nvSpPr>
          <p:cNvPr id="3075" name="Content Placeholder 2">
            <a:extLst>
              <a:ext uri="{FF2B5EF4-FFF2-40B4-BE49-F238E27FC236}">
                <a16:creationId xmlns:a16="http://schemas.microsoft.com/office/drawing/2014/main" id="{025AAE66-DFDB-4716-A2E6-B667BF56FC0C}"/>
              </a:ext>
            </a:extLst>
          </p:cNvPr>
          <p:cNvSpPr>
            <a:spLocks noGrp="1"/>
          </p:cNvSpPr>
          <p:nvPr>
            <p:ph idx="1"/>
          </p:nvPr>
        </p:nvSpPr>
        <p:spPr>
          <a:xfrm>
            <a:off x="684212" y="1196975"/>
            <a:ext cx="8136259" cy="4679950"/>
          </a:xfrm>
        </p:spPr>
        <p:txBody>
          <a:bodyPr/>
          <a:lstStyle/>
          <a:p>
            <a:pPr>
              <a:defRPr/>
            </a:pPr>
            <a:endParaRPr lang="en-GB" dirty="0"/>
          </a:p>
          <a:p>
            <a:pPr>
              <a:defRPr/>
            </a:pPr>
            <a:r>
              <a:rPr lang="en-GB" dirty="0">
                <a:latin typeface="Gill Sans" panose="020B0602020204020204" pitchFamily="34" charset="0"/>
              </a:rPr>
              <a:t>To inform you of our expectations and the tender process</a:t>
            </a:r>
          </a:p>
          <a:p>
            <a:pPr>
              <a:defRPr/>
            </a:pPr>
            <a:endParaRPr lang="en-GB" dirty="0">
              <a:latin typeface="Gill Sans" panose="020B0602020204020204" pitchFamily="34" charset="0"/>
            </a:endParaRPr>
          </a:p>
          <a:p>
            <a:pPr lvl="4">
              <a:defRPr/>
            </a:pPr>
            <a:r>
              <a:rPr lang="en-GB" sz="2400" dirty="0">
                <a:latin typeface="Gill Sans" panose="020B0602020204020204" pitchFamily="34" charset="0"/>
              </a:rPr>
              <a:t>Give you a brief guidance on e-tendering portal</a:t>
            </a:r>
          </a:p>
          <a:p>
            <a:pPr lvl="4">
              <a:defRPr/>
            </a:pPr>
            <a:r>
              <a:rPr lang="en-GB" sz="2400" dirty="0">
                <a:latin typeface="Gill Sans" panose="020B0602020204020204" pitchFamily="34" charset="0"/>
              </a:rPr>
              <a:t>Take you through the procurement process</a:t>
            </a:r>
          </a:p>
          <a:p>
            <a:pPr lvl="4">
              <a:defRPr/>
            </a:pPr>
            <a:r>
              <a:rPr lang="en-GB" sz="2400" dirty="0">
                <a:latin typeface="Gill Sans" panose="020B0602020204020204" pitchFamily="34" charset="0"/>
              </a:rPr>
              <a:t>Explain how we evaluate tender</a:t>
            </a:r>
          </a:p>
          <a:p>
            <a:pPr lvl="4">
              <a:defRPr/>
            </a:pPr>
            <a:r>
              <a:rPr lang="en-GB" sz="2400" dirty="0">
                <a:latin typeface="Gill Sans" panose="020B0602020204020204" pitchFamily="34" charset="0"/>
              </a:rPr>
              <a:t>Clarify what we expect in terms of additionality and Social Value</a:t>
            </a:r>
          </a:p>
          <a:p>
            <a:pPr marL="0" indent="0">
              <a:buFontTx/>
              <a:buNone/>
              <a:defRPr/>
            </a:pPr>
            <a:endParaRPr lang="en-GB" dirty="0">
              <a:latin typeface="Gill Sans" panose="020B0602020204020204" pitchFamily="34" charset="0"/>
            </a:endParaRPr>
          </a:p>
          <a:p>
            <a:pPr marL="0" indent="0">
              <a:buFontTx/>
              <a:buNone/>
              <a:defRPr/>
            </a:pPr>
            <a:endParaRPr lang="en-GB" dirty="0"/>
          </a:p>
        </p:txBody>
      </p:sp>
    </p:spTree>
    <p:extLst>
      <p:ext uri="{BB962C8B-B14F-4D97-AF65-F5344CB8AC3E}">
        <p14:creationId xmlns:p14="http://schemas.microsoft.com/office/powerpoint/2010/main" val="1180153197"/>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C7A8272-734D-4EE9-A9CD-E9E5A8ED365E}"/>
              </a:ext>
            </a:extLst>
          </p:cNvPr>
          <p:cNvSpPr>
            <a:spLocks noGrp="1"/>
          </p:cNvSpPr>
          <p:nvPr>
            <p:ph type="title"/>
          </p:nvPr>
        </p:nvSpPr>
        <p:spPr>
          <a:xfrm>
            <a:off x="685800" y="260350"/>
            <a:ext cx="7772400" cy="647700"/>
          </a:xfrm>
        </p:spPr>
        <p:txBody>
          <a:bodyPr/>
          <a:lstStyle/>
          <a:p>
            <a:pPr algn="ctr"/>
            <a:r>
              <a:rPr lang="en-GB" altLang="en-US" dirty="0"/>
              <a:t>Where we advertise our opportunities</a:t>
            </a:r>
          </a:p>
        </p:txBody>
      </p:sp>
      <p:sp>
        <p:nvSpPr>
          <p:cNvPr id="10243" name="Content Placeholder 2">
            <a:extLst>
              <a:ext uri="{FF2B5EF4-FFF2-40B4-BE49-F238E27FC236}">
                <a16:creationId xmlns:a16="http://schemas.microsoft.com/office/drawing/2014/main" id="{F12B15DF-B2AC-4F02-A65B-630F9E7E993B}"/>
              </a:ext>
            </a:extLst>
          </p:cNvPr>
          <p:cNvSpPr>
            <a:spLocks noGrp="1"/>
          </p:cNvSpPr>
          <p:nvPr>
            <p:ph idx="1"/>
          </p:nvPr>
        </p:nvSpPr>
        <p:spPr>
          <a:xfrm>
            <a:off x="468312" y="1196975"/>
            <a:ext cx="8280151" cy="4670425"/>
          </a:xfrm>
        </p:spPr>
        <p:txBody>
          <a:bodyPr/>
          <a:lstStyle/>
          <a:p>
            <a:pPr>
              <a:defRPr/>
            </a:pPr>
            <a:endParaRPr lang="en-GB" altLang="en-US" dirty="0"/>
          </a:p>
          <a:p>
            <a:pPr>
              <a:defRPr/>
            </a:pPr>
            <a:r>
              <a:rPr lang="en-GB" altLang="en-US" dirty="0"/>
              <a:t>OJEU (if above the EU Thresholds - services £</a:t>
            </a:r>
            <a:r>
              <a:rPr lang="en-GB" dirty="0"/>
              <a:t>189,330</a:t>
            </a:r>
          </a:p>
          <a:p>
            <a:pPr marL="0" indent="0">
              <a:buNone/>
              <a:defRPr/>
            </a:pPr>
            <a:endParaRPr lang="en-GB" altLang="en-US" dirty="0"/>
          </a:p>
          <a:p>
            <a:pPr>
              <a:defRPr/>
            </a:pPr>
            <a:r>
              <a:rPr lang="en-GB" altLang="en-US" dirty="0"/>
              <a:t>Light touch          </a:t>
            </a:r>
            <a:r>
              <a:rPr lang="en-GB" dirty="0"/>
              <a:t>£663,540</a:t>
            </a:r>
          </a:p>
          <a:p>
            <a:pPr marL="0" indent="0">
              <a:buNone/>
              <a:defRPr/>
            </a:pPr>
            <a:endParaRPr lang="en-GB" altLang="en-US" dirty="0"/>
          </a:p>
          <a:p>
            <a:pPr>
              <a:defRPr/>
            </a:pPr>
            <a:r>
              <a:rPr lang="en-GB" altLang="en-US" dirty="0"/>
              <a:t>Contracts Finder</a:t>
            </a:r>
          </a:p>
          <a:p>
            <a:pPr marL="0" indent="0">
              <a:buFontTx/>
              <a:buNone/>
              <a:defRPr/>
            </a:pPr>
            <a:endParaRPr lang="en-GB" altLang="en-US" dirty="0"/>
          </a:p>
          <a:p>
            <a:pPr>
              <a:defRPr/>
            </a:pPr>
            <a:r>
              <a:rPr lang="en-GB" altLang="en-US" dirty="0"/>
              <a:t>E-Portal</a:t>
            </a:r>
          </a:p>
          <a:p>
            <a:pPr marL="0" indent="0">
              <a:buNone/>
              <a:defRPr/>
            </a:pPr>
            <a:endParaRPr lang="en-GB" altLang="en-US" dirty="0"/>
          </a:p>
          <a:p>
            <a:pPr>
              <a:defRPr/>
            </a:pPr>
            <a:r>
              <a:rPr lang="en-GB" altLang="en-US" dirty="0"/>
              <a:t>RBG’s website.</a:t>
            </a:r>
          </a:p>
          <a:p>
            <a:pPr>
              <a:defRPr/>
            </a:pPr>
            <a:endParaRPr lang="en-GB" altLang="en-US" dirty="0"/>
          </a:p>
        </p:txBody>
      </p:sp>
    </p:spTree>
    <p:extLst>
      <p:ext uri="{BB962C8B-B14F-4D97-AF65-F5344CB8AC3E}">
        <p14:creationId xmlns:p14="http://schemas.microsoft.com/office/powerpoint/2010/main" val="370851850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51FF6C4-C6F1-4500-B711-8C00C16C2EEB}"/>
              </a:ext>
            </a:extLst>
          </p:cNvPr>
          <p:cNvSpPr>
            <a:spLocks noGrp="1"/>
          </p:cNvSpPr>
          <p:nvPr>
            <p:ph type="title"/>
          </p:nvPr>
        </p:nvSpPr>
        <p:spPr>
          <a:xfrm>
            <a:off x="685800" y="260350"/>
            <a:ext cx="7772400" cy="431800"/>
          </a:xfrm>
        </p:spPr>
        <p:txBody>
          <a:bodyPr/>
          <a:lstStyle/>
          <a:p>
            <a:pPr algn="ctr"/>
            <a:r>
              <a:rPr lang="en-GB" altLang="en-US" dirty="0"/>
              <a:t>E-tendering portal</a:t>
            </a:r>
          </a:p>
        </p:txBody>
      </p:sp>
      <p:sp>
        <p:nvSpPr>
          <p:cNvPr id="3" name="Content Placeholder 2">
            <a:extLst>
              <a:ext uri="{FF2B5EF4-FFF2-40B4-BE49-F238E27FC236}">
                <a16:creationId xmlns:a16="http://schemas.microsoft.com/office/drawing/2014/main" id="{912C9741-F4B9-4B6F-9C4C-778F6731EA2D}"/>
              </a:ext>
            </a:extLst>
          </p:cNvPr>
          <p:cNvSpPr>
            <a:spLocks noGrp="1"/>
          </p:cNvSpPr>
          <p:nvPr>
            <p:ph idx="1"/>
          </p:nvPr>
        </p:nvSpPr>
        <p:spPr>
          <a:xfrm>
            <a:off x="685800" y="836613"/>
            <a:ext cx="7772400" cy="5030787"/>
          </a:xfrm>
        </p:spPr>
        <p:txBody>
          <a:bodyPr/>
          <a:lstStyle/>
          <a:p>
            <a:pPr>
              <a:defRPr/>
            </a:pPr>
            <a:r>
              <a:rPr lang="en-GB" dirty="0"/>
              <a:t>Tenders go through our electronic tendering portal (e-tendering portal)</a:t>
            </a:r>
          </a:p>
          <a:p>
            <a:pPr>
              <a:defRPr/>
            </a:pPr>
            <a:endParaRPr lang="en-GB" dirty="0"/>
          </a:p>
          <a:p>
            <a:pPr>
              <a:defRPr/>
            </a:pPr>
            <a:r>
              <a:rPr lang="en-GB" dirty="0"/>
              <a:t>Benefits of registering on e-tendering portal:</a:t>
            </a:r>
          </a:p>
          <a:p>
            <a:pPr lvl="1" eaLnBrk="1" hangingPunct="1">
              <a:defRPr/>
            </a:pPr>
            <a:r>
              <a:rPr lang="en-GB" altLang="en-US" sz="2400" dirty="0"/>
              <a:t>It’s Free</a:t>
            </a:r>
          </a:p>
          <a:p>
            <a:pPr lvl="1" eaLnBrk="1" hangingPunct="1">
              <a:defRPr/>
            </a:pPr>
            <a:r>
              <a:rPr lang="en-GB" altLang="en-US" sz="2400" dirty="0"/>
              <a:t>It’s easy</a:t>
            </a:r>
          </a:p>
          <a:p>
            <a:pPr lvl="1" eaLnBrk="1" hangingPunct="1">
              <a:defRPr/>
            </a:pPr>
            <a:r>
              <a:rPr lang="en-GB" altLang="en-US" sz="2400" dirty="0"/>
              <a:t>It’s a one stop shop – you register, it alerts you to opportunities in your business area</a:t>
            </a:r>
          </a:p>
          <a:p>
            <a:pPr lvl="1" eaLnBrk="1" hangingPunct="1">
              <a:defRPr/>
            </a:pPr>
            <a:r>
              <a:rPr lang="en-GB" altLang="en-US" sz="2400" dirty="0"/>
              <a:t>It gives you access to multiple organisations across London and nationally</a:t>
            </a:r>
          </a:p>
          <a:p>
            <a:pPr lvl="1" eaLnBrk="1" hangingPunct="1">
              <a:defRPr/>
            </a:pPr>
            <a:endParaRPr lang="en-GB" altLang="en-US" dirty="0"/>
          </a:p>
          <a:p>
            <a:pPr marL="457200" lvl="1" indent="0" eaLnBrk="1" hangingPunct="1">
              <a:buFontTx/>
              <a:buNone/>
              <a:defRPr/>
            </a:pPr>
            <a:r>
              <a:rPr lang="en-GB" altLang="en-US" dirty="0"/>
              <a:t>Address link </a:t>
            </a:r>
            <a:r>
              <a:rPr lang="en-GB" altLang="en-US" dirty="0">
                <a:hlinkClick r:id="rId2"/>
              </a:rPr>
              <a:t>https://royalgreenwich.proactishosting.com/</a:t>
            </a:r>
            <a:endParaRPr lang="en-GB" altLang="en-US" dirty="0"/>
          </a:p>
          <a:p>
            <a:pPr marL="457200" lvl="1" indent="0" eaLnBrk="1" hangingPunct="1">
              <a:buFontTx/>
              <a:buNone/>
              <a:defRPr/>
            </a:pPr>
            <a:endParaRPr lang="en-GB" altLang="en-US" dirty="0"/>
          </a:p>
          <a:p>
            <a:pPr>
              <a:defRPr/>
            </a:pPr>
            <a:endParaRPr lang="en-GB" dirty="0"/>
          </a:p>
        </p:txBody>
      </p:sp>
    </p:spTree>
    <p:extLst>
      <p:ext uri="{BB962C8B-B14F-4D97-AF65-F5344CB8AC3E}">
        <p14:creationId xmlns:p14="http://schemas.microsoft.com/office/powerpoint/2010/main" val="4056899458"/>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16D6BA3-FF30-477B-88E4-779DE888E2AA}"/>
              </a:ext>
            </a:extLst>
          </p:cNvPr>
          <p:cNvSpPr>
            <a:spLocks noGrp="1"/>
          </p:cNvSpPr>
          <p:nvPr>
            <p:ph type="title"/>
          </p:nvPr>
        </p:nvSpPr>
        <p:spPr/>
        <p:txBody>
          <a:bodyPr/>
          <a:lstStyle/>
          <a:p>
            <a:endParaRPr lang="en-US" altLang="en-US"/>
          </a:p>
        </p:txBody>
      </p:sp>
      <p:pic>
        <p:nvPicPr>
          <p:cNvPr id="8195" name="Content Placeholder 3">
            <a:extLst>
              <a:ext uri="{FF2B5EF4-FFF2-40B4-BE49-F238E27FC236}">
                <a16:creationId xmlns:a16="http://schemas.microsoft.com/office/drawing/2014/main" id="{507986E9-84C1-4B63-A60C-752241CEE72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333375"/>
            <a:ext cx="8569325" cy="5534025"/>
          </a:xfrm>
        </p:spPr>
      </p:pic>
    </p:spTree>
    <p:extLst>
      <p:ext uri="{BB962C8B-B14F-4D97-AF65-F5344CB8AC3E}">
        <p14:creationId xmlns:p14="http://schemas.microsoft.com/office/powerpoint/2010/main" val="1443429967"/>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417B3D0-98A3-4E48-AB69-3ADA23BA954D}"/>
              </a:ext>
            </a:extLst>
          </p:cNvPr>
          <p:cNvSpPr>
            <a:spLocks noGrp="1"/>
          </p:cNvSpPr>
          <p:nvPr>
            <p:ph type="title"/>
          </p:nvPr>
        </p:nvSpPr>
        <p:spPr>
          <a:xfrm>
            <a:off x="715963" y="333375"/>
            <a:ext cx="7772400" cy="431800"/>
          </a:xfrm>
        </p:spPr>
        <p:txBody>
          <a:bodyPr/>
          <a:lstStyle/>
          <a:p>
            <a:pPr algn="ctr"/>
            <a:r>
              <a:rPr lang="en-GB" altLang="en-US" dirty="0"/>
              <a:t>Tendering process</a:t>
            </a:r>
          </a:p>
        </p:txBody>
      </p:sp>
      <p:sp>
        <p:nvSpPr>
          <p:cNvPr id="10243" name="Content Placeholder 2">
            <a:extLst>
              <a:ext uri="{FF2B5EF4-FFF2-40B4-BE49-F238E27FC236}">
                <a16:creationId xmlns:a16="http://schemas.microsoft.com/office/drawing/2014/main" id="{75E8FA5A-BD16-4D44-BE50-64C8B9A1243F}"/>
              </a:ext>
            </a:extLst>
          </p:cNvPr>
          <p:cNvSpPr>
            <a:spLocks noGrp="1"/>
          </p:cNvSpPr>
          <p:nvPr>
            <p:ph idx="1"/>
          </p:nvPr>
        </p:nvSpPr>
        <p:spPr>
          <a:xfrm>
            <a:off x="685800" y="981075"/>
            <a:ext cx="7772400" cy="4886325"/>
          </a:xfrm>
        </p:spPr>
        <p:txBody>
          <a:bodyPr/>
          <a:lstStyle/>
          <a:p>
            <a:r>
              <a:rPr lang="en-GB" altLang="en-US" dirty="0"/>
              <a:t>This is a restricted procurement route ( two stages)</a:t>
            </a:r>
          </a:p>
          <a:p>
            <a:endParaRPr lang="en-GB" altLang="en-US" dirty="0"/>
          </a:p>
          <a:p>
            <a:r>
              <a:rPr lang="en-GB" altLang="en-US" dirty="0"/>
              <a:t>Providers will be given plenty of time within the rules to submit a tender</a:t>
            </a:r>
          </a:p>
          <a:p>
            <a:endParaRPr lang="en-GB" altLang="en-US" dirty="0"/>
          </a:p>
          <a:p>
            <a:r>
              <a:rPr lang="en-GB" altLang="en-US" dirty="0"/>
              <a:t>Q&amp;A time period will be set out in the tender </a:t>
            </a:r>
          </a:p>
          <a:p>
            <a:endParaRPr lang="en-GB" altLang="en-US" dirty="0"/>
          </a:p>
          <a:p>
            <a:r>
              <a:rPr lang="en-GB" altLang="en-US" dirty="0"/>
              <a:t>Tender evaluation methodology, including the weightings for each questions will be set out in the tender documentation and used for evaluation.</a:t>
            </a:r>
          </a:p>
        </p:txBody>
      </p:sp>
    </p:spTree>
    <p:extLst>
      <p:ext uri="{BB962C8B-B14F-4D97-AF65-F5344CB8AC3E}">
        <p14:creationId xmlns:p14="http://schemas.microsoft.com/office/powerpoint/2010/main" val="1872430220"/>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3865B-65E0-48F2-8339-D0D3BA56A1C1}"/>
              </a:ext>
            </a:extLst>
          </p:cNvPr>
          <p:cNvSpPr>
            <a:spLocks noGrp="1"/>
          </p:cNvSpPr>
          <p:nvPr>
            <p:ph type="title"/>
          </p:nvPr>
        </p:nvSpPr>
        <p:spPr/>
        <p:txBody>
          <a:bodyPr/>
          <a:lstStyle/>
          <a:p>
            <a:pPr algn="ctr"/>
            <a:r>
              <a:rPr lang="en-GB" altLang="en-US" sz="3200" dirty="0"/>
              <a:t>Tender evaluation</a:t>
            </a:r>
            <a:endParaRPr lang="en-GB" dirty="0"/>
          </a:p>
        </p:txBody>
      </p:sp>
      <p:sp>
        <p:nvSpPr>
          <p:cNvPr id="3" name="Content Placeholder 2">
            <a:extLst>
              <a:ext uri="{FF2B5EF4-FFF2-40B4-BE49-F238E27FC236}">
                <a16:creationId xmlns:a16="http://schemas.microsoft.com/office/drawing/2014/main" id="{75B91744-1396-409A-92D9-D0FDBF5500BE}"/>
              </a:ext>
            </a:extLst>
          </p:cNvPr>
          <p:cNvSpPr>
            <a:spLocks noGrp="1"/>
          </p:cNvSpPr>
          <p:nvPr>
            <p:ph idx="1"/>
          </p:nvPr>
        </p:nvSpPr>
        <p:spPr/>
        <p:txBody>
          <a:bodyPr/>
          <a:lstStyle/>
          <a:p>
            <a:pPr algn="just"/>
            <a:r>
              <a:rPr lang="en-GB" altLang="en-US" dirty="0">
                <a:cs typeface="Arial" panose="020B0604020202020204" pitchFamily="34" charset="0"/>
              </a:rPr>
              <a:t>Tender evaluation refers to the process of assessing returned tender responses to select the best Value For Money (VFM) tender(s) in accordance with the process stated in the original Invitation To Tender (ITT).</a:t>
            </a:r>
          </a:p>
          <a:p>
            <a:pPr algn="just"/>
            <a:r>
              <a:rPr lang="en-GB" dirty="0"/>
              <a:t>An important first step in the process is to ensure that the bidders meet the overall basic requirements and that the bidders fully understand the implications and the risks of implementing the service or delivering the goods. ( SQ, will be the first stage and ITT second)</a:t>
            </a:r>
          </a:p>
        </p:txBody>
      </p:sp>
    </p:spTree>
    <p:extLst>
      <p:ext uri="{BB962C8B-B14F-4D97-AF65-F5344CB8AC3E}">
        <p14:creationId xmlns:p14="http://schemas.microsoft.com/office/powerpoint/2010/main" val="2602196703"/>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E7634-33BF-4F68-A9CC-89724A1BB31E}"/>
              </a:ext>
            </a:extLst>
          </p:cNvPr>
          <p:cNvSpPr>
            <a:spLocks noGrp="1"/>
          </p:cNvSpPr>
          <p:nvPr>
            <p:ph type="title"/>
          </p:nvPr>
        </p:nvSpPr>
        <p:spPr>
          <a:xfrm>
            <a:off x="827584" y="116632"/>
            <a:ext cx="7772400" cy="381000"/>
          </a:xfrm>
        </p:spPr>
        <p:txBody>
          <a:bodyPr/>
          <a:lstStyle/>
          <a:p>
            <a:pPr lvl="0"/>
            <a:r>
              <a:rPr lang="en-GB" dirty="0"/>
              <a:t>Tender Evaluation Panel</a:t>
            </a:r>
          </a:p>
        </p:txBody>
      </p:sp>
      <p:sp>
        <p:nvSpPr>
          <p:cNvPr id="3" name="Content Placeholder 2">
            <a:extLst>
              <a:ext uri="{FF2B5EF4-FFF2-40B4-BE49-F238E27FC236}">
                <a16:creationId xmlns:a16="http://schemas.microsoft.com/office/drawing/2014/main" id="{75E64A9F-D01C-4086-AEDD-6F9AD52E173B}"/>
              </a:ext>
            </a:extLst>
          </p:cNvPr>
          <p:cNvSpPr>
            <a:spLocks noGrp="1"/>
          </p:cNvSpPr>
          <p:nvPr>
            <p:ph idx="1"/>
          </p:nvPr>
        </p:nvSpPr>
        <p:spPr>
          <a:xfrm>
            <a:off x="467544" y="1268760"/>
            <a:ext cx="8676456" cy="5184576"/>
          </a:xfrm>
        </p:spPr>
        <p:txBody>
          <a:bodyPr/>
          <a:lstStyle/>
          <a:p>
            <a:pPr>
              <a:lnSpc>
                <a:spcPct val="150000"/>
              </a:lnSpc>
            </a:pPr>
            <a:r>
              <a:rPr lang="en-GB" dirty="0"/>
              <a:t>The tenders will be marked in the following manner:</a:t>
            </a:r>
          </a:p>
          <a:p>
            <a:pPr lvl="1">
              <a:lnSpc>
                <a:spcPct val="150000"/>
              </a:lnSpc>
              <a:buFont typeface="Wingdings" panose="05000000000000000000" pitchFamily="2" charset="2"/>
              <a:buChar char="Ø"/>
            </a:pPr>
            <a:r>
              <a:rPr lang="en-GB" sz="2400" dirty="0"/>
              <a:t>Individual Marking</a:t>
            </a:r>
          </a:p>
          <a:p>
            <a:pPr lvl="1">
              <a:lnSpc>
                <a:spcPct val="150000"/>
              </a:lnSpc>
              <a:buFont typeface="Wingdings" panose="05000000000000000000" pitchFamily="2" charset="2"/>
              <a:buChar char="Ø"/>
            </a:pPr>
            <a:r>
              <a:rPr lang="en-GB" sz="2400" dirty="0"/>
              <a:t>Group Moderation</a:t>
            </a:r>
          </a:p>
          <a:p>
            <a:pPr lvl="1">
              <a:lnSpc>
                <a:spcPct val="150000"/>
              </a:lnSpc>
              <a:buFont typeface="Wingdings" panose="05000000000000000000" pitchFamily="2" charset="2"/>
              <a:buChar char="Ø"/>
            </a:pPr>
            <a:r>
              <a:rPr lang="en-GB" sz="2400" dirty="0"/>
              <a:t>Individual Marking</a:t>
            </a:r>
          </a:p>
          <a:p>
            <a:pPr lvl="1">
              <a:lnSpc>
                <a:spcPct val="150000"/>
              </a:lnSpc>
              <a:buFont typeface="Wingdings" panose="05000000000000000000" pitchFamily="2" charset="2"/>
              <a:buChar char="Ø"/>
            </a:pPr>
            <a:r>
              <a:rPr lang="en-GB" sz="2400" dirty="0"/>
              <a:t>Tender Verification Panel ( where necessary)</a:t>
            </a:r>
          </a:p>
          <a:p>
            <a:endParaRPr lang="en-GB" sz="2000" dirty="0"/>
          </a:p>
        </p:txBody>
      </p:sp>
    </p:spTree>
    <p:extLst>
      <p:ext uri="{BB962C8B-B14F-4D97-AF65-F5344CB8AC3E}">
        <p14:creationId xmlns:p14="http://schemas.microsoft.com/office/powerpoint/2010/main" val="3080135255"/>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3EF2-4B08-4E39-998E-1AFC592280D9}"/>
              </a:ext>
            </a:extLst>
          </p:cNvPr>
          <p:cNvSpPr>
            <a:spLocks noGrp="1"/>
          </p:cNvSpPr>
          <p:nvPr>
            <p:ph type="title"/>
          </p:nvPr>
        </p:nvSpPr>
        <p:spPr>
          <a:xfrm>
            <a:off x="685800" y="12073"/>
            <a:ext cx="7772400" cy="1143000"/>
          </a:xfrm>
        </p:spPr>
        <p:txBody>
          <a:bodyPr/>
          <a:lstStyle/>
          <a:p>
            <a:pPr algn="ctr"/>
            <a:r>
              <a:rPr lang="en-GB" dirty="0"/>
              <a:t>Scoring process</a:t>
            </a:r>
          </a:p>
        </p:txBody>
      </p:sp>
      <p:sp>
        <p:nvSpPr>
          <p:cNvPr id="3" name="Content Placeholder 2">
            <a:extLst>
              <a:ext uri="{FF2B5EF4-FFF2-40B4-BE49-F238E27FC236}">
                <a16:creationId xmlns:a16="http://schemas.microsoft.com/office/drawing/2014/main" id="{D8915AB6-3C06-4AB3-A032-16C10514AF23}"/>
              </a:ext>
            </a:extLst>
          </p:cNvPr>
          <p:cNvSpPr>
            <a:spLocks noGrp="1"/>
          </p:cNvSpPr>
          <p:nvPr>
            <p:ph idx="1"/>
          </p:nvPr>
        </p:nvSpPr>
        <p:spPr>
          <a:xfrm>
            <a:off x="685800" y="1052737"/>
            <a:ext cx="8062664" cy="4896544"/>
          </a:xfrm>
        </p:spPr>
        <p:txBody>
          <a:bodyPr/>
          <a:lstStyle/>
          <a:p>
            <a:r>
              <a:rPr lang="en-GB" dirty="0"/>
              <a:t>The criteria and scoring methodology will be  determined at the Specification stage and published in the SQ ( Supplier Questionnaire Guide and in the Invitation to Tender (ITT). </a:t>
            </a:r>
          </a:p>
          <a:p>
            <a:pPr marL="0" indent="0">
              <a:buNone/>
            </a:pPr>
            <a:endParaRPr lang="en-GB" dirty="0"/>
          </a:p>
          <a:p>
            <a:pPr algn="just"/>
            <a:r>
              <a:rPr lang="en-GB" dirty="0"/>
              <a:t>A tender evaluation consists of a commercial and technical assessment.</a:t>
            </a:r>
          </a:p>
          <a:p>
            <a:pPr marL="0" indent="0" algn="just">
              <a:buNone/>
            </a:pPr>
            <a:endParaRPr lang="en-GB" dirty="0"/>
          </a:p>
          <a:p>
            <a:pPr algn="just"/>
            <a:r>
              <a:rPr lang="en-GB" dirty="0"/>
              <a:t>Each scoring methodology will be related to the question. </a:t>
            </a:r>
          </a:p>
          <a:p>
            <a:pPr algn="just"/>
            <a:r>
              <a:rPr lang="en-GB" dirty="0"/>
              <a:t>Where necessary, providers may be invited for interview/presentation.</a:t>
            </a:r>
          </a:p>
          <a:p>
            <a:pPr algn="just"/>
            <a:endParaRPr lang="en-GB" dirty="0"/>
          </a:p>
          <a:p>
            <a:pPr marL="0" indent="0" algn="just">
              <a:buNone/>
            </a:pPr>
            <a:endParaRPr lang="en-GB" dirty="0"/>
          </a:p>
          <a:p>
            <a:pPr marL="0" indent="0" algn="just">
              <a:buNone/>
            </a:pPr>
            <a:endParaRPr lang="en-GB" dirty="0"/>
          </a:p>
          <a:p>
            <a:endParaRPr lang="en-GB" dirty="0"/>
          </a:p>
          <a:p>
            <a:pPr marL="0" indent="0">
              <a:buNone/>
            </a:pPr>
            <a:r>
              <a:rPr lang="en-GB" dirty="0"/>
              <a:t> </a:t>
            </a:r>
          </a:p>
          <a:p>
            <a:endParaRPr lang="en-GB" dirty="0"/>
          </a:p>
        </p:txBody>
      </p:sp>
    </p:spTree>
    <p:extLst>
      <p:ext uri="{BB962C8B-B14F-4D97-AF65-F5344CB8AC3E}">
        <p14:creationId xmlns:p14="http://schemas.microsoft.com/office/powerpoint/2010/main" val="2332661438"/>
      </p:ext>
    </p:extLst>
  </p:cSld>
  <p:clrMapOvr>
    <a:masterClrMapping/>
  </p:clrMapOvr>
  <p:transition spd="slow">
    <p:wipe dir="r"/>
  </p:transition>
</p:sld>
</file>

<file path=ppt/theme/theme1.xml><?xml version="1.0" encoding="utf-8"?>
<a:theme xmlns:a="http://schemas.openxmlformats.org/drawingml/2006/main" name="MAIN PAGE">
  <a:themeElements>
    <a:clrScheme name="MAIN PAG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AIN P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IN PAG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IN PAG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IN PAG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IN PAG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IN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IN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IN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2408</TotalTime>
  <Words>896</Words>
  <Application>Microsoft Office PowerPoint</Application>
  <PresentationFormat>On-screen Show (4:3)</PresentationFormat>
  <Paragraphs>148</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Courier New</vt:lpstr>
      <vt:lpstr>Gill Sans</vt:lpstr>
      <vt:lpstr>Symbol</vt:lpstr>
      <vt:lpstr>Times</vt:lpstr>
      <vt:lpstr>Times New Roman</vt:lpstr>
      <vt:lpstr>Wingdings</vt:lpstr>
      <vt:lpstr>MAIN PAGE</vt:lpstr>
      <vt:lpstr>PowerPoint Presentation</vt:lpstr>
      <vt:lpstr>OBJECTIVES</vt:lpstr>
      <vt:lpstr>Where we advertise our opportunities</vt:lpstr>
      <vt:lpstr>E-tendering portal</vt:lpstr>
      <vt:lpstr>PowerPoint Presentation</vt:lpstr>
      <vt:lpstr>Tendering process</vt:lpstr>
      <vt:lpstr>Tender evaluation</vt:lpstr>
      <vt:lpstr>Tender Evaluation Panel</vt:lpstr>
      <vt:lpstr>Scoring process</vt:lpstr>
      <vt:lpstr>Scoring Methodology ( Quality) </vt:lpstr>
      <vt:lpstr>Scoring Social Value</vt:lpstr>
      <vt:lpstr>Scoring Social Value</vt:lpstr>
      <vt:lpstr>Scoring Social Value</vt:lpstr>
    </vt:vector>
  </TitlesOfParts>
  <Company>Greenwich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Communications Unit</dc:creator>
  <cp:lastModifiedBy>Michel Ngue-Awane</cp:lastModifiedBy>
  <cp:revision>354</cp:revision>
  <cp:lastPrinted>2020-03-04T09:33:11Z</cp:lastPrinted>
  <dcterms:created xsi:type="dcterms:W3CDTF">2006-11-10T12:27:24Z</dcterms:created>
  <dcterms:modified xsi:type="dcterms:W3CDTF">2020-03-05T10:16:13Z</dcterms:modified>
</cp:coreProperties>
</file>