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7" r:id="rId5"/>
  </p:sldMasterIdLst>
  <p:notesMasterIdLst>
    <p:notesMasterId r:id="rId16"/>
  </p:notesMasterIdLst>
  <p:sldIdLst>
    <p:sldId id="1244" r:id="rId6"/>
    <p:sldId id="1245" r:id="rId7"/>
    <p:sldId id="1247" r:id="rId8"/>
    <p:sldId id="1248" r:id="rId9"/>
    <p:sldId id="1250" r:id="rId10"/>
    <p:sldId id="1252" r:id="rId11"/>
    <p:sldId id="1238" r:id="rId12"/>
    <p:sldId id="1253" r:id="rId13"/>
    <p:sldId id="1254" r:id="rId14"/>
    <p:sldId id="125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5C9D6D-85D1-2989-627F-CC269380F2CC}" name="Lucy OLoughlin" initials="LO" userId="S::lucy.oloughlin@devon.gov.uk::857b049e-6a4b-4e58-bf62-d6c774f73854" providerId="AD"/>
  <p188:author id="{95EBD1C1-B6EC-548E-CB8D-80A555C67442}" name="Abenaa Gyamfuah-Assibey" initials="AGA" userId="S::Abs.Gyamfuah-Assibey@devon.gov.uk::d526f712-16f4-4b9e-8a77-2a0b5ad98ac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B024F4-222C-474E-BC6F-2A6505B2643C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F936A16-9135-40C2-8C05-B44D7A4AAB46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2000"/>
            <a:t>Community provision</a:t>
          </a:r>
        </a:p>
      </dgm:t>
    </dgm:pt>
    <dgm:pt modelId="{03DF1E77-39B4-4CD1-BC4D-9A770B53F012}" type="parTrans" cxnId="{BAB5FABF-B383-4359-AA23-E1902DE765C8}">
      <dgm:prSet/>
      <dgm:spPr/>
      <dgm:t>
        <a:bodyPr/>
        <a:lstStyle/>
        <a:p>
          <a:endParaRPr lang="en-GB"/>
        </a:p>
      </dgm:t>
    </dgm:pt>
    <dgm:pt modelId="{76651009-16BC-476A-B47F-0294984FB2FF}" type="sibTrans" cxnId="{BAB5FABF-B383-4359-AA23-E1902DE765C8}">
      <dgm:prSet/>
      <dgm:spPr/>
      <dgm:t>
        <a:bodyPr/>
        <a:lstStyle/>
        <a:p>
          <a:endParaRPr lang="en-GB"/>
        </a:p>
      </dgm:t>
    </dgm:pt>
    <dgm:pt modelId="{82655B00-4F33-46A2-9BB7-2AFB4F9321B4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400"/>
            <a:t>Meeting local needs of people</a:t>
          </a:r>
        </a:p>
      </dgm:t>
    </dgm:pt>
    <dgm:pt modelId="{8FCDA870-F07B-4534-B853-3401E88AB3EF}" type="parTrans" cxnId="{202D6301-AB41-486D-9B89-2FA8B647C5C9}">
      <dgm:prSet/>
      <dgm:spPr/>
      <dgm:t>
        <a:bodyPr/>
        <a:lstStyle/>
        <a:p>
          <a:endParaRPr lang="en-GB"/>
        </a:p>
      </dgm:t>
    </dgm:pt>
    <dgm:pt modelId="{CF074479-B00E-45E8-B560-4F71DE64B4CB}" type="sibTrans" cxnId="{202D6301-AB41-486D-9B89-2FA8B647C5C9}">
      <dgm:prSet/>
      <dgm:spPr/>
      <dgm:t>
        <a:bodyPr/>
        <a:lstStyle/>
        <a:p>
          <a:endParaRPr lang="en-GB"/>
        </a:p>
      </dgm:t>
    </dgm:pt>
    <dgm:pt modelId="{4016AC47-E7BE-48B9-8E3E-2AF0FCBE464C}">
      <dgm:prSet phldrT="[Text]" custT="1"/>
      <dgm:spPr/>
      <dgm:t>
        <a:bodyPr/>
        <a:lstStyle/>
        <a:p>
          <a:r>
            <a:rPr lang="en-GB" sz="1200"/>
            <a:t>Creating complementary high quality digital and </a:t>
          </a:r>
          <a:r>
            <a:rPr lang="en-GB" sz="1200" b="1"/>
            <a:t>place-based</a:t>
          </a:r>
          <a:r>
            <a:rPr lang="en-GB" sz="1200"/>
            <a:t> offers</a:t>
          </a:r>
        </a:p>
      </dgm:t>
    </dgm:pt>
    <dgm:pt modelId="{267F55A5-0F11-4B45-8CC5-0AC7906FF6C2}" type="parTrans" cxnId="{2024073D-7392-4AAF-9C3C-F4E2D0F1EE1E}">
      <dgm:prSet/>
      <dgm:spPr/>
      <dgm:t>
        <a:bodyPr/>
        <a:lstStyle/>
        <a:p>
          <a:endParaRPr lang="en-GB"/>
        </a:p>
      </dgm:t>
    </dgm:pt>
    <dgm:pt modelId="{6E490866-28D2-447D-9F7E-7544E29886E7}" type="sibTrans" cxnId="{2024073D-7392-4AAF-9C3C-F4E2D0F1EE1E}">
      <dgm:prSet/>
      <dgm:spPr/>
      <dgm:t>
        <a:bodyPr/>
        <a:lstStyle/>
        <a:p>
          <a:endParaRPr lang="en-GB"/>
        </a:p>
      </dgm:t>
    </dgm:pt>
    <dgm:pt modelId="{CC36CD62-9171-40DC-B0FB-A2D6E6111B83}" type="pres">
      <dgm:prSet presAssocID="{49B024F4-222C-474E-BC6F-2A6505B2643C}" presName="Name0" presStyleCnt="0">
        <dgm:presLayoutVars>
          <dgm:dir/>
          <dgm:resizeHandles val="exact"/>
        </dgm:presLayoutVars>
      </dgm:prSet>
      <dgm:spPr/>
    </dgm:pt>
    <dgm:pt modelId="{39761954-6BFE-40EC-8F1A-CF11E40C4AF4}" type="pres">
      <dgm:prSet presAssocID="{49B024F4-222C-474E-BC6F-2A6505B2643C}" presName="cycle" presStyleCnt="0"/>
      <dgm:spPr/>
    </dgm:pt>
    <dgm:pt modelId="{AB6C55DD-860F-426A-AEBC-38D072FDA723}" type="pres">
      <dgm:prSet presAssocID="{EF936A16-9135-40C2-8C05-B44D7A4AAB46}" presName="nodeFirstNode" presStyleLbl="node1" presStyleIdx="0" presStyleCnt="3">
        <dgm:presLayoutVars>
          <dgm:bulletEnabled val="1"/>
        </dgm:presLayoutVars>
      </dgm:prSet>
      <dgm:spPr/>
    </dgm:pt>
    <dgm:pt modelId="{467C341E-4F76-4486-B37C-1998F1F68015}" type="pres">
      <dgm:prSet presAssocID="{76651009-16BC-476A-B47F-0294984FB2FF}" presName="sibTransFirstNode" presStyleLbl="bgShp" presStyleIdx="0" presStyleCnt="1"/>
      <dgm:spPr/>
    </dgm:pt>
    <dgm:pt modelId="{3272C8AE-0F6F-4625-A591-6E61B6A27D8C}" type="pres">
      <dgm:prSet presAssocID="{82655B00-4F33-46A2-9BB7-2AFB4F9321B4}" presName="nodeFollowingNodes" presStyleLbl="node1" presStyleIdx="1" presStyleCnt="3">
        <dgm:presLayoutVars>
          <dgm:bulletEnabled val="1"/>
        </dgm:presLayoutVars>
      </dgm:prSet>
      <dgm:spPr/>
    </dgm:pt>
    <dgm:pt modelId="{FB63E11C-8197-4FE3-82F9-7F5FAE2163BB}" type="pres">
      <dgm:prSet presAssocID="{4016AC47-E7BE-48B9-8E3E-2AF0FCBE464C}" presName="nodeFollowingNodes" presStyleLbl="node1" presStyleIdx="2" presStyleCnt="3">
        <dgm:presLayoutVars>
          <dgm:bulletEnabled val="1"/>
        </dgm:presLayoutVars>
      </dgm:prSet>
      <dgm:spPr/>
    </dgm:pt>
  </dgm:ptLst>
  <dgm:cxnLst>
    <dgm:cxn modelId="{202D6301-AB41-486D-9B89-2FA8B647C5C9}" srcId="{49B024F4-222C-474E-BC6F-2A6505B2643C}" destId="{82655B00-4F33-46A2-9BB7-2AFB4F9321B4}" srcOrd="1" destOrd="0" parTransId="{8FCDA870-F07B-4534-B853-3401E88AB3EF}" sibTransId="{CF074479-B00E-45E8-B560-4F71DE64B4CB}"/>
    <dgm:cxn modelId="{79ADC113-0C18-4FBA-9886-121C089DE1A7}" type="presOf" srcId="{EF936A16-9135-40C2-8C05-B44D7A4AAB46}" destId="{AB6C55DD-860F-426A-AEBC-38D072FDA723}" srcOrd="0" destOrd="0" presId="urn:microsoft.com/office/officeart/2005/8/layout/cycle3"/>
    <dgm:cxn modelId="{EC1D653B-9231-4E5F-AD28-341BD3ABA1B6}" type="presOf" srcId="{76651009-16BC-476A-B47F-0294984FB2FF}" destId="{467C341E-4F76-4486-B37C-1998F1F68015}" srcOrd="0" destOrd="0" presId="urn:microsoft.com/office/officeart/2005/8/layout/cycle3"/>
    <dgm:cxn modelId="{2024073D-7392-4AAF-9C3C-F4E2D0F1EE1E}" srcId="{49B024F4-222C-474E-BC6F-2A6505B2643C}" destId="{4016AC47-E7BE-48B9-8E3E-2AF0FCBE464C}" srcOrd="2" destOrd="0" parTransId="{267F55A5-0F11-4B45-8CC5-0AC7906FF6C2}" sibTransId="{6E490866-28D2-447D-9F7E-7544E29886E7}"/>
    <dgm:cxn modelId="{2EAFC4AB-B8DC-4B35-AED4-21D13AEC3116}" type="presOf" srcId="{49B024F4-222C-474E-BC6F-2A6505B2643C}" destId="{CC36CD62-9171-40DC-B0FB-A2D6E6111B83}" srcOrd="0" destOrd="0" presId="urn:microsoft.com/office/officeart/2005/8/layout/cycle3"/>
    <dgm:cxn modelId="{A65D5CAC-5DD4-44E5-B068-030F677E6B97}" type="presOf" srcId="{4016AC47-E7BE-48B9-8E3E-2AF0FCBE464C}" destId="{FB63E11C-8197-4FE3-82F9-7F5FAE2163BB}" srcOrd="0" destOrd="0" presId="urn:microsoft.com/office/officeart/2005/8/layout/cycle3"/>
    <dgm:cxn modelId="{BAB5FABF-B383-4359-AA23-E1902DE765C8}" srcId="{49B024F4-222C-474E-BC6F-2A6505B2643C}" destId="{EF936A16-9135-40C2-8C05-B44D7A4AAB46}" srcOrd="0" destOrd="0" parTransId="{03DF1E77-39B4-4CD1-BC4D-9A770B53F012}" sibTransId="{76651009-16BC-476A-B47F-0294984FB2FF}"/>
    <dgm:cxn modelId="{9D9D70E7-D031-41F8-A3C3-FCA0BB8A7842}" type="presOf" srcId="{82655B00-4F33-46A2-9BB7-2AFB4F9321B4}" destId="{3272C8AE-0F6F-4625-A591-6E61B6A27D8C}" srcOrd="0" destOrd="0" presId="urn:microsoft.com/office/officeart/2005/8/layout/cycle3"/>
    <dgm:cxn modelId="{898EDDEA-F5BB-4571-920C-1E41F024B7D1}" type="presParOf" srcId="{CC36CD62-9171-40DC-B0FB-A2D6E6111B83}" destId="{39761954-6BFE-40EC-8F1A-CF11E40C4AF4}" srcOrd="0" destOrd="0" presId="urn:microsoft.com/office/officeart/2005/8/layout/cycle3"/>
    <dgm:cxn modelId="{5379CFE9-7D63-4F96-BFC1-F07E9B2A25A5}" type="presParOf" srcId="{39761954-6BFE-40EC-8F1A-CF11E40C4AF4}" destId="{AB6C55DD-860F-426A-AEBC-38D072FDA723}" srcOrd="0" destOrd="0" presId="urn:microsoft.com/office/officeart/2005/8/layout/cycle3"/>
    <dgm:cxn modelId="{337FF578-91A2-4857-A378-0A24C1221A7F}" type="presParOf" srcId="{39761954-6BFE-40EC-8F1A-CF11E40C4AF4}" destId="{467C341E-4F76-4486-B37C-1998F1F68015}" srcOrd="1" destOrd="0" presId="urn:microsoft.com/office/officeart/2005/8/layout/cycle3"/>
    <dgm:cxn modelId="{40B4BC3E-FB38-4342-B236-62C78EC5A383}" type="presParOf" srcId="{39761954-6BFE-40EC-8F1A-CF11E40C4AF4}" destId="{3272C8AE-0F6F-4625-A591-6E61B6A27D8C}" srcOrd="2" destOrd="0" presId="urn:microsoft.com/office/officeart/2005/8/layout/cycle3"/>
    <dgm:cxn modelId="{73DEABEE-46DF-4F2D-ADD0-55B186E43039}" type="presParOf" srcId="{39761954-6BFE-40EC-8F1A-CF11E40C4AF4}" destId="{FB63E11C-8197-4FE3-82F9-7F5FAE2163BB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D11A26-10FB-4E95-A1C5-ED5876A0860D}" type="doc">
      <dgm:prSet loTypeId="urn:microsoft.com/office/officeart/2011/layout/HexagonRadial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16BF1F4B-1CA6-4A7F-946B-8D4A98B85546}">
      <dgm:prSet phldrT="[Text]" custT="1"/>
      <dgm:spPr/>
      <dgm:t>
        <a:bodyPr/>
        <a:lstStyle/>
        <a:p>
          <a:r>
            <a:rPr lang="en-GB" sz="2400"/>
            <a:t>Improve digital access</a:t>
          </a:r>
        </a:p>
      </dgm:t>
    </dgm:pt>
    <dgm:pt modelId="{42FF5ED5-049A-4DFB-BC13-BD79B4ECA65A}" type="parTrans" cxnId="{FE1C8FDD-F913-4ADE-AA55-7AF1A9ED28BF}">
      <dgm:prSet/>
      <dgm:spPr/>
      <dgm:t>
        <a:bodyPr/>
        <a:lstStyle/>
        <a:p>
          <a:endParaRPr lang="en-GB"/>
        </a:p>
      </dgm:t>
    </dgm:pt>
    <dgm:pt modelId="{9A3E043E-F9BE-4E5C-B6F0-6F2FCC152228}" type="sibTrans" cxnId="{FE1C8FDD-F913-4ADE-AA55-7AF1A9ED28BF}">
      <dgm:prSet/>
      <dgm:spPr/>
      <dgm:t>
        <a:bodyPr/>
        <a:lstStyle/>
        <a:p>
          <a:endParaRPr lang="en-GB"/>
        </a:p>
      </dgm:t>
    </dgm:pt>
    <dgm:pt modelId="{2858E819-E9A1-4268-A038-A7162E31E056}">
      <dgm:prSet phldrT="[Text]" custT="1"/>
      <dgm:spPr/>
      <dgm:t>
        <a:bodyPr/>
        <a:lstStyle/>
        <a:p>
          <a:r>
            <a:rPr lang="en-GB" sz="1800"/>
            <a:t>Contract which enable system to flex</a:t>
          </a:r>
        </a:p>
      </dgm:t>
    </dgm:pt>
    <dgm:pt modelId="{5E35A235-EFA0-4D9C-ACB5-D2C5DDB2A365}" type="parTrans" cxnId="{395D4DDF-BFE5-4852-BAFB-5ADD0BC2BAC4}">
      <dgm:prSet/>
      <dgm:spPr/>
      <dgm:t>
        <a:bodyPr/>
        <a:lstStyle/>
        <a:p>
          <a:endParaRPr lang="en-GB"/>
        </a:p>
      </dgm:t>
    </dgm:pt>
    <dgm:pt modelId="{97235F72-2E28-4A8C-A0FE-A9052BF22CF4}" type="sibTrans" cxnId="{395D4DDF-BFE5-4852-BAFB-5ADD0BC2BAC4}">
      <dgm:prSet/>
      <dgm:spPr/>
      <dgm:t>
        <a:bodyPr/>
        <a:lstStyle/>
        <a:p>
          <a:endParaRPr lang="en-GB"/>
        </a:p>
      </dgm:t>
    </dgm:pt>
    <dgm:pt modelId="{8B1B4C9D-EF28-4BCC-9FF7-D8C90AC6891E}">
      <dgm:prSet phldrT="[Text]" custT="1"/>
      <dgm:spPr/>
      <dgm:t>
        <a:bodyPr/>
        <a:lstStyle/>
        <a:p>
          <a:r>
            <a:rPr lang="en-GB" sz="1800"/>
            <a:t>Articulate system and locality benefits</a:t>
          </a:r>
        </a:p>
      </dgm:t>
    </dgm:pt>
    <dgm:pt modelId="{355529C8-F4CE-4BD0-96FD-CBA646050531}" type="parTrans" cxnId="{A27173FF-025C-4696-8B8C-68F90B7D7604}">
      <dgm:prSet/>
      <dgm:spPr/>
      <dgm:t>
        <a:bodyPr/>
        <a:lstStyle/>
        <a:p>
          <a:endParaRPr lang="en-GB"/>
        </a:p>
      </dgm:t>
    </dgm:pt>
    <dgm:pt modelId="{6B68BCF9-2A92-4BD9-8AF4-830CC092B4A5}" type="sibTrans" cxnId="{A27173FF-025C-4696-8B8C-68F90B7D7604}">
      <dgm:prSet/>
      <dgm:spPr/>
      <dgm:t>
        <a:bodyPr/>
        <a:lstStyle/>
        <a:p>
          <a:endParaRPr lang="en-GB"/>
        </a:p>
      </dgm:t>
    </dgm:pt>
    <dgm:pt modelId="{916DB48F-9DCB-40C5-A1C4-12C0029C6A56}">
      <dgm:prSet phldrT="[Text]" custT="1"/>
      <dgm:spPr/>
      <dgm:t>
        <a:bodyPr/>
        <a:lstStyle/>
        <a:p>
          <a:r>
            <a:rPr lang="en-GB" sz="1600"/>
            <a:t>Commissioners working together</a:t>
          </a:r>
        </a:p>
      </dgm:t>
    </dgm:pt>
    <dgm:pt modelId="{54DF6241-E5BC-4B54-9FED-FA53ED64D028}" type="parTrans" cxnId="{3C8CB220-407C-4DAD-83A2-256F76372DF0}">
      <dgm:prSet/>
      <dgm:spPr/>
      <dgm:t>
        <a:bodyPr/>
        <a:lstStyle/>
        <a:p>
          <a:endParaRPr lang="en-GB"/>
        </a:p>
      </dgm:t>
    </dgm:pt>
    <dgm:pt modelId="{63462BF7-601A-4AF0-A3D5-D9DAA909C2DC}" type="sibTrans" cxnId="{3C8CB220-407C-4DAD-83A2-256F76372DF0}">
      <dgm:prSet/>
      <dgm:spPr/>
      <dgm:t>
        <a:bodyPr/>
        <a:lstStyle/>
        <a:p>
          <a:endParaRPr lang="en-GB"/>
        </a:p>
      </dgm:t>
    </dgm:pt>
    <dgm:pt modelId="{E7FBECA2-F029-4318-97CB-6C42D209BF6B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>
              <a:cs typeface="Calibri"/>
            </a:rPr>
            <a:t>Information systems that speak to each other – e.g. secondary to primary</a:t>
          </a: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/>
        </a:p>
      </dgm:t>
    </dgm:pt>
    <dgm:pt modelId="{777F0C3D-28F0-41A3-AFD8-8FD7770CA83E}" type="parTrans" cxnId="{C80A0814-DC02-4E1D-9EA1-2AFC29226A3C}">
      <dgm:prSet/>
      <dgm:spPr/>
      <dgm:t>
        <a:bodyPr/>
        <a:lstStyle/>
        <a:p>
          <a:endParaRPr lang="en-GB"/>
        </a:p>
      </dgm:t>
    </dgm:pt>
    <dgm:pt modelId="{49DA6F7E-7DEF-4FEF-82ED-33FEEC519196}" type="sibTrans" cxnId="{C80A0814-DC02-4E1D-9EA1-2AFC29226A3C}">
      <dgm:prSet/>
      <dgm:spPr/>
      <dgm:t>
        <a:bodyPr/>
        <a:lstStyle/>
        <a:p>
          <a:endParaRPr lang="en-GB"/>
        </a:p>
      </dgm:t>
    </dgm:pt>
    <dgm:pt modelId="{8451C9FB-9360-4968-B508-4BD899181A71}">
      <dgm:prSet phldrT="[Text]" custT="1"/>
      <dgm:spPr/>
      <dgm:t>
        <a:bodyPr/>
        <a:lstStyle/>
        <a:p>
          <a:r>
            <a:rPr lang="en-GB" sz="1600"/>
            <a:t>Multi-skilled, multi-competent staff in a single site</a:t>
          </a:r>
        </a:p>
      </dgm:t>
    </dgm:pt>
    <dgm:pt modelId="{D91CFA8C-D844-41F9-A246-E13038E10A9A}" type="parTrans" cxnId="{DC726E9D-3EA7-42E7-A326-5012E497D949}">
      <dgm:prSet/>
      <dgm:spPr/>
      <dgm:t>
        <a:bodyPr/>
        <a:lstStyle/>
        <a:p>
          <a:endParaRPr lang="en-GB"/>
        </a:p>
      </dgm:t>
    </dgm:pt>
    <dgm:pt modelId="{77C257B9-B476-4E7C-B19C-F7BA45F6D70D}" type="sibTrans" cxnId="{DC726E9D-3EA7-42E7-A326-5012E497D949}">
      <dgm:prSet/>
      <dgm:spPr/>
      <dgm:t>
        <a:bodyPr/>
        <a:lstStyle/>
        <a:p>
          <a:endParaRPr lang="en-GB"/>
        </a:p>
      </dgm:t>
    </dgm:pt>
    <dgm:pt modelId="{3FCE4027-E88D-49D3-BDB1-DD61E1C46C2E}">
      <dgm:prSet phldrT="[Text]" custT="1"/>
      <dgm:spPr/>
      <dgm:t>
        <a:bodyPr/>
        <a:lstStyle/>
        <a:p>
          <a:r>
            <a:rPr lang="en-GB" sz="1800"/>
            <a:t>Efficient primary and secondary care support</a:t>
          </a:r>
        </a:p>
      </dgm:t>
    </dgm:pt>
    <dgm:pt modelId="{8EF7C221-649E-4F31-912B-B2AF007A345B}" type="parTrans" cxnId="{5E919DF6-CBA1-436A-82FB-90BBC93866A7}">
      <dgm:prSet/>
      <dgm:spPr/>
      <dgm:t>
        <a:bodyPr/>
        <a:lstStyle/>
        <a:p>
          <a:endParaRPr lang="en-GB"/>
        </a:p>
      </dgm:t>
    </dgm:pt>
    <dgm:pt modelId="{2C78CE72-9AFA-4DBB-BE81-BA131FD7FABF}" type="sibTrans" cxnId="{5E919DF6-CBA1-436A-82FB-90BBC93866A7}">
      <dgm:prSet/>
      <dgm:spPr/>
      <dgm:t>
        <a:bodyPr/>
        <a:lstStyle/>
        <a:p>
          <a:endParaRPr lang="en-GB"/>
        </a:p>
      </dgm:t>
    </dgm:pt>
    <dgm:pt modelId="{347D4FE2-F495-46D2-BBA7-3AA14042A9F5}" type="pres">
      <dgm:prSet presAssocID="{D1D11A26-10FB-4E95-A1C5-ED5876A0860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3C7EF1A-B87A-4130-A834-ECB69AF49E5F}" type="pres">
      <dgm:prSet presAssocID="{16BF1F4B-1CA6-4A7F-946B-8D4A98B85546}" presName="Parent" presStyleLbl="node0" presStyleIdx="0" presStyleCnt="1">
        <dgm:presLayoutVars>
          <dgm:chMax val="6"/>
          <dgm:chPref val="6"/>
        </dgm:presLayoutVars>
      </dgm:prSet>
      <dgm:spPr/>
    </dgm:pt>
    <dgm:pt modelId="{C4473449-C099-4395-8FEE-D7A625ABAFFF}" type="pres">
      <dgm:prSet presAssocID="{2858E819-E9A1-4268-A038-A7162E31E056}" presName="Accent1" presStyleCnt="0"/>
      <dgm:spPr/>
    </dgm:pt>
    <dgm:pt modelId="{69F1EC9D-839E-416B-9BE3-E5827AE399B4}" type="pres">
      <dgm:prSet presAssocID="{2858E819-E9A1-4268-A038-A7162E31E056}" presName="Accent" presStyleLbl="bgShp" presStyleIdx="0" presStyleCnt="6"/>
      <dgm:spPr/>
    </dgm:pt>
    <dgm:pt modelId="{635BE11E-B8F1-468F-989E-2C23D68242A7}" type="pres">
      <dgm:prSet presAssocID="{2858E819-E9A1-4268-A038-A7162E31E056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59F2BCAF-C82C-481E-9A5A-FCA1EE418635}" type="pres">
      <dgm:prSet presAssocID="{8B1B4C9D-EF28-4BCC-9FF7-D8C90AC6891E}" presName="Accent2" presStyleCnt="0"/>
      <dgm:spPr/>
    </dgm:pt>
    <dgm:pt modelId="{D3468AF1-555F-4172-A9B9-A39CF891799D}" type="pres">
      <dgm:prSet presAssocID="{8B1B4C9D-EF28-4BCC-9FF7-D8C90AC6891E}" presName="Accent" presStyleLbl="bgShp" presStyleIdx="1" presStyleCnt="6"/>
      <dgm:spPr/>
    </dgm:pt>
    <dgm:pt modelId="{7CB5A5DC-7829-462B-8DA1-B4FC5A3D7F6B}" type="pres">
      <dgm:prSet presAssocID="{8B1B4C9D-EF28-4BCC-9FF7-D8C90AC6891E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8EB9E108-7C8F-45B6-8412-EB3972876093}" type="pres">
      <dgm:prSet presAssocID="{916DB48F-9DCB-40C5-A1C4-12C0029C6A56}" presName="Accent3" presStyleCnt="0"/>
      <dgm:spPr/>
    </dgm:pt>
    <dgm:pt modelId="{F87CBDB2-916F-413F-9DD2-8C787B0847DD}" type="pres">
      <dgm:prSet presAssocID="{916DB48F-9DCB-40C5-A1C4-12C0029C6A56}" presName="Accent" presStyleLbl="bgShp" presStyleIdx="2" presStyleCnt="6"/>
      <dgm:spPr/>
    </dgm:pt>
    <dgm:pt modelId="{F50C3F34-5919-4B9D-BE94-785757969F9E}" type="pres">
      <dgm:prSet presAssocID="{916DB48F-9DCB-40C5-A1C4-12C0029C6A56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2519C0BB-9F73-408A-84F8-377567674882}" type="pres">
      <dgm:prSet presAssocID="{E7FBECA2-F029-4318-97CB-6C42D209BF6B}" presName="Accent4" presStyleCnt="0"/>
      <dgm:spPr/>
    </dgm:pt>
    <dgm:pt modelId="{FC8D1357-0D58-46C0-BE16-893B963ABBAE}" type="pres">
      <dgm:prSet presAssocID="{E7FBECA2-F029-4318-97CB-6C42D209BF6B}" presName="Accent" presStyleLbl="bgShp" presStyleIdx="3" presStyleCnt="6"/>
      <dgm:spPr/>
    </dgm:pt>
    <dgm:pt modelId="{A7537D2C-5433-4F21-901A-F1F57D037701}" type="pres">
      <dgm:prSet presAssocID="{E7FBECA2-F029-4318-97CB-6C42D209BF6B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B44DB270-5743-4510-804C-5E1F965FE566}" type="pres">
      <dgm:prSet presAssocID="{8451C9FB-9360-4968-B508-4BD899181A71}" presName="Accent5" presStyleCnt="0"/>
      <dgm:spPr/>
    </dgm:pt>
    <dgm:pt modelId="{1EEED247-AAC9-43A7-BA96-1932731322F8}" type="pres">
      <dgm:prSet presAssocID="{8451C9FB-9360-4968-B508-4BD899181A71}" presName="Accent" presStyleLbl="bgShp" presStyleIdx="4" presStyleCnt="6"/>
      <dgm:spPr/>
    </dgm:pt>
    <dgm:pt modelId="{69B7EDF3-0EE5-4C20-9471-63A6DD02CC73}" type="pres">
      <dgm:prSet presAssocID="{8451C9FB-9360-4968-B508-4BD899181A71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35817577-78F2-4C4B-A650-1815B1AE4699}" type="pres">
      <dgm:prSet presAssocID="{3FCE4027-E88D-49D3-BDB1-DD61E1C46C2E}" presName="Accent6" presStyleCnt="0"/>
      <dgm:spPr/>
    </dgm:pt>
    <dgm:pt modelId="{6B96C9EF-F7C1-43EE-B293-0B36C285CE05}" type="pres">
      <dgm:prSet presAssocID="{3FCE4027-E88D-49D3-BDB1-DD61E1C46C2E}" presName="Accent" presStyleLbl="bgShp" presStyleIdx="5" presStyleCnt="6"/>
      <dgm:spPr/>
    </dgm:pt>
    <dgm:pt modelId="{6A8DEF91-81F3-4C1F-8446-8AA929CEBC68}" type="pres">
      <dgm:prSet presAssocID="{3FCE4027-E88D-49D3-BDB1-DD61E1C46C2E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23404C01-057C-4738-B830-3AA82478A16C}" type="presOf" srcId="{2858E819-E9A1-4268-A038-A7162E31E056}" destId="{635BE11E-B8F1-468F-989E-2C23D68242A7}" srcOrd="0" destOrd="0" presId="urn:microsoft.com/office/officeart/2011/layout/HexagonRadial"/>
    <dgm:cxn modelId="{2B00FA0D-CB05-4E01-8B14-5EB22189BE6C}" type="presOf" srcId="{3FCE4027-E88D-49D3-BDB1-DD61E1C46C2E}" destId="{6A8DEF91-81F3-4C1F-8446-8AA929CEBC68}" srcOrd="0" destOrd="0" presId="urn:microsoft.com/office/officeart/2011/layout/HexagonRadial"/>
    <dgm:cxn modelId="{C80A0814-DC02-4E1D-9EA1-2AFC29226A3C}" srcId="{16BF1F4B-1CA6-4A7F-946B-8D4A98B85546}" destId="{E7FBECA2-F029-4318-97CB-6C42D209BF6B}" srcOrd="3" destOrd="0" parTransId="{777F0C3D-28F0-41A3-AFD8-8FD7770CA83E}" sibTransId="{49DA6F7E-7DEF-4FEF-82ED-33FEEC519196}"/>
    <dgm:cxn modelId="{703FF01E-6705-45D1-97CF-BC1EA134158E}" type="presOf" srcId="{8B1B4C9D-EF28-4BCC-9FF7-D8C90AC6891E}" destId="{7CB5A5DC-7829-462B-8DA1-B4FC5A3D7F6B}" srcOrd="0" destOrd="0" presId="urn:microsoft.com/office/officeart/2011/layout/HexagonRadial"/>
    <dgm:cxn modelId="{3C8CB220-407C-4DAD-83A2-256F76372DF0}" srcId="{16BF1F4B-1CA6-4A7F-946B-8D4A98B85546}" destId="{916DB48F-9DCB-40C5-A1C4-12C0029C6A56}" srcOrd="2" destOrd="0" parTransId="{54DF6241-E5BC-4B54-9FED-FA53ED64D028}" sibTransId="{63462BF7-601A-4AF0-A3D5-D9DAA909C2DC}"/>
    <dgm:cxn modelId="{8764C426-BA12-4AAB-8C81-60C54962B772}" type="presOf" srcId="{E7FBECA2-F029-4318-97CB-6C42D209BF6B}" destId="{A7537D2C-5433-4F21-901A-F1F57D037701}" srcOrd="0" destOrd="0" presId="urn:microsoft.com/office/officeart/2011/layout/HexagonRadial"/>
    <dgm:cxn modelId="{A1D1738F-C4C5-4CB6-B245-A3F4A34E1779}" type="presOf" srcId="{16BF1F4B-1CA6-4A7F-946B-8D4A98B85546}" destId="{63C7EF1A-B87A-4130-A834-ECB69AF49E5F}" srcOrd="0" destOrd="0" presId="urn:microsoft.com/office/officeart/2011/layout/HexagonRadial"/>
    <dgm:cxn modelId="{DC726E9D-3EA7-42E7-A326-5012E497D949}" srcId="{16BF1F4B-1CA6-4A7F-946B-8D4A98B85546}" destId="{8451C9FB-9360-4968-B508-4BD899181A71}" srcOrd="4" destOrd="0" parTransId="{D91CFA8C-D844-41F9-A246-E13038E10A9A}" sibTransId="{77C257B9-B476-4E7C-B19C-F7BA45F6D70D}"/>
    <dgm:cxn modelId="{E4C464B6-5616-4DDC-9ADB-253F5CB40527}" type="presOf" srcId="{916DB48F-9DCB-40C5-A1C4-12C0029C6A56}" destId="{F50C3F34-5919-4B9D-BE94-785757969F9E}" srcOrd="0" destOrd="0" presId="urn:microsoft.com/office/officeart/2011/layout/HexagonRadial"/>
    <dgm:cxn modelId="{5D83B6C4-229A-4A05-917E-1056F8431357}" type="presOf" srcId="{8451C9FB-9360-4968-B508-4BD899181A71}" destId="{69B7EDF3-0EE5-4C20-9471-63A6DD02CC73}" srcOrd="0" destOrd="0" presId="urn:microsoft.com/office/officeart/2011/layout/HexagonRadial"/>
    <dgm:cxn modelId="{FE1C8FDD-F913-4ADE-AA55-7AF1A9ED28BF}" srcId="{D1D11A26-10FB-4E95-A1C5-ED5876A0860D}" destId="{16BF1F4B-1CA6-4A7F-946B-8D4A98B85546}" srcOrd="0" destOrd="0" parTransId="{42FF5ED5-049A-4DFB-BC13-BD79B4ECA65A}" sibTransId="{9A3E043E-F9BE-4E5C-B6F0-6F2FCC152228}"/>
    <dgm:cxn modelId="{395D4DDF-BFE5-4852-BAFB-5ADD0BC2BAC4}" srcId="{16BF1F4B-1CA6-4A7F-946B-8D4A98B85546}" destId="{2858E819-E9A1-4268-A038-A7162E31E056}" srcOrd="0" destOrd="0" parTransId="{5E35A235-EFA0-4D9C-ACB5-D2C5DDB2A365}" sibTransId="{97235F72-2E28-4A8C-A0FE-A9052BF22CF4}"/>
    <dgm:cxn modelId="{7B4671DF-03A8-4BBA-B9A0-7B01A92089CA}" type="presOf" srcId="{D1D11A26-10FB-4E95-A1C5-ED5876A0860D}" destId="{347D4FE2-F495-46D2-BBA7-3AA14042A9F5}" srcOrd="0" destOrd="0" presId="urn:microsoft.com/office/officeart/2011/layout/HexagonRadial"/>
    <dgm:cxn modelId="{5E919DF6-CBA1-436A-82FB-90BBC93866A7}" srcId="{16BF1F4B-1CA6-4A7F-946B-8D4A98B85546}" destId="{3FCE4027-E88D-49D3-BDB1-DD61E1C46C2E}" srcOrd="5" destOrd="0" parTransId="{8EF7C221-649E-4F31-912B-B2AF007A345B}" sibTransId="{2C78CE72-9AFA-4DBB-BE81-BA131FD7FABF}"/>
    <dgm:cxn modelId="{A27173FF-025C-4696-8B8C-68F90B7D7604}" srcId="{16BF1F4B-1CA6-4A7F-946B-8D4A98B85546}" destId="{8B1B4C9D-EF28-4BCC-9FF7-D8C90AC6891E}" srcOrd="1" destOrd="0" parTransId="{355529C8-F4CE-4BD0-96FD-CBA646050531}" sibTransId="{6B68BCF9-2A92-4BD9-8AF4-830CC092B4A5}"/>
    <dgm:cxn modelId="{57A94CA2-EEB9-4C81-BDCD-41C5B6E219EF}" type="presParOf" srcId="{347D4FE2-F495-46D2-BBA7-3AA14042A9F5}" destId="{63C7EF1A-B87A-4130-A834-ECB69AF49E5F}" srcOrd="0" destOrd="0" presId="urn:microsoft.com/office/officeart/2011/layout/HexagonRadial"/>
    <dgm:cxn modelId="{4295BE6C-BC69-4E8B-8ADC-A9CEC390C2FA}" type="presParOf" srcId="{347D4FE2-F495-46D2-BBA7-3AA14042A9F5}" destId="{C4473449-C099-4395-8FEE-D7A625ABAFFF}" srcOrd="1" destOrd="0" presId="urn:microsoft.com/office/officeart/2011/layout/HexagonRadial"/>
    <dgm:cxn modelId="{8FB76102-F8FB-43B9-8670-A8BE4942B202}" type="presParOf" srcId="{C4473449-C099-4395-8FEE-D7A625ABAFFF}" destId="{69F1EC9D-839E-416B-9BE3-E5827AE399B4}" srcOrd="0" destOrd="0" presId="urn:microsoft.com/office/officeart/2011/layout/HexagonRadial"/>
    <dgm:cxn modelId="{B5A0D1EC-F5C8-4BA7-8607-55144B85D24B}" type="presParOf" srcId="{347D4FE2-F495-46D2-BBA7-3AA14042A9F5}" destId="{635BE11E-B8F1-468F-989E-2C23D68242A7}" srcOrd="2" destOrd="0" presId="urn:microsoft.com/office/officeart/2011/layout/HexagonRadial"/>
    <dgm:cxn modelId="{B2EBDBF6-2508-4B36-9F0F-C37F3DFA2484}" type="presParOf" srcId="{347D4FE2-F495-46D2-BBA7-3AA14042A9F5}" destId="{59F2BCAF-C82C-481E-9A5A-FCA1EE418635}" srcOrd="3" destOrd="0" presId="urn:microsoft.com/office/officeart/2011/layout/HexagonRadial"/>
    <dgm:cxn modelId="{A9C6DF35-23BF-4512-A807-42E113D5938C}" type="presParOf" srcId="{59F2BCAF-C82C-481E-9A5A-FCA1EE418635}" destId="{D3468AF1-555F-4172-A9B9-A39CF891799D}" srcOrd="0" destOrd="0" presId="urn:microsoft.com/office/officeart/2011/layout/HexagonRadial"/>
    <dgm:cxn modelId="{C3ECC3BF-A0C7-41DF-AC11-7D954AC05C7C}" type="presParOf" srcId="{347D4FE2-F495-46D2-BBA7-3AA14042A9F5}" destId="{7CB5A5DC-7829-462B-8DA1-B4FC5A3D7F6B}" srcOrd="4" destOrd="0" presId="urn:microsoft.com/office/officeart/2011/layout/HexagonRadial"/>
    <dgm:cxn modelId="{8DB4F6DD-A5E3-431D-B7F5-B96800DB678F}" type="presParOf" srcId="{347D4FE2-F495-46D2-BBA7-3AA14042A9F5}" destId="{8EB9E108-7C8F-45B6-8412-EB3972876093}" srcOrd="5" destOrd="0" presId="urn:microsoft.com/office/officeart/2011/layout/HexagonRadial"/>
    <dgm:cxn modelId="{949A11AC-3603-49C1-A933-2D4998CA42FC}" type="presParOf" srcId="{8EB9E108-7C8F-45B6-8412-EB3972876093}" destId="{F87CBDB2-916F-413F-9DD2-8C787B0847DD}" srcOrd="0" destOrd="0" presId="urn:microsoft.com/office/officeart/2011/layout/HexagonRadial"/>
    <dgm:cxn modelId="{A2CB88F6-5631-42C6-996C-01952B563B6A}" type="presParOf" srcId="{347D4FE2-F495-46D2-BBA7-3AA14042A9F5}" destId="{F50C3F34-5919-4B9D-BE94-785757969F9E}" srcOrd="6" destOrd="0" presId="urn:microsoft.com/office/officeart/2011/layout/HexagonRadial"/>
    <dgm:cxn modelId="{5BDFEB13-77F0-444C-8CC5-A81269814D13}" type="presParOf" srcId="{347D4FE2-F495-46D2-BBA7-3AA14042A9F5}" destId="{2519C0BB-9F73-408A-84F8-377567674882}" srcOrd="7" destOrd="0" presId="urn:microsoft.com/office/officeart/2011/layout/HexagonRadial"/>
    <dgm:cxn modelId="{18972EA4-D855-499B-921E-BBB29AF3C99A}" type="presParOf" srcId="{2519C0BB-9F73-408A-84F8-377567674882}" destId="{FC8D1357-0D58-46C0-BE16-893B963ABBAE}" srcOrd="0" destOrd="0" presId="urn:microsoft.com/office/officeart/2011/layout/HexagonRadial"/>
    <dgm:cxn modelId="{6191706E-5F83-42D2-9203-FE799B467836}" type="presParOf" srcId="{347D4FE2-F495-46D2-BBA7-3AA14042A9F5}" destId="{A7537D2C-5433-4F21-901A-F1F57D037701}" srcOrd="8" destOrd="0" presId="urn:microsoft.com/office/officeart/2011/layout/HexagonRadial"/>
    <dgm:cxn modelId="{F0D283B8-6A83-4F57-B276-8A0EAE495961}" type="presParOf" srcId="{347D4FE2-F495-46D2-BBA7-3AA14042A9F5}" destId="{B44DB270-5743-4510-804C-5E1F965FE566}" srcOrd="9" destOrd="0" presId="urn:microsoft.com/office/officeart/2011/layout/HexagonRadial"/>
    <dgm:cxn modelId="{F4A273C0-6274-48D0-B6D9-0546D4E241D4}" type="presParOf" srcId="{B44DB270-5743-4510-804C-5E1F965FE566}" destId="{1EEED247-AAC9-43A7-BA96-1932731322F8}" srcOrd="0" destOrd="0" presId="urn:microsoft.com/office/officeart/2011/layout/HexagonRadial"/>
    <dgm:cxn modelId="{D3B6FC1D-ABB0-4033-A2AD-D9178DE72555}" type="presParOf" srcId="{347D4FE2-F495-46D2-BBA7-3AA14042A9F5}" destId="{69B7EDF3-0EE5-4C20-9471-63A6DD02CC73}" srcOrd="10" destOrd="0" presId="urn:microsoft.com/office/officeart/2011/layout/HexagonRadial"/>
    <dgm:cxn modelId="{0544A52E-9029-4C2D-A067-D32E6B82103B}" type="presParOf" srcId="{347D4FE2-F495-46D2-BBA7-3AA14042A9F5}" destId="{35817577-78F2-4C4B-A650-1815B1AE4699}" srcOrd="11" destOrd="0" presId="urn:microsoft.com/office/officeart/2011/layout/HexagonRadial"/>
    <dgm:cxn modelId="{C657AFDC-1F65-419E-B151-B91D13FE3E55}" type="presParOf" srcId="{35817577-78F2-4C4B-A650-1815B1AE4699}" destId="{6B96C9EF-F7C1-43EE-B293-0B36C285CE05}" srcOrd="0" destOrd="0" presId="urn:microsoft.com/office/officeart/2011/layout/HexagonRadial"/>
    <dgm:cxn modelId="{EFE045C0-3B01-41B5-8C1D-64FB7D471D25}" type="presParOf" srcId="{347D4FE2-F495-46D2-BBA7-3AA14042A9F5}" destId="{6A8DEF91-81F3-4C1F-8446-8AA929CEBC6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C6A3D3-B14F-409A-962F-9FDED9BD5543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BD7D3927-FE4B-4D12-A5EB-AE8A88E30EC5}">
      <dgm:prSet phldrT="[Text]"/>
      <dgm:spPr/>
      <dgm:t>
        <a:bodyPr/>
        <a:lstStyle/>
        <a:p>
          <a:r>
            <a:rPr lang="en-GB"/>
            <a:t>Whole system triage (i.e. self-management, GP, pharmacy or specialist)</a:t>
          </a:r>
        </a:p>
      </dgm:t>
    </dgm:pt>
    <dgm:pt modelId="{64F0B96F-357A-4D03-A015-0AF3F3201714}" type="parTrans" cxnId="{CC5F83EF-D845-443A-818D-49F27E563C65}">
      <dgm:prSet/>
      <dgm:spPr/>
      <dgm:t>
        <a:bodyPr/>
        <a:lstStyle/>
        <a:p>
          <a:endParaRPr lang="en-GB"/>
        </a:p>
      </dgm:t>
    </dgm:pt>
    <dgm:pt modelId="{7F2D918F-2A55-4051-A709-0239E92C1E4C}" type="sibTrans" cxnId="{CC5F83EF-D845-443A-818D-49F27E563C65}">
      <dgm:prSet/>
      <dgm:spPr/>
      <dgm:t>
        <a:bodyPr/>
        <a:lstStyle/>
        <a:p>
          <a:endParaRPr lang="en-GB"/>
        </a:p>
      </dgm:t>
    </dgm:pt>
    <dgm:pt modelId="{00F441E3-D3BD-45D7-9E62-49BF35EF9D30}">
      <dgm:prSet phldrT="[Text]"/>
      <dgm:spPr/>
      <dgm:t>
        <a:bodyPr/>
        <a:lstStyle/>
        <a:p>
          <a:r>
            <a:rPr lang="en-GB">
              <a:cs typeface="Calibri"/>
            </a:rPr>
            <a:t>Triangulation of user, data and provider expertise </a:t>
          </a:r>
          <a:endParaRPr lang="en-GB"/>
        </a:p>
      </dgm:t>
    </dgm:pt>
    <dgm:pt modelId="{7AE9E7A2-BF9E-475F-9CDD-B5A6139C99CA}" type="parTrans" cxnId="{620B2AC2-5CB9-4FA4-9325-F1BB634E48E2}">
      <dgm:prSet/>
      <dgm:spPr/>
      <dgm:t>
        <a:bodyPr/>
        <a:lstStyle/>
        <a:p>
          <a:endParaRPr lang="en-GB"/>
        </a:p>
      </dgm:t>
    </dgm:pt>
    <dgm:pt modelId="{7D0B3DDA-F7C0-4F02-AA44-C810B7DF2185}" type="sibTrans" cxnId="{620B2AC2-5CB9-4FA4-9325-F1BB634E48E2}">
      <dgm:prSet/>
      <dgm:spPr/>
      <dgm:t>
        <a:bodyPr/>
        <a:lstStyle/>
        <a:p>
          <a:endParaRPr lang="en-GB"/>
        </a:p>
      </dgm:t>
    </dgm:pt>
    <dgm:pt modelId="{962EF68F-82F4-4252-AD10-9AEEB99A3F9C}">
      <dgm:prSet/>
      <dgm:spPr/>
      <dgm:t>
        <a:bodyPr/>
        <a:lstStyle/>
        <a:p>
          <a:r>
            <a:rPr lang="en-GB">
              <a:cs typeface="Calibri"/>
            </a:rPr>
            <a:t>Timely data and intelligent information</a:t>
          </a:r>
        </a:p>
      </dgm:t>
    </dgm:pt>
    <dgm:pt modelId="{A7C7E3E1-C864-479A-92DB-B2937C4AB6B8}" type="parTrans" cxnId="{1B3BCC51-B9A0-40EE-9DD8-6B93018A80CD}">
      <dgm:prSet/>
      <dgm:spPr/>
      <dgm:t>
        <a:bodyPr/>
        <a:lstStyle/>
        <a:p>
          <a:endParaRPr lang="en-GB"/>
        </a:p>
      </dgm:t>
    </dgm:pt>
    <dgm:pt modelId="{335BDB73-DEE0-4FB1-B4F4-F043FB797A3C}" type="sibTrans" cxnId="{1B3BCC51-B9A0-40EE-9DD8-6B93018A80CD}">
      <dgm:prSet/>
      <dgm:spPr/>
      <dgm:t>
        <a:bodyPr/>
        <a:lstStyle/>
        <a:p>
          <a:endParaRPr lang="en-GB"/>
        </a:p>
      </dgm:t>
    </dgm:pt>
    <dgm:pt modelId="{4CBB1E0F-8DB1-4AE2-9BFB-767317CD2B24}">
      <dgm:prSet/>
      <dgm:spPr/>
      <dgm:t>
        <a:bodyPr/>
        <a:lstStyle/>
        <a:p>
          <a:r>
            <a:rPr lang="en-GB"/>
            <a:t>Building and maintaining partnerships </a:t>
          </a:r>
        </a:p>
      </dgm:t>
    </dgm:pt>
    <dgm:pt modelId="{F05E1CC1-4942-44DD-BCAA-A73D6AB10749}" type="parTrans" cxnId="{840CE98D-D6BD-471C-BF5C-BD46DC6E253D}">
      <dgm:prSet/>
      <dgm:spPr/>
      <dgm:t>
        <a:bodyPr/>
        <a:lstStyle/>
        <a:p>
          <a:endParaRPr lang="en-GB"/>
        </a:p>
      </dgm:t>
    </dgm:pt>
    <dgm:pt modelId="{6A51D7FC-26E2-496C-A9E0-F194033C715B}" type="sibTrans" cxnId="{840CE98D-D6BD-471C-BF5C-BD46DC6E253D}">
      <dgm:prSet/>
      <dgm:spPr/>
      <dgm:t>
        <a:bodyPr/>
        <a:lstStyle/>
        <a:p>
          <a:endParaRPr lang="en-GB"/>
        </a:p>
      </dgm:t>
    </dgm:pt>
    <dgm:pt modelId="{A687C841-D655-45D2-BA58-8BECCC03C6DB}">
      <dgm:prSet/>
      <dgm:spPr/>
      <dgm:t>
        <a:bodyPr/>
        <a:lstStyle/>
        <a:p>
          <a:r>
            <a:rPr lang="en-GB">
              <a:cs typeface="Calibri"/>
            </a:rPr>
            <a:t>Open book contract management/accounting </a:t>
          </a:r>
          <a:endParaRPr lang="en-GB"/>
        </a:p>
      </dgm:t>
    </dgm:pt>
    <dgm:pt modelId="{DAA64AB7-A90A-4FD8-A19E-38C30FB6C648}" type="parTrans" cxnId="{8F2D2073-2DCA-4D87-AB37-4509F31E6E35}">
      <dgm:prSet/>
      <dgm:spPr/>
      <dgm:t>
        <a:bodyPr/>
        <a:lstStyle/>
        <a:p>
          <a:endParaRPr lang="en-GB"/>
        </a:p>
      </dgm:t>
    </dgm:pt>
    <dgm:pt modelId="{DF0FFC1A-E25F-4CA6-8198-5560C617B94E}" type="sibTrans" cxnId="{8F2D2073-2DCA-4D87-AB37-4509F31E6E35}">
      <dgm:prSet/>
      <dgm:spPr/>
      <dgm:t>
        <a:bodyPr/>
        <a:lstStyle/>
        <a:p>
          <a:endParaRPr lang="en-GB"/>
        </a:p>
      </dgm:t>
    </dgm:pt>
    <dgm:pt modelId="{7F382D2A-BD92-4608-9AA4-267E0773FC2D}">
      <dgm:prSet/>
      <dgm:spPr/>
      <dgm:t>
        <a:bodyPr/>
        <a:lstStyle/>
        <a:p>
          <a:r>
            <a:rPr lang="en-GB">
              <a:cs typeface="Calibri"/>
            </a:rPr>
            <a:t>Bold about changing expectations of the whole system including the workforce and delegated responsibility of staff</a:t>
          </a:r>
          <a:endParaRPr lang="en-GB"/>
        </a:p>
      </dgm:t>
    </dgm:pt>
    <dgm:pt modelId="{C50B55C3-0E7E-4B28-A65F-D88B1139A2CB}" type="parTrans" cxnId="{A1909A1F-09C5-4DF4-A247-CD4E0AE162C5}">
      <dgm:prSet/>
      <dgm:spPr/>
      <dgm:t>
        <a:bodyPr/>
        <a:lstStyle/>
        <a:p>
          <a:endParaRPr lang="en-GB"/>
        </a:p>
      </dgm:t>
    </dgm:pt>
    <dgm:pt modelId="{500AC7B7-60B6-479D-925B-3A69E743DCA7}" type="sibTrans" cxnId="{A1909A1F-09C5-4DF4-A247-CD4E0AE162C5}">
      <dgm:prSet/>
      <dgm:spPr/>
      <dgm:t>
        <a:bodyPr/>
        <a:lstStyle/>
        <a:p>
          <a:endParaRPr lang="en-GB"/>
        </a:p>
      </dgm:t>
    </dgm:pt>
    <dgm:pt modelId="{831CA410-BE63-44AE-A64A-E588456A093F}">
      <dgm:prSet/>
      <dgm:spPr/>
      <dgm:t>
        <a:bodyPr/>
        <a:lstStyle/>
        <a:p>
          <a:r>
            <a:rPr lang="en-GB">
              <a:cs typeface="Calibri"/>
            </a:rPr>
            <a:t>Have their own pathology provider in some areas which is more efficient contractually.</a:t>
          </a:r>
          <a:endParaRPr lang="en-GB"/>
        </a:p>
      </dgm:t>
    </dgm:pt>
    <dgm:pt modelId="{463606A6-7F2A-4751-8925-9038806AE239}" type="parTrans" cxnId="{C09AAF92-D7AB-44E7-9969-49291F8A63A9}">
      <dgm:prSet/>
      <dgm:spPr/>
      <dgm:t>
        <a:bodyPr/>
        <a:lstStyle/>
        <a:p>
          <a:endParaRPr lang="en-GB"/>
        </a:p>
      </dgm:t>
    </dgm:pt>
    <dgm:pt modelId="{69DB0B2F-4A2D-497E-A314-AAC4E5D0B3B4}" type="sibTrans" cxnId="{C09AAF92-D7AB-44E7-9969-49291F8A63A9}">
      <dgm:prSet/>
      <dgm:spPr/>
      <dgm:t>
        <a:bodyPr/>
        <a:lstStyle/>
        <a:p>
          <a:endParaRPr lang="en-GB"/>
        </a:p>
      </dgm:t>
    </dgm:pt>
    <dgm:pt modelId="{AEA6C7C1-08B6-4659-9E9F-AF919F2639B5}" type="pres">
      <dgm:prSet presAssocID="{58C6A3D3-B14F-409A-962F-9FDED9BD5543}" presName="diagram" presStyleCnt="0">
        <dgm:presLayoutVars>
          <dgm:dir/>
          <dgm:resizeHandles val="exact"/>
        </dgm:presLayoutVars>
      </dgm:prSet>
      <dgm:spPr/>
    </dgm:pt>
    <dgm:pt modelId="{8BB5C58F-2ADF-4CF3-9AF2-C8BE836A1B3A}" type="pres">
      <dgm:prSet presAssocID="{BD7D3927-FE4B-4D12-A5EB-AE8A88E30EC5}" presName="node" presStyleLbl="node1" presStyleIdx="0" presStyleCnt="7">
        <dgm:presLayoutVars>
          <dgm:bulletEnabled val="1"/>
        </dgm:presLayoutVars>
      </dgm:prSet>
      <dgm:spPr/>
    </dgm:pt>
    <dgm:pt modelId="{EE117FD0-109C-4640-BC8E-B67F8D2CE2E8}" type="pres">
      <dgm:prSet presAssocID="{7F2D918F-2A55-4051-A709-0239E92C1E4C}" presName="sibTrans" presStyleCnt="0"/>
      <dgm:spPr/>
    </dgm:pt>
    <dgm:pt modelId="{6FBCA27D-2053-4BCD-9F33-DBFCC36630EF}" type="pres">
      <dgm:prSet presAssocID="{00F441E3-D3BD-45D7-9E62-49BF35EF9D30}" presName="node" presStyleLbl="node1" presStyleIdx="1" presStyleCnt="7">
        <dgm:presLayoutVars>
          <dgm:bulletEnabled val="1"/>
        </dgm:presLayoutVars>
      </dgm:prSet>
      <dgm:spPr/>
    </dgm:pt>
    <dgm:pt modelId="{728CCCB2-CF6C-47CB-AABD-ABB0A2EC7B83}" type="pres">
      <dgm:prSet presAssocID="{7D0B3DDA-F7C0-4F02-AA44-C810B7DF2185}" presName="sibTrans" presStyleCnt="0"/>
      <dgm:spPr/>
    </dgm:pt>
    <dgm:pt modelId="{0C7967F2-CFB9-46F5-8462-06F908D7208E}" type="pres">
      <dgm:prSet presAssocID="{4CBB1E0F-8DB1-4AE2-9BFB-767317CD2B24}" presName="node" presStyleLbl="node1" presStyleIdx="2" presStyleCnt="7">
        <dgm:presLayoutVars>
          <dgm:bulletEnabled val="1"/>
        </dgm:presLayoutVars>
      </dgm:prSet>
      <dgm:spPr/>
    </dgm:pt>
    <dgm:pt modelId="{5708CD0D-9F40-4919-A232-B2B18CB2929C}" type="pres">
      <dgm:prSet presAssocID="{6A51D7FC-26E2-496C-A9E0-F194033C715B}" presName="sibTrans" presStyleCnt="0"/>
      <dgm:spPr/>
    </dgm:pt>
    <dgm:pt modelId="{EBC7C5E2-0BF5-43AD-8B03-E8D15339493A}" type="pres">
      <dgm:prSet presAssocID="{962EF68F-82F4-4252-AD10-9AEEB99A3F9C}" presName="node" presStyleLbl="node1" presStyleIdx="3" presStyleCnt="7">
        <dgm:presLayoutVars>
          <dgm:bulletEnabled val="1"/>
        </dgm:presLayoutVars>
      </dgm:prSet>
      <dgm:spPr/>
    </dgm:pt>
    <dgm:pt modelId="{FF8398BB-8E7B-4FC0-9606-17A31743F9EE}" type="pres">
      <dgm:prSet presAssocID="{335BDB73-DEE0-4FB1-B4F4-F043FB797A3C}" presName="sibTrans" presStyleCnt="0"/>
      <dgm:spPr/>
    </dgm:pt>
    <dgm:pt modelId="{29AA4579-569F-4D54-9B5F-129C6C72B6A0}" type="pres">
      <dgm:prSet presAssocID="{A687C841-D655-45D2-BA58-8BECCC03C6DB}" presName="node" presStyleLbl="node1" presStyleIdx="4" presStyleCnt="7">
        <dgm:presLayoutVars>
          <dgm:bulletEnabled val="1"/>
        </dgm:presLayoutVars>
      </dgm:prSet>
      <dgm:spPr/>
    </dgm:pt>
    <dgm:pt modelId="{9B6D2483-E69B-46CB-B54D-4077095136A7}" type="pres">
      <dgm:prSet presAssocID="{DF0FFC1A-E25F-4CA6-8198-5560C617B94E}" presName="sibTrans" presStyleCnt="0"/>
      <dgm:spPr/>
    </dgm:pt>
    <dgm:pt modelId="{7FBA8A5E-9C54-4999-9043-1DC96AFF8D70}" type="pres">
      <dgm:prSet presAssocID="{7F382D2A-BD92-4608-9AA4-267E0773FC2D}" presName="node" presStyleLbl="node1" presStyleIdx="5" presStyleCnt="7">
        <dgm:presLayoutVars>
          <dgm:bulletEnabled val="1"/>
        </dgm:presLayoutVars>
      </dgm:prSet>
      <dgm:spPr/>
    </dgm:pt>
    <dgm:pt modelId="{29709BCA-C18A-40C5-8AE7-91F719C78690}" type="pres">
      <dgm:prSet presAssocID="{500AC7B7-60B6-479D-925B-3A69E743DCA7}" presName="sibTrans" presStyleCnt="0"/>
      <dgm:spPr/>
    </dgm:pt>
    <dgm:pt modelId="{911300D3-FD08-4E78-9CE3-FD31C4D99BF7}" type="pres">
      <dgm:prSet presAssocID="{831CA410-BE63-44AE-A64A-E588456A093F}" presName="node" presStyleLbl="node1" presStyleIdx="6" presStyleCnt="7">
        <dgm:presLayoutVars>
          <dgm:bulletEnabled val="1"/>
        </dgm:presLayoutVars>
      </dgm:prSet>
      <dgm:spPr/>
    </dgm:pt>
  </dgm:ptLst>
  <dgm:cxnLst>
    <dgm:cxn modelId="{17746D06-E91A-43F3-9242-07BCB50D00BD}" type="presOf" srcId="{962EF68F-82F4-4252-AD10-9AEEB99A3F9C}" destId="{EBC7C5E2-0BF5-43AD-8B03-E8D15339493A}" srcOrd="0" destOrd="0" presId="urn:microsoft.com/office/officeart/2005/8/layout/default"/>
    <dgm:cxn modelId="{1E01AB0D-8A27-459E-8760-8E47C38D696E}" type="presOf" srcId="{58C6A3D3-B14F-409A-962F-9FDED9BD5543}" destId="{AEA6C7C1-08B6-4659-9E9F-AF919F2639B5}" srcOrd="0" destOrd="0" presId="urn:microsoft.com/office/officeart/2005/8/layout/default"/>
    <dgm:cxn modelId="{BAD9AC19-9B50-4F95-92DA-933A32DB4639}" type="presOf" srcId="{831CA410-BE63-44AE-A64A-E588456A093F}" destId="{911300D3-FD08-4E78-9CE3-FD31C4D99BF7}" srcOrd="0" destOrd="0" presId="urn:microsoft.com/office/officeart/2005/8/layout/default"/>
    <dgm:cxn modelId="{A1909A1F-09C5-4DF4-A247-CD4E0AE162C5}" srcId="{58C6A3D3-B14F-409A-962F-9FDED9BD5543}" destId="{7F382D2A-BD92-4608-9AA4-267E0773FC2D}" srcOrd="5" destOrd="0" parTransId="{C50B55C3-0E7E-4B28-A65F-D88B1139A2CB}" sibTransId="{500AC7B7-60B6-479D-925B-3A69E743DCA7}"/>
    <dgm:cxn modelId="{CCA85629-A9AF-4141-89E2-8D7DEBFE5611}" type="presOf" srcId="{7F382D2A-BD92-4608-9AA4-267E0773FC2D}" destId="{7FBA8A5E-9C54-4999-9043-1DC96AFF8D70}" srcOrd="0" destOrd="0" presId="urn:microsoft.com/office/officeart/2005/8/layout/default"/>
    <dgm:cxn modelId="{3C89F73C-62AD-4B22-A4A2-072D9ADEAA8E}" type="presOf" srcId="{4CBB1E0F-8DB1-4AE2-9BFB-767317CD2B24}" destId="{0C7967F2-CFB9-46F5-8462-06F908D7208E}" srcOrd="0" destOrd="0" presId="urn:microsoft.com/office/officeart/2005/8/layout/default"/>
    <dgm:cxn modelId="{0B3EC051-12CC-4CDF-8904-4B1FCCD7B8E6}" type="presOf" srcId="{00F441E3-D3BD-45D7-9E62-49BF35EF9D30}" destId="{6FBCA27D-2053-4BCD-9F33-DBFCC36630EF}" srcOrd="0" destOrd="0" presId="urn:microsoft.com/office/officeart/2005/8/layout/default"/>
    <dgm:cxn modelId="{1B3BCC51-B9A0-40EE-9DD8-6B93018A80CD}" srcId="{58C6A3D3-B14F-409A-962F-9FDED9BD5543}" destId="{962EF68F-82F4-4252-AD10-9AEEB99A3F9C}" srcOrd="3" destOrd="0" parTransId="{A7C7E3E1-C864-479A-92DB-B2937C4AB6B8}" sibTransId="{335BDB73-DEE0-4FB1-B4F4-F043FB797A3C}"/>
    <dgm:cxn modelId="{8F2D2073-2DCA-4D87-AB37-4509F31E6E35}" srcId="{58C6A3D3-B14F-409A-962F-9FDED9BD5543}" destId="{A687C841-D655-45D2-BA58-8BECCC03C6DB}" srcOrd="4" destOrd="0" parTransId="{DAA64AB7-A90A-4FD8-A19E-38C30FB6C648}" sibTransId="{DF0FFC1A-E25F-4CA6-8198-5560C617B94E}"/>
    <dgm:cxn modelId="{F964B679-F400-4711-A6F7-6562E63E088C}" type="presOf" srcId="{BD7D3927-FE4B-4D12-A5EB-AE8A88E30EC5}" destId="{8BB5C58F-2ADF-4CF3-9AF2-C8BE836A1B3A}" srcOrd="0" destOrd="0" presId="urn:microsoft.com/office/officeart/2005/8/layout/default"/>
    <dgm:cxn modelId="{840CE98D-D6BD-471C-BF5C-BD46DC6E253D}" srcId="{58C6A3D3-B14F-409A-962F-9FDED9BD5543}" destId="{4CBB1E0F-8DB1-4AE2-9BFB-767317CD2B24}" srcOrd="2" destOrd="0" parTransId="{F05E1CC1-4942-44DD-BCAA-A73D6AB10749}" sibTransId="{6A51D7FC-26E2-496C-A9E0-F194033C715B}"/>
    <dgm:cxn modelId="{C09AAF92-D7AB-44E7-9969-49291F8A63A9}" srcId="{58C6A3D3-B14F-409A-962F-9FDED9BD5543}" destId="{831CA410-BE63-44AE-A64A-E588456A093F}" srcOrd="6" destOrd="0" parTransId="{463606A6-7F2A-4751-8925-9038806AE239}" sibTransId="{69DB0B2F-4A2D-497E-A314-AAC4E5D0B3B4}"/>
    <dgm:cxn modelId="{620B2AC2-5CB9-4FA4-9325-F1BB634E48E2}" srcId="{58C6A3D3-B14F-409A-962F-9FDED9BD5543}" destId="{00F441E3-D3BD-45D7-9E62-49BF35EF9D30}" srcOrd="1" destOrd="0" parTransId="{7AE9E7A2-BF9E-475F-9CDD-B5A6139C99CA}" sibTransId="{7D0B3DDA-F7C0-4F02-AA44-C810B7DF2185}"/>
    <dgm:cxn modelId="{CC5F83EF-D845-443A-818D-49F27E563C65}" srcId="{58C6A3D3-B14F-409A-962F-9FDED9BD5543}" destId="{BD7D3927-FE4B-4D12-A5EB-AE8A88E30EC5}" srcOrd="0" destOrd="0" parTransId="{64F0B96F-357A-4D03-A015-0AF3F3201714}" sibTransId="{7F2D918F-2A55-4051-A709-0239E92C1E4C}"/>
    <dgm:cxn modelId="{726D56F5-1D98-4096-A5A0-FD32B0143767}" type="presOf" srcId="{A687C841-D655-45D2-BA58-8BECCC03C6DB}" destId="{29AA4579-569F-4D54-9B5F-129C6C72B6A0}" srcOrd="0" destOrd="0" presId="urn:microsoft.com/office/officeart/2005/8/layout/default"/>
    <dgm:cxn modelId="{4D667224-EE24-4876-9BFC-4E9D93AA5E82}" type="presParOf" srcId="{AEA6C7C1-08B6-4659-9E9F-AF919F2639B5}" destId="{8BB5C58F-2ADF-4CF3-9AF2-C8BE836A1B3A}" srcOrd="0" destOrd="0" presId="urn:microsoft.com/office/officeart/2005/8/layout/default"/>
    <dgm:cxn modelId="{581BF2CD-444E-48CA-95BC-59FBE1A131E8}" type="presParOf" srcId="{AEA6C7C1-08B6-4659-9E9F-AF919F2639B5}" destId="{EE117FD0-109C-4640-BC8E-B67F8D2CE2E8}" srcOrd="1" destOrd="0" presId="urn:microsoft.com/office/officeart/2005/8/layout/default"/>
    <dgm:cxn modelId="{D6456015-6886-4716-B056-EE1E71BF3F23}" type="presParOf" srcId="{AEA6C7C1-08B6-4659-9E9F-AF919F2639B5}" destId="{6FBCA27D-2053-4BCD-9F33-DBFCC36630EF}" srcOrd="2" destOrd="0" presId="urn:microsoft.com/office/officeart/2005/8/layout/default"/>
    <dgm:cxn modelId="{2987CDD0-2622-4691-8754-839DFF3FDC68}" type="presParOf" srcId="{AEA6C7C1-08B6-4659-9E9F-AF919F2639B5}" destId="{728CCCB2-CF6C-47CB-AABD-ABB0A2EC7B83}" srcOrd="3" destOrd="0" presId="urn:microsoft.com/office/officeart/2005/8/layout/default"/>
    <dgm:cxn modelId="{52F7B8C3-874E-4459-87FE-6AAA82175F65}" type="presParOf" srcId="{AEA6C7C1-08B6-4659-9E9F-AF919F2639B5}" destId="{0C7967F2-CFB9-46F5-8462-06F908D7208E}" srcOrd="4" destOrd="0" presId="urn:microsoft.com/office/officeart/2005/8/layout/default"/>
    <dgm:cxn modelId="{5511688E-015F-4470-BDA2-04D07F586583}" type="presParOf" srcId="{AEA6C7C1-08B6-4659-9E9F-AF919F2639B5}" destId="{5708CD0D-9F40-4919-A232-B2B18CB2929C}" srcOrd="5" destOrd="0" presId="urn:microsoft.com/office/officeart/2005/8/layout/default"/>
    <dgm:cxn modelId="{D74A1082-9C51-401F-B363-A1A73E97129C}" type="presParOf" srcId="{AEA6C7C1-08B6-4659-9E9F-AF919F2639B5}" destId="{EBC7C5E2-0BF5-43AD-8B03-E8D15339493A}" srcOrd="6" destOrd="0" presId="urn:microsoft.com/office/officeart/2005/8/layout/default"/>
    <dgm:cxn modelId="{4E4E0BF9-D6DA-4668-8BCC-6353675F4E06}" type="presParOf" srcId="{AEA6C7C1-08B6-4659-9E9F-AF919F2639B5}" destId="{FF8398BB-8E7B-4FC0-9606-17A31743F9EE}" srcOrd="7" destOrd="0" presId="urn:microsoft.com/office/officeart/2005/8/layout/default"/>
    <dgm:cxn modelId="{D0ED43BE-5DE0-4533-BDCE-93544D91F8F6}" type="presParOf" srcId="{AEA6C7C1-08B6-4659-9E9F-AF919F2639B5}" destId="{29AA4579-569F-4D54-9B5F-129C6C72B6A0}" srcOrd="8" destOrd="0" presId="urn:microsoft.com/office/officeart/2005/8/layout/default"/>
    <dgm:cxn modelId="{B05FB529-0857-49F1-BB29-DB0A56A2629E}" type="presParOf" srcId="{AEA6C7C1-08B6-4659-9E9F-AF919F2639B5}" destId="{9B6D2483-E69B-46CB-B54D-4077095136A7}" srcOrd="9" destOrd="0" presId="urn:microsoft.com/office/officeart/2005/8/layout/default"/>
    <dgm:cxn modelId="{BA2FD335-8C21-4189-96E5-CFEB954402D0}" type="presParOf" srcId="{AEA6C7C1-08B6-4659-9E9F-AF919F2639B5}" destId="{7FBA8A5E-9C54-4999-9043-1DC96AFF8D70}" srcOrd="10" destOrd="0" presId="urn:microsoft.com/office/officeart/2005/8/layout/default"/>
    <dgm:cxn modelId="{4DF146A6-763E-49B9-9D24-95FC8C1A8CB1}" type="presParOf" srcId="{AEA6C7C1-08B6-4659-9E9F-AF919F2639B5}" destId="{29709BCA-C18A-40C5-8AE7-91F719C78690}" srcOrd="11" destOrd="0" presId="urn:microsoft.com/office/officeart/2005/8/layout/default"/>
    <dgm:cxn modelId="{12ABD683-8FC0-42B8-90D8-8C41BA32C695}" type="presParOf" srcId="{AEA6C7C1-08B6-4659-9E9F-AF919F2639B5}" destId="{911300D3-FD08-4E78-9CE3-FD31C4D99BF7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C341E-4F76-4486-B37C-1998F1F68015}">
      <dsp:nvSpPr>
        <dsp:cNvPr id="0" name=""/>
        <dsp:cNvSpPr/>
      </dsp:nvSpPr>
      <dsp:spPr>
        <a:xfrm>
          <a:off x="899908" y="650754"/>
          <a:ext cx="3984739" cy="3984739"/>
        </a:xfrm>
        <a:prstGeom prst="circularArrow">
          <a:avLst>
            <a:gd name="adj1" fmla="val 5689"/>
            <a:gd name="adj2" fmla="val 340510"/>
            <a:gd name="adj3" fmla="val 12491234"/>
            <a:gd name="adj4" fmla="val 18220355"/>
            <a:gd name="adj5" fmla="val 5908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6C55DD-860F-426A-AEBC-38D072FDA723}">
      <dsp:nvSpPr>
        <dsp:cNvPr id="0" name=""/>
        <dsp:cNvSpPr/>
      </dsp:nvSpPr>
      <dsp:spPr>
        <a:xfrm>
          <a:off x="1511102" y="859578"/>
          <a:ext cx="2762351" cy="1381175"/>
        </a:xfrm>
        <a:prstGeom prst="roundRect">
          <a:avLst/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Community provision</a:t>
          </a:r>
        </a:p>
      </dsp:txBody>
      <dsp:txXfrm>
        <a:off x="1578525" y="927001"/>
        <a:ext cx="2627505" cy="1246329"/>
      </dsp:txXfrm>
    </dsp:sp>
    <dsp:sp modelId="{3272C8AE-0F6F-4625-A591-6E61B6A27D8C}">
      <dsp:nvSpPr>
        <dsp:cNvPr id="0" name=""/>
        <dsp:cNvSpPr/>
      </dsp:nvSpPr>
      <dsp:spPr>
        <a:xfrm>
          <a:off x="3021337" y="3475381"/>
          <a:ext cx="2762351" cy="1381175"/>
        </a:xfrm>
        <a:prstGeom prst="roundRect">
          <a:avLst/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Meeting local needs of people</a:t>
          </a:r>
        </a:p>
      </dsp:txBody>
      <dsp:txXfrm>
        <a:off x="3088760" y="3542804"/>
        <a:ext cx="2627505" cy="1246329"/>
      </dsp:txXfrm>
    </dsp:sp>
    <dsp:sp modelId="{FB63E11C-8197-4FE3-82F9-7F5FAE2163BB}">
      <dsp:nvSpPr>
        <dsp:cNvPr id="0" name=""/>
        <dsp:cNvSpPr/>
      </dsp:nvSpPr>
      <dsp:spPr>
        <a:xfrm>
          <a:off x="868" y="3475381"/>
          <a:ext cx="2762351" cy="1381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Creating complementary high quality digital and </a:t>
          </a:r>
          <a:r>
            <a:rPr lang="en-GB" sz="1200" b="1" kern="1200"/>
            <a:t>place-based</a:t>
          </a:r>
          <a:r>
            <a:rPr lang="en-GB" sz="1200" kern="1200"/>
            <a:t> offers</a:t>
          </a:r>
        </a:p>
      </dsp:txBody>
      <dsp:txXfrm>
        <a:off x="68291" y="3542804"/>
        <a:ext cx="2627505" cy="12463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C7EF1A-B87A-4130-A834-ECB69AF49E5F}">
      <dsp:nvSpPr>
        <dsp:cNvPr id="0" name=""/>
        <dsp:cNvSpPr/>
      </dsp:nvSpPr>
      <dsp:spPr>
        <a:xfrm>
          <a:off x="3401992" y="2176788"/>
          <a:ext cx="2766793" cy="2393388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Improve digital access</a:t>
          </a:r>
        </a:p>
      </dsp:txBody>
      <dsp:txXfrm>
        <a:off x="3860488" y="2573406"/>
        <a:ext cx="1849801" cy="1600152"/>
      </dsp:txXfrm>
    </dsp:sp>
    <dsp:sp modelId="{D3468AF1-555F-4172-A9B9-A39CF891799D}">
      <dsp:nvSpPr>
        <dsp:cNvPr id="0" name=""/>
        <dsp:cNvSpPr/>
      </dsp:nvSpPr>
      <dsp:spPr>
        <a:xfrm>
          <a:off x="5134536" y="1031714"/>
          <a:ext cx="1043902" cy="89946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5BE11E-B8F1-468F-989E-2C23D68242A7}">
      <dsp:nvSpPr>
        <dsp:cNvPr id="0" name=""/>
        <dsp:cNvSpPr/>
      </dsp:nvSpPr>
      <dsp:spPr>
        <a:xfrm>
          <a:off x="3656853" y="0"/>
          <a:ext cx="2267367" cy="1961539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Contract which enable system to flex</a:t>
          </a:r>
        </a:p>
      </dsp:txBody>
      <dsp:txXfrm>
        <a:off x="4032604" y="325069"/>
        <a:ext cx="1515865" cy="1311401"/>
      </dsp:txXfrm>
    </dsp:sp>
    <dsp:sp modelId="{F87CBDB2-916F-413F-9DD2-8C787B0847DD}">
      <dsp:nvSpPr>
        <dsp:cNvPr id="0" name=""/>
        <dsp:cNvSpPr/>
      </dsp:nvSpPr>
      <dsp:spPr>
        <a:xfrm>
          <a:off x="6352852" y="2713226"/>
          <a:ext cx="1043902" cy="89946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5A5DC-7829-462B-8DA1-B4FC5A3D7F6B}">
      <dsp:nvSpPr>
        <dsp:cNvPr id="0" name=""/>
        <dsp:cNvSpPr/>
      </dsp:nvSpPr>
      <dsp:spPr>
        <a:xfrm>
          <a:off x="5736292" y="1206478"/>
          <a:ext cx="2267367" cy="1961539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Articulate system and locality benefits</a:t>
          </a:r>
        </a:p>
      </dsp:txBody>
      <dsp:txXfrm>
        <a:off x="6112043" y="1531547"/>
        <a:ext cx="1515865" cy="1311401"/>
      </dsp:txXfrm>
    </dsp:sp>
    <dsp:sp modelId="{FC8D1357-0D58-46C0-BE16-893B963ABBAE}">
      <dsp:nvSpPr>
        <dsp:cNvPr id="0" name=""/>
        <dsp:cNvSpPr/>
      </dsp:nvSpPr>
      <dsp:spPr>
        <a:xfrm>
          <a:off x="5506531" y="4611337"/>
          <a:ext cx="1043902" cy="89946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0C3F34-5919-4B9D-BE94-785757969F9E}">
      <dsp:nvSpPr>
        <dsp:cNvPr id="0" name=""/>
        <dsp:cNvSpPr/>
      </dsp:nvSpPr>
      <dsp:spPr>
        <a:xfrm>
          <a:off x="5736292" y="3578274"/>
          <a:ext cx="2267367" cy="1961539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Commissioners working together</a:t>
          </a:r>
        </a:p>
      </dsp:txBody>
      <dsp:txXfrm>
        <a:off x="6112043" y="3903343"/>
        <a:ext cx="1515865" cy="1311401"/>
      </dsp:txXfrm>
    </dsp:sp>
    <dsp:sp modelId="{1EEED247-AAC9-43A7-BA96-1932731322F8}">
      <dsp:nvSpPr>
        <dsp:cNvPr id="0" name=""/>
        <dsp:cNvSpPr/>
      </dsp:nvSpPr>
      <dsp:spPr>
        <a:xfrm>
          <a:off x="3407140" y="4808368"/>
          <a:ext cx="1043902" cy="89946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537D2C-5433-4F21-901A-F1F57D037701}">
      <dsp:nvSpPr>
        <dsp:cNvPr id="0" name=""/>
        <dsp:cNvSpPr/>
      </dsp:nvSpPr>
      <dsp:spPr>
        <a:xfrm>
          <a:off x="3656853" y="4786101"/>
          <a:ext cx="2267367" cy="1961539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kern="1200">
              <a:cs typeface="Calibri"/>
            </a:rPr>
            <a:t>Information systems that speak to each other – e.g. secondary to primary</a:t>
          </a:r>
        </a:p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/>
        </a:p>
      </dsp:txBody>
      <dsp:txXfrm>
        <a:off x="4032604" y="5111170"/>
        <a:ext cx="1515865" cy="1311401"/>
      </dsp:txXfrm>
    </dsp:sp>
    <dsp:sp modelId="{6B96C9EF-F7C1-43EE-B293-0B36C285CE05}">
      <dsp:nvSpPr>
        <dsp:cNvPr id="0" name=""/>
        <dsp:cNvSpPr/>
      </dsp:nvSpPr>
      <dsp:spPr>
        <a:xfrm>
          <a:off x="2168873" y="3127531"/>
          <a:ext cx="1043902" cy="89946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B7EDF3-0EE5-4C20-9471-63A6DD02CC73}">
      <dsp:nvSpPr>
        <dsp:cNvPr id="0" name=""/>
        <dsp:cNvSpPr/>
      </dsp:nvSpPr>
      <dsp:spPr>
        <a:xfrm>
          <a:off x="1567760" y="3579623"/>
          <a:ext cx="2267367" cy="1961539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Multi-skilled, multi-competent staff in a single site</a:t>
          </a:r>
        </a:p>
      </dsp:txBody>
      <dsp:txXfrm>
        <a:off x="1943511" y="3904692"/>
        <a:ext cx="1515865" cy="1311401"/>
      </dsp:txXfrm>
    </dsp:sp>
    <dsp:sp modelId="{6A8DEF91-81F3-4C1F-8446-8AA929CEBC68}">
      <dsp:nvSpPr>
        <dsp:cNvPr id="0" name=""/>
        <dsp:cNvSpPr/>
      </dsp:nvSpPr>
      <dsp:spPr>
        <a:xfrm>
          <a:off x="1567760" y="1203779"/>
          <a:ext cx="2267367" cy="1961539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Efficient primary and secondary care support</a:t>
          </a:r>
        </a:p>
      </dsp:txBody>
      <dsp:txXfrm>
        <a:off x="1943511" y="1528848"/>
        <a:ext cx="1515865" cy="13114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5C58F-2ADF-4CF3-9AF2-C8BE836A1B3A}">
      <dsp:nvSpPr>
        <dsp:cNvPr id="0" name=""/>
        <dsp:cNvSpPr/>
      </dsp:nvSpPr>
      <dsp:spPr>
        <a:xfrm>
          <a:off x="3346" y="543538"/>
          <a:ext cx="2655118" cy="1593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Whole system triage (i.e. self-management, GP, pharmacy or specialist)</a:t>
          </a:r>
        </a:p>
      </dsp:txBody>
      <dsp:txXfrm>
        <a:off x="3346" y="543538"/>
        <a:ext cx="2655118" cy="1593071"/>
      </dsp:txXfrm>
    </dsp:sp>
    <dsp:sp modelId="{6FBCA27D-2053-4BCD-9F33-DBFCC36630EF}">
      <dsp:nvSpPr>
        <dsp:cNvPr id="0" name=""/>
        <dsp:cNvSpPr/>
      </dsp:nvSpPr>
      <dsp:spPr>
        <a:xfrm>
          <a:off x="2923977" y="543538"/>
          <a:ext cx="2655118" cy="1593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>
              <a:cs typeface="Calibri"/>
            </a:rPr>
            <a:t>Triangulation of user, data and provider expertise </a:t>
          </a:r>
          <a:endParaRPr lang="en-GB" sz="1700" kern="1200"/>
        </a:p>
      </dsp:txBody>
      <dsp:txXfrm>
        <a:off x="2923977" y="543538"/>
        <a:ext cx="2655118" cy="1593071"/>
      </dsp:txXfrm>
    </dsp:sp>
    <dsp:sp modelId="{0C7967F2-CFB9-46F5-8462-06F908D7208E}">
      <dsp:nvSpPr>
        <dsp:cNvPr id="0" name=""/>
        <dsp:cNvSpPr/>
      </dsp:nvSpPr>
      <dsp:spPr>
        <a:xfrm>
          <a:off x="5844607" y="543538"/>
          <a:ext cx="2655118" cy="1593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Building and maintaining partnerships </a:t>
          </a:r>
        </a:p>
      </dsp:txBody>
      <dsp:txXfrm>
        <a:off x="5844607" y="543538"/>
        <a:ext cx="2655118" cy="1593071"/>
      </dsp:txXfrm>
    </dsp:sp>
    <dsp:sp modelId="{EBC7C5E2-0BF5-43AD-8B03-E8D15339493A}">
      <dsp:nvSpPr>
        <dsp:cNvPr id="0" name=""/>
        <dsp:cNvSpPr/>
      </dsp:nvSpPr>
      <dsp:spPr>
        <a:xfrm>
          <a:off x="8765238" y="543538"/>
          <a:ext cx="2655118" cy="1593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>
              <a:cs typeface="Calibri"/>
            </a:rPr>
            <a:t>Timely data and intelligent information</a:t>
          </a:r>
        </a:p>
      </dsp:txBody>
      <dsp:txXfrm>
        <a:off x="8765238" y="543538"/>
        <a:ext cx="2655118" cy="1593071"/>
      </dsp:txXfrm>
    </dsp:sp>
    <dsp:sp modelId="{29AA4579-569F-4D54-9B5F-129C6C72B6A0}">
      <dsp:nvSpPr>
        <dsp:cNvPr id="0" name=""/>
        <dsp:cNvSpPr/>
      </dsp:nvSpPr>
      <dsp:spPr>
        <a:xfrm>
          <a:off x="1463662" y="2402121"/>
          <a:ext cx="2655118" cy="1593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>
              <a:cs typeface="Calibri"/>
            </a:rPr>
            <a:t>Open book contract management/accounting </a:t>
          </a:r>
          <a:endParaRPr lang="en-GB" sz="1700" kern="1200"/>
        </a:p>
      </dsp:txBody>
      <dsp:txXfrm>
        <a:off x="1463662" y="2402121"/>
        <a:ext cx="2655118" cy="1593071"/>
      </dsp:txXfrm>
    </dsp:sp>
    <dsp:sp modelId="{7FBA8A5E-9C54-4999-9043-1DC96AFF8D70}">
      <dsp:nvSpPr>
        <dsp:cNvPr id="0" name=""/>
        <dsp:cNvSpPr/>
      </dsp:nvSpPr>
      <dsp:spPr>
        <a:xfrm>
          <a:off x="4384292" y="2402121"/>
          <a:ext cx="2655118" cy="1593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>
              <a:cs typeface="Calibri"/>
            </a:rPr>
            <a:t>Bold about changing expectations of the whole system including the workforce and delegated responsibility of staff</a:t>
          </a:r>
          <a:endParaRPr lang="en-GB" sz="1700" kern="1200"/>
        </a:p>
      </dsp:txBody>
      <dsp:txXfrm>
        <a:off x="4384292" y="2402121"/>
        <a:ext cx="2655118" cy="1593071"/>
      </dsp:txXfrm>
    </dsp:sp>
    <dsp:sp modelId="{911300D3-FD08-4E78-9CE3-FD31C4D99BF7}">
      <dsp:nvSpPr>
        <dsp:cNvPr id="0" name=""/>
        <dsp:cNvSpPr/>
      </dsp:nvSpPr>
      <dsp:spPr>
        <a:xfrm>
          <a:off x="7304923" y="2402121"/>
          <a:ext cx="2655118" cy="1593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>
              <a:cs typeface="Calibri"/>
            </a:rPr>
            <a:t>Have their own pathology provider in some areas which is more efficient contractually.</a:t>
          </a:r>
          <a:endParaRPr lang="en-GB" sz="1700" kern="1200"/>
        </a:p>
      </dsp:txBody>
      <dsp:txXfrm>
        <a:off x="7304923" y="2402121"/>
        <a:ext cx="2655118" cy="1593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3B32F-2BF5-4536-8657-58FDD7EF209D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D4057-62DB-497B-8FF6-480A96264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480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C4DA94-20E8-43F9-8CBD-D96639B3221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649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D4057-62DB-497B-8FF6-480A962649E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78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ea typeface="Calibri"/>
              <a:cs typeface="Calibri"/>
            </a:endParaRP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C4DA94-20E8-43F9-8CBD-D96639B3221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96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D4057-62DB-497B-8FF6-480A962649E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62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>
              <a:ea typeface="Calibri"/>
              <a:cs typeface="Calibri"/>
            </a:endParaRPr>
          </a:p>
          <a:p>
            <a:endParaRPr lang="en-GB">
              <a:cs typeface="Calibri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D4057-62DB-497B-8FF6-480A962649E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253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C4DA94-20E8-43F9-8CBD-D96639B3221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96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D4057-62DB-497B-8FF6-480A962649E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0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BA005-0980-7BDD-C4A9-A75A4E12A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94B86C-81A4-3455-E308-97CE9C50D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DC7C2-2CEC-A0DB-0795-4C2AAFE0F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DE232-C61B-38D4-E3B7-E96B5714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07F9E-9237-7A01-AD1A-F91544C0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90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55371-132D-AB14-1ED2-9EDEE3DF6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8587A6-599F-FC32-BCBA-8DE9C193E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2BEED-A9F3-5702-D820-085CBEDD1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5BA9E-E870-EF4C-2512-29DCE3497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7148F-8433-B42D-D519-DA4B50162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97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E72667-03B9-C70F-F2BF-2D8E3B734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03B3BB-8349-320D-FD7F-9B548BF85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71276-75DE-37FE-17BF-5551512D7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A5FCD-9BB8-11B7-9F4E-1FAFE4AEF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0FA21-F102-5326-93B4-A7CBFBACD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496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068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053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69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5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940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549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679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68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0F5F6-CCEA-65EB-C768-C993A98D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965CD-8772-EC28-3730-1C8F45B2B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3258A-CCF9-244E-214C-5EEAE19EF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81FCD-D7F1-FF00-EC35-5A817A5D7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1D1FA-1284-EB3A-B828-1BFE2E744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884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942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310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4564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516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06419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5894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114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58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9EF5E-DF7A-0036-D790-8F843D68A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D0636-CD46-D2D6-148C-3B0CA0E0B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0F37E-C2E5-4AE3-DFB9-F9E411D0C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4A144-AC6C-B909-581C-E7D76F4B2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47AEF-76AB-6DDB-E9EC-089876E39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33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93A46-D0DA-CED0-0CF2-3865CD648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C759A-045C-289D-22B8-973F8E1B7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CC5B5-15AE-17C4-33CF-ABC153867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49AD2-D98C-259D-9259-D6A6644FC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0A716-07DC-FA7E-1EDA-346B4F16D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C7E42-FD3D-6702-25A7-C41A7FF98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90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E58BE-AC34-59B2-5795-8A1FA6402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D8CE9-E53B-CD7D-28EA-25383C888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50CFD-3D82-8EBE-509D-DA619F4B4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40C9C5-4CAE-B48C-0618-F0E62AB373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0A0D1F-F8EF-15D2-5E56-824287A19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83ED55-6441-6FD3-AE8D-856097D51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6DD12-D600-B72C-7C66-FB43A1C5A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64FD60-CF22-8448-5D1F-83B840A1A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62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1A7C5-DDC2-91FE-8ABA-3C795C52F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8F38D-1ECE-2466-9DDB-CD18EB4A4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0D54E-9114-F7B8-EBF0-C1A0E2DA3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321DF-E279-A98E-832F-531995408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10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4CABCE-8797-76E6-2151-DD58B413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CF6F41-4BB0-FA2A-61F2-821D466E9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09F64-75B8-78C6-8AF5-8074F7D7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11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5416A-884E-E18C-597E-93DCDBAEF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C5C46-BC11-2916-8962-58A2ED888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0E841-87BB-C7CC-007B-621A1A215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AB39-6105-7B84-B2CE-EA32B23AC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F7DFB-0200-8F7A-9B1C-630FDD535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06373-1619-2589-B0FC-8C32AEBF3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60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47A90-D97B-E48C-6EC1-03FDC376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CE5464-DDFD-A9EF-D0FA-9E6CCDFFC2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4ACBD-BF27-38EC-1C76-ECE7AD227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65EEF-CC0B-4D1D-B543-D91D0B123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5A726-FB93-663F-6290-F0D81B518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C931FE-886D-4192-E1F9-91CEF64DB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14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65DC39-86A3-1ADC-E183-CFFE7F76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ADC80-73BF-1E53-0F30-6EF4BB558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899F5-B3FD-FFD2-4A28-3ECF3EC7D3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4C128-F545-F29A-8841-A22489DE6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23375-73E2-C83F-1A0A-79E774452D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86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84F75-69C2-41B6-B031-8E1B1046DFA1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C6E942-23AD-46E3-A5FE-5B96E3C7C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82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8C0C6-A625-B0AD-3AFF-B5EE050BE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latin typeface="Aptos"/>
              </a:rPr>
              <a:t>Market Warming Workshop 1 &amp; 2 Summary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4A65E-1E47-F2B4-0090-5D06A9EDE6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latin typeface="Aptos"/>
              </a:rPr>
              <a:t>Devon and Torbay Sexual Health Tender Market Warming event </a:t>
            </a:r>
          </a:p>
          <a:p>
            <a:r>
              <a:rPr lang="en-GB">
                <a:latin typeface="Aptos"/>
              </a:rPr>
              <a:t>22/01/2024</a:t>
            </a:r>
          </a:p>
        </p:txBody>
      </p:sp>
    </p:spTree>
    <p:extLst>
      <p:ext uri="{BB962C8B-B14F-4D97-AF65-F5344CB8AC3E}">
        <p14:creationId xmlns:p14="http://schemas.microsoft.com/office/powerpoint/2010/main" val="2228377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71D99-2251-0445-ADF7-871F3EE09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>
                <a:latin typeface="Aptos"/>
                <a:cs typeface="Calibri Light"/>
              </a:rPr>
              <a:t>2. How do you suggest commissioners should balance price and quality in the submission of your bids, to achieve the best value service? </a:t>
            </a:r>
            <a:endParaRPr lang="en-US" sz="2800">
              <a:latin typeface="Aptos"/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A1928-FB1F-3F08-EC3B-3ED7402CF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endParaRPr lang="en-GB">
              <a:latin typeface="Aptos"/>
              <a:cs typeface="Calibri"/>
            </a:endParaRPr>
          </a:p>
          <a:p>
            <a:pPr marL="0" indent="0" algn="ctr">
              <a:buNone/>
            </a:pPr>
            <a:r>
              <a:rPr lang="en-GB" sz="2400" b="1">
                <a:latin typeface="Aptos"/>
                <a:cs typeface="Calibri"/>
              </a:rPr>
              <a:t>Respondents placed quality high ranging from 50%-100%</a:t>
            </a:r>
          </a:p>
          <a:p>
            <a:pPr marL="0" indent="0">
              <a:buNone/>
            </a:pPr>
            <a:endParaRPr lang="en-GB">
              <a:latin typeface="Aptos"/>
              <a:cs typeface="Calibri"/>
            </a:endParaRPr>
          </a:p>
          <a:p>
            <a:pPr marL="0" indent="0">
              <a:buNone/>
            </a:pPr>
            <a:r>
              <a:rPr lang="en-GB" b="1">
                <a:latin typeface="Aptos"/>
                <a:cs typeface="Calibri"/>
              </a:rPr>
              <a:t>Summary of discussions:</a:t>
            </a:r>
            <a:r>
              <a:rPr lang="en-GB">
                <a:latin typeface="Aptos"/>
                <a:cs typeface="Calibri"/>
              </a:rPr>
              <a:t> The following examples were shared in discussions with suggestions on how the we achieve best value. These are listed below.</a:t>
            </a:r>
          </a:p>
          <a:p>
            <a:r>
              <a:rPr lang="en-GB">
                <a:latin typeface="Aptos"/>
                <a:cs typeface="Calibri"/>
              </a:rPr>
              <a:t>Price = 40% vs Quality = 60%</a:t>
            </a:r>
          </a:p>
          <a:p>
            <a:r>
              <a:rPr lang="en-GB">
                <a:latin typeface="Aptos"/>
                <a:cs typeface="Calibri"/>
              </a:rPr>
              <a:t>50/50</a:t>
            </a:r>
          </a:p>
          <a:p>
            <a:r>
              <a:rPr lang="en-GB">
                <a:latin typeface="Aptos"/>
                <a:ea typeface="+mn-lt"/>
                <a:cs typeface="+mn-lt"/>
              </a:rPr>
              <a:t>100% quality. This has been seen in the more recent tenders so isn’t a race to the bottom. All block contracts are predominantly in arrangement but in others there is 5-10% variable costs. Some around vulnerable groups but is challenge. </a:t>
            </a:r>
          </a:p>
          <a:p>
            <a:r>
              <a:rPr lang="en-GB">
                <a:latin typeface="Aptos"/>
                <a:ea typeface="+mn-lt"/>
                <a:cs typeface="+mn-lt"/>
              </a:rPr>
              <a:t>RACI model (Responsible, Accountable, Consulted and Informed?)</a:t>
            </a:r>
          </a:p>
          <a:p>
            <a:r>
              <a:rPr lang="en-GB">
                <a:latin typeface="Aptos"/>
                <a:ea typeface="+mn-lt"/>
                <a:cs typeface="+mn-lt"/>
              </a:rPr>
              <a:t>Alignment with other existing models and systems – added value?</a:t>
            </a:r>
          </a:p>
          <a:p>
            <a:r>
              <a:rPr lang="en-GB">
                <a:latin typeface="Aptos"/>
                <a:ea typeface="+mn-lt"/>
                <a:cs typeface="+mn-lt"/>
              </a:rPr>
              <a:t>Rewarding shifts in delivery model – not seen elsewhere.</a:t>
            </a:r>
          </a:p>
          <a:p>
            <a:endParaRPr lang="en-GB">
              <a:ea typeface="+mn-lt"/>
              <a:cs typeface="+mn-lt"/>
            </a:endParaRPr>
          </a:p>
          <a:p>
            <a:endParaRPr lang="en-GB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676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AF606-C300-A930-A23A-D1F1428E0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640" y="2454213"/>
            <a:ext cx="5787474" cy="4062741"/>
          </a:xfrm>
        </p:spPr>
        <p:txBody>
          <a:bodyPr>
            <a:normAutofit fontScale="90000"/>
          </a:bodyPr>
          <a:lstStyle/>
          <a:p>
            <a:r>
              <a:rPr lang="en-GB" sz="4000" b="1">
                <a:latin typeface="Aptos"/>
              </a:rPr>
              <a:t>Workshop 1</a:t>
            </a:r>
            <a:br>
              <a:rPr lang="en-GB" sz="2700">
                <a:latin typeface="Aptos"/>
              </a:rPr>
            </a:br>
            <a:br>
              <a:rPr lang="en-GB">
                <a:latin typeface="Aptos"/>
              </a:rPr>
            </a:br>
            <a:r>
              <a:rPr lang="en-GB" sz="2200" b="1">
                <a:solidFill>
                  <a:schemeClr val="tx1"/>
                </a:solidFill>
                <a:latin typeface="Aptos"/>
              </a:rPr>
              <a:t>1. Do you understand and agree with our proposed model?</a:t>
            </a:r>
            <a:br>
              <a:rPr lang="en-GB" sz="2200" b="1">
                <a:latin typeface="Aptos"/>
              </a:rPr>
            </a:br>
            <a:br>
              <a:rPr lang="en-GB" sz="2200">
                <a:latin typeface="Aptos"/>
              </a:rPr>
            </a:br>
            <a:r>
              <a:rPr lang="en-GB" sz="2200">
                <a:solidFill>
                  <a:schemeClr val="tx1"/>
                </a:solidFill>
                <a:latin typeface="Aptos"/>
              </a:rPr>
              <a:t>If so, what does the community level /  2 part look like? For example, general practice? Community settings or something else? </a:t>
            </a:r>
            <a:br>
              <a:rPr lang="en-GB" sz="2200">
                <a:latin typeface="Aptos"/>
              </a:rPr>
            </a:br>
            <a:br>
              <a:rPr lang="en-GB" sz="2200">
                <a:latin typeface="Aptos"/>
              </a:rPr>
            </a:br>
            <a:r>
              <a:rPr lang="en-GB" sz="2200" b="1">
                <a:solidFill>
                  <a:schemeClr val="tx1"/>
                </a:solidFill>
                <a:latin typeface="Aptos"/>
              </a:rPr>
              <a:t>2. If GPs and Pharmacies are part of the community-based arrangement, should they be in this specification? </a:t>
            </a:r>
            <a:br>
              <a:rPr lang="en-GB" sz="2200" b="1">
                <a:latin typeface="Aptos"/>
              </a:rPr>
            </a:br>
            <a:br>
              <a:rPr lang="en-GB" sz="2200" b="1">
                <a:latin typeface="Aptos"/>
              </a:rPr>
            </a:br>
            <a:r>
              <a:rPr lang="en-GB" sz="2200">
                <a:solidFill>
                  <a:schemeClr val="tx1"/>
                </a:solidFill>
                <a:latin typeface="Aptos"/>
              </a:rPr>
              <a:t>If yes, how would you manage this? </a:t>
            </a:r>
            <a:br>
              <a:rPr lang="en-US" sz="2200">
                <a:latin typeface="Aptos"/>
              </a:rPr>
            </a:br>
            <a:r>
              <a:rPr lang="en-GB" sz="2200">
                <a:solidFill>
                  <a:schemeClr val="tx1"/>
                </a:solidFill>
                <a:latin typeface="Aptos"/>
              </a:rPr>
              <a:t>If no, why not?</a:t>
            </a:r>
            <a:br>
              <a:rPr lang="en-GB"/>
            </a:br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3D61A17-9090-52CC-902A-518B0CE5B3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09016" y="800818"/>
          <a:ext cx="5784557" cy="571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5" name="Picture 24" descr="A logo with green text&#10;&#10;Description automatically generated">
            <a:extLst>
              <a:ext uri="{FF2B5EF4-FFF2-40B4-BE49-F238E27FC236}">
                <a16:creationId xmlns:a16="http://schemas.microsoft.com/office/drawing/2014/main" id="{4D24B16D-B08D-0374-F303-4016FE2DB3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3066" y="64827"/>
            <a:ext cx="5493233" cy="746953"/>
          </a:xfrm>
          <a:prstGeom prst="rect">
            <a:avLst/>
          </a:prstGeom>
        </p:spPr>
      </p:pic>
      <p:pic>
        <p:nvPicPr>
          <p:cNvPr id="27" name="Picture 26" descr="A blue and yellow logo&#10;&#10;Description automatically generated">
            <a:extLst>
              <a:ext uri="{FF2B5EF4-FFF2-40B4-BE49-F238E27FC236}">
                <a16:creationId xmlns:a16="http://schemas.microsoft.com/office/drawing/2014/main" id="{59FA725C-5A6E-F08A-41A3-53DEA543881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5656" y="234268"/>
            <a:ext cx="2790293" cy="66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7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1D179-6F95-CA89-F497-C397C17B7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845" y="235729"/>
            <a:ext cx="8721155" cy="1325563"/>
          </a:xfrm>
        </p:spPr>
        <p:txBody>
          <a:bodyPr>
            <a:normAutofit/>
          </a:bodyPr>
          <a:lstStyle/>
          <a:p>
            <a:r>
              <a:rPr lang="en-GB" sz="3200" b="1">
                <a:latin typeface="Aptos"/>
                <a:ea typeface="Calibri Light"/>
                <a:cs typeface="Calibri Light"/>
              </a:rPr>
              <a:t>1. Do you understand and agree with our proposed model?</a:t>
            </a:r>
            <a:endParaRPr lang="en-GB" sz="3200" b="1">
              <a:latin typeface="Apto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343DC-387B-C2CB-A65C-A3D0778AD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1542" y="1043647"/>
            <a:ext cx="8689000" cy="833808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000000"/>
                </a:solidFill>
                <a:latin typeface="Aptos"/>
                <a:ea typeface="Calibri"/>
                <a:cs typeface="Calibri"/>
              </a:rPr>
              <a:t>Overall attendees either agreed or recognised the model</a:t>
            </a:r>
            <a:endParaRPr lang="en-US">
              <a:latin typeface="Apto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BD194-0B4F-008D-79FA-A37A5A265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808" y="2209719"/>
            <a:ext cx="8953168" cy="25685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b="1">
                <a:solidFill>
                  <a:srgbClr val="000000"/>
                </a:solidFill>
                <a:latin typeface="Aptos"/>
                <a:cs typeface="Arial"/>
              </a:rPr>
              <a:t>Summary of discussions:</a:t>
            </a:r>
            <a:r>
              <a:rPr lang="en-GB" sz="2000">
                <a:solidFill>
                  <a:srgbClr val="000000"/>
                </a:solidFill>
                <a:latin typeface="Aptos"/>
                <a:cs typeface="Arial"/>
              </a:rPr>
              <a:t> </a:t>
            </a:r>
            <a:endParaRPr lang="en-US">
              <a:solidFill>
                <a:srgbClr val="404040"/>
              </a:solidFill>
              <a:latin typeface="Aptos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2000">
                <a:solidFill>
                  <a:srgbClr val="000000"/>
                </a:solidFill>
                <a:latin typeface="Aptos"/>
                <a:cs typeface="Arial"/>
              </a:rPr>
              <a:t>The proposed model chimes and aligns with potential for joining up with direct delivery in community settings. </a:t>
            </a:r>
            <a:endParaRPr lang="en-US">
              <a:latin typeface="Aptos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2000">
                <a:solidFill>
                  <a:srgbClr val="000000"/>
                </a:solidFill>
                <a:latin typeface="Aptos"/>
                <a:cs typeface="Arial"/>
              </a:rPr>
              <a:t>System leadership is critical for delivering all – including holistic education and training. </a:t>
            </a:r>
            <a:endParaRPr lang="en-GB">
              <a:solidFill>
                <a:srgbClr val="404040"/>
              </a:solidFill>
              <a:latin typeface="Aptos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2000">
                <a:solidFill>
                  <a:srgbClr val="000000"/>
                </a:solidFill>
                <a:latin typeface="Aptos"/>
                <a:cs typeface="Arial"/>
              </a:rPr>
              <a:t>There is a need for many channels to the digital front door, but this can’t be the only way into the system. </a:t>
            </a:r>
            <a:endParaRPr lang="en-GB">
              <a:solidFill>
                <a:srgbClr val="404040"/>
              </a:solidFill>
              <a:latin typeface="Aptos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2000">
                <a:solidFill>
                  <a:srgbClr val="000000"/>
                </a:solidFill>
                <a:latin typeface="Aptos"/>
                <a:cs typeface="Arial"/>
              </a:rPr>
              <a:t>A challenge for the proposed community element is that trusted relationships take time to build.</a:t>
            </a:r>
            <a:endParaRPr lang="en-GB">
              <a:latin typeface="Aptos"/>
            </a:endParaRPr>
          </a:p>
          <a:p>
            <a:pPr>
              <a:lnSpc>
                <a:spcPct val="90000"/>
              </a:lnSpc>
            </a:pPr>
            <a:endParaRPr lang="en-GB" sz="28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endParaRPr lang="en-GB" sz="2000">
              <a:latin typeface="Apto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158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5E572-0C88-D8CA-20B6-AF7DDF348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>
                <a:latin typeface="Calibri"/>
                <a:ea typeface="+mj-lt"/>
                <a:cs typeface="+mj-lt"/>
              </a:rPr>
              <a:t>If so, what does the community level /  2 part look like? For example, general practice? Community settings or something else?</a:t>
            </a:r>
            <a:endParaRPr lang="en-US"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805A38-6988-78E9-7C73-66F824D82CB3}"/>
              </a:ext>
            </a:extLst>
          </p:cNvPr>
          <p:cNvSpPr txBox="1"/>
          <p:nvPr/>
        </p:nvSpPr>
        <p:spPr>
          <a:xfrm>
            <a:off x="676894" y="1963387"/>
            <a:ext cx="905691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>
                <a:latin typeface="Aptos"/>
              </a:rPr>
              <a:t>As many respondents answered with a ‘how’, it was not clear which ‘other’ services or organisations could take on or be well placed for delivery of level 2 services beyond GPs and Pharmacies (or themselves). Some mentioned local authority (LA) settings and the community voluntary sector (CVS).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0C2C11-B027-2193-6068-18788952DF38}"/>
              </a:ext>
            </a:extLst>
          </p:cNvPr>
          <p:cNvSpPr txBox="1"/>
          <p:nvPr/>
        </p:nvSpPr>
        <p:spPr>
          <a:xfrm>
            <a:off x="713675" y="3306783"/>
            <a:ext cx="8505206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b="1">
                <a:latin typeface="Aptos"/>
              </a:rPr>
              <a:t>Summary of discussions:</a:t>
            </a:r>
            <a:r>
              <a:rPr lang="en-GB" sz="2000">
                <a:latin typeface="Aptos"/>
              </a:rPr>
              <a:t> </a:t>
            </a:r>
            <a:endParaRPr lang="en-US">
              <a:latin typeface="Aptos"/>
            </a:endParaRPr>
          </a:p>
          <a:p>
            <a:r>
              <a:rPr lang="en-GB" sz="2000">
                <a:latin typeface="Aptos"/>
              </a:rPr>
              <a:t>A joint vision and some early communication to the system would support and enable this part of the model to start to work. </a:t>
            </a:r>
            <a:endParaRPr lang="en-GB">
              <a:latin typeface="Aptos"/>
            </a:endParaRPr>
          </a:p>
          <a:p>
            <a:endParaRPr lang="en-GB" sz="2000">
              <a:latin typeface="Aptos"/>
            </a:endParaRPr>
          </a:p>
          <a:p>
            <a:r>
              <a:rPr lang="en-GB" sz="2000">
                <a:latin typeface="Aptos"/>
              </a:rPr>
              <a:t>Local knowledge is key and partnerships such as those with the ICB which would enable straight forward access and effective pathways to services. </a:t>
            </a:r>
            <a:endParaRPr lang="en-GB" sz="2000">
              <a:latin typeface="Aptos"/>
              <a:cs typeface="Arial"/>
            </a:endParaRPr>
          </a:p>
          <a:p>
            <a:endParaRPr lang="en-GB" sz="2000">
              <a:latin typeface="Aptos"/>
            </a:endParaRPr>
          </a:p>
          <a:p>
            <a:r>
              <a:rPr lang="en-GB" sz="2000">
                <a:latin typeface="Aptos"/>
              </a:rPr>
              <a:t>Data touch points support system leaders with an understanding of the quality of delivery and pathway effectiveness is something to consider. </a:t>
            </a:r>
            <a:endParaRPr lang="en-GB" sz="2000">
              <a:latin typeface="Aptos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3178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AD6A9-D574-E047-3D8A-E93C8038B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>
                <a:latin typeface="Aptos"/>
                <a:cs typeface="Calibri Light"/>
              </a:rPr>
              <a:t>1b If GPs and Pharmacies are part of the community-based arrangement, should they be in this specification? If Yes, how would you manage this?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D757F-E53C-D736-8C7F-6610C0A25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4637" y="2229921"/>
            <a:ext cx="8562046" cy="823912"/>
          </a:xfrm>
        </p:spPr>
        <p:txBody>
          <a:bodyPr/>
          <a:lstStyle/>
          <a:p>
            <a:r>
              <a:rPr lang="en-GB">
                <a:latin typeface="Aptos"/>
                <a:cs typeface="Calibri"/>
              </a:rPr>
              <a:t>Most respondents said yes; however, some did not give a clear indication or would be part of a partnership. None said no.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F5DE6D-F0BE-16FF-1F0D-EB7906D97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6399" y="3279249"/>
            <a:ext cx="8436708" cy="208839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000" b="1">
                <a:latin typeface="Aptos"/>
                <a:cs typeface="Calibri"/>
              </a:rPr>
              <a:t>Summary of discussions: </a:t>
            </a:r>
            <a:endParaRPr lang="en-US">
              <a:latin typeface="Aptos"/>
              <a:cs typeface="Calibri"/>
            </a:endParaRPr>
          </a:p>
          <a:p>
            <a:pPr marL="0" indent="0">
              <a:buNone/>
            </a:pPr>
            <a:r>
              <a:rPr lang="en-GB" sz="2000">
                <a:latin typeface="Aptos"/>
                <a:cs typeface="Calibri"/>
              </a:rPr>
              <a:t>When answering 'yes, they (GPs and Pharmacy) should be in the specification', it was suggested this is sub-contracted, the system leader manages total budget with some providers sharing positive experiences. </a:t>
            </a:r>
            <a:endParaRPr lang="en-US">
              <a:latin typeface="Aptos"/>
              <a:cs typeface="Calibri"/>
            </a:endParaRPr>
          </a:p>
          <a:p>
            <a:pPr marL="0" indent="0">
              <a:buNone/>
            </a:pPr>
            <a:r>
              <a:rPr lang="en-GB" sz="2000">
                <a:latin typeface="Aptos"/>
                <a:cs typeface="Calibri"/>
              </a:rPr>
              <a:t>However, there is sense of this also being a challenge to engage hearts and minds. </a:t>
            </a:r>
            <a:endParaRPr lang="en-US">
              <a:latin typeface="Aptos"/>
              <a:cs typeface="Calibri"/>
            </a:endParaRPr>
          </a:p>
          <a:p>
            <a:pPr marL="0" indent="0">
              <a:buNone/>
            </a:pPr>
            <a:r>
              <a:rPr lang="en-GB" sz="2000">
                <a:latin typeface="Aptos"/>
                <a:cs typeface="Calibri"/>
              </a:rPr>
              <a:t>Contracts needed clear financial accountability and transparency – clarity about pay/funding mechanisms &amp; proportions. </a:t>
            </a:r>
            <a:endParaRPr lang="en-US">
              <a:latin typeface="Trebuchet MS" panose="020B060302020202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032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387A40-9C24-9DCC-1D52-F2CAB33768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51D9632-53F7-34B0-34EA-75F3D63585E4}"/>
              </a:ext>
            </a:extLst>
          </p:cNvPr>
          <p:cNvSpPr txBox="1">
            <a:spLocks/>
          </p:cNvSpPr>
          <p:nvPr/>
        </p:nvSpPr>
        <p:spPr>
          <a:xfrm>
            <a:off x="472536" y="1954144"/>
            <a:ext cx="7135627" cy="2511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GB" sz="32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6"/>
              </a:buClr>
            </a:pPr>
            <a:br>
              <a:rPr lang="en-GB" sz="3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3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3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3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3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37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br>
              <a:rPr lang="en-GB" sz="4300" b="1"/>
            </a:br>
            <a:endParaRPr lang="en-GB" sz="37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FE6F65-D345-F725-3001-2C5412D80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656" y="234268"/>
            <a:ext cx="2790293" cy="6677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DD4AF40-B132-FF5F-20B7-000EE690579B}"/>
              </a:ext>
            </a:extLst>
          </p:cNvPr>
          <p:cNvSpPr txBox="1"/>
          <p:nvPr/>
        </p:nvSpPr>
        <p:spPr>
          <a:xfrm>
            <a:off x="301912" y="1582219"/>
            <a:ext cx="9004387" cy="375487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GB" sz="2400">
              <a:latin typeface="Aptos"/>
              <a:cs typeface="Arial"/>
            </a:endParaRPr>
          </a:p>
          <a:p>
            <a:pPr marL="514350" indent="-514350">
              <a:buAutoNum type="arabicPeriod"/>
            </a:pPr>
            <a:r>
              <a:rPr lang="en-GB" sz="2800">
                <a:latin typeface="Aptos"/>
              </a:rPr>
              <a:t>What conditions need to be in place to enable the System to meet the needs of the population against a backdrop of continuing budget constraint?</a:t>
            </a:r>
          </a:p>
          <a:p>
            <a:pPr marL="514350" indent="-514350">
              <a:buFont typeface="+mj-lt"/>
              <a:buAutoNum type="arabicPeriod"/>
            </a:pPr>
            <a:endParaRPr lang="en-GB" sz="2800">
              <a:latin typeface="Aptos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>
                <a:latin typeface="Aptos"/>
              </a:rPr>
              <a:t>How do you suggest commissioners should balance price and quality in the submission of your bids, to achieve the best value service?</a:t>
            </a:r>
            <a:r>
              <a:rPr lang="en-GB" sz="2800"/>
              <a:t> </a:t>
            </a:r>
          </a:p>
          <a:p>
            <a:pPr marL="285750" indent="-285750">
              <a:buAutoNum type="arabicPeriod"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logo with green text&#10;&#10;Description automatically generated">
            <a:extLst>
              <a:ext uri="{FF2B5EF4-FFF2-40B4-BE49-F238E27FC236}">
                <a16:creationId xmlns:a16="http://schemas.microsoft.com/office/drawing/2014/main" id="{C2C3E4C2-93D2-DEA9-4DB5-59CC28F310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3066" y="64827"/>
            <a:ext cx="5493233" cy="74695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1E4E6DF-F3F1-846C-64BB-0AB24410E66E}"/>
              </a:ext>
            </a:extLst>
          </p:cNvPr>
          <p:cNvSpPr txBox="1"/>
          <p:nvPr/>
        </p:nvSpPr>
        <p:spPr>
          <a:xfrm>
            <a:off x="987660" y="1166964"/>
            <a:ext cx="6105378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kumimoji="0" lang="en-GB" sz="4000" b="1" i="0" u="none" strike="noStrike" kern="1200" cap="none" spc="0" normalizeH="0" baseline="0" noProof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Aptos"/>
                <a:ea typeface="+mj-ea"/>
                <a:cs typeface="+mj-cs"/>
              </a:rPr>
              <a:t>Workshop 2</a:t>
            </a:r>
            <a:endParaRPr lang="en-GB">
              <a:latin typeface="Aptos"/>
            </a:endParaRPr>
          </a:p>
        </p:txBody>
      </p:sp>
    </p:spTree>
    <p:extLst>
      <p:ext uri="{BB962C8B-B14F-4D97-AF65-F5344CB8AC3E}">
        <p14:creationId xmlns:p14="http://schemas.microsoft.com/office/powerpoint/2010/main" val="4011327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0068-AC66-EB18-99DE-47C830ADA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13208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GB" sz="2400" b="1">
                <a:latin typeface="Calibri"/>
                <a:cs typeface="Calibri"/>
              </a:rPr>
              <a:t>1. What conditions need to be in place to enable the system to meet the needs of the population against a backdrop of continuing budget constraint?</a:t>
            </a:r>
            <a:endParaRPr lang="en-US" sz="2400" b="1"/>
          </a:p>
        </p:txBody>
      </p:sp>
      <p:pic>
        <p:nvPicPr>
          <p:cNvPr id="11" name="Picture 4" descr="Red toy person in front of two lines of white figures">
            <a:extLst>
              <a:ext uri="{FF2B5EF4-FFF2-40B4-BE49-F238E27FC236}">
                <a16:creationId xmlns:a16="http://schemas.microsoft.com/office/drawing/2014/main" id="{27377383-E8ED-9474-3B21-246400FE6A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146" r="31679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B3FF2-144E-E3FD-4396-756F9C572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9562" y="2160589"/>
            <a:ext cx="6424440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>
              <a:cs typeface="Calibri"/>
            </a:endParaRPr>
          </a:p>
          <a:p>
            <a:r>
              <a:rPr lang="en-GB">
                <a:cs typeface="Calibri"/>
              </a:rPr>
              <a:t>Consideration for TUPE requirements is essential. </a:t>
            </a: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Modelling of workforce is comparatively easy, but TUPE implications need to be </a:t>
            </a:r>
            <a:r>
              <a:rPr lang="en-GB">
                <a:cs typeface="Calibri"/>
              </a:rPr>
              <a:t>considered</a:t>
            </a:r>
            <a:r>
              <a:rPr lang="en-GB" dirty="0">
                <a:cs typeface="Calibri"/>
              </a:rPr>
              <a:t>.</a:t>
            </a:r>
            <a:endParaRPr lang="en-GB"/>
          </a:p>
          <a:p>
            <a:endParaRPr lang="en-GB">
              <a:cs typeface="Calibri"/>
            </a:endParaRPr>
          </a:p>
          <a:p>
            <a:endParaRPr lang="en-GB">
              <a:cs typeface="Calibri"/>
            </a:endParaRPr>
          </a:p>
          <a:p>
            <a:endParaRPr lang="en-GB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0506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07191-F3C4-5C39-EEC5-7EB87BE24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537" y="1124053"/>
            <a:ext cx="3952377" cy="1339940"/>
          </a:xfrm>
        </p:spPr>
        <p:txBody>
          <a:bodyPr>
            <a:noAutofit/>
          </a:bodyPr>
          <a:lstStyle/>
          <a:p>
            <a:r>
              <a:rPr lang="en-GB" sz="2800" b="1">
                <a:solidFill>
                  <a:schemeClr val="tx1"/>
                </a:solidFill>
                <a:latin typeface="Aptos"/>
                <a:cs typeface="Calibri Light"/>
              </a:rPr>
              <a:t>1. What conditions need to be in place to enable the system to meet the needs of the population against a backdrop of continuing budget constraint?</a:t>
            </a:r>
            <a:endParaRPr lang="en-US" sz="2800" b="1">
              <a:solidFill>
                <a:schemeClr val="tx1"/>
              </a:solidFill>
              <a:latin typeface="Aptos"/>
              <a:cs typeface="Calibri Light" panose="020F0302020204030204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464953D-1EA0-8818-A52E-73E7620273A5}"/>
              </a:ext>
            </a:extLst>
          </p:cNvPr>
          <p:cNvGraphicFramePr/>
          <p:nvPr/>
        </p:nvGraphicFramePr>
        <p:xfrm>
          <a:off x="-1058043" y="0"/>
          <a:ext cx="9571421" cy="6747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4746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387A40-9C24-9DCC-1D52-F2CAB33768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51D9632-53F7-34B0-34EA-75F3D63585E4}"/>
              </a:ext>
            </a:extLst>
          </p:cNvPr>
          <p:cNvSpPr txBox="1">
            <a:spLocks/>
          </p:cNvSpPr>
          <p:nvPr/>
        </p:nvSpPr>
        <p:spPr>
          <a:xfrm>
            <a:off x="472536" y="1954144"/>
            <a:ext cx="7135627" cy="2511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GB" sz="32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6"/>
              </a:buClr>
            </a:pPr>
            <a:br>
              <a:rPr lang="en-GB" sz="3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3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3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3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3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37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br>
              <a:rPr lang="en-GB" sz="4300" b="1"/>
            </a:br>
            <a:endParaRPr lang="en-GB" sz="37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560DB6-46FA-6DA7-526D-56858A3EB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17" y="365125"/>
            <a:ext cx="10515600" cy="1325563"/>
          </a:xfrm>
        </p:spPr>
        <p:txBody>
          <a:bodyPr/>
          <a:lstStyle/>
          <a:p>
            <a:endParaRPr lang="en-GB" sz="1200">
              <a:latin typeface="Segoe UI"/>
              <a:cs typeface="Segoe UI"/>
            </a:endParaRPr>
          </a:p>
          <a:p>
            <a:endParaRPr lang="en-GB">
              <a:cs typeface="Calibri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D2BD2B-5ACC-2AA7-241A-833FF3427631}"/>
              </a:ext>
            </a:extLst>
          </p:cNvPr>
          <p:cNvSpPr txBox="1"/>
          <p:nvPr/>
        </p:nvSpPr>
        <p:spPr>
          <a:xfrm>
            <a:off x="368061" y="324928"/>
            <a:ext cx="8918814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b="1">
                <a:latin typeface="Aptos"/>
              </a:rPr>
              <a:t>1. What conditions need to be in place to enable the system to meet the needs of the population against a backdrop of continuing budget constraint? - cont'd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F778CCB-4FF5-C91D-313A-625B15AF5EC5}"/>
              </a:ext>
            </a:extLst>
          </p:cNvPr>
          <p:cNvGraphicFramePr/>
          <p:nvPr/>
        </p:nvGraphicFramePr>
        <p:xfrm>
          <a:off x="636917" y="1954144"/>
          <a:ext cx="11423704" cy="4538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5443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0D398B608B6D4FA571D06C58C6671A" ma:contentTypeVersion="15" ma:contentTypeDescription="Create a new document." ma:contentTypeScope="" ma:versionID="85b7aa2e9c4dc83682259671ba96acd3">
  <xsd:schema xmlns:xsd="http://www.w3.org/2001/XMLSchema" xmlns:xs="http://www.w3.org/2001/XMLSchema" xmlns:p="http://schemas.microsoft.com/office/2006/metadata/properties" xmlns:ns2="d57969ce-72c3-44b5-8599-19cdbe281c8c" xmlns:ns3="1e22c6fd-7f57-489d-87d5-f600f27ac12d" xmlns:ns4="dd989013-3695-4458-8df5-613b197d9ac2" targetNamespace="http://schemas.microsoft.com/office/2006/metadata/properties" ma:root="true" ma:fieldsID="007fb33051094a61164a2c38dcbb5f54" ns2:_="" ns3:_="" ns4:_="">
    <xsd:import namespace="d57969ce-72c3-44b5-8599-19cdbe281c8c"/>
    <xsd:import namespace="1e22c6fd-7f57-489d-87d5-f600f27ac12d"/>
    <xsd:import namespace="dd989013-3695-4458-8df5-613b197d9a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4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7969ce-72c3-44b5-8599-19cdbe281c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de2b82dc-5d1b-42e3-84a1-9392513e78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22c6fd-7f57-489d-87d5-f600f27ac12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989013-3695-4458-8df5-613b197d9ac2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e04b4abe-fcf6-4017-8350-a835c57da0c5}" ma:internalName="TaxCatchAll" ma:showField="CatchAllData" ma:web="1e22c6fd-7f57-489d-87d5-f600f27ac1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7969ce-72c3-44b5-8599-19cdbe281c8c">
      <Terms xmlns="http://schemas.microsoft.com/office/infopath/2007/PartnerControls"/>
    </lcf76f155ced4ddcb4097134ff3c332f>
    <TaxCatchAll xmlns="dd989013-3695-4458-8df5-613b197d9ac2" xsi:nil="true"/>
    <SharedWithUsers xmlns="1e22c6fd-7f57-489d-87d5-f600f27ac12d">
      <UserInfo>
        <DisplayName>Sandra Allwood</DisplayName>
        <AccountId>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CAAF998-E99C-47E6-B22A-2C184A6D3E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48310E-0BB8-463C-AB1A-705F03F1C5FF}"/>
</file>

<file path=customXml/itemProps3.xml><?xml version="1.0" encoding="utf-8"?>
<ds:datastoreItem xmlns:ds="http://schemas.openxmlformats.org/officeDocument/2006/customXml" ds:itemID="{FED3A140-3147-43B4-981A-05BF811F7348}">
  <ds:schemaRefs>
    <ds:schemaRef ds:uri="04da8a6f-ed87-4dd5-92a5-d7972cb8cf4e"/>
    <ds:schemaRef ds:uri="fe92360a-903b-41e2-bd4c-78ee42e77b0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942</Words>
  <Application>Microsoft Office PowerPoint</Application>
  <PresentationFormat>Widescreen</PresentationFormat>
  <Paragraphs>82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Aptos</vt:lpstr>
      <vt:lpstr>Arial</vt:lpstr>
      <vt:lpstr>Calibri</vt:lpstr>
      <vt:lpstr>Calibri Light</vt:lpstr>
      <vt:lpstr>Segoe UI</vt:lpstr>
      <vt:lpstr>Trebuchet MS</vt:lpstr>
      <vt:lpstr>Wingdings 3</vt:lpstr>
      <vt:lpstr>Office Theme</vt:lpstr>
      <vt:lpstr>Facet</vt:lpstr>
      <vt:lpstr>Market Warming Workshop 1 &amp; 2 Summary</vt:lpstr>
      <vt:lpstr>Workshop 1  1. Do you understand and agree with our proposed model?  If so, what does the community level /  2 part look like? For example, general practice? Community settings or something else?   2. If GPs and Pharmacies are part of the community-based arrangement, should they be in this specification?   If yes, how would you manage this?  If no, why not? </vt:lpstr>
      <vt:lpstr>1. Do you understand and agree with our proposed model?</vt:lpstr>
      <vt:lpstr>If so, what does the community level /  2 part look like? For example, general practice? Community settings or something else?</vt:lpstr>
      <vt:lpstr>1b If GPs and Pharmacies are part of the community-based arrangement, should they be in this specification? If Yes, how would you manage this?</vt:lpstr>
      <vt:lpstr>PowerPoint Presentation</vt:lpstr>
      <vt:lpstr>1. What conditions need to be in place to enable the system to meet the needs of the population against a backdrop of continuing budget constraint?</vt:lpstr>
      <vt:lpstr>1. What conditions need to be in place to enable the system to meet the needs of the population against a backdrop of continuing budget constraint?</vt:lpstr>
      <vt:lpstr> </vt:lpstr>
      <vt:lpstr>2. How do you suggest commissioners should balance price and quality in the submission of your bids, to achieve the best value service?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Warming</dc:title>
  <dc:creator>Abenaa Gyamfuah-Assibey</dc:creator>
  <cp:lastModifiedBy>Oliver Reed</cp:lastModifiedBy>
  <cp:revision>6</cp:revision>
  <dcterms:created xsi:type="dcterms:W3CDTF">2024-01-22T14:18:58Z</dcterms:created>
  <dcterms:modified xsi:type="dcterms:W3CDTF">2024-02-05T09:15:16Z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0x010100950D398B608B6D4FA571D06C58C6671A</vt:lpwstr>
  </property>
  <property fmtid="{D5CDD505-2E9C-101B-9397-08002B2CF9AE}" pid="3" name="MediaServiceImageTags">
    <vt:lpwstr/>
  </property>
</Properties>
</file>