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38"/>
  </p:notesMasterIdLst>
  <p:sldIdLst>
    <p:sldId id="694" r:id="rId2"/>
    <p:sldId id="978" r:id="rId3"/>
    <p:sldId id="888" r:id="rId4"/>
    <p:sldId id="1066" r:id="rId5"/>
    <p:sldId id="1056" r:id="rId6"/>
    <p:sldId id="1058" r:id="rId7"/>
    <p:sldId id="1067" r:id="rId8"/>
    <p:sldId id="1034" r:id="rId9"/>
    <p:sldId id="1068" r:id="rId10"/>
    <p:sldId id="1075" r:id="rId11"/>
    <p:sldId id="1071" r:id="rId12"/>
    <p:sldId id="1088" r:id="rId13"/>
    <p:sldId id="1065" r:id="rId14"/>
    <p:sldId id="1076" r:id="rId15"/>
    <p:sldId id="1084" r:id="rId16"/>
    <p:sldId id="1077" r:id="rId17"/>
    <p:sldId id="892" r:id="rId18"/>
    <p:sldId id="1078" r:id="rId19"/>
    <p:sldId id="1079" r:id="rId20"/>
    <p:sldId id="1080" r:id="rId21"/>
    <p:sldId id="1081" r:id="rId22"/>
    <p:sldId id="1087" r:id="rId23"/>
    <p:sldId id="1082" r:id="rId24"/>
    <p:sldId id="1086" r:id="rId25"/>
    <p:sldId id="1083" r:id="rId26"/>
    <p:sldId id="1085" r:id="rId27"/>
    <p:sldId id="1092" r:id="rId28"/>
    <p:sldId id="1089" r:id="rId29"/>
    <p:sldId id="1094" r:id="rId30"/>
    <p:sldId id="1093" r:id="rId31"/>
    <p:sldId id="1095" r:id="rId32"/>
    <p:sldId id="1096" r:id="rId33"/>
    <p:sldId id="1097" r:id="rId34"/>
    <p:sldId id="1098" r:id="rId35"/>
    <p:sldId id="1099" r:id="rId36"/>
    <p:sldId id="1100" r:id="rId37"/>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4472C4"/>
    <a:srgbClr val="FF5050"/>
    <a:srgbClr val="FF9933"/>
    <a:srgbClr val="FF66CC"/>
    <a:srgbClr val="FF2121"/>
    <a:srgbClr val="A8007C"/>
    <a:srgbClr val="CC0097"/>
    <a:srgbClr val="E200A7"/>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22" autoAdjust="0"/>
    <p:restoredTop sz="95380" autoAdjust="0"/>
  </p:normalViewPr>
  <p:slideViewPr>
    <p:cSldViewPr snapToGrid="0">
      <p:cViewPr varScale="1">
        <p:scale>
          <a:sx n="86" d="100"/>
          <a:sy n="86" d="100"/>
        </p:scale>
        <p:origin x="96" y="78"/>
      </p:cViewPr>
      <p:guideLst/>
    </p:cSldViewPr>
  </p:slideViewPr>
  <p:notesTextViewPr>
    <p:cViewPr>
      <p:scale>
        <a:sx n="1" d="1"/>
        <a:sy n="1" d="1"/>
      </p:scale>
      <p:origin x="0" y="0"/>
    </p:cViewPr>
  </p:notesTextViewPr>
  <p:sorterViewPr>
    <p:cViewPr>
      <p:scale>
        <a:sx n="190" d="100"/>
        <a:sy n="190" d="100"/>
      </p:scale>
      <p:origin x="0" y="-387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nvicta.cantium.net\kccroot\Global\SHQ\ST%20Strategic%20Commissioning\Commissioning%20Portfolio\Community\Community%20Offer\Community%20Based%20Wellbeing%20Services%202020\Engagement\Public%20Consultation%202019\CBWS%20Consultation%20Data%20&amp;%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nvicta.cantium.net\kccroot\Global\SHQ\ST%20Strategic%20Commissioning\Commissioning%20Portfolio\Community\Community%20Offer\Community%20Based%20Wellbeing%20Services%202020\Engagement\Public%20Consultation%202019\CBWS%20Consultation%20Data%20&amp;%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invicta.cantium.net\kccroot\Global\SHQ\ST%20Strategic%20Commissioning\Commissioning%20Portfolio\Community\Community%20Offer\Community%20Based%20Wellbeing%20Services%202020\Engagement\Public%20Consultation%202019\CBWS%20Consultation%20Data%20&amp;%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invicta.cantium.net\kccroot\Global\SHQ\ST%20Strategic%20Commissioning\Commissioning%20Portfolio\Community\Community%20Offer\Community%20Based%20Wellbeing%20Services%202020\Engagement\Public%20Consultation%202019\CBWS%20Consultation%20Data%20&amp;%20Analysi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Sheet3!$A$11</c:f>
              <c:strCache>
                <c:ptCount val="1"/>
                <c:pt idx="0">
                  <c:v>Disability (2011  Census)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20A-441C-9FF3-CEB1154A56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20A-441C-9FF3-CEB1154A56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20A-441C-9FF3-CEB1154A569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20A-441C-9FF3-CEB1154A5694}"/>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Sheet3!$B$10:$E$10</c:f>
              <c:strCache>
                <c:ptCount val="4"/>
                <c:pt idx="0">
                  <c:v>East Kent</c:v>
                </c:pt>
                <c:pt idx="1">
                  <c:v>West Kent</c:v>
                </c:pt>
                <c:pt idx="2">
                  <c:v>Dartford, Gravesham &amp; Swanley</c:v>
                </c:pt>
                <c:pt idx="3">
                  <c:v>Swale</c:v>
                </c:pt>
              </c:strCache>
            </c:strRef>
          </c:cat>
          <c:val>
            <c:numRef>
              <c:f>Sheet3!$B$11:$E$11</c:f>
              <c:numCache>
                <c:formatCode>General</c:formatCode>
                <c:ptCount val="4"/>
                <c:pt idx="0">
                  <c:v>68883</c:v>
                </c:pt>
                <c:pt idx="1">
                  <c:v>38952</c:v>
                </c:pt>
                <c:pt idx="2">
                  <c:v>22191</c:v>
                </c:pt>
                <c:pt idx="3">
                  <c:v>10605</c:v>
                </c:pt>
              </c:numCache>
            </c:numRef>
          </c:val>
          <c:extLst>
            <c:ext xmlns:c16="http://schemas.microsoft.com/office/drawing/2014/chart" uri="{C3380CC4-5D6E-409C-BE32-E72D297353CC}">
              <c16:uniqueId val="{00000008-220A-441C-9FF3-CEB1154A569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Sheet3!$A$33</c:f>
              <c:strCache>
                <c:ptCount val="1"/>
                <c:pt idx="0">
                  <c:v>Carers (29+)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D8-46D5-9A31-2C9F1DA680A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D8-46D5-9A31-2C9F1DA680A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FD8-46D5-9A31-2C9F1DA680A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FD8-46D5-9A31-2C9F1DA680AB}"/>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Sheet3!$B$32:$E$32</c:f>
              <c:strCache>
                <c:ptCount val="4"/>
                <c:pt idx="0">
                  <c:v>East Kent</c:v>
                </c:pt>
                <c:pt idx="1">
                  <c:v>West Kent</c:v>
                </c:pt>
                <c:pt idx="2">
                  <c:v>Dartford, Gravesham &amp; Swanley</c:v>
                </c:pt>
                <c:pt idx="3">
                  <c:v>Swale</c:v>
                </c:pt>
              </c:strCache>
            </c:strRef>
          </c:cat>
          <c:val>
            <c:numRef>
              <c:f>Sheet3!$B$33:$E$33</c:f>
              <c:numCache>
                <c:formatCode>General</c:formatCode>
                <c:ptCount val="4"/>
                <c:pt idx="0">
                  <c:v>26953</c:v>
                </c:pt>
                <c:pt idx="1">
                  <c:v>13654</c:v>
                </c:pt>
                <c:pt idx="2">
                  <c:v>8945</c:v>
                </c:pt>
                <c:pt idx="3">
                  <c:v>4761</c:v>
                </c:pt>
              </c:numCache>
            </c:numRef>
          </c:val>
          <c:extLst>
            <c:ext xmlns:c16="http://schemas.microsoft.com/office/drawing/2014/chart" uri="{C3380CC4-5D6E-409C-BE32-E72D297353CC}">
              <c16:uniqueId val="{00000008-1FD8-46D5-9A31-2C9F1DA680A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Sheet3!$A$36</c:f>
              <c:strCache>
                <c:ptCount val="1"/>
                <c:pt idx="0">
                  <c:v>Over 65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C4-4F9F-A8FD-D4DECAD023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C4-4F9F-A8FD-D4DECAD023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C4-4F9F-A8FD-D4DECAD023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C4-4F9F-A8FD-D4DECAD023B5}"/>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Sheet3!$B$35:$E$35</c:f>
              <c:strCache>
                <c:ptCount val="4"/>
                <c:pt idx="0">
                  <c:v>East Kent</c:v>
                </c:pt>
                <c:pt idx="1">
                  <c:v>West Kent</c:v>
                </c:pt>
                <c:pt idx="2">
                  <c:v>Dartford, Gravesham &amp; Swanley</c:v>
                </c:pt>
                <c:pt idx="3">
                  <c:v>Swale</c:v>
                </c:pt>
              </c:strCache>
            </c:strRef>
          </c:cat>
          <c:val>
            <c:numRef>
              <c:f>Sheet3!$B$36:$E$36</c:f>
              <c:numCache>
                <c:formatCode>General</c:formatCode>
                <c:ptCount val="4"/>
                <c:pt idx="0">
                  <c:v>127268</c:v>
                </c:pt>
                <c:pt idx="1">
                  <c:v>78481</c:v>
                </c:pt>
                <c:pt idx="2">
                  <c:v>39444</c:v>
                </c:pt>
                <c:pt idx="3">
                  <c:v>17113</c:v>
                </c:pt>
              </c:numCache>
            </c:numRef>
          </c:val>
          <c:extLst>
            <c:ext xmlns:c16="http://schemas.microsoft.com/office/drawing/2014/chart" uri="{C3380CC4-5D6E-409C-BE32-E72D297353CC}">
              <c16:uniqueId val="{00000008-78C4-4F9F-A8FD-D4DECAD023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Analysis!$H$37</c:f>
              <c:strCache>
                <c:ptCount val="1"/>
                <c:pt idx="0">
                  <c:v>Important</c:v>
                </c:pt>
              </c:strCache>
            </c:strRef>
          </c:tx>
          <c:spPr>
            <a:solidFill>
              <a:schemeClr val="accent1"/>
            </a:solidFill>
            <a:ln>
              <a:noFill/>
            </a:ln>
            <a:effectLst/>
          </c:spPr>
          <c:invertIfNegative val="0"/>
          <c:cat>
            <c:strRef>
              <c:f>Analysis!$I$36:$L$36</c:f>
              <c:strCache>
                <c:ptCount val="4"/>
                <c:pt idx="0">
                  <c:v>Knowing where to go to find information and advice</c:v>
                </c:pt>
                <c:pt idx="1">
                  <c:v>Receiving information and advice that is the right amount and easy to understand</c:v>
                </c:pt>
                <c:pt idx="2">
                  <c:v>Knowing where to get information and support to access benefits</c:v>
                </c:pt>
                <c:pt idx="3">
                  <c:v>Getting enough information to be able to decide what services in the community I want to access</c:v>
                </c:pt>
              </c:strCache>
            </c:strRef>
          </c:cat>
          <c:val>
            <c:numRef>
              <c:f>Analysis!$I$37:$L$37</c:f>
              <c:numCache>
                <c:formatCode>0%</c:formatCode>
                <c:ptCount val="4"/>
                <c:pt idx="0">
                  <c:v>0.96467991169977929</c:v>
                </c:pt>
                <c:pt idx="1">
                  <c:v>0.9622222222222222</c:v>
                </c:pt>
                <c:pt idx="2">
                  <c:v>0.88539325842696626</c:v>
                </c:pt>
                <c:pt idx="3">
                  <c:v>0.9550561797752809</c:v>
                </c:pt>
              </c:numCache>
            </c:numRef>
          </c:val>
          <c:extLst>
            <c:ext xmlns:c16="http://schemas.microsoft.com/office/drawing/2014/chart" uri="{C3380CC4-5D6E-409C-BE32-E72D297353CC}">
              <c16:uniqueId val="{00000000-BA0F-4C34-9E31-334F5A6B82AE}"/>
            </c:ext>
          </c:extLst>
        </c:ser>
        <c:ser>
          <c:idx val="1"/>
          <c:order val="1"/>
          <c:tx>
            <c:strRef>
              <c:f>Analysis!$H$38</c:f>
              <c:strCache>
                <c:ptCount val="1"/>
                <c:pt idx="0">
                  <c:v>Average</c:v>
                </c:pt>
              </c:strCache>
            </c:strRef>
          </c:tx>
          <c:spPr>
            <a:solidFill>
              <a:schemeClr val="accent2"/>
            </a:solidFill>
            <a:ln>
              <a:noFill/>
            </a:ln>
            <a:effectLst/>
          </c:spPr>
          <c:invertIfNegative val="0"/>
          <c:cat>
            <c:strRef>
              <c:f>Analysis!$I$36:$L$36</c:f>
              <c:strCache>
                <c:ptCount val="4"/>
                <c:pt idx="0">
                  <c:v>Knowing where to go to find information and advice</c:v>
                </c:pt>
                <c:pt idx="1">
                  <c:v>Receiving information and advice that is the right amount and easy to understand</c:v>
                </c:pt>
                <c:pt idx="2">
                  <c:v>Knowing where to get information and support to access benefits</c:v>
                </c:pt>
                <c:pt idx="3">
                  <c:v>Getting enough information to be able to decide what services in the community I want to access</c:v>
                </c:pt>
              </c:strCache>
            </c:strRef>
          </c:cat>
          <c:val>
            <c:numRef>
              <c:f>Analysis!$I$38:$L$38</c:f>
              <c:numCache>
                <c:formatCode>0%</c:formatCode>
                <c:ptCount val="4"/>
                <c:pt idx="0">
                  <c:v>2.4282560706401765E-2</c:v>
                </c:pt>
                <c:pt idx="1">
                  <c:v>2.2222222222222223E-2</c:v>
                </c:pt>
                <c:pt idx="2">
                  <c:v>5.3932584269662923E-2</c:v>
                </c:pt>
                <c:pt idx="3">
                  <c:v>2.6966292134831461E-2</c:v>
                </c:pt>
              </c:numCache>
            </c:numRef>
          </c:val>
          <c:extLst>
            <c:ext xmlns:c16="http://schemas.microsoft.com/office/drawing/2014/chart" uri="{C3380CC4-5D6E-409C-BE32-E72D297353CC}">
              <c16:uniqueId val="{00000001-BA0F-4C34-9E31-334F5A6B82AE}"/>
            </c:ext>
          </c:extLst>
        </c:ser>
        <c:ser>
          <c:idx val="2"/>
          <c:order val="2"/>
          <c:tx>
            <c:strRef>
              <c:f>Analysis!$H$39</c:f>
              <c:strCache>
                <c:ptCount val="1"/>
                <c:pt idx="0">
                  <c:v>Not important</c:v>
                </c:pt>
              </c:strCache>
            </c:strRef>
          </c:tx>
          <c:spPr>
            <a:solidFill>
              <a:schemeClr val="accent3"/>
            </a:solidFill>
            <a:ln>
              <a:noFill/>
            </a:ln>
            <a:effectLst/>
          </c:spPr>
          <c:invertIfNegative val="0"/>
          <c:cat>
            <c:strRef>
              <c:f>Analysis!$I$36:$L$36</c:f>
              <c:strCache>
                <c:ptCount val="4"/>
                <c:pt idx="0">
                  <c:v>Knowing where to go to find information and advice</c:v>
                </c:pt>
                <c:pt idx="1">
                  <c:v>Receiving information and advice that is the right amount and easy to understand</c:v>
                </c:pt>
                <c:pt idx="2">
                  <c:v>Knowing where to get information and support to access benefits</c:v>
                </c:pt>
                <c:pt idx="3">
                  <c:v>Getting enough information to be able to decide what services in the community I want to access</c:v>
                </c:pt>
              </c:strCache>
            </c:strRef>
          </c:cat>
          <c:val>
            <c:numRef>
              <c:f>Analysis!$I$39:$L$39</c:f>
              <c:numCache>
                <c:formatCode>0%</c:formatCode>
                <c:ptCount val="4"/>
                <c:pt idx="0">
                  <c:v>1.1037527593818985E-2</c:v>
                </c:pt>
                <c:pt idx="1">
                  <c:v>1.5555555555555555E-2</c:v>
                </c:pt>
                <c:pt idx="2">
                  <c:v>6.0674157303370786E-2</c:v>
                </c:pt>
                <c:pt idx="3">
                  <c:v>1.7977528089887642E-2</c:v>
                </c:pt>
              </c:numCache>
            </c:numRef>
          </c:val>
          <c:extLst>
            <c:ext xmlns:c16="http://schemas.microsoft.com/office/drawing/2014/chart" uri="{C3380CC4-5D6E-409C-BE32-E72D297353CC}">
              <c16:uniqueId val="{00000002-BA0F-4C34-9E31-334F5A6B82AE}"/>
            </c:ext>
          </c:extLst>
        </c:ser>
        <c:dLbls>
          <c:showLegendKey val="0"/>
          <c:showVal val="0"/>
          <c:showCatName val="0"/>
          <c:showSerName val="0"/>
          <c:showPercent val="0"/>
          <c:showBubbleSize val="0"/>
        </c:dLbls>
        <c:gapWidth val="150"/>
        <c:overlap val="100"/>
        <c:axId val="720138504"/>
        <c:axId val="720137848"/>
      </c:barChart>
      <c:catAx>
        <c:axId val="72013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0137848"/>
        <c:crosses val="autoZero"/>
        <c:auto val="1"/>
        <c:lblAlgn val="ctr"/>
        <c:lblOffset val="100"/>
        <c:noMultiLvlLbl val="0"/>
      </c:catAx>
      <c:valAx>
        <c:axId val="720137848"/>
        <c:scaling>
          <c:orientation val="minMax"/>
          <c:min val="0.7500000000000001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0138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Analysis!$M$59</c:f>
              <c:strCache>
                <c:ptCount val="1"/>
                <c:pt idx="0">
                  <c:v>Important</c:v>
                </c:pt>
              </c:strCache>
            </c:strRef>
          </c:tx>
          <c:spPr>
            <a:solidFill>
              <a:schemeClr val="accent1"/>
            </a:solidFill>
            <a:ln>
              <a:noFill/>
            </a:ln>
            <a:effectLst/>
          </c:spPr>
          <c:invertIfNegative val="0"/>
          <c:cat>
            <c:strRef>
              <c:f>Analysis!$N$58:$V$58</c:f>
              <c:strCache>
                <c:ptCount val="9"/>
                <c:pt idx="0">
                  <c:v>Being supported to have a good day</c:v>
                </c:pt>
                <c:pt idx="1">
                  <c:v>Having my needs are met in a way which respects my lifestyle choices, beliefs and dignity </c:v>
                </c:pt>
                <c:pt idx="2">
                  <c:v>Feeling independent and able to make informed choices</c:v>
                </c:pt>
                <c:pt idx="3">
                  <c:v>Feeling listened to</c:v>
                </c:pt>
                <c:pt idx="4">
                  <c:v>Being supported to know my rights in relation to my care and support</c:v>
                </c:pt>
                <c:pt idx="5">
                  <c:v>Care and support is flexible and reliable</c:v>
                </c:pt>
                <c:pt idx="6">
                  <c:v>Knowing how to access help and support</c:v>
                </c:pt>
                <c:pt idx="7">
                  <c:v>Knowing the services that I use share my information safely and correctly</c:v>
                </c:pt>
                <c:pt idx="8">
                  <c:v>Being confident that staff and volunteers are well trained</c:v>
                </c:pt>
              </c:strCache>
            </c:strRef>
          </c:cat>
          <c:val>
            <c:numRef>
              <c:f>Analysis!$N$59:$V$59</c:f>
              <c:numCache>
                <c:formatCode>0%</c:formatCode>
                <c:ptCount val="9"/>
                <c:pt idx="0">
                  <c:v>0.81395348837209303</c:v>
                </c:pt>
                <c:pt idx="1">
                  <c:v>0.92760180995475117</c:v>
                </c:pt>
                <c:pt idx="2">
                  <c:v>0.97278911564625847</c:v>
                </c:pt>
                <c:pt idx="3">
                  <c:v>0.96380090497737558</c:v>
                </c:pt>
                <c:pt idx="4">
                  <c:v>0.9282407407407407</c:v>
                </c:pt>
                <c:pt idx="5">
                  <c:v>0.93135011441647597</c:v>
                </c:pt>
                <c:pt idx="6">
                  <c:v>0.96598639455782309</c:v>
                </c:pt>
                <c:pt idx="7">
                  <c:v>0.92045454545454541</c:v>
                </c:pt>
                <c:pt idx="8">
                  <c:v>0.9795454545454545</c:v>
                </c:pt>
              </c:numCache>
            </c:numRef>
          </c:val>
          <c:extLst>
            <c:ext xmlns:c16="http://schemas.microsoft.com/office/drawing/2014/chart" uri="{C3380CC4-5D6E-409C-BE32-E72D297353CC}">
              <c16:uniqueId val="{00000000-146E-49F3-9B21-474159236CC2}"/>
            </c:ext>
          </c:extLst>
        </c:ser>
        <c:ser>
          <c:idx val="1"/>
          <c:order val="1"/>
          <c:tx>
            <c:strRef>
              <c:f>Analysis!$M$60</c:f>
              <c:strCache>
                <c:ptCount val="1"/>
                <c:pt idx="0">
                  <c:v>Average</c:v>
                </c:pt>
              </c:strCache>
            </c:strRef>
          </c:tx>
          <c:spPr>
            <a:solidFill>
              <a:schemeClr val="accent2"/>
            </a:solidFill>
            <a:ln>
              <a:noFill/>
            </a:ln>
            <a:effectLst/>
          </c:spPr>
          <c:invertIfNegative val="0"/>
          <c:cat>
            <c:strRef>
              <c:f>Analysis!$N$58:$V$58</c:f>
              <c:strCache>
                <c:ptCount val="9"/>
                <c:pt idx="0">
                  <c:v>Being supported to have a good day</c:v>
                </c:pt>
                <c:pt idx="1">
                  <c:v>Having my needs are met in a way which respects my lifestyle choices, beliefs and dignity </c:v>
                </c:pt>
                <c:pt idx="2">
                  <c:v>Feeling independent and able to make informed choices</c:v>
                </c:pt>
                <c:pt idx="3">
                  <c:v>Feeling listened to</c:v>
                </c:pt>
                <c:pt idx="4">
                  <c:v>Being supported to know my rights in relation to my care and support</c:v>
                </c:pt>
                <c:pt idx="5">
                  <c:v>Care and support is flexible and reliable</c:v>
                </c:pt>
                <c:pt idx="6">
                  <c:v>Knowing how to access help and support</c:v>
                </c:pt>
                <c:pt idx="7">
                  <c:v>Knowing the services that I use share my information safely and correctly</c:v>
                </c:pt>
                <c:pt idx="8">
                  <c:v>Being confident that staff and volunteers are well trained</c:v>
                </c:pt>
              </c:strCache>
            </c:strRef>
          </c:cat>
          <c:val>
            <c:numRef>
              <c:f>Analysis!$N$60:$V$60</c:f>
              <c:numCache>
                <c:formatCode>0%</c:formatCode>
                <c:ptCount val="9"/>
                <c:pt idx="0">
                  <c:v>0.12790697674418605</c:v>
                </c:pt>
                <c:pt idx="1">
                  <c:v>3.6199095022624438E-2</c:v>
                </c:pt>
                <c:pt idx="2">
                  <c:v>1.3605442176870748E-2</c:v>
                </c:pt>
                <c:pt idx="3">
                  <c:v>2.0361990950226245E-2</c:v>
                </c:pt>
                <c:pt idx="4">
                  <c:v>3.9351851851851853E-2</c:v>
                </c:pt>
                <c:pt idx="5">
                  <c:v>3.2036613272311214E-2</c:v>
                </c:pt>
                <c:pt idx="6">
                  <c:v>2.2675736961451247E-2</c:v>
                </c:pt>
                <c:pt idx="7">
                  <c:v>5.4545454545454543E-2</c:v>
                </c:pt>
                <c:pt idx="8">
                  <c:v>1.5909090909090907E-2</c:v>
                </c:pt>
              </c:numCache>
            </c:numRef>
          </c:val>
          <c:extLst>
            <c:ext xmlns:c16="http://schemas.microsoft.com/office/drawing/2014/chart" uri="{C3380CC4-5D6E-409C-BE32-E72D297353CC}">
              <c16:uniqueId val="{00000001-146E-49F3-9B21-474159236CC2}"/>
            </c:ext>
          </c:extLst>
        </c:ser>
        <c:ser>
          <c:idx val="2"/>
          <c:order val="2"/>
          <c:tx>
            <c:strRef>
              <c:f>Analysis!$M$61</c:f>
              <c:strCache>
                <c:ptCount val="1"/>
                <c:pt idx="0">
                  <c:v>Not important</c:v>
                </c:pt>
              </c:strCache>
            </c:strRef>
          </c:tx>
          <c:spPr>
            <a:solidFill>
              <a:schemeClr val="accent3"/>
            </a:solidFill>
            <a:ln>
              <a:noFill/>
            </a:ln>
            <a:effectLst/>
          </c:spPr>
          <c:invertIfNegative val="0"/>
          <c:cat>
            <c:strRef>
              <c:f>Analysis!$N$58:$V$58</c:f>
              <c:strCache>
                <c:ptCount val="9"/>
                <c:pt idx="0">
                  <c:v>Being supported to have a good day</c:v>
                </c:pt>
                <c:pt idx="1">
                  <c:v>Having my needs are met in a way which respects my lifestyle choices, beliefs and dignity </c:v>
                </c:pt>
                <c:pt idx="2">
                  <c:v>Feeling independent and able to make informed choices</c:v>
                </c:pt>
                <c:pt idx="3">
                  <c:v>Feeling listened to</c:v>
                </c:pt>
                <c:pt idx="4">
                  <c:v>Being supported to know my rights in relation to my care and support</c:v>
                </c:pt>
                <c:pt idx="5">
                  <c:v>Care and support is flexible and reliable</c:v>
                </c:pt>
                <c:pt idx="6">
                  <c:v>Knowing how to access help and support</c:v>
                </c:pt>
                <c:pt idx="7">
                  <c:v>Knowing the services that I use share my information safely and correctly</c:v>
                </c:pt>
                <c:pt idx="8">
                  <c:v>Being confident that staff and volunteers are well trained</c:v>
                </c:pt>
              </c:strCache>
            </c:strRef>
          </c:cat>
          <c:val>
            <c:numRef>
              <c:f>Analysis!$N$61:$V$61</c:f>
              <c:numCache>
                <c:formatCode>0%</c:formatCode>
                <c:ptCount val="9"/>
                <c:pt idx="0">
                  <c:v>5.8139534883720929E-2</c:v>
                </c:pt>
                <c:pt idx="1">
                  <c:v>3.6199095022624438E-2</c:v>
                </c:pt>
                <c:pt idx="2">
                  <c:v>1.3605442176870748E-2</c:v>
                </c:pt>
                <c:pt idx="3">
                  <c:v>1.5837104072398189E-2</c:v>
                </c:pt>
                <c:pt idx="4">
                  <c:v>3.2407407407407406E-2</c:v>
                </c:pt>
                <c:pt idx="5">
                  <c:v>3.6613272311212815E-2</c:v>
                </c:pt>
                <c:pt idx="6">
                  <c:v>1.1337868480725623E-2</c:v>
                </c:pt>
                <c:pt idx="7">
                  <c:v>2.5000000000000001E-2</c:v>
                </c:pt>
                <c:pt idx="8">
                  <c:v>4.5454545454545452E-3</c:v>
                </c:pt>
              </c:numCache>
            </c:numRef>
          </c:val>
          <c:extLst>
            <c:ext xmlns:c16="http://schemas.microsoft.com/office/drawing/2014/chart" uri="{C3380CC4-5D6E-409C-BE32-E72D297353CC}">
              <c16:uniqueId val="{00000002-146E-49F3-9B21-474159236CC2}"/>
            </c:ext>
          </c:extLst>
        </c:ser>
        <c:dLbls>
          <c:showLegendKey val="0"/>
          <c:showVal val="0"/>
          <c:showCatName val="0"/>
          <c:showSerName val="0"/>
          <c:showPercent val="0"/>
          <c:showBubbleSize val="0"/>
        </c:dLbls>
        <c:gapWidth val="150"/>
        <c:overlap val="100"/>
        <c:axId val="720121776"/>
        <c:axId val="720120792"/>
      </c:barChart>
      <c:catAx>
        <c:axId val="72012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0120792"/>
        <c:crosses val="autoZero"/>
        <c:auto val="1"/>
        <c:lblAlgn val="ctr"/>
        <c:lblOffset val="100"/>
        <c:noMultiLvlLbl val="0"/>
      </c:catAx>
      <c:valAx>
        <c:axId val="720120792"/>
        <c:scaling>
          <c:orientation val="minMax"/>
          <c:min val="0.7500000000000001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0121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Analysis!$F$96</c:f>
              <c:strCache>
                <c:ptCount val="1"/>
                <c:pt idx="0">
                  <c:v>Y</c:v>
                </c:pt>
              </c:strCache>
            </c:strRef>
          </c:tx>
          <c:spPr>
            <a:solidFill>
              <a:schemeClr val="accent1"/>
            </a:solidFill>
            <a:ln>
              <a:noFill/>
            </a:ln>
            <a:effectLst/>
          </c:spPr>
          <c:invertIfNegative val="0"/>
          <c:cat>
            <c:strRef>
              <c:f>Analysis!$B$97:$B$104</c:f>
              <c:strCache>
                <c:ptCount val="8"/>
                <c:pt idx="0">
                  <c:v>Keeping fit (e.g. walking, playing sport, yoga)</c:v>
                </c:pt>
                <c:pt idx="1">
                  <c:v>Socialising with friends (e.g. coffee mornings)</c:v>
                </c:pt>
                <c:pt idx="2">
                  <c:v>Arts and crafts (e.g. pottery, woodworking)</c:v>
                </c:pt>
                <c:pt idx="3">
                  <c:v>Visiting places of interest</c:v>
                </c:pt>
                <c:pt idx="4">
                  <c:v>Theatre, film and music</c:v>
                </c:pt>
                <c:pt idx="5">
                  <c:v>Quizzes and games</c:v>
                </c:pt>
                <c:pt idx="6">
                  <c:v>Learning new skills (e.g. creative writing, computer courses)</c:v>
                </c:pt>
                <c:pt idx="7">
                  <c:v>Other (please specify)</c:v>
                </c:pt>
              </c:strCache>
            </c:strRef>
          </c:cat>
          <c:val>
            <c:numRef>
              <c:f>Analysis!$F$97:$F$104</c:f>
              <c:numCache>
                <c:formatCode>0%</c:formatCode>
                <c:ptCount val="8"/>
                <c:pt idx="0">
                  <c:v>0.62008733624454149</c:v>
                </c:pt>
                <c:pt idx="1">
                  <c:v>0.68340611353711789</c:v>
                </c:pt>
                <c:pt idx="2">
                  <c:v>0.39519650655021832</c:v>
                </c:pt>
                <c:pt idx="3">
                  <c:v>0.59825327510917026</c:v>
                </c:pt>
                <c:pt idx="4">
                  <c:v>0.53056768558951961</c:v>
                </c:pt>
                <c:pt idx="5">
                  <c:v>0.39737991266375544</c:v>
                </c:pt>
                <c:pt idx="6">
                  <c:v>0.48034934497816595</c:v>
                </c:pt>
                <c:pt idx="7">
                  <c:v>0.13537117903930132</c:v>
                </c:pt>
              </c:numCache>
            </c:numRef>
          </c:val>
          <c:extLst>
            <c:ext xmlns:c16="http://schemas.microsoft.com/office/drawing/2014/chart" uri="{C3380CC4-5D6E-409C-BE32-E72D297353CC}">
              <c16:uniqueId val="{00000000-72B4-427A-9D0B-385D294A6EE8}"/>
            </c:ext>
          </c:extLst>
        </c:ser>
        <c:dLbls>
          <c:showLegendKey val="0"/>
          <c:showVal val="0"/>
          <c:showCatName val="0"/>
          <c:showSerName val="0"/>
          <c:showPercent val="0"/>
          <c:showBubbleSize val="0"/>
        </c:dLbls>
        <c:gapWidth val="219"/>
        <c:overlap val="-27"/>
        <c:axId val="720112264"/>
        <c:axId val="720115216"/>
      </c:barChart>
      <c:catAx>
        <c:axId val="72011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0115216"/>
        <c:crosses val="autoZero"/>
        <c:auto val="1"/>
        <c:lblAlgn val="ctr"/>
        <c:lblOffset val="100"/>
        <c:noMultiLvlLbl val="0"/>
      </c:catAx>
      <c:valAx>
        <c:axId val="720115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0112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Analysis!$F$111</c:f>
              <c:strCache>
                <c:ptCount val="1"/>
                <c:pt idx="0">
                  <c:v>Y</c:v>
                </c:pt>
              </c:strCache>
            </c:strRef>
          </c:tx>
          <c:spPr>
            <a:solidFill>
              <a:schemeClr val="accent1"/>
            </a:solidFill>
            <a:ln>
              <a:noFill/>
            </a:ln>
            <a:effectLst/>
          </c:spPr>
          <c:invertIfNegative val="0"/>
          <c:cat>
            <c:strRef>
              <c:f>Analysis!$B$112:$B$117</c:f>
              <c:strCache>
                <c:ptCount val="6"/>
                <c:pt idx="0">
                  <c:v>A space where multiple services are in the same place (e.g. community centre)</c:v>
                </c:pt>
                <c:pt idx="1">
                  <c:v>A library</c:v>
                </c:pt>
                <c:pt idx="2">
                  <c:v>A cafe</c:v>
                </c:pt>
                <c:pt idx="3">
                  <c:v>A building dedicated to providing wellbeing services (e.g. day centre)</c:v>
                </c:pt>
                <c:pt idx="4">
                  <c:v>A community space (e.g. village hall)</c:v>
                </c:pt>
                <c:pt idx="5">
                  <c:v>Other (please specify)</c:v>
                </c:pt>
              </c:strCache>
            </c:strRef>
          </c:cat>
          <c:val>
            <c:numRef>
              <c:f>Analysis!$F$112:$F$117</c:f>
              <c:numCache>
                <c:formatCode>0%</c:formatCode>
                <c:ptCount val="6"/>
                <c:pt idx="0">
                  <c:v>0.70524017467248912</c:v>
                </c:pt>
                <c:pt idx="1">
                  <c:v>0.44104803493449779</c:v>
                </c:pt>
                <c:pt idx="2">
                  <c:v>0.40829694323144106</c:v>
                </c:pt>
                <c:pt idx="3">
                  <c:v>0.60917030567685593</c:v>
                </c:pt>
                <c:pt idx="4">
                  <c:v>0.63318777292576423</c:v>
                </c:pt>
                <c:pt idx="5">
                  <c:v>9.1703056768558958E-2</c:v>
                </c:pt>
              </c:numCache>
            </c:numRef>
          </c:val>
          <c:extLst>
            <c:ext xmlns:c16="http://schemas.microsoft.com/office/drawing/2014/chart" uri="{C3380CC4-5D6E-409C-BE32-E72D297353CC}">
              <c16:uniqueId val="{00000000-B220-432C-B42D-35D72E36C9EB}"/>
            </c:ext>
          </c:extLst>
        </c:ser>
        <c:dLbls>
          <c:showLegendKey val="0"/>
          <c:showVal val="0"/>
          <c:showCatName val="0"/>
          <c:showSerName val="0"/>
          <c:showPercent val="0"/>
          <c:showBubbleSize val="0"/>
        </c:dLbls>
        <c:gapWidth val="219"/>
        <c:overlap val="-27"/>
        <c:axId val="461495888"/>
        <c:axId val="461502448"/>
      </c:barChart>
      <c:catAx>
        <c:axId val="46149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1502448"/>
        <c:crosses val="autoZero"/>
        <c:auto val="1"/>
        <c:lblAlgn val="ctr"/>
        <c:lblOffset val="100"/>
        <c:noMultiLvlLbl val="0"/>
      </c:catAx>
      <c:valAx>
        <c:axId val="461502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495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0D84AE-E1CB-4081-BEEA-DF456CEBFEAF}"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GB"/>
        </a:p>
      </dgm:t>
    </dgm:pt>
    <dgm:pt modelId="{299ED3E0-CBBF-4B69-B1ED-3E9C310C687C}">
      <dgm:prSet phldrT="[Text]" custT="1"/>
      <dgm:spPr/>
      <dgm:t>
        <a:bodyPr/>
        <a:lstStyle/>
        <a:p>
          <a:r>
            <a:rPr lang="en-GB" sz="2000" dirty="0">
              <a:latin typeface="Arial Nova" panose="020B0504020202020204" pitchFamily="34" charset="0"/>
            </a:rPr>
            <a:t>Community Based Wellbeing Services</a:t>
          </a:r>
          <a:endParaRPr lang="en-GB" sz="1800" dirty="0">
            <a:latin typeface="Arial Nova" panose="020B0504020202020204" pitchFamily="34" charset="0"/>
          </a:endParaRPr>
        </a:p>
        <a:p>
          <a:r>
            <a:rPr lang="en-GB" sz="1050" dirty="0">
              <a:latin typeface="Arial Nova" panose="020B0504020202020204" pitchFamily="34" charset="0"/>
            </a:rPr>
            <a:t>£8,197,068</a:t>
          </a:r>
        </a:p>
      </dgm:t>
    </dgm:pt>
    <dgm:pt modelId="{A1F5D03D-075F-404E-BA94-1433FA172CB5}" type="parTrans" cxnId="{C586C0BA-F18E-4D2C-B023-358EC8166308}">
      <dgm:prSet/>
      <dgm:spPr/>
      <dgm:t>
        <a:bodyPr/>
        <a:lstStyle/>
        <a:p>
          <a:endParaRPr lang="en-GB"/>
        </a:p>
      </dgm:t>
    </dgm:pt>
    <dgm:pt modelId="{5C164955-6A81-46BA-A5DC-00E97666F6FA}" type="sibTrans" cxnId="{C586C0BA-F18E-4D2C-B023-358EC8166308}">
      <dgm:prSet/>
      <dgm:spPr/>
      <dgm:t>
        <a:bodyPr/>
        <a:lstStyle/>
        <a:p>
          <a:endParaRPr lang="en-GB"/>
        </a:p>
      </dgm:t>
    </dgm:pt>
    <dgm:pt modelId="{4832E388-570E-45CC-BCC0-1ADB772A7A1F}">
      <dgm:prSet phldrT="[Text]" custT="1"/>
      <dgm:spPr>
        <a:solidFill>
          <a:srgbClr val="FF5050"/>
        </a:solidFill>
      </dgm:spPr>
      <dgm:t>
        <a:bodyPr/>
        <a:lstStyle/>
        <a:p>
          <a:r>
            <a:rPr lang="en-GB" sz="2400" dirty="0">
              <a:latin typeface="Arial Nova" panose="020B0504020202020204" pitchFamily="34" charset="0"/>
            </a:rPr>
            <a:t>OP Support</a:t>
          </a:r>
        </a:p>
        <a:p>
          <a:r>
            <a:rPr lang="en-GB" sz="2400" dirty="0">
              <a:latin typeface="Arial Nova" panose="020B0504020202020204" pitchFamily="34" charset="0"/>
            </a:rPr>
            <a:t>£4,040,656</a:t>
          </a:r>
        </a:p>
      </dgm:t>
    </dgm:pt>
    <dgm:pt modelId="{F2AC44E7-C34E-4681-BCF8-0EC6E453D567}" type="parTrans" cxnId="{9459414B-10D6-40E0-8DDE-19AD21D4F184}">
      <dgm:prSet/>
      <dgm:spPr/>
      <dgm:t>
        <a:bodyPr/>
        <a:lstStyle/>
        <a:p>
          <a:endParaRPr lang="en-GB"/>
        </a:p>
      </dgm:t>
    </dgm:pt>
    <dgm:pt modelId="{2B8A1A00-D090-45DD-99D2-B3E29BE31C0B}" type="sibTrans" cxnId="{9459414B-10D6-40E0-8DDE-19AD21D4F184}">
      <dgm:prSet/>
      <dgm:spPr/>
      <dgm:t>
        <a:bodyPr/>
        <a:lstStyle/>
        <a:p>
          <a:endParaRPr lang="en-GB"/>
        </a:p>
      </dgm:t>
    </dgm:pt>
    <dgm:pt modelId="{5389AB70-5077-47BE-AD77-5082ABA70B58}">
      <dgm:prSet custT="1"/>
      <dgm:spPr>
        <a:solidFill>
          <a:srgbClr val="FFC000"/>
        </a:solidFill>
      </dgm:spPr>
      <dgm:t>
        <a:bodyPr/>
        <a:lstStyle/>
        <a:p>
          <a:r>
            <a:rPr lang="en-GB" sz="1600" dirty="0">
              <a:latin typeface="Arial Nova" panose="020B0504020202020204" pitchFamily="34" charset="0"/>
            </a:rPr>
            <a:t>Physical Disability Support</a:t>
          </a:r>
        </a:p>
        <a:p>
          <a:r>
            <a:rPr lang="en-GB" sz="1600" dirty="0">
              <a:latin typeface="Arial Nova" panose="020B0504020202020204" pitchFamily="34" charset="0"/>
            </a:rPr>
            <a:t>£160,100</a:t>
          </a:r>
        </a:p>
      </dgm:t>
    </dgm:pt>
    <dgm:pt modelId="{DCF6F298-46D9-4301-A4C2-70CE4F993301}" type="parTrans" cxnId="{E76A9307-FEE2-413F-A75A-132D487959FA}">
      <dgm:prSet/>
      <dgm:spPr/>
      <dgm:t>
        <a:bodyPr/>
        <a:lstStyle/>
        <a:p>
          <a:endParaRPr lang="en-GB"/>
        </a:p>
      </dgm:t>
    </dgm:pt>
    <dgm:pt modelId="{E51E577A-089D-4ABC-B74D-B6D3AA9279FE}" type="sibTrans" cxnId="{E76A9307-FEE2-413F-A75A-132D487959FA}">
      <dgm:prSet/>
      <dgm:spPr/>
      <dgm:t>
        <a:bodyPr/>
        <a:lstStyle/>
        <a:p>
          <a:endParaRPr lang="en-GB"/>
        </a:p>
      </dgm:t>
    </dgm:pt>
    <dgm:pt modelId="{B48EDBEE-2F29-4B94-8D8D-2B9BC4902FAE}">
      <dgm:prSet custT="1"/>
      <dgm:spPr>
        <a:solidFill>
          <a:schemeClr val="accent5">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622300">
            <a:lnSpc>
              <a:spcPct val="90000"/>
            </a:lnSpc>
            <a:spcBef>
              <a:spcPct val="0"/>
            </a:spcBef>
            <a:spcAft>
              <a:spcPct val="35000"/>
            </a:spcAft>
            <a:buNone/>
          </a:pPr>
          <a:r>
            <a:rPr lang="en-GB" sz="2000" kern="1200" dirty="0">
              <a:solidFill>
                <a:prstClr val="white"/>
              </a:solidFill>
              <a:latin typeface="Arial Nova" panose="020B0504020202020204" pitchFamily="34" charset="0"/>
              <a:ea typeface="+mn-ea"/>
              <a:cs typeface="+mn-cs"/>
            </a:rPr>
            <a:t>Dementia Support</a:t>
          </a:r>
        </a:p>
        <a:p>
          <a:pPr marL="0" lvl="0" indent="0" algn="ctr" defTabSz="622300">
            <a:lnSpc>
              <a:spcPct val="90000"/>
            </a:lnSpc>
            <a:spcBef>
              <a:spcPct val="0"/>
            </a:spcBef>
            <a:spcAft>
              <a:spcPct val="35000"/>
            </a:spcAft>
            <a:buNone/>
          </a:pPr>
          <a:r>
            <a:rPr lang="en-GB" sz="2000" kern="1200" dirty="0">
              <a:solidFill>
                <a:prstClr val="white"/>
              </a:solidFill>
              <a:latin typeface="Arial Nova" panose="020B0504020202020204" pitchFamily="34" charset="0"/>
              <a:ea typeface="+mn-ea"/>
              <a:cs typeface="+mn-cs"/>
            </a:rPr>
            <a:t>£606,494</a:t>
          </a:r>
        </a:p>
      </dgm:t>
    </dgm:pt>
    <dgm:pt modelId="{679DBAEF-E8A7-45DB-B3D6-E245A49E1DED}" type="parTrans" cxnId="{2AC785A0-9973-4428-9C63-1953586E83A3}">
      <dgm:prSet/>
      <dgm:spPr/>
      <dgm:t>
        <a:bodyPr/>
        <a:lstStyle/>
        <a:p>
          <a:endParaRPr lang="en-GB"/>
        </a:p>
      </dgm:t>
    </dgm:pt>
    <dgm:pt modelId="{CDC08D0B-212A-4D30-B780-F4863D8CB565}" type="sibTrans" cxnId="{2AC785A0-9973-4428-9C63-1953586E83A3}">
      <dgm:prSet/>
      <dgm:spPr/>
      <dgm:t>
        <a:bodyPr/>
        <a:lstStyle/>
        <a:p>
          <a:endParaRPr lang="en-GB"/>
        </a:p>
      </dgm:t>
    </dgm:pt>
    <dgm:pt modelId="{A3F340EB-63CA-47CF-B668-6FBDBABA1EFE}">
      <dgm:prSet custT="1"/>
      <dgm:spPr>
        <a:solidFill>
          <a:srgbClr val="FF66CC"/>
        </a:solidFill>
      </dgm:spPr>
      <dgm:t>
        <a:bodyPr/>
        <a:lstStyle/>
        <a:p>
          <a:r>
            <a:rPr lang="en-GB" sz="2400" dirty="0"/>
            <a:t>Carers Short Breaks</a:t>
          </a:r>
        </a:p>
        <a:p>
          <a:r>
            <a:rPr lang="en-GB" sz="2400" dirty="0"/>
            <a:t>£3,089,499</a:t>
          </a:r>
        </a:p>
      </dgm:t>
    </dgm:pt>
    <dgm:pt modelId="{A6AC944E-151E-4AFC-8605-A0014E1046A9}" type="parTrans" cxnId="{0A2CA705-D3EB-4E06-92AE-E4EF6F8A39A9}">
      <dgm:prSet/>
      <dgm:spPr/>
      <dgm:t>
        <a:bodyPr/>
        <a:lstStyle/>
        <a:p>
          <a:endParaRPr lang="en-GB"/>
        </a:p>
      </dgm:t>
    </dgm:pt>
    <dgm:pt modelId="{07AECA71-6232-496C-B212-6672273D55DC}" type="sibTrans" cxnId="{0A2CA705-D3EB-4E06-92AE-E4EF6F8A39A9}">
      <dgm:prSet/>
      <dgm:spPr/>
      <dgm:t>
        <a:bodyPr/>
        <a:lstStyle/>
        <a:p>
          <a:endParaRPr lang="en-GB"/>
        </a:p>
      </dgm:t>
    </dgm:pt>
    <dgm:pt modelId="{7A45B3F6-4451-467F-BCBE-448C9527560B}">
      <dgm:prSet custT="1"/>
      <dgm:spPr>
        <a:solidFill>
          <a:schemeClr val="accent5">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622300">
            <a:lnSpc>
              <a:spcPct val="90000"/>
            </a:lnSpc>
            <a:spcBef>
              <a:spcPct val="0"/>
            </a:spcBef>
            <a:spcAft>
              <a:spcPct val="35000"/>
            </a:spcAft>
            <a:buNone/>
          </a:pPr>
          <a:r>
            <a:rPr lang="en-GB" sz="1600" kern="1200" dirty="0">
              <a:solidFill>
                <a:prstClr val="white"/>
              </a:solidFill>
              <a:latin typeface="Arial Nova" panose="020B0504020202020204" pitchFamily="34" charset="0"/>
              <a:ea typeface="+mn-ea"/>
              <a:cs typeface="+mn-cs"/>
            </a:rPr>
            <a:t>Sensory Support</a:t>
          </a:r>
        </a:p>
        <a:p>
          <a:pPr marL="0" lvl="0" indent="0" algn="ctr" defTabSz="622300">
            <a:lnSpc>
              <a:spcPct val="90000"/>
            </a:lnSpc>
            <a:spcBef>
              <a:spcPct val="0"/>
            </a:spcBef>
            <a:spcAft>
              <a:spcPct val="35000"/>
            </a:spcAft>
            <a:buNone/>
          </a:pPr>
          <a:r>
            <a:rPr lang="en-GB" sz="1600" kern="1200" dirty="0">
              <a:solidFill>
                <a:prstClr val="white"/>
              </a:solidFill>
              <a:latin typeface="Arial Nova" panose="020B0504020202020204" pitchFamily="34" charset="0"/>
              <a:ea typeface="+mn-ea"/>
              <a:cs typeface="+mn-cs"/>
            </a:rPr>
            <a:t>£1,080,000</a:t>
          </a:r>
        </a:p>
      </dgm:t>
    </dgm:pt>
    <dgm:pt modelId="{9DAED1F2-F5C9-4653-9478-F0964E462F8A}" type="sibTrans" cxnId="{E61B1999-2449-435E-9FC6-2FF08C8F506E}">
      <dgm:prSet/>
      <dgm:spPr/>
      <dgm:t>
        <a:bodyPr/>
        <a:lstStyle/>
        <a:p>
          <a:endParaRPr lang="en-GB"/>
        </a:p>
      </dgm:t>
    </dgm:pt>
    <dgm:pt modelId="{7EC4D53E-B459-443E-B28E-5FF5667A33B8}" type="parTrans" cxnId="{E61B1999-2449-435E-9FC6-2FF08C8F506E}">
      <dgm:prSet/>
      <dgm:spPr/>
      <dgm:t>
        <a:bodyPr/>
        <a:lstStyle/>
        <a:p>
          <a:endParaRPr lang="en-GB"/>
        </a:p>
      </dgm:t>
    </dgm:pt>
    <dgm:pt modelId="{82F83A2C-4853-4B7A-B288-A854D37ABCE9}" type="pres">
      <dgm:prSet presAssocID="{F20D84AE-E1CB-4081-BEEA-DF456CEBFEAF}" presName="cycle" presStyleCnt="0">
        <dgm:presLayoutVars>
          <dgm:chMax val="1"/>
          <dgm:dir/>
          <dgm:animLvl val="ctr"/>
          <dgm:resizeHandles val="exact"/>
        </dgm:presLayoutVars>
      </dgm:prSet>
      <dgm:spPr/>
    </dgm:pt>
    <dgm:pt modelId="{DFE7EAC7-697C-4E9E-9E80-C895E31F06AE}" type="pres">
      <dgm:prSet presAssocID="{299ED3E0-CBBF-4B69-B1ED-3E9C310C687C}" presName="centerShape" presStyleLbl="node0" presStyleIdx="0" presStyleCnt="1" custScaleX="115077" custScaleY="106136" custLinFactNeighborX="-21645" custLinFactNeighborY="-2896"/>
      <dgm:spPr/>
    </dgm:pt>
    <dgm:pt modelId="{BC53D6C4-8633-4727-BF55-E19BAC0D14F0}" type="pres">
      <dgm:prSet presAssocID="{F2AC44E7-C34E-4681-BCF8-0EC6E453D567}" presName="Name9" presStyleLbl="parChTrans1D2" presStyleIdx="0" presStyleCnt="5"/>
      <dgm:spPr/>
    </dgm:pt>
    <dgm:pt modelId="{A51AF1A3-5CAA-4245-A476-733AB2D82D4B}" type="pres">
      <dgm:prSet presAssocID="{F2AC44E7-C34E-4681-BCF8-0EC6E453D567}" presName="connTx" presStyleLbl="parChTrans1D2" presStyleIdx="0" presStyleCnt="5"/>
      <dgm:spPr/>
    </dgm:pt>
    <dgm:pt modelId="{8766E976-FCF3-423A-BCBE-537BDF71D26B}" type="pres">
      <dgm:prSet presAssocID="{4832E388-570E-45CC-BCC0-1ADB772A7A1F}" presName="node" presStyleLbl="node1" presStyleIdx="0" presStyleCnt="5" custScaleX="201901" custScaleY="186261" custRadScaleRad="172948" custRadScaleInc="-252243">
        <dgm:presLayoutVars>
          <dgm:bulletEnabled val="1"/>
        </dgm:presLayoutVars>
      </dgm:prSet>
      <dgm:spPr/>
    </dgm:pt>
    <dgm:pt modelId="{84E62CB8-A0E3-449C-BE22-7D1B9EBD19D5}" type="pres">
      <dgm:prSet presAssocID="{DCF6F298-46D9-4301-A4C2-70CE4F993301}" presName="Name9" presStyleLbl="parChTrans1D2" presStyleIdx="1" presStyleCnt="5"/>
      <dgm:spPr/>
    </dgm:pt>
    <dgm:pt modelId="{EB898D75-0ECD-430C-84C7-FCD6A554F531}" type="pres">
      <dgm:prSet presAssocID="{DCF6F298-46D9-4301-A4C2-70CE4F993301}" presName="connTx" presStyleLbl="parChTrans1D2" presStyleIdx="1" presStyleCnt="5"/>
      <dgm:spPr/>
    </dgm:pt>
    <dgm:pt modelId="{EF868D62-4E2D-43E9-83E2-E11038EDE492}" type="pres">
      <dgm:prSet presAssocID="{5389AB70-5077-47BE-AD77-5082ABA70B58}" presName="node" presStyleLbl="node1" presStyleIdx="1" presStyleCnt="5" custScaleX="80151" custScaleY="74389" custRadScaleRad="132867" custRadScaleInc="-322807">
        <dgm:presLayoutVars>
          <dgm:bulletEnabled val="1"/>
        </dgm:presLayoutVars>
      </dgm:prSet>
      <dgm:spPr/>
    </dgm:pt>
    <dgm:pt modelId="{DB6D866B-9C22-423A-A444-923966FDCFE2}" type="pres">
      <dgm:prSet presAssocID="{A6AC944E-151E-4AFC-8605-A0014E1046A9}" presName="Name9" presStyleLbl="parChTrans1D2" presStyleIdx="2" presStyleCnt="5"/>
      <dgm:spPr/>
    </dgm:pt>
    <dgm:pt modelId="{BAE68D93-8C85-4027-936F-73E790F3C73F}" type="pres">
      <dgm:prSet presAssocID="{A6AC944E-151E-4AFC-8605-A0014E1046A9}" presName="connTx" presStyleLbl="parChTrans1D2" presStyleIdx="2" presStyleCnt="5"/>
      <dgm:spPr/>
    </dgm:pt>
    <dgm:pt modelId="{97A29D86-F182-4DA0-965D-C97A30747F09}" type="pres">
      <dgm:prSet presAssocID="{A3F340EB-63CA-47CF-B668-6FBDBABA1EFE}" presName="node" presStyleLbl="node1" presStyleIdx="2" presStyleCnt="5" custScaleX="191748" custScaleY="169022" custRadScaleRad="108657" custRadScaleInc="-144040">
        <dgm:presLayoutVars>
          <dgm:bulletEnabled val="1"/>
        </dgm:presLayoutVars>
      </dgm:prSet>
      <dgm:spPr/>
    </dgm:pt>
    <dgm:pt modelId="{2083E319-2EBC-4B7B-8273-1E7078CE055E}" type="pres">
      <dgm:prSet presAssocID="{7EC4D53E-B459-443E-B28E-5FF5667A33B8}" presName="Name9" presStyleLbl="parChTrans1D2" presStyleIdx="3" presStyleCnt="5"/>
      <dgm:spPr/>
    </dgm:pt>
    <dgm:pt modelId="{38614D1B-A99B-4520-8E9C-BEF6D98BD896}" type="pres">
      <dgm:prSet presAssocID="{7EC4D53E-B459-443E-B28E-5FF5667A33B8}" presName="connTx" presStyleLbl="parChTrans1D2" presStyleIdx="3" presStyleCnt="5"/>
      <dgm:spPr/>
    </dgm:pt>
    <dgm:pt modelId="{A5E7EA62-E115-411C-9D5A-673F37864FB1}" type="pres">
      <dgm:prSet presAssocID="{7A45B3F6-4451-467F-BCBE-448C9527560B}" presName="node" presStyleLbl="node1" presStyleIdx="3" presStyleCnt="5" custScaleX="119937" custScaleY="107925" custRadScaleRad="70415" custRadScaleInc="-121093">
        <dgm:presLayoutVars>
          <dgm:bulletEnabled val="1"/>
        </dgm:presLayoutVars>
      </dgm:prSet>
      <dgm:spPr>
        <a:xfrm>
          <a:off x="5380586" y="3293102"/>
          <a:ext cx="1145883" cy="1145883"/>
        </a:xfrm>
        <a:prstGeom prst="ellipse">
          <a:avLst/>
        </a:prstGeom>
      </dgm:spPr>
    </dgm:pt>
    <dgm:pt modelId="{ABA1D856-1A22-47C2-81B7-1E446FE12A87}" type="pres">
      <dgm:prSet presAssocID="{679DBAEF-E8A7-45DB-B3D6-E245A49E1DED}" presName="Name9" presStyleLbl="parChTrans1D2" presStyleIdx="4" presStyleCnt="5"/>
      <dgm:spPr/>
    </dgm:pt>
    <dgm:pt modelId="{C4C66600-B09D-4B24-A2FF-9FD65F0D524E}" type="pres">
      <dgm:prSet presAssocID="{679DBAEF-E8A7-45DB-B3D6-E245A49E1DED}" presName="connTx" presStyleLbl="parChTrans1D2" presStyleIdx="4" presStyleCnt="5"/>
      <dgm:spPr/>
    </dgm:pt>
    <dgm:pt modelId="{5976B5B4-3612-45FE-84F2-16BD1DB8BDEC}" type="pres">
      <dgm:prSet presAssocID="{B48EDBEE-2F29-4B94-8D8D-2B9BC4902FAE}" presName="node" presStyleLbl="node1" presStyleIdx="4" presStyleCnt="5" custScaleX="95898" custScaleY="92385" custRadScaleRad="92452" custRadScaleInc="272337">
        <dgm:presLayoutVars>
          <dgm:bulletEnabled val="1"/>
        </dgm:presLayoutVars>
      </dgm:prSet>
      <dgm:spPr>
        <a:xfrm>
          <a:off x="4237291" y="4252440"/>
          <a:ext cx="1145883" cy="1145883"/>
        </a:xfrm>
        <a:prstGeom prst="ellipse">
          <a:avLst/>
        </a:prstGeom>
      </dgm:spPr>
    </dgm:pt>
  </dgm:ptLst>
  <dgm:cxnLst>
    <dgm:cxn modelId="{0A2CA705-D3EB-4E06-92AE-E4EF6F8A39A9}" srcId="{299ED3E0-CBBF-4B69-B1ED-3E9C310C687C}" destId="{A3F340EB-63CA-47CF-B668-6FBDBABA1EFE}" srcOrd="2" destOrd="0" parTransId="{A6AC944E-151E-4AFC-8605-A0014E1046A9}" sibTransId="{07AECA71-6232-496C-B212-6672273D55DC}"/>
    <dgm:cxn modelId="{E76A9307-FEE2-413F-A75A-132D487959FA}" srcId="{299ED3E0-CBBF-4B69-B1ED-3E9C310C687C}" destId="{5389AB70-5077-47BE-AD77-5082ABA70B58}" srcOrd="1" destOrd="0" parTransId="{DCF6F298-46D9-4301-A4C2-70CE4F993301}" sibTransId="{E51E577A-089D-4ABC-B74D-B6D3AA9279FE}"/>
    <dgm:cxn modelId="{8177F928-E967-408F-A6E9-FB1A9383BB9C}" type="presOf" srcId="{4832E388-570E-45CC-BCC0-1ADB772A7A1F}" destId="{8766E976-FCF3-423A-BCBE-537BDF71D26B}" srcOrd="0" destOrd="0" presId="urn:microsoft.com/office/officeart/2005/8/layout/radial1"/>
    <dgm:cxn modelId="{D7FA0632-7474-4A71-A7D2-A33B8B992A71}" type="presOf" srcId="{A3F340EB-63CA-47CF-B668-6FBDBABA1EFE}" destId="{97A29D86-F182-4DA0-965D-C97A30747F09}" srcOrd="0" destOrd="0" presId="urn:microsoft.com/office/officeart/2005/8/layout/radial1"/>
    <dgm:cxn modelId="{B2BD0E38-5A8D-42FC-8C03-0C5F7695BDBE}" type="presOf" srcId="{DCF6F298-46D9-4301-A4C2-70CE4F993301}" destId="{EB898D75-0ECD-430C-84C7-FCD6A554F531}" srcOrd="1" destOrd="0" presId="urn:microsoft.com/office/officeart/2005/8/layout/radial1"/>
    <dgm:cxn modelId="{A6CB763F-E657-4689-B765-E239342D166C}" type="presOf" srcId="{A6AC944E-151E-4AFC-8605-A0014E1046A9}" destId="{DB6D866B-9C22-423A-A444-923966FDCFE2}" srcOrd="0" destOrd="0" presId="urn:microsoft.com/office/officeart/2005/8/layout/radial1"/>
    <dgm:cxn modelId="{5528C661-42A2-4E67-B91C-05BAECC4D686}" type="presOf" srcId="{B48EDBEE-2F29-4B94-8D8D-2B9BC4902FAE}" destId="{5976B5B4-3612-45FE-84F2-16BD1DB8BDEC}" srcOrd="0" destOrd="0" presId="urn:microsoft.com/office/officeart/2005/8/layout/radial1"/>
    <dgm:cxn modelId="{9459414B-10D6-40E0-8DDE-19AD21D4F184}" srcId="{299ED3E0-CBBF-4B69-B1ED-3E9C310C687C}" destId="{4832E388-570E-45CC-BCC0-1ADB772A7A1F}" srcOrd="0" destOrd="0" parTransId="{F2AC44E7-C34E-4681-BCF8-0EC6E453D567}" sibTransId="{2B8A1A00-D090-45DD-99D2-B3E29BE31C0B}"/>
    <dgm:cxn modelId="{05F25A56-0A73-45FA-8D05-63D243FCFA3D}" type="presOf" srcId="{679DBAEF-E8A7-45DB-B3D6-E245A49E1DED}" destId="{ABA1D856-1A22-47C2-81B7-1E446FE12A87}" srcOrd="0" destOrd="0" presId="urn:microsoft.com/office/officeart/2005/8/layout/radial1"/>
    <dgm:cxn modelId="{4E06B378-3F53-4580-8B55-053982A698B7}" type="presOf" srcId="{5389AB70-5077-47BE-AD77-5082ABA70B58}" destId="{EF868D62-4E2D-43E9-83E2-E11038EDE492}" srcOrd="0" destOrd="0" presId="urn:microsoft.com/office/officeart/2005/8/layout/radial1"/>
    <dgm:cxn modelId="{E7B9BE7D-7A91-45CD-B50A-87C4AC7969A7}" type="presOf" srcId="{7A45B3F6-4451-467F-BCBE-448C9527560B}" destId="{A5E7EA62-E115-411C-9D5A-673F37864FB1}" srcOrd="0" destOrd="0" presId="urn:microsoft.com/office/officeart/2005/8/layout/radial1"/>
    <dgm:cxn modelId="{85A53B90-23FD-43CD-9C89-771C491399FB}" type="presOf" srcId="{DCF6F298-46D9-4301-A4C2-70CE4F993301}" destId="{84E62CB8-A0E3-449C-BE22-7D1B9EBD19D5}" srcOrd="0" destOrd="0" presId="urn:microsoft.com/office/officeart/2005/8/layout/radial1"/>
    <dgm:cxn modelId="{996CE190-5A59-4497-849C-01D601D40C93}" type="presOf" srcId="{7EC4D53E-B459-443E-B28E-5FF5667A33B8}" destId="{2083E319-2EBC-4B7B-8273-1E7078CE055E}" srcOrd="0" destOrd="0" presId="urn:microsoft.com/office/officeart/2005/8/layout/radial1"/>
    <dgm:cxn modelId="{D3967291-ABF3-448B-BBC8-20446ED2A220}" type="presOf" srcId="{679DBAEF-E8A7-45DB-B3D6-E245A49E1DED}" destId="{C4C66600-B09D-4B24-A2FF-9FD65F0D524E}" srcOrd="1" destOrd="0" presId="urn:microsoft.com/office/officeart/2005/8/layout/radial1"/>
    <dgm:cxn modelId="{ED341E94-1C77-46BA-9188-326EF085DEC8}" type="presOf" srcId="{7EC4D53E-B459-443E-B28E-5FF5667A33B8}" destId="{38614D1B-A99B-4520-8E9C-BEF6D98BD896}" srcOrd="1" destOrd="0" presId="urn:microsoft.com/office/officeart/2005/8/layout/radial1"/>
    <dgm:cxn modelId="{E61B1999-2449-435E-9FC6-2FF08C8F506E}" srcId="{299ED3E0-CBBF-4B69-B1ED-3E9C310C687C}" destId="{7A45B3F6-4451-467F-BCBE-448C9527560B}" srcOrd="3" destOrd="0" parTransId="{7EC4D53E-B459-443E-B28E-5FF5667A33B8}" sibTransId="{9DAED1F2-F5C9-4653-9478-F0964E462F8A}"/>
    <dgm:cxn modelId="{F8BB4E9F-4C3F-4165-BA8C-ABD48D5AB4BA}" type="presOf" srcId="{F2AC44E7-C34E-4681-BCF8-0EC6E453D567}" destId="{A51AF1A3-5CAA-4245-A476-733AB2D82D4B}" srcOrd="1" destOrd="0" presId="urn:microsoft.com/office/officeart/2005/8/layout/radial1"/>
    <dgm:cxn modelId="{2AC785A0-9973-4428-9C63-1953586E83A3}" srcId="{299ED3E0-CBBF-4B69-B1ED-3E9C310C687C}" destId="{B48EDBEE-2F29-4B94-8D8D-2B9BC4902FAE}" srcOrd="4" destOrd="0" parTransId="{679DBAEF-E8A7-45DB-B3D6-E245A49E1DED}" sibTransId="{CDC08D0B-212A-4D30-B780-F4863D8CB565}"/>
    <dgm:cxn modelId="{C586C0BA-F18E-4D2C-B023-358EC8166308}" srcId="{F20D84AE-E1CB-4081-BEEA-DF456CEBFEAF}" destId="{299ED3E0-CBBF-4B69-B1ED-3E9C310C687C}" srcOrd="0" destOrd="0" parTransId="{A1F5D03D-075F-404E-BA94-1433FA172CB5}" sibTransId="{5C164955-6A81-46BA-A5DC-00E97666F6FA}"/>
    <dgm:cxn modelId="{4B19E7C3-D70F-46AD-AF2B-7316BA8E1EDD}" type="presOf" srcId="{F20D84AE-E1CB-4081-BEEA-DF456CEBFEAF}" destId="{82F83A2C-4853-4B7A-B288-A854D37ABCE9}" srcOrd="0" destOrd="0" presId="urn:microsoft.com/office/officeart/2005/8/layout/radial1"/>
    <dgm:cxn modelId="{D1DCDECF-3FDF-4AD1-B33E-5CE488F7ABDF}" type="presOf" srcId="{A6AC944E-151E-4AFC-8605-A0014E1046A9}" destId="{BAE68D93-8C85-4027-936F-73E790F3C73F}" srcOrd="1" destOrd="0" presId="urn:microsoft.com/office/officeart/2005/8/layout/radial1"/>
    <dgm:cxn modelId="{ECF8F1D1-FA09-4E5C-8D64-9BC9F58D76FF}" type="presOf" srcId="{299ED3E0-CBBF-4B69-B1ED-3E9C310C687C}" destId="{DFE7EAC7-697C-4E9E-9E80-C895E31F06AE}" srcOrd="0" destOrd="0" presId="urn:microsoft.com/office/officeart/2005/8/layout/radial1"/>
    <dgm:cxn modelId="{AC56CEF6-2D93-4C7A-B173-CB34467B28E9}" type="presOf" srcId="{F2AC44E7-C34E-4681-BCF8-0EC6E453D567}" destId="{BC53D6C4-8633-4727-BF55-E19BAC0D14F0}" srcOrd="0" destOrd="0" presId="urn:microsoft.com/office/officeart/2005/8/layout/radial1"/>
    <dgm:cxn modelId="{159D6669-BC12-4C03-A7A0-B4708B5538A5}" type="presParOf" srcId="{82F83A2C-4853-4B7A-B288-A854D37ABCE9}" destId="{DFE7EAC7-697C-4E9E-9E80-C895E31F06AE}" srcOrd="0" destOrd="0" presId="urn:microsoft.com/office/officeart/2005/8/layout/radial1"/>
    <dgm:cxn modelId="{8383A0AB-1447-43DF-83EE-25D9CA87B4A5}" type="presParOf" srcId="{82F83A2C-4853-4B7A-B288-A854D37ABCE9}" destId="{BC53D6C4-8633-4727-BF55-E19BAC0D14F0}" srcOrd="1" destOrd="0" presId="urn:microsoft.com/office/officeart/2005/8/layout/radial1"/>
    <dgm:cxn modelId="{62E79BEA-6C49-4911-9EA5-5C7F1683344F}" type="presParOf" srcId="{BC53D6C4-8633-4727-BF55-E19BAC0D14F0}" destId="{A51AF1A3-5CAA-4245-A476-733AB2D82D4B}" srcOrd="0" destOrd="0" presId="urn:microsoft.com/office/officeart/2005/8/layout/radial1"/>
    <dgm:cxn modelId="{DD151971-5FFF-49C0-B055-509EDC6B1689}" type="presParOf" srcId="{82F83A2C-4853-4B7A-B288-A854D37ABCE9}" destId="{8766E976-FCF3-423A-BCBE-537BDF71D26B}" srcOrd="2" destOrd="0" presId="urn:microsoft.com/office/officeart/2005/8/layout/radial1"/>
    <dgm:cxn modelId="{0812FA12-E69B-4F47-AA5E-5D7169EA228B}" type="presParOf" srcId="{82F83A2C-4853-4B7A-B288-A854D37ABCE9}" destId="{84E62CB8-A0E3-449C-BE22-7D1B9EBD19D5}" srcOrd="3" destOrd="0" presId="urn:microsoft.com/office/officeart/2005/8/layout/radial1"/>
    <dgm:cxn modelId="{9A70A29F-0DAC-42E8-A6AA-9ED10EE30356}" type="presParOf" srcId="{84E62CB8-A0E3-449C-BE22-7D1B9EBD19D5}" destId="{EB898D75-0ECD-430C-84C7-FCD6A554F531}" srcOrd="0" destOrd="0" presId="urn:microsoft.com/office/officeart/2005/8/layout/radial1"/>
    <dgm:cxn modelId="{AEAED2C2-1113-48C9-9D05-329A0A0DB801}" type="presParOf" srcId="{82F83A2C-4853-4B7A-B288-A854D37ABCE9}" destId="{EF868D62-4E2D-43E9-83E2-E11038EDE492}" srcOrd="4" destOrd="0" presId="urn:microsoft.com/office/officeart/2005/8/layout/radial1"/>
    <dgm:cxn modelId="{4F79A50D-898A-4202-B3E3-321CFA20F151}" type="presParOf" srcId="{82F83A2C-4853-4B7A-B288-A854D37ABCE9}" destId="{DB6D866B-9C22-423A-A444-923966FDCFE2}" srcOrd="5" destOrd="0" presId="urn:microsoft.com/office/officeart/2005/8/layout/radial1"/>
    <dgm:cxn modelId="{1E1754E5-BCE1-4D86-A077-26DBA9A8CED9}" type="presParOf" srcId="{DB6D866B-9C22-423A-A444-923966FDCFE2}" destId="{BAE68D93-8C85-4027-936F-73E790F3C73F}" srcOrd="0" destOrd="0" presId="urn:microsoft.com/office/officeart/2005/8/layout/radial1"/>
    <dgm:cxn modelId="{BFA2D173-B6E4-4E1B-9553-7548A62A0013}" type="presParOf" srcId="{82F83A2C-4853-4B7A-B288-A854D37ABCE9}" destId="{97A29D86-F182-4DA0-965D-C97A30747F09}" srcOrd="6" destOrd="0" presId="urn:microsoft.com/office/officeart/2005/8/layout/radial1"/>
    <dgm:cxn modelId="{8B461D6E-0AD1-4E86-AD9F-55947CDD2918}" type="presParOf" srcId="{82F83A2C-4853-4B7A-B288-A854D37ABCE9}" destId="{2083E319-2EBC-4B7B-8273-1E7078CE055E}" srcOrd="7" destOrd="0" presId="urn:microsoft.com/office/officeart/2005/8/layout/radial1"/>
    <dgm:cxn modelId="{5FF46906-B02D-4008-9960-6173E07B1F15}" type="presParOf" srcId="{2083E319-2EBC-4B7B-8273-1E7078CE055E}" destId="{38614D1B-A99B-4520-8E9C-BEF6D98BD896}" srcOrd="0" destOrd="0" presId="urn:microsoft.com/office/officeart/2005/8/layout/radial1"/>
    <dgm:cxn modelId="{7B985FB1-6324-49D5-BA30-6794AD177C17}" type="presParOf" srcId="{82F83A2C-4853-4B7A-B288-A854D37ABCE9}" destId="{A5E7EA62-E115-411C-9D5A-673F37864FB1}" srcOrd="8" destOrd="0" presId="urn:microsoft.com/office/officeart/2005/8/layout/radial1"/>
    <dgm:cxn modelId="{0C25CCFA-F164-4398-A212-662654963B1F}" type="presParOf" srcId="{82F83A2C-4853-4B7A-B288-A854D37ABCE9}" destId="{ABA1D856-1A22-47C2-81B7-1E446FE12A87}" srcOrd="9" destOrd="0" presId="urn:microsoft.com/office/officeart/2005/8/layout/radial1"/>
    <dgm:cxn modelId="{9196F7D9-6921-41DA-AE01-47C4E67E59B7}" type="presParOf" srcId="{ABA1D856-1A22-47C2-81B7-1E446FE12A87}" destId="{C4C66600-B09D-4B24-A2FF-9FD65F0D524E}" srcOrd="0" destOrd="0" presId="urn:microsoft.com/office/officeart/2005/8/layout/radial1"/>
    <dgm:cxn modelId="{C281C090-74CC-4E1C-92B4-67A6D33F85FC}" type="presParOf" srcId="{82F83A2C-4853-4B7A-B288-A854D37ABCE9}" destId="{5976B5B4-3612-45FE-84F2-16BD1DB8BDEC}"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0D84AE-E1CB-4081-BEEA-DF456CEBFEAF}"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GB"/>
        </a:p>
      </dgm:t>
    </dgm:pt>
    <dgm:pt modelId="{299ED3E0-CBBF-4B69-B1ED-3E9C310C687C}">
      <dgm:prSet phldrT="[Text]" custT="1"/>
      <dgm:spPr/>
      <dgm:t>
        <a:bodyPr/>
        <a:lstStyle/>
        <a:p>
          <a:r>
            <a:rPr lang="en-GB" sz="1800" dirty="0">
              <a:latin typeface="Arial Nova" panose="020B0504020202020204" pitchFamily="34" charset="0"/>
            </a:rPr>
            <a:t>Community Based Wellbeing Services</a:t>
          </a:r>
        </a:p>
        <a:p>
          <a:r>
            <a:rPr lang="en-GB" sz="1800" dirty="0">
              <a:latin typeface="Arial Nova" panose="020B0504020202020204" pitchFamily="34" charset="0"/>
            </a:rPr>
            <a:t>£5,936,733*</a:t>
          </a:r>
        </a:p>
        <a:p>
          <a:r>
            <a:rPr lang="en-GB" sz="1000" dirty="0">
              <a:latin typeface="Arial Nova" panose="020B0504020202020204" pitchFamily="34" charset="0"/>
            </a:rPr>
            <a:t>*</a:t>
          </a:r>
          <a:r>
            <a:rPr lang="en-GB" sz="1000" dirty="0" err="1">
              <a:latin typeface="Arial Nova" panose="020B0504020202020204" pitchFamily="34" charset="0"/>
            </a:rPr>
            <a:t>excl</a:t>
          </a:r>
          <a:r>
            <a:rPr lang="en-GB" sz="1000" dirty="0">
              <a:latin typeface="Arial Nova" panose="020B0504020202020204" pitchFamily="34" charset="0"/>
            </a:rPr>
            <a:t> Carers Short Breaks</a:t>
          </a:r>
        </a:p>
      </dgm:t>
    </dgm:pt>
    <dgm:pt modelId="{A1F5D03D-075F-404E-BA94-1433FA172CB5}" type="parTrans" cxnId="{C586C0BA-F18E-4D2C-B023-358EC8166308}">
      <dgm:prSet/>
      <dgm:spPr/>
      <dgm:t>
        <a:bodyPr/>
        <a:lstStyle/>
        <a:p>
          <a:endParaRPr lang="en-GB"/>
        </a:p>
      </dgm:t>
    </dgm:pt>
    <dgm:pt modelId="{5C164955-6A81-46BA-A5DC-00E97666F6FA}" type="sibTrans" cxnId="{C586C0BA-F18E-4D2C-B023-358EC8166308}">
      <dgm:prSet/>
      <dgm:spPr/>
      <dgm:t>
        <a:bodyPr/>
        <a:lstStyle/>
        <a:p>
          <a:endParaRPr lang="en-GB"/>
        </a:p>
      </dgm:t>
    </dgm:pt>
    <dgm:pt modelId="{4832E388-570E-45CC-BCC0-1ADB772A7A1F}">
      <dgm:prSet phldrT="[Text]" custT="1"/>
      <dgm:spPr>
        <a:solidFill>
          <a:schemeClr val="accent2">
            <a:lumMod val="75000"/>
          </a:schemeClr>
        </a:solidFill>
      </dgm:spPr>
      <dgm:t>
        <a:bodyPr/>
        <a:lstStyle/>
        <a:p>
          <a:r>
            <a:rPr lang="en-GB" sz="1400" dirty="0">
              <a:latin typeface="Arial Nova" panose="020B0504020202020204" pitchFamily="34" charset="0"/>
            </a:rPr>
            <a:t>DGS</a:t>
          </a:r>
        </a:p>
        <a:p>
          <a:r>
            <a:rPr lang="en-GB" sz="1400" dirty="0">
              <a:latin typeface="Arial Nova" panose="020B0504020202020204" pitchFamily="34" charset="0"/>
            </a:rPr>
            <a:t>£1,067,899</a:t>
          </a:r>
        </a:p>
      </dgm:t>
    </dgm:pt>
    <dgm:pt modelId="{F2AC44E7-C34E-4681-BCF8-0EC6E453D567}" type="parTrans" cxnId="{9459414B-10D6-40E0-8DDE-19AD21D4F184}">
      <dgm:prSet/>
      <dgm:spPr/>
      <dgm:t>
        <a:bodyPr/>
        <a:lstStyle/>
        <a:p>
          <a:endParaRPr lang="en-GB"/>
        </a:p>
      </dgm:t>
    </dgm:pt>
    <dgm:pt modelId="{2B8A1A00-D090-45DD-99D2-B3E29BE31C0B}" type="sibTrans" cxnId="{9459414B-10D6-40E0-8DDE-19AD21D4F184}">
      <dgm:prSet/>
      <dgm:spPr/>
      <dgm:t>
        <a:bodyPr/>
        <a:lstStyle/>
        <a:p>
          <a:endParaRPr lang="en-GB"/>
        </a:p>
      </dgm:t>
    </dgm:pt>
    <dgm:pt modelId="{5389AB70-5077-47BE-AD77-5082ABA70B58}">
      <dgm:prSet custT="1"/>
      <dgm:spPr/>
      <dgm:t>
        <a:bodyPr/>
        <a:lstStyle/>
        <a:p>
          <a:r>
            <a:rPr lang="en-GB" sz="1400" dirty="0">
              <a:latin typeface="Arial Nova" panose="020B0504020202020204" pitchFamily="34" charset="0"/>
            </a:rPr>
            <a:t>Swale</a:t>
          </a:r>
        </a:p>
        <a:p>
          <a:r>
            <a:rPr lang="en-GB" sz="1400" dirty="0">
              <a:latin typeface="Arial Nova" panose="020B0504020202020204" pitchFamily="34" charset="0"/>
            </a:rPr>
            <a:t>£649,010</a:t>
          </a:r>
          <a:endParaRPr lang="en-GB" sz="1600" dirty="0">
            <a:latin typeface="Arial Nova" panose="020B0504020202020204" pitchFamily="34" charset="0"/>
          </a:endParaRPr>
        </a:p>
      </dgm:t>
    </dgm:pt>
    <dgm:pt modelId="{DCF6F298-46D9-4301-A4C2-70CE4F993301}" type="parTrans" cxnId="{E76A9307-FEE2-413F-A75A-132D487959FA}">
      <dgm:prSet/>
      <dgm:spPr/>
      <dgm:t>
        <a:bodyPr/>
        <a:lstStyle/>
        <a:p>
          <a:endParaRPr lang="en-GB"/>
        </a:p>
      </dgm:t>
    </dgm:pt>
    <dgm:pt modelId="{E51E577A-089D-4ABC-B74D-B6D3AA9279FE}" type="sibTrans" cxnId="{E76A9307-FEE2-413F-A75A-132D487959FA}">
      <dgm:prSet/>
      <dgm:spPr/>
      <dgm:t>
        <a:bodyPr/>
        <a:lstStyle/>
        <a:p>
          <a:endParaRPr lang="en-GB"/>
        </a:p>
      </dgm:t>
    </dgm:pt>
    <dgm:pt modelId="{B48EDBEE-2F29-4B94-8D8D-2B9BC4902FAE}">
      <dgm:prSet custT="1"/>
      <dgm:spPr>
        <a:solidFill>
          <a:schemeClr val="accent6">
            <a:lumMod val="75000"/>
          </a:schemeClr>
        </a:solidFill>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n-GB" sz="1600" kern="1200" dirty="0">
              <a:latin typeface="Arial Nova" panose="020B0504020202020204" pitchFamily="34" charset="0"/>
              <a:ea typeface="+mn-ea"/>
              <a:cs typeface="+mn-cs"/>
            </a:rPr>
            <a:t>West Kent</a:t>
          </a:r>
        </a:p>
        <a:p>
          <a:pPr marL="0" lvl="0" indent="0" algn="ctr" defTabSz="711200">
            <a:lnSpc>
              <a:spcPct val="90000"/>
            </a:lnSpc>
            <a:spcBef>
              <a:spcPct val="0"/>
            </a:spcBef>
            <a:spcAft>
              <a:spcPct val="35000"/>
            </a:spcAft>
            <a:buNone/>
          </a:pPr>
          <a:r>
            <a:rPr lang="en-GB" sz="1600" kern="1200" dirty="0">
              <a:latin typeface="Arial Nova" panose="020B0504020202020204" pitchFamily="34" charset="0"/>
              <a:ea typeface="+mn-ea"/>
              <a:cs typeface="+mn-cs"/>
            </a:rPr>
            <a:t>£1,688,822</a:t>
          </a:r>
        </a:p>
      </dgm:t>
    </dgm:pt>
    <dgm:pt modelId="{679DBAEF-E8A7-45DB-B3D6-E245A49E1DED}" type="parTrans" cxnId="{2AC785A0-9973-4428-9C63-1953586E83A3}">
      <dgm:prSet/>
      <dgm:spPr/>
      <dgm:t>
        <a:bodyPr/>
        <a:lstStyle/>
        <a:p>
          <a:endParaRPr lang="en-GB"/>
        </a:p>
      </dgm:t>
    </dgm:pt>
    <dgm:pt modelId="{CDC08D0B-212A-4D30-B780-F4863D8CB565}" type="sibTrans" cxnId="{2AC785A0-9973-4428-9C63-1953586E83A3}">
      <dgm:prSet/>
      <dgm:spPr/>
      <dgm:t>
        <a:bodyPr/>
        <a:lstStyle/>
        <a:p>
          <a:endParaRPr lang="en-GB"/>
        </a:p>
      </dgm:t>
    </dgm:pt>
    <dgm:pt modelId="{66D31915-3BDA-466A-B5C8-9D5EE85A122E}">
      <dgm:prSet custT="1"/>
      <dgm:spPr/>
      <dgm:t>
        <a:bodyPr/>
        <a:lstStyle/>
        <a:p>
          <a:pPr>
            <a:buNone/>
          </a:pPr>
          <a:r>
            <a:rPr lang="en-GB" sz="2400" dirty="0">
              <a:latin typeface="Arial Nova" panose="020B0504020202020204" pitchFamily="34" charset="0"/>
            </a:rPr>
            <a:t>East Kent</a:t>
          </a:r>
        </a:p>
        <a:p>
          <a:pPr>
            <a:buNone/>
          </a:pPr>
          <a:r>
            <a:rPr lang="en-GB" sz="2400" dirty="0">
              <a:latin typeface="Arial Nova" panose="020B0504020202020204" pitchFamily="34" charset="0"/>
            </a:rPr>
            <a:t>£2,531,000</a:t>
          </a:r>
        </a:p>
      </dgm:t>
    </dgm:pt>
    <dgm:pt modelId="{1FA833CF-5B4E-4952-8C03-280393FF4946}" type="parTrans" cxnId="{FB7AAC91-791E-4B56-987E-F2A18E04AC50}">
      <dgm:prSet/>
      <dgm:spPr/>
      <dgm:t>
        <a:bodyPr/>
        <a:lstStyle/>
        <a:p>
          <a:endParaRPr lang="en-GB"/>
        </a:p>
      </dgm:t>
    </dgm:pt>
    <dgm:pt modelId="{B65DFA68-BD7B-4474-BF6B-F5A8F169A8E5}" type="sibTrans" cxnId="{FB7AAC91-791E-4B56-987E-F2A18E04AC50}">
      <dgm:prSet/>
      <dgm:spPr/>
      <dgm:t>
        <a:bodyPr/>
        <a:lstStyle/>
        <a:p>
          <a:endParaRPr lang="en-GB"/>
        </a:p>
      </dgm:t>
    </dgm:pt>
    <dgm:pt modelId="{82F83A2C-4853-4B7A-B288-A854D37ABCE9}" type="pres">
      <dgm:prSet presAssocID="{F20D84AE-E1CB-4081-BEEA-DF456CEBFEAF}" presName="cycle" presStyleCnt="0">
        <dgm:presLayoutVars>
          <dgm:chMax val="1"/>
          <dgm:dir/>
          <dgm:animLvl val="ctr"/>
          <dgm:resizeHandles val="exact"/>
        </dgm:presLayoutVars>
      </dgm:prSet>
      <dgm:spPr/>
    </dgm:pt>
    <dgm:pt modelId="{DFE7EAC7-697C-4E9E-9E80-C895E31F06AE}" type="pres">
      <dgm:prSet presAssocID="{299ED3E0-CBBF-4B69-B1ED-3E9C310C687C}" presName="centerShape" presStyleLbl="node0" presStyleIdx="0" presStyleCnt="1" custScaleX="194807" custScaleY="170189" custLinFactNeighborX="-24041" custLinFactNeighborY="18141"/>
      <dgm:spPr/>
    </dgm:pt>
    <dgm:pt modelId="{BC53D6C4-8633-4727-BF55-E19BAC0D14F0}" type="pres">
      <dgm:prSet presAssocID="{F2AC44E7-C34E-4681-BCF8-0EC6E453D567}" presName="Name9" presStyleLbl="parChTrans1D2" presStyleIdx="0" presStyleCnt="4"/>
      <dgm:spPr/>
    </dgm:pt>
    <dgm:pt modelId="{A51AF1A3-5CAA-4245-A476-733AB2D82D4B}" type="pres">
      <dgm:prSet presAssocID="{F2AC44E7-C34E-4681-BCF8-0EC6E453D567}" presName="connTx" presStyleLbl="parChTrans1D2" presStyleIdx="0" presStyleCnt="4"/>
      <dgm:spPr/>
    </dgm:pt>
    <dgm:pt modelId="{8766E976-FCF3-423A-BCBE-537BDF71D26B}" type="pres">
      <dgm:prSet presAssocID="{4832E388-570E-45CC-BCC0-1ADB772A7A1F}" presName="node" presStyleLbl="node1" presStyleIdx="0" presStyleCnt="4" custScaleX="119193" custScaleY="109508" custRadScaleRad="165009" custRadScaleInc="-143373">
        <dgm:presLayoutVars>
          <dgm:bulletEnabled val="1"/>
        </dgm:presLayoutVars>
      </dgm:prSet>
      <dgm:spPr/>
    </dgm:pt>
    <dgm:pt modelId="{84E62CB8-A0E3-449C-BE22-7D1B9EBD19D5}" type="pres">
      <dgm:prSet presAssocID="{DCF6F298-46D9-4301-A4C2-70CE4F993301}" presName="Name9" presStyleLbl="parChTrans1D2" presStyleIdx="1" presStyleCnt="4"/>
      <dgm:spPr/>
    </dgm:pt>
    <dgm:pt modelId="{EB898D75-0ECD-430C-84C7-FCD6A554F531}" type="pres">
      <dgm:prSet presAssocID="{DCF6F298-46D9-4301-A4C2-70CE4F993301}" presName="connTx" presStyleLbl="parChTrans1D2" presStyleIdx="1" presStyleCnt="4"/>
      <dgm:spPr/>
    </dgm:pt>
    <dgm:pt modelId="{EF868D62-4E2D-43E9-83E2-E11038EDE492}" type="pres">
      <dgm:prSet presAssocID="{5389AB70-5077-47BE-AD77-5082ABA70B58}" presName="node" presStyleLbl="node1" presStyleIdx="1" presStyleCnt="4" custScaleX="80144" custScaleY="82601" custRadScaleRad="69063" custRadScaleInc="-211150">
        <dgm:presLayoutVars>
          <dgm:bulletEnabled val="1"/>
        </dgm:presLayoutVars>
      </dgm:prSet>
      <dgm:spPr/>
    </dgm:pt>
    <dgm:pt modelId="{ABA1D856-1A22-47C2-81B7-1E446FE12A87}" type="pres">
      <dgm:prSet presAssocID="{679DBAEF-E8A7-45DB-B3D6-E245A49E1DED}" presName="Name9" presStyleLbl="parChTrans1D2" presStyleIdx="2" presStyleCnt="4"/>
      <dgm:spPr/>
    </dgm:pt>
    <dgm:pt modelId="{C4C66600-B09D-4B24-A2FF-9FD65F0D524E}" type="pres">
      <dgm:prSet presAssocID="{679DBAEF-E8A7-45DB-B3D6-E245A49E1DED}" presName="connTx" presStyleLbl="parChTrans1D2" presStyleIdx="2" presStyleCnt="4"/>
      <dgm:spPr/>
    </dgm:pt>
    <dgm:pt modelId="{5976B5B4-3612-45FE-84F2-16BD1DB8BDEC}" type="pres">
      <dgm:prSet presAssocID="{B48EDBEE-2F29-4B94-8D8D-2B9BC4902FAE}" presName="node" presStyleLbl="node1" presStyleIdx="2" presStyleCnt="4" custScaleX="154815" custScaleY="145400" custRadScaleRad="210273" custRadScaleInc="174401">
        <dgm:presLayoutVars>
          <dgm:bulletEnabled val="1"/>
        </dgm:presLayoutVars>
      </dgm:prSet>
      <dgm:spPr>
        <a:xfrm>
          <a:off x="5868382" y="74525"/>
          <a:ext cx="2867017" cy="2826932"/>
        </a:xfrm>
        <a:prstGeom prst="ellipse">
          <a:avLst/>
        </a:prstGeom>
      </dgm:spPr>
    </dgm:pt>
    <dgm:pt modelId="{A8E70B65-E7F5-4EA1-A253-90349749261E}" type="pres">
      <dgm:prSet presAssocID="{1FA833CF-5B4E-4952-8C03-280393FF4946}" presName="Name9" presStyleLbl="parChTrans1D2" presStyleIdx="3" presStyleCnt="4"/>
      <dgm:spPr/>
    </dgm:pt>
    <dgm:pt modelId="{5E2A873B-B3B4-4704-BD95-4AD96C792863}" type="pres">
      <dgm:prSet presAssocID="{1FA833CF-5B4E-4952-8C03-280393FF4946}" presName="connTx" presStyleLbl="parChTrans1D2" presStyleIdx="3" presStyleCnt="4"/>
      <dgm:spPr/>
    </dgm:pt>
    <dgm:pt modelId="{F5595E35-415F-44D2-8E9A-C56F1320E451}" type="pres">
      <dgm:prSet presAssocID="{66D31915-3BDA-466A-B5C8-9D5EE85A122E}" presName="node" presStyleLbl="node1" presStyleIdx="3" presStyleCnt="4" custScaleX="218193" custScaleY="218295" custRadScaleRad="147553" custRadScaleInc="-366271">
        <dgm:presLayoutVars>
          <dgm:bulletEnabled val="1"/>
        </dgm:presLayoutVars>
      </dgm:prSet>
      <dgm:spPr/>
    </dgm:pt>
  </dgm:ptLst>
  <dgm:cxnLst>
    <dgm:cxn modelId="{E76A9307-FEE2-413F-A75A-132D487959FA}" srcId="{299ED3E0-CBBF-4B69-B1ED-3E9C310C687C}" destId="{5389AB70-5077-47BE-AD77-5082ABA70B58}" srcOrd="1" destOrd="0" parTransId="{DCF6F298-46D9-4301-A4C2-70CE4F993301}" sibTransId="{E51E577A-089D-4ABC-B74D-B6D3AA9279FE}"/>
    <dgm:cxn modelId="{8177F928-E967-408F-A6E9-FB1A9383BB9C}" type="presOf" srcId="{4832E388-570E-45CC-BCC0-1ADB772A7A1F}" destId="{8766E976-FCF3-423A-BCBE-537BDF71D26B}" srcOrd="0" destOrd="0" presId="urn:microsoft.com/office/officeart/2005/8/layout/radial1"/>
    <dgm:cxn modelId="{B2BD0E38-5A8D-42FC-8C03-0C5F7695BDBE}" type="presOf" srcId="{DCF6F298-46D9-4301-A4C2-70CE4F993301}" destId="{EB898D75-0ECD-430C-84C7-FCD6A554F531}" srcOrd="1" destOrd="0" presId="urn:microsoft.com/office/officeart/2005/8/layout/radial1"/>
    <dgm:cxn modelId="{5528C661-42A2-4E67-B91C-05BAECC4D686}" type="presOf" srcId="{B48EDBEE-2F29-4B94-8D8D-2B9BC4902FAE}" destId="{5976B5B4-3612-45FE-84F2-16BD1DB8BDEC}" srcOrd="0" destOrd="0" presId="urn:microsoft.com/office/officeart/2005/8/layout/radial1"/>
    <dgm:cxn modelId="{9459414B-10D6-40E0-8DDE-19AD21D4F184}" srcId="{299ED3E0-CBBF-4B69-B1ED-3E9C310C687C}" destId="{4832E388-570E-45CC-BCC0-1ADB772A7A1F}" srcOrd="0" destOrd="0" parTransId="{F2AC44E7-C34E-4681-BCF8-0EC6E453D567}" sibTransId="{2B8A1A00-D090-45DD-99D2-B3E29BE31C0B}"/>
    <dgm:cxn modelId="{05F25A56-0A73-45FA-8D05-63D243FCFA3D}" type="presOf" srcId="{679DBAEF-E8A7-45DB-B3D6-E245A49E1DED}" destId="{ABA1D856-1A22-47C2-81B7-1E446FE12A87}" srcOrd="0" destOrd="0" presId="urn:microsoft.com/office/officeart/2005/8/layout/radial1"/>
    <dgm:cxn modelId="{8AED5C57-6943-4BE0-8B93-8D099BA5E546}" type="presOf" srcId="{1FA833CF-5B4E-4952-8C03-280393FF4946}" destId="{5E2A873B-B3B4-4704-BD95-4AD96C792863}" srcOrd="1" destOrd="0" presId="urn:microsoft.com/office/officeart/2005/8/layout/radial1"/>
    <dgm:cxn modelId="{4E06B378-3F53-4580-8B55-053982A698B7}" type="presOf" srcId="{5389AB70-5077-47BE-AD77-5082ABA70B58}" destId="{EF868D62-4E2D-43E9-83E2-E11038EDE492}" srcOrd="0" destOrd="0" presId="urn:microsoft.com/office/officeart/2005/8/layout/radial1"/>
    <dgm:cxn modelId="{85A53B90-23FD-43CD-9C89-771C491399FB}" type="presOf" srcId="{DCF6F298-46D9-4301-A4C2-70CE4F993301}" destId="{84E62CB8-A0E3-449C-BE22-7D1B9EBD19D5}" srcOrd="0" destOrd="0" presId="urn:microsoft.com/office/officeart/2005/8/layout/radial1"/>
    <dgm:cxn modelId="{D3967291-ABF3-448B-BBC8-20446ED2A220}" type="presOf" srcId="{679DBAEF-E8A7-45DB-B3D6-E245A49E1DED}" destId="{C4C66600-B09D-4B24-A2FF-9FD65F0D524E}" srcOrd="1" destOrd="0" presId="urn:microsoft.com/office/officeart/2005/8/layout/radial1"/>
    <dgm:cxn modelId="{FB7AAC91-791E-4B56-987E-F2A18E04AC50}" srcId="{299ED3E0-CBBF-4B69-B1ED-3E9C310C687C}" destId="{66D31915-3BDA-466A-B5C8-9D5EE85A122E}" srcOrd="3" destOrd="0" parTransId="{1FA833CF-5B4E-4952-8C03-280393FF4946}" sibTransId="{B65DFA68-BD7B-4474-BF6B-F5A8F169A8E5}"/>
    <dgm:cxn modelId="{85E47896-22BE-4592-8F07-EF582BBED6A8}" type="presOf" srcId="{1FA833CF-5B4E-4952-8C03-280393FF4946}" destId="{A8E70B65-E7F5-4EA1-A253-90349749261E}" srcOrd="0" destOrd="0" presId="urn:microsoft.com/office/officeart/2005/8/layout/radial1"/>
    <dgm:cxn modelId="{F8BB4E9F-4C3F-4165-BA8C-ABD48D5AB4BA}" type="presOf" srcId="{F2AC44E7-C34E-4681-BCF8-0EC6E453D567}" destId="{A51AF1A3-5CAA-4245-A476-733AB2D82D4B}" srcOrd="1" destOrd="0" presId="urn:microsoft.com/office/officeart/2005/8/layout/radial1"/>
    <dgm:cxn modelId="{2AC785A0-9973-4428-9C63-1953586E83A3}" srcId="{299ED3E0-CBBF-4B69-B1ED-3E9C310C687C}" destId="{B48EDBEE-2F29-4B94-8D8D-2B9BC4902FAE}" srcOrd="2" destOrd="0" parTransId="{679DBAEF-E8A7-45DB-B3D6-E245A49E1DED}" sibTransId="{CDC08D0B-212A-4D30-B780-F4863D8CB565}"/>
    <dgm:cxn modelId="{C586C0BA-F18E-4D2C-B023-358EC8166308}" srcId="{F20D84AE-E1CB-4081-BEEA-DF456CEBFEAF}" destId="{299ED3E0-CBBF-4B69-B1ED-3E9C310C687C}" srcOrd="0" destOrd="0" parTransId="{A1F5D03D-075F-404E-BA94-1433FA172CB5}" sibTransId="{5C164955-6A81-46BA-A5DC-00E97666F6FA}"/>
    <dgm:cxn modelId="{4B19E7C3-D70F-46AD-AF2B-7316BA8E1EDD}" type="presOf" srcId="{F20D84AE-E1CB-4081-BEEA-DF456CEBFEAF}" destId="{82F83A2C-4853-4B7A-B288-A854D37ABCE9}" srcOrd="0" destOrd="0" presId="urn:microsoft.com/office/officeart/2005/8/layout/radial1"/>
    <dgm:cxn modelId="{ECF8F1D1-FA09-4E5C-8D64-9BC9F58D76FF}" type="presOf" srcId="{299ED3E0-CBBF-4B69-B1ED-3E9C310C687C}" destId="{DFE7EAC7-697C-4E9E-9E80-C895E31F06AE}" srcOrd="0" destOrd="0" presId="urn:microsoft.com/office/officeart/2005/8/layout/radial1"/>
    <dgm:cxn modelId="{7374C4E3-E8CD-4D7A-9940-7494D0643B67}" type="presOf" srcId="{66D31915-3BDA-466A-B5C8-9D5EE85A122E}" destId="{F5595E35-415F-44D2-8E9A-C56F1320E451}" srcOrd="0" destOrd="0" presId="urn:microsoft.com/office/officeart/2005/8/layout/radial1"/>
    <dgm:cxn modelId="{AC56CEF6-2D93-4C7A-B173-CB34467B28E9}" type="presOf" srcId="{F2AC44E7-C34E-4681-BCF8-0EC6E453D567}" destId="{BC53D6C4-8633-4727-BF55-E19BAC0D14F0}" srcOrd="0" destOrd="0" presId="urn:microsoft.com/office/officeart/2005/8/layout/radial1"/>
    <dgm:cxn modelId="{159D6669-BC12-4C03-A7A0-B4708B5538A5}" type="presParOf" srcId="{82F83A2C-4853-4B7A-B288-A854D37ABCE9}" destId="{DFE7EAC7-697C-4E9E-9E80-C895E31F06AE}" srcOrd="0" destOrd="0" presId="urn:microsoft.com/office/officeart/2005/8/layout/radial1"/>
    <dgm:cxn modelId="{8383A0AB-1447-43DF-83EE-25D9CA87B4A5}" type="presParOf" srcId="{82F83A2C-4853-4B7A-B288-A854D37ABCE9}" destId="{BC53D6C4-8633-4727-BF55-E19BAC0D14F0}" srcOrd="1" destOrd="0" presId="urn:microsoft.com/office/officeart/2005/8/layout/radial1"/>
    <dgm:cxn modelId="{62E79BEA-6C49-4911-9EA5-5C7F1683344F}" type="presParOf" srcId="{BC53D6C4-8633-4727-BF55-E19BAC0D14F0}" destId="{A51AF1A3-5CAA-4245-A476-733AB2D82D4B}" srcOrd="0" destOrd="0" presId="urn:microsoft.com/office/officeart/2005/8/layout/radial1"/>
    <dgm:cxn modelId="{DD151971-5FFF-49C0-B055-509EDC6B1689}" type="presParOf" srcId="{82F83A2C-4853-4B7A-B288-A854D37ABCE9}" destId="{8766E976-FCF3-423A-BCBE-537BDF71D26B}" srcOrd="2" destOrd="0" presId="urn:microsoft.com/office/officeart/2005/8/layout/radial1"/>
    <dgm:cxn modelId="{0812FA12-E69B-4F47-AA5E-5D7169EA228B}" type="presParOf" srcId="{82F83A2C-4853-4B7A-B288-A854D37ABCE9}" destId="{84E62CB8-A0E3-449C-BE22-7D1B9EBD19D5}" srcOrd="3" destOrd="0" presId="urn:microsoft.com/office/officeart/2005/8/layout/radial1"/>
    <dgm:cxn modelId="{9A70A29F-0DAC-42E8-A6AA-9ED10EE30356}" type="presParOf" srcId="{84E62CB8-A0E3-449C-BE22-7D1B9EBD19D5}" destId="{EB898D75-0ECD-430C-84C7-FCD6A554F531}" srcOrd="0" destOrd="0" presId="urn:microsoft.com/office/officeart/2005/8/layout/radial1"/>
    <dgm:cxn modelId="{AEAED2C2-1113-48C9-9D05-329A0A0DB801}" type="presParOf" srcId="{82F83A2C-4853-4B7A-B288-A854D37ABCE9}" destId="{EF868D62-4E2D-43E9-83E2-E11038EDE492}" srcOrd="4" destOrd="0" presId="urn:microsoft.com/office/officeart/2005/8/layout/radial1"/>
    <dgm:cxn modelId="{0C25CCFA-F164-4398-A212-662654963B1F}" type="presParOf" srcId="{82F83A2C-4853-4B7A-B288-A854D37ABCE9}" destId="{ABA1D856-1A22-47C2-81B7-1E446FE12A87}" srcOrd="5" destOrd="0" presId="urn:microsoft.com/office/officeart/2005/8/layout/radial1"/>
    <dgm:cxn modelId="{9196F7D9-6921-41DA-AE01-47C4E67E59B7}" type="presParOf" srcId="{ABA1D856-1A22-47C2-81B7-1E446FE12A87}" destId="{C4C66600-B09D-4B24-A2FF-9FD65F0D524E}" srcOrd="0" destOrd="0" presId="urn:microsoft.com/office/officeart/2005/8/layout/radial1"/>
    <dgm:cxn modelId="{C281C090-74CC-4E1C-92B4-67A6D33F85FC}" type="presParOf" srcId="{82F83A2C-4853-4B7A-B288-A854D37ABCE9}" destId="{5976B5B4-3612-45FE-84F2-16BD1DB8BDEC}" srcOrd="6" destOrd="0" presId="urn:microsoft.com/office/officeart/2005/8/layout/radial1"/>
    <dgm:cxn modelId="{6F276BD0-0178-4738-96CE-2BC76F355728}" type="presParOf" srcId="{82F83A2C-4853-4B7A-B288-A854D37ABCE9}" destId="{A8E70B65-E7F5-4EA1-A253-90349749261E}" srcOrd="7" destOrd="0" presId="urn:microsoft.com/office/officeart/2005/8/layout/radial1"/>
    <dgm:cxn modelId="{195D67A6-7CC7-44AB-BE5C-EB1052D2CB0E}" type="presParOf" srcId="{A8E70B65-E7F5-4EA1-A253-90349749261E}" destId="{5E2A873B-B3B4-4704-BD95-4AD96C792863}" srcOrd="0" destOrd="0" presId="urn:microsoft.com/office/officeart/2005/8/layout/radial1"/>
    <dgm:cxn modelId="{9AFBFC99-51FE-4A3A-9CEE-AA6EA158903E}" type="presParOf" srcId="{82F83A2C-4853-4B7A-B288-A854D37ABCE9}" destId="{F5595E35-415F-44D2-8E9A-C56F1320E451}"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7EAC7-697C-4E9E-9E80-C895E31F06AE}">
      <dsp:nvSpPr>
        <dsp:cNvPr id="0" name=""/>
        <dsp:cNvSpPr/>
      </dsp:nvSpPr>
      <dsp:spPr>
        <a:xfrm>
          <a:off x="3816994" y="2228661"/>
          <a:ext cx="2067493" cy="19068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Nova" panose="020B0504020202020204" pitchFamily="34" charset="0"/>
            </a:rPr>
            <a:t>Community Based Wellbeing Services</a:t>
          </a:r>
          <a:endParaRPr lang="en-GB" sz="1800" kern="1200" dirty="0">
            <a:latin typeface="Arial Nova" panose="020B0504020202020204" pitchFamily="34" charset="0"/>
          </a:endParaRPr>
        </a:p>
        <a:p>
          <a:pPr marL="0" lvl="0" indent="0" algn="ctr" defTabSz="889000">
            <a:lnSpc>
              <a:spcPct val="90000"/>
            </a:lnSpc>
            <a:spcBef>
              <a:spcPct val="0"/>
            </a:spcBef>
            <a:spcAft>
              <a:spcPct val="35000"/>
            </a:spcAft>
            <a:buNone/>
          </a:pPr>
          <a:r>
            <a:rPr lang="en-GB" sz="1050" kern="1200" dirty="0">
              <a:latin typeface="Arial Nova" panose="020B0504020202020204" pitchFamily="34" charset="0"/>
            </a:rPr>
            <a:t>£8,197,068</a:t>
          </a:r>
        </a:p>
      </dsp:txBody>
      <dsp:txXfrm>
        <a:off x="4119771" y="2507914"/>
        <a:ext cx="1461939" cy="1348351"/>
      </dsp:txXfrm>
    </dsp:sp>
    <dsp:sp modelId="{BC53D6C4-8633-4727-BF55-E19BAC0D14F0}">
      <dsp:nvSpPr>
        <dsp:cNvPr id="0" name=""/>
        <dsp:cNvSpPr/>
      </dsp:nvSpPr>
      <dsp:spPr>
        <a:xfrm rot="10582072">
          <a:off x="3630692" y="3239763"/>
          <a:ext cx="188931" cy="27553"/>
        </a:xfrm>
        <a:custGeom>
          <a:avLst/>
          <a:gdLst/>
          <a:ahLst/>
          <a:cxnLst/>
          <a:rect l="0" t="0" r="0" b="0"/>
          <a:pathLst>
            <a:path>
              <a:moveTo>
                <a:pt x="0" y="13776"/>
              </a:moveTo>
              <a:lnTo>
                <a:pt x="188931" y="1377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720435" y="3248817"/>
        <a:ext cx="9446" cy="9446"/>
      </dsp:txXfrm>
    </dsp:sp>
    <dsp:sp modelId="{8766E976-FCF3-423A-BCBE-537BDF71D26B}">
      <dsp:nvSpPr>
        <dsp:cNvPr id="0" name=""/>
        <dsp:cNvSpPr/>
      </dsp:nvSpPr>
      <dsp:spPr>
        <a:xfrm>
          <a:off x="7771" y="1701183"/>
          <a:ext cx="3627388" cy="3346397"/>
        </a:xfrm>
        <a:prstGeom prst="ellipse">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Nova" panose="020B0504020202020204" pitchFamily="34" charset="0"/>
            </a:rPr>
            <a:t>OP Support</a:t>
          </a:r>
        </a:p>
        <a:p>
          <a:pPr marL="0" lvl="0" indent="0" algn="ctr" defTabSz="1066800">
            <a:lnSpc>
              <a:spcPct val="90000"/>
            </a:lnSpc>
            <a:spcBef>
              <a:spcPct val="0"/>
            </a:spcBef>
            <a:spcAft>
              <a:spcPct val="35000"/>
            </a:spcAft>
            <a:buNone/>
          </a:pPr>
          <a:r>
            <a:rPr lang="en-GB" sz="2400" kern="1200" dirty="0">
              <a:latin typeface="Arial Nova" panose="020B0504020202020204" pitchFamily="34" charset="0"/>
            </a:rPr>
            <a:t>£4,040,656</a:t>
          </a:r>
        </a:p>
      </dsp:txBody>
      <dsp:txXfrm>
        <a:off x="538990" y="2191251"/>
        <a:ext cx="2564950" cy="2366261"/>
      </dsp:txXfrm>
    </dsp:sp>
    <dsp:sp modelId="{84E62CB8-A0E3-449C-BE22-7D1B9EBD19D5}">
      <dsp:nvSpPr>
        <dsp:cNvPr id="0" name=""/>
        <dsp:cNvSpPr/>
      </dsp:nvSpPr>
      <dsp:spPr>
        <a:xfrm rot="14466543">
          <a:off x="3835085" y="1995833"/>
          <a:ext cx="737306" cy="27553"/>
        </a:xfrm>
        <a:custGeom>
          <a:avLst/>
          <a:gdLst/>
          <a:ahLst/>
          <a:cxnLst/>
          <a:rect l="0" t="0" r="0" b="0"/>
          <a:pathLst>
            <a:path>
              <a:moveTo>
                <a:pt x="0" y="13776"/>
              </a:moveTo>
              <a:lnTo>
                <a:pt x="737306" y="1377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185306" y="1991177"/>
        <a:ext cx="36865" cy="36865"/>
      </dsp:txXfrm>
    </dsp:sp>
    <dsp:sp modelId="{EF868D62-4E2D-43E9-83E2-E11038EDE492}">
      <dsp:nvSpPr>
        <dsp:cNvPr id="0" name=""/>
        <dsp:cNvSpPr/>
      </dsp:nvSpPr>
      <dsp:spPr>
        <a:xfrm>
          <a:off x="2977412" y="423821"/>
          <a:ext cx="1440006" cy="133648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Nova" panose="020B0504020202020204" pitchFamily="34" charset="0"/>
            </a:rPr>
            <a:t>Physical Disability Support</a:t>
          </a:r>
        </a:p>
        <a:p>
          <a:pPr marL="0" lvl="0" indent="0" algn="ctr" defTabSz="711200">
            <a:lnSpc>
              <a:spcPct val="90000"/>
            </a:lnSpc>
            <a:spcBef>
              <a:spcPct val="0"/>
            </a:spcBef>
            <a:spcAft>
              <a:spcPct val="35000"/>
            </a:spcAft>
            <a:buNone/>
          </a:pPr>
          <a:r>
            <a:rPr lang="en-GB" sz="1600" kern="1200" dirty="0">
              <a:latin typeface="Arial Nova" panose="020B0504020202020204" pitchFamily="34" charset="0"/>
            </a:rPr>
            <a:t>£160,100</a:t>
          </a:r>
        </a:p>
      </dsp:txBody>
      <dsp:txXfrm>
        <a:off x="3188296" y="619545"/>
        <a:ext cx="1018238" cy="945037"/>
      </dsp:txXfrm>
    </dsp:sp>
    <dsp:sp modelId="{DB6D866B-9C22-423A-A444-923966FDCFE2}">
      <dsp:nvSpPr>
        <dsp:cNvPr id="0" name=""/>
        <dsp:cNvSpPr/>
      </dsp:nvSpPr>
      <dsp:spPr>
        <a:xfrm rot="222878">
          <a:off x="5881094" y="3261222"/>
          <a:ext cx="801369" cy="27553"/>
        </a:xfrm>
        <a:custGeom>
          <a:avLst/>
          <a:gdLst/>
          <a:ahLst/>
          <a:cxnLst/>
          <a:rect l="0" t="0" r="0" b="0"/>
          <a:pathLst>
            <a:path>
              <a:moveTo>
                <a:pt x="0" y="13776"/>
              </a:moveTo>
              <a:lnTo>
                <a:pt x="801369" y="1377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261745" y="3254964"/>
        <a:ext cx="40068" cy="40068"/>
      </dsp:txXfrm>
    </dsp:sp>
    <dsp:sp modelId="{97A29D86-F182-4DA0-965D-C97A30747F09}">
      <dsp:nvSpPr>
        <dsp:cNvPr id="0" name=""/>
        <dsp:cNvSpPr/>
      </dsp:nvSpPr>
      <dsp:spPr>
        <a:xfrm>
          <a:off x="6676969" y="1894147"/>
          <a:ext cx="3444978" cy="3036678"/>
        </a:xfrm>
        <a:prstGeom prst="ellipse">
          <a:avLst/>
        </a:prstGeom>
        <a:solidFill>
          <a:srgbClr val="FF66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Carers Short Breaks</a:t>
          </a:r>
        </a:p>
        <a:p>
          <a:pPr marL="0" lvl="0" indent="0" algn="ctr" defTabSz="1066800">
            <a:lnSpc>
              <a:spcPct val="90000"/>
            </a:lnSpc>
            <a:spcBef>
              <a:spcPct val="0"/>
            </a:spcBef>
            <a:spcAft>
              <a:spcPct val="35000"/>
            </a:spcAft>
            <a:buNone/>
          </a:pPr>
          <a:r>
            <a:rPr lang="en-GB" sz="2400" kern="1200" dirty="0"/>
            <a:t>£3,089,499</a:t>
          </a:r>
        </a:p>
      </dsp:txBody>
      <dsp:txXfrm>
        <a:off x="7181474" y="2338858"/>
        <a:ext cx="2435968" cy="2147256"/>
      </dsp:txXfrm>
    </dsp:sp>
    <dsp:sp modelId="{2083E319-2EBC-4B7B-8273-1E7078CE055E}">
      <dsp:nvSpPr>
        <dsp:cNvPr id="0" name=""/>
        <dsp:cNvSpPr/>
      </dsp:nvSpPr>
      <dsp:spPr>
        <a:xfrm rot="3310197">
          <a:off x="5371927" y="4041796"/>
          <a:ext cx="173160" cy="27553"/>
        </a:xfrm>
        <a:custGeom>
          <a:avLst/>
          <a:gdLst/>
          <a:ahLst/>
          <a:cxnLst/>
          <a:rect l="0" t="0" r="0" b="0"/>
          <a:pathLst>
            <a:path>
              <a:moveTo>
                <a:pt x="0" y="13776"/>
              </a:moveTo>
              <a:lnTo>
                <a:pt x="173160" y="1377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454178" y="4051244"/>
        <a:ext cx="8658" cy="8658"/>
      </dsp:txXfrm>
    </dsp:sp>
    <dsp:sp modelId="{A5E7EA62-E115-411C-9D5A-673F37864FB1}">
      <dsp:nvSpPr>
        <dsp:cNvPr id="0" name=""/>
        <dsp:cNvSpPr/>
      </dsp:nvSpPr>
      <dsp:spPr>
        <a:xfrm>
          <a:off x="5002305" y="3978866"/>
          <a:ext cx="2154809" cy="1938999"/>
        </a:xfrm>
        <a:prstGeom prst="ellipse">
          <a:avLst/>
        </a:prstGeom>
        <a:solidFill>
          <a:schemeClr val="accent5">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600" kern="1200" dirty="0">
              <a:solidFill>
                <a:prstClr val="white"/>
              </a:solidFill>
              <a:latin typeface="Arial Nova" panose="020B0504020202020204" pitchFamily="34" charset="0"/>
              <a:ea typeface="+mn-ea"/>
              <a:cs typeface="+mn-cs"/>
            </a:rPr>
            <a:t>Sensory Support</a:t>
          </a:r>
        </a:p>
        <a:p>
          <a:pPr marL="0" lvl="0" indent="0" algn="ctr" defTabSz="622300">
            <a:lnSpc>
              <a:spcPct val="90000"/>
            </a:lnSpc>
            <a:spcBef>
              <a:spcPct val="0"/>
            </a:spcBef>
            <a:spcAft>
              <a:spcPct val="35000"/>
            </a:spcAft>
            <a:buNone/>
          </a:pPr>
          <a:r>
            <a:rPr lang="en-GB" sz="1600" kern="1200" dirty="0">
              <a:solidFill>
                <a:prstClr val="white"/>
              </a:solidFill>
              <a:latin typeface="Arial Nova" panose="020B0504020202020204" pitchFamily="34" charset="0"/>
              <a:ea typeface="+mn-ea"/>
              <a:cs typeface="+mn-cs"/>
            </a:rPr>
            <a:t>£1,080,000</a:t>
          </a:r>
        </a:p>
      </dsp:txBody>
      <dsp:txXfrm>
        <a:off x="5317869" y="4262826"/>
        <a:ext cx="1523681" cy="1371079"/>
      </dsp:txXfrm>
    </dsp:sp>
    <dsp:sp modelId="{ABA1D856-1A22-47C2-81B7-1E446FE12A87}">
      <dsp:nvSpPr>
        <dsp:cNvPr id="0" name=""/>
        <dsp:cNvSpPr/>
      </dsp:nvSpPr>
      <dsp:spPr>
        <a:xfrm rot="19040803">
          <a:off x="5473144" y="2215385"/>
          <a:ext cx="823934" cy="27553"/>
        </a:xfrm>
        <a:custGeom>
          <a:avLst/>
          <a:gdLst/>
          <a:ahLst/>
          <a:cxnLst/>
          <a:rect l="0" t="0" r="0" b="0"/>
          <a:pathLst>
            <a:path>
              <a:moveTo>
                <a:pt x="0" y="13776"/>
              </a:moveTo>
              <a:lnTo>
                <a:pt x="823934" y="1377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864512" y="2208563"/>
        <a:ext cx="41196" cy="41196"/>
      </dsp:txXfrm>
    </dsp:sp>
    <dsp:sp modelId="{5976B5B4-3612-45FE-84F2-16BD1DB8BDEC}">
      <dsp:nvSpPr>
        <dsp:cNvPr id="0" name=""/>
        <dsp:cNvSpPr/>
      </dsp:nvSpPr>
      <dsp:spPr>
        <a:xfrm>
          <a:off x="5949236" y="546550"/>
          <a:ext cx="1722920" cy="1659805"/>
        </a:xfrm>
        <a:prstGeom prst="ellipse">
          <a:avLst/>
        </a:prstGeom>
        <a:solidFill>
          <a:schemeClr val="accent5">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2000" kern="1200" dirty="0">
              <a:solidFill>
                <a:prstClr val="white"/>
              </a:solidFill>
              <a:latin typeface="Arial Nova" panose="020B0504020202020204" pitchFamily="34" charset="0"/>
              <a:ea typeface="+mn-ea"/>
              <a:cs typeface="+mn-cs"/>
            </a:rPr>
            <a:t>Dementia Support</a:t>
          </a:r>
        </a:p>
        <a:p>
          <a:pPr marL="0" lvl="0" indent="0" algn="ctr" defTabSz="622300">
            <a:lnSpc>
              <a:spcPct val="90000"/>
            </a:lnSpc>
            <a:spcBef>
              <a:spcPct val="0"/>
            </a:spcBef>
            <a:spcAft>
              <a:spcPct val="35000"/>
            </a:spcAft>
            <a:buNone/>
          </a:pPr>
          <a:r>
            <a:rPr lang="en-GB" sz="2000" kern="1200" dirty="0">
              <a:solidFill>
                <a:prstClr val="white"/>
              </a:solidFill>
              <a:latin typeface="Arial Nova" panose="020B0504020202020204" pitchFamily="34" charset="0"/>
              <a:ea typeface="+mn-ea"/>
              <a:cs typeface="+mn-cs"/>
            </a:rPr>
            <a:t>£606,494</a:t>
          </a:r>
        </a:p>
      </dsp:txBody>
      <dsp:txXfrm>
        <a:off x="6201552" y="789623"/>
        <a:ext cx="1218288" cy="1173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7EAC7-697C-4E9E-9E80-C895E31F06AE}">
      <dsp:nvSpPr>
        <dsp:cNvPr id="0" name=""/>
        <dsp:cNvSpPr/>
      </dsp:nvSpPr>
      <dsp:spPr>
        <a:xfrm>
          <a:off x="3887828" y="2126552"/>
          <a:ext cx="3073826" cy="26853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Nova" panose="020B0504020202020204" pitchFamily="34" charset="0"/>
            </a:rPr>
            <a:t>Community Based Wellbeing Services</a:t>
          </a:r>
        </a:p>
        <a:p>
          <a:pPr marL="0" lvl="0" indent="0" algn="ctr" defTabSz="800100">
            <a:lnSpc>
              <a:spcPct val="90000"/>
            </a:lnSpc>
            <a:spcBef>
              <a:spcPct val="0"/>
            </a:spcBef>
            <a:spcAft>
              <a:spcPct val="35000"/>
            </a:spcAft>
            <a:buNone/>
          </a:pPr>
          <a:r>
            <a:rPr lang="en-GB" sz="1800" kern="1200" dirty="0">
              <a:latin typeface="Arial Nova" panose="020B0504020202020204" pitchFamily="34" charset="0"/>
            </a:rPr>
            <a:t>£5,936,733*</a:t>
          </a:r>
        </a:p>
        <a:p>
          <a:pPr marL="0" lvl="0" indent="0" algn="ctr" defTabSz="800100">
            <a:lnSpc>
              <a:spcPct val="90000"/>
            </a:lnSpc>
            <a:spcBef>
              <a:spcPct val="0"/>
            </a:spcBef>
            <a:spcAft>
              <a:spcPct val="35000"/>
            </a:spcAft>
            <a:buNone/>
          </a:pPr>
          <a:r>
            <a:rPr lang="en-GB" sz="1000" kern="1200" dirty="0">
              <a:latin typeface="Arial Nova" panose="020B0504020202020204" pitchFamily="34" charset="0"/>
            </a:rPr>
            <a:t>*</a:t>
          </a:r>
          <a:r>
            <a:rPr lang="en-GB" sz="1000" kern="1200" dirty="0" err="1">
              <a:latin typeface="Arial Nova" panose="020B0504020202020204" pitchFamily="34" charset="0"/>
            </a:rPr>
            <a:t>excl</a:t>
          </a:r>
          <a:r>
            <a:rPr lang="en-GB" sz="1000" kern="1200" dirty="0">
              <a:latin typeface="Arial Nova" panose="020B0504020202020204" pitchFamily="34" charset="0"/>
            </a:rPr>
            <a:t> Carers Short Breaks</a:t>
          </a:r>
        </a:p>
      </dsp:txBody>
      <dsp:txXfrm>
        <a:off x="4337979" y="2519817"/>
        <a:ext cx="2173524" cy="1898853"/>
      </dsp:txXfrm>
    </dsp:sp>
    <dsp:sp modelId="{BC53D6C4-8633-4727-BF55-E19BAC0D14F0}">
      <dsp:nvSpPr>
        <dsp:cNvPr id="0" name=""/>
        <dsp:cNvSpPr/>
      </dsp:nvSpPr>
      <dsp:spPr>
        <a:xfrm rot="13605651">
          <a:off x="3855294" y="2162916"/>
          <a:ext cx="704843" cy="24199"/>
        </a:xfrm>
        <a:custGeom>
          <a:avLst/>
          <a:gdLst/>
          <a:ahLst/>
          <a:cxnLst/>
          <a:rect l="0" t="0" r="0" b="0"/>
          <a:pathLst>
            <a:path>
              <a:moveTo>
                <a:pt x="0" y="12099"/>
              </a:moveTo>
              <a:lnTo>
                <a:pt x="704843" y="120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190094" y="2157395"/>
        <a:ext cx="35242" cy="35242"/>
      </dsp:txXfrm>
    </dsp:sp>
    <dsp:sp modelId="{8766E976-FCF3-423A-BCBE-537BDF71D26B}">
      <dsp:nvSpPr>
        <dsp:cNvPr id="0" name=""/>
        <dsp:cNvSpPr/>
      </dsp:nvSpPr>
      <dsp:spPr>
        <a:xfrm>
          <a:off x="2411164" y="400561"/>
          <a:ext cx="1880726" cy="1727908"/>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Nova" panose="020B0504020202020204" pitchFamily="34" charset="0"/>
            </a:rPr>
            <a:t>DGS</a:t>
          </a:r>
        </a:p>
        <a:p>
          <a:pPr marL="0" lvl="0" indent="0" algn="ctr" defTabSz="622300">
            <a:lnSpc>
              <a:spcPct val="90000"/>
            </a:lnSpc>
            <a:spcBef>
              <a:spcPct val="0"/>
            </a:spcBef>
            <a:spcAft>
              <a:spcPct val="35000"/>
            </a:spcAft>
            <a:buNone/>
          </a:pPr>
          <a:r>
            <a:rPr lang="en-GB" sz="1400" kern="1200" dirty="0">
              <a:latin typeface="Arial Nova" panose="020B0504020202020204" pitchFamily="34" charset="0"/>
            </a:rPr>
            <a:t>£1,067,899</a:t>
          </a:r>
        </a:p>
      </dsp:txBody>
      <dsp:txXfrm>
        <a:off x="2686590" y="653607"/>
        <a:ext cx="1329874" cy="1221816"/>
      </dsp:txXfrm>
    </dsp:sp>
    <dsp:sp modelId="{84E62CB8-A0E3-449C-BE22-7D1B9EBD19D5}">
      <dsp:nvSpPr>
        <dsp:cNvPr id="0" name=""/>
        <dsp:cNvSpPr/>
      </dsp:nvSpPr>
      <dsp:spPr>
        <a:xfrm rot="17508356">
          <a:off x="5833799" y="2044804"/>
          <a:ext cx="312015" cy="24199"/>
        </a:xfrm>
        <a:custGeom>
          <a:avLst/>
          <a:gdLst/>
          <a:ahLst/>
          <a:cxnLst/>
          <a:rect l="0" t="0" r="0" b="0"/>
          <a:pathLst>
            <a:path>
              <a:moveTo>
                <a:pt x="0" y="12099"/>
              </a:moveTo>
              <a:lnTo>
                <a:pt x="312015" y="120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982007" y="2049103"/>
        <a:ext cx="15600" cy="15600"/>
      </dsp:txXfrm>
    </dsp:sp>
    <dsp:sp modelId="{EF868D62-4E2D-43E9-83E2-E11038EDE492}">
      <dsp:nvSpPr>
        <dsp:cNvPr id="0" name=""/>
        <dsp:cNvSpPr/>
      </dsp:nvSpPr>
      <dsp:spPr>
        <a:xfrm>
          <a:off x="5656509" y="657922"/>
          <a:ext cx="1264578" cy="130334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Nova" panose="020B0504020202020204" pitchFamily="34" charset="0"/>
            </a:rPr>
            <a:t>Swale</a:t>
          </a:r>
        </a:p>
        <a:p>
          <a:pPr marL="0" lvl="0" indent="0" algn="ctr" defTabSz="622300">
            <a:lnSpc>
              <a:spcPct val="90000"/>
            </a:lnSpc>
            <a:spcBef>
              <a:spcPct val="0"/>
            </a:spcBef>
            <a:spcAft>
              <a:spcPct val="35000"/>
            </a:spcAft>
            <a:buNone/>
          </a:pPr>
          <a:r>
            <a:rPr lang="en-GB" sz="1400" kern="1200" dirty="0">
              <a:latin typeface="Arial Nova" panose="020B0504020202020204" pitchFamily="34" charset="0"/>
            </a:rPr>
            <a:t>£649,010</a:t>
          </a:r>
          <a:endParaRPr lang="en-GB" sz="1600" kern="1200" dirty="0">
            <a:latin typeface="Arial Nova" panose="020B0504020202020204" pitchFamily="34" charset="0"/>
          </a:endParaRPr>
        </a:p>
      </dsp:txBody>
      <dsp:txXfrm>
        <a:off x="5841702" y="848793"/>
        <a:ext cx="894192" cy="921605"/>
      </dsp:txXfrm>
    </dsp:sp>
    <dsp:sp modelId="{ABA1D856-1A22-47C2-81B7-1E446FE12A87}">
      <dsp:nvSpPr>
        <dsp:cNvPr id="0" name=""/>
        <dsp:cNvSpPr/>
      </dsp:nvSpPr>
      <dsp:spPr>
        <a:xfrm rot="10675781">
          <a:off x="3398723" y="3521517"/>
          <a:ext cx="490579" cy="24199"/>
        </a:xfrm>
        <a:custGeom>
          <a:avLst/>
          <a:gdLst/>
          <a:ahLst/>
          <a:cxnLst/>
          <a:rect l="0" t="0" r="0" b="0"/>
          <a:pathLst>
            <a:path>
              <a:moveTo>
                <a:pt x="0" y="12099"/>
              </a:moveTo>
              <a:lnTo>
                <a:pt x="490579" y="120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631748" y="3521352"/>
        <a:ext cx="24528" cy="24528"/>
      </dsp:txXfrm>
    </dsp:sp>
    <dsp:sp modelId="{5976B5B4-3612-45FE-84F2-16BD1DB8BDEC}">
      <dsp:nvSpPr>
        <dsp:cNvPr id="0" name=""/>
        <dsp:cNvSpPr/>
      </dsp:nvSpPr>
      <dsp:spPr>
        <a:xfrm>
          <a:off x="956987" y="2439477"/>
          <a:ext cx="2442799" cy="2294242"/>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Nova" panose="020B0504020202020204" pitchFamily="34" charset="0"/>
              <a:ea typeface="+mn-ea"/>
              <a:cs typeface="+mn-cs"/>
            </a:rPr>
            <a:t>West Kent</a:t>
          </a:r>
        </a:p>
        <a:p>
          <a:pPr marL="0" lvl="0" indent="0" algn="ctr" defTabSz="711200">
            <a:lnSpc>
              <a:spcPct val="90000"/>
            </a:lnSpc>
            <a:spcBef>
              <a:spcPct val="0"/>
            </a:spcBef>
            <a:spcAft>
              <a:spcPct val="35000"/>
            </a:spcAft>
            <a:buNone/>
          </a:pPr>
          <a:r>
            <a:rPr lang="en-GB" sz="1600" kern="1200" dirty="0">
              <a:latin typeface="Arial Nova" panose="020B0504020202020204" pitchFamily="34" charset="0"/>
              <a:ea typeface="+mn-ea"/>
              <a:cs typeface="+mn-cs"/>
            </a:rPr>
            <a:t>£1,688,822</a:t>
          </a:r>
        </a:p>
      </dsp:txBody>
      <dsp:txXfrm>
        <a:off x="1314727" y="2775461"/>
        <a:ext cx="1727319" cy="1622274"/>
      </dsp:txXfrm>
    </dsp:sp>
    <dsp:sp modelId="{A8E70B65-E7F5-4EA1-A253-90349749261E}">
      <dsp:nvSpPr>
        <dsp:cNvPr id="0" name=""/>
        <dsp:cNvSpPr/>
      </dsp:nvSpPr>
      <dsp:spPr>
        <a:xfrm rot="42413">
          <a:off x="6961477" y="3480158"/>
          <a:ext cx="656980" cy="24199"/>
        </a:xfrm>
        <a:custGeom>
          <a:avLst/>
          <a:gdLst/>
          <a:ahLst/>
          <a:cxnLst/>
          <a:rect l="0" t="0" r="0" b="0"/>
          <a:pathLst>
            <a:path>
              <a:moveTo>
                <a:pt x="0" y="12099"/>
              </a:moveTo>
              <a:lnTo>
                <a:pt x="656980" y="120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73542" y="3475833"/>
        <a:ext cx="32849" cy="32849"/>
      </dsp:txXfrm>
    </dsp:sp>
    <dsp:sp modelId="{F5595E35-415F-44D2-8E9A-C56F1320E451}">
      <dsp:nvSpPr>
        <dsp:cNvPr id="0" name=""/>
        <dsp:cNvSpPr/>
      </dsp:nvSpPr>
      <dsp:spPr>
        <a:xfrm>
          <a:off x="7618301" y="1795327"/>
          <a:ext cx="3442830" cy="344443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Nova" panose="020B0504020202020204" pitchFamily="34" charset="0"/>
            </a:rPr>
            <a:t>East Kent</a:t>
          </a:r>
        </a:p>
        <a:p>
          <a:pPr marL="0" lvl="0" indent="0" algn="ctr" defTabSz="1066800">
            <a:lnSpc>
              <a:spcPct val="90000"/>
            </a:lnSpc>
            <a:spcBef>
              <a:spcPct val="0"/>
            </a:spcBef>
            <a:spcAft>
              <a:spcPct val="35000"/>
            </a:spcAft>
            <a:buNone/>
          </a:pPr>
          <a:r>
            <a:rPr lang="en-GB" sz="2400" kern="1200" dirty="0">
              <a:latin typeface="Arial Nova" panose="020B0504020202020204" pitchFamily="34" charset="0"/>
            </a:rPr>
            <a:t>£2,531,000</a:t>
          </a:r>
        </a:p>
      </dsp:txBody>
      <dsp:txXfrm>
        <a:off x="8122492" y="2299753"/>
        <a:ext cx="2434448" cy="243558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6DC93ABC-28BF-4AFF-83C5-CFDEB2E54F75}" type="datetimeFigureOut">
              <a:rPr lang="en-GB" smtClean="0"/>
              <a:t>13/11/2019</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7B432169-47EB-4DEB-B472-0C53DE6445A2}" type="slidenum">
              <a:rPr lang="en-GB" smtClean="0"/>
              <a:t>‹#›</a:t>
            </a:fld>
            <a:endParaRPr lang="en-GB"/>
          </a:p>
        </p:txBody>
      </p:sp>
    </p:spTree>
    <p:extLst>
      <p:ext uri="{BB962C8B-B14F-4D97-AF65-F5344CB8AC3E}">
        <p14:creationId xmlns:p14="http://schemas.microsoft.com/office/powerpoint/2010/main" val="300584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432169-47EB-4DEB-B472-0C53DE6445A2}" type="slidenum">
              <a:rPr lang="en-GB" smtClean="0"/>
              <a:t>2</a:t>
            </a:fld>
            <a:endParaRPr lang="en-GB"/>
          </a:p>
        </p:txBody>
      </p:sp>
    </p:spTree>
    <p:extLst>
      <p:ext uri="{BB962C8B-B14F-4D97-AF65-F5344CB8AC3E}">
        <p14:creationId xmlns:p14="http://schemas.microsoft.com/office/powerpoint/2010/main" val="781276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61CD8-EBD5-4B7A-9938-096500019561}" type="slidenum">
              <a:rPr lang="en-GB" smtClean="0"/>
              <a:t>‹#›</a:t>
            </a:fld>
            <a:endParaRPr lang="en-GB"/>
          </a:p>
        </p:txBody>
      </p:sp>
    </p:spTree>
    <p:extLst>
      <p:ext uri="{BB962C8B-B14F-4D97-AF65-F5344CB8AC3E}">
        <p14:creationId xmlns:p14="http://schemas.microsoft.com/office/powerpoint/2010/main" val="123954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61CD8-EBD5-4B7A-9938-096500019561}" type="slidenum">
              <a:rPr lang="en-GB" smtClean="0"/>
              <a:t>‹#›</a:t>
            </a:fld>
            <a:endParaRPr lang="en-GB"/>
          </a:p>
        </p:txBody>
      </p:sp>
    </p:spTree>
    <p:extLst>
      <p:ext uri="{BB962C8B-B14F-4D97-AF65-F5344CB8AC3E}">
        <p14:creationId xmlns:p14="http://schemas.microsoft.com/office/powerpoint/2010/main" val="52174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61CD8-EBD5-4B7A-9938-096500019561}" type="slidenum">
              <a:rPr lang="en-GB" smtClean="0"/>
              <a:t>‹#›</a:t>
            </a:fld>
            <a:endParaRPr lang="en-GB"/>
          </a:p>
        </p:txBody>
      </p:sp>
    </p:spTree>
    <p:extLst>
      <p:ext uri="{BB962C8B-B14F-4D97-AF65-F5344CB8AC3E}">
        <p14:creationId xmlns:p14="http://schemas.microsoft.com/office/powerpoint/2010/main" val="1771731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EA4D0C-31E2-4872-A71E-F9E5CAC2FF25}"/>
              </a:ext>
            </a:extLst>
          </p:cNvPr>
          <p:cNvSpPr/>
          <p:nvPr userDrawn="1"/>
        </p:nvSpPr>
        <p:spPr>
          <a:xfrm>
            <a:off x="0" y="6504908"/>
            <a:ext cx="12192000" cy="36512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KCC_Logo_New_2012_Framed">
            <a:extLst>
              <a:ext uri="{FF2B5EF4-FFF2-40B4-BE49-F238E27FC236}">
                <a16:creationId xmlns:a16="http://schemas.microsoft.com/office/drawing/2014/main" id="{2CC2266E-E2D7-4BB5-BFE4-5A86511C9203}"/>
              </a:ext>
            </a:extLst>
          </p:cNvPr>
          <p:cNvPicPr/>
          <p:nvPr userDrawn="1"/>
        </p:nvPicPr>
        <p:blipFill>
          <a:blip r:embed="rId2"/>
          <a:srcRect/>
          <a:stretch>
            <a:fillRect/>
          </a:stretch>
        </p:blipFill>
        <p:spPr bwMode="auto">
          <a:xfrm>
            <a:off x="10558132" y="120260"/>
            <a:ext cx="1515807" cy="886530"/>
          </a:xfrm>
          <a:prstGeom prst="rect">
            <a:avLst/>
          </a:prstGeom>
          <a:noFill/>
          <a:ln w="9525">
            <a:noFill/>
            <a:miter lim="800000"/>
            <a:headEnd/>
            <a:tailEnd/>
          </a:ln>
        </p:spPr>
      </p:pic>
      <p:cxnSp>
        <p:nvCxnSpPr>
          <p:cNvPr id="8" name="Straight Connector 7">
            <a:extLst>
              <a:ext uri="{FF2B5EF4-FFF2-40B4-BE49-F238E27FC236}">
                <a16:creationId xmlns:a16="http://schemas.microsoft.com/office/drawing/2014/main" id="{E5E51B08-EBD9-4749-A8DD-3315DF0B914D}"/>
              </a:ext>
            </a:extLst>
          </p:cNvPr>
          <p:cNvCxnSpPr>
            <a:cxnSpLocks/>
          </p:cNvCxnSpPr>
          <p:nvPr userDrawn="1"/>
        </p:nvCxnSpPr>
        <p:spPr>
          <a:xfrm>
            <a:off x="0" y="724823"/>
            <a:ext cx="10451805" cy="0"/>
          </a:xfrm>
          <a:prstGeom prst="line">
            <a:avLst/>
          </a:prstGeom>
          <a:ln w="57150">
            <a:solidFill>
              <a:srgbClr val="FF0000">
                <a:alpha val="89804"/>
              </a:srgbClr>
            </a:solidFill>
          </a:ln>
        </p:spPr>
        <p:style>
          <a:lnRef idx="3">
            <a:schemeClr val="accent5"/>
          </a:lnRef>
          <a:fillRef idx="0">
            <a:schemeClr val="accent5"/>
          </a:fillRef>
          <a:effectRef idx="2">
            <a:schemeClr val="accent5"/>
          </a:effectRef>
          <a:fontRef idx="minor">
            <a:schemeClr val="tx1"/>
          </a:fontRef>
        </p:style>
      </p:cxnSp>
      <p:sp>
        <p:nvSpPr>
          <p:cNvPr id="11" name="Footer Placeholder 28">
            <a:extLst>
              <a:ext uri="{FF2B5EF4-FFF2-40B4-BE49-F238E27FC236}">
                <a16:creationId xmlns:a16="http://schemas.microsoft.com/office/drawing/2014/main" id="{68947577-FDCA-424A-A2D1-F64C8DC5611E}"/>
              </a:ext>
            </a:extLst>
          </p:cNvPr>
          <p:cNvSpPr txBox="1">
            <a:spLocks/>
          </p:cNvSpPr>
          <p:nvPr userDrawn="1"/>
        </p:nvSpPr>
        <p:spPr>
          <a:xfrm>
            <a:off x="22304" y="6510504"/>
            <a:ext cx="2129515"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dirty="0">
                <a:solidFill>
                  <a:schemeClr val="bg1"/>
                </a:solidFill>
                <a:latin typeface="Arial Nova" panose="020B0504020202020204" pitchFamily="34" charset="0"/>
              </a:rPr>
              <a:t>Strategic Commissioning</a:t>
            </a:r>
          </a:p>
        </p:txBody>
      </p:sp>
    </p:spTree>
    <p:extLst>
      <p:ext uri="{BB962C8B-B14F-4D97-AF65-F5344CB8AC3E}">
        <p14:creationId xmlns:p14="http://schemas.microsoft.com/office/powerpoint/2010/main" val="341237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61CD8-EBD5-4B7A-9938-096500019561}" type="slidenum">
              <a:rPr lang="en-GB" smtClean="0"/>
              <a:t>‹#›</a:t>
            </a:fld>
            <a:endParaRPr lang="en-GB"/>
          </a:p>
        </p:txBody>
      </p:sp>
    </p:spTree>
    <p:extLst>
      <p:ext uri="{BB962C8B-B14F-4D97-AF65-F5344CB8AC3E}">
        <p14:creationId xmlns:p14="http://schemas.microsoft.com/office/powerpoint/2010/main" val="215111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61CD8-EBD5-4B7A-9938-096500019561}" type="slidenum">
              <a:rPr lang="en-GB" smtClean="0"/>
              <a:t>‹#›</a:t>
            </a:fld>
            <a:endParaRPr lang="en-GB"/>
          </a:p>
        </p:txBody>
      </p:sp>
    </p:spTree>
    <p:extLst>
      <p:ext uri="{BB962C8B-B14F-4D97-AF65-F5344CB8AC3E}">
        <p14:creationId xmlns:p14="http://schemas.microsoft.com/office/powerpoint/2010/main" val="51965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361CD8-EBD5-4B7A-9938-096500019561}" type="slidenum">
              <a:rPr lang="en-GB" smtClean="0"/>
              <a:t>‹#›</a:t>
            </a:fld>
            <a:endParaRPr lang="en-GB"/>
          </a:p>
        </p:txBody>
      </p:sp>
    </p:spTree>
    <p:extLst>
      <p:ext uri="{BB962C8B-B14F-4D97-AF65-F5344CB8AC3E}">
        <p14:creationId xmlns:p14="http://schemas.microsoft.com/office/powerpoint/2010/main" val="4100903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361CD8-EBD5-4B7A-9938-096500019561}" type="slidenum">
              <a:rPr lang="en-GB" smtClean="0"/>
              <a:t>‹#›</a:t>
            </a:fld>
            <a:endParaRPr lang="en-GB"/>
          </a:p>
        </p:txBody>
      </p:sp>
    </p:spTree>
    <p:extLst>
      <p:ext uri="{BB962C8B-B14F-4D97-AF65-F5344CB8AC3E}">
        <p14:creationId xmlns:p14="http://schemas.microsoft.com/office/powerpoint/2010/main" val="6387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361CD8-EBD5-4B7A-9938-096500019561}" type="slidenum">
              <a:rPr lang="en-GB" smtClean="0"/>
              <a:t>‹#›</a:t>
            </a:fld>
            <a:endParaRPr lang="en-GB"/>
          </a:p>
        </p:txBody>
      </p:sp>
    </p:spTree>
    <p:extLst>
      <p:ext uri="{BB962C8B-B14F-4D97-AF65-F5344CB8AC3E}">
        <p14:creationId xmlns:p14="http://schemas.microsoft.com/office/powerpoint/2010/main" val="352728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361CD8-EBD5-4B7A-9938-096500019561}" type="slidenum">
              <a:rPr lang="en-GB" smtClean="0"/>
              <a:t>‹#›</a:t>
            </a:fld>
            <a:endParaRPr lang="en-GB"/>
          </a:p>
        </p:txBody>
      </p:sp>
    </p:spTree>
    <p:extLst>
      <p:ext uri="{BB962C8B-B14F-4D97-AF65-F5344CB8AC3E}">
        <p14:creationId xmlns:p14="http://schemas.microsoft.com/office/powerpoint/2010/main" val="123841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361CD8-EBD5-4B7A-9938-096500019561}" type="slidenum">
              <a:rPr lang="en-GB" smtClean="0"/>
              <a:t>‹#›</a:t>
            </a:fld>
            <a:endParaRPr lang="en-GB"/>
          </a:p>
        </p:txBody>
      </p:sp>
    </p:spTree>
    <p:extLst>
      <p:ext uri="{BB962C8B-B14F-4D97-AF65-F5344CB8AC3E}">
        <p14:creationId xmlns:p14="http://schemas.microsoft.com/office/powerpoint/2010/main" val="191683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361CD8-EBD5-4B7A-9938-096500019561}" type="slidenum">
              <a:rPr lang="en-GB" smtClean="0"/>
              <a:t>‹#›</a:t>
            </a:fld>
            <a:endParaRPr lang="en-GB"/>
          </a:p>
        </p:txBody>
      </p:sp>
    </p:spTree>
    <p:extLst>
      <p:ext uri="{BB962C8B-B14F-4D97-AF65-F5344CB8AC3E}">
        <p14:creationId xmlns:p14="http://schemas.microsoft.com/office/powerpoint/2010/main" val="1090379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61CD8-EBD5-4B7A-9938-096500019561}" type="slidenum">
              <a:rPr lang="en-GB" smtClean="0"/>
              <a:t>‹#›</a:t>
            </a:fld>
            <a:endParaRPr lang="en-GB"/>
          </a:p>
        </p:txBody>
      </p:sp>
    </p:spTree>
    <p:extLst>
      <p:ext uri="{BB962C8B-B14F-4D97-AF65-F5344CB8AC3E}">
        <p14:creationId xmlns:p14="http://schemas.microsoft.com/office/powerpoint/2010/main" val="211070204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CC_Logo_New_2012_Framed">
            <a:extLst>
              <a:ext uri="{FF2B5EF4-FFF2-40B4-BE49-F238E27FC236}">
                <a16:creationId xmlns:a16="http://schemas.microsoft.com/office/drawing/2014/main" id="{5D2BD82C-CFD2-453A-BF50-A35C7E914A72}"/>
              </a:ext>
            </a:extLst>
          </p:cNvPr>
          <p:cNvPicPr/>
          <p:nvPr/>
        </p:nvPicPr>
        <p:blipFill>
          <a:blip r:embed="rId2"/>
          <a:srcRect/>
          <a:stretch>
            <a:fillRect/>
          </a:stretch>
        </p:blipFill>
        <p:spPr bwMode="auto">
          <a:xfrm>
            <a:off x="10558132" y="120260"/>
            <a:ext cx="1515807" cy="886530"/>
          </a:xfrm>
          <a:prstGeom prst="rect">
            <a:avLst/>
          </a:prstGeom>
          <a:noFill/>
          <a:ln w="9525">
            <a:noFill/>
            <a:miter lim="800000"/>
            <a:headEnd/>
            <a:tailEnd/>
          </a:ln>
        </p:spPr>
      </p:pic>
      <p:cxnSp>
        <p:nvCxnSpPr>
          <p:cNvPr id="25" name="Straight Connector 24">
            <a:extLst>
              <a:ext uri="{FF2B5EF4-FFF2-40B4-BE49-F238E27FC236}">
                <a16:creationId xmlns:a16="http://schemas.microsoft.com/office/drawing/2014/main" id="{78F3A6CD-EC6A-4E3D-B3C5-E2D4F8A42AE9}"/>
              </a:ext>
            </a:extLst>
          </p:cNvPr>
          <p:cNvCxnSpPr>
            <a:cxnSpLocks/>
          </p:cNvCxnSpPr>
          <p:nvPr/>
        </p:nvCxnSpPr>
        <p:spPr>
          <a:xfrm>
            <a:off x="2190307" y="1860698"/>
            <a:ext cx="0" cy="310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C874084-76AC-4FF0-A717-858DF24257D3}"/>
              </a:ext>
            </a:extLst>
          </p:cNvPr>
          <p:cNvSpPr txBox="1"/>
          <p:nvPr/>
        </p:nvSpPr>
        <p:spPr>
          <a:xfrm>
            <a:off x="2489058" y="1860698"/>
            <a:ext cx="7112139" cy="2862322"/>
          </a:xfrm>
          <a:prstGeom prst="rect">
            <a:avLst/>
          </a:prstGeom>
          <a:noFill/>
        </p:spPr>
        <p:txBody>
          <a:bodyPr wrap="square" rtlCol="0">
            <a:spAutoFit/>
          </a:bodyPr>
          <a:lstStyle/>
          <a:p>
            <a:r>
              <a:rPr lang="en-GB" sz="4400" dirty="0">
                <a:latin typeface="Arial Nova" panose="020B0504020202020204" pitchFamily="34" charset="0"/>
                <a:cs typeface="Arial" panose="020B0604020202020204" pitchFamily="34" charset="0"/>
              </a:rPr>
              <a:t>Community Based Wellbeing Services</a:t>
            </a:r>
          </a:p>
          <a:p>
            <a:endParaRPr lang="en-GB" sz="2800" dirty="0">
              <a:latin typeface="Arial Nova" panose="020B0504020202020204" pitchFamily="34" charset="0"/>
              <a:cs typeface="Arial" panose="020B0604020202020204" pitchFamily="34" charset="0"/>
            </a:endParaRPr>
          </a:p>
          <a:p>
            <a:r>
              <a:rPr lang="en-GB" sz="2800" dirty="0">
                <a:latin typeface="Arial Nova" panose="020B0504020202020204" pitchFamily="34" charset="0"/>
                <a:cs typeface="Arial" panose="020B0604020202020204" pitchFamily="34" charset="0"/>
              </a:rPr>
              <a:t>Specification Development workshop 1</a:t>
            </a:r>
          </a:p>
          <a:p>
            <a:endParaRPr lang="en-GB" sz="2000" dirty="0">
              <a:latin typeface="Arial Nova" panose="020B0504020202020204" pitchFamily="34" charset="0"/>
              <a:cs typeface="Arial" panose="020B0604020202020204" pitchFamily="34" charset="0"/>
            </a:endParaRPr>
          </a:p>
          <a:p>
            <a:r>
              <a:rPr lang="en-GB" sz="1600" dirty="0">
                <a:latin typeface="Arial Nova" panose="020B0504020202020204" pitchFamily="34" charset="0"/>
                <a:cs typeface="Arial" panose="020B0604020202020204" pitchFamily="34" charset="0"/>
              </a:rPr>
              <a:t>November 2019</a:t>
            </a:r>
          </a:p>
        </p:txBody>
      </p:sp>
    </p:spTree>
    <p:extLst>
      <p:ext uri="{BB962C8B-B14F-4D97-AF65-F5344CB8AC3E}">
        <p14:creationId xmlns:p14="http://schemas.microsoft.com/office/powerpoint/2010/main" val="22591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screenshot of a cell phone&#10;&#10;Description automatically generated">
            <a:extLst>
              <a:ext uri="{FF2B5EF4-FFF2-40B4-BE49-F238E27FC236}">
                <a16:creationId xmlns:a16="http://schemas.microsoft.com/office/drawing/2014/main" id="{D18D25BA-E444-434B-8E1B-250B9A850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556" y="774492"/>
            <a:ext cx="8089006" cy="5718568"/>
          </a:xfrm>
          <a:prstGeom prst="rect">
            <a:avLst/>
          </a:prstGeom>
        </p:spPr>
      </p:pic>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5" name="TextBox 4">
            <a:extLst>
              <a:ext uri="{FF2B5EF4-FFF2-40B4-BE49-F238E27FC236}">
                <a16:creationId xmlns:a16="http://schemas.microsoft.com/office/drawing/2014/main" id="{E6AF8B41-8E17-43E6-8A7E-3187BA70174F}"/>
              </a:ext>
            </a:extLst>
          </p:cNvPr>
          <p:cNvSpPr txBox="1"/>
          <p:nvPr/>
        </p:nvSpPr>
        <p:spPr>
          <a:xfrm>
            <a:off x="117345" y="196377"/>
            <a:ext cx="5073633" cy="358771"/>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600"/>
              </a:spcAft>
            </a:pPr>
            <a:r>
              <a:rPr lang="en-US" dirty="0">
                <a:latin typeface="Arial Nova" panose="020B0504020202020204" pitchFamily="34" charset="0"/>
                <a:ea typeface="+mj-ea"/>
                <a:cs typeface="+mj-cs"/>
              </a:rPr>
              <a:t>Procurement Approach – Agreed Contract Model</a:t>
            </a:r>
          </a:p>
        </p:txBody>
      </p:sp>
      <p:sp>
        <p:nvSpPr>
          <p:cNvPr id="4" name="Rectangle: Rounded Corners 3">
            <a:extLst>
              <a:ext uri="{FF2B5EF4-FFF2-40B4-BE49-F238E27FC236}">
                <a16:creationId xmlns:a16="http://schemas.microsoft.com/office/drawing/2014/main" id="{A63E050D-3BC9-4A14-9F97-563DB55E5FEC}"/>
              </a:ext>
            </a:extLst>
          </p:cNvPr>
          <p:cNvSpPr/>
          <p:nvPr/>
        </p:nvSpPr>
        <p:spPr>
          <a:xfrm>
            <a:off x="2297150" y="5107259"/>
            <a:ext cx="7226677" cy="824314"/>
          </a:xfrm>
          <a:prstGeom prst="roundRect">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909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888536-6CE3-4F1D-BB50-25C8276472E4}"/>
              </a:ext>
            </a:extLst>
          </p:cNvPr>
          <p:cNvSpPr/>
          <p:nvPr/>
        </p:nvSpPr>
        <p:spPr>
          <a:xfrm>
            <a:off x="191313" y="907595"/>
            <a:ext cx="10257379" cy="383375"/>
          </a:xfrm>
          <a:prstGeom prst="rect">
            <a:avLst/>
          </a:prstGeom>
        </p:spPr>
        <p:txBody>
          <a:bodyPr wrap="square">
            <a:spAutoFit/>
          </a:bodyPr>
          <a:lstStyle/>
          <a:p>
            <a:pPr>
              <a:lnSpc>
                <a:spcPct val="115000"/>
              </a:lnSpc>
              <a:spcAft>
                <a:spcPts val="1000"/>
              </a:spcAft>
            </a:pPr>
            <a:r>
              <a:rPr lang="en-GB" dirty="0">
                <a:latin typeface="Arial Nova" panose="020B0504020202020204" pitchFamily="34" charset="0"/>
                <a:ea typeface="Times New Roman" panose="02020603050405020304" pitchFamily="18" charset="0"/>
                <a:cs typeface="Times New Roman" panose="02020603050405020304" pitchFamily="18" charset="0"/>
              </a:rPr>
              <a:t>The phased procurement approach will be: </a:t>
            </a:r>
          </a:p>
        </p:txBody>
      </p:sp>
      <p:sp>
        <p:nvSpPr>
          <p:cNvPr id="11" name="Rectangle 10">
            <a:extLst>
              <a:ext uri="{FF2B5EF4-FFF2-40B4-BE49-F238E27FC236}">
                <a16:creationId xmlns:a16="http://schemas.microsoft.com/office/drawing/2014/main" id="{6C02831A-9810-4572-BD17-6E537B5B6731}"/>
              </a:ext>
            </a:extLst>
          </p:cNvPr>
          <p:cNvSpPr/>
          <p:nvPr/>
        </p:nvSpPr>
        <p:spPr>
          <a:xfrm>
            <a:off x="111234" y="181358"/>
            <a:ext cx="6806924" cy="369332"/>
          </a:xfrm>
          <a:prstGeom prst="rect">
            <a:avLst/>
          </a:prstGeom>
        </p:spPr>
        <p:txBody>
          <a:bodyPr wrap="square">
            <a:spAutoFit/>
          </a:bodyPr>
          <a:lstStyle/>
          <a:p>
            <a:r>
              <a:rPr lang="en-GB" dirty="0">
                <a:latin typeface="Arial Nova" panose="020B0504020202020204" pitchFamily="34" charset="0"/>
              </a:rPr>
              <a:t>Procurement Approach</a:t>
            </a:r>
          </a:p>
        </p:txBody>
      </p:sp>
      <p:sp>
        <p:nvSpPr>
          <p:cNvPr id="13" name="TextBox 12">
            <a:extLst>
              <a:ext uri="{FF2B5EF4-FFF2-40B4-BE49-F238E27FC236}">
                <a16:creationId xmlns:a16="http://schemas.microsoft.com/office/drawing/2014/main" id="{4C03D4F1-7D9D-4234-9831-64319EC5D285}"/>
              </a:ext>
            </a:extLst>
          </p:cNvPr>
          <p:cNvSpPr txBox="1"/>
          <p:nvPr/>
        </p:nvSpPr>
        <p:spPr>
          <a:xfrm>
            <a:off x="11820525" y="6567815"/>
            <a:ext cx="371763"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13</a:t>
            </a:r>
          </a:p>
        </p:txBody>
      </p:sp>
      <p:graphicFrame>
        <p:nvGraphicFramePr>
          <p:cNvPr id="3" name="Table 2">
            <a:extLst>
              <a:ext uri="{FF2B5EF4-FFF2-40B4-BE49-F238E27FC236}">
                <a16:creationId xmlns:a16="http://schemas.microsoft.com/office/drawing/2014/main" id="{AE60CF31-7B8A-4705-85A0-7AC789218A97}"/>
              </a:ext>
            </a:extLst>
          </p:cNvPr>
          <p:cNvGraphicFramePr>
            <a:graphicFrameLocks noGrp="1"/>
          </p:cNvGraphicFramePr>
          <p:nvPr>
            <p:extLst>
              <p:ext uri="{D42A27DB-BD31-4B8C-83A1-F6EECF244321}">
                <p14:modId xmlns:p14="http://schemas.microsoft.com/office/powerpoint/2010/main" val="713692459"/>
              </p:ext>
            </p:extLst>
          </p:nvPr>
        </p:nvGraphicFramePr>
        <p:xfrm>
          <a:off x="1059365" y="1966422"/>
          <a:ext cx="9578898" cy="3983985"/>
        </p:xfrm>
        <a:graphic>
          <a:graphicData uri="http://schemas.openxmlformats.org/drawingml/2006/table">
            <a:tbl>
              <a:tblPr firstRow="1" bandRow="1">
                <a:solidFill>
                  <a:srgbClr val="9999FF"/>
                </a:solidFill>
                <a:tableStyleId>{5C22544A-7EE6-4342-B048-85BDC9FD1C3A}</a:tableStyleId>
              </a:tblPr>
              <a:tblGrid>
                <a:gridCol w="3192966">
                  <a:extLst>
                    <a:ext uri="{9D8B030D-6E8A-4147-A177-3AD203B41FA5}">
                      <a16:colId xmlns:a16="http://schemas.microsoft.com/office/drawing/2014/main" val="2942511805"/>
                    </a:ext>
                  </a:extLst>
                </a:gridCol>
                <a:gridCol w="3192966">
                  <a:extLst>
                    <a:ext uri="{9D8B030D-6E8A-4147-A177-3AD203B41FA5}">
                      <a16:colId xmlns:a16="http://schemas.microsoft.com/office/drawing/2014/main" val="2152746708"/>
                    </a:ext>
                  </a:extLst>
                </a:gridCol>
                <a:gridCol w="3192966">
                  <a:extLst>
                    <a:ext uri="{9D8B030D-6E8A-4147-A177-3AD203B41FA5}">
                      <a16:colId xmlns:a16="http://schemas.microsoft.com/office/drawing/2014/main" val="1680281391"/>
                    </a:ext>
                  </a:extLst>
                </a:gridCol>
              </a:tblGrid>
              <a:tr h="796797">
                <a:tc>
                  <a:txBody>
                    <a:bodyPr/>
                    <a:lstStyle/>
                    <a:p>
                      <a:pPr algn="ctr"/>
                      <a:r>
                        <a:rPr lang="en-GB" dirty="0"/>
                        <a:t>Phase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Phase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Phase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3845554"/>
                  </a:ext>
                </a:extLst>
              </a:tr>
              <a:tr h="796797">
                <a:tc>
                  <a:txBody>
                    <a:bodyPr/>
                    <a:lstStyle/>
                    <a:p>
                      <a:pPr algn="ctr"/>
                      <a:r>
                        <a:rPr lang="en-GB" dirty="0"/>
                        <a:t>January - March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April – June 2020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October – December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320468"/>
                  </a:ext>
                </a:extLst>
              </a:tr>
              <a:tr h="796797">
                <a:tc>
                  <a:txBody>
                    <a:bodyPr/>
                    <a:lstStyle/>
                    <a:p>
                      <a:pPr algn="ctr"/>
                      <a:r>
                        <a:rPr lang="en-GB" dirty="0"/>
                        <a:t>Sensory Impairment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GB" dirty="0"/>
                        <a:t>Physical Disability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dirty="0"/>
                        <a:t>Carers Short Breaks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959041763"/>
                  </a:ext>
                </a:extLst>
              </a:tr>
              <a:tr h="796797">
                <a:tc>
                  <a:txBody>
                    <a:bodyPr/>
                    <a:lstStyle/>
                    <a:p>
                      <a:pPr algn="ctr"/>
                      <a:r>
                        <a:rPr lang="en-GB" dirty="0"/>
                        <a:t>Wellbeing: Thanet / SKC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Wellbeing: DGS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Wellbeing: Ashford / Canterbury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773520554"/>
                  </a:ext>
                </a:extLst>
              </a:tr>
              <a:tr h="796797">
                <a:tc>
                  <a:txBody>
                    <a:bodyPr/>
                    <a:lstStyle/>
                    <a:p>
                      <a:pPr algn="ctr"/>
                      <a:r>
                        <a:rPr lang="en-GB" dirty="0"/>
                        <a:t>Wellbeing: West Kent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GB" dirty="0"/>
                        <a:t>Specialist Dementia (all)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dirty="0"/>
                        <a:t>Wellbeing: Swale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173203507"/>
                  </a:ext>
                </a:extLst>
              </a:tr>
            </a:tbl>
          </a:graphicData>
        </a:graphic>
      </p:graphicFrame>
    </p:spTree>
    <p:extLst>
      <p:ext uri="{BB962C8B-B14F-4D97-AF65-F5344CB8AC3E}">
        <p14:creationId xmlns:p14="http://schemas.microsoft.com/office/powerpoint/2010/main" val="2436606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1798567" y="1782395"/>
            <a:ext cx="7446419" cy="1015663"/>
          </a:xfrm>
          <a:prstGeom prst="rect">
            <a:avLst/>
          </a:prstGeom>
          <a:noFill/>
        </p:spPr>
        <p:txBody>
          <a:bodyPr wrap="square" rtlCol="0">
            <a:spAutoFit/>
          </a:bodyPr>
          <a:lstStyle/>
          <a:p>
            <a:r>
              <a:rPr lang="en-GB" sz="4400" dirty="0">
                <a:latin typeface="Arial Nova" panose="020B0504020202020204" pitchFamily="34" charset="0"/>
                <a:cs typeface="Arial" panose="020B0604020202020204" pitchFamily="34" charset="0"/>
              </a:rPr>
              <a:t>Consultation Feedback</a:t>
            </a:r>
          </a:p>
          <a:p>
            <a:pPr marL="171450" indent="-171450">
              <a:buFont typeface="Arial" panose="020B0604020202020204" pitchFamily="34" charset="0"/>
              <a:buChar char="•"/>
            </a:pPr>
            <a:endParaRPr lang="en-GB" sz="1600" dirty="0">
              <a:latin typeface="Arial Nova" panose="020B0504020202020204" pitchFamily="34" charset="0"/>
            </a:endParaRPr>
          </a:p>
        </p:txBody>
      </p:sp>
      <p:sp>
        <p:nvSpPr>
          <p:cNvPr id="3" name="TextBox 2">
            <a:extLst>
              <a:ext uri="{FF2B5EF4-FFF2-40B4-BE49-F238E27FC236}">
                <a16:creationId xmlns:a16="http://schemas.microsoft.com/office/drawing/2014/main" id="{63D24768-558B-4BC8-AE00-127E668798B8}"/>
              </a:ext>
            </a:extLst>
          </p:cNvPr>
          <p:cNvSpPr txBox="1"/>
          <p:nvPr/>
        </p:nvSpPr>
        <p:spPr>
          <a:xfrm>
            <a:off x="11877963" y="6567815"/>
            <a:ext cx="314325"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4</a:t>
            </a:r>
          </a:p>
        </p:txBody>
      </p:sp>
    </p:spTree>
    <p:extLst>
      <p:ext uri="{BB962C8B-B14F-4D97-AF65-F5344CB8AC3E}">
        <p14:creationId xmlns:p14="http://schemas.microsoft.com/office/powerpoint/2010/main" val="163426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CDA0-6D5A-4D91-850B-7F3B4DB07648}"/>
              </a:ext>
            </a:extLst>
          </p:cNvPr>
          <p:cNvSpPr txBox="1">
            <a:spLocks/>
          </p:cNvSpPr>
          <p:nvPr/>
        </p:nvSpPr>
        <p:spPr>
          <a:xfrm>
            <a:off x="1193180" y="1260088"/>
            <a:ext cx="9322420" cy="46166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dirty="0"/>
          </a:p>
        </p:txBody>
      </p:sp>
      <p:sp>
        <p:nvSpPr>
          <p:cNvPr id="28" name="TextBox 27">
            <a:extLst>
              <a:ext uri="{FF2B5EF4-FFF2-40B4-BE49-F238E27FC236}">
                <a16:creationId xmlns:a16="http://schemas.microsoft.com/office/drawing/2014/main" id="{EBB31FFD-0446-4649-B2C3-D7C9AA3C1070}"/>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Consultation feedback (snapshot 13/11/2019)</a:t>
            </a:r>
          </a:p>
        </p:txBody>
      </p:sp>
      <p:sp>
        <p:nvSpPr>
          <p:cNvPr id="34" name="TextBox 33">
            <a:extLst>
              <a:ext uri="{FF2B5EF4-FFF2-40B4-BE49-F238E27FC236}">
                <a16:creationId xmlns:a16="http://schemas.microsoft.com/office/drawing/2014/main" id="{74FE7B8B-1987-4D71-A13E-29F8E911A77C}"/>
              </a:ext>
            </a:extLst>
          </p:cNvPr>
          <p:cNvSpPr txBox="1"/>
          <p:nvPr/>
        </p:nvSpPr>
        <p:spPr>
          <a:xfrm>
            <a:off x="11877963" y="6567815"/>
            <a:ext cx="314325"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3</a:t>
            </a:r>
          </a:p>
        </p:txBody>
      </p:sp>
      <p:sp>
        <p:nvSpPr>
          <p:cNvPr id="5" name="TextBox 4">
            <a:extLst>
              <a:ext uri="{FF2B5EF4-FFF2-40B4-BE49-F238E27FC236}">
                <a16:creationId xmlns:a16="http://schemas.microsoft.com/office/drawing/2014/main" id="{EA26D535-86BD-45FD-9869-0AEC924B46F5}"/>
              </a:ext>
            </a:extLst>
          </p:cNvPr>
          <p:cNvSpPr txBox="1"/>
          <p:nvPr/>
        </p:nvSpPr>
        <p:spPr>
          <a:xfrm>
            <a:off x="289875" y="926427"/>
            <a:ext cx="10140287"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Nova" panose="020B0504020202020204" pitchFamily="34" charset="0"/>
              </a:rPr>
              <a:t>Currently 458 responses</a:t>
            </a:r>
          </a:p>
          <a:p>
            <a:pPr marL="285750" indent="-285750">
              <a:buFont typeface="Arial" panose="020B0604020202020204" pitchFamily="34" charset="0"/>
              <a:buChar char="•"/>
            </a:pPr>
            <a:endParaRPr lang="en-GB" dirty="0">
              <a:latin typeface="Arial Nova" panose="020B0504020202020204" pitchFamily="34" charset="0"/>
            </a:endParaRPr>
          </a:p>
          <a:p>
            <a:pPr marL="742950" lvl="1" indent="-285750">
              <a:buFont typeface="Arial" panose="020B0604020202020204" pitchFamily="34" charset="0"/>
              <a:buChar char="•"/>
            </a:pPr>
            <a:r>
              <a:rPr lang="en-GB" dirty="0">
                <a:latin typeface="Arial Nova" panose="020B0504020202020204" pitchFamily="34" charset="0"/>
              </a:rPr>
              <a:t>77% residents / 11% Carers / 6% social care or health professional / 6% other</a:t>
            </a:r>
          </a:p>
          <a:p>
            <a:pPr marL="742950" lvl="1" indent="-285750">
              <a:buFont typeface="Arial" panose="020B0604020202020204" pitchFamily="34" charset="0"/>
              <a:buChar char="•"/>
            </a:pPr>
            <a:endParaRPr lang="en-GB" dirty="0">
              <a:latin typeface="Arial Nova" panose="020B0504020202020204" pitchFamily="34" charset="0"/>
            </a:endParaRPr>
          </a:p>
          <a:p>
            <a:pPr marL="742950" lvl="1" indent="-285750">
              <a:buFont typeface="Arial" panose="020B0604020202020204" pitchFamily="34" charset="0"/>
              <a:buChar char="•"/>
            </a:pPr>
            <a:endParaRPr lang="en-GB" dirty="0">
              <a:latin typeface="Arial Nova" panose="020B0504020202020204" pitchFamily="34" charset="0"/>
            </a:endParaRPr>
          </a:p>
          <a:p>
            <a:pPr marL="285750" indent="-285750">
              <a:buFont typeface="Arial" panose="020B0604020202020204" pitchFamily="34" charset="0"/>
              <a:buChar char="•"/>
            </a:pPr>
            <a:endParaRPr lang="en-GB" dirty="0">
              <a:latin typeface="Arial Nova" panose="020B0504020202020204" pitchFamily="34" charset="0"/>
            </a:endParaRPr>
          </a:p>
        </p:txBody>
      </p:sp>
      <p:pic>
        <p:nvPicPr>
          <p:cNvPr id="4" name="Picture 3">
            <a:extLst>
              <a:ext uri="{FF2B5EF4-FFF2-40B4-BE49-F238E27FC236}">
                <a16:creationId xmlns:a16="http://schemas.microsoft.com/office/drawing/2014/main" id="{9F821E37-A888-4B4B-BF16-46CFB6E491BC}"/>
              </a:ext>
            </a:extLst>
          </p:cNvPr>
          <p:cNvPicPr>
            <a:picLocks noChangeAspect="1"/>
          </p:cNvPicPr>
          <p:nvPr/>
        </p:nvPicPr>
        <p:blipFill>
          <a:blip r:embed="rId2"/>
          <a:stretch>
            <a:fillRect/>
          </a:stretch>
        </p:blipFill>
        <p:spPr>
          <a:xfrm>
            <a:off x="7058721" y="2041639"/>
            <a:ext cx="3886979" cy="3417464"/>
          </a:xfrm>
          <a:prstGeom prst="rect">
            <a:avLst/>
          </a:prstGeom>
          <a:ln>
            <a:solidFill>
              <a:schemeClr val="tx1"/>
            </a:solidFill>
          </a:ln>
        </p:spPr>
      </p:pic>
      <p:pic>
        <p:nvPicPr>
          <p:cNvPr id="6" name="Picture 5">
            <a:extLst>
              <a:ext uri="{FF2B5EF4-FFF2-40B4-BE49-F238E27FC236}">
                <a16:creationId xmlns:a16="http://schemas.microsoft.com/office/drawing/2014/main" id="{B4B35494-3A1E-44BB-8F60-055CAA3D50DD}"/>
              </a:ext>
            </a:extLst>
          </p:cNvPr>
          <p:cNvPicPr>
            <a:picLocks noChangeAspect="1"/>
          </p:cNvPicPr>
          <p:nvPr/>
        </p:nvPicPr>
        <p:blipFill>
          <a:blip r:embed="rId3"/>
          <a:stretch>
            <a:fillRect/>
          </a:stretch>
        </p:blipFill>
        <p:spPr>
          <a:xfrm>
            <a:off x="397698" y="2041638"/>
            <a:ext cx="5698302" cy="3417465"/>
          </a:xfrm>
          <a:prstGeom prst="rect">
            <a:avLst/>
          </a:prstGeom>
          <a:ln>
            <a:solidFill>
              <a:schemeClr val="tx1"/>
            </a:solidFill>
          </a:ln>
        </p:spPr>
      </p:pic>
    </p:spTree>
    <p:extLst>
      <p:ext uri="{BB962C8B-B14F-4D97-AF65-F5344CB8AC3E}">
        <p14:creationId xmlns:p14="http://schemas.microsoft.com/office/powerpoint/2010/main" val="3173137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CDA0-6D5A-4D91-850B-7F3B4DB07648}"/>
              </a:ext>
            </a:extLst>
          </p:cNvPr>
          <p:cNvSpPr txBox="1">
            <a:spLocks/>
          </p:cNvSpPr>
          <p:nvPr/>
        </p:nvSpPr>
        <p:spPr>
          <a:xfrm>
            <a:off x="1193180" y="1260088"/>
            <a:ext cx="9322420" cy="46166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dirty="0"/>
          </a:p>
        </p:txBody>
      </p:sp>
      <p:sp>
        <p:nvSpPr>
          <p:cNvPr id="28" name="TextBox 27">
            <a:extLst>
              <a:ext uri="{FF2B5EF4-FFF2-40B4-BE49-F238E27FC236}">
                <a16:creationId xmlns:a16="http://schemas.microsoft.com/office/drawing/2014/main" id="{EBB31FFD-0446-4649-B2C3-D7C9AA3C1070}"/>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Consultation feedback (snapshot 13/11/2019)</a:t>
            </a:r>
          </a:p>
        </p:txBody>
      </p:sp>
      <p:sp>
        <p:nvSpPr>
          <p:cNvPr id="34" name="TextBox 33">
            <a:extLst>
              <a:ext uri="{FF2B5EF4-FFF2-40B4-BE49-F238E27FC236}">
                <a16:creationId xmlns:a16="http://schemas.microsoft.com/office/drawing/2014/main" id="{74FE7B8B-1987-4D71-A13E-29F8E911A77C}"/>
              </a:ext>
            </a:extLst>
          </p:cNvPr>
          <p:cNvSpPr txBox="1"/>
          <p:nvPr/>
        </p:nvSpPr>
        <p:spPr>
          <a:xfrm>
            <a:off x="11877963" y="6567815"/>
            <a:ext cx="314325"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3</a:t>
            </a:r>
          </a:p>
        </p:txBody>
      </p:sp>
      <p:sp>
        <p:nvSpPr>
          <p:cNvPr id="5" name="TextBox 4">
            <a:extLst>
              <a:ext uri="{FF2B5EF4-FFF2-40B4-BE49-F238E27FC236}">
                <a16:creationId xmlns:a16="http://schemas.microsoft.com/office/drawing/2014/main" id="{EA26D535-86BD-45FD-9869-0AEC924B46F5}"/>
              </a:ext>
            </a:extLst>
          </p:cNvPr>
          <p:cNvSpPr txBox="1"/>
          <p:nvPr/>
        </p:nvSpPr>
        <p:spPr>
          <a:xfrm>
            <a:off x="289875" y="926427"/>
            <a:ext cx="10140287" cy="147732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Nova" panose="020B0504020202020204" pitchFamily="34" charset="0"/>
              </a:rPr>
              <a:t>Disability</a:t>
            </a:r>
          </a:p>
          <a:p>
            <a:pPr marL="285750" indent="-285750">
              <a:buFont typeface="Arial" panose="020B0604020202020204" pitchFamily="34" charset="0"/>
              <a:buChar char="•"/>
            </a:pPr>
            <a:endParaRPr lang="en-GB" dirty="0">
              <a:latin typeface="Arial Nova" panose="020B0504020202020204" pitchFamily="34" charset="0"/>
            </a:endParaRPr>
          </a:p>
          <a:p>
            <a:pPr marL="742950" lvl="1" indent="-285750">
              <a:buFont typeface="Arial" panose="020B0604020202020204" pitchFamily="34" charset="0"/>
              <a:buChar char="•"/>
            </a:pPr>
            <a:r>
              <a:rPr lang="en-GB" dirty="0">
                <a:latin typeface="Arial Nova" panose="020B0504020202020204" pitchFamily="34" charset="0"/>
              </a:rPr>
              <a:t>152 responded they considered themselves to have a disability</a:t>
            </a:r>
          </a:p>
          <a:p>
            <a:pPr marL="742950" lvl="1" indent="-285750">
              <a:buFont typeface="Arial" panose="020B0604020202020204" pitchFamily="34" charset="0"/>
              <a:buChar char="•"/>
            </a:pPr>
            <a:endParaRPr lang="en-GB" dirty="0">
              <a:latin typeface="Arial Nova" panose="020B0504020202020204" pitchFamily="34" charset="0"/>
            </a:endParaRPr>
          </a:p>
          <a:p>
            <a:pPr marL="285750" indent="-285750">
              <a:buFont typeface="Arial" panose="020B0604020202020204" pitchFamily="34" charset="0"/>
              <a:buChar char="•"/>
            </a:pPr>
            <a:endParaRPr lang="en-GB" dirty="0">
              <a:latin typeface="Arial Nova" panose="020B0504020202020204" pitchFamily="34" charset="0"/>
            </a:endParaRPr>
          </a:p>
        </p:txBody>
      </p:sp>
      <p:pic>
        <p:nvPicPr>
          <p:cNvPr id="7" name="Picture 6">
            <a:extLst>
              <a:ext uri="{FF2B5EF4-FFF2-40B4-BE49-F238E27FC236}">
                <a16:creationId xmlns:a16="http://schemas.microsoft.com/office/drawing/2014/main" id="{48DF080B-E6C2-4B71-954E-430779769D87}"/>
              </a:ext>
            </a:extLst>
          </p:cNvPr>
          <p:cNvPicPr>
            <a:picLocks noChangeAspect="1"/>
          </p:cNvPicPr>
          <p:nvPr/>
        </p:nvPicPr>
        <p:blipFill>
          <a:blip r:embed="rId2"/>
          <a:stretch>
            <a:fillRect/>
          </a:stretch>
        </p:blipFill>
        <p:spPr>
          <a:xfrm>
            <a:off x="1193180" y="1968493"/>
            <a:ext cx="9139011" cy="4241861"/>
          </a:xfrm>
          <a:prstGeom prst="rect">
            <a:avLst/>
          </a:prstGeom>
        </p:spPr>
      </p:pic>
    </p:spTree>
    <p:extLst>
      <p:ext uri="{BB962C8B-B14F-4D97-AF65-F5344CB8AC3E}">
        <p14:creationId xmlns:p14="http://schemas.microsoft.com/office/powerpoint/2010/main" val="272828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CDA0-6D5A-4D91-850B-7F3B4DB07648}"/>
              </a:ext>
            </a:extLst>
          </p:cNvPr>
          <p:cNvSpPr txBox="1">
            <a:spLocks/>
          </p:cNvSpPr>
          <p:nvPr/>
        </p:nvSpPr>
        <p:spPr>
          <a:xfrm>
            <a:off x="1193180" y="1260088"/>
            <a:ext cx="9322420" cy="46166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dirty="0"/>
          </a:p>
        </p:txBody>
      </p:sp>
      <p:sp>
        <p:nvSpPr>
          <p:cNvPr id="28" name="TextBox 27">
            <a:extLst>
              <a:ext uri="{FF2B5EF4-FFF2-40B4-BE49-F238E27FC236}">
                <a16:creationId xmlns:a16="http://schemas.microsoft.com/office/drawing/2014/main" id="{EBB31FFD-0446-4649-B2C3-D7C9AA3C1070}"/>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Consultation feedback (snapshot 13/11/2019)</a:t>
            </a:r>
          </a:p>
        </p:txBody>
      </p:sp>
      <p:sp>
        <p:nvSpPr>
          <p:cNvPr id="34" name="TextBox 33">
            <a:extLst>
              <a:ext uri="{FF2B5EF4-FFF2-40B4-BE49-F238E27FC236}">
                <a16:creationId xmlns:a16="http://schemas.microsoft.com/office/drawing/2014/main" id="{74FE7B8B-1987-4D71-A13E-29F8E911A77C}"/>
              </a:ext>
            </a:extLst>
          </p:cNvPr>
          <p:cNvSpPr txBox="1"/>
          <p:nvPr/>
        </p:nvSpPr>
        <p:spPr>
          <a:xfrm>
            <a:off x="11877963" y="6567815"/>
            <a:ext cx="314325"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3</a:t>
            </a:r>
          </a:p>
        </p:txBody>
      </p:sp>
      <p:sp>
        <p:nvSpPr>
          <p:cNvPr id="5" name="TextBox 4">
            <a:extLst>
              <a:ext uri="{FF2B5EF4-FFF2-40B4-BE49-F238E27FC236}">
                <a16:creationId xmlns:a16="http://schemas.microsoft.com/office/drawing/2014/main" id="{EA26D535-86BD-45FD-9869-0AEC924B46F5}"/>
              </a:ext>
            </a:extLst>
          </p:cNvPr>
          <p:cNvSpPr txBox="1"/>
          <p:nvPr/>
        </p:nvSpPr>
        <p:spPr>
          <a:xfrm>
            <a:off x="289875" y="926427"/>
            <a:ext cx="10140287"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Nova" panose="020B0504020202020204" pitchFamily="34" charset="0"/>
              </a:rPr>
              <a:t>Where respondents live:  85% Kent resident / 2% Medway / 12% Outside Kent</a:t>
            </a:r>
          </a:p>
          <a:p>
            <a:pPr marL="742950" lvl="1" indent="-285750">
              <a:buFont typeface="Arial" panose="020B0604020202020204" pitchFamily="34" charset="0"/>
              <a:buChar char="•"/>
            </a:pPr>
            <a:endParaRPr lang="en-GB" dirty="0">
              <a:latin typeface="Arial Nova" panose="020B0504020202020204" pitchFamily="34" charset="0"/>
            </a:endParaRPr>
          </a:p>
          <a:p>
            <a:pPr marL="285750" indent="-285750">
              <a:buFont typeface="Arial" panose="020B0604020202020204" pitchFamily="34" charset="0"/>
              <a:buChar char="•"/>
            </a:pPr>
            <a:endParaRPr lang="en-GB" dirty="0">
              <a:latin typeface="Arial Nova" panose="020B0504020202020204" pitchFamily="34" charset="0"/>
            </a:endParaRPr>
          </a:p>
        </p:txBody>
      </p:sp>
      <p:graphicFrame>
        <p:nvGraphicFramePr>
          <p:cNvPr id="4" name="Table 3">
            <a:extLst>
              <a:ext uri="{FF2B5EF4-FFF2-40B4-BE49-F238E27FC236}">
                <a16:creationId xmlns:a16="http://schemas.microsoft.com/office/drawing/2014/main" id="{5CBFDB9D-C397-4243-A4CB-96CAB3F3AAA0}"/>
              </a:ext>
            </a:extLst>
          </p:cNvPr>
          <p:cNvGraphicFramePr>
            <a:graphicFrameLocks noGrp="1"/>
          </p:cNvGraphicFramePr>
          <p:nvPr>
            <p:extLst>
              <p:ext uri="{D42A27DB-BD31-4B8C-83A1-F6EECF244321}">
                <p14:modId xmlns:p14="http://schemas.microsoft.com/office/powerpoint/2010/main" val="861807886"/>
              </p:ext>
            </p:extLst>
          </p:nvPr>
        </p:nvGraphicFramePr>
        <p:xfrm>
          <a:off x="1193180" y="1692323"/>
          <a:ext cx="9547607" cy="4184370"/>
        </p:xfrm>
        <a:graphic>
          <a:graphicData uri="http://schemas.openxmlformats.org/drawingml/2006/table">
            <a:tbl>
              <a:tblPr firstRow="1" firstCol="1" bandRow="1">
                <a:tableStyleId>{5C22544A-7EE6-4342-B048-85BDC9FD1C3A}</a:tableStyleId>
              </a:tblPr>
              <a:tblGrid>
                <a:gridCol w="3245911">
                  <a:extLst>
                    <a:ext uri="{9D8B030D-6E8A-4147-A177-3AD203B41FA5}">
                      <a16:colId xmlns:a16="http://schemas.microsoft.com/office/drawing/2014/main" val="708379177"/>
                    </a:ext>
                  </a:extLst>
                </a:gridCol>
                <a:gridCol w="1574657">
                  <a:extLst>
                    <a:ext uri="{9D8B030D-6E8A-4147-A177-3AD203B41FA5}">
                      <a16:colId xmlns:a16="http://schemas.microsoft.com/office/drawing/2014/main" val="947379440"/>
                    </a:ext>
                  </a:extLst>
                </a:gridCol>
                <a:gridCol w="1576191">
                  <a:extLst>
                    <a:ext uri="{9D8B030D-6E8A-4147-A177-3AD203B41FA5}">
                      <a16:colId xmlns:a16="http://schemas.microsoft.com/office/drawing/2014/main" val="3011372634"/>
                    </a:ext>
                  </a:extLst>
                </a:gridCol>
                <a:gridCol w="1574657">
                  <a:extLst>
                    <a:ext uri="{9D8B030D-6E8A-4147-A177-3AD203B41FA5}">
                      <a16:colId xmlns:a16="http://schemas.microsoft.com/office/drawing/2014/main" val="1482617318"/>
                    </a:ext>
                  </a:extLst>
                </a:gridCol>
                <a:gridCol w="1576191">
                  <a:extLst>
                    <a:ext uri="{9D8B030D-6E8A-4147-A177-3AD203B41FA5}">
                      <a16:colId xmlns:a16="http://schemas.microsoft.com/office/drawing/2014/main" val="1821599005"/>
                    </a:ext>
                  </a:extLst>
                </a:gridCol>
              </a:tblGrid>
              <a:tr h="278958">
                <a:tc>
                  <a:txBody>
                    <a:bodyPr/>
                    <a:lstStyle/>
                    <a:p>
                      <a:pPr>
                        <a:spcAft>
                          <a:spcPts val="0"/>
                        </a:spcAft>
                      </a:pPr>
                      <a:r>
                        <a:rPr lang="en-GB" sz="1800" dirty="0">
                          <a:solidFill>
                            <a:schemeClr val="tx1"/>
                          </a:solidFill>
                          <a:effectLst/>
                        </a:rPr>
                        <a:t>Total population</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GB" sz="1800">
                          <a:solidFill>
                            <a:schemeClr val="tx1"/>
                          </a:solidFill>
                          <a:effectLst/>
                        </a:rPr>
                        <a:t>Popn</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spcAft>
                          <a:spcPts val="0"/>
                        </a:spcAft>
                      </a:pPr>
                      <a:r>
                        <a:rPr lang="en-GB" sz="1800">
                          <a:solidFill>
                            <a:schemeClr val="tx1"/>
                          </a:solidFill>
                          <a:effectLst/>
                        </a:rPr>
                        <a:t>Response</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937592789"/>
                  </a:ext>
                </a:extLst>
              </a:tr>
              <a:tr h="278958">
                <a:tc>
                  <a:txBody>
                    <a:bodyPr/>
                    <a:lstStyle/>
                    <a:p>
                      <a:pPr>
                        <a:spcAft>
                          <a:spcPts val="0"/>
                        </a:spcAft>
                      </a:pPr>
                      <a:r>
                        <a:rPr lang="en-GB" sz="1800" dirty="0">
                          <a:solidFill>
                            <a:schemeClr val="tx1"/>
                          </a:solidFill>
                          <a:effectLst/>
                        </a:rPr>
                        <a:t> </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2019</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a:solidFill>
                            <a:schemeClr val="tx1"/>
                          </a:solidFill>
                          <a:effectLst/>
                        </a:rPr>
                        <a:t> </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a:solidFill>
                            <a:schemeClr val="tx1"/>
                          </a:solidFill>
                          <a:effectLst/>
                        </a:rPr>
                        <a:t>#</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a:solidFill>
                            <a:schemeClr val="tx1"/>
                          </a:solidFill>
                          <a:effectLst/>
                        </a:rPr>
                        <a:t>%</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4911800"/>
                  </a:ext>
                </a:extLst>
              </a:tr>
              <a:tr h="278958">
                <a:tc>
                  <a:txBody>
                    <a:bodyPr/>
                    <a:lstStyle/>
                    <a:p>
                      <a:pPr>
                        <a:spcAft>
                          <a:spcPts val="0"/>
                        </a:spcAft>
                      </a:pPr>
                      <a:r>
                        <a:rPr lang="en-GB" sz="1800" dirty="0">
                          <a:solidFill>
                            <a:schemeClr val="tx1"/>
                          </a:solidFill>
                          <a:effectLst/>
                        </a:rPr>
                        <a:t>Gravesham</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dirty="0">
                          <a:solidFill>
                            <a:schemeClr val="tx1"/>
                          </a:solidFill>
                          <a:effectLst/>
                        </a:rPr>
                        <a:t>107,100</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dirty="0">
                          <a:solidFill>
                            <a:schemeClr val="tx1"/>
                          </a:solidFill>
                          <a:effectLst/>
                        </a:rPr>
                        <a:t>7%</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dirty="0">
                          <a:solidFill>
                            <a:schemeClr val="tx1"/>
                          </a:solidFill>
                          <a:effectLst/>
                        </a:rPr>
                        <a:t>24</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dirty="0">
                          <a:solidFill>
                            <a:schemeClr val="tx1"/>
                          </a:solidFill>
                          <a:effectLst/>
                        </a:rPr>
                        <a:t>6%</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46165035"/>
                  </a:ext>
                </a:extLst>
              </a:tr>
              <a:tr h="278958">
                <a:tc>
                  <a:txBody>
                    <a:bodyPr/>
                    <a:lstStyle/>
                    <a:p>
                      <a:pPr>
                        <a:spcAft>
                          <a:spcPts val="0"/>
                        </a:spcAft>
                      </a:pPr>
                      <a:r>
                        <a:rPr lang="en-GB" sz="1800" dirty="0">
                          <a:solidFill>
                            <a:schemeClr val="tx1"/>
                          </a:solidFill>
                          <a:effectLst/>
                        </a:rPr>
                        <a:t>Dartford</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en-GB" sz="1800" dirty="0">
                          <a:solidFill>
                            <a:schemeClr val="tx1"/>
                          </a:solidFill>
                          <a:effectLst/>
                        </a:rPr>
                        <a:t>112,700</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en-GB" sz="1800" dirty="0">
                          <a:solidFill>
                            <a:schemeClr val="tx1"/>
                          </a:solidFill>
                          <a:effectLst/>
                        </a:rPr>
                        <a:t>7%</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en-GB" sz="1800" dirty="0">
                          <a:solidFill>
                            <a:schemeClr val="tx1"/>
                          </a:solidFill>
                          <a:effectLst/>
                        </a:rPr>
                        <a:t>10</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en-GB" sz="1800" dirty="0">
                          <a:solidFill>
                            <a:schemeClr val="tx1"/>
                          </a:solidFill>
                          <a:effectLst/>
                        </a:rPr>
                        <a:t>2%</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03886591"/>
                  </a:ext>
                </a:extLst>
              </a:tr>
              <a:tr h="278958">
                <a:tc>
                  <a:txBody>
                    <a:bodyPr/>
                    <a:lstStyle/>
                    <a:p>
                      <a:pPr>
                        <a:spcAft>
                          <a:spcPts val="0"/>
                        </a:spcAft>
                      </a:pPr>
                      <a:r>
                        <a:rPr lang="en-GB" sz="1800" dirty="0">
                          <a:solidFill>
                            <a:schemeClr val="tx1"/>
                          </a:solidFill>
                          <a:effectLst/>
                        </a:rPr>
                        <a:t>Folkestone &amp; Hythe</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112,700</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7%</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a:solidFill>
                            <a:schemeClr val="tx1"/>
                          </a:solidFill>
                          <a:effectLst/>
                        </a:rPr>
                        <a:t>61</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a:solidFill>
                            <a:schemeClr val="tx1"/>
                          </a:solidFill>
                          <a:effectLst/>
                        </a:rPr>
                        <a:t>14%</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7739489"/>
                  </a:ext>
                </a:extLst>
              </a:tr>
              <a:tr h="278958">
                <a:tc>
                  <a:txBody>
                    <a:bodyPr/>
                    <a:lstStyle/>
                    <a:p>
                      <a:pPr>
                        <a:spcAft>
                          <a:spcPts val="0"/>
                        </a:spcAft>
                      </a:pPr>
                      <a:r>
                        <a:rPr lang="en-GB" sz="1800" dirty="0">
                          <a:solidFill>
                            <a:schemeClr val="tx1"/>
                          </a:solidFill>
                          <a:effectLst/>
                        </a:rPr>
                        <a:t>Dover</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117,900</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7%</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49</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a:solidFill>
                            <a:schemeClr val="tx1"/>
                          </a:solidFill>
                          <a:effectLst/>
                        </a:rPr>
                        <a:t>12%</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105489"/>
                  </a:ext>
                </a:extLst>
              </a:tr>
              <a:tr h="278958">
                <a:tc>
                  <a:txBody>
                    <a:bodyPr/>
                    <a:lstStyle/>
                    <a:p>
                      <a:pPr>
                        <a:spcAft>
                          <a:spcPts val="0"/>
                        </a:spcAft>
                      </a:pPr>
                      <a:r>
                        <a:rPr lang="en-GB" sz="1800" dirty="0">
                          <a:solidFill>
                            <a:schemeClr val="tx1"/>
                          </a:solidFill>
                          <a:effectLst/>
                        </a:rPr>
                        <a:t>Tunbridge Wells </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en-GB" sz="1800" dirty="0">
                          <a:solidFill>
                            <a:schemeClr val="tx1"/>
                          </a:solidFill>
                          <a:effectLst/>
                        </a:rPr>
                        <a:t>119600</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en-GB" sz="1800" dirty="0">
                          <a:solidFill>
                            <a:schemeClr val="tx1"/>
                          </a:solidFill>
                          <a:effectLst/>
                        </a:rPr>
                        <a:t>8%</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en-GB" sz="1800" dirty="0">
                          <a:solidFill>
                            <a:schemeClr val="tx1"/>
                          </a:solidFill>
                          <a:effectLst/>
                        </a:rPr>
                        <a:t>16</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spcAft>
                          <a:spcPts val="0"/>
                        </a:spcAft>
                      </a:pPr>
                      <a:r>
                        <a:rPr lang="en-GB" sz="1800" dirty="0">
                          <a:solidFill>
                            <a:schemeClr val="tx1"/>
                          </a:solidFill>
                          <a:effectLst/>
                        </a:rPr>
                        <a:t>4%</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40533326"/>
                  </a:ext>
                </a:extLst>
              </a:tr>
              <a:tr h="278958">
                <a:tc>
                  <a:txBody>
                    <a:bodyPr/>
                    <a:lstStyle/>
                    <a:p>
                      <a:pPr>
                        <a:spcAft>
                          <a:spcPts val="0"/>
                        </a:spcAft>
                      </a:pPr>
                      <a:r>
                        <a:rPr lang="en-GB" sz="1800" dirty="0">
                          <a:solidFill>
                            <a:schemeClr val="tx1"/>
                          </a:solidFill>
                          <a:effectLst/>
                        </a:rPr>
                        <a:t>Sevenoaks</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dirty="0">
                          <a:solidFill>
                            <a:schemeClr val="tx1"/>
                          </a:solidFill>
                          <a:effectLst/>
                        </a:rPr>
                        <a:t>121,200</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dirty="0">
                          <a:solidFill>
                            <a:schemeClr val="tx1"/>
                          </a:solidFill>
                          <a:effectLst/>
                        </a:rPr>
                        <a:t>8%</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dirty="0">
                          <a:solidFill>
                            <a:schemeClr val="tx1"/>
                          </a:solidFill>
                          <a:effectLst/>
                        </a:rPr>
                        <a:t>28</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dirty="0">
                          <a:solidFill>
                            <a:schemeClr val="tx1"/>
                          </a:solidFill>
                          <a:effectLst/>
                        </a:rPr>
                        <a:t>7%</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90753097"/>
                  </a:ext>
                </a:extLst>
              </a:tr>
              <a:tr h="278958">
                <a:tc>
                  <a:txBody>
                    <a:bodyPr/>
                    <a:lstStyle/>
                    <a:p>
                      <a:pPr>
                        <a:spcAft>
                          <a:spcPts val="0"/>
                        </a:spcAft>
                      </a:pPr>
                      <a:r>
                        <a:rPr lang="en-GB" sz="1800">
                          <a:solidFill>
                            <a:schemeClr val="tx1"/>
                          </a:solidFill>
                          <a:effectLst/>
                        </a:rPr>
                        <a:t>Ashford </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131000</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a:solidFill>
                            <a:schemeClr val="tx1"/>
                          </a:solidFill>
                          <a:effectLst/>
                        </a:rPr>
                        <a:t>8%</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38</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a:solidFill>
                            <a:schemeClr val="tx1"/>
                          </a:solidFill>
                          <a:effectLst/>
                        </a:rPr>
                        <a:t>9%</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457142"/>
                  </a:ext>
                </a:extLst>
              </a:tr>
              <a:tr h="278958">
                <a:tc>
                  <a:txBody>
                    <a:bodyPr/>
                    <a:lstStyle/>
                    <a:p>
                      <a:pPr>
                        <a:spcAft>
                          <a:spcPts val="0"/>
                        </a:spcAft>
                      </a:pPr>
                      <a:r>
                        <a:rPr lang="en-GB" sz="1800">
                          <a:solidFill>
                            <a:schemeClr val="tx1"/>
                          </a:solidFill>
                          <a:effectLst/>
                        </a:rPr>
                        <a:t>Tonbridge &amp; Malling</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131100</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8%</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38</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a:solidFill>
                            <a:schemeClr val="tx1"/>
                          </a:solidFill>
                          <a:effectLst/>
                        </a:rPr>
                        <a:t>9%</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413944"/>
                  </a:ext>
                </a:extLst>
              </a:tr>
              <a:tr h="278958">
                <a:tc>
                  <a:txBody>
                    <a:bodyPr/>
                    <a:lstStyle/>
                    <a:p>
                      <a:pPr>
                        <a:spcAft>
                          <a:spcPts val="0"/>
                        </a:spcAft>
                      </a:pPr>
                      <a:r>
                        <a:rPr lang="en-GB" sz="1800">
                          <a:solidFill>
                            <a:schemeClr val="tx1"/>
                          </a:solidFill>
                          <a:effectLst/>
                        </a:rPr>
                        <a:t>Thanet</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142100</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9%</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38</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a:solidFill>
                            <a:schemeClr val="tx1"/>
                          </a:solidFill>
                          <a:effectLst/>
                        </a:rPr>
                        <a:t>9%</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89982"/>
                  </a:ext>
                </a:extLst>
              </a:tr>
              <a:tr h="278958">
                <a:tc>
                  <a:txBody>
                    <a:bodyPr/>
                    <a:lstStyle/>
                    <a:p>
                      <a:pPr>
                        <a:spcAft>
                          <a:spcPts val="0"/>
                        </a:spcAft>
                      </a:pPr>
                      <a:r>
                        <a:rPr lang="en-GB" sz="1800">
                          <a:solidFill>
                            <a:schemeClr val="tx1"/>
                          </a:solidFill>
                          <a:effectLst/>
                        </a:rPr>
                        <a:t>Swale</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148600</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a:solidFill>
                            <a:schemeClr val="tx1"/>
                          </a:solidFill>
                          <a:effectLst/>
                        </a:rPr>
                        <a:t>9%</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49</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a:solidFill>
                            <a:schemeClr val="tx1"/>
                          </a:solidFill>
                          <a:effectLst/>
                        </a:rPr>
                        <a:t>12%</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0492089"/>
                  </a:ext>
                </a:extLst>
              </a:tr>
              <a:tr h="278958">
                <a:tc>
                  <a:txBody>
                    <a:bodyPr/>
                    <a:lstStyle/>
                    <a:p>
                      <a:pPr>
                        <a:spcAft>
                          <a:spcPts val="0"/>
                        </a:spcAft>
                      </a:pPr>
                      <a:r>
                        <a:rPr lang="en-GB" sz="1800" dirty="0">
                          <a:solidFill>
                            <a:schemeClr val="tx1"/>
                          </a:solidFill>
                          <a:effectLst/>
                        </a:rPr>
                        <a:t>Canterbury</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dirty="0">
                          <a:solidFill>
                            <a:schemeClr val="tx1"/>
                          </a:solidFill>
                          <a:effectLst/>
                        </a:rPr>
                        <a:t>165,500</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dirty="0">
                          <a:solidFill>
                            <a:schemeClr val="tx1"/>
                          </a:solidFill>
                          <a:effectLst/>
                        </a:rPr>
                        <a:t>10%</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dirty="0">
                          <a:solidFill>
                            <a:schemeClr val="tx1"/>
                          </a:solidFill>
                          <a:effectLst/>
                        </a:rPr>
                        <a:t>32</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dirty="0">
                          <a:solidFill>
                            <a:schemeClr val="tx1"/>
                          </a:solidFill>
                          <a:effectLst/>
                        </a:rPr>
                        <a:t>8%</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389731292"/>
                  </a:ext>
                </a:extLst>
              </a:tr>
              <a:tr h="278958">
                <a:tc>
                  <a:txBody>
                    <a:bodyPr/>
                    <a:lstStyle/>
                    <a:p>
                      <a:pPr>
                        <a:spcAft>
                          <a:spcPts val="0"/>
                        </a:spcAft>
                      </a:pPr>
                      <a:r>
                        <a:rPr lang="en-GB" sz="1800">
                          <a:solidFill>
                            <a:schemeClr val="tx1"/>
                          </a:solidFill>
                          <a:effectLst/>
                        </a:rPr>
                        <a:t>Maidstone</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a:solidFill>
                            <a:schemeClr val="tx1"/>
                          </a:solidFill>
                          <a:effectLst/>
                        </a:rPr>
                        <a:t>172,500</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dirty="0">
                          <a:solidFill>
                            <a:schemeClr val="tx1"/>
                          </a:solidFill>
                          <a:effectLst/>
                        </a:rPr>
                        <a:t>11%</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a:solidFill>
                            <a:schemeClr val="tx1"/>
                          </a:solidFill>
                          <a:effectLst/>
                        </a:rPr>
                        <a:t>40</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GB" sz="1800" dirty="0">
                          <a:solidFill>
                            <a:schemeClr val="tx1"/>
                          </a:solidFill>
                          <a:effectLst/>
                        </a:rPr>
                        <a:t>9%</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81533367"/>
                  </a:ext>
                </a:extLst>
              </a:tr>
              <a:tr h="278958">
                <a:tc>
                  <a:txBody>
                    <a:bodyPr/>
                    <a:lstStyle/>
                    <a:p>
                      <a:pPr>
                        <a:spcAft>
                          <a:spcPts val="0"/>
                        </a:spcAft>
                      </a:pPr>
                      <a:r>
                        <a:rPr lang="en-GB" sz="1800">
                          <a:solidFill>
                            <a:schemeClr val="tx1"/>
                          </a:solidFill>
                          <a:effectLst/>
                        </a:rPr>
                        <a:t>Kent</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a:solidFill>
                            <a:schemeClr val="tx1"/>
                          </a:solidFill>
                          <a:effectLst/>
                        </a:rPr>
                        <a:t>1,582,100</a:t>
                      </a:r>
                      <a:endParaRPr lang="en-GB" sz="180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 </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latin typeface="Calibri" panose="020F0502020204030204" pitchFamily="34" charset="0"/>
                          <a:ea typeface="Calibri" panose="020F0502020204030204" pitchFamily="34" charset="0"/>
                        </a:rPr>
                        <a:t>423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800" dirty="0">
                          <a:solidFill>
                            <a:schemeClr val="tx1"/>
                          </a:solidFill>
                          <a:effectLst/>
                        </a:rPr>
                        <a:t> </a:t>
                      </a:r>
                      <a:endParaRPr lang="en-GB" sz="1800" dirty="0">
                        <a:solidFill>
                          <a:schemeClr val="tx1"/>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811733"/>
                  </a:ext>
                </a:extLst>
              </a:tr>
            </a:tbl>
          </a:graphicData>
        </a:graphic>
      </p:graphicFrame>
    </p:spTree>
    <p:extLst>
      <p:ext uri="{BB962C8B-B14F-4D97-AF65-F5344CB8AC3E}">
        <p14:creationId xmlns:p14="http://schemas.microsoft.com/office/powerpoint/2010/main" val="1613325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CDA0-6D5A-4D91-850B-7F3B4DB07648}"/>
              </a:ext>
            </a:extLst>
          </p:cNvPr>
          <p:cNvSpPr txBox="1">
            <a:spLocks/>
          </p:cNvSpPr>
          <p:nvPr/>
        </p:nvSpPr>
        <p:spPr>
          <a:xfrm>
            <a:off x="1193180" y="1260088"/>
            <a:ext cx="9322420" cy="46166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dirty="0"/>
          </a:p>
        </p:txBody>
      </p:sp>
      <p:sp>
        <p:nvSpPr>
          <p:cNvPr id="28" name="TextBox 27">
            <a:extLst>
              <a:ext uri="{FF2B5EF4-FFF2-40B4-BE49-F238E27FC236}">
                <a16:creationId xmlns:a16="http://schemas.microsoft.com/office/drawing/2014/main" id="{EBB31FFD-0446-4649-B2C3-D7C9AA3C1070}"/>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Consultation feedback (snapshot 13/11/2019)</a:t>
            </a:r>
          </a:p>
        </p:txBody>
      </p:sp>
      <p:sp>
        <p:nvSpPr>
          <p:cNvPr id="34" name="TextBox 33">
            <a:extLst>
              <a:ext uri="{FF2B5EF4-FFF2-40B4-BE49-F238E27FC236}">
                <a16:creationId xmlns:a16="http://schemas.microsoft.com/office/drawing/2014/main" id="{74FE7B8B-1987-4D71-A13E-29F8E911A77C}"/>
              </a:ext>
            </a:extLst>
          </p:cNvPr>
          <p:cNvSpPr txBox="1"/>
          <p:nvPr/>
        </p:nvSpPr>
        <p:spPr>
          <a:xfrm>
            <a:off x="11877963" y="6567815"/>
            <a:ext cx="314325"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3</a:t>
            </a:r>
          </a:p>
        </p:txBody>
      </p:sp>
      <p:sp>
        <p:nvSpPr>
          <p:cNvPr id="5" name="TextBox 4">
            <a:extLst>
              <a:ext uri="{FF2B5EF4-FFF2-40B4-BE49-F238E27FC236}">
                <a16:creationId xmlns:a16="http://schemas.microsoft.com/office/drawing/2014/main" id="{EA26D535-86BD-45FD-9869-0AEC924B46F5}"/>
              </a:ext>
            </a:extLst>
          </p:cNvPr>
          <p:cNvSpPr txBox="1"/>
          <p:nvPr/>
        </p:nvSpPr>
        <p:spPr>
          <a:xfrm>
            <a:off x="289875" y="926427"/>
            <a:ext cx="10140287" cy="646331"/>
          </a:xfrm>
          <a:prstGeom prst="rect">
            <a:avLst/>
          </a:prstGeom>
          <a:noFill/>
        </p:spPr>
        <p:txBody>
          <a:bodyPr wrap="square" rtlCol="0">
            <a:spAutoFit/>
          </a:bodyPr>
          <a:lstStyle/>
          <a:p>
            <a:pPr lvl="1"/>
            <a:endParaRPr lang="en-GB" dirty="0">
              <a:latin typeface="Arial Nova" panose="020B0504020202020204" pitchFamily="34" charset="0"/>
            </a:endParaRPr>
          </a:p>
          <a:p>
            <a:pPr marL="285750" indent="-285750">
              <a:buFont typeface="Arial" panose="020B0604020202020204" pitchFamily="34" charset="0"/>
              <a:buChar char="•"/>
            </a:pPr>
            <a:endParaRPr lang="en-GB" dirty="0">
              <a:latin typeface="Arial Nova" panose="020B0504020202020204" pitchFamily="34" charset="0"/>
            </a:endParaRPr>
          </a:p>
        </p:txBody>
      </p:sp>
      <p:pic>
        <p:nvPicPr>
          <p:cNvPr id="3" name="Picture 2">
            <a:extLst>
              <a:ext uri="{FF2B5EF4-FFF2-40B4-BE49-F238E27FC236}">
                <a16:creationId xmlns:a16="http://schemas.microsoft.com/office/drawing/2014/main" id="{01BEC811-D183-44E8-BDDC-E5B994F4C7BC}"/>
              </a:ext>
            </a:extLst>
          </p:cNvPr>
          <p:cNvPicPr>
            <a:picLocks noChangeAspect="1"/>
          </p:cNvPicPr>
          <p:nvPr/>
        </p:nvPicPr>
        <p:blipFill>
          <a:blip r:embed="rId2"/>
          <a:stretch>
            <a:fillRect/>
          </a:stretch>
        </p:blipFill>
        <p:spPr>
          <a:xfrm>
            <a:off x="2121496" y="1360155"/>
            <a:ext cx="7680722" cy="4616605"/>
          </a:xfrm>
          <a:prstGeom prst="rect">
            <a:avLst/>
          </a:prstGeom>
          <a:ln>
            <a:solidFill>
              <a:schemeClr val="tx1"/>
            </a:solidFill>
          </a:ln>
        </p:spPr>
      </p:pic>
    </p:spTree>
    <p:extLst>
      <p:ext uri="{BB962C8B-B14F-4D97-AF65-F5344CB8AC3E}">
        <p14:creationId xmlns:p14="http://schemas.microsoft.com/office/powerpoint/2010/main" val="308867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0140287" cy="369332"/>
          </a:xfrm>
          <a:prstGeom prst="rect">
            <a:avLst/>
          </a:prstGeom>
          <a:noFill/>
        </p:spPr>
        <p:txBody>
          <a:bodyPr wrap="square" rtlCol="0">
            <a:spAutoFit/>
          </a:bodyPr>
          <a:lstStyle/>
          <a:p>
            <a:r>
              <a:rPr lang="en-GB" dirty="0">
                <a:latin typeface="Arial Nova" panose="020B0504020202020204" pitchFamily="34" charset="0"/>
              </a:rPr>
              <a:t>Personal Outcomes:  Information and Advice</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Consultation feedback (snapshot 13/11/2019)</a:t>
            </a:r>
          </a:p>
        </p:txBody>
      </p:sp>
      <p:graphicFrame>
        <p:nvGraphicFramePr>
          <p:cNvPr id="7" name="Chart 6">
            <a:extLst>
              <a:ext uri="{FF2B5EF4-FFF2-40B4-BE49-F238E27FC236}">
                <a16:creationId xmlns:a16="http://schemas.microsoft.com/office/drawing/2014/main" id="{71B90103-97BC-4185-8A1A-9B97C880375B}"/>
              </a:ext>
            </a:extLst>
          </p:cNvPr>
          <p:cNvGraphicFramePr>
            <a:graphicFrameLocks/>
          </p:cNvGraphicFramePr>
          <p:nvPr>
            <p:extLst>
              <p:ext uri="{D42A27DB-BD31-4B8C-83A1-F6EECF244321}">
                <p14:modId xmlns:p14="http://schemas.microsoft.com/office/powerpoint/2010/main" val="580405026"/>
              </p:ext>
            </p:extLst>
          </p:nvPr>
        </p:nvGraphicFramePr>
        <p:xfrm>
          <a:off x="517283" y="1419367"/>
          <a:ext cx="11096961" cy="50308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777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0140287" cy="369332"/>
          </a:xfrm>
          <a:prstGeom prst="rect">
            <a:avLst/>
          </a:prstGeom>
          <a:noFill/>
        </p:spPr>
        <p:txBody>
          <a:bodyPr wrap="square" rtlCol="0">
            <a:spAutoFit/>
          </a:bodyPr>
          <a:lstStyle/>
          <a:p>
            <a:r>
              <a:rPr lang="en-GB" dirty="0">
                <a:latin typeface="Arial Nova" panose="020B0504020202020204" pitchFamily="34" charset="0"/>
              </a:rPr>
              <a:t>Personal Outcomes:  Social Inclusion</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Consultation feedback (snapshot 13/11/2019)</a:t>
            </a:r>
          </a:p>
        </p:txBody>
      </p:sp>
      <p:pic>
        <p:nvPicPr>
          <p:cNvPr id="4" name="Picture 3">
            <a:extLst>
              <a:ext uri="{FF2B5EF4-FFF2-40B4-BE49-F238E27FC236}">
                <a16:creationId xmlns:a16="http://schemas.microsoft.com/office/drawing/2014/main" id="{7848F720-B0CA-42C0-B254-DA494A03FA68}"/>
              </a:ext>
            </a:extLst>
          </p:cNvPr>
          <p:cNvPicPr>
            <a:picLocks noChangeAspect="1"/>
          </p:cNvPicPr>
          <p:nvPr/>
        </p:nvPicPr>
        <p:blipFill>
          <a:blip r:embed="rId2"/>
          <a:stretch>
            <a:fillRect/>
          </a:stretch>
        </p:blipFill>
        <p:spPr>
          <a:xfrm>
            <a:off x="1349298" y="1427356"/>
            <a:ext cx="8218447" cy="4991056"/>
          </a:xfrm>
          <a:prstGeom prst="rect">
            <a:avLst/>
          </a:prstGeom>
          <a:ln>
            <a:noFill/>
          </a:ln>
        </p:spPr>
      </p:pic>
    </p:spTree>
    <p:extLst>
      <p:ext uri="{BB962C8B-B14F-4D97-AF65-F5344CB8AC3E}">
        <p14:creationId xmlns:p14="http://schemas.microsoft.com/office/powerpoint/2010/main" val="1252434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0140287" cy="369332"/>
          </a:xfrm>
          <a:prstGeom prst="rect">
            <a:avLst/>
          </a:prstGeom>
          <a:noFill/>
        </p:spPr>
        <p:txBody>
          <a:bodyPr wrap="square" rtlCol="0">
            <a:spAutoFit/>
          </a:bodyPr>
          <a:lstStyle/>
          <a:p>
            <a:r>
              <a:rPr lang="en-GB" dirty="0">
                <a:latin typeface="Arial Nova" panose="020B0504020202020204" pitchFamily="34" charset="0"/>
              </a:rPr>
              <a:t>Personal Outcomes:  Care and Support</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Consultation feedback (snapshot 13/11/2019)</a:t>
            </a:r>
          </a:p>
        </p:txBody>
      </p:sp>
      <p:graphicFrame>
        <p:nvGraphicFramePr>
          <p:cNvPr id="7" name="Chart 6">
            <a:extLst>
              <a:ext uri="{FF2B5EF4-FFF2-40B4-BE49-F238E27FC236}">
                <a16:creationId xmlns:a16="http://schemas.microsoft.com/office/drawing/2014/main" id="{DE44BC92-6AA5-4E3C-956D-8AC1A98EE010}"/>
              </a:ext>
            </a:extLst>
          </p:cNvPr>
          <p:cNvGraphicFramePr>
            <a:graphicFrameLocks/>
          </p:cNvGraphicFramePr>
          <p:nvPr>
            <p:extLst>
              <p:ext uri="{D42A27DB-BD31-4B8C-83A1-F6EECF244321}">
                <p14:modId xmlns:p14="http://schemas.microsoft.com/office/powerpoint/2010/main" val="4286140039"/>
              </p:ext>
            </p:extLst>
          </p:nvPr>
        </p:nvGraphicFramePr>
        <p:xfrm>
          <a:off x="289874" y="1405719"/>
          <a:ext cx="11706507" cy="4954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07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E7BC5-70B3-4EAD-B14D-169448E6234E}"/>
              </a:ext>
            </a:extLst>
          </p:cNvPr>
          <p:cNvSpPr txBox="1"/>
          <p:nvPr/>
        </p:nvSpPr>
        <p:spPr>
          <a:xfrm>
            <a:off x="1912659" y="3557557"/>
            <a:ext cx="3523430" cy="338554"/>
          </a:xfrm>
          <a:prstGeom prst="rect">
            <a:avLst/>
          </a:prstGeom>
          <a:noFill/>
        </p:spPr>
        <p:txBody>
          <a:bodyPr wrap="square" numCol="1" rtlCol="0">
            <a:spAutoFit/>
          </a:bodyPr>
          <a:lstStyle/>
          <a:p>
            <a:r>
              <a:rPr lang="en-GB" sz="1600" b="1" dirty="0">
                <a:latin typeface="Arial Nova" panose="020B0504020202020204" pitchFamily="34" charset="0"/>
              </a:rPr>
              <a:t>Section 4 – </a:t>
            </a:r>
            <a:r>
              <a:rPr lang="en-GB" sz="1600" dirty="0">
                <a:latin typeface="Arial Nova" panose="020B0504020202020204" pitchFamily="34" charset="0"/>
              </a:rPr>
              <a:t>Procurement Approach</a:t>
            </a:r>
          </a:p>
        </p:txBody>
      </p:sp>
      <p:sp>
        <p:nvSpPr>
          <p:cNvPr id="3" name="Rectangle 2">
            <a:extLst>
              <a:ext uri="{FF2B5EF4-FFF2-40B4-BE49-F238E27FC236}">
                <a16:creationId xmlns:a16="http://schemas.microsoft.com/office/drawing/2014/main" id="{57649342-296C-49AB-855D-D2C7DCCCAC5D}"/>
              </a:ext>
            </a:extLst>
          </p:cNvPr>
          <p:cNvSpPr/>
          <p:nvPr/>
        </p:nvSpPr>
        <p:spPr>
          <a:xfrm>
            <a:off x="1912659" y="3009333"/>
            <a:ext cx="3523431" cy="338554"/>
          </a:xfrm>
          <a:prstGeom prst="rect">
            <a:avLst/>
          </a:prstGeom>
        </p:spPr>
        <p:txBody>
          <a:bodyPr wrap="square">
            <a:spAutoFit/>
          </a:bodyPr>
          <a:lstStyle/>
          <a:p>
            <a:r>
              <a:rPr lang="en-GB" sz="1600" b="1" dirty="0">
                <a:latin typeface="Arial Nova" panose="020B0504020202020204" pitchFamily="34" charset="0"/>
              </a:rPr>
              <a:t>Section 3 – </a:t>
            </a:r>
            <a:r>
              <a:rPr lang="en-GB" sz="1600" dirty="0">
                <a:latin typeface="Arial Nova" panose="020B0504020202020204" pitchFamily="34" charset="0"/>
              </a:rPr>
              <a:t>Demographic Analysis</a:t>
            </a:r>
            <a:r>
              <a:rPr lang="en-GB" sz="1600" b="1" dirty="0">
                <a:latin typeface="Arial Nova" panose="020B0504020202020204" pitchFamily="34" charset="0"/>
              </a:rPr>
              <a:t> </a:t>
            </a:r>
            <a:endParaRPr lang="en-GB" sz="1600" dirty="0">
              <a:latin typeface="Arial Nova" panose="020B0504020202020204" pitchFamily="34" charset="0"/>
            </a:endParaRPr>
          </a:p>
        </p:txBody>
      </p:sp>
      <p:sp>
        <p:nvSpPr>
          <p:cNvPr id="4" name="TextBox 3">
            <a:extLst>
              <a:ext uri="{FF2B5EF4-FFF2-40B4-BE49-F238E27FC236}">
                <a16:creationId xmlns:a16="http://schemas.microsoft.com/office/drawing/2014/main" id="{D4427A0A-1977-4DCC-A847-1539A814CCCA}"/>
              </a:ext>
            </a:extLst>
          </p:cNvPr>
          <p:cNvSpPr txBox="1"/>
          <p:nvPr/>
        </p:nvSpPr>
        <p:spPr>
          <a:xfrm>
            <a:off x="108928" y="198604"/>
            <a:ext cx="2445489" cy="369332"/>
          </a:xfrm>
          <a:prstGeom prst="rect">
            <a:avLst/>
          </a:prstGeom>
          <a:noFill/>
        </p:spPr>
        <p:txBody>
          <a:bodyPr wrap="square" rtlCol="0">
            <a:spAutoFit/>
          </a:bodyPr>
          <a:lstStyle/>
          <a:p>
            <a:r>
              <a:rPr lang="en-GB" dirty="0">
                <a:latin typeface="Arial Nova" panose="020B0504020202020204" pitchFamily="34" charset="0"/>
              </a:rPr>
              <a:t>Contents</a:t>
            </a:r>
          </a:p>
        </p:txBody>
      </p:sp>
      <p:sp>
        <p:nvSpPr>
          <p:cNvPr id="5" name="Rectangle 4">
            <a:extLst>
              <a:ext uri="{FF2B5EF4-FFF2-40B4-BE49-F238E27FC236}">
                <a16:creationId xmlns:a16="http://schemas.microsoft.com/office/drawing/2014/main" id="{DC5029F4-4E5D-4D24-AE35-5AD1D371D380}"/>
              </a:ext>
            </a:extLst>
          </p:cNvPr>
          <p:cNvSpPr/>
          <p:nvPr/>
        </p:nvSpPr>
        <p:spPr>
          <a:xfrm>
            <a:off x="1912659" y="2461109"/>
            <a:ext cx="3523430" cy="338554"/>
          </a:xfrm>
          <a:prstGeom prst="rect">
            <a:avLst/>
          </a:prstGeom>
        </p:spPr>
        <p:txBody>
          <a:bodyPr wrap="square">
            <a:spAutoFit/>
          </a:bodyPr>
          <a:lstStyle/>
          <a:p>
            <a:r>
              <a:rPr lang="en-GB" sz="1600" b="1" dirty="0">
                <a:latin typeface="Arial Nova" panose="020B0504020202020204" pitchFamily="34" charset="0"/>
              </a:rPr>
              <a:t>Section 2 – </a:t>
            </a:r>
            <a:r>
              <a:rPr lang="en-GB" sz="1600" dirty="0">
                <a:latin typeface="Arial Nova" panose="020B0504020202020204" pitchFamily="34" charset="0"/>
              </a:rPr>
              <a:t>Spend Analysis</a:t>
            </a:r>
          </a:p>
        </p:txBody>
      </p:sp>
      <p:sp>
        <p:nvSpPr>
          <p:cNvPr id="6" name="TextBox 5">
            <a:extLst>
              <a:ext uri="{FF2B5EF4-FFF2-40B4-BE49-F238E27FC236}">
                <a16:creationId xmlns:a16="http://schemas.microsoft.com/office/drawing/2014/main" id="{5F58414A-56C9-4AD0-B7CF-11D94033B07F}"/>
              </a:ext>
            </a:extLst>
          </p:cNvPr>
          <p:cNvSpPr txBox="1"/>
          <p:nvPr/>
        </p:nvSpPr>
        <p:spPr>
          <a:xfrm>
            <a:off x="11877963" y="6567815"/>
            <a:ext cx="314325"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2</a:t>
            </a:r>
          </a:p>
        </p:txBody>
      </p:sp>
      <p:sp>
        <p:nvSpPr>
          <p:cNvPr id="7" name="Rectangle 6">
            <a:extLst>
              <a:ext uri="{FF2B5EF4-FFF2-40B4-BE49-F238E27FC236}">
                <a16:creationId xmlns:a16="http://schemas.microsoft.com/office/drawing/2014/main" id="{33A46955-32C3-4C61-8235-FA96837544F7}"/>
              </a:ext>
            </a:extLst>
          </p:cNvPr>
          <p:cNvSpPr/>
          <p:nvPr/>
        </p:nvSpPr>
        <p:spPr>
          <a:xfrm>
            <a:off x="1912659" y="4103628"/>
            <a:ext cx="6015858" cy="338554"/>
          </a:xfrm>
          <a:prstGeom prst="rect">
            <a:avLst/>
          </a:prstGeom>
        </p:spPr>
        <p:txBody>
          <a:bodyPr wrap="square">
            <a:spAutoFit/>
          </a:bodyPr>
          <a:lstStyle/>
          <a:p>
            <a:r>
              <a:rPr lang="en-GB" sz="1600" b="1" dirty="0">
                <a:latin typeface="Arial Nova" panose="020B0504020202020204" pitchFamily="34" charset="0"/>
              </a:rPr>
              <a:t>Section 5 – </a:t>
            </a:r>
            <a:r>
              <a:rPr lang="en-GB" sz="1600" dirty="0">
                <a:latin typeface="Arial Nova" panose="020B0504020202020204" pitchFamily="34" charset="0"/>
              </a:rPr>
              <a:t>Consultation feedback</a:t>
            </a:r>
          </a:p>
        </p:txBody>
      </p:sp>
      <p:sp>
        <p:nvSpPr>
          <p:cNvPr id="8" name="Rectangle 7">
            <a:extLst>
              <a:ext uri="{FF2B5EF4-FFF2-40B4-BE49-F238E27FC236}">
                <a16:creationId xmlns:a16="http://schemas.microsoft.com/office/drawing/2014/main" id="{02FC794C-0E8F-47CF-AAA0-5EC238AFC595}"/>
              </a:ext>
            </a:extLst>
          </p:cNvPr>
          <p:cNvSpPr/>
          <p:nvPr/>
        </p:nvSpPr>
        <p:spPr>
          <a:xfrm>
            <a:off x="1912659" y="1912885"/>
            <a:ext cx="3523430" cy="338554"/>
          </a:xfrm>
          <a:prstGeom prst="rect">
            <a:avLst/>
          </a:prstGeom>
        </p:spPr>
        <p:txBody>
          <a:bodyPr wrap="square">
            <a:spAutoFit/>
          </a:bodyPr>
          <a:lstStyle/>
          <a:p>
            <a:r>
              <a:rPr lang="en-GB" sz="1600" b="1" dirty="0">
                <a:latin typeface="Arial Nova" panose="020B0504020202020204" pitchFamily="34" charset="0"/>
              </a:rPr>
              <a:t>Section 1 – </a:t>
            </a:r>
            <a:r>
              <a:rPr lang="en-GB" sz="1600" dirty="0">
                <a:latin typeface="Arial Nova" panose="020B0504020202020204" pitchFamily="34" charset="0"/>
              </a:rPr>
              <a:t>Background</a:t>
            </a:r>
          </a:p>
        </p:txBody>
      </p:sp>
      <p:sp>
        <p:nvSpPr>
          <p:cNvPr id="9" name="Rectangle 8">
            <a:extLst>
              <a:ext uri="{FF2B5EF4-FFF2-40B4-BE49-F238E27FC236}">
                <a16:creationId xmlns:a16="http://schemas.microsoft.com/office/drawing/2014/main" id="{E138B74A-F539-4D36-A796-94308CD69A17}"/>
              </a:ext>
            </a:extLst>
          </p:cNvPr>
          <p:cNvSpPr/>
          <p:nvPr/>
        </p:nvSpPr>
        <p:spPr>
          <a:xfrm>
            <a:off x="1912659" y="4649699"/>
            <a:ext cx="6015858" cy="338554"/>
          </a:xfrm>
          <a:prstGeom prst="rect">
            <a:avLst/>
          </a:prstGeom>
        </p:spPr>
        <p:txBody>
          <a:bodyPr wrap="square">
            <a:spAutoFit/>
          </a:bodyPr>
          <a:lstStyle/>
          <a:p>
            <a:r>
              <a:rPr lang="en-GB" sz="1600" b="1" dirty="0">
                <a:latin typeface="Arial Nova" panose="020B0504020202020204" pitchFamily="34" charset="0"/>
              </a:rPr>
              <a:t>Section 6 – </a:t>
            </a:r>
            <a:r>
              <a:rPr lang="en-GB" sz="1600" dirty="0">
                <a:latin typeface="Arial Nova" panose="020B0504020202020204" pitchFamily="34" charset="0"/>
              </a:rPr>
              <a:t>Social Value Toolkit</a:t>
            </a:r>
          </a:p>
        </p:txBody>
      </p:sp>
    </p:spTree>
    <p:extLst>
      <p:ext uri="{BB962C8B-B14F-4D97-AF65-F5344CB8AC3E}">
        <p14:creationId xmlns:p14="http://schemas.microsoft.com/office/powerpoint/2010/main" val="3772302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0140287" cy="369332"/>
          </a:xfrm>
          <a:prstGeom prst="rect">
            <a:avLst/>
          </a:prstGeom>
          <a:noFill/>
        </p:spPr>
        <p:txBody>
          <a:bodyPr wrap="square" rtlCol="0">
            <a:spAutoFit/>
          </a:bodyPr>
          <a:lstStyle/>
          <a:p>
            <a:r>
              <a:rPr lang="en-GB" dirty="0">
                <a:latin typeface="Arial Nova" panose="020B0504020202020204" pitchFamily="34" charset="0"/>
              </a:rPr>
              <a:t>Personal Outcomes:  Health</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Consultation feedback (snapshot 13/11/2019)</a:t>
            </a:r>
          </a:p>
        </p:txBody>
      </p:sp>
      <p:pic>
        <p:nvPicPr>
          <p:cNvPr id="4" name="Picture 3">
            <a:extLst>
              <a:ext uri="{FF2B5EF4-FFF2-40B4-BE49-F238E27FC236}">
                <a16:creationId xmlns:a16="http://schemas.microsoft.com/office/drawing/2014/main" id="{12B9E1F2-16C1-45A5-A8C8-7DB0A8A68C54}"/>
              </a:ext>
            </a:extLst>
          </p:cNvPr>
          <p:cNvPicPr>
            <a:picLocks noChangeAspect="1"/>
          </p:cNvPicPr>
          <p:nvPr/>
        </p:nvPicPr>
        <p:blipFill>
          <a:blip r:embed="rId2"/>
          <a:stretch>
            <a:fillRect/>
          </a:stretch>
        </p:blipFill>
        <p:spPr>
          <a:xfrm>
            <a:off x="809128" y="1421779"/>
            <a:ext cx="10573743" cy="4876954"/>
          </a:xfrm>
          <a:prstGeom prst="rect">
            <a:avLst/>
          </a:prstGeom>
        </p:spPr>
      </p:pic>
    </p:spTree>
    <p:extLst>
      <p:ext uri="{BB962C8B-B14F-4D97-AF65-F5344CB8AC3E}">
        <p14:creationId xmlns:p14="http://schemas.microsoft.com/office/powerpoint/2010/main" val="1680056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0140287" cy="369332"/>
          </a:xfrm>
          <a:prstGeom prst="rect">
            <a:avLst/>
          </a:prstGeom>
          <a:noFill/>
        </p:spPr>
        <p:txBody>
          <a:bodyPr wrap="square" rtlCol="0">
            <a:spAutoFit/>
          </a:bodyPr>
          <a:lstStyle/>
          <a:p>
            <a:r>
              <a:rPr lang="en-GB" dirty="0">
                <a:latin typeface="Arial Nova" panose="020B0504020202020204" pitchFamily="34" charset="0"/>
              </a:rPr>
              <a:t>Personal Outcomes:  Dementia specific</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Consultation feedback (snapshot 13/11/2019)</a:t>
            </a:r>
          </a:p>
        </p:txBody>
      </p:sp>
      <p:pic>
        <p:nvPicPr>
          <p:cNvPr id="5" name="Picture 4">
            <a:extLst>
              <a:ext uri="{FF2B5EF4-FFF2-40B4-BE49-F238E27FC236}">
                <a16:creationId xmlns:a16="http://schemas.microsoft.com/office/drawing/2014/main" id="{22CC18CF-BDEB-4CAF-84EE-249C1BBB9641}"/>
              </a:ext>
            </a:extLst>
          </p:cNvPr>
          <p:cNvPicPr>
            <a:picLocks noChangeAspect="1"/>
          </p:cNvPicPr>
          <p:nvPr/>
        </p:nvPicPr>
        <p:blipFill>
          <a:blip r:embed="rId2"/>
          <a:stretch>
            <a:fillRect/>
          </a:stretch>
        </p:blipFill>
        <p:spPr>
          <a:xfrm>
            <a:off x="1412264" y="1295759"/>
            <a:ext cx="9017898" cy="4996252"/>
          </a:xfrm>
          <a:prstGeom prst="rect">
            <a:avLst/>
          </a:prstGeom>
        </p:spPr>
      </p:pic>
    </p:spTree>
    <p:extLst>
      <p:ext uri="{BB962C8B-B14F-4D97-AF65-F5344CB8AC3E}">
        <p14:creationId xmlns:p14="http://schemas.microsoft.com/office/powerpoint/2010/main" val="32865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0140287" cy="369332"/>
          </a:xfrm>
          <a:prstGeom prst="rect">
            <a:avLst/>
          </a:prstGeom>
          <a:noFill/>
        </p:spPr>
        <p:txBody>
          <a:bodyPr wrap="square" rtlCol="0">
            <a:spAutoFit/>
          </a:bodyPr>
          <a:lstStyle/>
          <a:p>
            <a:r>
              <a:rPr lang="en-GB" dirty="0">
                <a:latin typeface="Arial Nova" panose="020B0504020202020204" pitchFamily="34" charset="0"/>
              </a:rPr>
              <a:t>Personal Outcomes:  Other</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Consultation feedback (snapshot 13/11/2019)</a:t>
            </a:r>
          </a:p>
        </p:txBody>
      </p:sp>
      <p:pic>
        <p:nvPicPr>
          <p:cNvPr id="7" name="Picture 6" descr="Word Cloud">
            <a:extLst>
              <a:ext uri="{FF2B5EF4-FFF2-40B4-BE49-F238E27FC236}">
                <a16:creationId xmlns:a16="http://schemas.microsoft.com/office/drawing/2014/main" id="{F06C5614-C77B-4899-8FEB-9491F492982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5093" y="1656397"/>
            <a:ext cx="10740787" cy="4275176"/>
          </a:xfrm>
          <a:prstGeom prst="rect">
            <a:avLst/>
          </a:prstGeom>
          <a:noFill/>
          <a:ln>
            <a:noFill/>
          </a:ln>
        </p:spPr>
      </p:pic>
    </p:spTree>
    <p:extLst>
      <p:ext uri="{BB962C8B-B14F-4D97-AF65-F5344CB8AC3E}">
        <p14:creationId xmlns:p14="http://schemas.microsoft.com/office/powerpoint/2010/main" val="576798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0140287" cy="369332"/>
          </a:xfrm>
          <a:prstGeom prst="rect">
            <a:avLst/>
          </a:prstGeom>
          <a:noFill/>
        </p:spPr>
        <p:txBody>
          <a:bodyPr wrap="square" rtlCol="0">
            <a:spAutoFit/>
          </a:bodyPr>
          <a:lstStyle/>
          <a:p>
            <a:r>
              <a:rPr lang="en-GB" dirty="0">
                <a:latin typeface="Arial Nova" panose="020B0504020202020204" pitchFamily="34" charset="0"/>
              </a:rPr>
              <a:t>Community Based Activities of choice</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Consultation feedback (snapshot 13/11/2019)</a:t>
            </a:r>
          </a:p>
        </p:txBody>
      </p:sp>
      <p:graphicFrame>
        <p:nvGraphicFramePr>
          <p:cNvPr id="7" name="Chart 6">
            <a:extLst>
              <a:ext uri="{FF2B5EF4-FFF2-40B4-BE49-F238E27FC236}">
                <a16:creationId xmlns:a16="http://schemas.microsoft.com/office/drawing/2014/main" id="{ECE96B34-7361-409B-882B-25F0E8FB330F}"/>
              </a:ext>
            </a:extLst>
          </p:cNvPr>
          <p:cNvGraphicFramePr>
            <a:graphicFrameLocks/>
          </p:cNvGraphicFramePr>
          <p:nvPr>
            <p:extLst>
              <p:ext uri="{D42A27DB-BD31-4B8C-83A1-F6EECF244321}">
                <p14:modId xmlns:p14="http://schemas.microsoft.com/office/powerpoint/2010/main" val="96403825"/>
              </p:ext>
            </p:extLst>
          </p:nvPr>
        </p:nvGraphicFramePr>
        <p:xfrm>
          <a:off x="706770" y="1501255"/>
          <a:ext cx="10778459" cy="47357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905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0140287" cy="369332"/>
          </a:xfrm>
          <a:prstGeom prst="rect">
            <a:avLst/>
          </a:prstGeom>
          <a:noFill/>
        </p:spPr>
        <p:txBody>
          <a:bodyPr wrap="square" rtlCol="0">
            <a:spAutoFit/>
          </a:bodyPr>
          <a:lstStyle/>
          <a:p>
            <a:r>
              <a:rPr lang="en-GB" dirty="0">
                <a:latin typeface="Arial Nova" panose="020B0504020202020204" pitchFamily="34" charset="0"/>
              </a:rPr>
              <a:t>Community Based Activities of choice</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Consultation feedback (snapshot 13/11/2019)</a:t>
            </a:r>
          </a:p>
        </p:txBody>
      </p:sp>
      <p:pic>
        <p:nvPicPr>
          <p:cNvPr id="8" name="Picture 7" descr="Word Cloud">
            <a:extLst>
              <a:ext uri="{FF2B5EF4-FFF2-40B4-BE49-F238E27FC236}">
                <a16:creationId xmlns:a16="http://schemas.microsoft.com/office/drawing/2014/main" id="{1BD5480E-F0EF-4BFB-8ED0-A77C1ED157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9876" y="1644474"/>
            <a:ext cx="10601038" cy="4287099"/>
          </a:xfrm>
          <a:prstGeom prst="rect">
            <a:avLst/>
          </a:prstGeom>
          <a:noFill/>
          <a:ln>
            <a:noFill/>
          </a:ln>
        </p:spPr>
      </p:pic>
    </p:spTree>
    <p:extLst>
      <p:ext uri="{BB962C8B-B14F-4D97-AF65-F5344CB8AC3E}">
        <p14:creationId xmlns:p14="http://schemas.microsoft.com/office/powerpoint/2010/main" val="2566196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0140287" cy="369332"/>
          </a:xfrm>
          <a:prstGeom prst="rect">
            <a:avLst/>
          </a:prstGeom>
          <a:noFill/>
        </p:spPr>
        <p:txBody>
          <a:bodyPr wrap="square" rtlCol="0">
            <a:spAutoFit/>
          </a:bodyPr>
          <a:lstStyle/>
          <a:p>
            <a:r>
              <a:rPr lang="en-GB" dirty="0">
                <a:latin typeface="Arial Nova" panose="020B0504020202020204" pitchFamily="34" charset="0"/>
              </a:rPr>
              <a:t>Choice of place where to access services</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Consultation feedback (snapshot 13/11/2019)</a:t>
            </a:r>
          </a:p>
        </p:txBody>
      </p:sp>
      <p:graphicFrame>
        <p:nvGraphicFramePr>
          <p:cNvPr id="8" name="Chart 7">
            <a:extLst>
              <a:ext uri="{FF2B5EF4-FFF2-40B4-BE49-F238E27FC236}">
                <a16:creationId xmlns:a16="http://schemas.microsoft.com/office/drawing/2014/main" id="{761FC79D-A373-4B9F-B1B0-7C8D647EE7A4}"/>
              </a:ext>
            </a:extLst>
          </p:cNvPr>
          <p:cNvGraphicFramePr>
            <a:graphicFrameLocks/>
          </p:cNvGraphicFramePr>
          <p:nvPr>
            <p:extLst>
              <p:ext uri="{D42A27DB-BD31-4B8C-83A1-F6EECF244321}">
                <p14:modId xmlns:p14="http://schemas.microsoft.com/office/powerpoint/2010/main" val="1996492332"/>
              </p:ext>
            </p:extLst>
          </p:nvPr>
        </p:nvGraphicFramePr>
        <p:xfrm>
          <a:off x="289875" y="1446664"/>
          <a:ext cx="11540176" cy="48176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9139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0140287" cy="369332"/>
          </a:xfrm>
          <a:prstGeom prst="rect">
            <a:avLst/>
          </a:prstGeom>
          <a:noFill/>
        </p:spPr>
        <p:txBody>
          <a:bodyPr wrap="square" rtlCol="0">
            <a:spAutoFit/>
          </a:bodyPr>
          <a:lstStyle/>
          <a:p>
            <a:r>
              <a:rPr lang="en-GB" dirty="0">
                <a:latin typeface="Arial Nova" panose="020B0504020202020204" pitchFamily="34" charset="0"/>
              </a:rPr>
              <a:t>Choice of place where to access services</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Consultation feedback (snapshot 13/11/2019)</a:t>
            </a:r>
          </a:p>
        </p:txBody>
      </p:sp>
      <p:pic>
        <p:nvPicPr>
          <p:cNvPr id="7" name="Picture 6" descr="Word Cloud">
            <a:extLst>
              <a:ext uri="{FF2B5EF4-FFF2-40B4-BE49-F238E27FC236}">
                <a16:creationId xmlns:a16="http://schemas.microsoft.com/office/drawing/2014/main" id="{78AFB7C5-C73F-48A7-8297-A60295091D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2640" y="1656397"/>
            <a:ext cx="10140286" cy="4171197"/>
          </a:xfrm>
          <a:prstGeom prst="rect">
            <a:avLst/>
          </a:prstGeom>
          <a:noFill/>
          <a:ln>
            <a:noFill/>
          </a:ln>
        </p:spPr>
      </p:pic>
    </p:spTree>
    <p:extLst>
      <p:ext uri="{BB962C8B-B14F-4D97-AF65-F5344CB8AC3E}">
        <p14:creationId xmlns:p14="http://schemas.microsoft.com/office/powerpoint/2010/main" val="572759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0140287" cy="3693319"/>
          </a:xfrm>
          <a:prstGeom prst="rect">
            <a:avLst/>
          </a:prstGeom>
          <a:noFill/>
        </p:spPr>
        <p:txBody>
          <a:bodyPr wrap="square" rtlCol="0">
            <a:spAutoFit/>
          </a:bodyPr>
          <a:lstStyle/>
          <a:p>
            <a:r>
              <a:rPr lang="en-GB" dirty="0">
                <a:latin typeface="Arial Nova" panose="020B0504020202020204" pitchFamily="34" charset="0"/>
              </a:rPr>
              <a:t>Given all the consultation feedback you have.  In your small groups:</a:t>
            </a:r>
          </a:p>
          <a:p>
            <a:endParaRPr lang="en-GB" dirty="0">
              <a:latin typeface="Arial Nova" panose="020B0504020202020204" pitchFamily="34" charset="0"/>
            </a:endParaRPr>
          </a:p>
          <a:p>
            <a:pPr marL="285750" indent="-285750">
              <a:buFont typeface="Arial" panose="020B0604020202020204" pitchFamily="34" charset="0"/>
              <a:buChar char="•"/>
            </a:pPr>
            <a:r>
              <a:rPr lang="en-GB" dirty="0">
                <a:latin typeface="Arial Nova" panose="020B0504020202020204" pitchFamily="34" charset="0"/>
              </a:rPr>
              <a:t>Discuss the feedback (overall) and highlight the top three things it is saying to you</a:t>
            </a:r>
          </a:p>
          <a:p>
            <a:pPr marL="285750" indent="-285750">
              <a:buFont typeface="Arial" panose="020B0604020202020204" pitchFamily="34" charset="0"/>
              <a:buChar char="•"/>
            </a:pPr>
            <a:endParaRPr lang="en-GB" dirty="0">
              <a:latin typeface="Arial Nova" panose="020B0504020202020204" pitchFamily="34" charset="0"/>
            </a:endParaRPr>
          </a:p>
          <a:p>
            <a:pPr marL="285750" indent="-285750">
              <a:buFont typeface="Arial" panose="020B0604020202020204" pitchFamily="34" charset="0"/>
              <a:buChar char="•"/>
            </a:pPr>
            <a:r>
              <a:rPr lang="en-GB" dirty="0">
                <a:latin typeface="Arial Nova" panose="020B0504020202020204" pitchFamily="34" charset="0"/>
              </a:rPr>
              <a:t>Discuss the OUTCOMES feedback and list the TOP 10 outcomes you feel should be used within the specifications</a:t>
            </a:r>
          </a:p>
          <a:p>
            <a:pPr marL="285750" indent="-285750">
              <a:buFont typeface="Arial" panose="020B0604020202020204" pitchFamily="34" charset="0"/>
              <a:buChar char="•"/>
            </a:pPr>
            <a:endParaRPr lang="en-GB" dirty="0">
              <a:latin typeface="Arial Nova" panose="020B0504020202020204" pitchFamily="34" charset="0"/>
            </a:endParaRPr>
          </a:p>
          <a:p>
            <a:pPr marL="285750" indent="-285750">
              <a:buFont typeface="Arial" panose="020B0604020202020204" pitchFamily="34" charset="0"/>
              <a:buChar char="•"/>
            </a:pPr>
            <a:r>
              <a:rPr lang="en-GB" dirty="0">
                <a:latin typeface="Arial Nova" panose="020B0504020202020204" pitchFamily="34" charset="0"/>
              </a:rPr>
              <a:t>When deciding on the top 10 outcomes please think about the following:</a:t>
            </a:r>
          </a:p>
          <a:p>
            <a:pPr marL="1200150" lvl="2" indent="-285750">
              <a:buFont typeface="Arial" panose="020B0604020202020204" pitchFamily="34" charset="0"/>
              <a:buChar char="•"/>
            </a:pPr>
            <a:r>
              <a:rPr lang="en-GB" dirty="0">
                <a:latin typeface="Arial Nova" panose="020B0504020202020204" pitchFamily="34" charset="0"/>
              </a:rPr>
              <a:t>Is the outcome </a:t>
            </a:r>
            <a:r>
              <a:rPr lang="en-GB" b="1" u="sng" dirty="0">
                <a:latin typeface="Arial Nova" panose="020B0504020202020204" pitchFamily="34" charset="0"/>
              </a:rPr>
              <a:t>specific</a:t>
            </a:r>
            <a:r>
              <a:rPr lang="en-GB" dirty="0">
                <a:latin typeface="Arial Nova" panose="020B0504020202020204" pitchFamily="34" charset="0"/>
              </a:rPr>
              <a:t> enough?</a:t>
            </a:r>
          </a:p>
          <a:p>
            <a:pPr marL="1200150" lvl="2" indent="-285750">
              <a:buFont typeface="Arial" panose="020B0604020202020204" pitchFamily="34" charset="0"/>
              <a:buChar char="•"/>
            </a:pPr>
            <a:r>
              <a:rPr lang="en-GB" dirty="0">
                <a:latin typeface="Arial Nova" panose="020B0504020202020204" pitchFamily="34" charset="0"/>
              </a:rPr>
              <a:t>Is the outcome </a:t>
            </a:r>
            <a:r>
              <a:rPr lang="en-GB" b="1" u="sng" dirty="0">
                <a:latin typeface="Arial Nova" panose="020B0504020202020204" pitchFamily="34" charset="0"/>
              </a:rPr>
              <a:t>measurable</a:t>
            </a:r>
            <a:r>
              <a:rPr lang="en-GB" dirty="0">
                <a:latin typeface="Arial Nova" panose="020B0504020202020204" pitchFamily="34" charset="0"/>
              </a:rPr>
              <a:t>?</a:t>
            </a:r>
          </a:p>
          <a:p>
            <a:pPr marL="1200150" lvl="2" indent="-285750">
              <a:buFont typeface="Arial" panose="020B0604020202020204" pitchFamily="34" charset="0"/>
              <a:buChar char="•"/>
            </a:pPr>
            <a:r>
              <a:rPr lang="en-GB" dirty="0">
                <a:latin typeface="Arial Nova" panose="020B0504020202020204" pitchFamily="34" charset="0"/>
              </a:rPr>
              <a:t>Is the outcome </a:t>
            </a:r>
            <a:r>
              <a:rPr lang="en-GB" b="1" u="sng" dirty="0">
                <a:latin typeface="Arial Nova" panose="020B0504020202020204" pitchFamily="34" charset="0"/>
              </a:rPr>
              <a:t>achievable</a:t>
            </a:r>
            <a:r>
              <a:rPr lang="en-GB" dirty="0">
                <a:latin typeface="Arial Nova" panose="020B0504020202020204" pitchFamily="34" charset="0"/>
              </a:rPr>
              <a:t>?</a:t>
            </a:r>
          </a:p>
          <a:p>
            <a:pPr marL="1200150" lvl="2" indent="-285750">
              <a:buFont typeface="Arial" panose="020B0604020202020204" pitchFamily="34" charset="0"/>
              <a:buChar char="•"/>
            </a:pPr>
            <a:r>
              <a:rPr lang="en-GB" dirty="0">
                <a:latin typeface="Arial Nova" panose="020B0504020202020204" pitchFamily="34" charset="0"/>
              </a:rPr>
              <a:t>Is the outcome a </a:t>
            </a:r>
            <a:r>
              <a:rPr lang="en-GB" b="1" u="sng" dirty="0">
                <a:latin typeface="Arial Nova" panose="020B0504020202020204" pitchFamily="34" charset="0"/>
              </a:rPr>
              <a:t>realistic</a:t>
            </a:r>
            <a:r>
              <a:rPr lang="en-GB" dirty="0">
                <a:latin typeface="Arial Nova" panose="020B0504020202020204" pitchFamily="34" charset="0"/>
              </a:rPr>
              <a:t> one?</a:t>
            </a:r>
          </a:p>
          <a:p>
            <a:pPr marL="1200150" lvl="2" indent="-285750">
              <a:buFont typeface="Arial" panose="020B0604020202020204" pitchFamily="34" charset="0"/>
              <a:buChar char="•"/>
            </a:pPr>
            <a:r>
              <a:rPr lang="en-GB" dirty="0">
                <a:latin typeface="Arial Nova" panose="020B0504020202020204" pitchFamily="34" charset="0"/>
              </a:rPr>
              <a:t>Can achievements be made against the outcomes in a </a:t>
            </a:r>
            <a:r>
              <a:rPr lang="en-GB" b="1" u="sng" dirty="0">
                <a:latin typeface="Arial Nova" panose="020B0504020202020204" pitchFamily="34" charset="0"/>
              </a:rPr>
              <a:t>realistic timeframe</a:t>
            </a:r>
            <a:r>
              <a:rPr lang="en-GB" dirty="0">
                <a:latin typeface="Arial Nova" panose="020B0504020202020204" pitchFamily="34" charset="0"/>
              </a:rPr>
              <a:t>?</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Exercise</a:t>
            </a:r>
          </a:p>
        </p:txBody>
      </p:sp>
    </p:spTree>
    <p:extLst>
      <p:ext uri="{BB962C8B-B14F-4D97-AF65-F5344CB8AC3E}">
        <p14:creationId xmlns:p14="http://schemas.microsoft.com/office/powerpoint/2010/main" val="2703960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1798567" y="1782395"/>
            <a:ext cx="7446419" cy="1015663"/>
          </a:xfrm>
          <a:prstGeom prst="rect">
            <a:avLst/>
          </a:prstGeom>
          <a:noFill/>
        </p:spPr>
        <p:txBody>
          <a:bodyPr wrap="square" rtlCol="0">
            <a:spAutoFit/>
          </a:bodyPr>
          <a:lstStyle/>
          <a:p>
            <a:r>
              <a:rPr lang="en-GB" sz="4400" dirty="0">
                <a:latin typeface="Arial Nova" panose="020B0504020202020204" pitchFamily="34" charset="0"/>
                <a:cs typeface="Arial" panose="020B0604020202020204" pitchFamily="34" charset="0"/>
              </a:rPr>
              <a:t>Social Value Toolkit</a:t>
            </a:r>
          </a:p>
          <a:p>
            <a:pPr marL="171450" indent="-171450">
              <a:buFont typeface="Arial" panose="020B0604020202020204" pitchFamily="34" charset="0"/>
              <a:buChar char="•"/>
            </a:pPr>
            <a:endParaRPr lang="en-GB" sz="1600" dirty="0">
              <a:latin typeface="Arial Nova" panose="020B0504020202020204" pitchFamily="34" charset="0"/>
            </a:endParaRPr>
          </a:p>
        </p:txBody>
      </p:sp>
      <p:sp>
        <p:nvSpPr>
          <p:cNvPr id="3" name="TextBox 2">
            <a:extLst>
              <a:ext uri="{FF2B5EF4-FFF2-40B4-BE49-F238E27FC236}">
                <a16:creationId xmlns:a16="http://schemas.microsoft.com/office/drawing/2014/main" id="{63D24768-558B-4BC8-AE00-127E668798B8}"/>
              </a:ext>
            </a:extLst>
          </p:cNvPr>
          <p:cNvSpPr txBox="1"/>
          <p:nvPr/>
        </p:nvSpPr>
        <p:spPr>
          <a:xfrm>
            <a:off x="11877963" y="6567815"/>
            <a:ext cx="314325"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4</a:t>
            </a:r>
          </a:p>
        </p:txBody>
      </p:sp>
    </p:spTree>
    <p:extLst>
      <p:ext uri="{BB962C8B-B14F-4D97-AF65-F5344CB8AC3E}">
        <p14:creationId xmlns:p14="http://schemas.microsoft.com/office/powerpoint/2010/main" val="2984475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390293" y="1040080"/>
            <a:ext cx="11218127" cy="5215753"/>
          </a:xfrm>
          <a:prstGeom prst="rect">
            <a:avLst/>
          </a:prstGeom>
          <a:noFill/>
        </p:spPr>
        <p:txBody>
          <a:bodyPr wrap="square" rtlCol="0">
            <a:noAutofit/>
          </a:bodyPr>
          <a:lstStyle/>
          <a:p>
            <a:r>
              <a:rPr lang="en-GB" dirty="0">
                <a:latin typeface="Arial Nova" panose="020B0504020202020204" pitchFamily="34" charset="0"/>
              </a:rPr>
              <a:t>Kent County Council has five social value themes/priorities derived from the Strategic Statement and which are particularly relevant to the organisation. </a:t>
            </a:r>
          </a:p>
          <a:p>
            <a:endParaRPr lang="en-GB" dirty="0">
              <a:latin typeface="Arial Nova" panose="020B0504020202020204" pitchFamily="34" charset="0"/>
            </a:endParaRPr>
          </a:p>
          <a:p>
            <a:r>
              <a:rPr lang="en-GB" dirty="0">
                <a:latin typeface="Arial Nova" panose="020B0504020202020204" pitchFamily="34" charset="0"/>
              </a:rPr>
              <a:t>Assessing Social Value as part of any Commissioning process is now a statutory duty of Local Authorities. In line with the 2015 Public Contract Regulations, the consideration and application of social value must be relevant to the subject matter of the contract and proportionate without any unequal treatment of bidders.</a:t>
            </a:r>
          </a:p>
          <a:p>
            <a:endParaRPr lang="en-GB" dirty="0">
              <a:latin typeface="Arial Nova" panose="020B0504020202020204" pitchFamily="34" charset="0"/>
            </a:endParaRPr>
          </a:p>
          <a:p>
            <a:r>
              <a:rPr lang="en-GB" dirty="0">
                <a:latin typeface="Arial Nova" panose="020B0504020202020204" pitchFamily="34" charset="0"/>
              </a:rPr>
              <a:t>The following slides are some simple and practical ideas of how service providers might support these themes/priorities, with some suggestions for how commitments could be sought and evaluated in the procurement and then incorporated into the service contract.</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Social Value Toolkit</a:t>
            </a:r>
          </a:p>
        </p:txBody>
      </p:sp>
      <p:graphicFrame>
        <p:nvGraphicFramePr>
          <p:cNvPr id="4" name="Table 3">
            <a:extLst>
              <a:ext uri="{FF2B5EF4-FFF2-40B4-BE49-F238E27FC236}">
                <a16:creationId xmlns:a16="http://schemas.microsoft.com/office/drawing/2014/main" id="{D24AC6BA-E0AB-4579-B219-5E4FEE0D3398}"/>
              </a:ext>
            </a:extLst>
          </p:cNvPr>
          <p:cNvGraphicFramePr>
            <a:graphicFrameLocks noGrp="1"/>
          </p:cNvGraphicFramePr>
          <p:nvPr>
            <p:extLst>
              <p:ext uri="{D42A27DB-BD31-4B8C-83A1-F6EECF244321}">
                <p14:modId xmlns:p14="http://schemas.microsoft.com/office/powerpoint/2010/main" val="1250604254"/>
              </p:ext>
            </p:extLst>
          </p:nvPr>
        </p:nvGraphicFramePr>
        <p:xfrm>
          <a:off x="7199443" y="3694417"/>
          <a:ext cx="2959317" cy="2561416"/>
        </p:xfrm>
        <a:graphic>
          <a:graphicData uri="http://schemas.openxmlformats.org/drawingml/2006/table">
            <a:tbl>
              <a:tblPr firstRow="1" firstCol="1" bandRow="1">
                <a:tableStyleId>{5C22544A-7EE6-4342-B048-85BDC9FD1C3A}</a:tableStyleId>
              </a:tblPr>
              <a:tblGrid>
                <a:gridCol w="2959317">
                  <a:extLst>
                    <a:ext uri="{9D8B030D-6E8A-4147-A177-3AD203B41FA5}">
                      <a16:colId xmlns:a16="http://schemas.microsoft.com/office/drawing/2014/main" val="2494631293"/>
                    </a:ext>
                  </a:extLst>
                </a:gridCol>
              </a:tblGrid>
              <a:tr h="358601">
                <a:tc>
                  <a:txBody>
                    <a:bodyPr/>
                    <a:lstStyle/>
                    <a:p>
                      <a:pPr algn="ctr">
                        <a:spcAft>
                          <a:spcPts val="0"/>
                        </a:spcAft>
                      </a:pPr>
                      <a:r>
                        <a:rPr lang="en-GB" sz="1100" dirty="0">
                          <a:effectLst/>
                        </a:rPr>
                        <a:t>Kent County Council’s Social Value Priorities</a:t>
                      </a:r>
                      <a:endParaRPr lang="en-GB" sz="1200" dirty="0">
                        <a:effectLst/>
                      </a:endParaRPr>
                    </a:p>
                  </a:txBody>
                  <a:tcPr marL="68580" marR="68580" marT="0" marB="0" anchor="ctr"/>
                </a:tc>
                <a:extLst>
                  <a:ext uri="{0D108BD9-81ED-4DB2-BD59-A6C34878D82A}">
                    <a16:rowId xmlns:a16="http://schemas.microsoft.com/office/drawing/2014/main" val="166446944"/>
                  </a:ext>
                </a:extLst>
              </a:tr>
              <a:tr h="434975">
                <a:tc>
                  <a:txBody>
                    <a:bodyPr/>
                    <a:lstStyle/>
                    <a:p>
                      <a:pPr algn="ctr">
                        <a:spcAft>
                          <a:spcPts val="0"/>
                        </a:spcAft>
                      </a:pPr>
                      <a:r>
                        <a:rPr lang="en-GB" sz="1100" dirty="0">
                          <a:effectLst/>
                        </a:rPr>
                        <a:t>SV 1</a:t>
                      </a:r>
                      <a:endParaRPr lang="en-GB" sz="1200" dirty="0">
                        <a:effectLst/>
                      </a:endParaRPr>
                    </a:p>
                    <a:p>
                      <a:pPr algn="ctr">
                        <a:spcAft>
                          <a:spcPts val="0"/>
                        </a:spcAft>
                      </a:pPr>
                      <a:r>
                        <a:rPr lang="en-GB" sz="1100" dirty="0">
                          <a:effectLst/>
                        </a:rPr>
                        <a:t>Local Employment</a:t>
                      </a:r>
                      <a:endParaRPr lang="en-GB" sz="12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666774773"/>
                  </a:ext>
                </a:extLst>
              </a:tr>
              <a:tr h="441325">
                <a:tc>
                  <a:txBody>
                    <a:bodyPr/>
                    <a:lstStyle/>
                    <a:p>
                      <a:pPr algn="ctr">
                        <a:spcAft>
                          <a:spcPts val="0"/>
                        </a:spcAft>
                      </a:pPr>
                      <a:r>
                        <a:rPr lang="en-GB" sz="1100" dirty="0">
                          <a:effectLst/>
                        </a:rPr>
                        <a:t>SV 2</a:t>
                      </a:r>
                      <a:endParaRPr lang="en-GB" sz="1200" dirty="0">
                        <a:effectLst/>
                      </a:endParaRPr>
                    </a:p>
                    <a:p>
                      <a:pPr algn="ctr">
                        <a:spcAft>
                          <a:spcPts val="0"/>
                        </a:spcAft>
                      </a:pPr>
                      <a:r>
                        <a:rPr lang="en-GB" sz="1100" dirty="0">
                          <a:effectLst/>
                        </a:rPr>
                        <a:t>Local Economy</a:t>
                      </a:r>
                      <a:endParaRPr lang="en-GB" sz="12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187756586"/>
                  </a:ext>
                </a:extLst>
              </a:tr>
              <a:tr h="438785">
                <a:tc>
                  <a:txBody>
                    <a:bodyPr/>
                    <a:lstStyle/>
                    <a:p>
                      <a:pPr algn="ctr">
                        <a:spcAft>
                          <a:spcPts val="0"/>
                        </a:spcAft>
                      </a:pPr>
                      <a:r>
                        <a:rPr lang="en-GB" sz="1100" dirty="0">
                          <a:effectLst/>
                        </a:rPr>
                        <a:t>SV 3</a:t>
                      </a:r>
                      <a:endParaRPr lang="en-GB" sz="1200" dirty="0">
                        <a:effectLst/>
                      </a:endParaRPr>
                    </a:p>
                    <a:p>
                      <a:pPr algn="ctr">
                        <a:spcAft>
                          <a:spcPts val="0"/>
                        </a:spcAft>
                      </a:pPr>
                      <a:r>
                        <a:rPr lang="en-GB" sz="1100" dirty="0">
                          <a:effectLst/>
                        </a:rPr>
                        <a:t>Community Development</a:t>
                      </a:r>
                      <a:endParaRPr lang="en-GB" sz="12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109002560"/>
                  </a:ext>
                </a:extLst>
              </a:tr>
              <a:tr h="445135">
                <a:tc>
                  <a:txBody>
                    <a:bodyPr/>
                    <a:lstStyle/>
                    <a:p>
                      <a:pPr algn="ctr">
                        <a:spcAft>
                          <a:spcPts val="0"/>
                        </a:spcAft>
                      </a:pPr>
                      <a:r>
                        <a:rPr lang="en-GB" sz="1100" dirty="0">
                          <a:effectLst/>
                        </a:rPr>
                        <a:t>SV 4</a:t>
                      </a:r>
                      <a:endParaRPr lang="en-GB" sz="1200" dirty="0">
                        <a:effectLst/>
                      </a:endParaRPr>
                    </a:p>
                    <a:p>
                      <a:pPr algn="ctr">
                        <a:spcAft>
                          <a:spcPts val="0"/>
                        </a:spcAft>
                      </a:pPr>
                      <a:r>
                        <a:rPr lang="en-GB" sz="1100" dirty="0">
                          <a:effectLst/>
                        </a:rPr>
                        <a:t>Good Employer</a:t>
                      </a:r>
                      <a:endParaRPr lang="en-GB" sz="12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228566416"/>
                  </a:ext>
                </a:extLst>
              </a:tr>
              <a:tr h="442595">
                <a:tc>
                  <a:txBody>
                    <a:bodyPr/>
                    <a:lstStyle/>
                    <a:p>
                      <a:pPr algn="ctr">
                        <a:spcAft>
                          <a:spcPts val="0"/>
                        </a:spcAft>
                      </a:pPr>
                      <a:r>
                        <a:rPr lang="en-GB" sz="1100" dirty="0">
                          <a:effectLst/>
                        </a:rPr>
                        <a:t>SV 5</a:t>
                      </a:r>
                      <a:endParaRPr lang="en-GB" sz="1200" dirty="0">
                        <a:effectLst/>
                      </a:endParaRPr>
                    </a:p>
                    <a:p>
                      <a:pPr algn="ctr">
                        <a:spcAft>
                          <a:spcPts val="0"/>
                        </a:spcAft>
                      </a:pPr>
                      <a:r>
                        <a:rPr lang="en-GB" sz="1100" dirty="0">
                          <a:effectLst/>
                        </a:rPr>
                        <a:t>Green and Sustainable</a:t>
                      </a:r>
                      <a:endParaRPr lang="en-GB" sz="12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387960802"/>
                  </a:ext>
                </a:extLst>
              </a:tr>
            </a:tbl>
          </a:graphicData>
        </a:graphic>
      </p:graphicFrame>
    </p:spTree>
    <p:extLst>
      <p:ext uri="{BB962C8B-B14F-4D97-AF65-F5344CB8AC3E}">
        <p14:creationId xmlns:p14="http://schemas.microsoft.com/office/powerpoint/2010/main" val="352733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CDA0-6D5A-4D91-850B-7F3B4DB07648}"/>
              </a:ext>
            </a:extLst>
          </p:cNvPr>
          <p:cNvSpPr txBox="1">
            <a:spLocks/>
          </p:cNvSpPr>
          <p:nvPr/>
        </p:nvSpPr>
        <p:spPr>
          <a:xfrm>
            <a:off x="401443" y="1260088"/>
            <a:ext cx="11351941" cy="46166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2000" dirty="0"/>
              <a:t>Adult Social Care has historic grant arrangements in place with voluntary and community sector providers across the county. These grants provide a contribution towards the costs of services that support older people, people living with dementia, people with a physical disability and people with sensory impairments.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There are currently 48 of these historic grants remaining, all of which fall within the scope of this project.</a:t>
            </a:r>
          </a:p>
          <a:p>
            <a:pPr marL="285750" indent="-285750">
              <a:buFont typeface="Arial" panose="020B0604020202020204" pitchFamily="34" charset="0"/>
              <a:buChar char="•"/>
            </a:pPr>
            <a:endParaRPr lang="en-GB" sz="2000" b="1" dirty="0">
              <a:latin typeface="Arial Nova" panose="020B0504020202020204" pitchFamily="34" charset="0"/>
            </a:endParaRPr>
          </a:p>
          <a:p>
            <a:r>
              <a:rPr lang="en-GB" sz="2000" dirty="0"/>
              <a:t>Key findings from a review are:</a:t>
            </a:r>
          </a:p>
          <a:p>
            <a:endParaRPr lang="en-GB" sz="2000" b="1" dirty="0"/>
          </a:p>
          <a:p>
            <a:pPr marL="285750" indent="-285750">
              <a:buFont typeface="Arial" panose="020B0604020202020204" pitchFamily="34" charset="0"/>
              <a:buChar char="•"/>
            </a:pPr>
            <a:r>
              <a:rPr lang="en-GB" sz="2000" dirty="0"/>
              <a:t>Grants are historically not based on needs of residents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Most of the funding is supporting Day Services (accounting for the majority of people accessing grant funded services)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Some organisations use their grants for specific services, others put their grant into a central pot to subsidise several services (a challenge in truly understanding how funding is being spent)</a:t>
            </a:r>
          </a:p>
        </p:txBody>
      </p:sp>
      <p:sp>
        <p:nvSpPr>
          <p:cNvPr id="28" name="TextBox 27">
            <a:extLst>
              <a:ext uri="{FF2B5EF4-FFF2-40B4-BE49-F238E27FC236}">
                <a16:creationId xmlns:a16="http://schemas.microsoft.com/office/drawing/2014/main" id="{EBB31FFD-0446-4649-B2C3-D7C9AA3C1070}"/>
              </a:ext>
            </a:extLst>
          </p:cNvPr>
          <p:cNvSpPr txBox="1"/>
          <p:nvPr/>
        </p:nvSpPr>
        <p:spPr>
          <a:xfrm>
            <a:off x="127321" y="208380"/>
            <a:ext cx="1956122" cy="369332"/>
          </a:xfrm>
          <a:prstGeom prst="rect">
            <a:avLst/>
          </a:prstGeom>
          <a:noFill/>
        </p:spPr>
        <p:txBody>
          <a:bodyPr wrap="square" rtlCol="0">
            <a:spAutoFit/>
          </a:bodyPr>
          <a:lstStyle/>
          <a:p>
            <a:r>
              <a:rPr lang="en-GB" dirty="0">
                <a:latin typeface="Arial Nova" panose="020B0504020202020204" pitchFamily="34" charset="0"/>
              </a:rPr>
              <a:t>Background</a:t>
            </a:r>
          </a:p>
        </p:txBody>
      </p:sp>
      <p:sp>
        <p:nvSpPr>
          <p:cNvPr id="34" name="TextBox 33">
            <a:extLst>
              <a:ext uri="{FF2B5EF4-FFF2-40B4-BE49-F238E27FC236}">
                <a16:creationId xmlns:a16="http://schemas.microsoft.com/office/drawing/2014/main" id="{74FE7B8B-1987-4D71-A13E-29F8E911A77C}"/>
              </a:ext>
            </a:extLst>
          </p:cNvPr>
          <p:cNvSpPr txBox="1"/>
          <p:nvPr/>
        </p:nvSpPr>
        <p:spPr>
          <a:xfrm>
            <a:off x="11877963" y="6567815"/>
            <a:ext cx="314325"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3</a:t>
            </a:r>
          </a:p>
        </p:txBody>
      </p:sp>
    </p:spTree>
    <p:extLst>
      <p:ext uri="{BB962C8B-B14F-4D97-AF65-F5344CB8AC3E}">
        <p14:creationId xmlns:p14="http://schemas.microsoft.com/office/powerpoint/2010/main" val="3076378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1630779" cy="4893647"/>
          </a:xfrm>
          <a:prstGeom prst="rect">
            <a:avLst/>
          </a:prstGeom>
          <a:noFill/>
        </p:spPr>
        <p:txBody>
          <a:bodyPr wrap="square" rtlCol="0">
            <a:spAutoFit/>
          </a:bodyPr>
          <a:lstStyle/>
          <a:p>
            <a:r>
              <a:rPr lang="en-GB" dirty="0">
                <a:latin typeface="Arial Nova" panose="020B0504020202020204" pitchFamily="34" charset="0"/>
              </a:rPr>
              <a:t>Creation of local employment and training opportunities to reduce unemployment and raise local skills</a:t>
            </a:r>
          </a:p>
          <a:p>
            <a:pPr marL="285750" indent="-285750">
              <a:buFont typeface="Arial" panose="020B0604020202020204" pitchFamily="34" charset="0"/>
              <a:buChar char="•"/>
            </a:pPr>
            <a:endParaRPr lang="en-GB" dirty="0">
              <a:latin typeface="Arial Nova" panose="020B0504020202020204" pitchFamily="34" charset="0"/>
            </a:endParaRPr>
          </a:p>
          <a:p>
            <a:r>
              <a:rPr lang="en-GB" sz="1200" dirty="0">
                <a:latin typeface="Arial Nova" panose="020B0504020202020204" pitchFamily="34" charset="0"/>
              </a:rPr>
              <a:t>No. of local people (FTE) employed on contract for one year or the whole duration of the contract, whichever is shorter</a:t>
            </a:r>
          </a:p>
          <a:p>
            <a:r>
              <a:rPr lang="en-GB" sz="1200" dirty="0">
                <a:latin typeface="Arial Nova" panose="020B0504020202020204" pitchFamily="34" charset="0"/>
              </a:rPr>
              <a:t> </a:t>
            </a:r>
          </a:p>
          <a:p>
            <a:r>
              <a:rPr lang="en-GB" sz="1200" dirty="0">
                <a:latin typeface="Arial Nova" panose="020B0504020202020204" pitchFamily="34" charset="0"/>
              </a:rPr>
              <a:t>% of local people employed on contract (FTE)</a:t>
            </a:r>
          </a:p>
          <a:p>
            <a:r>
              <a:rPr lang="en-GB" sz="1200" dirty="0">
                <a:latin typeface="Arial Nova" panose="020B0504020202020204" pitchFamily="34" charset="0"/>
              </a:rPr>
              <a:t> </a:t>
            </a:r>
          </a:p>
          <a:p>
            <a:r>
              <a:rPr lang="en-GB" sz="1200" dirty="0">
                <a:latin typeface="Arial Nova" panose="020B0504020202020204" pitchFamily="34" charset="0"/>
              </a:rPr>
              <a:t>No. of employees (FTE) taken on who are long term unemployed (unemployed for a year or longer), not in employment, education, or training (NEETs) or who are care leavers, or who are rehabilitating young offenders (18-24)</a:t>
            </a:r>
          </a:p>
          <a:p>
            <a:r>
              <a:rPr lang="en-GB" sz="1200" dirty="0">
                <a:latin typeface="Arial Nova" panose="020B0504020202020204" pitchFamily="34" charset="0"/>
              </a:rPr>
              <a:t> </a:t>
            </a:r>
          </a:p>
          <a:p>
            <a:r>
              <a:rPr lang="en-GB" sz="1200" dirty="0">
                <a:latin typeface="Arial Nova" panose="020B0504020202020204" pitchFamily="34" charset="0"/>
              </a:rPr>
              <a:t>No. of hours dedicated to supporting unemployed people into work by providing career mentoring, including mock interviews, CV advice, and careers guidance (over 24)</a:t>
            </a:r>
          </a:p>
          <a:p>
            <a:r>
              <a:rPr lang="en-GB" sz="1200" dirty="0">
                <a:latin typeface="Arial Nova" panose="020B0504020202020204" pitchFamily="34" charset="0"/>
              </a:rPr>
              <a:t> </a:t>
            </a:r>
          </a:p>
          <a:p>
            <a:r>
              <a:rPr lang="en-GB" sz="1200" dirty="0">
                <a:latin typeface="Arial Nova" panose="020B0504020202020204" pitchFamily="34" charset="0"/>
              </a:rPr>
              <a:t>No. of local school and college visits, e.g. delivering careers talks, curriculum support, literacy support, safety talks (no. hours, includes preparation time)</a:t>
            </a:r>
          </a:p>
          <a:p>
            <a:r>
              <a:rPr lang="en-GB" sz="1200" dirty="0">
                <a:latin typeface="Arial Nova" panose="020B0504020202020204" pitchFamily="34" charset="0"/>
              </a:rPr>
              <a:t> </a:t>
            </a:r>
          </a:p>
          <a:p>
            <a:r>
              <a:rPr lang="en-GB" sz="1200" dirty="0">
                <a:latin typeface="Arial Nova" panose="020B0504020202020204" pitchFamily="34" charset="0"/>
              </a:rPr>
              <a:t>No. of training opportunities on contract (BTEC, City &amp; Guilds, NVQ, HNC, Apprenticeship) that have either been completed during the year, or that will be supported by the organisation to completion in the following years – Level 2, 3, or 4+</a:t>
            </a:r>
          </a:p>
          <a:p>
            <a:r>
              <a:rPr lang="en-GB" sz="1200" dirty="0">
                <a:latin typeface="Arial Nova" panose="020B0504020202020204" pitchFamily="34" charset="0"/>
              </a:rPr>
              <a:t> </a:t>
            </a:r>
          </a:p>
          <a:p>
            <a:r>
              <a:rPr lang="en-GB" sz="1200" dirty="0">
                <a:latin typeface="Arial Nova" panose="020B0504020202020204" pitchFamily="34" charset="0"/>
              </a:rPr>
              <a:t>No. of apprentices on the contract that have either completed, or will be supported by the organisation to completion in the following years – Level 2, 3, or 4+</a:t>
            </a:r>
          </a:p>
          <a:p>
            <a:r>
              <a:rPr lang="en-GB" sz="1200" dirty="0">
                <a:latin typeface="Arial Nova" panose="020B0504020202020204" pitchFamily="34" charset="0"/>
              </a:rPr>
              <a:t> </a:t>
            </a:r>
          </a:p>
          <a:p>
            <a:r>
              <a:rPr lang="en-GB" sz="1200" dirty="0">
                <a:latin typeface="Arial Nova" panose="020B0504020202020204" pitchFamily="34" charset="0"/>
              </a:rPr>
              <a:t>% of employees on the contract that have either completed, or will be supported by the organisation to completion in the following years – Level 2, 3, or 4+</a:t>
            </a:r>
          </a:p>
          <a:p>
            <a:r>
              <a:rPr lang="en-GB" sz="1200" dirty="0">
                <a:latin typeface="Arial Nova" panose="020B0504020202020204" pitchFamily="34" charset="0"/>
              </a:rPr>
              <a:t> </a:t>
            </a:r>
          </a:p>
          <a:p>
            <a:r>
              <a:rPr lang="en-GB" sz="1200" dirty="0">
                <a:latin typeface="Arial Nova" panose="020B0504020202020204" pitchFamily="34" charset="0"/>
              </a:rPr>
              <a:t>No. of hours dedicated to support young people into work (e.g. CV advice, mock interviews, careers guidance) – (under 24)</a:t>
            </a:r>
          </a:p>
          <a:p>
            <a:r>
              <a:rPr lang="en-GB" sz="1200" dirty="0">
                <a:latin typeface="Arial Nova" panose="020B0504020202020204" pitchFamily="34" charset="0"/>
              </a:rPr>
              <a:t> </a:t>
            </a:r>
          </a:p>
          <a:p>
            <a:r>
              <a:rPr lang="en-GB" sz="1200" dirty="0">
                <a:latin typeface="Arial Nova" panose="020B0504020202020204" pitchFamily="34" charset="0"/>
              </a:rPr>
              <a:t>No. of weeks spent on meaningful work placements or pre-employment course; 1-6 weeks student placements (unpaid)</a:t>
            </a:r>
          </a:p>
          <a:p>
            <a:r>
              <a:rPr lang="en-GB" sz="1200" dirty="0">
                <a:latin typeface="Arial Nova" panose="020B0504020202020204" pitchFamily="34" charset="0"/>
              </a:rPr>
              <a:t> </a:t>
            </a:r>
          </a:p>
          <a:p>
            <a:r>
              <a:rPr lang="en-GB" sz="1200" dirty="0">
                <a:latin typeface="Arial Nova" panose="020B0504020202020204" pitchFamily="34" charset="0"/>
              </a:rPr>
              <a:t>No. of meaningful work placements that pay National Living wage according to eligibility – 6 weeks or more (internships)</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Social Value Toolkit - Local Employment</a:t>
            </a:r>
          </a:p>
        </p:txBody>
      </p:sp>
    </p:spTree>
    <p:extLst>
      <p:ext uri="{BB962C8B-B14F-4D97-AF65-F5344CB8AC3E}">
        <p14:creationId xmlns:p14="http://schemas.microsoft.com/office/powerpoint/2010/main" val="2765859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1630779" cy="3016210"/>
          </a:xfrm>
          <a:prstGeom prst="rect">
            <a:avLst/>
          </a:prstGeom>
          <a:noFill/>
        </p:spPr>
        <p:txBody>
          <a:bodyPr wrap="square" rtlCol="0">
            <a:spAutoFit/>
          </a:bodyPr>
          <a:lstStyle/>
          <a:p>
            <a:r>
              <a:rPr lang="en-GB" dirty="0">
                <a:latin typeface="Arial Nova" panose="020B0504020202020204" pitchFamily="34" charset="0"/>
              </a:rPr>
              <a:t>Buying locally where possible to support local business growth</a:t>
            </a:r>
          </a:p>
          <a:p>
            <a:endParaRPr lang="en-GB" dirty="0">
              <a:latin typeface="Arial Nova" panose="020B0504020202020204" pitchFamily="34" charset="0"/>
            </a:endParaRPr>
          </a:p>
          <a:p>
            <a:r>
              <a:rPr lang="en-GB" sz="1400" dirty="0">
                <a:latin typeface="Arial Nova" panose="020B0504020202020204" pitchFamily="34" charset="0"/>
              </a:rPr>
              <a:t>Total amount (£ / %) spent in local supply chain through the contract.</a:t>
            </a:r>
          </a:p>
          <a:p>
            <a:r>
              <a:rPr lang="en-GB" sz="1400" dirty="0">
                <a:latin typeface="Arial Nova" panose="020B0504020202020204" pitchFamily="34" charset="0"/>
              </a:rPr>
              <a:t> </a:t>
            </a:r>
          </a:p>
          <a:p>
            <a:r>
              <a:rPr lang="en-GB" sz="1400" dirty="0">
                <a:latin typeface="Arial Nova" panose="020B0504020202020204" pitchFamily="34" charset="0"/>
              </a:rPr>
              <a:t>Total amount (£ / %) spent through contract with local micro businesses and SMEs</a:t>
            </a:r>
          </a:p>
          <a:p>
            <a:r>
              <a:rPr lang="en-GB" sz="1400" dirty="0">
                <a:latin typeface="Arial Nova" panose="020B0504020202020204" pitchFamily="34" charset="0"/>
              </a:rPr>
              <a:t> </a:t>
            </a:r>
          </a:p>
          <a:p>
            <a:r>
              <a:rPr lang="en-GB" sz="1400" dirty="0">
                <a:latin typeface="Arial Nova" panose="020B0504020202020204" pitchFamily="34" charset="0"/>
              </a:rPr>
              <a:t>Total amount (£ / %) spent with VCSEs within the supply chain</a:t>
            </a:r>
          </a:p>
          <a:p>
            <a:r>
              <a:rPr lang="en-GB" sz="1400" dirty="0">
                <a:latin typeface="Arial Nova" panose="020B0504020202020204" pitchFamily="34" charset="0"/>
              </a:rPr>
              <a:t> </a:t>
            </a:r>
          </a:p>
          <a:p>
            <a:r>
              <a:rPr lang="en-GB" sz="1400" dirty="0">
                <a:latin typeface="Arial Nova" panose="020B0504020202020204" pitchFamily="34" charset="0"/>
              </a:rPr>
              <a:t>Total number of new local businesses (micro businesses and SMEs) accessing subcontracting and other business opportunities</a:t>
            </a:r>
          </a:p>
          <a:p>
            <a:r>
              <a:rPr lang="en-GB" sz="1400" dirty="0">
                <a:latin typeface="Arial Nova" panose="020B0504020202020204" pitchFamily="34" charset="0"/>
              </a:rPr>
              <a:t> </a:t>
            </a:r>
          </a:p>
          <a:p>
            <a:r>
              <a:rPr lang="en-GB" sz="1400" dirty="0">
                <a:latin typeface="Arial Nova" panose="020B0504020202020204" pitchFamily="34" charset="0"/>
              </a:rPr>
              <a:t>Total number of new local businesses (VCSE) accessing sub-contracting and other business opportunities</a:t>
            </a:r>
          </a:p>
          <a:p>
            <a:r>
              <a:rPr lang="en-GB" sz="1400" dirty="0">
                <a:latin typeface="Arial Nova" panose="020B0504020202020204" pitchFamily="34" charset="0"/>
              </a:rPr>
              <a:t> </a:t>
            </a:r>
          </a:p>
          <a:p>
            <a:r>
              <a:rPr lang="en-GB" sz="1400" dirty="0">
                <a:latin typeface="Arial Nova" panose="020B0504020202020204" pitchFamily="34" charset="0"/>
              </a:rPr>
              <a:t>Provision of expert business advice to SMEs and VCSEs (e.g. financial advice / legal advice / HR advice / HSE training, mentoring, peer support)</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Social Value Toolkit - Local Economy</a:t>
            </a:r>
          </a:p>
        </p:txBody>
      </p:sp>
    </p:spTree>
    <p:extLst>
      <p:ext uri="{BB962C8B-B14F-4D97-AF65-F5344CB8AC3E}">
        <p14:creationId xmlns:p14="http://schemas.microsoft.com/office/powerpoint/2010/main" val="3948655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1630779" cy="5570756"/>
          </a:xfrm>
          <a:prstGeom prst="rect">
            <a:avLst/>
          </a:prstGeom>
          <a:noFill/>
        </p:spPr>
        <p:txBody>
          <a:bodyPr wrap="square" rtlCol="0">
            <a:spAutoFit/>
          </a:bodyPr>
          <a:lstStyle/>
          <a:p>
            <a:r>
              <a:rPr lang="en-GB" dirty="0">
                <a:latin typeface="Arial Nova" panose="020B0504020202020204" pitchFamily="34" charset="0"/>
              </a:rPr>
              <a:t>Development of resilient local community and community support organisations, especially in those areas and communities with the greatest need</a:t>
            </a:r>
          </a:p>
          <a:p>
            <a:endParaRPr lang="en-GB" dirty="0">
              <a:latin typeface="Arial Nova" panose="020B0504020202020204" pitchFamily="34" charset="0"/>
            </a:endParaRPr>
          </a:p>
          <a:p>
            <a:r>
              <a:rPr lang="en-GB" sz="1400" dirty="0">
                <a:latin typeface="Arial Nova" panose="020B0504020202020204" pitchFamily="34" charset="0"/>
              </a:rPr>
              <a:t>Donations or in-kind contributions to council-led local community projects (£ &amp; materials)</a:t>
            </a:r>
          </a:p>
          <a:p>
            <a:r>
              <a:rPr lang="en-GB" sz="1400" dirty="0">
                <a:latin typeface="Arial Nova" panose="020B0504020202020204" pitchFamily="34" charset="0"/>
              </a:rPr>
              <a:t> </a:t>
            </a:r>
          </a:p>
          <a:p>
            <a:r>
              <a:rPr lang="en-GB" sz="1400" dirty="0">
                <a:latin typeface="Arial Nova" panose="020B0504020202020204" pitchFamily="34" charset="0"/>
              </a:rPr>
              <a:t>No. of hours volunteering time provided to support local community projects</a:t>
            </a:r>
          </a:p>
          <a:p>
            <a:r>
              <a:rPr lang="en-GB" sz="1400" dirty="0">
                <a:latin typeface="Arial Nova" panose="020B0504020202020204" pitchFamily="34" charset="0"/>
              </a:rPr>
              <a:t> </a:t>
            </a:r>
          </a:p>
          <a:p>
            <a:r>
              <a:rPr lang="en-GB" sz="1400" dirty="0">
                <a:latin typeface="Arial Nova" panose="020B0504020202020204" pitchFamily="34" charset="0"/>
              </a:rPr>
              <a:t>Initiatives aimed at passing on professional experience, skills, and knowledge and understanding onto individuals within the community (e.g. professional carers offering advice and guidance to those with care-giving responsibilities)</a:t>
            </a:r>
          </a:p>
          <a:p>
            <a:r>
              <a:rPr lang="en-GB" sz="1400" dirty="0">
                <a:latin typeface="Arial Nova" panose="020B0504020202020204" pitchFamily="34" charset="0"/>
              </a:rPr>
              <a:t> </a:t>
            </a:r>
          </a:p>
          <a:p>
            <a:r>
              <a:rPr lang="en-GB" sz="1400" dirty="0">
                <a:latin typeface="Arial Nova" panose="020B0504020202020204" pitchFamily="34" charset="0"/>
              </a:rPr>
              <a:t>Initiatives aimed at reducing crime (e.g. knife crime reduction, gang crime reduction, support for youth groups, lighting for public spaces, private security, etc.)</a:t>
            </a:r>
          </a:p>
          <a:p>
            <a:r>
              <a:rPr lang="en-GB" sz="1400" dirty="0">
                <a:latin typeface="Arial Nova" panose="020B0504020202020204" pitchFamily="34" charset="0"/>
              </a:rPr>
              <a:t> </a:t>
            </a:r>
          </a:p>
          <a:p>
            <a:r>
              <a:rPr lang="en-GB" sz="1400" dirty="0">
                <a:latin typeface="Arial Nova" panose="020B0504020202020204" pitchFamily="34" charset="0"/>
              </a:rPr>
              <a:t>Initiatives taken or supported to engage people in health interventions (e.g. stop smoking, obesity, alcoholism, drugs, etc.) or wellbeing initiatives in the community, including physical activities for adults and children</a:t>
            </a:r>
          </a:p>
          <a:p>
            <a:r>
              <a:rPr lang="en-GB" sz="1400" dirty="0">
                <a:latin typeface="Arial Nova" panose="020B0504020202020204" pitchFamily="34" charset="0"/>
              </a:rPr>
              <a:t> </a:t>
            </a:r>
          </a:p>
          <a:p>
            <a:r>
              <a:rPr lang="en-GB" sz="1400" dirty="0">
                <a:latin typeface="Arial Nova" panose="020B0504020202020204" pitchFamily="34" charset="0"/>
              </a:rPr>
              <a:t>Initiatives to be taken to tackle homelessness (supporting temporary housing schemes, etc.)</a:t>
            </a:r>
          </a:p>
          <a:p>
            <a:r>
              <a:rPr lang="en-GB" sz="1400" dirty="0">
                <a:latin typeface="Arial Nova" panose="020B0504020202020204" pitchFamily="34" charset="0"/>
              </a:rPr>
              <a:t> </a:t>
            </a:r>
          </a:p>
          <a:p>
            <a:r>
              <a:rPr lang="en-GB" sz="1400" dirty="0">
                <a:latin typeface="Arial Nova" panose="020B0504020202020204" pitchFamily="34" charset="0"/>
              </a:rPr>
              <a:t>Initiatives to be taken to support older, disabled and vulnerable people to build stronger community networks and reduce social isolation (e.g. befriending, digital inclusion clubs)</a:t>
            </a:r>
          </a:p>
          <a:p>
            <a:r>
              <a:rPr lang="en-GB" sz="1400" dirty="0">
                <a:latin typeface="Arial Nova" panose="020B0504020202020204" pitchFamily="34" charset="0"/>
              </a:rPr>
              <a:t> </a:t>
            </a:r>
          </a:p>
          <a:p>
            <a:r>
              <a:rPr lang="en-GB" sz="1400" dirty="0">
                <a:latin typeface="Arial Nova" panose="020B0504020202020204" pitchFamily="34" charset="0"/>
              </a:rPr>
              <a:t>Equipment or resources donated to VCSEs (£ equivalent value)</a:t>
            </a:r>
          </a:p>
          <a:p>
            <a:r>
              <a:rPr lang="en-GB" dirty="0">
                <a:latin typeface="Arial Nova" panose="020B0504020202020204" pitchFamily="34" charset="0"/>
              </a:rPr>
              <a:t> </a:t>
            </a:r>
            <a:endParaRPr lang="en-GB" sz="1400" dirty="0">
              <a:latin typeface="Arial Nova" panose="020B0504020202020204" pitchFamily="34" charset="0"/>
            </a:endParaRPr>
          </a:p>
          <a:p>
            <a:r>
              <a:rPr lang="en-GB" sz="1400" dirty="0">
                <a:latin typeface="Arial Nova" panose="020B0504020202020204" pitchFamily="34" charset="0"/>
              </a:rPr>
              <a:t>No. of voluntary hours donated to support VCSEs (excludes expert business advice)</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Social Value Toolkit – Community Development</a:t>
            </a:r>
          </a:p>
        </p:txBody>
      </p:sp>
    </p:spTree>
    <p:extLst>
      <p:ext uri="{BB962C8B-B14F-4D97-AF65-F5344CB8AC3E}">
        <p14:creationId xmlns:p14="http://schemas.microsoft.com/office/powerpoint/2010/main" val="3050184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1630779" cy="4955203"/>
          </a:xfrm>
          <a:prstGeom prst="rect">
            <a:avLst/>
          </a:prstGeom>
          <a:noFill/>
        </p:spPr>
        <p:txBody>
          <a:bodyPr wrap="square" rtlCol="0">
            <a:spAutoFit/>
          </a:bodyPr>
          <a:lstStyle/>
          <a:p>
            <a:r>
              <a:rPr lang="en-GB" dirty="0">
                <a:latin typeface="Arial Nova" panose="020B0504020202020204" pitchFamily="34" charset="0"/>
              </a:rPr>
              <a:t>Support for staff development and welfare within providers’ own organisations and within their supply chain</a:t>
            </a:r>
          </a:p>
          <a:p>
            <a:endParaRPr lang="en-GB" dirty="0">
              <a:latin typeface="Arial Nova" panose="020B0504020202020204" pitchFamily="34" charset="0"/>
            </a:endParaRPr>
          </a:p>
          <a:p>
            <a:r>
              <a:rPr lang="en-GB" sz="1400" dirty="0">
                <a:latin typeface="Arial Nova" panose="020B0504020202020204" pitchFamily="34" charset="0"/>
              </a:rPr>
              <a:t>% of staff on the contract paid the National Living Wage</a:t>
            </a:r>
          </a:p>
          <a:p>
            <a:r>
              <a:rPr lang="en-GB" sz="1400" dirty="0">
                <a:latin typeface="Arial Nova" panose="020B0504020202020204" pitchFamily="34" charset="0"/>
              </a:rPr>
              <a:t> </a:t>
            </a:r>
          </a:p>
          <a:p>
            <a:r>
              <a:rPr lang="en-GB" sz="1400" dirty="0">
                <a:latin typeface="Arial Nova" panose="020B0504020202020204" pitchFamily="34" charset="0"/>
              </a:rPr>
              <a:t>Prime contractor's mean gender salary pay gap for staff in relation to the performance of the contract</a:t>
            </a:r>
            <a:br>
              <a:rPr lang="en-GB" sz="1400" dirty="0">
                <a:latin typeface="Arial Nova" panose="020B0504020202020204" pitchFamily="34" charset="0"/>
              </a:rPr>
            </a:br>
            <a:br>
              <a:rPr lang="en-GB" sz="1400" dirty="0">
                <a:latin typeface="Arial Nova" panose="020B0504020202020204" pitchFamily="34" charset="0"/>
              </a:rPr>
            </a:br>
            <a:r>
              <a:rPr lang="en-GB" sz="1400" dirty="0">
                <a:latin typeface="Arial Nova" panose="020B0504020202020204" pitchFamily="34" charset="0"/>
              </a:rPr>
              <a:t>No. and type of initiatives in place to reduce the gender pay gap for staff employed on the contract</a:t>
            </a:r>
          </a:p>
          <a:p>
            <a:r>
              <a:rPr lang="en-GB" sz="1400" dirty="0">
                <a:latin typeface="Arial Nova" panose="020B0504020202020204" pitchFamily="34" charset="0"/>
              </a:rPr>
              <a:t> </a:t>
            </a:r>
          </a:p>
          <a:p>
            <a:r>
              <a:rPr lang="en-GB" sz="1400" dirty="0">
                <a:latin typeface="Arial Nova" panose="020B0504020202020204" pitchFamily="34" charset="0"/>
              </a:rPr>
              <a:t>% of people who are mothers returning to work to be employed on the contract, as a proportion of the total workforce employed on the contract</a:t>
            </a:r>
          </a:p>
          <a:p>
            <a:r>
              <a:rPr lang="en-GB" sz="1400" dirty="0">
                <a:latin typeface="Arial Nova" panose="020B0504020202020204" pitchFamily="34" charset="0"/>
              </a:rPr>
              <a:t> </a:t>
            </a:r>
          </a:p>
          <a:p>
            <a:r>
              <a:rPr lang="en-GB" sz="1400" dirty="0">
                <a:latin typeface="Arial Nova" panose="020B0504020202020204" pitchFamily="34" charset="0"/>
              </a:rPr>
              <a:t>% of people with disabilities to be employed on the contract, as a proportion of the total workforce employed on the contract</a:t>
            </a:r>
          </a:p>
          <a:p>
            <a:br>
              <a:rPr lang="en-GB" sz="1400" dirty="0">
                <a:latin typeface="Arial Nova" panose="020B0504020202020204" pitchFamily="34" charset="0"/>
              </a:rPr>
            </a:br>
            <a:r>
              <a:rPr lang="en-GB" sz="1400" dirty="0">
                <a:latin typeface="Arial Nova" panose="020B0504020202020204" pitchFamily="34" charset="0"/>
              </a:rPr>
              <a:t>% of BAME people to be employed on the contract, as a proportion of the total workforce employed on the contract</a:t>
            </a:r>
          </a:p>
          <a:p>
            <a:r>
              <a:rPr lang="en-GB" sz="1400" dirty="0">
                <a:latin typeface="Arial Nova" panose="020B0504020202020204" pitchFamily="34" charset="0"/>
              </a:rPr>
              <a:t> </a:t>
            </a:r>
          </a:p>
          <a:p>
            <a:r>
              <a:rPr lang="en-GB" sz="1400" dirty="0">
                <a:latin typeface="Arial Nova" panose="020B0504020202020204" pitchFamily="34" charset="0"/>
              </a:rPr>
              <a:t>% of people who are care leavers to be employed on the contract, as a proportion of the total workforce employed on the contract</a:t>
            </a:r>
          </a:p>
          <a:p>
            <a:r>
              <a:rPr lang="en-GB" sz="1400" dirty="0">
                <a:latin typeface="Arial Nova" panose="020B0504020202020204" pitchFamily="34" charset="0"/>
              </a:rPr>
              <a:t> </a:t>
            </a:r>
          </a:p>
          <a:p>
            <a:r>
              <a:rPr lang="en-GB" sz="1400" dirty="0">
                <a:latin typeface="Arial Nova" panose="020B0504020202020204" pitchFamily="34" charset="0"/>
              </a:rPr>
              <a:t>Type and no. of wellbeing courses offered to staff (e.g. counselling, meditation, stress management)</a:t>
            </a:r>
          </a:p>
          <a:p>
            <a:r>
              <a:rPr lang="en-GB" sz="1400" dirty="0">
                <a:latin typeface="Arial Nova" panose="020B0504020202020204" pitchFamily="34" charset="0"/>
              </a:rPr>
              <a:t> </a:t>
            </a:r>
          </a:p>
          <a:p>
            <a:r>
              <a:rPr lang="en-GB" sz="1400" dirty="0">
                <a:latin typeface="Arial Nova" panose="020B0504020202020204" pitchFamily="34" charset="0"/>
              </a:rPr>
              <a:t>No. of contracts that include commitments to ethical and sustainable procurement, including to verify anti-slavery and other relevant requirements</a:t>
            </a:r>
          </a:p>
          <a:p>
            <a:r>
              <a:rPr lang="en-GB" sz="1400" dirty="0">
                <a:latin typeface="Arial Nova" panose="020B0504020202020204" pitchFamily="34" charset="0"/>
              </a:rPr>
              <a:t> </a:t>
            </a:r>
          </a:p>
          <a:p>
            <a:r>
              <a:rPr lang="en-GB" sz="1400" dirty="0">
                <a:latin typeface="Arial Nova" panose="020B0504020202020204" pitchFamily="34" charset="0"/>
              </a:rPr>
              <a:t>% of contracts with the supply chain on which Social Value commitments, measurement and monitoring are required</a:t>
            </a:r>
          </a:p>
          <a:p>
            <a:endParaRPr lang="en-GB" sz="1400" dirty="0">
              <a:latin typeface="Arial Nova" panose="020B0504020202020204" pitchFamily="34" charset="0"/>
            </a:endParaRP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Social Value Toolkit – Good Employer</a:t>
            </a:r>
          </a:p>
        </p:txBody>
      </p:sp>
    </p:spTree>
    <p:extLst>
      <p:ext uri="{BB962C8B-B14F-4D97-AF65-F5344CB8AC3E}">
        <p14:creationId xmlns:p14="http://schemas.microsoft.com/office/powerpoint/2010/main" val="792614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1630779" cy="4678204"/>
          </a:xfrm>
          <a:prstGeom prst="rect">
            <a:avLst/>
          </a:prstGeom>
          <a:noFill/>
        </p:spPr>
        <p:txBody>
          <a:bodyPr wrap="square" rtlCol="0">
            <a:spAutoFit/>
          </a:bodyPr>
          <a:lstStyle/>
          <a:p>
            <a:r>
              <a:rPr lang="en-GB" dirty="0">
                <a:latin typeface="Arial Nova" panose="020B0504020202020204" pitchFamily="34" charset="0"/>
              </a:rPr>
              <a:t>Protecting the environment within the providers’ own organisation and within their supply chain</a:t>
            </a:r>
          </a:p>
          <a:p>
            <a:endParaRPr lang="en-GB" sz="1400" dirty="0">
              <a:latin typeface="Arial Nova" panose="020B0504020202020204" pitchFamily="34" charset="0"/>
            </a:endParaRPr>
          </a:p>
          <a:p>
            <a:r>
              <a:rPr lang="en-GB" sz="1400" dirty="0">
                <a:latin typeface="Arial Nova" panose="020B0504020202020204" pitchFamily="34" charset="0"/>
              </a:rPr>
              <a:t>No. and type of initiatives to reduce environmental impacts in relation to the contract (e.g. water consumption, reduction of waste, reduction of single-use plastics) </a:t>
            </a:r>
          </a:p>
          <a:p>
            <a:r>
              <a:rPr lang="en-GB" sz="1400" dirty="0">
                <a:latin typeface="Arial Nova" panose="020B0504020202020204" pitchFamily="34" charset="0"/>
              </a:rPr>
              <a:t> </a:t>
            </a:r>
          </a:p>
          <a:p>
            <a:r>
              <a:rPr lang="en-GB" sz="1400" dirty="0">
                <a:latin typeface="Arial Nova" panose="020B0504020202020204" pitchFamily="34" charset="0"/>
              </a:rPr>
              <a:t>Annual percentage by which environmental impacts will be reduced in the delivery of the contract (e.g. water consumption, reduction of waste, reduction of single-use plastics)</a:t>
            </a:r>
          </a:p>
          <a:p>
            <a:r>
              <a:rPr lang="en-GB" sz="1400" dirty="0">
                <a:latin typeface="Arial Nova" panose="020B0504020202020204" pitchFamily="34" charset="0"/>
              </a:rPr>
              <a:t> </a:t>
            </a:r>
          </a:p>
          <a:p>
            <a:r>
              <a:rPr lang="en-GB" sz="1400" dirty="0">
                <a:latin typeface="Arial Nova" panose="020B0504020202020204" pitchFamily="34" charset="0"/>
              </a:rPr>
              <a:t>Demonstrable savings in CO2 emissions through the contract (specify how this will be measured)</a:t>
            </a:r>
          </a:p>
          <a:p>
            <a:r>
              <a:rPr lang="en-GB" sz="1400" dirty="0">
                <a:latin typeface="Arial Nova" panose="020B0504020202020204" pitchFamily="34" charset="0"/>
              </a:rPr>
              <a:t> </a:t>
            </a:r>
          </a:p>
          <a:p>
            <a:r>
              <a:rPr lang="en-GB" sz="1400" dirty="0">
                <a:latin typeface="Arial Nova" panose="020B0504020202020204" pitchFamily="34" charset="0"/>
              </a:rPr>
              <a:t>Car miles saved on the contract and/or associated initiatives (e.g. cycle to work programmes, promotion of public transport, or carpooling programmes)</a:t>
            </a:r>
          </a:p>
          <a:p>
            <a:r>
              <a:rPr lang="en-GB" sz="1400" dirty="0">
                <a:latin typeface="Arial Nova" panose="020B0504020202020204" pitchFamily="34" charset="0"/>
              </a:rPr>
              <a:t> </a:t>
            </a:r>
          </a:p>
          <a:p>
            <a:r>
              <a:rPr lang="en-GB" sz="1400" dirty="0">
                <a:latin typeface="Arial Nova" panose="020B0504020202020204" pitchFamily="34" charset="0"/>
              </a:rPr>
              <a:t>No. of low / no emission staff vehicles used on the contract and miles driven</a:t>
            </a:r>
          </a:p>
          <a:p>
            <a:r>
              <a:rPr lang="en-GB" sz="1400" dirty="0">
                <a:latin typeface="Arial Nova" panose="020B0504020202020204" pitchFamily="34" charset="0"/>
              </a:rPr>
              <a:t> </a:t>
            </a:r>
          </a:p>
          <a:p>
            <a:r>
              <a:rPr lang="en-GB" sz="1400" dirty="0">
                <a:latin typeface="Arial Nova" panose="020B0504020202020204" pitchFamily="34" charset="0"/>
              </a:rPr>
              <a:t>No. of voluntary hours dedicated to the creation or management of green infrastructure, to increase biodiversity, or to keep green spaces clean</a:t>
            </a:r>
          </a:p>
          <a:p>
            <a:r>
              <a:rPr lang="en-GB" sz="1400" dirty="0">
                <a:latin typeface="Arial Nova" panose="020B0504020202020204" pitchFamily="34" charset="0"/>
              </a:rPr>
              <a:t> </a:t>
            </a:r>
          </a:p>
          <a:p>
            <a:r>
              <a:rPr lang="en-GB" sz="1400" dirty="0">
                <a:latin typeface="Arial Nova" panose="020B0504020202020204" pitchFamily="34" charset="0"/>
              </a:rPr>
              <a:t>Value (£) of materials, equipment or resources donated to support green infrastructure</a:t>
            </a:r>
          </a:p>
          <a:p>
            <a:r>
              <a:rPr lang="en-GB" sz="1400" dirty="0">
                <a:latin typeface="Arial Nova" panose="020B0504020202020204" pitchFamily="34" charset="0"/>
              </a:rPr>
              <a:t> </a:t>
            </a:r>
          </a:p>
          <a:p>
            <a:r>
              <a:rPr lang="en-GB" sz="1400" dirty="0">
                <a:latin typeface="Arial Nova" panose="020B0504020202020204" pitchFamily="34" charset="0"/>
              </a:rPr>
              <a:t>% of contracts that include sustainable procurement commitments or other relevant requirements and certifications (e.g. water consumption, reduction of waste, reduction of single-use plastics)</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Social Value Toolkit – Green and Sustainable</a:t>
            </a:r>
          </a:p>
        </p:txBody>
      </p:sp>
    </p:spTree>
    <p:extLst>
      <p:ext uri="{BB962C8B-B14F-4D97-AF65-F5344CB8AC3E}">
        <p14:creationId xmlns:p14="http://schemas.microsoft.com/office/powerpoint/2010/main" val="1701807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0140287" cy="3970318"/>
          </a:xfrm>
          <a:prstGeom prst="rect">
            <a:avLst/>
          </a:prstGeom>
          <a:noFill/>
        </p:spPr>
        <p:txBody>
          <a:bodyPr wrap="square" rtlCol="0">
            <a:spAutoFit/>
          </a:bodyPr>
          <a:lstStyle/>
          <a:p>
            <a:r>
              <a:rPr lang="en-GB" dirty="0">
                <a:latin typeface="Arial Nova" panose="020B0504020202020204" pitchFamily="34" charset="0"/>
              </a:rPr>
              <a:t>Given 5 Social Value priorities and the possible measures.  In your small groups:</a:t>
            </a:r>
          </a:p>
          <a:p>
            <a:endParaRPr lang="en-GB" dirty="0">
              <a:latin typeface="Arial Nova" panose="020B0504020202020204" pitchFamily="34" charset="0"/>
            </a:endParaRPr>
          </a:p>
          <a:p>
            <a:pPr marL="285750" indent="-285750">
              <a:buFont typeface="Arial" panose="020B0604020202020204" pitchFamily="34" charset="0"/>
              <a:buChar char="•"/>
            </a:pPr>
            <a:r>
              <a:rPr lang="en-GB" dirty="0">
                <a:latin typeface="Arial Nova" panose="020B0504020202020204" pitchFamily="34" charset="0"/>
              </a:rPr>
              <a:t>Discuss the Social Value priorities.  What are your feelings about Social Value being included within the specification?</a:t>
            </a:r>
          </a:p>
          <a:p>
            <a:pPr marL="285750" indent="-285750">
              <a:buFont typeface="Arial" panose="020B0604020202020204" pitchFamily="34" charset="0"/>
              <a:buChar char="•"/>
            </a:pPr>
            <a:endParaRPr lang="en-GB" dirty="0">
              <a:latin typeface="Arial Nova" panose="020B0504020202020204" pitchFamily="34" charset="0"/>
            </a:endParaRPr>
          </a:p>
          <a:p>
            <a:pPr marL="285750" indent="-285750">
              <a:buFont typeface="Arial" panose="020B0604020202020204" pitchFamily="34" charset="0"/>
              <a:buChar char="•"/>
            </a:pPr>
            <a:r>
              <a:rPr lang="en-GB" dirty="0">
                <a:latin typeface="Arial Nova" panose="020B0504020202020204" pitchFamily="34" charset="0"/>
              </a:rPr>
              <a:t>Discuss the priorities and list the TOP 10 priorities (from across the 5 areas) you feel could be used within the specifications – you can also discuss and suggest your own priorities!</a:t>
            </a:r>
          </a:p>
          <a:p>
            <a:pPr marL="285750" indent="-285750">
              <a:buFont typeface="Arial" panose="020B0604020202020204" pitchFamily="34" charset="0"/>
              <a:buChar char="•"/>
            </a:pPr>
            <a:endParaRPr lang="en-GB" dirty="0">
              <a:latin typeface="Arial Nova" panose="020B0504020202020204" pitchFamily="34" charset="0"/>
            </a:endParaRPr>
          </a:p>
          <a:p>
            <a:pPr marL="285750" indent="-285750">
              <a:buFont typeface="Arial" panose="020B0604020202020204" pitchFamily="34" charset="0"/>
              <a:buChar char="•"/>
            </a:pPr>
            <a:r>
              <a:rPr lang="en-GB" dirty="0">
                <a:latin typeface="Arial Nova" panose="020B0504020202020204" pitchFamily="34" charset="0"/>
              </a:rPr>
              <a:t>When deciding on the top 10 please think about the following:</a:t>
            </a:r>
          </a:p>
          <a:p>
            <a:pPr marL="1200150" lvl="2" indent="-285750">
              <a:buFont typeface="Arial" panose="020B0604020202020204" pitchFamily="34" charset="0"/>
              <a:buChar char="•"/>
            </a:pPr>
            <a:r>
              <a:rPr lang="en-GB" dirty="0">
                <a:latin typeface="Arial Nova" panose="020B0504020202020204" pitchFamily="34" charset="0"/>
              </a:rPr>
              <a:t>Is the priority </a:t>
            </a:r>
            <a:r>
              <a:rPr lang="en-GB" b="1" u="sng" dirty="0">
                <a:latin typeface="Arial Nova" panose="020B0504020202020204" pitchFamily="34" charset="0"/>
              </a:rPr>
              <a:t>specific</a:t>
            </a:r>
            <a:r>
              <a:rPr lang="en-GB" dirty="0">
                <a:latin typeface="Arial Nova" panose="020B0504020202020204" pitchFamily="34" charset="0"/>
              </a:rPr>
              <a:t> enough?</a:t>
            </a:r>
          </a:p>
          <a:p>
            <a:pPr marL="1200150" lvl="2" indent="-285750">
              <a:buFont typeface="Arial" panose="020B0604020202020204" pitchFamily="34" charset="0"/>
              <a:buChar char="•"/>
            </a:pPr>
            <a:r>
              <a:rPr lang="en-GB" dirty="0">
                <a:latin typeface="Arial Nova" panose="020B0504020202020204" pitchFamily="34" charset="0"/>
              </a:rPr>
              <a:t>Is the priority </a:t>
            </a:r>
            <a:r>
              <a:rPr lang="en-GB" b="1" u="sng" dirty="0">
                <a:latin typeface="Arial Nova" panose="020B0504020202020204" pitchFamily="34" charset="0"/>
              </a:rPr>
              <a:t>measurable</a:t>
            </a:r>
            <a:r>
              <a:rPr lang="en-GB" dirty="0">
                <a:latin typeface="Arial Nova" panose="020B0504020202020204" pitchFamily="34" charset="0"/>
              </a:rPr>
              <a:t>?</a:t>
            </a:r>
          </a:p>
          <a:p>
            <a:pPr marL="1200150" lvl="2" indent="-285750">
              <a:buFont typeface="Arial" panose="020B0604020202020204" pitchFamily="34" charset="0"/>
              <a:buChar char="•"/>
            </a:pPr>
            <a:r>
              <a:rPr lang="en-GB" dirty="0">
                <a:latin typeface="Arial Nova" panose="020B0504020202020204" pitchFamily="34" charset="0"/>
              </a:rPr>
              <a:t>Is the priority </a:t>
            </a:r>
            <a:r>
              <a:rPr lang="en-GB" b="1" u="sng" dirty="0">
                <a:latin typeface="Arial Nova" panose="020B0504020202020204" pitchFamily="34" charset="0"/>
              </a:rPr>
              <a:t>achievable</a:t>
            </a:r>
            <a:r>
              <a:rPr lang="en-GB" dirty="0">
                <a:latin typeface="Arial Nova" panose="020B0504020202020204" pitchFamily="34" charset="0"/>
              </a:rPr>
              <a:t>?</a:t>
            </a:r>
          </a:p>
          <a:p>
            <a:pPr marL="1200150" lvl="2" indent="-285750">
              <a:buFont typeface="Arial" panose="020B0604020202020204" pitchFamily="34" charset="0"/>
              <a:buChar char="•"/>
            </a:pPr>
            <a:r>
              <a:rPr lang="en-GB" dirty="0">
                <a:latin typeface="Arial Nova" panose="020B0504020202020204" pitchFamily="34" charset="0"/>
              </a:rPr>
              <a:t>Is the priority a </a:t>
            </a:r>
            <a:r>
              <a:rPr lang="en-GB" b="1" u="sng" dirty="0">
                <a:latin typeface="Arial Nova" panose="020B0504020202020204" pitchFamily="34" charset="0"/>
              </a:rPr>
              <a:t>realistic</a:t>
            </a:r>
            <a:r>
              <a:rPr lang="en-GB" dirty="0">
                <a:latin typeface="Arial Nova" panose="020B0504020202020204" pitchFamily="34" charset="0"/>
              </a:rPr>
              <a:t> one?</a:t>
            </a:r>
          </a:p>
          <a:p>
            <a:pPr marL="1200150" lvl="2" indent="-285750">
              <a:buFont typeface="Arial" panose="020B0604020202020204" pitchFamily="34" charset="0"/>
              <a:buChar char="•"/>
            </a:pPr>
            <a:r>
              <a:rPr lang="en-GB" dirty="0">
                <a:latin typeface="Arial Nova" panose="020B0504020202020204" pitchFamily="34" charset="0"/>
              </a:rPr>
              <a:t>Can achievements be made against the priorities in a </a:t>
            </a:r>
            <a:r>
              <a:rPr lang="en-GB" b="1" u="sng" dirty="0">
                <a:latin typeface="Arial Nova" panose="020B0504020202020204" pitchFamily="34" charset="0"/>
              </a:rPr>
              <a:t>realistic timeframe</a:t>
            </a:r>
            <a:r>
              <a:rPr lang="en-GB" dirty="0">
                <a:latin typeface="Arial Nova" panose="020B0504020202020204" pitchFamily="34" charset="0"/>
              </a:rPr>
              <a:t>?</a:t>
            </a: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Exercise</a:t>
            </a:r>
          </a:p>
        </p:txBody>
      </p:sp>
    </p:spTree>
    <p:extLst>
      <p:ext uri="{BB962C8B-B14F-4D97-AF65-F5344CB8AC3E}">
        <p14:creationId xmlns:p14="http://schemas.microsoft.com/office/powerpoint/2010/main" val="298165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289875" y="926427"/>
            <a:ext cx="10140287" cy="5632311"/>
          </a:xfrm>
          <a:prstGeom prst="rect">
            <a:avLst/>
          </a:prstGeom>
          <a:noFill/>
        </p:spPr>
        <p:txBody>
          <a:bodyPr wrap="square" rtlCol="0">
            <a:spAutoFit/>
          </a:bodyPr>
          <a:lstStyle/>
          <a:p>
            <a:r>
              <a:rPr lang="en-GB" dirty="0">
                <a:latin typeface="Arial Nova" panose="020B0504020202020204" pitchFamily="34" charset="0"/>
              </a:rPr>
              <a:t>Workshop #1</a:t>
            </a:r>
          </a:p>
          <a:p>
            <a:pPr marL="1200150" lvl="2" indent="-285750">
              <a:buFont typeface="Arial" panose="020B0604020202020204" pitchFamily="34" charset="0"/>
              <a:buChar char="•"/>
            </a:pPr>
            <a:r>
              <a:rPr lang="en-GB" dirty="0">
                <a:latin typeface="Arial Nova" panose="020B0504020202020204" pitchFamily="34" charset="0"/>
              </a:rPr>
              <a:t>East Kent </a:t>
            </a:r>
            <a:r>
              <a:rPr lang="en-GB" i="1" dirty="0">
                <a:latin typeface="Arial Nova" panose="020B0504020202020204" pitchFamily="34" charset="0"/>
              </a:rPr>
              <a:t>(20 November – Dover)</a:t>
            </a:r>
          </a:p>
          <a:p>
            <a:pPr marL="1200150" lvl="2" indent="-285750">
              <a:buFont typeface="Arial" panose="020B0604020202020204" pitchFamily="34" charset="0"/>
              <a:buChar char="•"/>
            </a:pPr>
            <a:r>
              <a:rPr lang="en-GB" dirty="0">
                <a:latin typeface="Arial Nova" panose="020B0504020202020204" pitchFamily="34" charset="0"/>
              </a:rPr>
              <a:t>West Kent </a:t>
            </a:r>
            <a:r>
              <a:rPr lang="en-GB" i="1" dirty="0">
                <a:latin typeface="Arial Nova" panose="020B0504020202020204" pitchFamily="34" charset="0"/>
              </a:rPr>
              <a:t>(22 November – Maidstone)</a:t>
            </a:r>
          </a:p>
          <a:p>
            <a:pPr lvl="2"/>
            <a:r>
              <a:rPr lang="en-GB" i="1" dirty="0">
                <a:latin typeface="Arial Nova" panose="020B0504020202020204" pitchFamily="34" charset="0"/>
              </a:rPr>
              <a:t>Workshop outputs will be shared on Kent Portal to allow further comments</a:t>
            </a:r>
          </a:p>
          <a:p>
            <a:endParaRPr lang="en-GB" dirty="0">
              <a:latin typeface="Arial Nova" panose="020B0504020202020204" pitchFamily="34" charset="0"/>
            </a:endParaRPr>
          </a:p>
          <a:p>
            <a:r>
              <a:rPr lang="en-GB" dirty="0">
                <a:latin typeface="Arial Nova" panose="020B0504020202020204" pitchFamily="34" charset="0"/>
              </a:rPr>
              <a:t>Summary findings report from consultation (mid-December)</a:t>
            </a:r>
          </a:p>
          <a:p>
            <a:endParaRPr lang="en-GB" dirty="0">
              <a:latin typeface="Arial Nova" panose="020B0504020202020204" pitchFamily="34" charset="0"/>
            </a:endParaRPr>
          </a:p>
          <a:p>
            <a:r>
              <a:rPr lang="en-GB" dirty="0">
                <a:latin typeface="Arial Nova" panose="020B0504020202020204" pitchFamily="34" charset="0"/>
              </a:rPr>
              <a:t>Workshop #2</a:t>
            </a:r>
          </a:p>
          <a:p>
            <a:pPr marL="1200150" lvl="2" indent="-285750">
              <a:buFont typeface="Arial" panose="020B0604020202020204" pitchFamily="34" charset="0"/>
              <a:buChar char="•"/>
            </a:pPr>
            <a:r>
              <a:rPr lang="en-GB" dirty="0">
                <a:latin typeface="Arial Nova" panose="020B0504020202020204" pitchFamily="34" charset="0"/>
              </a:rPr>
              <a:t>East Kent </a:t>
            </a:r>
            <a:r>
              <a:rPr lang="en-GB" i="1" dirty="0">
                <a:latin typeface="Arial Nova" panose="020B0504020202020204" pitchFamily="34" charset="0"/>
              </a:rPr>
              <a:t>(10 December – Dover)</a:t>
            </a:r>
          </a:p>
          <a:p>
            <a:pPr marL="1200150" lvl="2" indent="-285750">
              <a:buFont typeface="Arial" panose="020B0604020202020204" pitchFamily="34" charset="0"/>
              <a:buChar char="•"/>
            </a:pPr>
            <a:r>
              <a:rPr lang="en-GB" dirty="0">
                <a:latin typeface="Arial Nova" panose="020B0504020202020204" pitchFamily="34" charset="0"/>
              </a:rPr>
              <a:t>West Kent </a:t>
            </a:r>
            <a:r>
              <a:rPr lang="en-GB" i="1" dirty="0">
                <a:latin typeface="Arial Nova" panose="020B0504020202020204" pitchFamily="34" charset="0"/>
              </a:rPr>
              <a:t>(11 December – Maidstone)</a:t>
            </a:r>
          </a:p>
          <a:p>
            <a:pPr lvl="2"/>
            <a:r>
              <a:rPr lang="en-GB" i="1" dirty="0">
                <a:latin typeface="Arial Nova" panose="020B0504020202020204" pitchFamily="34" charset="0"/>
              </a:rPr>
              <a:t>Workshop outputs will be shared on Kent Portal to allow further comments</a:t>
            </a:r>
          </a:p>
          <a:p>
            <a:endParaRPr lang="en-GB" dirty="0">
              <a:latin typeface="Arial Nova" panose="020B0504020202020204" pitchFamily="34" charset="0"/>
            </a:endParaRPr>
          </a:p>
          <a:p>
            <a:r>
              <a:rPr lang="en-GB" dirty="0">
                <a:latin typeface="Arial Nova" panose="020B0504020202020204" pitchFamily="34" charset="0"/>
              </a:rPr>
              <a:t>Draft Specification </a:t>
            </a:r>
            <a:r>
              <a:rPr lang="en-GB" i="1" dirty="0">
                <a:latin typeface="Arial Nova" panose="020B0504020202020204" pitchFamily="34" charset="0"/>
              </a:rPr>
              <a:t>(on Kent Portal – prior to workshop #3)</a:t>
            </a:r>
          </a:p>
          <a:p>
            <a:endParaRPr lang="en-GB" dirty="0">
              <a:latin typeface="Arial Nova" panose="020B0504020202020204" pitchFamily="34" charset="0"/>
            </a:endParaRPr>
          </a:p>
          <a:p>
            <a:r>
              <a:rPr lang="en-GB" dirty="0">
                <a:latin typeface="Arial Nova" panose="020B0504020202020204" pitchFamily="34" charset="0"/>
              </a:rPr>
              <a:t>Workshop #3</a:t>
            </a:r>
          </a:p>
          <a:p>
            <a:pPr marL="1200150" lvl="2" indent="-285750">
              <a:buFont typeface="Arial" panose="020B0604020202020204" pitchFamily="34" charset="0"/>
              <a:buChar char="•"/>
            </a:pPr>
            <a:r>
              <a:rPr lang="en-GB" dirty="0">
                <a:latin typeface="Arial Nova" panose="020B0504020202020204" pitchFamily="34" charset="0"/>
              </a:rPr>
              <a:t>East Kent </a:t>
            </a:r>
            <a:r>
              <a:rPr lang="en-GB" i="1" dirty="0">
                <a:latin typeface="Arial Nova" panose="020B0504020202020204" pitchFamily="34" charset="0"/>
              </a:rPr>
              <a:t>(date in January and venue to be confirmed)</a:t>
            </a:r>
          </a:p>
          <a:p>
            <a:pPr marL="1200150" lvl="2" indent="-285750">
              <a:buFont typeface="Arial" panose="020B0604020202020204" pitchFamily="34" charset="0"/>
              <a:buChar char="•"/>
            </a:pPr>
            <a:r>
              <a:rPr lang="en-GB" dirty="0">
                <a:latin typeface="Arial Nova" panose="020B0504020202020204" pitchFamily="34" charset="0"/>
              </a:rPr>
              <a:t>West Kent </a:t>
            </a:r>
            <a:r>
              <a:rPr lang="en-GB" i="1" dirty="0">
                <a:latin typeface="Arial Nova" panose="020B0504020202020204" pitchFamily="34" charset="0"/>
              </a:rPr>
              <a:t>(date in January and venue to be confirmed)</a:t>
            </a:r>
          </a:p>
          <a:p>
            <a:endParaRPr lang="en-GB" dirty="0">
              <a:latin typeface="Arial Nova" panose="020B0504020202020204" pitchFamily="34" charset="0"/>
            </a:endParaRPr>
          </a:p>
          <a:p>
            <a:r>
              <a:rPr lang="en-GB" u="sng" dirty="0">
                <a:latin typeface="Arial Nova" panose="020B0504020202020204" pitchFamily="34" charset="0"/>
              </a:rPr>
              <a:t>Procurement goes live (towards end of January 2020)</a:t>
            </a:r>
          </a:p>
          <a:p>
            <a:endParaRPr lang="en-GB" dirty="0">
              <a:latin typeface="Arial Nova" panose="020B0504020202020204" pitchFamily="34" charset="0"/>
            </a:endParaRPr>
          </a:p>
        </p:txBody>
      </p:sp>
      <p:sp>
        <p:nvSpPr>
          <p:cNvPr id="3" name="TextBox 2">
            <a:extLst>
              <a:ext uri="{FF2B5EF4-FFF2-40B4-BE49-F238E27FC236}">
                <a16:creationId xmlns:a16="http://schemas.microsoft.com/office/drawing/2014/main" id="{A0CD852D-4F68-48B0-B746-CF8C1965100D}"/>
              </a:ext>
            </a:extLst>
          </p:cNvPr>
          <p:cNvSpPr txBox="1"/>
          <p:nvPr/>
        </p:nvSpPr>
        <p:spPr>
          <a:xfrm>
            <a:off x="11830051" y="6567815"/>
            <a:ext cx="362238"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12</a:t>
            </a:r>
          </a:p>
        </p:txBody>
      </p:sp>
      <p:sp>
        <p:nvSpPr>
          <p:cNvPr id="6" name="TextBox 5">
            <a:extLst>
              <a:ext uri="{FF2B5EF4-FFF2-40B4-BE49-F238E27FC236}">
                <a16:creationId xmlns:a16="http://schemas.microsoft.com/office/drawing/2014/main" id="{866DD6CB-D742-4105-8A24-FE82A332C5E8}"/>
              </a:ext>
            </a:extLst>
          </p:cNvPr>
          <p:cNvSpPr txBox="1"/>
          <p:nvPr/>
        </p:nvSpPr>
        <p:spPr>
          <a:xfrm>
            <a:off x="127321" y="208380"/>
            <a:ext cx="4979938" cy="369332"/>
          </a:xfrm>
          <a:prstGeom prst="rect">
            <a:avLst/>
          </a:prstGeom>
          <a:noFill/>
        </p:spPr>
        <p:txBody>
          <a:bodyPr wrap="square" rtlCol="0">
            <a:spAutoFit/>
          </a:bodyPr>
          <a:lstStyle/>
          <a:p>
            <a:r>
              <a:rPr lang="en-GB" dirty="0">
                <a:latin typeface="Arial Nova" panose="020B0504020202020204" pitchFamily="34" charset="0"/>
              </a:rPr>
              <a:t>Next Steps</a:t>
            </a:r>
          </a:p>
        </p:txBody>
      </p:sp>
    </p:spTree>
    <p:extLst>
      <p:ext uri="{BB962C8B-B14F-4D97-AF65-F5344CB8AC3E}">
        <p14:creationId xmlns:p14="http://schemas.microsoft.com/office/powerpoint/2010/main" val="124030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1798567" y="1782395"/>
            <a:ext cx="7446419" cy="1015663"/>
          </a:xfrm>
          <a:prstGeom prst="rect">
            <a:avLst/>
          </a:prstGeom>
          <a:noFill/>
        </p:spPr>
        <p:txBody>
          <a:bodyPr wrap="square" rtlCol="0">
            <a:spAutoFit/>
          </a:bodyPr>
          <a:lstStyle/>
          <a:p>
            <a:r>
              <a:rPr lang="en-GB" sz="4400" dirty="0">
                <a:latin typeface="Arial Nova" panose="020B0504020202020204" pitchFamily="34" charset="0"/>
                <a:cs typeface="Arial" panose="020B0604020202020204" pitchFamily="34" charset="0"/>
              </a:rPr>
              <a:t>Spend Analysis</a:t>
            </a:r>
          </a:p>
          <a:p>
            <a:pPr marL="171450" indent="-171450">
              <a:buFont typeface="Arial" panose="020B0604020202020204" pitchFamily="34" charset="0"/>
              <a:buChar char="•"/>
            </a:pPr>
            <a:endParaRPr lang="en-GB" sz="1600" dirty="0">
              <a:latin typeface="Arial Nova" panose="020B0504020202020204" pitchFamily="34" charset="0"/>
            </a:endParaRPr>
          </a:p>
        </p:txBody>
      </p:sp>
      <p:sp>
        <p:nvSpPr>
          <p:cNvPr id="3" name="TextBox 2">
            <a:extLst>
              <a:ext uri="{FF2B5EF4-FFF2-40B4-BE49-F238E27FC236}">
                <a16:creationId xmlns:a16="http://schemas.microsoft.com/office/drawing/2014/main" id="{63D24768-558B-4BC8-AE00-127E668798B8}"/>
              </a:ext>
            </a:extLst>
          </p:cNvPr>
          <p:cNvSpPr txBox="1"/>
          <p:nvPr/>
        </p:nvSpPr>
        <p:spPr>
          <a:xfrm>
            <a:off x="11877963" y="6567815"/>
            <a:ext cx="314325"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4</a:t>
            </a:r>
          </a:p>
        </p:txBody>
      </p:sp>
    </p:spTree>
    <p:extLst>
      <p:ext uri="{BB962C8B-B14F-4D97-AF65-F5344CB8AC3E}">
        <p14:creationId xmlns:p14="http://schemas.microsoft.com/office/powerpoint/2010/main" val="233714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96AD0D8-D097-4C7A-B90F-CEEF4E6A0D99}"/>
              </a:ext>
            </a:extLst>
          </p:cNvPr>
          <p:cNvGraphicFramePr/>
          <p:nvPr>
            <p:extLst>
              <p:ext uri="{D42A27DB-BD31-4B8C-83A1-F6EECF244321}">
                <p14:modId xmlns:p14="http://schemas.microsoft.com/office/powerpoint/2010/main" val="2592019740"/>
              </p:ext>
            </p:extLst>
          </p:nvPr>
        </p:nvGraphicFramePr>
        <p:xfrm>
          <a:off x="227622" y="527538"/>
          <a:ext cx="11736755" cy="6033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6220650-C28C-433D-9400-EE49CC02857A}"/>
              </a:ext>
            </a:extLst>
          </p:cNvPr>
          <p:cNvSpPr txBox="1"/>
          <p:nvPr/>
        </p:nvSpPr>
        <p:spPr>
          <a:xfrm>
            <a:off x="122664" y="183939"/>
            <a:ext cx="4137102" cy="369332"/>
          </a:xfrm>
          <a:prstGeom prst="rect">
            <a:avLst/>
          </a:prstGeom>
          <a:noFill/>
        </p:spPr>
        <p:txBody>
          <a:bodyPr wrap="square" rtlCol="0">
            <a:spAutoFit/>
          </a:bodyPr>
          <a:lstStyle/>
          <a:p>
            <a:r>
              <a:rPr lang="en-GB" dirty="0">
                <a:latin typeface="Arial Nova" panose="020B0504020202020204" pitchFamily="34" charset="0"/>
              </a:rPr>
              <a:t>Spend Analysis – by service type</a:t>
            </a:r>
          </a:p>
        </p:txBody>
      </p:sp>
      <p:sp>
        <p:nvSpPr>
          <p:cNvPr id="5" name="TextBox 4">
            <a:extLst>
              <a:ext uri="{FF2B5EF4-FFF2-40B4-BE49-F238E27FC236}">
                <a16:creationId xmlns:a16="http://schemas.microsoft.com/office/drawing/2014/main" id="{365BE2A0-2D59-4A03-A743-B2CCFB112F64}"/>
              </a:ext>
            </a:extLst>
          </p:cNvPr>
          <p:cNvSpPr txBox="1"/>
          <p:nvPr/>
        </p:nvSpPr>
        <p:spPr>
          <a:xfrm>
            <a:off x="11877963" y="6567815"/>
            <a:ext cx="314325"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6</a:t>
            </a:r>
          </a:p>
        </p:txBody>
      </p:sp>
    </p:spTree>
    <p:extLst>
      <p:ext uri="{BB962C8B-B14F-4D97-AF65-F5344CB8AC3E}">
        <p14:creationId xmlns:p14="http://schemas.microsoft.com/office/powerpoint/2010/main" val="395011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24E4E36-DCE5-468F-A50D-11143323D57D}"/>
              </a:ext>
            </a:extLst>
          </p:cNvPr>
          <p:cNvGraphicFramePr/>
          <p:nvPr>
            <p:extLst>
              <p:ext uri="{D42A27DB-BD31-4B8C-83A1-F6EECF244321}">
                <p14:modId xmlns:p14="http://schemas.microsoft.com/office/powerpoint/2010/main" val="3063372177"/>
              </p:ext>
            </p:extLst>
          </p:nvPr>
        </p:nvGraphicFramePr>
        <p:xfrm>
          <a:off x="227622" y="691375"/>
          <a:ext cx="11736755" cy="5730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CDD202F-5C8B-4C31-82CD-EF964F54CB58}"/>
              </a:ext>
            </a:extLst>
          </p:cNvPr>
          <p:cNvSpPr txBox="1"/>
          <p:nvPr/>
        </p:nvSpPr>
        <p:spPr>
          <a:xfrm>
            <a:off x="122664" y="183939"/>
            <a:ext cx="2888165" cy="369332"/>
          </a:xfrm>
          <a:prstGeom prst="rect">
            <a:avLst/>
          </a:prstGeom>
          <a:noFill/>
        </p:spPr>
        <p:txBody>
          <a:bodyPr wrap="square" rtlCol="0">
            <a:spAutoFit/>
          </a:bodyPr>
          <a:lstStyle/>
          <a:p>
            <a:r>
              <a:rPr lang="en-GB" dirty="0">
                <a:latin typeface="Arial Nova" panose="020B0504020202020204" pitchFamily="34" charset="0"/>
              </a:rPr>
              <a:t>Spend Analysis - by Area</a:t>
            </a:r>
          </a:p>
        </p:txBody>
      </p:sp>
      <p:sp>
        <p:nvSpPr>
          <p:cNvPr id="4" name="TextBox 3">
            <a:extLst>
              <a:ext uri="{FF2B5EF4-FFF2-40B4-BE49-F238E27FC236}">
                <a16:creationId xmlns:a16="http://schemas.microsoft.com/office/drawing/2014/main" id="{BC60C484-CB33-4DB5-B0ED-140DD8261EAE}"/>
              </a:ext>
            </a:extLst>
          </p:cNvPr>
          <p:cNvSpPr txBox="1"/>
          <p:nvPr/>
        </p:nvSpPr>
        <p:spPr>
          <a:xfrm>
            <a:off x="11877963" y="6567815"/>
            <a:ext cx="314325"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8</a:t>
            </a:r>
          </a:p>
        </p:txBody>
      </p:sp>
    </p:spTree>
    <p:extLst>
      <p:ext uri="{BB962C8B-B14F-4D97-AF65-F5344CB8AC3E}">
        <p14:creationId xmlns:p14="http://schemas.microsoft.com/office/powerpoint/2010/main" val="147048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1798567" y="1782395"/>
            <a:ext cx="7446419" cy="1015663"/>
          </a:xfrm>
          <a:prstGeom prst="rect">
            <a:avLst/>
          </a:prstGeom>
          <a:noFill/>
        </p:spPr>
        <p:txBody>
          <a:bodyPr wrap="square" rtlCol="0">
            <a:spAutoFit/>
          </a:bodyPr>
          <a:lstStyle/>
          <a:p>
            <a:r>
              <a:rPr lang="en-GB" sz="4400" dirty="0">
                <a:latin typeface="Arial Nova" panose="020B0504020202020204" pitchFamily="34" charset="0"/>
                <a:cs typeface="Arial" panose="020B0604020202020204" pitchFamily="34" charset="0"/>
              </a:rPr>
              <a:t>Demographic Analysis</a:t>
            </a:r>
          </a:p>
          <a:p>
            <a:pPr marL="171450" indent="-171450">
              <a:buFont typeface="Arial" panose="020B0604020202020204" pitchFamily="34" charset="0"/>
              <a:buChar char="•"/>
            </a:pPr>
            <a:endParaRPr lang="en-GB" sz="1600" dirty="0">
              <a:latin typeface="Arial Nova" panose="020B0504020202020204" pitchFamily="34" charset="0"/>
            </a:endParaRPr>
          </a:p>
        </p:txBody>
      </p:sp>
      <p:sp>
        <p:nvSpPr>
          <p:cNvPr id="3" name="TextBox 2">
            <a:extLst>
              <a:ext uri="{FF2B5EF4-FFF2-40B4-BE49-F238E27FC236}">
                <a16:creationId xmlns:a16="http://schemas.microsoft.com/office/drawing/2014/main" id="{63D24768-558B-4BC8-AE00-127E668798B8}"/>
              </a:ext>
            </a:extLst>
          </p:cNvPr>
          <p:cNvSpPr txBox="1"/>
          <p:nvPr/>
        </p:nvSpPr>
        <p:spPr>
          <a:xfrm>
            <a:off x="11877963" y="6567815"/>
            <a:ext cx="314325"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4</a:t>
            </a:r>
          </a:p>
        </p:txBody>
      </p:sp>
    </p:spTree>
    <p:extLst>
      <p:ext uri="{BB962C8B-B14F-4D97-AF65-F5344CB8AC3E}">
        <p14:creationId xmlns:p14="http://schemas.microsoft.com/office/powerpoint/2010/main" val="100119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6EDC3-49C8-49AF-A10B-43D770C6EBC7}"/>
              </a:ext>
            </a:extLst>
          </p:cNvPr>
          <p:cNvSpPr txBox="1"/>
          <p:nvPr/>
        </p:nvSpPr>
        <p:spPr>
          <a:xfrm>
            <a:off x="117345" y="196377"/>
            <a:ext cx="3361835" cy="35877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dirty="0">
                <a:latin typeface="Arial Nova" panose="020B0504020202020204" pitchFamily="34" charset="0"/>
                <a:ea typeface="+mj-ea"/>
                <a:cs typeface="+mj-cs"/>
              </a:rPr>
              <a:t>Demographic Analysis</a:t>
            </a:r>
          </a:p>
        </p:txBody>
      </p:sp>
      <p:sp>
        <p:nvSpPr>
          <p:cNvPr id="6" name="TextBox 5">
            <a:extLst>
              <a:ext uri="{FF2B5EF4-FFF2-40B4-BE49-F238E27FC236}">
                <a16:creationId xmlns:a16="http://schemas.microsoft.com/office/drawing/2014/main" id="{DBA25F6E-4B14-4A50-86D4-2190C1F3E628}"/>
              </a:ext>
            </a:extLst>
          </p:cNvPr>
          <p:cNvSpPr txBox="1"/>
          <p:nvPr/>
        </p:nvSpPr>
        <p:spPr>
          <a:xfrm>
            <a:off x="11877963" y="6567815"/>
            <a:ext cx="314325"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9</a:t>
            </a:r>
          </a:p>
        </p:txBody>
      </p:sp>
      <p:graphicFrame>
        <p:nvGraphicFramePr>
          <p:cNvPr id="7" name="Chart 6">
            <a:extLst>
              <a:ext uri="{FF2B5EF4-FFF2-40B4-BE49-F238E27FC236}">
                <a16:creationId xmlns:a16="http://schemas.microsoft.com/office/drawing/2014/main" id="{EF698243-1FE6-48AE-B642-0DF40E72E5DE}"/>
              </a:ext>
            </a:extLst>
          </p:cNvPr>
          <p:cNvGraphicFramePr>
            <a:graphicFrameLocks/>
          </p:cNvGraphicFramePr>
          <p:nvPr>
            <p:extLst>
              <p:ext uri="{D42A27DB-BD31-4B8C-83A1-F6EECF244321}">
                <p14:modId xmlns:p14="http://schemas.microsoft.com/office/powerpoint/2010/main" val="444204701"/>
              </p:ext>
            </p:extLst>
          </p:nvPr>
        </p:nvGraphicFramePr>
        <p:xfrm>
          <a:off x="117345" y="182002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F6C3DBB-2B3F-44F6-9A79-61B76AF0002A}"/>
              </a:ext>
            </a:extLst>
          </p:cNvPr>
          <p:cNvGraphicFramePr>
            <a:graphicFrameLocks/>
          </p:cNvGraphicFramePr>
          <p:nvPr>
            <p:extLst>
              <p:ext uri="{D42A27DB-BD31-4B8C-83A1-F6EECF244321}">
                <p14:modId xmlns:p14="http://schemas.microsoft.com/office/powerpoint/2010/main" val="1195100227"/>
              </p:ext>
            </p:extLst>
          </p:nvPr>
        </p:nvGraphicFramePr>
        <p:xfrm>
          <a:off x="6352478" y="182441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FA0DFC3-7070-4C87-95BC-C519B06D5BE1}"/>
              </a:ext>
            </a:extLst>
          </p:cNvPr>
          <p:cNvGraphicFramePr>
            <a:graphicFrameLocks/>
          </p:cNvGraphicFramePr>
          <p:nvPr>
            <p:extLst>
              <p:ext uri="{D42A27DB-BD31-4B8C-83A1-F6EECF244321}">
                <p14:modId xmlns:p14="http://schemas.microsoft.com/office/powerpoint/2010/main" val="1804557959"/>
              </p:ext>
            </p:extLst>
          </p:nvPr>
        </p:nvGraphicFramePr>
        <p:xfrm>
          <a:off x="3176239" y="182441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05328A8-D3B0-4BB4-8B9D-F982B4D00A7B}"/>
              </a:ext>
            </a:extLst>
          </p:cNvPr>
          <p:cNvSpPr txBox="1"/>
          <p:nvPr/>
        </p:nvSpPr>
        <p:spPr>
          <a:xfrm>
            <a:off x="3278741" y="4909642"/>
            <a:ext cx="4572000" cy="923330"/>
          </a:xfrm>
          <a:prstGeom prst="rect">
            <a:avLst/>
          </a:prstGeom>
          <a:noFill/>
        </p:spPr>
        <p:txBody>
          <a:bodyPr wrap="square" rtlCol="0">
            <a:spAutoFit/>
          </a:bodyPr>
          <a:lstStyle/>
          <a:p>
            <a:r>
              <a:rPr lang="en-GB" dirty="0"/>
              <a:t>Dementia:  According to PH (JSNA) prevalence of Dementia within Kent is approximately 1.37%</a:t>
            </a:r>
          </a:p>
        </p:txBody>
      </p:sp>
    </p:spTree>
    <p:extLst>
      <p:ext uri="{BB962C8B-B14F-4D97-AF65-F5344CB8AC3E}">
        <p14:creationId xmlns:p14="http://schemas.microsoft.com/office/powerpoint/2010/main" val="226609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7DC1A-BC3F-47F9-98EB-F888F99C8B0F}"/>
              </a:ext>
            </a:extLst>
          </p:cNvPr>
          <p:cNvSpPr txBox="1"/>
          <p:nvPr/>
        </p:nvSpPr>
        <p:spPr>
          <a:xfrm>
            <a:off x="1798567" y="1782395"/>
            <a:ext cx="7446419" cy="1015663"/>
          </a:xfrm>
          <a:prstGeom prst="rect">
            <a:avLst/>
          </a:prstGeom>
          <a:noFill/>
        </p:spPr>
        <p:txBody>
          <a:bodyPr wrap="square" rtlCol="0">
            <a:spAutoFit/>
          </a:bodyPr>
          <a:lstStyle/>
          <a:p>
            <a:r>
              <a:rPr lang="en-GB" sz="4400" dirty="0">
                <a:latin typeface="Arial Nova" panose="020B0504020202020204" pitchFamily="34" charset="0"/>
                <a:cs typeface="Arial" panose="020B0604020202020204" pitchFamily="34" charset="0"/>
              </a:rPr>
              <a:t>Procurement Approach</a:t>
            </a:r>
          </a:p>
          <a:p>
            <a:pPr marL="171450" indent="-171450">
              <a:buFont typeface="Arial" panose="020B0604020202020204" pitchFamily="34" charset="0"/>
              <a:buChar char="•"/>
            </a:pPr>
            <a:endParaRPr lang="en-GB" sz="1600" dirty="0">
              <a:latin typeface="Arial Nova" panose="020B0504020202020204" pitchFamily="34" charset="0"/>
            </a:endParaRPr>
          </a:p>
        </p:txBody>
      </p:sp>
      <p:sp>
        <p:nvSpPr>
          <p:cNvPr id="3" name="TextBox 2">
            <a:extLst>
              <a:ext uri="{FF2B5EF4-FFF2-40B4-BE49-F238E27FC236}">
                <a16:creationId xmlns:a16="http://schemas.microsoft.com/office/drawing/2014/main" id="{63D24768-558B-4BC8-AE00-127E668798B8}"/>
              </a:ext>
            </a:extLst>
          </p:cNvPr>
          <p:cNvSpPr txBox="1"/>
          <p:nvPr/>
        </p:nvSpPr>
        <p:spPr>
          <a:xfrm>
            <a:off x="11877963" y="6567815"/>
            <a:ext cx="314325" cy="261610"/>
          </a:xfrm>
          <a:prstGeom prst="rect">
            <a:avLst/>
          </a:prstGeom>
          <a:noFill/>
        </p:spPr>
        <p:txBody>
          <a:bodyPr wrap="square" rtlCol="0">
            <a:spAutoFit/>
          </a:bodyPr>
          <a:lstStyle/>
          <a:p>
            <a:r>
              <a:rPr lang="en-GB" sz="1100" dirty="0">
                <a:solidFill>
                  <a:schemeClr val="bg1"/>
                </a:solidFill>
                <a:latin typeface="Arial Nova" panose="020B0504020202020204" pitchFamily="34" charset="0"/>
              </a:rPr>
              <a:t>4</a:t>
            </a:r>
          </a:p>
        </p:txBody>
      </p:sp>
    </p:spTree>
    <p:extLst>
      <p:ext uri="{BB962C8B-B14F-4D97-AF65-F5344CB8AC3E}">
        <p14:creationId xmlns:p14="http://schemas.microsoft.com/office/powerpoint/2010/main" val="3848464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5505</TotalTime>
  <Words>1359</Words>
  <Application>Microsoft Office PowerPoint</Application>
  <PresentationFormat>Widescreen</PresentationFormat>
  <Paragraphs>376</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Nova</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Megan - ST SC</dc:creator>
  <cp:lastModifiedBy>Mitchell, Simon - ST SC</cp:lastModifiedBy>
  <cp:revision>65</cp:revision>
  <cp:lastPrinted>2019-06-24T15:38:46Z</cp:lastPrinted>
  <dcterms:created xsi:type="dcterms:W3CDTF">2019-06-24T10:43:12Z</dcterms:created>
  <dcterms:modified xsi:type="dcterms:W3CDTF">2019-11-13T13:57:29Z</dcterms:modified>
</cp:coreProperties>
</file>