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6" r:id="rId2"/>
    <p:sldId id="316" r:id="rId3"/>
    <p:sldId id="437" r:id="rId4"/>
    <p:sldId id="387" r:id="rId5"/>
    <p:sldId id="432" r:id="rId6"/>
    <p:sldId id="436" r:id="rId7"/>
    <p:sldId id="439" r:id="rId8"/>
    <p:sldId id="430" r:id="rId9"/>
    <p:sldId id="435" r:id="rId10"/>
    <p:sldId id="411" r:id="rId11"/>
    <p:sldId id="426" r:id="rId12"/>
    <p:sldId id="424" r:id="rId13"/>
    <p:sldId id="416" r:id="rId14"/>
    <p:sldId id="419" r:id="rId15"/>
    <p:sldId id="434" r:id="rId16"/>
    <p:sldId id="392" r:id="rId17"/>
    <p:sldId id="413" r:id="rId18"/>
    <p:sldId id="425" r:id="rId19"/>
    <p:sldId id="417" r:id="rId20"/>
    <p:sldId id="418" r:id="rId21"/>
    <p:sldId id="438" r:id="rId22"/>
    <p:sldId id="422" r:id="rId23"/>
    <p:sldId id="423" r:id="rId24"/>
    <p:sldId id="429" r:id="rId25"/>
  </p:sldIdLst>
  <p:sldSz cx="9144000" cy="6858000" type="screen4x3"/>
  <p:notesSz cx="6669088"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olito, Becky" initials="PB" lastIdx="9" clrIdx="0">
    <p:extLst>
      <p:ext uri="{19B8F6BF-5375-455C-9EA6-DF929625EA0E}">
        <p15:presenceInfo xmlns:p15="http://schemas.microsoft.com/office/powerpoint/2012/main" userId="S-1-5-21-2172693860-2623494825-879174703-37055"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4"/>
            <a:ext cx="2890665" cy="494187"/>
          </a:xfrm>
          <a:prstGeom prst="rect">
            <a:avLst/>
          </a:prstGeom>
        </p:spPr>
        <p:txBody>
          <a:bodyPr vert="horz" lIns="90434" tIns="45217" rIns="90434" bIns="45217" rtlCol="0"/>
          <a:lstStyle>
            <a:lvl1pPr algn="l">
              <a:defRPr sz="1200"/>
            </a:lvl1pPr>
          </a:lstStyle>
          <a:p>
            <a:endParaRPr lang="en-GB" dirty="0"/>
          </a:p>
        </p:txBody>
      </p:sp>
      <p:sp>
        <p:nvSpPr>
          <p:cNvPr id="3" name="Date Placeholder 2"/>
          <p:cNvSpPr>
            <a:spLocks noGrp="1"/>
          </p:cNvSpPr>
          <p:nvPr>
            <p:ph type="dt" sz="quarter" idx="1"/>
          </p:nvPr>
        </p:nvSpPr>
        <p:spPr>
          <a:xfrm>
            <a:off x="3776868" y="4"/>
            <a:ext cx="2890665" cy="494187"/>
          </a:xfrm>
          <a:prstGeom prst="rect">
            <a:avLst/>
          </a:prstGeom>
        </p:spPr>
        <p:txBody>
          <a:bodyPr vert="horz" lIns="90434" tIns="45217" rIns="90434" bIns="45217" rtlCol="0"/>
          <a:lstStyle>
            <a:lvl1pPr algn="r">
              <a:defRPr sz="1200"/>
            </a:lvl1pPr>
          </a:lstStyle>
          <a:p>
            <a:fld id="{A172D2B0-82A0-4245-AC19-1E18C17AA5A6}" type="datetimeFigureOut">
              <a:rPr lang="en-GB" smtClean="0"/>
              <a:t>27/09/2016</a:t>
            </a:fld>
            <a:endParaRPr lang="en-GB" dirty="0"/>
          </a:p>
        </p:txBody>
      </p:sp>
      <p:sp>
        <p:nvSpPr>
          <p:cNvPr id="4" name="Footer Placeholder 3"/>
          <p:cNvSpPr>
            <a:spLocks noGrp="1"/>
          </p:cNvSpPr>
          <p:nvPr>
            <p:ph type="ftr" sz="quarter" idx="2"/>
          </p:nvPr>
        </p:nvSpPr>
        <p:spPr>
          <a:xfrm>
            <a:off x="1" y="9376902"/>
            <a:ext cx="2890665" cy="494185"/>
          </a:xfrm>
          <a:prstGeom prst="rect">
            <a:avLst/>
          </a:prstGeom>
        </p:spPr>
        <p:txBody>
          <a:bodyPr vert="horz" lIns="90434" tIns="45217" rIns="90434" bIns="45217" rtlCol="0" anchor="b"/>
          <a:lstStyle>
            <a:lvl1pPr algn="l">
              <a:defRPr sz="1200"/>
            </a:lvl1pPr>
          </a:lstStyle>
          <a:p>
            <a:endParaRPr lang="en-GB" dirty="0"/>
          </a:p>
        </p:txBody>
      </p:sp>
      <p:sp>
        <p:nvSpPr>
          <p:cNvPr id="5" name="Slide Number Placeholder 4"/>
          <p:cNvSpPr>
            <a:spLocks noGrp="1"/>
          </p:cNvSpPr>
          <p:nvPr>
            <p:ph type="sldNum" sz="quarter" idx="3"/>
          </p:nvPr>
        </p:nvSpPr>
        <p:spPr>
          <a:xfrm>
            <a:off x="3776868" y="9376902"/>
            <a:ext cx="2890665" cy="494185"/>
          </a:xfrm>
          <a:prstGeom prst="rect">
            <a:avLst/>
          </a:prstGeom>
        </p:spPr>
        <p:txBody>
          <a:bodyPr vert="horz" lIns="90434" tIns="45217" rIns="90434" bIns="45217" rtlCol="0" anchor="b"/>
          <a:lstStyle>
            <a:lvl1pPr algn="r">
              <a:defRPr sz="1200"/>
            </a:lvl1pPr>
          </a:lstStyle>
          <a:p>
            <a:fld id="{052C9DAE-B186-4FAB-928E-C909005253ED}" type="slidenum">
              <a:rPr lang="en-GB" smtClean="0"/>
              <a:t>‹#›</a:t>
            </a:fld>
            <a:endParaRPr lang="en-GB" dirty="0"/>
          </a:p>
        </p:txBody>
      </p:sp>
    </p:spTree>
    <p:extLst>
      <p:ext uri="{BB962C8B-B14F-4D97-AF65-F5344CB8AC3E}">
        <p14:creationId xmlns:p14="http://schemas.microsoft.com/office/powerpoint/2010/main" val="377268186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2889938" cy="493633"/>
          </a:xfrm>
          <a:prstGeom prst="rect">
            <a:avLst/>
          </a:prstGeom>
        </p:spPr>
        <p:txBody>
          <a:bodyPr vert="horz" lIns="90434" tIns="45217" rIns="90434" bIns="45217" rtlCol="0"/>
          <a:lstStyle>
            <a:lvl1pPr algn="l">
              <a:defRPr sz="1200"/>
            </a:lvl1pPr>
          </a:lstStyle>
          <a:p>
            <a:endParaRPr lang="en-GB" dirty="0"/>
          </a:p>
        </p:txBody>
      </p:sp>
      <p:sp>
        <p:nvSpPr>
          <p:cNvPr id="3" name="Date Placeholder 2"/>
          <p:cNvSpPr>
            <a:spLocks noGrp="1"/>
          </p:cNvSpPr>
          <p:nvPr>
            <p:ph type="dt" idx="1"/>
          </p:nvPr>
        </p:nvSpPr>
        <p:spPr>
          <a:xfrm>
            <a:off x="3777608" y="2"/>
            <a:ext cx="2889938" cy="493633"/>
          </a:xfrm>
          <a:prstGeom prst="rect">
            <a:avLst/>
          </a:prstGeom>
        </p:spPr>
        <p:txBody>
          <a:bodyPr vert="horz" lIns="90434" tIns="45217" rIns="90434" bIns="45217" rtlCol="0"/>
          <a:lstStyle>
            <a:lvl1pPr algn="r">
              <a:defRPr sz="1200"/>
            </a:lvl1pPr>
          </a:lstStyle>
          <a:p>
            <a:fld id="{1B4932CF-42CE-4046-AE80-C277889A32E2}" type="datetimeFigureOut">
              <a:rPr lang="en-GB" smtClean="0"/>
              <a:t>27/09/2016</a:t>
            </a:fld>
            <a:endParaRPr lang="en-GB" dirty="0"/>
          </a:p>
        </p:txBody>
      </p:sp>
      <p:sp>
        <p:nvSpPr>
          <p:cNvPr id="4" name="Slide Image Placeholder 3"/>
          <p:cNvSpPr>
            <a:spLocks noGrp="1" noRot="1" noChangeAspect="1"/>
          </p:cNvSpPr>
          <p:nvPr>
            <p:ph type="sldImg" idx="2"/>
          </p:nvPr>
        </p:nvSpPr>
        <p:spPr>
          <a:xfrm>
            <a:off x="866775" y="739775"/>
            <a:ext cx="4935538" cy="3703638"/>
          </a:xfrm>
          <a:prstGeom prst="rect">
            <a:avLst/>
          </a:prstGeom>
          <a:noFill/>
          <a:ln w="12700">
            <a:solidFill>
              <a:prstClr val="black"/>
            </a:solidFill>
          </a:ln>
        </p:spPr>
        <p:txBody>
          <a:bodyPr vert="horz" lIns="90434" tIns="45217" rIns="90434" bIns="45217" rtlCol="0" anchor="ctr"/>
          <a:lstStyle/>
          <a:p>
            <a:endParaRPr lang="en-GB" dirty="0"/>
          </a:p>
        </p:txBody>
      </p:sp>
      <p:sp>
        <p:nvSpPr>
          <p:cNvPr id="5" name="Notes Placeholder 4"/>
          <p:cNvSpPr>
            <a:spLocks noGrp="1"/>
          </p:cNvSpPr>
          <p:nvPr>
            <p:ph type="body" sz="quarter" idx="3"/>
          </p:nvPr>
        </p:nvSpPr>
        <p:spPr>
          <a:xfrm>
            <a:off x="666909" y="4689516"/>
            <a:ext cx="5335270" cy="4442698"/>
          </a:xfrm>
          <a:prstGeom prst="rect">
            <a:avLst/>
          </a:prstGeom>
        </p:spPr>
        <p:txBody>
          <a:bodyPr vert="horz" lIns="90434" tIns="45217" rIns="90434" bIns="4521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377318"/>
            <a:ext cx="2889938" cy="493633"/>
          </a:xfrm>
          <a:prstGeom prst="rect">
            <a:avLst/>
          </a:prstGeom>
        </p:spPr>
        <p:txBody>
          <a:bodyPr vert="horz" lIns="90434" tIns="45217" rIns="90434" bIns="45217" rtlCol="0" anchor="b"/>
          <a:lstStyle>
            <a:lvl1pPr algn="l">
              <a:defRPr sz="1200"/>
            </a:lvl1pPr>
          </a:lstStyle>
          <a:p>
            <a:endParaRPr lang="en-GB" dirty="0"/>
          </a:p>
        </p:txBody>
      </p:sp>
      <p:sp>
        <p:nvSpPr>
          <p:cNvPr id="7" name="Slide Number Placeholder 6"/>
          <p:cNvSpPr>
            <a:spLocks noGrp="1"/>
          </p:cNvSpPr>
          <p:nvPr>
            <p:ph type="sldNum" sz="quarter" idx="5"/>
          </p:nvPr>
        </p:nvSpPr>
        <p:spPr>
          <a:xfrm>
            <a:off x="3777608" y="9377318"/>
            <a:ext cx="2889938" cy="493633"/>
          </a:xfrm>
          <a:prstGeom prst="rect">
            <a:avLst/>
          </a:prstGeom>
        </p:spPr>
        <p:txBody>
          <a:bodyPr vert="horz" lIns="90434" tIns="45217" rIns="90434" bIns="45217" rtlCol="0" anchor="b"/>
          <a:lstStyle>
            <a:lvl1pPr algn="r">
              <a:defRPr sz="1200"/>
            </a:lvl1pPr>
          </a:lstStyle>
          <a:p>
            <a:fld id="{EE57A1A2-0823-4BB1-9A19-03651E138C5D}" type="slidenum">
              <a:rPr lang="en-GB" smtClean="0"/>
              <a:t>‹#›</a:t>
            </a:fld>
            <a:endParaRPr lang="en-GB" dirty="0"/>
          </a:p>
        </p:txBody>
      </p:sp>
    </p:spTree>
    <p:extLst>
      <p:ext uri="{BB962C8B-B14F-4D97-AF65-F5344CB8AC3E}">
        <p14:creationId xmlns:p14="http://schemas.microsoft.com/office/powerpoint/2010/main" val="2012917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t>1</a:t>
            </a:fld>
            <a:endParaRPr lang="en-GB" dirty="0"/>
          </a:p>
        </p:txBody>
      </p:sp>
    </p:spTree>
    <p:extLst>
      <p:ext uri="{BB962C8B-B14F-4D97-AF65-F5344CB8AC3E}">
        <p14:creationId xmlns:p14="http://schemas.microsoft.com/office/powerpoint/2010/main" val="33783673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t>10</a:t>
            </a:fld>
            <a:endParaRPr lang="en-GB" dirty="0"/>
          </a:p>
        </p:txBody>
      </p:sp>
    </p:spTree>
    <p:extLst>
      <p:ext uri="{BB962C8B-B14F-4D97-AF65-F5344CB8AC3E}">
        <p14:creationId xmlns:p14="http://schemas.microsoft.com/office/powerpoint/2010/main" val="15730622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t>11</a:t>
            </a:fld>
            <a:endParaRPr lang="en-GB" dirty="0"/>
          </a:p>
        </p:txBody>
      </p:sp>
    </p:spTree>
    <p:extLst>
      <p:ext uri="{BB962C8B-B14F-4D97-AF65-F5344CB8AC3E}">
        <p14:creationId xmlns:p14="http://schemas.microsoft.com/office/powerpoint/2010/main" val="21973239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t>12</a:t>
            </a:fld>
            <a:endParaRPr lang="en-GB" dirty="0"/>
          </a:p>
        </p:txBody>
      </p:sp>
    </p:spTree>
    <p:extLst>
      <p:ext uri="{BB962C8B-B14F-4D97-AF65-F5344CB8AC3E}">
        <p14:creationId xmlns:p14="http://schemas.microsoft.com/office/powerpoint/2010/main" val="37062326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t>13</a:t>
            </a:fld>
            <a:endParaRPr lang="en-GB" dirty="0"/>
          </a:p>
        </p:txBody>
      </p:sp>
    </p:spTree>
    <p:extLst>
      <p:ext uri="{BB962C8B-B14F-4D97-AF65-F5344CB8AC3E}">
        <p14:creationId xmlns:p14="http://schemas.microsoft.com/office/powerpoint/2010/main" val="24743475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t>14</a:t>
            </a:fld>
            <a:endParaRPr lang="en-GB" dirty="0"/>
          </a:p>
        </p:txBody>
      </p:sp>
    </p:spTree>
    <p:extLst>
      <p:ext uri="{BB962C8B-B14F-4D97-AF65-F5344CB8AC3E}">
        <p14:creationId xmlns:p14="http://schemas.microsoft.com/office/powerpoint/2010/main" val="4462789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solidFill>
                  <a:prstClr val="black"/>
                </a:solidFill>
              </a:rPr>
              <a:pPr/>
              <a:t>15</a:t>
            </a:fld>
            <a:endParaRPr lang="en-GB" dirty="0">
              <a:solidFill>
                <a:prstClr val="black"/>
              </a:solidFill>
            </a:endParaRPr>
          </a:p>
        </p:txBody>
      </p:sp>
    </p:spTree>
    <p:extLst>
      <p:ext uri="{BB962C8B-B14F-4D97-AF65-F5344CB8AC3E}">
        <p14:creationId xmlns:p14="http://schemas.microsoft.com/office/powerpoint/2010/main" val="198081113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t>16</a:t>
            </a:fld>
            <a:endParaRPr lang="en-GB" dirty="0"/>
          </a:p>
        </p:txBody>
      </p:sp>
    </p:spTree>
    <p:extLst>
      <p:ext uri="{BB962C8B-B14F-4D97-AF65-F5344CB8AC3E}">
        <p14:creationId xmlns:p14="http://schemas.microsoft.com/office/powerpoint/2010/main" val="66580191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t>17</a:t>
            </a:fld>
            <a:endParaRPr lang="en-GB" dirty="0"/>
          </a:p>
        </p:txBody>
      </p:sp>
    </p:spTree>
    <p:extLst>
      <p:ext uri="{BB962C8B-B14F-4D97-AF65-F5344CB8AC3E}">
        <p14:creationId xmlns:p14="http://schemas.microsoft.com/office/powerpoint/2010/main" val="35040809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t>18</a:t>
            </a:fld>
            <a:endParaRPr lang="en-GB" dirty="0"/>
          </a:p>
        </p:txBody>
      </p:sp>
    </p:spTree>
    <p:extLst>
      <p:ext uri="{BB962C8B-B14F-4D97-AF65-F5344CB8AC3E}">
        <p14:creationId xmlns:p14="http://schemas.microsoft.com/office/powerpoint/2010/main" val="26308113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t>19</a:t>
            </a:fld>
            <a:endParaRPr lang="en-GB" dirty="0"/>
          </a:p>
        </p:txBody>
      </p:sp>
    </p:spTree>
    <p:extLst>
      <p:ext uri="{BB962C8B-B14F-4D97-AF65-F5344CB8AC3E}">
        <p14:creationId xmlns:p14="http://schemas.microsoft.com/office/powerpoint/2010/main" val="23939345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t>2</a:t>
            </a:fld>
            <a:endParaRPr lang="en-GB" dirty="0"/>
          </a:p>
        </p:txBody>
      </p:sp>
    </p:spTree>
    <p:extLst>
      <p:ext uri="{BB962C8B-B14F-4D97-AF65-F5344CB8AC3E}">
        <p14:creationId xmlns:p14="http://schemas.microsoft.com/office/powerpoint/2010/main" val="13884971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t>20</a:t>
            </a:fld>
            <a:endParaRPr lang="en-GB" dirty="0"/>
          </a:p>
        </p:txBody>
      </p:sp>
    </p:spTree>
    <p:extLst>
      <p:ext uri="{BB962C8B-B14F-4D97-AF65-F5344CB8AC3E}">
        <p14:creationId xmlns:p14="http://schemas.microsoft.com/office/powerpoint/2010/main" val="4039370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solidFill>
                  <a:prstClr val="black"/>
                </a:solidFill>
              </a:rPr>
              <a:pPr/>
              <a:t>21</a:t>
            </a:fld>
            <a:endParaRPr lang="en-GB" dirty="0">
              <a:solidFill>
                <a:prstClr val="black"/>
              </a:solidFill>
            </a:endParaRPr>
          </a:p>
        </p:txBody>
      </p:sp>
    </p:spTree>
    <p:extLst>
      <p:ext uri="{BB962C8B-B14F-4D97-AF65-F5344CB8AC3E}">
        <p14:creationId xmlns:p14="http://schemas.microsoft.com/office/powerpoint/2010/main" val="15629915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t>22</a:t>
            </a:fld>
            <a:endParaRPr lang="en-GB" dirty="0"/>
          </a:p>
        </p:txBody>
      </p:sp>
    </p:spTree>
    <p:extLst>
      <p:ext uri="{BB962C8B-B14F-4D97-AF65-F5344CB8AC3E}">
        <p14:creationId xmlns:p14="http://schemas.microsoft.com/office/powerpoint/2010/main" val="56567497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t>23</a:t>
            </a:fld>
            <a:endParaRPr lang="en-GB" dirty="0"/>
          </a:p>
        </p:txBody>
      </p:sp>
    </p:spTree>
    <p:extLst>
      <p:ext uri="{BB962C8B-B14F-4D97-AF65-F5344CB8AC3E}">
        <p14:creationId xmlns:p14="http://schemas.microsoft.com/office/powerpoint/2010/main" val="191025109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t>24</a:t>
            </a:fld>
            <a:endParaRPr lang="en-GB" dirty="0"/>
          </a:p>
        </p:txBody>
      </p:sp>
    </p:spTree>
    <p:extLst>
      <p:ext uri="{BB962C8B-B14F-4D97-AF65-F5344CB8AC3E}">
        <p14:creationId xmlns:p14="http://schemas.microsoft.com/office/powerpoint/2010/main" val="2070479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t>3</a:t>
            </a:fld>
            <a:endParaRPr lang="en-GB" dirty="0"/>
          </a:p>
        </p:txBody>
      </p:sp>
    </p:spTree>
    <p:extLst>
      <p:ext uri="{BB962C8B-B14F-4D97-AF65-F5344CB8AC3E}">
        <p14:creationId xmlns:p14="http://schemas.microsoft.com/office/powerpoint/2010/main" val="356324104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t>4</a:t>
            </a:fld>
            <a:endParaRPr lang="en-GB" dirty="0"/>
          </a:p>
        </p:txBody>
      </p:sp>
    </p:spTree>
    <p:extLst>
      <p:ext uri="{BB962C8B-B14F-4D97-AF65-F5344CB8AC3E}">
        <p14:creationId xmlns:p14="http://schemas.microsoft.com/office/powerpoint/2010/main" val="153072852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t>5</a:t>
            </a:fld>
            <a:endParaRPr lang="en-GB" dirty="0"/>
          </a:p>
        </p:txBody>
      </p:sp>
    </p:spTree>
    <p:extLst>
      <p:ext uri="{BB962C8B-B14F-4D97-AF65-F5344CB8AC3E}">
        <p14:creationId xmlns:p14="http://schemas.microsoft.com/office/powerpoint/2010/main" val="21321779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t>6</a:t>
            </a:fld>
            <a:endParaRPr lang="en-GB" dirty="0"/>
          </a:p>
        </p:txBody>
      </p:sp>
    </p:spTree>
    <p:extLst>
      <p:ext uri="{BB962C8B-B14F-4D97-AF65-F5344CB8AC3E}">
        <p14:creationId xmlns:p14="http://schemas.microsoft.com/office/powerpoint/2010/main" val="18476324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t>7</a:t>
            </a:fld>
            <a:endParaRPr lang="en-GB" dirty="0"/>
          </a:p>
        </p:txBody>
      </p:sp>
    </p:spTree>
    <p:extLst>
      <p:ext uri="{BB962C8B-B14F-4D97-AF65-F5344CB8AC3E}">
        <p14:creationId xmlns:p14="http://schemas.microsoft.com/office/powerpoint/2010/main" val="339525102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t>8</a:t>
            </a:fld>
            <a:endParaRPr lang="en-GB" dirty="0"/>
          </a:p>
        </p:txBody>
      </p:sp>
    </p:spTree>
    <p:extLst>
      <p:ext uri="{BB962C8B-B14F-4D97-AF65-F5344CB8AC3E}">
        <p14:creationId xmlns:p14="http://schemas.microsoft.com/office/powerpoint/2010/main" val="22691752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E57A1A2-0823-4BB1-9A19-03651E138C5D}" type="slidenum">
              <a:rPr lang="en-GB" smtClean="0">
                <a:solidFill>
                  <a:prstClr val="black"/>
                </a:solidFill>
              </a:rPr>
              <a:pPr/>
              <a:t>9</a:t>
            </a:fld>
            <a:endParaRPr lang="en-GB" dirty="0">
              <a:solidFill>
                <a:prstClr val="black"/>
              </a:solidFill>
            </a:endParaRPr>
          </a:p>
        </p:txBody>
      </p:sp>
    </p:spTree>
    <p:extLst>
      <p:ext uri="{BB962C8B-B14F-4D97-AF65-F5344CB8AC3E}">
        <p14:creationId xmlns:p14="http://schemas.microsoft.com/office/powerpoint/2010/main" val="33511458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EFDB3B03-28AA-4FF4-B367-EF2BE3CEACDE}" type="datetimeFigureOut">
              <a:rPr lang="en-GB" smtClean="0"/>
              <a:t>27/09/2016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DB35863-1F4E-4E56-93F0-3E13B4B96EEF}" type="slidenum">
              <a:rPr lang="en-GB" smtClean="0"/>
              <a:t>‹#›</a:t>
            </a:fld>
            <a:endParaRPr lang="en-GB" dirty="0"/>
          </a:p>
        </p:txBody>
      </p:sp>
    </p:spTree>
    <p:extLst>
      <p:ext uri="{BB962C8B-B14F-4D97-AF65-F5344CB8AC3E}">
        <p14:creationId xmlns:p14="http://schemas.microsoft.com/office/powerpoint/2010/main" val="3967424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DB3B03-28AA-4FF4-B367-EF2BE3CEACDE}" type="datetimeFigureOut">
              <a:rPr lang="en-GB" smtClean="0"/>
              <a:t>27/09/2016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DB35863-1F4E-4E56-93F0-3E13B4B96EEF}" type="slidenum">
              <a:rPr lang="en-GB" smtClean="0"/>
              <a:t>‹#›</a:t>
            </a:fld>
            <a:endParaRPr lang="en-GB" dirty="0"/>
          </a:p>
        </p:txBody>
      </p:sp>
    </p:spTree>
    <p:extLst>
      <p:ext uri="{BB962C8B-B14F-4D97-AF65-F5344CB8AC3E}">
        <p14:creationId xmlns:p14="http://schemas.microsoft.com/office/powerpoint/2010/main" val="7738642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DB3B03-28AA-4FF4-B367-EF2BE3CEACDE}" type="datetimeFigureOut">
              <a:rPr lang="en-GB" smtClean="0"/>
              <a:t>27/09/2016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DB35863-1F4E-4E56-93F0-3E13B4B96EEF}" type="slidenum">
              <a:rPr lang="en-GB" smtClean="0"/>
              <a:t>‹#›</a:t>
            </a:fld>
            <a:endParaRPr lang="en-GB" dirty="0"/>
          </a:p>
        </p:txBody>
      </p:sp>
    </p:spTree>
    <p:extLst>
      <p:ext uri="{BB962C8B-B14F-4D97-AF65-F5344CB8AC3E}">
        <p14:creationId xmlns:p14="http://schemas.microsoft.com/office/powerpoint/2010/main" val="20241440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FDB3B03-28AA-4FF4-B367-EF2BE3CEACDE}" type="datetimeFigureOut">
              <a:rPr lang="en-GB" smtClean="0"/>
              <a:t>27/09/2016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DB35863-1F4E-4E56-93F0-3E13B4B96EEF}" type="slidenum">
              <a:rPr lang="en-GB" smtClean="0"/>
              <a:t>‹#›</a:t>
            </a:fld>
            <a:endParaRPr lang="en-GB" dirty="0"/>
          </a:p>
        </p:txBody>
      </p:sp>
    </p:spTree>
    <p:extLst>
      <p:ext uri="{BB962C8B-B14F-4D97-AF65-F5344CB8AC3E}">
        <p14:creationId xmlns:p14="http://schemas.microsoft.com/office/powerpoint/2010/main" val="4351805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DB3B03-28AA-4FF4-B367-EF2BE3CEACDE}" type="datetimeFigureOut">
              <a:rPr lang="en-GB" smtClean="0"/>
              <a:t>27/09/2016</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2DB35863-1F4E-4E56-93F0-3E13B4B96EEF}" type="slidenum">
              <a:rPr lang="en-GB" smtClean="0"/>
              <a:t>‹#›</a:t>
            </a:fld>
            <a:endParaRPr lang="en-GB" dirty="0"/>
          </a:p>
        </p:txBody>
      </p:sp>
    </p:spTree>
    <p:extLst>
      <p:ext uri="{BB962C8B-B14F-4D97-AF65-F5344CB8AC3E}">
        <p14:creationId xmlns:p14="http://schemas.microsoft.com/office/powerpoint/2010/main" val="3097909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EFDB3B03-28AA-4FF4-B367-EF2BE3CEACDE}" type="datetimeFigureOut">
              <a:rPr lang="en-GB" smtClean="0"/>
              <a:t>27/09/2016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DB35863-1F4E-4E56-93F0-3E13B4B96EEF}" type="slidenum">
              <a:rPr lang="en-GB" smtClean="0"/>
              <a:t>‹#›</a:t>
            </a:fld>
            <a:endParaRPr lang="en-GB" dirty="0"/>
          </a:p>
        </p:txBody>
      </p:sp>
    </p:spTree>
    <p:extLst>
      <p:ext uri="{BB962C8B-B14F-4D97-AF65-F5344CB8AC3E}">
        <p14:creationId xmlns:p14="http://schemas.microsoft.com/office/powerpoint/2010/main" val="15970830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EFDB3B03-28AA-4FF4-B367-EF2BE3CEACDE}" type="datetimeFigureOut">
              <a:rPr lang="en-GB" smtClean="0"/>
              <a:t>27/09/2016</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2DB35863-1F4E-4E56-93F0-3E13B4B96EEF}" type="slidenum">
              <a:rPr lang="en-GB" smtClean="0"/>
              <a:t>‹#›</a:t>
            </a:fld>
            <a:endParaRPr lang="en-GB" dirty="0"/>
          </a:p>
        </p:txBody>
      </p:sp>
    </p:spTree>
    <p:extLst>
      <p:ext uri="{BB962C8B-B14F-4D97-AF65-F5344CB8AC3E}">
        <p14:creationId xmlns:p14="http://schemas.microsoft.com/office/powerpoint/2010/main" val="319893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EFDB3B03-28AA-4FF4-B367-EF2BE3CEACDE}" type="datetimeFigureOut">
              <a:rPr lang="en-GB" smtClean="0"/>
              <a:t>27/09/2016</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2DB35863-1F4E-4E56-93F0-3E13B4B96EEF}" type="slidenum">
              <a:rPr lang="en-GB" smtClean="0"/>
              <a:t>‹#›</a:t>
            </a:fld>
            <a:endParaRPr lang="en-GB" dirty="0"/>
          </a:p>
        </p:txBody>
      </p:sp>
    </p:spTree>
    <p:extLst>
      <p:ext uri="{BB962C8B-B14F-4D97-AF65-F5344CB8AC3E}">
        <p14:creationId xmlns:p14="http://schemas.microsoft.com/office/powerpoint/2010/main" val="196999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DB3B03-28AA-4FF4-B367-EF2BE3CEACDE}" type="datetimeFigureOut">
              <a:rPr lang="en-GB" smtClean="0"/>
              <a:t>27/09/2016</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2DB35863-1F4E-4E56-93F0-3E13B4B96EEF}" type="slidenum">
              <a:rPr lang="en-GB" smtClean="0"/>
              <a:t>‹#›</a:t>
            </a:fld>
            <a:endParaRPr lang="en-GB" dirty="0"/>
          </a:p>
        </p:txBody>
      </p:sp>
    </p:spTree>
    <p:extLst>
      <p:ext uri="{BB962C8B-B14F-4D97-AF65-F5344CB8AC3E}">
        <p14:creationId xmlns:p14="http://schemas.microsoft.com/office/powerpoint/2010/main" val="29446243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DB3B03-28AA-4FF4-B367-EF2BE3CEACDE}" type="datetimeFigureOut">
              <a:rPr lang="en-GB" smtClean="0"/>
              <a:t>27/09/2016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DB35863-1F4E-4E56-93F0-3E13B4B96EEF}" type="slidenum">
              <a:rPr lang="en-GB" smtClean="0"/>
              <a:t>‹#›</a:t>
            </a:fld>
            <a:endParaRPr lang="en-GB" dirty="0"/>
          </a:p>
        </p:txBody>
      </p:sp>
    </p:spTree>
    <p:extLst>
      <p:ext uri="{BB962C8B-B14F-4D97-AF65-F5344CB8AC3E}">
        <p14:creationId xmlns:p14="http://schemas.microsoft.com/office/powerpoint/2010/main" val="602650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DB3B03-28AA-4FF4-B367-EF2BE3CEACDE}" type="datetimeFigureOut">
              <a:rPr lang="en-GB" smtClean="0"/>
              <a:t>27/09/2016</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2DB35863-1F4E-4E56-93F0-3E13B4B96EEF}" type="slidenum">
              <a:rPr lang="en-GB" smtClean="0"/>
              <a:t>‹#›</a:t>
            </a:fld>
            <a:endParaRPr lang="en-GB" dirty="0"/>
          </a:p>
        </p:txBody>
      </p:sp>
    </p:spTree>
    <p:extLst>
      <p:ext uri="{BB962C8B-B14F-4D97-AF65-F5344CB8AC3E}">
        <p14:creationId xmlns:p14="http://schemas.microsoft.com/office/powerpoint/2010/main" val="30321286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DB3B03-28AA-4FF4-B367-EF2BE3CEACDE}" type="datetimeFigureOut">
              <a:rPr lang="en-GB" smtClean="0"/>
              <a:t>27/09/2016</a:t>
            </a:fld>
            <a:endParaRPr lang="en-GB"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B35863-1F4E-4E56-93F0-3E13B4B96EEF}" type="slidenum">
              <a:rPr lang="en-GB" smtClean="0"/>
              <a:t>‹#›</a:t>
            </a:fld>
            <a:endParaRPr lang="en-GB" dirty="0"/>
          </a:p>
        </p:txBody>
      </p:sp>
    </p:spTree>
    <p:extLst>
      <p:ext uri="{BB962C8B-B14F-4D97-AF65-F5344CB8AC3E}">
        <p14:creationId xmlns:p14="http://schemas.microsoft.com/office/powerpoint/2010/main" val="16947104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21" Type="http://schemas.openxmlformats.org/officeDocument/2006/relationships/image" Target="../media/image15.emf"/><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www.necsu.nhs.uk/&amp;sa=U&amp;ei=5-2FU7zsGIOp0QXd2oDQDA&amp;ved=0CD4Q9QEwCA&amp;usg=AFQjCNH4SM_J1F4KwLqVnuF2lLCX4atpkQ" TargetMode="External"/><Relationship Id="rId2" Type="http://schemas.openxmlformats.org/officeDocument/2006/relationships/notesSlide" Target="../notesSlides/notesSlide1.xml"/><Relationship Id="rId16" Type="http://schemas.openxmlformats.org/officeDocument/2006/relationships/image" Target="cid:_1_048861B004885BE80044CC0680257CAE" TargetMode="External"/><Relationship Id="rId20" Type="http://schemas.openxmlformats.org/officeDocument/2006/relationships/image" Target="../media/image14.jpe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hyperlink" Target="https://www.google.co.uk/url?q=http://nepro.org.uk/testimonials/&amp;sa=U&amp;ei=cOqFU9CrNumx0QWJr4GgBg&amp;ved=0CDYQ9QEwBA&amp;usg=AFQjCNH2M1cpt_kWqS0WsK6j7ANBAWmD3g" TargetMode="External"/><Relationship Id="rId4" Type="http://schemas.openxmlformats.org/officeDocument/2006/relationships/image" Target="../media/image2.jpeg"/><Relationship Id="rId9" Type="http://schemas.openxmlformats.org/officeDocument/2006/relationships/image" Target="../media/image7.png"/><Relationship Id="rId14" Type="http://schemas.openxmlformats.org/officeDocument/2006/relationships/image" Target="../media/image11.jpeg"/></Relationships>
</file>

<file path=ppt/slides/_rels/slide10.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21" Type="http://schemas.openxmlformats.org/officeDocument/2006/relationships/image" Target="../media/image15.emf"/><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www.necsu.nhs.uk/&amp;sa=U&amp;ei=5-2FU7zsGIOp0QXd2oDQDA&amp;ved=0CD4Q9QEwCA&amp;usg=AFQjCNH4SM_J1F4KwLqVnuF2lLCX4atpkQ" TargetMode="External"/><Relationship Id="rId2" Type="http://schemas.openxmlformats.org/officeDocument/2006/relationships/notesSlide" Target="../notesSlides/notesSlide10.xml"/><Relationship Id="rId16" Type="http://schemas.openxmlformats.org/officeDocument/2006/relationships/image" Target="cid:_1_048861B004885BE80044CC0680257CAE" TargetMode="External"/><Relationship Id="rId20"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hyperlink" Target="https://www.google.co.uk/url?q=http://nepro.org.uk/testimonials/&amp;sa=U&amp;ei=cOqFU9CrNumx0QWJr4GgBg&amp;ved=0CDYQ9QEwBA&amp;usg=AFQjCNH2M1cpt_kWqS0WsK6j7ANBAWmD3g" TargetMode="External"/><Relationship Id="rId4" Type="http://schemas.openxmlformats.org/officeDocument/2006/relationships/image" Target="../media/image17.jpeg"/><Relationship Id="rId9" Type="http://schemas.openxmlformats.org/officeDocument/2006/relationships/image" Target="../media/image7.png"/><Relationship Id="rId14" Type="http://schemas.openxmlformats.org/officeDocument/2006/relationships/image" Target="../media/image11.jpeg"/></Relationships>
</file>

<file path=ppt/slides/_rels/slide1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21" Type="http://schemas.openxmlformats.org/officeDocument/2006/relationships/image" Target="../media/image15.emf"/><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www.necsu.nhs.uk/&amp;sa=U&amp;ei=5-2FU7zsGIOp0QXd2oDQDA&amp;ved=0CD4Q9QEwCA&amp;usg=AFQjCNH4SM_J1F4KwLqVnuF2lLCX4atpkQ" TargetMode="External"/><Relationship Id="rId2" Type="http://schemas.openxmlformats.org/officeDocument/2006/relationships/notesSlide" Target="../notesSlides/notesSlide11.xml"/><Relationship Id="rId16" Type="http://schemas.openxmlformats.org/officeDocument/2006/relationships/image" Target="cid:_1_048861B004885BE80044CC0680257CAE" TargetMode="External"/><Relationship Id="rId20" Type="http://schemas.openxmlformats.org/officeDocument/2006/relationships/image" Target="../media/image14.jpe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hyperlink" Target="https://www.google.co.uk/url?q=http://nepro.org.uk/testimonials/&amp;sa=U&amp;ei=cOqFU9CrNumx0QWJr4GgBg&amp;ved=0CDYQ9QEwBA&amp;usg=AFQjCNH2M1cpt_kWqS0WsK6j7ANBAWmD3g" TargetMode="External"/><Relationship Id="rId4" Type="http://schemas.openxmlformats.org/officeDocument/2006/relationships/image" Target="../media/image18.jpeg"/><Relationship Id="rId9" Type="http://schemas.openxmlformats.org/officeDocument/2006/relationships/image" Target="../media/image7.png"/><Relationship Id="rId14" Type="http://schemas.openxmlformats.org/officeDocument/2006/relationships/image" Target="../media/image11.jpeg"/></Relationships>
</file>

<file path=ppt/slides/_rels/slide1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21" Type="http://schemas.openxmlformats.org/officeDocument/2006/relationships/image" Target="../media/image15.emf"/><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www.necsu.nhs.uk/&amp;sa=U&amp;ei=5-2FU7zsGIOp0QXd2oDQDA&amp;ved=0CD4Q9QEwCA&amp;usg=AFQjCNH4SM_J1F4KwLqVnuF2lLCX4atpkQ" TargetMode="External"/><Relationship Id="rId2" Type="http://schemas.openxmlformats.org/officeDocument/2006/relationships/notesSlide" Target="../notesSlides/notesSlide12.xml"/><Relationship Id="rId16" Type="http://schemas.openxmlformats.org/officeDocument/2006/relationships/image" Target="cid:_1_048861B004885BE80044CC0680257CAE" TargetMode="External"/><Relationship Id="rId20" Type="http://schemas.openxmlformats.org/officeDocument/2006/relationships/image" Target="../media/image14.jpe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hyperlink" Target="https://www.google.co.uk/url?q=http://nepro.org.uk/testimonials/&amp;sa=U&amp;ei=cOqFU9CrNumx0QWJr4GgBg&amp;ved=0CDYQ9QEwBA&amp;usg=AFQjCNH2M1cpt_kWqS0WsK6j7ANBAWmD3g" TargetMode="External"/><Relationship Id="rId4" Type="http://schemas.openxmlformats.org/officeDocument/2006/relationships/image" Target="../media/image19.jpeg"/><Relationship Id="rId9" Type="http://schemas.openxmlformats.org/officeDocument/2006/relationships/image" Target="../media/image7.png"/><Relationship Id="rId14" Type="http://schemas.openxmlformats.org/officeDocument/2006/relationships/image" Target="../media/image11.jpeg"/></Relationships>
</file>

<file path=ppt/slides/_rels/slide13.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21" Type="http://schemas.openxmlformats.org/officeDocument/2006/relationships/image" Target="../media/image15.emf"/><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www.necsu.nhs.uk/&amp;sa=U&amp;ei=5-2FU7zsGIOp0QXd2oDQDA&amp;ved=0CD4Q9QEwCA&amp;usg=AFQjCNH4SM_J1F4KwLqVnuF2lLCX4atpkQ" TargetMode="External"/><Relationship Id="rId2" Type="http://schemas.openxmlformats.org/officeDocument/2006/relationships/notesSlide" Target="../notesSlides/notesSlide13.xml"/><Relationship Id="rId16" Type="http://schemas.openxmlformats.org/officeDocument/2006/relationships/image" Target="cid:_1_048861B004885BE80044CC0680257CAE" TargetMode="External"/><Relationship Id="rId20" Type="http://schemas.openxmlformats.org/officeDocument/2006/relationships/image" Target="../media/image14.jpe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hyperlink" Target="https://www.google.co.uk/url?q=http://nepro.org.uk/testimonials/&amp;sa=U&amp;ei=cOqFU9CrNumx0QWJr4GgBg&amp;ved=0CDYQ9QEwBA&amp;usg=AFQjCNH2M1cpt_kWqS0WsK6j7ANBAWmD3g" TargetMode="External"/><Relationship Id="rId4" Type="http://schemas.openxmlformats.org/officeDocument/2006/relationships/image" Target="../media/image20.jpeg"/><Relationship Id="rId9" Type="http://schemas.openxmlformats.org/officeDocument/2006/relationships/image" Target="../media/image7.png"/><Relationship Id="rId14" Type="http://schemas.openxmlformats.org/officeDocument/2006/relationships/image" Target="../media/image11.jpeg"/></Relationships>
</file>

<file path=ppt/slides/_rels/slide14.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21" Type="http://schemas.openxmlformats.org/officeDocument/2006/relationships/image" Target="../media/image15.emf"/><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www.necsu.nhs.uk/&amp;sa=U&amp;ei=5-2FU7zsGIOp0QXd2oDQDA&amp;ved=0CD4Q9QEwCA&amp;usg=AFQjCNH4SM_J1F4KwLqVnuF2lLCX4atpkQ" TargetMode="External"/><Relationship Id="rId2" Type="http://schemas.openxmlformats.org/officeDocument/2006/relationships/notesSlide" Target="../notesSlides/notesSlide14.xml"/><Relationship Id="rId16" Type="http://schemas.openxmlformats.org/officeDocument/2006/relationships/image" Target="cid:_1_048861B004885BE80044CC0680257CAE" TargetMode="External"/><Relationship Id="rId20" Type="http://schemas.openxmlformats.org/officeDocument/2006/relationships/image" Target="../media/image14.jpe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hyperlink" Target="https://www.google.co.uk/url?q=http://nepro.org.uk/testimonials/&amp;sa=U&amp;ei=cOqFU9CrNumx0QWJr4GgBg&amp;ved=0CDYQ9QEwBA&amp;usg=AFQjCNH2M1cpt_kWqS0WsK6j7ANBAWmD3g" TargetMode="External"/><Relationship Id="rId4" Type="http://schemas.openxmlformats.org/officeDocument/2006/relationships/image" Target="../media/image18.jpeg"/><Relationship Id="rId9" Type="http://schemas.openxmlformats.org/officeDocument/2006/relationships/image" Target="../media/image7.png"/><Relationship Id="rId14" Type="http://schemas.openxmlformats.org/officeDocument/2006/relationships/image" Target="../media/image11.jpeg"/></Relationships>
</file>

<file path=ppt/slides/_rels/slide15.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21" Type="http://schemas.openxmlformats.org/officeDocument/2006/relationships/image" Target="../media/image15.emf"/><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www.necsu.nhs.uk/&amp;sa=U&amp;ei=5-2FU7zsGIOp0QXd2oDQDA&amp;ved=0CD4Q9QEwCA&amp;usg=AFQjCNH4SM_J1F4KwLqVnuF2lLCX4atpkQ" TargetMode="External"/><Relationship Id="rId2" Type="http://schemas.openxmlformats.org/officeDocument/2006/relationships/notesSlide" Target="../notesSlides/notesSlide15.xml"/><Relationship Id="rId16" Type="http://schemas.openxmlformats.org/officeDocument/2006/relationships/image" Target="cid:_1_048861B004885BE80044CC0680257CAE" TargetMode="External"/><Relationship Id="rId20" Type="http://schemas.openxmlformats.org/officeDocument/2006/relationships/image" Target="../media/image14.jpe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hyperlink" Target="https://www.google.co.uk/url?q=http://nepro.org.uk/testimonials/&amp;sa=U&amp;ei=cOqFU9CrNumx0QWJr4GgBg&amp;ved=0CDYQ9QEwBA&amp;usg=AFQjCNH2M1cpt_kWqS0WsK6j7ANBAWmD3g" TargetMode="External"/><Relationship Id="rId4" Type="http://schemas.openxmlformats.org/officeDocument/2006/relationships/image" Target="../media/image16.jpeg"/><Relationship Id="rId9" Type="http://schemas.openxmlformats.org/officeDocument/2006/relationships/image" Target="../media/image7.png"/><Relationship Id="rId14" Type="http://schemas.openxmlformats.org/officeDocument/2006/relationships/image" Target="../media/image11.jpeg"/></Relationships>
</file>

<file path=ppt/slides/_rels/slide16.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21" Type="http://schemas.openxmlformats.org/officeDocument/2006/relationships/image" Target="../media/image15.emf"/><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www.necsu.nhs.uk/&amp;sa=U&amp;ei=5-2FU7zsGIOp0QXd2oDQDA&amp;ved=0CD4Q9QEwCA&amp;usg=AFQjCNH4SM_J1F4KwLqVnuF2lLCX4atpkQ" TargetMode="External"/><Relationship Id="rId2" Type="http://schemas.openxmlformats.org/officeDocument/2006/relationships/notesSlide" Target="../notesSlides/notesSlide16.xml"/><Relationship Id="rId16" Type="http://schemas.openxmlformats.org/officeDocument/2006/relationships/image" Target="cid:_1_048861B004885BE80044CC0680257CAE" TargetMode="External"/><Relationship Id="rId20" Type="http://schemas.openxmlformats.org/officeDocument/2006/relationships/image" Target="../media/image14.jpe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hyperlink" Target="https://www.google.co.uk/url?q=http://nepro.org.uk/testimonials/&amp;sa=U&amp;ei=cOqFU9CrNumx0QWJr4GgBg&amp;ved=0CDYQ9QEwBA&amp;usg=AFQjCNH2M1cpt_kWqS0WsK6j7ANBAWmD3g" TargetMode="External"/><Relationship Id="rId4" Type="http://schemas.openxmlformats.org/officeDocument/2006/relationships/image" Target="../media/image19.jpeg"/><Relationship Id="rId9" Type="http://schemas.openxmlformats.org/officeDocument/2006/relationships/image" Target="../media/image7.png"/><Relationship Id="rId14" Type="http://schemas.openxmlformats.org/officeDocument/2006/relationships/image" Target="../media/image11.jpeg"/></Relationships>
</file>

<file path=ppt/slides/_rels/slide17.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21" Type="http://schemas.openxmlformats.org/officeDocument/2006/relationships/image" Target="../media/image15.emf"/><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www.necsu.nhs.uk/&amp;sa=U&amp;ei=5-2FU7zsGIOp0QXd2oDQDA&amp;ved=0CD4Q9QEwCA&amp;usg=AFQjCNH4SM_J1F4KwLqVnuF2lLCX4atpkQ" TargetMode="External"/><Relationship Id="rId2" Type="http://schemas.openxmlformats.org/officeDocument/2006/relationships/notesSlide" Target="../notesSlides/notesSlide17.xml"/><Relationship Id="rId16" Type="http://schemas.openxmlformats.org/officeDocument/2006/relationships/image" Target="cid:_1_048861B004885BE80044CC0680257CAE" TargetMode="External"/><Relationship Id="rId20" Type="http://schemas.openxmlformats.org/officeDocument/2006/relationships/image" Target="../media/image14.jpeg"/><Relationship Id="rId1" Type="http://schemas.openxmlformats.org/officeDocument/2006/relationships/slideLayout" Target="../slideLayouts/slideLayout2.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hyperlink" Target="https://www.google.co.uk/url?q=http://nepro.org.uk/testimonials/&amp;sa=U&amp;ei=cOqFU9CrNumx0QWJr4GgBg&amp;ved=0CDYQ9QEwBA&amp;usg=AFQjCNH2M1cpt_kWqS0WsK6j7ANBAWmD3g" TargetMode="External"/><Relationship Id="rId4" Type="http://schemas.openxmlformats.org/officeDocument/2006/relationships/image" Target="../media/image21.jpeg"/><Relationship Id="rId9" Type="http://schemas.openxmlformats.org/officeDocument/2006/relationships/image" Target="../media/image7.png"/><Relationship Id="rId14" Type="http://schemas.openxmlformats.org/officeDocument/2006/relationships/image" Target="../media/image11.jpeg"/></Relationships>
</file>

<file path=ppt/slides/_rels/slide18.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21" Type="http://schemas.openxmlformats.org/officeDocument/2006/relationships/image" Target="../media/image15.emf"/><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www.necsu.nhs.uk/&amp;sa=U&amp;ei=5-2FU7zsGIOp0QXd2oDQDA&amp;ved=0CD4Q9QEwCA&amp;usg=AFQjCNH4SM_J1F4KwLqVnuF2lLCX4atpkQ" TargetMode="External"/><Relationship Id="rId2" Type="http://schemas.openxmlformats.org/officeDocument/2006/relationships/notesSlide" Target="../notesSlides/notesSlide18.xml"/><Relationship Id="rId16" Type="http://schemas.openxmlformats.org/officeDocument/2006/relationships/image" Target="cid:_1_048861B004885BE80044CC0680257CAE" TargetMode="External"/><Relationship Id="rId20" Type="http://schemas.openxmlformats.org/officeDocument/2006/relationships/image" Target="../media/image14.jpe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hyperlink" Target="https://www.google.co.uk/url?q=http://nepro.org.uk/testimonials/&amp;sa=U&amp;ei=cOqFU9CrNumx0QWJr4GgBg&amp;ved=0CDYQ9QEwBA&amp;usg=AFQjCNH2M1cpt_kWqS0WsK6j7ANBAWmD3g" TargetMode="External"/><Relationship Id="rId4" Type="http://schemas.openxmlformats.org/officeDocument/2006/relationships/image" Target="../media/image22.jpeg"/><Relationship Id="rId9" Type="http://schemas.openxmlformats.org/officeDocument/2006/relationships/image" Target="../media/image7.png"/><Relationship Id="rId14" Type="http://schemas.openxmlformats.org/officeDocument/2006/relationships/image" Target="../media/image11.jpeg"/></Relationships>
</file>

<file path=ppt/slides/_rels/slide19.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21" Type="http://schemas.openxmlformats.org/officeDocument/2006/relationships/image" Target="../media/image15.emf"/><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www.necsu.nhs.uk/&amp;sa=U&amp;ei=5-2FU7zsGIOp0QXd2oDQDA&amp;ved=0CD4Q9QEwCA&amp;usg=AFQjCNH4SM_J1F4KwLqVnuF2lLCX4atpkQ" TargetMode="External"/><Relationship Id="rId2" Type="http://schemas.openxmlformats.org/officeDocument/2006/relationships/notesSlide" Target="../notesSlides/notesSlide19.xml"/><Relationship Id="rId16" Type="http://schemas.openxmlformats.org/officeDocument/2006/relationships/image" Target="cid:_1_048861B004885BE80044CC0680257CAE" TargetMode="External"/><Relationship Id="rId20" Type="http://schemas.openxmlformats.org/officeDocument/2006/relationships/image" Target="../media/image14.jpe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hyperlink" Target="https://www.google.co.uk/url?q=http://nepro.org.uk/testimonials/&amp;sa=U&amp;ei=cOqFU9CrNumx0QWJr4GgBg&amp;ved=0CDYQ9QEwBA&amp;usg=AFQjCNH2M1cpt_kWqS0WsK6j7ANBAWmD3g" TargetMode="External"/><Relationship Id="rId4" Type="http://schemas.openxmlformats.org/officeDocument/2006/relationships/image" Target="../media/image23.jpeg"/><Relationship Id="rId9" Type="http://schemas.openxmlformats.org/officeDocument/2006/relationships/image" Target="../media/image7.png"/><Relationship Id="rId14" Type="http://schemas.openxmlformats.org/officeDocument/2006/relationships/image" Target="../media/image11.jpeg"/></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21" Type="http://schemas.openxmlformats.org/officeDocument/2006/relationships/image" Target="../media/image15.emf"/><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www.necsu.nhs.uk/&amp;sa=U&amp;ei=5-2FU7zsGIOp0QXd2oDQDA&amp;ved=0CD4Q9QEwCA&amp;usg=AFQjCNH4SM_J1F4KwLqVnuF2lLCX4atpkQ" TargetMode="External"/><Relationship Id="rId2" Type="http://schemas.openxmlformats.org/officeDocument/2006/relationships/notesSlide" Target="../notesSlides/notesSlide2.xml"/><Relationship Id="rId16" Type="http://schemas.openxmlformats.org/officeDocument/2006/relationships/image" Target="cid:_1_048861B004885BE80044CC0680257CAE" TargetMode="External"/><Relationship Id="rId20" Type="http://schemas.openxmlformats.org/officeDocument/2006/relationships/image" Target="../media/image14.jpe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hyperlink" Target="https://www.google.co.uk/url?q=http://nepro.org.uk/testimonials/&amp;sa=U&amp;ei=cOqFU9CrNumx0QWJr4GgBg&amp;ved=0CDYQ9QEwBA&amp;usg=AFQjCNH2M1cpt_kWqS0WsK6j7ANBAWmD3g" TargetMode="External"/><Relationship Id="rId4" Type="http://schemas.openxmlformats.org/officeDocument/2006/relationships/image" Target="../media/image16.jpeg"/><Relationship Id="rId9" Type="http://schemas.openxmlformats.org/officeDocument/2006/relationships/image" Target="../media/image7.png"/><Relationship Id="rId14" Type="http://schemas.openxmlformats.org/officeDocument/2006/relationships/image" Target="../media/image11.jpeg"/></Relationships>
</file>

<file path=ppt/slides/_rels/slide20.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21" Type="http://schemas.openxmlformats.org/officeDocument/2006/relationships/image" Target="../media/image15.emf"/><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www.necsu.nhs.uk/&amp;sa=U&amp;ei=5-2FU7zsGIOp0QXd2oDQDA&amp;ved=0CD4Q9QEwCA&amp;usg=AFQjCNH4SM_J1F4KwLqVnuF2lLCX4atpkQ" TargetMode="External"/><Relationship Id="rId2" Type="http://schemas.openxmlformats.org/officeDocument/2006/relationships/notesSlide" Target="../notesSlides/notesSlide20.xml"/><Relationship Id="rId16" Type="http://schemas.openxmlformats.org/officeDocument/2006/relationships/image" Target="cid:_1_048861B004885BE80044CC0680257CAE" TargetMode="External"/><Relationship Id="rId20" Type="http://schemas.openxmlformats.org/officeDocument/2006/relationships/image" Target="../media/image14.jpe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hyperlink" Target="https://www.google.co.uk/url?q=http://nepro.org.uk/testimonials/&amp;sa=U&amp;ei=cOqFU9CrNumx0QWJr4GgBg&amp;ved=0CDYQ9QEwBA&amp;usg=AFQjCNH2M1cpt_kWqS0WsK6j7ANBAWmD3g" TargetMode="External"/><Relationship Id="rId4" Type="http://schemas.openxmlformats.org/officeDocument/2006/relationships/image" Target="../media/image23.jpeg"/><Relationship Id="rId9" Type="http://schemas.openxmlformats.org/officeDocument/2006/relationships/image" Target="../media/image7.png"/><Relationship Id="rId14" Type="http://schemas.openxmlformats.org/officeDocument/2006/relationships/image" Target="../media/image11.jpeg"/></Relationships>
</file>

<file path=ppt/slides/_rels/slide21.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21" Type="http://schemas.openxmlformats.org/officeDocument/2006/relationships/image" Target="../media/image15.emf"/><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www.necsu.nhs.uk/&amp;sa=U&amp;ei=5-2FU7zsGIOp0QXd2oDQDA&amp;ved=0CD4Q9QEwCA&amp;usg=AFQjCNH4SM_J1F4KwLqVnuF2lLCX4atpkQ" TargetMode="External"/><Relationship Id="rId2" Type="http://schemas.openxmlformats.org/officeDocument/2006/relationships/notesSlide" Target="../notesSlides/notesSlide21.xml"/><Relationship Id="rId16" Type="http://schemas.openxmlformats.org/officeDocument/2006/relationships/image" Target="cid:_1_048861B004885BE80044CC0680257CAE" TargetMode="External"/><Relationship Id="rId20" Type="http://schemas.openxmlformats.org/officeDocument/2006/relationships/image" Target="../media/image14.jpe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hyperlink" Target="https://www.google.co.uk/url?q=http://nepro.org.uk/testimonials/&amp;sa=U&amp;ei=cOqFU9CrNumx0QWJr4GgBg&amp;ved=0CDYQ9QEwBA&amp;usg=AFQjCNH2M1cpt_kWqS0WsK6j7ANBAWmD3g" TargetMode="External"/><Relationship Id="rId4" Type="http://schemas.openxmlformats.org/officeDocument/2006/relationships/image" Target="../media/image16.jpeg"/><Relationship Id="rId9" Type="http://schemas.openxmlformats.org/officeDocument/2006/relationships/image" Target="../media/image7.png"/><Relationship Id="rId14" Type="http://schemas.openxmlformats.org/officeDocument/2006/relationships/image" Target="../media/image11.jpeg"/></Relationships>
</file>

<file path=ppt/slides/_rels/slide22.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21" Type="http://schemas.openxmlformats.org/officeDocument/2006/relationships/image" Target="../media/image15.emf"/><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www.necsu.nhs.uk/&amp;sa=U&amp;ei=5-2FU7zsGIOp0QXd2oDQDA&amp;ved=0CD4Q9QEwCA&amp;usg=AFQjCNH4SM_J1F4KwLqVnuF2lLCX4atpkQ" TargetMode="External"/><Relationship Id="rId2" Type="http://schemas.openxmlformats.org/officeDocument/2006/relationships/notesSlide" Target="../notesSlides/notesSlide22.xml"/><Relationship Id="rId16" Type="http://schemas.openxmlformats.org/officeDocument/2006/relationships/image" Target="cid:_1_048861B004885BE80044CC0680257CAE" TargetMode="External"/><Relationship Id="rId20" Type="http://schemas.openxmlformats.org/officeDocument/2006/relationships/image" Target="../media/image14.jpe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hyperlink" Target="https://www.google.co.uk/url?q=http://nepro.org.uk/testimonials/&amp;sa=U&amp;ei=cOqFU9CrNumx0QWJr4GgBg&amp;ved=0CDYQ9QEwBA&amp;usg=AFQjCNH2M1cpt_kWqS0WsK6j7ANBAWmD3g" TargetMode="External"/><Relationship Id="rId4" Type="http://schemas.openxmlformats.org/officeDocument/2006/relationships/image" Target="../media/image24.jpeg"/><Relationship Id="rId9" Type="http://schemas.openxmlformats.org/officeDocument/2006/relationships/image" Target="../media/image7.png"/><Relationship Id="rId14" Type="http://schemas.openxmlformats.org/officeDocument/2006/relationships/image" Target="../media/image11.jpeg"/></Relationships>
</file>

<file path=ppt/slides/_rels/slide23.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21" Type="http://schemas.openxmlformats.org/officeDocument/2006/relationships/image" Target="../media/image15.emf"/><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www.necsu.nhs.uk/&amp;sa=U&amp;ei=5-2FU7zsGIOp0QXd2oDQDA&amp;ved=0CD4Q9QEwCA&amp;usg=AFQjCNH4SM_J1F4KwLqVnuF2lLCX4atpkQ" TargetMode="External"/><Relationship Id="rId2" Type="http://schemas.openxmlformats.org/officeDocument/2006/relationships/notesSlide" Target="../notesSlides/notesSlide23.xml"/><Relationship Id="rId16" Type="http://schemas.openxmlformats.org/officeDocument/2006/relationships/image" Target="cid:_1_048861B004885BE80044CC0680257CAE" TargetMode="External"/><Relationship Id="rId20" Type="http://schemas.openxmlformats.org/officeDocument/2006/relationships/image" Target="../media/image14.jpe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hyperlink" Target="https://www.google.co.uk/url?q=http://nepro.org.uk/testimonials/&amp;sa=U&amp;ei=cOqFU9CrNumx0QWJr4GgBg&amp;ved=0CDYQ9QEwBA&amp;usg=AFQjCNH2M1cpt_kWqS0WsK6j7ANBAWmD3g" TargetMode="External"/><Relationship Id="rId4" Type="http://schemas.openxmlformats.org/officeDocument/2006/relationships/image" Target="../media/image25.jpeg"/><Relationship Id="rId9" Type="http://schemas.openxmlformats.org/officeDocument/2006/relationships/image" Target="../media/image7.png"/><Relationship Id="rId14" Type="http://schemas.openxmlformats.org/officeDocument/2006/relationships/image" Target="../media/image11.jpeg"/></Relationships>
</file>

<file path=ppt/slides/_rels/slide24.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21" Type="http://schemas.openxmlformats.org/officeDocument/2006/relationships/image" Target="../media/image15.emf"/><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www.necsu.nhs.uk/&amp;sa=U&amp;ei=5-2FU7zsGIOp0QXd2oDQDA&amp;ved=0CD4Q9QEwCA&amp;usg=AFQjCNH4SM_J1F4KwLqVnuF2lLCX4atpkQ" TargetMode="External"/><Relationship Id="rId2" Type="http://schemas.openxmlformats.org/officeDocument/2006/relationships/notesSlide" Target="../notesSlides/notesSlide24.xml"/><Relationship Id="rId16" Type="http://schemas.openxmlformats.org/officeDocument/2006/relationships/image" Target="cid:_1_048861B004885BE80044CC0680257CAE" TargetMode="External"/><Relationship Id="rId20" Type="http://schemas.openxmlformats.org/officeDocument/2006/relationships/image" Target="../media/image14.jpe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hyperlink" Target="https://www.google.co.uk/url?q=http://nepro.org.uk/testimonials/&amp;sa=U&amp;ei=cOqFU9CrNumx0QWJr4GgBg&amp;ved=0CDYQ9QEwBA&amp;usg=AFQjCNH2M1cpt_kWqS0WsK6j7ANBAWmD3g" TargetMode="External"/><Relationship Id="rId4" Type="http://schemas.openxmlformats.org/officeDocument/2006/relationships/image" Target="../media/image19.jpeg"/><Relationship Id="rId9" Type="http://schemas.openxmlformats.org/officeDocument/2006/relationships/image" Target="../media/image7.png"/><Relationship Id="rId14" Type="http://schemas.openxmlformats.org/officeDocument/2006/relationships/image" Target="../media/image11.jpeg"/><Relationship Id="rId22" Type="http://schemas.openxmlformats.org/officeDocument/2006/relationships/hyperlink" Target="mailto:emma.bass@newcastle.gov.uk" TargetMode="External"/></Relationships>
</file>

<file path=ppt/slides/_rels/slide3.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21" Type="http://schemas.openxmlformats.org/officeDocument/2006/relationships/image" Target="../media/image15.emf"/><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www.necsu.nhs.uk/&amp;sa=U&amp;ei=5-2FU7zsGIOp0QXd2oDQDA&amp;ved=0CD4Q9QEwCA&amp;usg=AFQjCNH4SM_J1F4KwLqVnuF2lLCX4atpkQ" TargetMode="External"/><Relationship Id="rId2" Type="http://schemas.openxmlformats.org/officeDocument/2006/relationships/notesSlide" Target="../notesSlides/notesSlide3.xml"/><Relationship Id="rId16" Type="http://schemas.openxmlformats.org/officeDocument/2006/relationships/image" Target="cid:_1_048861B004885BE80044CC0680257CAE" TargetMode="External"/><Relationship Id="rId20" Type="http://schemas.openxmlformats.org/officeDocument/2006/relationships/image" Target="../media/image14.jpe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hyperlink" Target="https://www.google.co.uk/url?q=http://nepro.org.uk/testimonials/&amp;sa=U&amp;ei=cOqFU9CrNumx0QWJr4GgBg&amp;ved=0CDYQ9QEwBA&amp;usg=AFQjCNH2M1cpt_kWqS0WsK6j7ANBAWmD3g" TargetMode="External"/><Relationship Id="rId4" Type="http://schemas.openxmlformats.org/officeDocument/2006/relationships/image" Target="../media/image16.jpeg"/><Relationship Id="rId9" Type="http://schemas.openxmlformats.org/officeDocument/2006/relationships/image" Target="../media/image7.png"/><Relationship Id="rId14" Type="http://schemas.openxmlformats.org/officeDocument/2006/relationships/image" Target="../media/image11.jpeg"/></Relationships>
</file>

<file path=ppt/slides/_rels/slide4.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21" Type="http://schemas.openxmlformats.org/officeDocument/2006/relationships/image" Target="../media/image15.emf"/><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www.necsu.nhs.uk/&amp;sa=U&amp;ei=5-2FU7zsGIOp0QXd2oDQDA&amp;ved=0CD4Q9QEwCA&amp;usg=AFQjCNH4SM_J1F4KwLqVnuF2lLCX4atpkQ" TargetMode="External"/><Relationship Id="rId2" Type="http://schemas.openxmlformats.org/officeDocument/2006/relationships/notesSlide" Target="../notesSlides/notesSlide4.xml"/><Relationship Id="rId16" Type="http://schemas.openxmlformats.org/officeDocument/2006/relationships/image" Target="cid:_1_048861B004885BE80044CC0680257CAE" TargetMode="External"/><Relationship Id="rId20" Type="http://schemas.openxmlformats.org/officeDocument/2006/relationships/image" Target="../media/image14.jpe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hyperlink" Target="https://www.google.co.uk/url?q=http://nepro.org.uk/testimonials/&amp;sa=U&amp;ei=cOqFU9CrNumx0QWJr4GgBg&amp;ved=0CDYQ9QEwBA&amp;usg=AFQjCNH2M1cpt_kWqS0WsK6j7ANBAWmD3g" TargetMode="External"/><Relationship Id="rId4" Type="http://schemas.openxmlformats.org/officeDocument/2006/relationships/image" Target="../media/image16.jpeg"/><Relationship Id="rId9" Type="http://schemas.openxmlformats.org/officeDocument/2006/relationships/image" Target="../media/image7.png"/><Relationship Id="rId14" Type="http://schemas.openxmlformats.org/officeDocument/2006/relationships/image" Target="../media/image11.jpeg"/></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21" Type="http://schemas.openxmlformats.org/officeDocument/2006/relationships/image" Target="../media/image15.emf"/><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www.necsu.nhs.uk/&amp;sa=U&amp;ei=5-2FU7zsGIOp0QXd2oDQDA&amp;ved=0CD4Q9QEwCA&amp;usg=AFQjCNH4SM_J1F4KwLqVnuF2lLCX4atpkQ" TargetMode="External"/><Relationship Id="rId2" Type="http://schemas.openxmlformats.org/officeDocument/2006/relationships/notesSlide" Target="../notesSlides/notesSlide5.xml"/><Relationship Id="rId16" Type="http://schemas.openxmlformats.org/officeDocument/2006/relationships/image" Target="cid:_1_048861B004885BE80044CC0680257CAE" TargetMode="External"/><Relationship Id="rId20" Type="http://schemas.openxmlformats.org/officeDocument/2006/relationships/image" Target="../media/image14.jpe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hyperlink" Target="https://www.google.co.uk/url?q=http://nepro.org.uk/testimonials/&amp;sa=U&amp;ei=cOqFU9CrNumx0QWJr4GgBg&amp;ved=0CDYQ9QEwBA&amp;usg=AFQjCNH2M1cpt_kWqS0WsK6j7ANBAWmD3g" TargetMode="External"/><Relationship Id="rId4" Type="http://schemas.openxmlformats.org/officeDocument/2006/relationships/image" Target="../media/image16.jpeg"/><Relationship Id="rId9" Type="http://schemas.openxmlformats.org/officeDocument/2006/relationships/image" Target="../media/image7.png"/><Relationship Id="rId14" Type="http://schemas.openxmlformats.org/officeDocument/2006/relationships/image" Target="../media/image11.jpeg"/></Relationships>
</file>

<file path=ppt/slides/_rels/slide6.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21" Type="http://schemas.openxmlformats.org/officeDocument/2006/relationships/image" Target="../media/image15.emf"/><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www.necsu.nhs.uk/&amp;sa=U&amp;ei=5-2FU7zsGIOp0QXd2oDQDA&amp;ved=0CD4Q9QEwCA&amp;usg=AFQjCNH4SM_J1F4KwLqVnuF2lLCX4atpkQ" TargetMode="External"/><Relationship Id="rId2" Type="http://schemas.openxmlformats.org/officeDocument/2006/relationships/notesSlide" Target="../notesSlides/notesSlide6.xml"/><Relationship Id="rId16" Type="http://schemas.openxmlformats.org/officeDocument/2006/relationships/image" Target="cid:_1_048861B004885BE80044CC0680257CAE" TargetMode="External"/><Relationship Id="rId20" Type="http://schemas.openxmlformats.org/officeDocument/2006/relationships/image" Target="../media/image14.jpe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hyperlink" Target="https://www.google.co.uk/url?q=http://nepro.org.uk/testimonials/&amp;sa=U&amp;ei=cOqFU9CrNumx0QWJr4GgBg&amp;ved=0CDYQ9QEwBA&amp;usg=AFQjCNH2M1cpt_kWqS0WsK6j7ANBAWmD3g" TargetMode="External"/><Relationship Id="rId4" Type="http://schemas.openxmlformats.org/officeDocument/2006/relationships/image" Target="../media/image16.jpeg"/><Relationship Id="rId9" Type="http://schemas.openxmlformats.org/officeDocument/2006/relationships/image" Target="../media/image7.png"/><Relationship Id="rId14" Type="http://schemas.openxmlformats.org/officeDocument/2006/relationships/image" Target="../media/image11.jpeg"/></Relationships>
</file>

<file path=ppt/slides/_rels/slide7.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21" Type="http://schemas.openxmlformats.org/officeDocument/2006/relationships/image" Target="../media/image15.emf"/><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www.necsu.nhs.uk/&amp;sa=U&amp;ei=5-2FU7zsGIOp0QXd2oDQDA&amp;ved=0CD4Q9QEwCA&amp;usg=AFQjCNH4SM_J1F4KwLqVnuF2lLCX4atpkQ" TargetMode="External"/><Relationship Id="rId2" Type="http://schemas.openxmlformats.org/officeDocument/2006/relationships/notesSlide" Target="../notesSlides/notesSlide7.xml"/><Relationship Id="rId16" Type="http://schemas.openxmlformats.org/officeDocument/2006/relationships/image" Target="cid:_1_048861B004885BE80044CC0680257CAE" TargetMode="External"/><Relationship Id="rId20" Type="http://schemas.openxmlformats.org/officeDocument/2006/relationships/image" Target="../media/image14.jpe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hyperlink" Target="https://www.google.co.uk/url?q=http://nepro.org.uk/testimonials/&amp;sa=U&amp;ei=cOqFU9CrNumx0QWJr4GgBg&amp;ved=0CDYQ9QEwBA&amp;usg=AFQjCNH2M1cpt_kWqS0WsK6j7ANBAWmD3g" TargetMode="External"/><Relationship Id="rId4" Type="http://schemas.openxmlformats.org/officeDocument/2006/relationships/image" Target="../media/image16.jpeg"/><Relationship Id="rId9" Type="http://schemas.openxmlformats.org/officeDocument/2006/relationships/image" Target="../media/image7.png"/><Relationship Id="rId14" Type="http://schemas.openxmlformats.org/officeDocument/2006/relationships/image" Target="../media/image11.jpeg"/></Relationships>
</file>

<file path=ppt/slides/_rels/slide8.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21" Type="http://schemas.openxmlformats.org/officeDocument/2006/relationships/image" Target="../media/image15.emf"/><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www.necsu.nhs.uk/&amp;sa=U&amp;ei=5-2FU7zsGIOp0QXd2oDQDA&amp;ved=0CD4Q9QEwCA&amp;usg=AFQjCNH4SM_J1F4KwLqVnuF2lLCX4atpkQ" TargetMode="External"/><Relationship Id="rId2" Type="http://schemas.openxmlformats.org/officeDocument/2006/relationships/notesSlide" Target="../notesSlides/notesSlide8.xml"/><Relationship Id="rId16" Type="http://schemas.openxmlformats.org/officeDocument/2006/relationships/image" Target="cid:_1_048861B004885BE80044CC0680257CAE" TargetMode="External"/><Relationship Id="rId20" Type="http://schemas.openxmlformats.org/officeDocument/2006/relationships/image" Target="../media/image14.jpe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hyperlink" Target="https://www.google.co.uk/url?q=http://nepro.org.uk/testimonials/&amp;sa=U&amp;ei=cOqFU9CrNumx0QWJr4GgBg&amp;ved=0CDYQ9QEwBA&amp;usg=AFQjCNH2M1cpt_kWqS0WsK6j7ANBAWmD3g" TargetMode="External"/><Relationship Id="rId4" Type="http://schemas.openxmlformats.org/officeDocument/2006/relationships/image" Target="../media/image16.jpeg"/><Relationship Id="rId9" Type="http://schemas.openxmlformats.org/officeDocument/2006/relationships/image" Target="../media/image7.png"/><Relationship Id="rId14" Type="http://schemas.openxmlformats.org/officeDocument/2006/relationships/image" Target="../media/image11.jpeg"/></Relationships>
</file>

<file path=ppt/slides/_rels/slide9.xml.rels><?xml version="1.0" encoding="UTF-8" standalone="yes"?>
<Relationships xmlns="http://schemas.openxmlformats.org/package/2006/relationships"><Relationship Id="rId8" Type="http://schemas.openxmlformats.org/officeDocument/2006/relationships/image" Target="../media/image6.png"/><Relationship Id="rId13" Type="http://schemas.openxmlformats.org/officeDocument/2006/relationships/hyperlink" Target="https://www.google.co.uk/url?q=http://www.ipbcommunications.co.uk/site/what_we_do/who_we_work_for/index.htm&amp;sa=U&amp;ei=EOqFU9__OYme7AaH1YDoBA&amp;ved=0CDgQ9QEwBQ&amp;usg=AFQjCNGCA8vgM3138VMtLr8m03ngOoGhJw" TargetMode="External"/><Relationship Id="rId18" Type="http://schemas.openxmlformats.org/officeDocument/2006/relationships/image" Target="../media/image13.jpeg"/><Relationship Id="rId3" Type="http://schemas.openxmlformats.org/officeDocument/2006/relationships/image" Target="../media/image1.jpeg"/><Relationship Id="rId21" Type="http://schemas.openxmlformats.org/officeDocument/2006/relationships/image" Target="../media/image15.emf"/><Relationship Id="rId7" Type="http://schemas.openxmlformats.org/officeDocument/2006/relationships/image" Target="../media/image5.jpeg"/><Relationship Id="rId12" Type="http://schemas.openxmlformats.org/officeDocument/2006/relationships/image" Target="../media/image10.png"/><Relationship Id="rId17" Type="http://schemas.openxmlformats.org/officeDocument/2006/relationships/hyperlink" Target="https://www.google.co.uk/url?q=http://www.necsu.nhs.uk/&amp;sa=U&amp;ei=5-2FU7zsGIOp0QXd2oDQDA&amp;ved=0CD4Q9QEwCA&amp;usg=AFQjCNH4SM_J1F4KwLqVnuF2lLCX4atpkQ" TargetMode="External"/><Relationship Id="rId2" Type="http://schemas.openxmlformats.org/officeDocument/2006/relationships/notesSlide" Target="../notesSlides/notesSlide9.xml"/><Relationship Id="rId16" Type="http://schemas.openxmlformats.org/officeDocument/2006/relationships/image" Target="cid:_1_048861B004885BE80044CC0680257CAE" TargetMode="External"/><Relationship Id="rId20" Type="http://schemas.openxmlformats.org/officeDocument/2006/relationships/image" Target="../media/image14.jpeg"/><Relationship Id="rId1" Type="http://schemas.openxmlformats.org/officeDocument/2006/relationships/slideLayout" Target="../slideLayouts/slideLayout1.xml"/><Relationship Id="rId6" Type="http://schemas.openxmlformats.org/officeDocument/2006/relationships/image" Target="../media/image4.jpeg"/><Relationship Id="rId11" Type="http://schemas.openxmlformats.org/officeDocument/2006/relationships/image" Target="../media/image9.jpeg"/><Relationship Id="rId5" Type="http://schemas.openxmlformats.org/officeDocument/2006/relationships/image" Target="../media/image3.jpeg"/><Relationship Id="rId15" Type="http://schemas.openxmlformats.org/officeDocument/2006/relationships/image" Target="../media/image12.gif"/><Relationship Id="rId10" Type="http://schemas.openxmlformats.org/officeDocument/2006/relationships/image" Target="../media/image8.jpeg"/><Relationship Id="rId19" Type="http://schemas.openxmlformats.org/officeDocument/2006/relationships/hyperlink" Target="https://www.google.co.uk/url?q=http://nepro.org.uk/testimonials/&amp;sa=U&amp;ei=cOqFU9CrNumx0QWJr4GgBg&amp;ved=0CDYQ9QEwBA&amp;usg=AFQjCNH2M1cpt_kWqS0WsK6j7ANBAWmD3g" TargetMode="External"/><Relationship Id="rId4" Type="http://schemas.openxmlformats.org/officeDocument/2006/relationships/image" Target="../media/image16.jpeg"/><Relationship Id="rId9" Type="http://schemas.openxmlformats.org/officeDocument/2006/relationships/image" Target="../media/image7.png"/><Relationship Id="rId14" Type="http://schemas.openxmlformats.org/officeDocument/2006/relationships/image" Target="../media/image1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4" y="369389"/>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58893" y="260649"/>
            <a:ext cx="1449935" cy="648072"/>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16978" y="6477791"/>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07704" y="647356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067944" y="634100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427984" y="6418174"/>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076056" y="6466419"/>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867326" y="6477791"/>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309469" y="6444594"/>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3" name="Picture 28" descr="https://encrypted-tbn0.gstatic.com/images?q=tbn:ANd9GcTYi1GHdUERiHrnS6FTQ0xCpVSd3i1NujJuh9LoIb3XrAmNh5lF3atSPg">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092280" y="6350640"/>
            <a:ext cx="350838" cy="350838"/>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9"/>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524328" y="642117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8408828" y="6309320"/>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479004" y="1305342"/>
            <a:ext cx="8090162" cy="4524315"/>
          </a:xfrm>
          <a:prstGeom prst="rect">
            <a:avLst/>
          </a:prstGeom>
        </p:spPr>
        <p:txBody>
          <a:bodyPr wrap="square">
            <a:spAutoFit/>
          </a:bodyPr>
          <a:lstStyle/>
          <a:p>
            <a:pPr algn="ctr"/>
            <a:r>
              <a:rPr lang="en-GB" sz="3600" b="1" dirty="0" smtClean="0">
                <a:latin typeface="Arial" panose="020B0604020202020204" pitchFamily="34" charset="0"/>
                <a:cs typeface="Arial" panose="020B0604020202020204" pitchFamily="34" charset="0"/>
              </a:rPr>
              <a:t>NE12+ Collaborative (Phase Two)</a:t>
            </a:r>
          </a:p>
          <a:p>
            <a:pPr algn="ctr"/>
            <a:r>
              <a:rPr lang="en-GB" sz="3600" dirty="0" smtClean="0">
                <a:latin typeface="Arial" panose="020B0604020202020204" pitchFamily="34" charset="0"/>
                <a:cs typeface="Arial" panose="020B0604020202020204" pitchFamily="34" charset="0"/>
              </a:rPr>
              <a:t>28 September 2016</a:t>
            </a:r>
            <a:endParaRPr lang="en-GB" sz="3600" dirty="0">
              <a:latin typeface="Arial" panose="020B0604020202020204" pitchFamily="34" charset="0"/>
              <a:cs typeface="Arial" panose="020B0604020202020204" pitchFamily="34" charset="0"/>
            </a:endParaRPr>
          </a:p>
          <a:p>
            <a:pPr algn="ctr"/>
            <a:endParaRPr lang="en-GB" sz="3600" dirty="0" smtClean="0">
              <a:latin typeface="Arial" panose="020B0604020202020204" pitchFamily="34" charset="0"/>
              <a:cs typeface="Arial" panose="020B0604020202020204" pitchFamily="34" charset="0"/>
            </a:endParaRPr>
          </a:p>
          <a:p>
            <a:pPr algn="ctr"/>
            <a:r>
              <a:rPr lang="en-GB" sz="3600" dirty="0" smtClean="0">
                <a:latin typeface="Arial" panose="020B0604020202020204" pitchFamily="34" charset="0"/>
                <a:cs typeface="Arial" panose="020B0604020202020204" pitchFamily="34" charset="0"/>
              </a:rPr>
              <a:t>Provider engagement event (3) with </a:t>
            </a:r>
            <a:endParaRPr lang="en-GB" sz="3600" dirty="0">
              <a:latin typeface="Arial" panose="020B0604020202020204" pitchFamily="34" charset="0"/>
              <a:cs typeface="Arial" panose="020B0604020202020204" pitchFamily="34" charset="0"/>
            </a:endParaRPr>
          </a:p>
          <a:p>
            <a:pPr algn="ctr"/>
            <a:r>
              <a:rPr lang="en-GB" sz="3600" dirty="0" smtClean="0">
                <a:latin typeface="Arial" panose="020B0604020202020204" pitchFamily="34" charset="0"/>
                <a:cs typeface="Arial" panose="020B0604020202020204" pitchFamily="34" charset="0"/>
              </a:rPr>
              <a:t>Ofsted registered Independent Children’s Residential Home Providers</a:t>
            </a:r>
          </a:p>
          <a:p>
            <a:pPr algn="ctr"/>
            <a:endParaRPr lang="en-GB" sz="3600" b="1" dirty="0" smtClean="0">
              <a:latin typeface="Arial" panose="020B0604020202020204" pitchFamily="34" charset="0"/>
              <a:cs typeface="Arial" panose="020B0604020202020204" pitchFamily="34" charset="0"/>
            </a:endParaRPr>
          </a:p>
          <a:p>
            <a:pPr algn="ctr"/>
            <a:r>
              <a:rPr lang="en-GB" sz="3600" b="1" dirty="0" smtClean="0">
                <a:latin typeface="Arial" panose="020B0604020202020204" pitchFamily="34" charset="0"/>
                <a:cs typeface="Arial" panose="020B0604020202020204" pitchFamily="34" charset="0"/>
              </a:rPr>
              <a:t>Welcome</a:t>
            </a:r>
          </a:p>
        </p:txBody>
      </p:sp>
    </p:spTree>
    <p:extLst>
      <p:ext uri="{BB962C8B-B14F-4D97-AF65-F5344CB8AC3E}">
        <p14:creationId xmlns:p14="http://schemas.microsoft.com/office/powerpoint/2010/main" val="10833279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4" y="369389"/>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52292" y="247819"/>
            <a:ext cx="1527635" cy="660902"/>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16978" y="6477791"/>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07704" y="647356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067944" y="634100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427984" y="6418174"/>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076056" y="6466419"/>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867326" y="6477791"/>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309469" y="6444594"/>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3" name="Picture 28" descr="https://encrypted-tbn0.gstatic.com/images?q=tbn:ANd9GcTYi1GHdUERiHrnS6FTQ0xCpVSd3i1NujJuh9LoIb3XrAmNh5lF3atSPg">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092280" y="6350640"/>
            <a:ext cx="350838" cy="350838"/>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9"/>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524328" y="642117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8408828" y="6309320"/>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457200" y="692696"/>
            <a:ext cx="8090162" cy="2031325"/>
          </a:xfrm>
          <a:prstGeom prst="rect">
            <a:avLst/>
          </a:prstGeom>
        </p:spPr>
        <p:txBody>
          <a:bodyPr wrap="square">
            <a:spAutoFit/>
          </a:bodyPr>
          <a:lstStyle/>
          <a:p>
            <a:pPr algn="ctr"/>
            <a:r>
              <a:rPr lang="en-GB" sz="3600" b="1" dirty="0">
                <a:latin typeface="Arial" panose="020B0604020202020204" pitchFamily="34" charset="0"/>
                <a:cs typeface="Arial" panose="020B0604020202020204" pitchFamily="34" charset="0"/>
              </a:rPr>
              <a:t>Proposed Lotting structure</a:t>
            </a:r>
            <a:endParaRPr lang="en-GB" sz="1000" b="1" dirty="0">
              <a:latin typeface="Arial" panose="020B0604020202020204" pitchFamily="34" charset="0"/>
              <a:cs typeface="Arial" panose="020B0604020202020204" pitchFamily="34" charset="0"/>
            </a:endParaRPr>
          </a:p>
          <a:p>
            <a:pPr algn="ctr"/>
            <a:endParaRPr lang="en-GB" sz="1000" dirty="0" smtClean="0">
              <a:latin typeface="Arial" panose="020B0604020202020204" pitchFamily="34" charset="0"/>
              <a:cs typeface="Arial" panose="020B0604020202020204" pitchFamily="34" charset="0"/>
            </a:endParaRPr>
          </a:p>
          <a:p>
            <a:pPr algn="ctr"/>
            <a:endParaRPr lang="en-GB" sz="2000" dirty="0">
              <a:latin typeface="Arial" panose="020B0604020202020204" pitchFamily="34" charset="0"/>
              <a:cs typeface="Arial" panose="020B0604020202020204" pitchFamily="34" charset="0"/>
            </a:endParaRPr>
          </a:p>
          <a:p>
            <a:pPr algn="ctr"/>
            <a:endParaRPr lang="en-GB" sz="2000" dirty="0" smtClean="0">
              <a:latin typeface="Arial" panose="020B0604020202020204" pitchFamily="34" charset="0"/>
              <a:cs typeface="Arial" panose="020B0604020202020204" pitchFamily="34" charset="0"/>
            </a:endParaRPr>
          </a:p>
          <a:p>
            <a:pPr algn="ctr"/>
            <a:endParaRPr lang="en-GB" sz="2000" dirty="0">
              <a:latin typeface="Arial" panose="020B0604020202020204" pitchFamily="34" charset="0"/>
              <a:cs typeface="Arial" panose="020B0604020202020204" pitchFamily="34" charset="0"/>
            </a:endParaRPr>
          </a:p>
          <a:p>
            <a:endParaRPr lang="en-GB" sz="2000" dirty="0" smtClean="0">
              <a:solidFill>
                <a:srgbClr val="FF0000"/>
              </a:solidFill>
              <a:latin typeface="Arial" panose="020B0604020202020204" pitchFamily="34" charset="0"/>
              <a:cs typeface="Arial" panose="020B0604020202020204" pitchFamily="34" charset="0"/>
            </a:endParaRPr>
          </a:p>
        </p:txBody>
      </p:sp>
      <p:graphicFrame>
        <p:nvGraphicFramePr>
          <p:cNvPr id="21" name="Table 20"/>
          <p:cNvGraphicFramePr>
            <a:graphicFrameLocks noGrp="1"/>
          </p:cNvGraphicFramePr>
          <p:nvPr>
            <p:extLst>
              <p:ext uri="{D42A27DB-BD31-4B8C-83A1-F6EECF244321}">
                <p14:modId xmlns:p14="http://schemas.microsoft.com/office/powerpoint/2010/main" val="3162840229"/>
              </p:ext>
            </p:extLst>
          </p:nvPr>
        </p:nvGraphicFramePr>
        <p:xfrm>
          <a:off x="612495" y="1336097"/>
          <a:ext cx="8117007" cy="1483360"/>
        </p:xfrm>
        <a:graphic>
          <a:graphicData uri="http://schemas.openxmlformats.org/drawingml/2006/table">
            <a:tbl>
              <a:tblPr firstRow="1" bandRow="1">
                <a:tableStyleId>{E8034E78-7F5D-4C2E-B375-FC64B27BC917}</a:tableStyleId>
              </a:tblPr>
              <a:tblGrid>
                <a:gridCol w="756918"/>
                <a:gridCol w="7360089"/>
              </a:tblGrid>
              <a:tr h="370840">
                <a:tc gridSpan="2">
                  <a:txBody>
                    <a:bodyPr/>
                    <a:lstStyle/>
                    <a:p>
                      <a:pPr algn="l"/>
                      <a:r>
                        <a:rPr lang="en-GB" b="1" dirty="0" smtClean="0">
                          <a:solidFill>
                            <a:schemeClr val="bg1"/>
                          </a:solidFill>
                          <a:latin typeface="Arial" panose="020B0604020202020204" pitchFamily="34" charset="0"/>
                          <a:cs typeface="Arial" panose="020B0604020202020204" pitchFamily="34" charset="0"/>
                        </a:rPr>
                        <a:t>Placements</a:t>
                      </a:r>
                      <a:r>
                        <a:rPr lang="en-GB" b="1" baseline="0" dirty="0" smtClean="0">
                          <a:solidFill>
                            <a:schemeClr val="bg1"/>
                          </a:solidFill>
                          <a:latin typeface="Arial" panose="020B0604020202020204" pitchFamily="34" charset="0"/>
                          <a:cs typeface="Arial" panose="020B0604020202020204" pitchFamily="34" charset="0"/>
                        </a:rPr>
                        <a:t> in Independent Children’s Residential Homes</a:t>
                      </a:r>
                      <a:endParaRPr lang="en-GB" b="1" dirty="0">
                        <a:solidFill>
                          <a:schemeClr val="bg1"/>
                        </a:solidFill>
                        <a:latin typeface="Arial" panose="020B0604020202020204" pitchFamily="34" charset="0"/>
                        <a:cs typeface="Arial" panose="020B0604020202020204" pitchFamily="34" charset="0"/>
                      </a:endParaRPr>
                    </a:p>
                  </a:txBody>
                  <a:tcPr>
                    <a:solidFill>
                      <a:schemeClr val="tx1"/>
                    </a:solidFill>
                  </a:tcPr>
                </a:tc>
                <a:tc hMerge="1">
                  <a:txBody>
                    <a:bodyPr/>
                    <a:lstStyle/>
                    <a:p>
                      <a:pPr algn="l"/>
                      <a:endParaRPr lang="en-GB" b="1" dirty="0">
                        <a:solidFill>
                          <a:schemeClr val="bg1"/>
                        </a:solidFill>
                        <a:latin typeface="Arial" panose="020B0604020202020204" pitchFamily="34" charset="0"/>
                        <a:cs typeface="Arial" panose="020B0604020202020204" pitchFamily="34" charset="0"/>
                      </a:endParaRPr>
                    </a:p>
                  </a:txBody>
                  <a:tcPr>
                    <a:solidFill>
                      <a:schemeClr val="tx1"/>
                    </a:solidFill>
                  </a:tcPr>
                </a:tc>
              </a:tr>
              <a:tr h="370840">
                <a:tc>
                  <a:txBody>
                    <a:bodyPr/>
                    <a:lstStyle/>
                    <a:p>
                      <a:r>
                        <a:rPr lang="en-GB" dirty="0" smtClean="0">
                          <a:solidFill>
                            <a:schemeClr val="tx1"/>
                          </a:solidFill>
                          <a:latin typeface="Arial" panose="020B0604020202020204" pitchFamily="34" charset="0"/>
                          <a:cs typeface="Arial" panose="020B0604020202020204" pitchFamily="34" charset="0"/>
                        </a:rPr>
                        <a:t>Lot 1</a:t>
                      </a:r>
                      <a:endParaRPr lang="en-GB" dirty="0">
                        <a:solidFill>
                          <a:schemeClr val="tx1"/>
                        </a:solidFill>
                        <a:latin typeface="Arial" panose="020B0604020202020204" pitchFamily="34" charset="0"/>
                        <a:cs typeface="Arial" panose="020B0604020202020204" pitchFamily="34" charset="0"/>
                      </a:endParaRPr>
                    </a:p>
                  </a:txBody>
                  <a:tcPr/>
                </a:tc>
                <a:tc>
                  <a:txBody>
                    <a:bodyPr/>
                    <a:lstStyle/>
                    <a:p>
                      <a:pPr algn="l"/>
                      <a:r>
                        <a:rPr lang="en-GB" dirty="0" smtClean="0">
                          <a:solidFill>
                            <a:schemeClr val="tx1"/>
                          </a:solidFill>
                          <a:latin typeface="Arial" panose="020B0604020202020204" pitchFamily="34" charset="0"/>
                          <a:cs typeface="Arial" panose="020B0604020202020204" pitchFamily="34" charset="0"/>
                        </a:rPr>
                        <a:t>Emotional and Behavioural Difficulties (EBD)</a:t>
                      </a:r>
                      <a:endParaRPr lang="en-GB" dirty="0">
                        <a:solidFill>
                          <a:schemeClr val="tx1"/>
                        </a:solidFill>
                        <a:latin typeface="Arial" panose="020B0604020202020204" pitchFamily="34" charset="0"/>
                        <a:cs typeface="Arial" panose="020B0604020202020204" pitchFamily="34" charset="0"/>
                      </a:endParaRPr>
                    </a:p>
                  </a:txBody>
                  <a:tcPr/>
                </a:tc>
              </a:tr>
              <a:tr h="370840">
                <a:tc>
                  <a:txBody>
                    <a:bodyPr/>
                    <a:lstStyle/>
                    <a:p>
                      <a:r>
                        <a:rPr lang="en-GB" dirty="0" smtClean="0">
                          <a:solidFill>
                            <a:schemeClr val="tx1"/>
                          </a:solidFill>
                          <a:latin typeface="Arial" panose="020B0604020202020204" pitchFamily="34" charset="0"/>
                          <a:cs typeface="Arial" panose="020B0604020202020204" pitchFamily="34" charset="0"/>
                        </a:rPr>
                        <a:t>Lot 2</a:t>
                      </a:r>
                      <a:endParaRPr lang="en-GB" dirty="0">
                        <a:solidFill>
                          <a:schemeClr val="tx1"/>
                        </a:solidFill>
                        <a:latin typeface="Arial" panose="020B0604020202020204" pitchFamily="34" charset="0"/>
                        <a:cs typeface="Arial" panose="020B0604020202020204" pitchFamily="34" charset="0"/>
                      </a:endParaRPr>
                    </a:p>
                  </a:txBody>
                  <a:tcPr/>
                </a:tc>
                <a:tc>
                  <a:txBody>
                    <a:bodyPr/>
                    <a:lstStyle/>
                    <a:p>
                      <a:pPr algn="l"/>
                      <a:r>
                        <a:rPr lang="en-GB" dirty="0" smtClean="0">
                          <a:solidFill>
                            <a:schemeClr val="tx1"/>
                          </a:solidFill>
                          <a:latin typeface="Arial" panose="020B0604020202020204" pitchFamily="34" charset="0"/>
                          <a:cs typeface="Arial" panose="020B0604020202020204" pitchFamily="34" charset="0"/>
                        </a:rPr>
                        <a:t>Disabilities</a:t>
                      </a:r>
                      <a:endParaRPr lang="en-GB" dirty="0">
                        <a:solidFill>
                          <a:schemeClr val="tx1"/>
                        </a:solidFill>
                        <a:latin typeface="Arial" panose="020B0604020202020204" pitchFamily="34" charset="0"/>
                        <a:cs typeface="Arial" panose="020B0604020202020204" pitchFamily="34" charset="0"/>
                      </a:endParaRPr>
                    </a:p>
                  </a:txBody>
                  <a:tcPr/>
                </a:tc>
              </a:tr>
              <a:tr h="370840">
                <a:tc>
                  <a:txBody>
                    <a:bodyPr/>
                    <a:lstStyle/>
                    <a:p>
                      <a:r>
                        <a:rPr lang="en-GB" dirty="0" smtClean="0">
                          <a:solidFill>
                            <a:schemeClr val="tx1"/>
                          </a:solidFill>
                          <a:latin typeface="Arial" panose="020B0604020202020204" pitchFamily="34" charset="0"/>
                          <a:cs typeface="Arial" panose="020B0604020202020204" pitchFamily="34" charset="0"/>
                        </a:rPr>
                        <a:t>Lot 3</a:t>
                      </a:r>
                      <a:endParaRPr lang="en-GB" dirty="0">
                        <a:solidFill>
                          <a:schemeClr val="tx1"/>
                        </a:solidFill>
                        <a:latin typeface="Arial" panose="020B0604020202020204" pitchFamily="34" charset="0"/>
                        <a:cs typeface="Arial" panose="020B0604020202020204" pitchFamily="34" charset="0"/>
                      </a:endParaRPr>
                    </a:p>
                  </a:txBody>
                  <a:tcPr/>
                </a:tc>
                <a:tc>
                  <a:txBody>
                    <a:bodyPr/>
                    <a:lstStyle/>
                    <a:p>
                      <a:pPr algn="l"/>
                      <a:r>
                        <a:rPr lang="en-GB" dirty="0" smtClean="0">
                          <a:solidFill>
                            <a:schemeClr val="tx1"/>
                          </a:solidFill>
                          <a:latin typeface="Arial" panose="020B0604020202020204" pitchFamily="34" charset="0"/>
                          <a:cs typeface="Arial" panose="020B0604020202020204" pitchFamily="34" charset="0"/>
                        </a:rPr>
                        <a:t>Assessment / Intervention</a:t>
                      </a:r>
                      <a:endParaRPr lang="en-GB" dirty="0">
                        <a:solidFill>
                          <a:schemeClr val="tx1"/>
                        </a:solidFill>
                        <a:latin typeface="Arial" panose="020B0604020202020204" pitchFamily="34" charset="0"/>
                        <a:cs typeface="Arial" panose="020B0604020202020204" pitchFamily="34" charset="0"/>
                      </a:endParaRPr>
                    </a:p>
                  </a:txBody>
                  <a:tcPr/>
                </a:tc>
              </a:tr>
            </a:tbl>
          </a:graphicData>
        </a:graphic>
      </p:graphicFrame>
      <p:sp>
        <p:nvSpPr>
          <p:cNvPr id="3" name="Content Placeholder 2"/>
          <p:cNvSpPr>
            <a:spLocks noGrp="1"/>
          </p:cNvSpPr>
          <p:nvPr>
            <p:ph idx="1"/>
          </p:nvPr>
        </p:nvSpPr>
        <p:spPr>
          <a:xfrm>
            <a:off x="612495" y="2801588"/>
            <a:ext cx="8229600" cy="3453616"/>
          </a:xfrm>
        </p:spPr>
        <p:txBody>
          <a:bodyPr>
            <a:noAutofit/>
          </a:bodyPr>
          <a:lstStyle/>
          <a:p>
            <a:pPr>
              <a:spcBef>
                <a:spcPts val="0"/>
              </a:spcBef>
              <a:spcAft>
                <a:spcPts val="0"/>
              </a:spcAft>
            </a:pPr>
            <a:r>
              <a:rPr lang="en-GB" sz="1800" dirty="0" smtClean="0">
                <a:latin typeface="Arial" panose="020B0604020202020204" pitchFamily="34" charset="0"/>
                <a:ea typeface="Times New Roman" panose="02020603050405020304" pitchFamily="18" charset="0"/>
                <a:cs typeface="Arial" panose="020B0604020202020204" pitchFamily="34" charset="0"/>
              </a:rPr>
              <a:t>Lot 1 – the term EBD rather than SEMH will be used to describe placements under this Lot </a:t>
            </a:r>
            <a:r>
              <a:rPr lang="en-GB" sz="1800" dirty="0">
                <a:latin typeface="Arial" panose="020B0604020202020204" pitchFamily="34" charset="0"/>
                <a:ea typeface="Times New Roman" panose="02020603050405020304" pitchFamily="18" charset="0"/>
                <a:cs typeface="Arial" panose="020B0604020202020204" pitchFamily="34" charset="0"/>
              </a:rPr>
              <a:t>as </a:t>
            </a:r>
            <a:r>
              <a:rPr lang="en-GB" sz="1800" dirty="0" smtClean="0">
                <a:latin typeface="Arial" panose="020B0604020202020204" pitchFamily="34" charset="0"/>
                <a:ea typeface="Times New Roman" panose="02020603050405020304" pitchFamily="18" charset="0"/>
                <a:cs typeface="Arial" panose="020B0604020202020204" pitchFamily="34" charset="0"/>
              </a:rPr>
              <a:t>this terminology links to a Homes Ofsted </a:t>
            </a:r>
            <a:r>
              <a:rPr lang="en-GB" sz="1800" dirty="0">
                <a:latin typeface="Arial" panose="020B0604020202020204" pitchFamily="34" charset="0"/>
                <a:ea typeface="Times New Roman" panose="02020603050405020304" pitchFamily="18" charset="0"/>
                <a:cs typeface="Arial" panose="020B0604020202020204" pitchFamily="34" charset="0"/>
              </a:rPr>
              <a:t>registration.</a:t>
            </a:r>
          </a:p>
          <a:p>
            <a:pPr>
              <a:spcBef>
                <a:spcPts val="0"/>
              </a:spcBef>
              <a:spcAft>
                <a:spcPts val="0"/>
              </a:spcAft>
            </a:pPr>
            <a:r>
              <a:rPr lang="en-GB" sz="1800" dirty="0" smtClean="0">
                <a:latin typeface="Arial" panose="020B0604020202020204" pitchFamily="34" charset="0"/>
                <a:ea typeface="Times New Roman" panose="02020603050405020304" pitchFamily="18" charset="0"/>
                <a:cs typeface="Arial" panose="020B0604020202020204" pitchFamily="34" charset="0"/>
              </a:rPr>
              <a:t>Lot 2 – Disabilities was </a:t>
            </a:r>
            <a:r>
              <a:rPr lang="en-GB" sz="1800" dirty="0">
                <a:latin typeface="Arial" panose="020B0604020202020204" pitchFamily="34" charset="0"/>
                <a:ea typeface="Times New Roman" panose="02020603050405020304" pitchFamily="18" charset="0"/>
                <a:cs typeface="Arial" panose="020B0604020202020204" pitchFamily="34" charset="0"/>
              </a:rPr>
              <a:t>agreed to be </a:t>
            </a:r>
            <a:r>
              <a:rPr lang="en-GB" sz="1800" dirty="0" smtClean="0">
                <a:latin typeface="Arial" panose="020B0604020202020204" pitchFamily="34" charset="0"/>
                <a:ea typeface="Times New Roman" panose="02020603050405020304" pitchFamily="18" charset="0"/>
                <a:cs typeface="Arial" panose="020B0604020202020204" pitchFamily="34" charset="0"/>
              </a:rPr>
              <a:t>a specific </a:t>
            </a:r>
            <a:r>
              <a:rPr lang="en-GB" sz="1800" dirty="0">
                <a:latin typeface="Arial" panose="020B0604020202020204" pitchFamily="34" charset="0"/>
                <a:ea typeface="Times New Roman" panose="02020603050405020304" pitchFamily="18" charset="0"/>
                <a:cs typeface="Arial" panose="020B0604020202020204" pitchFamily="34" charset="0"/>
              </a:rPr>
              <a:t>Lot as it was noted that Providers </a:t>
            </a:r>
            <a:r>
              <a:rPr lang="en-GB" sz="1800" dirty="0" smtClean="0">
                <a:latin typeface="Arial" panose="020B0604020202020204" pitchFamily="34" charset="0"/>
                <a:ea typeface="Times New Roman" panose="02020603050405020304" pitchFamily="18" charset="0"/>
                <a:cs typeface="Arial" panose="020B0604020202020204" pitchFamily="34" charset="0"/>
              </a:rPr>
              <a:t>operating Homes for Children with Disabilities would </a:t>
            </a:r>
            <a:r>
              <a:rPr lang="en-GB" sz="1800" dirty="0">
                <a:latin typeface="Arial" panose="020B0604020202020204" pitchFamily="34" charset="0"/>
                <a:ea typeface="Times New Roman" panose="02020603050405020304" pitchFamily="18" charset="0"/>
                <a:cs typeface="Arial" panose="020B0604020202020204" pitchFamily="34" charset="0"/>
              </a:rPr>
              <a:t>have </a:t>
            </a:r>
            <a:r>
              <a:rPr lang="en-GB" sz="1800" dirty="0" smtClean="0">
                <a:latin typeface="Arial" panose="020B0604020202020204" pitchFamily="34" charset="0"/>
                <a:ea typeface="Times New Roman" panose="02020603050405020304" pitchFamily="18" charset="0"/>
                <a:cs typeface="Arial" panose="020B0604020202020204" pitchFamily="34" charset="0"/>
              </a:rPr>
              <a:t>requirements in their Statement </a:t>
            </a:r>
            <a:r>
              <a:rPr lang="en-GB" sz="1800" dirty="0">
                <a:latin typeface="Arial" panose="020B0604020202020204" pitchFamily="34" charset="0"/>
                <a:ea typeface="Times New Roman" panose="02020603050405020304" pitchFamily="18" charset="0"/>
                <a:cs typeface="Arial" panose="020B0604020202020204" pitchFamily="34" charset="0"/>
              </a:rPr>
              <a:t>of Purpose </a:t>
            </a:r>
            <a:r>
              <a:rPr lang="en-GB" sz="1800" dirty="0" smtClean="0">
                <a:latin typeface="Arial" panose="020B0604020202020204" pitchFamily="34" charset="0"/>
                <a:ea typeface="Times New Roman" panose="02020603050405020304" pitchFamily="18" charset="0"/>
                <a:cs typeface="Arial" panose="020B0604020202020204" pitchFamily="34" charset="0"/>
              </a:rPr>
              <a:t>and Ofsted </a:t>
            </a:r>
            <a:r>
              <a:rPr lang="en-GB" sz="1800" dirty="0">
                <a:latin typeface="Arial" panose="020B0604020202020204" pitchFamily="34" charset="0"/>
                <a:ea typeface="Times New Roman" panose="02020603050405020304" pitchFamily="18" charset="0"/>
                <a:cs typeface="Arial" panose="020B0604020202020204" pitchFamily="34" charset="0"/>
              </a:rPr>
              <a:t>registration </a:t>
            </a:r>
            <a:r>
              <a:rPr lang="en-GB" sz="1800" dirty="0" smtClean="0">
                <a:latin typeface="Arial" panose="020B0604020202020204" pitchFamily="34" charset="0"/>
                <a:ea typeface="Times New Roman" panose="02020603050405020304" pitchFamily="18" charset="0"/>
                <a:cs typeface="Arial" panose="020B0604020202020204" pitchFamily="34" charset="0"/>
              </a:rPr>
              <a:t>additional to those for EBD Homes.  </a:t>
            </a:r>
            <a:endParaRPr lang="en-GB" sz="500" dirty="0">
              <a:latin typeface="Arial" panose="020B0604020202020204" pitchFamily="34" charset="0"/>
              <a:ea typeface="Times New Roman" panose="02020603050405020304" pitchFamily="18" charset="0"/>
              <a:cs typeface="Arial" panose="020B0604020202020204" pitchFamily="34" charset="0"/>
            </a:endParaRPr>
          </a:p>
          <a:p>
            <a:pPr>
              <a:spcBef>
                <a:spcPts val="0"/>
              </a:spcBef>
              <a:spcAft>
                <a:spcPts val="0"/>
              </a:spcAft>
            </a:pPr>
            <a:r>
              <a:rPr lang="en-GB" sz="1800" dirty="0">
                <a:latin typeface="Arial" panose="020B0604020202020204" pitchFamily="34" charset="0"/>
                <a:ea typeface="Times New Roman" panose="02020603050405020304" pitchFamily="18" charset="0"/>
                <a:cs typeface="Arial" panose="020B0604020202020204" pitchFamily="34" charset="0"/>
              </a:rPr>
              <a:t>Lot 3 </a:t>
            </a:r>
            <a:r>
              <a:rPr lang="en-GB" sz="1800" dirty="0" smtClean="0">
                <a:latin typeface="Arial" panose="020B0604020202020204" pitchFamily="34" charset="0"/>
                <a:ea typeface="Times New Roman" panose="02020603050405020304" pitchFamily="18" charset="0"/>
                <a:cs typeface="Arial" panose="020B0604020202020204" pitchFamily="34" charset="0"/>
              </a:rPr>
              <a:t>– introduced as a separate and distinct </a:t>
            </a:r>
            <a:r>
              <a:rPr lang="en-GB" sz="1800" dirty="0">
                <a:latin typeface="Arial" panose="020B0604020202020204" pitchFamily="34" charset="0"/>
                <a:ea typeface="Times New Roman" panose="02020603050405020304" pitchFamily="18" charset="0"/>
                <a:cs typeface="Arial" panose="020B0604020202020204" pitchFamily="34" charset="0"/>
              </a:rPr>
              <a:t>service. </a:t>
            </a:r>
            <a:r>
              <a:rPr lang="en-GB" sz="1800" dirty="0" smtClean="0">
                <a:latin typeface="Arial" panose="020B0604020202020204" pitchFamily="34" charset="0"/>
                <a:ea typeface="Times New Roman" panose="02020603050405020304" pitchFamily="18" charset="0"/>
                <a:cs typeface="Arial" panose="020B0604020202020204" pitchFamily="34" charset="0"/>
              </a:rPr>
              <a:t> It is anticipated that Homes submitted for consideration into Lot 1 </a:t>
            </a:r>
            <a:r>
              <a:rPr lang="en-GB" sz="1800" b="1" dirty="0" smtClean="0">
                <a:latin typeface="Arial" panose="020B0604020202020204" pitchFamily="34" charset="0"/>
                <a:ea typeface="Times New Roman" panose="02020603050405020304" pitchFamily="18" charset="0"/>
                <a:cs typeface="Arial" panose="020B0604020202020204" pitchFamily="34" charset="0"/>
              </a:rPr>
              <a:t>would not be the same </a:t>
            </a:r>
            <a:r>
              <a:rPr lang="en-GB" sz="1800" dirty="0" smtClean="0">
                <a:latin typeface="Arial" panose="020B0604020202020204" pitchFamily="34" charset="0"/>
                <a:ea typeface="Times New Roman" panose="02020603050405020304" pitchFamily="18" charset="0"/>
                <a:cs typeface="Arial" panose="020B0604020202020204" pitchFamily="34" charset="0"/>
              </a:rPr>
              <a:t>Homes submitted for consideration of the </a:t>
            </a:r>
            <a:r>
              <a:rPr lang="en-GB" sz="1800" b="1" dirty="0" smtClean="0">
                <a:latin typeface="Arial" panose="020B0604020202020204" pitchFamily="34" charset="0"/>
                <a:ea typeface="Times New Roman" panose="02020603050405020304" pitchFamily="18" charset="0"/>
                <a:cs typeface="Arial" panose="020B0604020202020204" pitchFamily="34" charset="0"/>
              </a:rPr>
              <a:t>specialist</a:t>
            </a:r>
            <a:r>
              <a:rPr lang="en-GB" sz="1800" dirty="0" smtClean="0">
                <a:latin typeface="Arial" panose="020B0604020202020204" pitchFamily="34" charset="0"/>
                <a:ea typeface="Times New Roman" panose="02020603050405020304" pitchFamily="18" charset="0"/>
                <a:cs typeface="Arial" panose="020B0604020202020204" pitchFamily="34" charset="0"/>
              </a:rPr>
              <a:t> </a:t>
            </a:r>
            <a:r>
              <a:rPr lang="en-GB" sz="1800" b="1" dirty="0" smtClean="0">
                <a:latin typeface="Arial" panose="020B0604020202020204" pitchFamily="34" charset="0"/>
                <a:ea typeface="Times New Roman" panose="02020603050405020304" pitchFamily="18" charset="0"/>
                <a:cs typeface="Arial" panose="020B0604020202020204" pitchFamily="34" charset="0"/>
              </a:rPr>
              <a:t>services</a:t>
            </a:r>
            <a:r>
              <a:rPr lang="en-GB" sz="1800" dirty="0" smtClean="0">
                <a:latin typeface="Arial" panose="020B0604020202020204" pitchFamily="34" charset="0"/>
                <a:ea typeface="Times New Roman" panose="02020603050405020304" pitchFamily="18" charset="0"/>
                <a:cs typeface="Arial" panose="020B0604020202020204" pitchFamily="34" charset="0"/>
              </a:rPr>
              <a:t> required under Lot 3.</a:t>
            </a:r>
          </a:p>
          <a:p>
            <a:pPr marL="0" indent="0">
              <a:spcBef>
                <a:spcPts val="0"/>
              </a:spcBef>
              <a:spcAft>
                <a:spcPts val="0"/>
              </a:spcAft>
              <a:buNone/>
            </a:pPr>
            <a:endParaRPr lang="en-GB" sz="500" b="1" dirty="0">
              <a:latin typeface="Arial" panose="020B0604020202020204" pitchFamily="34" charset="0"/>
              <a:ea typeface="Times New Roman" panose="02020603050405020304" pitchFamily="18" charset="0"/>
              <a:cs typeface="Arial" panose="020B0604020202020204" pitchFamily="34" charset="0"/>
            </a:endParaRPr>
          </a:p>
          <a:p>
            <a:pPr marL="0" indent="0">
              <a:spcBef>
                <a:spcPts val="0"/>
              </a:spcBef>
              <a:spcAft>
                <a:spcPts val="0"/>
              </a:spcAft>
              <a:buNone/>
            </a:pPr>
            <a:r>
              <a:rPr lang="en-GB" sz="1600" b="1" dirty="0" smtClean="0">
                <a:latin typeface="Arial" panose="020B0604020202020204" pitchFamily="34" charset="0"/>
                <a:ea typeface="Times New Roman" panose="02020603050405020304" pitchFamily="18" charset="0"/>
                <a:cs typeface="Arial" panose="020B0604020202020204" pitchFamily="34" charset="0"/>
              </a:rPr>
              <a:t>Lot 3 will require demonstrative use of a clear assessment model and placements will be time limited to a fixed, short period to inform longer term need.</a:t>
            </a:r>
            <a:endParaRPr lang="en-GB" sz="1600" b="1" dirty="0">
              <a:latin typeface="Arial" panose="020B0604020202020204" pitchFamily="34" charset="0"/>
              <a:ea typeface="Times New Roman" panose="02020603050405020304" pitchFamily="18" charset="0"/>
              <a:cs typeface="Arial" panose="020B0604020202020204" pitchFamily="34" charset="0"/>
            </a:endParaRPr>
          </a:p>
        </p:txBody>
      </p:sp>
    </p:spTree>
    <p:extLst>
      <p:ext uri="{BB962C8B-B14F-4D97-AF65-F5344CB8AC3E}">
        <p14:creationId xmlns:p14="http://schemas.microsoft.com/office/powerpoint/2010/main" val="9296290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4" y="369389"/>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78613" y="198575"/>
            <a:ext cx="1527635" cy="710146"/>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16978" y="6477791"/>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07704" y="647356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067944" y="634100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427984" y="6418174"/>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076056" y="6466419"/>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867326" y="6477791"/>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309469" y="6444594"/>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3" name="Picture 28" descr="https://encrypted-tbn0.gstatic.com/images?q=tbn:ANd9GcTYi1GHdUERiHrnS6FTQ0xCpVSd3i1NujJuh9LoIb3XrAmNh5lF3atSPg">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092280" y="6350640"/>
            <a:ext cx="350838" cy="350838"/>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9"/>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524328" y="642117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8408828" y="6309320"/>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395536" y="692696"/>
            <a:ext cx="8424936" cy="6217087"/>
          </a:xfrm>
          <a:prstGeom prst="rect">
            <a:avLst/>
          </a:prstGeom>
        </p:spPr>
        <p:txBody>
          <a:bodyPr wrap="square">
            <a:spAutoFit/>
          </a:bodyPr>
          <a:lstStyle/>
          <a:p>
            <a:pPr algn="ctr"/>
            <a:r>
              <a:rPr lang="en-GB" sz="3600" b="1" dirty="0">
                <a:latin typeface="Arial" panose="020B0604020202020204" pitchFamily="34" charset="0"/>
                <a:cs typeface="Arial" panose="020B0604020202020204" pitchFamily="34" charset="0"/>
              </a:rPr>
              <a:t>Proposed Lotting structure</a:t>
            </a:r>
            <a:endParaRPr lang="en-GB" sz="1000" b="1"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pPr>
              <a:spcAft>
                <a:spcPts val="0"/>
              </a:spcAft>
            </a:pPr>
            <a:r>
              <a:rPr lang="en-GB" sz="2000" dirty="0">
                <a:latin typeface="Arial" panose="020B0604020202020204" pitchFamily="34" charset="0"/>
                <a:ea typeface="Times New Roman" panose="02020603050405020304" pitchFamily="18" charset="0"/>
                <a:cs typeface="Times New Roman" panose="02020603050405020304" pitchFamily="18" charset="0"/>
              </a:rPr>
              <a:t>Lots that were removed </a:t>
            </a:r>
            <a:r>
              <a:rPr lang="en-GB" sz="2000" dirty="0" smtClean="0">
                <a:latin typeface="Arial" panose="020B0604020202020204" pitchFamily="34" charset="0"/>
                <a:ea typeface="Times New Roman" panose="02020603050405020304" pitchFamily="18" charset="0"/>
                <a:cs typeface="Times New Roman" panose="02020603050405020304" pitchFamily="18" charset="0"/>
              </a:rPr>
              <a:t>from the initially proposed structure following consideration of feedback during and after the Event, and </a:t>
            </a:r>
            <a:r>
              <a:rPr lang="en-GB" sz="2000" dirty="0">
                <a:latin typeface="Arial" panose="020B0604020202020204" pitchFamily="34" charset="0"/>
                <a:ea typeface="Times New Roman" panose="02020603050405020304" pitchFamily="18" charset="0"/>
                <a:cs typeface="Times New Roman" panose="02020603050405020304" pitchFamily="18" charset="0"/>
              </a:rPr>
              <a:t>reasons why are:</a:t>
            </a:r>
          </a:p>
          <a:p>
            <a:pPr>
              <a:spcAft>
                <a:spcPts val="0"/>
              </a:spcAft>
            </a:pPr>
            <a:endParaRPr lang="en-GB" sz="1000" dirty="0">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spcAft>
                <a:spcPts val="0"/>
              </a:spcAft>
              <a:buFont typeface="Symbol" panose="05050102010706020507" pitchFamily="18" charset="2"/>
              <a:buChar char=""/>
            </a:pPr>
            <a:r>
              <a:rPr lang="en-GB" sz="2000" dirty="0">
                <a:latin typeface="Arial" panose="020B0604020202020204" pitchFamily="34" charset="0"/>
                <a:ea typeface="Times New Roman" panose="02020603050405020304" pitchFamily="18" charset="0"/>
                <a:cs typeface="Times New Roman" panose="02020603050405020304" pitchFamily="18" charset="0"/>
              </a:rPr>
              <a:t>SEMH with integrated therapeutic support </a:t>
            </a:r>
            <a:r>
              <a:rPr lang="en-GB" sz="2000" dirty="0" smtClean="0">
                <a:latin typeface="Arial" panose="020B0604020202020204" pitchFamily="34" charset="0"/>
                <a:ea typeface="Times New Roman" panose="02020603050405020304" pitchFamily="18" charset="0"/>
                <a:cs typeface="Times New Roman" panose="02020603050405020304" pitchFamily="18" charset="0"/>
              </a:rPr>
              <a:t>– it was deemed more appropriate for a range of therapies </a:t>
            </a:r>
            <a:r>
              <a:rPr lang="en-GB" sz="2000" dirty="0">
                <a:latin typeface="Arial" panose="020B0604020202020204" pitchFamily="34" charset="0"/>
                <a:ea typeface="Times New Roman" panose="02020603050405020304" pitchFamily="18" charset="0"/>
                <a:cs typeface="Times New Roman" panose="02020603050405020304" pitchFamily="18" charset="0"/>
              </a:rPr>
              <a:t>to be added to Additional Services </a:t>
            </a:r>
            <a:r>
              <a:rPr lang="en-GB" sz="2000" dirty="0" smtClean="0">
                <a:latin typeface="Arial" panose="020B0604020202020204" pitchFamily="34" charset="0"/>
                <a:ea typeface="Times New Roman" panose="02020603050405020304" pitchFamily="18" charset="0"/>
                <a:cs typeface="Times New Roman" panose="02020603050405020304" pitchFamily="18" charset="0"/>
              </a:rPr>
              <a:t>menu to enable placements to be tailored to the individual assessed needs of Children and Young People</a:t>
            </a:r>
          </a:p>
          <a:p>
            <a:pPr lvl="0">
              <a:spcAft>
                <a:spcPts val="0"/>
              </a:spcAft>
            </a:pPr>
            <a:endParaRPr lang="en-GB" sz="1000" dirty="0">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spcAft>
                <a:spcPts val="0"/>
              </a:spcAft>
              <a:buFont typeface="Symbol" panose="05050102010706020507" pitchFamily="18" charset="2"/>
              <a:buChar char=""/>
            </a:pPr>
            <a:r>
              <a:rPr lang="en-GB" sz="2000" dirty="0">
                <a:latin typeface="Arial" panose="020B0604020202020204" pitchFamily="34" charset="0"/>
                <a:ea typeface="Times New Roman" panose="02020603050405020304" pitchFamily="18" charset="0"/>
                <a:cs typeface="Times New Roman" panose="02020603050405020304" pitchFamily="18" charset="0"/>
              </a:rPr>
              <a:t>CSE – </a:t>
            </a:r>
            <a:r>
              <a:rPr lang="en-GB" sz="2000" dirty="0" smtClean="0">
                <a:latin typeface="Arial" panose="020B0604020202020204" pitchFamily="34" charset="0"/>
                <a:ea typeface="Times New Roman" panose="02020603050405020304" pitchFamily="18" charset="0"/>
                <a:cs typeface="Times New Roman" panose="02020603050405020304" pitchFamily="18" charset="0"/>
              </a:rPr>
              <a:t>it was considered essential that all placements need to have an element of CSE support within the Core Service Requirements.  Additional needs as a result of CSE will be managed by the purchase of </a:t>
            </a:r>
            <a:r>
              <a:rPr lang="en-GB" sz="2000" dirty="0">
                <a:latin typeface="Arial" panose="020B0604020202020204" pitchFamily="34" charset="0"/>
                <a:ea typeface="Times New Roman" panose="02020603050405020304" pitchFamily="18" charset="0"/>
                <a:cs typeface="Times New Roman" panose="02020603050405020304" pitchFamily="18" charset="0"/>
              </a:rPr>
              <a:t>Additional </a:t>
            </a:r>
            <a:r>
              <a:rPr lang="en-GB" sz="2000" dirty="0" smtClean="0">
                <a:latin typeface="Arial" panose="020B0604020202020204" pitchFamily="34" charset="0"/>
                <a:ea typeface="Times New Roman" panose="02020603050405020304" pitchFamily="18" charset="0"/>
                <a:cs typeface="Times New Roman" panose="02020603050405020304" pitchFamily="18" charset="0"/>
              </a:rPr>
              <a:t>Services</a:t>
            </a:r>
          </a:p>
          <a:p>
            <a:pPr lvl="0">
              <a:spcAft>
                <a:spcPts val="0"/>
              </a:spcAft>
            </a:pPr>
            <a:endParaRPr lang="en-GB" sz="1200" dirty="0">
              <a:latin typeface="Arial" panose="020B0604020202020204" pitchFamily="34" charset="0"/>
              <a:ea typeface="Times New Roman" panose="02020603050405020304" pitchFamily="18" charset="0"/>
              <a:cs typeface="Times New Roman" panose="02020603050405020304" pitchFamily="18" charset="0"/>
            </a:endParaRPr>
          </a:p>
          <a:p>
            <a:pPr marL="342900" lvl="0" indent="-342900">
              <a:spcAft>
                <a:spcPts val="0"/>
              </a:spcAft>
              <a:buFont typeface="Symbol" panose="05050102010706020507" pitchFamily="18" charset="2"/>
              <a:buChar char=""/>
            </a:pPr>
            <a:r>
              <a:rPr lang="en-GB" sz="2000" dirty="0">
                <a:latin typeface="Arial" panose="020B0604020202020204" pitchFamily="34" charset="0"/>
                <a:ea typeface="Times New Roman" panose="02020603050405020304" pitchFamily="18" charset="0"/>
                <a:cs typeface="Times New Roman" panose="02020603050405020304" pitchFamily="18" charset="0"/>
              </a:rPr>
              <a:t>Solo Placements </a:t>
            </a:r>
            <a:r>
              <a:rPr lang="en-GB" sz="2000" dirty="0" smtClean="0">
                <a:latin typeface="Arial" panose="020B0604020202020204" pitchFamily="34" charset="0"/>
                <a:ea typeface="Times New Roman" panose="02020603050405020304" pitchFamily="18" charset="0"/>
                <a:cs typeface="Times New Roman" panose="02020603050405020304" pitchFamily="18" charset="0"/>
              </a:rPr>
              <a:t>– as a number of Providers indicated they could potentially Provide solo placements, we will consider gathering information of Provider’s fees for these placements at point of tender</a:t>
            </a:r>
            <a:endParaRPr lang="en-GB" sz="2000" dirty="0">
              <a:latin typeface="Arial" panose="020B0604020202020204" pitchFamily="34" charset="0"/>
              <a:ea typeface="Times New Roman" panose="02020603050405020304" pitchFamily="18" charset="0"/>
              <a:cs typeface="Times New Roman" panose="02020603050405020304" pitchFamily="18" charset="0"/>
            </a:endParaRPr>
          </a:p>
          <a:p>
            <a:endParaRPr lang="en-GB" sz="2000" dirty="0" smtClean="0">
              <a:latin typeface="Arial" panose="020B0604020202020204" pitchFamily="34" charset="0"/>
              <a:cs typeface="Arial" panose="020B0604020202020204" pitchFamily="34" charset="0"/>
            </a:endParaRPr>
          </a:p>
          <a:p>
            <a:endParaRPr lang="en-GB" sz="2000" dirty="0" smtClean="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1923087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4" y="369389"/>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58893" y="332657"/>
            <a:ext cx="1527635" cy="720080"/>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16978" y="6477791"/>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07704" y="647356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067944" y="634100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427984" y="6418174"/>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076056" y="6466419"/>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867326" y="6477791"/>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309469" y="6444594"/>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3" name="Picture 28" descr="https://encrypted-tbn0.gstatic.com/images?q=tbn:ANd9GcTYi1GHdUERiHrnS6FTQ0xCpVSd3i1NujJuh9LoIb3XrAmNh5lF3atSPg">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092280" y="6350640"/>
            <a:ext cx="350838" cy="350838"/>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9"/>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524328" y="642117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8408828" y="6309320"/>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479003" y="777766"/>
            <a:ext cx="8090162" cy="5878532"/>
          </a:xfrm>
          <a:prstGeom prst="rect">
            <a:avLst/>
          </a:prstGeom>
        </p:spPr>
        <p:txBody>
          <a:bodyPr wrap="square">
            <a:spAutoFit/>
          </a:bodyPr>
          <a:lstStyle/>
          <a:p>
            <a:pPr algn="ctr"/>
            <a:r>
              <a:rPr lang="en-GB" sz="3600" b="1" dirty="0" smtClean="0">
                <a:latin typeface="Arial" panose="020B0604020202020204" pitchFamily="34" charset="0"/>
                <a:cs typeface="Arial" panose="020B0604020202020204" pitchFamily="34" charset="0"/>
              </a:rPr>
              <a:t>Proposed </a:t>
            </a:r>
            <a:r>
              <a:rPr lang="en-GB" sz="3600" b="1" dirty="0" err="1" smtClean="0">
                <a:latin typeface="Arial" panose="020B0604020202020204" pitchFamily="34" charset="0"/>
                <a:cs typeface="Arial" panose="020B0604020202020204" pitchFamily="34" charset="0"/>
              </a:rPr>
              <a:t>Lotting</a:t>
            </a:r>
            <a:r>
              <a:rPr lang="en-GB" sz="3600" b="1" dirty="0" smtClean="0">
                <a:latin typeface="Arial" panose="020B0604020202020204" pitchFamily="34" charset="0"/>
                <a:cs typeface="Arial" panose="020B0604020202020204" pitchFamily="34" charset="0"/>
              </a:rPr>
              <a:t> Structure</a:t>
            </a:r>
            <a:endParaRPr lang="en-GB" sz="3600" dirty="0">
              <a:latin typeface="Arial" panose="020B0604020202020204" pitchFamily="34" charset="0"/>
              <a:cs typeface="Arial" panose="020B0604020202020204" pitchFamily="34" charset="0"/>
            </a:endParaRPr>
          </a:p>
          <a:p>
            <a:pPr algn="ctr"/>
            <a:endParaRPr lang="en-GB" sz="1000" dirty="0" smtClean="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Previous Provider engagement has indicated that a Block element would be acceptable, but it has not been possible to define how this would work in practice.  Considering relevant data/information, initial thinking is that Participating Organisations would expect any Block element to deliver a discount of £500-£600 per week per placement.</a:t>
            </a:r>
          </a:p>
          <a:p>
            <a:endParaRPr lang="en-GB" sz="1000" dirty="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The Participating Organisations will continue to investigate the potential for the use of a Block Contract in future solutions.</a:t>
            </a:r>
          </a:p>
          <a:p>
            <a:endParaRPr lang="en-GB" sz="1000" dirty="0" smtClean="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Volume discounts have been considered further.  Placing Authorities have determined that the cost of resources to manage arrangements at a regional level would negate any financial benefit achieved and would create an excessive administrative burden on both Placing Authorities and Providers.</a:t>
            </a:r>
          </a:p>
          <a:p>
            <a:endParaRPr lang="en-GB" sz="1000" dirty="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It is proposed that the details of potential volume discounts will form part of the award criteria for individual Call-Offs.</a:t>
            </a:r>
          </a:p>
          <a:p>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475878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4" y="369389"/>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79394" y="168765"/>
            <a:ext cx="1527635" cy="667948"/>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16978" y="6477791"/>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07704" y="647356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067944" y="634100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427984" y="6418174"/>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076056" y="6466419"/>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867326" y="6477791"/>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309469" y="6444594"/>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3" name="Picture 28" descr="https://encrypted-tbn0.gstatic.com/images?q=tbn:ANd9GcTYi1GHdUERiHrnS6FTQ0xCpVSd3i1NujJuh9LoIb3XrAmNh5lF3atSPg">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092280" y="6350640"/>
            <a:ext cx="350838" cy="350838"/>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9"/>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524328" y="642117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8408828" y="6309320"/>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473036" y="795474"/>
            <a:ext cx="8090162" cy="2031325"/>
          </a:xfrm>
          <a:prstGeom prst="rect">
            <a:avLst/>
          </a:prstGeom>
        </p:spPr>
        <p:txBody>
          <a:bodyPr wrap="square">
            <a:spAutoFit/>
          </a:bodyPr>
          <a:lstStyle/>
          <a:p>
            <a:pPr algn="ctr"/>
            <a:r>
              <a:rPr lang="en-GB" sz="3600" b="1" dirty="0">
                <a:latin typeface="Arial" panose="020B0604020202020204" pitchFamily="34" charset="0"/>
                <a:cs typeface="Arial" panose="020B0604020202020204" pitchFamily="34" charset="0"/>
              </a:rPr>
              <a:t>Proposed </a:t>
            </a:r>
            <a:r>
              <a:rPr lang="en-GB" sz="3600" b="1" dirty="0" smtClean="0">
                <a:latin typeface="Arial" panose="020B0604020202020204" pitchFamily="34" charset="0"/>
                <a:cs typeface="Arial" panose="020B0604020202020204" pitchFamily="34" charset="0"/>
              </a:rPr>
              <a:t>Additional Services Menu</a:t>
            </a:r>
            <a:endParaRPr lang="en-GB" sz="1000" b="1" dirty="0">
              <a:latin typeface="Arial" panose="020B0604020202020204" pitchFamily="34" charset="0"/>
              <a:cs typeface="Arial" panose="020B0604020202020204" pitchFamily="34" charset="0"/>
            </a:endParaRPr>
          </a:p>
          <a:p>
            <a:pPr algn="ctr"/>
            <a:endParaRPr lang="en-GB" sz="1000" dirty="0" smtClean="0">
              <a:latin typeface="Arial" panose="020B0604020202020204" pitchFamily="34" charset="0"/>
              <a:cs typeface="Arial" panose="020B0604020202020204" pitchFamily="34" charset="0"/>
            </a:endParaRPr>
          </a:p>
          <a:p>
            <a:pPr algn="ctr"/>
            <a:endParaRPr lang="en-GB" sz="2000" dirty="0">
              <a:latin typeface="Arial" panose="020B0604020202020204" pitchFamily="34" charset="0"/>
              <a:cs typeface="Arial" panose="020B0604020202020204" pitchFamily="34" charset="0"/>
            </a:endParaRPr>
          </a:p>
          <a:p>
            <a:pPr algn="ctr"/>
            <a:endParaRPr lang="en-GB" sz="2000" dirty="0" smtClean="0">
              <a:latin typeface="Arial" panose="020B0604020202020204" pitchFamily="34" charset="0"/>
              <a:cs typeface="Arial" panose="020B0604020202020204" pitchFamily="34" charset="0"/>
            </a:endParaRPr>
          </a:p>
          <a:p>
            <a:pPr algn="ctr"/>
            <a:endParaRPr lang="en-GB" sz="2000" dirty="0">
              <a:latin typeface="Arial" panose="020B0604020202020204" pitchFamily="34" charset="0"/>
              <a:cs typeface="Arial" panose="020B0604020202020204" pitchFamily="34" charset="0"/>
            </a:endParaRPr>
          </a:p>
          <a:p>
            <a:endParaRPr lang="en-GB" sz="2000" dirty="0" smtClean="0">
              <a:solidFill>
                <a:srgbClr val="FF0000"/>
              </a:solidFill>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1553979839"/>
              </p:ext>
            </p:extLst>
          </p:nvPr>
        </p:nvGraphicFramePr>
        <p:xfrm>
          <a:off x="683568" y="1556793"/>
          <a:ext cx="7725260" cy="3943853"/>
        </p:xfrm>
        <a:graphic>
          <a:graphicData uri="http://schemas.openxmlformats.org/drawingml/2006/table">
            <a:tbl>
              <a:tblPr firstRow="1" bandRow="1"/>
              <a:tblGrid>
                <a:gridCol w="753683"/>
                <a:gridCol w="6971577"/>
              </a:tblGrid>
              <a:tr h="293477">
                <a:tc gridSpan="2">
                  <a:txBody>
                    <a:bodyPr/>
                    <a:lstStyle/>
                    <a:p>
                      <a:r>
                        <a:rPr lang="en-GB" sz="1800" b="1" dirty="0" smtClean="0">
                          <a:solidFill>
                            <a:schemeClr val="bg1"/>
                          </a:solidFill>
                          <a:latin typeface="Arial" panose="020B0604020202020204" pitchFamily="34" charset="0"/>
                          <a:cs typeface="Arial" panose="020B0604020202020204" pitchFamily="34" charset="0"/>
                        </a:rPr>
                        <a:t>Additional Services Menu for Children’s Homes</a:t>
                      </a:r>
                      <a:endParaRPr lang="en-GB" sz="1800" b="1" dirty="0">
                        <a:solidFill>
                          <a:schemeClr val="bg1"/>
                        </a:solidFill>
                        <a:latin typeface="Arial" panose="020B0604020202020204" pitchFamily="34" charset="0"/>
                        <a:cs typeface="Arial" panose="020B0604020202020204" pitchFamily="34" charset="0"/>
                      </a:endParaRPr>
                    </a:p>
                  </a:txBody>
                  <a:tcPr>
                    <a:lnL>
                      <a:noFill/>
                    </a:lnL>
                    <a:lnR>
                      <a:noFill/>
                    </a:lnR>
                    <a:lnT>
                      <a:noFill/>
                    </a:lnT>
                    <a:lnB w="28575" cap="flat" cmpd="sng" algn="ctr">
                      <a:solidFill>
                        <a:srgbClr val="FFFFFF"/>
                      </a:solidFill>
                      <a:prstDash val="solid"/>
                      <a:round/>
                      <a:headEnd type="none" w="med" len="med"/>
                      <a:tailEnd type="none" w="med" len="med"/>
                    </a:lnB>
                    <a:solidFill>
                      <a:schemeClr val="tx1"/>
                    </a:solidFill>
                  </a:tcPr>
                </a:tc>
                <a:tc hMerge="1">
                  <a:txBody>
                    <a:bodyPr/>
                    <a:lstStyle/>
                    <a:p>
                      <a:pPr>
                        <a:lnSpc>
                          <a:spcPct val="107000"/>
                        </a:lnSpc>
                      </a:pPr>
                      <a:endParaRPr lang="en-GB" sz="1100" dirty="0">
                        <a:effectLst/>
                        <a:latin typeface="Calibri" panose="020F0502020204030204" pitchFamily="34" charset="0"/>
                      </a:endParaRPr>
                    </a:p>
                  </a:txBody>
                  <a:tcPr>
                    <a:lnL>
                      <a:noFill/>
                    </a:lnL>
                    <a:lnR>
                      <a:noFill/>
                    </a:lnR>
                    <a:lnT>
                      <a:noFill/>
                    </a:lnT>
                    <a:lnB w="28575" cap="flat" cmpd="sng" algn="ctr">
                      <a:solidFill>
                        <a:srgbClr val="FFFFFF"/>
                      </a:solidFill>
                      <a:prstDash val="solid"/>
                      <a:round/>
                      <a:headEnd type="none" w="med" len="med"/>
                      <a:tailEnd type="none" w="med" len="med"/>
                    </a:lnB>
                    <a:solidFill>
                      <a:srgbClr val="000000"/>
                    </a:solidFill>
                  </a:tcPr>
                </a:tc>
              </a:tr>
              <a:tr h="414237">
                <a:tc>
                  <a:txBody>
                    <a:bodyPr/>
                    <a:lstStyle/>
                    <a:p>
                      <a:pPr>
                        <a:lnSpc>
                          <a:spcPct val="107000"/>
                        </a:lnSpc>
                        <a:spcAft>
                          <a:spcPts val="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1</a:t>
                      </a:r>
                    </a:p>
                  </a:txBody>
                  <a:tcPr>
                    <a:lnL>
                      <a:noFill/>
                    </a:lnL>
                    <a:lnR>
                      <a:noFill/>
                    </a:lnR>
                    <a:lnT w="28575" cap="flat" cmpd="sng" algn="ctr">
                      <a:solidFill>
                        <a:srgbClr val="FFFFFF"/>
                      </a:solidFill>
                      <a:prstDash val="solid"/>
                      <a:round/>
                      <a:headEnd type="none" w="med" len="med"/>
                      <a:tailEnd type="none" w="med" len="med"/>
                    </a:lnT>
                    <a:lnB>
                      <a:noFill/>
                    </a:lnB>
                    <a:solidFill>
                      <a:schemeClr val="bg1">
                        <a:lumMod val="95000"/>
                      </a:schemeClr>
                    </a:solidFill>
                  </a:tcPr>
                </a:tc>
                <a:tc>
                  <a:txBody>
                    <a:bodyPr/>
                    <a:lstStyle/>
                    <a:p>
                      <a:pPr>
                        <a:lnSpc>
                          <a:spcPct val="107000"/>
                        </a:lnSpc>
                        <a:spcAft>
                          <a:spcPts val="0"/>
                        </a:spcAft>
                      </a:pPr>
                      <a:r>
                        <a:rPr lang="en-GB" sz="1800" dirty="0" smtClean="0">
                          <a:effectLst/>
                          <a:latin typeface="Arial" panose="020B0604020202020204" pitchFamily="34" charset="0"/>
                          <a:ea typeface="Times New Roman" panose="02020603050405020304" pitchFamily="18" charset="0"/>
                          <a:cs typeface="Times New Roman" panose="02020603050405020304" pitchFamily="18" charset="0"/>
                        </a:rPr>
                        <a:t>Residential </a:t>
                      </a:r>
                      <a:r>
                        <a:rPr lang="en-GB" sz="1800" dirty="0">
                          <a:effectLst/>
                          <a:latin typeface="Arial" panose="020B0604020202020204" pitchFamily="34" charset="0"/>
                          <a:ea typeface="Times New Roman" panose="02020603050405020304" pitchFamily="18" charset="0"/>
                          <a:cs typeface="Times New Roman" panose="02020603050405020304" pitchFamily="18" charset="0"/>
                        </a:rPr>
                        <a:t>Care </a:t>
                      </a:r>
                      <a:r>
                        <a:rPr lang="en-GB" sz="1800" dirty="0" smtClean="0">
                          <a:effectLst/>
                          <a:latin typeface="Arial" panose="020B0604020202020204" pitchFamily="34" charset="0"/>
                          <a:ea typeface="Times New Roman" panose="02020603050405020304" pitchFamily="18" charset="0"/>
                          <a:cs typeface="Times New Roman" panose="02020603050405020304" pitchFamily="18" charset="0"/>
                        </a:rPr>
                        <a:t>Officer (hourly rate)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a:lnL>
                      <a:noFill/>
                    </a:lnL>
                    <a:lnR>
                      <a:noFill/>
                    </a:lnR>
                    <a:lnT w="28575" cap="flat" cmpd="sng" algn="ctr">
                      <a:solidFill>
                        <a:srgbClr val="FFFFFF"/>
                      </a:solidFill>
                      <a:prstDash val="solid"/>
                      <a:round/>
                      <a:headEnd type="none" w="med" len="med"/>
                      <a:tailEnd type="none" w="med" len="med"/>
                    </a:lnT>
                    <a:lnB>
                      <a:noFill/>
                    </a:lnB>
                    <a:solidFill>
                      <a:schemeClr val="bg1">
                        <a:lumMod val="95000"/>
                      </a:schemeClr>
                    </a:solidFill>
                  </a:tcPr>
                </a:tc>
              </a:tr>
              <a:tr h="414237">
                <a:tc>
                  <a:txBody>
                    <a:bodyPr/>
                    <a:lstStyle/>
                    <a:p>
                      <a:pPr>
                        <a:lnSpc>
                          <a:spcPct val="107000"/>
                        </a:lnSpc>
                        <a:spcAft>
                          <a:spcPts val="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2</a:t>
                      </a:r>
                    </a:p>
                  </a:txBody>
                  <a:tcPr>
                    <a:lnL>
                      <a:noFill/>
                    </a:lnL>
                    <a:lnR>
                      <a:noFill/>
                    </a:lnR>
                    <a:lnT>
                      <a:noFill/>
                    </a:lnT>
                    <a:lnB>
                      <a:noFill/>
                    </a:lnB>
                    <a:solidFill>
                      <a:schemeClr val="bg1">
                        <a:lumMod val="75000"/>
                      </a:schemeClr>
                    </a:solidFill>
                  </a:tcPr>
                </a:tc>
                <a:tc>
                  <a:txBody>
                    <a:bodyPr/>
                    <a:lstStyle/>
                    <a:p>
                      <a:pPr>
                        <a:lnSpc>
                          <a:spcPct val="107000"/>
                        </a:lnSpc>
                        <a:spcAft>
                          <a:spcPts val="0"/>
                        </a:spcAft>
                      </a:pPr>
                      <a:r>
                        <a:rPr lang="en-GB" sz="1800" dirty="0" smtClean="0">
                          <a:effectLst/>
                          <a:latin typeface="Arial" panose="020B0604020202020204" pitchFamily="34" charset="0"/>
                          <a:ea typeface="Times New Roman" panose="02020603050405020304" pitchFamily="18" charset="0"/>
                          <a:cs typeface="Times New Roman" panose="02020603050405020304" pitchFamily="18" charset="0"/>
                        </a:rPr>
                        <a:t>Waking night (hourly rate)</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a:lnL>
                      <a:noFill/>
                    </a:lnL>
                    <a:lnR>
                      <a:noFill/>
                    </a:lnR>
                    <a:lnT>
                      <a:noFill/>
                    </a:lnT>
                    <a:lnB>
                      <a:noFill/>
                    </a:lnB>
                    <a:solidFill>
                      <a:schemeClr val="bg1">
                        <a:lumMod val="75000"/>
                      </a:schemeClr>
                    </a:solidFill>
                  </a:tcPr>
                </a:tc>
              </a:tr>
              <a:tr h="414237">
                <a:tc>
                  <a:txBody>
                    <a:bodyPr/>
                    <a:lstStyle/>
                    <a:p>
                      <a:pPr>
                        <a:lnSpc>
                          <a:spcPct val="107000"/>
                        </a:lnSpc>
                        <a:spcAft>
                          <a:spcPts val="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3</a:t>
                      </a:r>
                    </a:p>
                  </a:txBody>
                  <a:tcPr>
                    <a:lnL>
                      <a:noFill/>
                    </a:lnL>
                    <a:lnR>
                      <a:noFill/>
                    </a:lnR>
                    <a:lnT>
                      <a:noFill/>
                    </a:lnT>
                    <a:lnB>
                      <a:noFill/>
                    </a:lnB>
                    <a:solidFill>
                      <a:schemeClr val="bg1">
                        <a:lumMod val="95000"/>
                      </a:schemeClr>
                    </a:solidFill>
                  </a:tcPr>
                </a:tc>
                <a:tc>
                  <a:txBody>
                    <a:bodyPr/>
                    <a:lstStyle/>
                    <a:p>
                      <a:pPr>
                        <a:lnSpc>
                          <a:spcPct val="107000"/>
                        </a:lnSpc>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Occupational Therapy</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a:lnL>
                      <a:noFill/>
                    </a:lnL>
                    <a:lnR>
                      <a:noFill/>
                    </a:lnR>
                    <a:lnT>
                      <a:noFill/>
                    </a:lnT>
                    <a:lnB>
                      <a:noFill/>
                    </a:lnB>
                    <a:solidFill>
                      <a:schemeClr val="bg1">
                        <a:lumMod val="95000"/>
                      </a:schemeClr>
                    </a:solidFill>
                  </a:tcPr>
                </a:tc>
              </a:tr>
              <a:tr h="414237">
                <a:tc>
                  <a:txBody>
                    <a:bodyPr/>
                    <a:lstStyle/>
                    <a:p>
                      <a:pPr>
                        <a:lnSpc>
                          <a:spcPct val="107000"/>
                        </a:lnSpc>
                        <a:spcAft>
                          <a:spcPts val="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4</a:t>
                      </a:r>
                    </a:p>
                  </a:txBody>
                  <a:tcPr>
                    <a:lnL>
                      <a:noFill/>
                    </a:lnL>
                    <a:lnR>
                      <a:noFill/>
                    </a:lnR>
                    <a:lnT>
                      <a:noFill/>
                    </a:lnT>
                    <a:lnB>
                      <a:noFill/>
                    </a:lnB>
                    <a:solidFill>
                      <a:schemeClr val="bg1">
                        <a:lumMod val="75000"/>
                      </a:schemeClr>
                    </a:solidFill>
                  </a:tcPr>
                </a:tc>
                <a:tc>
                  <a:txBody>
                    <a:bodyPr/>
                    <a:lstStyle/>
                    <a:p>
                      <a:pPr>
                        <a:lnSpc>
                          <a:spcPct val="107000"/>
                        </a:lnSpc>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Physiotherapy</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a:lnL>
                      <a:noFill/>
                    </a:lnL>
                    <a:lnR>
                      <a:noFill/>
                    </a:lnR>
                    <a:lnT>
                      <a:noFill/>
                    </a:lnT>
                    <a:lnB>
                      <a:noFill/>
                    </a:lnB>
                    <a:solidFill>
                      <a:schemeClr val="bg1">
                        <a:lumMod val="75000"/>
                      </a:schemeClr>
                    </a:solidFill>
                  </a:tcPr>
                </a:tc>
              </a:tr>
              <a:tr h="414237">
                <a:tc>
                  <a:txBody>
                    <a:bodyPr/>
                    <a:lstStyle/>
                    <a:p>
                      <a:pPr>
                        <a:lnSpc>
                          <a:spcPct val="107000"/>
                        </a:lnSpc>
                        <a:spcAft>
                          <a:spcPts val="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5</a:t>
                      </a:r>
                    </a:p>
                  </a:txBody>
                  <a:tcPr>
                    <a:lnL>
                      <a:noFill/>
                    </a:lnL>
                    <a:lnR>
                      <a:noFill/>
                    </a:lnR>
                    <a:lnT>
                      <a:noFill/>
                    </a:lnT>
                    <a:lnB>
                      <a:noFill/>
                    </a:lnB>
                    <a:solidFill>
                      <a:schemeClr val="bg1">
                        <a:lumMod val="95000"/>
                      </a:schemeClr>
                    </a:solidFill>
                  </a:tcPr>
                </a:tc>
                <a:tc>
                  <a:txBody>
                    <a:bodyPr/>
                    <a:lstStyle/>
                    <a:p>
                      <a:pPr>
                        <a:lnSpc>
                          <a:spcPct val="107000"/>
                        </a:lnSpc>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Speech and Language Therapy</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a:lnL>
                      <a:noFill/>
                    </a:lnL>
                    <a:lnR>
                      <a:noFill/>
                    </a:lnR>
                    <a:lnT>
                      <a:noFill/>
                    </a:lnT>
                    <a:lnB>
                      <a:noFill/>
                    </a:lnB>
                    <a:solidFill>
                      <a:schemeClr val="bg1">
                        <a:lumMod val="95000"/>
                      </a:schemeClr>
                    </a:solidFill>
                  </a:tcPr>
                </a:tc>
              </a:tr>
              <a:tr h="414237">
                <a:tc>
                  <a:txBody>
                    <a:bodyPr/>
                    <a:lstStyle/>
                    <a:p>
                      <a:pPr>
                        <a:lnSpc>
                          <a:spcPct val="107000"/>
                        </a:lnSpc>
                        <a:spcAft>
                          <a:spcPts val="0"/>
                        </a:spcAft>
                      </a:pPr>
                      <a:r>
                        <a:rPr lang="en-GB" sz="1800" dirty="0">
                          <a:effectLst/>
                          <a:latin typeface="Arial" panose="020B0604020202020204" pitchFamily="34" charset="0"/>
                          <a:ea typeface="Times New Roman" panose="02020603050405020304" pitchFamily="18" charset="0"/>
                          <a:cs typeface="Times New Roman" panose="02020603050405020304" pitchFamily="18" charset="0"/>
                        </a:rPr>
                        <a:t>6</a:t>
                      </a:r>
                    </a:p>
                  </a:txBody>
                  <a:tcPr>
                    <a:lnL>
                      <a:noFill/>
                    </a:lnL>
                    <a:lnR>
                      <a:noFill/>
                    </a:lnR>
                    <a:lnT>
                      <a:noFill/>
                    </a:lnT>
                    <a:lnB>
                      <a:noFill/>
                    </a:lnB>
                    <a:solidFill>
                      <a:schemeClr val="bg1">
                        <a:lumMod val="75000"/>
                      </a:schemeClr>
                    </a:solidFill>
                  </a:tcPr>
                </a:tc>
                <a:tc>
                  <a:txBody>
                    <a:bodyPr/>
                    <a:lstStyle/>
                    <a:p>
                      <a:pPr>
                        <a:lnSpc>
                          <a:spcPct val="107000"/>
                        </a:lnSpc>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Psychological Therapy</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a:lnL>
                      <a:noFill/>
                    </a:lnL>
                    <a:lnR>
                      <a:noFill/>
                    </a:lnR>
                    <a:lnT>
                      <a:noFill/>
                    </a:lnT>
                    <a:lnB>
                      <a:noFill/>
                    </a:lnB>
                    <a:solidFill>
                      <a:schemeClr val="bg1">
                        <a:lumMod val="75000"/>
                      </a:schemeClr>
                    </a:solidFill>
                  </a:tcPr>
                </a:tc>
              </a:tr>
              <a:tr h="414237">
                <a:tc>
                  <a:txBody>
                    <a:bodyPr/>
                    <a:lstStyle/>
                    <a:p>
                      <a:pPr>
                        <a:lnSpc>
                          <a:spcPct val="107000"/>
                        </a:lnSpc>
                        <a:spcAft>
                          <a:spcPts val="0"/>
                        </a:spcAft>
                      </a:pPr>
                      <a:r>
                        <a:rPr lang="en-GB" sz="1800" dirty="0" smtClean="0">
                          <a:effectLst/>
                          <a:latin typeface="Arial" panose="020B0604020202020204" pitchFamily="34" charset="0"/>
                          <a:ea typeface="Times New Roman" panose="02020603050405020304" pitchFamily="18" charset="0"/>
                          <a:cs typeface="Times New Roman" panose="02020603050405020304" pitchFamily="18" charset="0"/>
                        </a:rPr>
                        <a:t>7</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a:lnL>
                      <a:noFill/>
                    </a:lnL>
                    <a:lnR>
                      <a:noFill/>
                    </a:lnR>
                    <a:lnT>
                      <a:noFill/>
                    </a:lnT>
                    <a:lnB>
                      <a:noFill/>
                    </a:lnB>
                    <a:solidFill>
                      <a:schemeClr val="bg1">
                        <a:lumMod val="95000"/>
                      </a:schemeClr>
                    </a:solidFill>
                  </a:tcPr>
                </a:tc>
                <a:tc>
                  <a:txBody>
                    <a:bodyPr/>
                    <a:lstStyle/>
                    <a:p>
                      <a:pPr>
                        <a:lnSpc>
                          <a:spcPct val="107000"/>
                        </a:lnSpc>
                        <a:spcAft>
                          <a:spcPts val="0"/>
                        </a:spcAft>
                      </a:pPr>
                      <a:r>
                        <a:rPr lang="en-GB" sz="1800" dirty="0" smtClean="0">
                          <a:effectLst/>
                          <a:latin typeface="Arial" panose="020B0604020202020204" pitchFamily="34" charset="0"/>
                          <a:ea typeface="Times New Roman" panose="02020603050405020304" pitchFamily="18" charset="0"/>
                          <a:cs typeface="Arial" panose="020B0604020202020204" pitchFamily="34" charset="0"/>
                        </a:rPr>
                        <a:t>Travel (rate per mile for mileage additional to Core Service Requirements)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a:lnL>
                      <a:noFill/>
                    </a:lnL>
                    <a:lnR>
                      <a:noFill/>
                    </a:lnR>
                    <a:lnT>
                      <a:noFill/>
                    </a:lnT>
                    <a:lnB>
                      <a:noFill/>
                    </a:lnB>
                    <a:solidFill>
                      <a:schemeClr val="bg1">
                        <a:lumMod val="95000"/>
                      </a:schemeClr>
                    </a:solidFill>
                  </a:tcPr>
                </a:tc>
              </a:tr>
              <a:tr h="414237">
                <a:tc>
                  <a:txBody>
                    <a:bodyPr/>
                    <a:lstStyle/>
                    <a:p>
                      <a:pPr>
                        <a:lnSpc>
                          <a:spcPct val="107000"/>
                        </a:lnSpc>
                        <a:spcAft>
                          <a:spcPts val="0"/>
                        </a:spcAft>
                      </a:pPr>
                      <a:r>
                        <a:rPr lang="en-GB" sz="1800" dirty="0" smtClean="0">
                          <a:effectLst/>
                          <a:latin typeface="Arial" panose="020B0604020202020204" pitchFamily="34" charset="0"/>
                          <a:ea typeface="Times New Roman" panose="02020603050405020304" pitchFamily="18" charset="0"/>
                          <a:cs typeface="Times New Roman" panose="02020603050405020304" pitchFamily="18" charset="0"/>
                        </a:rPr>
                        <a:t>8</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a:lnL>
                      <a:noFill/>
                    </a:lnL>
                    <a:lnR>
                      <a:noFill/>
                    </a:lnR>
                    <a:lnT>
                      <a:noFill/>
                    </a:lnT>
                    <a:lnB>
                      <a:noFill/>
                    </a:lnB>
                    <a:solidFill>
                      <a:schemeClr val="bg1">
                        <a:lumMod val="75000"/>
                      </a:schemeClr>
                    </a:solidFill>
                  </a:tcPr>
                </a:tc>
                <a:tc>
                  <a:txBody>
                    <a:bodyPr/>
                    <a:lstStyle/>
                    <a:p>
                      <a:pPr>
                        <a:lnSpc>
                          <a:spcPct val="107000"/>
                        </a:lnSpc>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Counselling</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a:lnL>
                      <a:noFill/>
                    </a:lnL>
                    <a:lnR>
                      <a:noFill/>
                    </a:lnR>
                    <a:lnT>
                      <a:noFill/>
                    </a:lnT>
                    <a:lnB>
                      <a:noFill/>
                    </a:lnB>
                    <a:solidFill>
                      <a:schemeClr val="bg1">
                        <a:lumMod val="75000"/>
                      </a:schemeClr>
                    </a:solidFill>
                  </a:tcPr>
                </a:tc>
              </a:tr>
            </a:tbl>
          </a:graphicData>
        </a:graphic>
      </p:graphicFrame>
    </p:spTree>
    <p:extLst>
      <p:ext uri="{BB962C8B-B14F-4D97-AF65-F5344CB8AC3E}">
        <p14:creationId xmlns:p14="http://schemas.microsoft.com/office/powerpoint/2010/main" val="251090313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4" y="369389"/>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79394" y="198574"/>
            <a:ext cx="1527635" cy="710145"/>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16978" y="6477791"/>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07704" y="647356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067944" y="634100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427984" y="6418174"/>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076056" y="6466419"/>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867326" y="6477791"/>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309469" y="6444594"/>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3" name="Picture 28" descr="https://encrypted-tbn0.gstatic.com/images?q=tbn:ANd9GcTYi1GHdUERiHrnS6FTQ0xCpVSd3i1NujJuh9LoIb3XrAmNh5lF3atSPg">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092280" y="6350640"/>
            <a:ext cx="350838" cy="350838"/>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9"/>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524328" y="642117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8408828" y="6309320"/>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479004" y="795474"/>
            <a:ext cx="8250499" cy="4339650"/>
          </a:xfrm>
          <a:prstGeom prst="rect">
            <a:avLst/>
          </a:prstGeom>
        </p:spPr>
        <p:txBody>
          <a:bodyPr wrap="square">
            <a:spAutoFit/>
          </a:bodyPr>
          <a:lstStyle/>
          <a:p>
            <a:pPr algn="ctr"/>
            <a:r>
              <a:rPr lang="en-GB" sz="3600" b="1" dirty="0">
                <a:latin typeface="Arial" panose="020B0604020202020204" pitchFamily="34" charset="0"/>
                <a:cs typeface="Arial" panose="020B0604020202020204" pitchFamily="34" charset="0"/>
              </a:rPr>
              <a:t>Core Service Requirements </a:t>
            </a:r>
            <a:endParaRPr lang="en-GB" sz="2000" dirty="0" smtClean="0">
              <a:latin typeface="Arial" panose="020B0604020202020204" pitchFamily="34" charset="0"/>
              <a:cs typeface="Arial" panose="020B0604020202020204" pitchFamily="34" charset="0"/>
            </a:endParaRPr>
          </a:p>
          <a:p>
            <a:endParaRPr lang="en-GB" sz="2000" b="1" dirty="0" smtClean="0">
              <a:solidFill>
                <a:srgbClr val="FF0000"/>
              </a:solidFill>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Have been written with consideration of:</a:t>
            </a:r>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National Framework Contract</a:t>
            </a:r>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NE6 Approved Provider List</a:t>
            </a:r>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TV Framework Agreement</a:t>
            </a:r>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Other Local Authority collaborative arrangements</a:t>
            </a:r>
          </a:p>
          <a:p>
            <a:endParaRPr lang="en-GB" sz="2000" dirty="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Focused on Core Service Requirements for Lot 1 but there are still some areas to discuss with Providers later today.</a:t>
            </a:r>
          </a:p>
          <a:p>
            <a:endParaRPr lang="en-GB" sz="2000" dirty="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Need to discuss with Providers what they think would be appropriate additional requirements under Lot 2 and Lot 3.</a:t>
            </a:r>
          </a:p>
        </p:txBody>
      </p:sp>
    </p:spTree>
    <p:extLst>
      <p:ext uri="{BB962C8B-B14F-4D97-AF65-F5344CB8AC3E}">
        <p14:creationId xmlns:p14="http://schemas.microsoft.com/office/powerpoint/2010/main" val="38690848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4" y="369389"/>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58893" y="332657"/>
            <a:ext cx="1527635" cy="648072"/>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16978" y="6477791"/>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07704" y="647356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067944" y="634100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427984" y="6418174"/>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076056" y="6466419"/>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867326" y="6477791"/>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309469" y="6444594"/>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3" name="Picture 28" descr="https://encrypted-tbn0.gstatic.com/images?q=tbn:ANd9GcTYi1GHdUERiHrnS6FTQ0xCpVSd3i1NujJuh9LoIb3XrAmNh5lF3atSPg">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092280" y="6350640"/>
            <a:ext cx="350838" cy="350838"/>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9"/>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524328" y="642117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8408828" y="6309320"/>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512397" y="2492896"/>
            <a:ext cx="8090162" cy="954107"/>
          </a:xfrm>
          <a:prstGeom prst="rect">
            <a:avLst/>
          </a:prstGeom>
        </p:spPr>
        <p:txBody>
          <a:bodyPr wrap="square">
            <a:spAutoFit/>
          </a:bodyPr>
          <a:lstStyle/>
          <a:p>
            <a:pPr algn="ctr"/>
            <a:r>
              <a:rPr lang="en-GB" sz="3600" b="1" dirty="0" smtClean="0">
                <a:solidFill>
                  <a:prstClr val="black"/>
                </a:solidFill>
                <a:latin typeface="Arial" panose="020B0604020202020204" pitchFamily="34" charset="0"/>
                <a:cs typeface="Arial" panose="020B0604020202020204" pitchFamily="34" charset="0"/>
              </a:rPr>
              <a:t>Financial Model</a:t>
            </a:r>
            <a:endParaRPr lang="en-GB" sz="3600" b="1" dirty="0">
              <a:solidFill>
                <a:prstClr val="black"/>
              </a:solidFill>
              <a:latin typeface="Arial" panose="020B0604020202020204" pitchFamily="34" charset="0"/>
              <a:cs typeface="Arial" panose="020B0604020202020204" pitchFamily="34" charset="0"/>
            </a:endParaRPr>
          </a:p>
          <a:p>
            <a:pPr algn="ctr"/>
            <a:r>
              <a:rPr lang="en-GB" sz="2000" dirty="0" smtClean="0">
                <a:solidFill>
                  <a:prstClr val="black"/>
                </a:solidFill>
                <a:latin typeface="Arial" panose="020B0604020202020204" pitchFamily="34" charset="0"/>
                <a:cs typeface="Arial" panose="020B0604020202020204" pitchFamily="34" charset="0"/>
              </a:rPr>
              <a:t>Becky </a:t>
            </a:r>
            <a:r>
              <a:rPr lang="en-GB" sz="2000" dirty="0" err="1" smtClean="0">
                <a:solidFill>
                  <a:prstClr val="black"/>
                </a:solidFill>
                <a:latin typeface="Arial" panose="020B0604020202020204" pitchFamily="34" charset="0"/>
                <a:cs typeface="Arial" panose="020B0604020202020204" pitchFamily="34" charset="0"/>
              </a:rPr>
              <a:t>Polito</a:t>
            </a:r>
            <a:r>
              <a:rPr lang="en-GB" sz="2000" dirty="0" smtClean="0">
                <a:solidFill>
                  <a:prstClr val="black"/>
                </a:solidFill>
                <a:latin typeface="Arial" panose="020B0604020202020204" pitchFamily="34" charset="0"/>
                <a:cs typeface="Arial" panose="020B0604020202020204" pitchFamily="34" charset="0"/>
              </a:rPr>
              <a:t> – Newcastle City Council</a:t>
            </a:r>
          </a:p>
        </p:txBody>
      </p:sp>
    </p:spTree>
    <p:extLst>
      <p:ext uri="{BB962C8B-B14F-4D97-AF65-F5344CB8AC3E}">
        <p14:creationId xmlns:p14="http://schemas.microsoft.com/office/powerpoint/2010/main" val="95206477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4" y="369389"/>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58893" y="332657"/>
            <a:ext cx="1527635" cy="720080"/>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16978" y="6477791"/>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07704" y="647356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067944" y="634100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427984" y="6418174"/>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076056" y="6466419"/>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867326" y="6477791"/>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309469" y="6444594"/>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3" name="Picture 28" descr="https://encrypted-tbn0.gstatic.com/images?q=tbn:ANd9GcTYi1GHdUERiHrnS6FTQ0xCpVSd3i1NujJuh9LoIb3XrAmNh5lF3atSPg">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092280" y="6350640"/>
            <a:ext cx="350838" cy="350838"/>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9"/>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524328" y="642117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8408828" y="6309320"/>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479003" y="908720"/>
            <a:ext cx="8090162" cy="5109091"/>
          </a:xfrm>
          <a:prstGeom prst="rect">
            <a:avLst/>
          </a:prstGeom>
        </p:spPr>
        <p:txBody>
          <a:bodyPr wrap="square">
            <a:spAutoFit/>
          </a:bodyPr>
          <a:lstStyle/>
          <a:p>
            <a:pPr algn="ctr"/>
            <a:r>
              <a:rPr lang="en-GB" sz="3600" b="1" dirty="0" smtClean="0">
                <a:latin typeface="Arial" panose="020B0604020202020204" pitchFamily="34" charset="0"/>
                <a:cs typeface="Arial" panose="020B0604020202020204" pitchFamily="34" charset="0"/>
              </a:rPr>
              <a:t>Financial Model</a:t>
            </a:r>
          </a:p>
          <a:p>
            <a:pPr algn="ctr"/>
            <a:endParaRPr lang="en-GB" sz="1000" dirty="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The Participating Local Authorities carried out a comprehensive review of data from a number of different sources in order to arrive at a proposed Financial Model.</a:t>
            </a:r>
          </a:p>
          <a:p>
            <a:endParaRPr lang="en-GB" sz="2000" dirty="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We have considered information from:</a:t>
            </a:r>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current child-level costs paid by the Placing Authorities,</a:t>
            </a:r>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completed financial templates returned from Providers,</a:t>
            </a:r>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cost from other collaborative arrangements, including Tees Valley, South East Together and White Rose, and</a:t>
            </a: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t</a:t>
            </a:r>
            <a:r>
              <a:rPr lang="en-GB" sz="2000" dirty="0" smtClean="0">
                <a:latin typeface="Arial" panose="020B0604020202020204" pitchFamily="34" charset="0"/>
                <a:cs typeface="Arial" panose="020B0604020202020204" pitchFamily="34" charset="0"/>
              </a:rPr>
              <a:t>he </a:t>
            </a:r>
            <a:r>
              <a:rPr lang="en-GB" sz="2000" dirty="0" err="1" smtClean="0">
                <a:latin typeface="Arial" panose="020B0604020202020204" pitchFamily="34" charset="0"/>
                <a:cs typeface="Arial" panose="020B0604020202020204" pitchFamily="34" charset="0"/>
              </a:rPr>
              <a:t>Narey</a:t>
            </a:r>
            <a:r>
              <a:rPr lang="en-GB" sz="2000" dirty="0" smtClean="0">
                <a:latin typeface="Arial" panose="020B0604020202020204" pitchFamily="34" charset="0"/>
                <a:cs typeface="Arial" panose="020B0604020202020204" pitchFamily="34" charset="0"/>
              </a:rPr>
              <a:t> report and other key documents.</a:t>
            </a:r>
          </a:p>
          <a:p>
            <a:endParaRPr lang="en-GB" sz="2000" dirty="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With consideration of all of this information, Placing Authorities discussed and agreed an initial financial model to share and discuss with Providers today.</a:t>
            </a:r>
          </a:p>
        </p:txBody>
      </p:sp>
    </p:spTree>
    <p:extLst>
      <p:ext uri="{BB962C8B-B14F-4D97-AF65-F5344CB8AC3E}">
        <p14:creationId xmlns:p14="http://schemas.microsoft.com/office/powerpoint/2010/main" val="1561876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4" y="369389"/>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69980" y="160001"/>
            <a:ext cx="1527635" cy="635474"/>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16978" y="6477791"/>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07704" y="647356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067944" y="634100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427984" y="6418174"/>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076056" y="6466419"/>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867326" y="6477791"/>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309469" y="6444594"/>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3" name="Picture 28" descr="https://encrypted-tbn0.gstatic.com/images?q=tbn:ANd9GcTYi1GHdUERiHrnS6FTQ0xCpVSd3i1NujJuh9LoIb3XrAmNh5lF3atSPg">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092280" y="6350640"/>
            <a:ext cx="350838" cy="350838"/>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9"/>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524328" y="642117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8408828" y="6309320"/>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473036" y="795474"/>
            <a:ext cx="8090162" cy="2031325"/>
          </a:xfrm>
          <a:prstGeom prst="rect">
            <a:avLst/>
          </a:prstGeom>
        </p:spPr>
        <p:txBody>
          <a:bodyPr wrap="square">
            <a:spAutoFit/>
          </a:bodyPr>
          <a:lstStyle/>
          <a:p>
            <a:pPr algn="ctr"/>
            <a:r>
              <a:rPr lang="en-GB" sz="3600" b="1" dirty="0">
                <a:latin typeface="Arial" panose="020B0604020202020204" pitchFamily="34" charset="0"/>
                <a:cs typeface="Arial" panose="020B0604020202020204" pitchFamily="34" charset="0"/>
              </a:rPr>
              <a:t>Proposed </a:t>
            </a:r>
            <a:r>
              <a:rPr lang="en-GB" sz="3600" b="1" dirty="0" smtClean="0">
                <a:latin typeface="Arial" panose="020B0604020202020204" pitchFamily="34" charset="0"/>
                <a:cs typeface="Arial" panose="020B0604020202020204" pitchFamily="34" charset="0"/>
              </a:rPr>
              <a:t>Financial Model - Lots</a:t>
            </a:r>
            <a:endParaRPr lang="en-GB" sz="1000" b="1" dirty="0">
              <a:latin typeface="Arial" panose="020B0604020202020204" pitchFamily="34" charset="0"/>
              <a:cs typeface="Arial" panose="020B0604020202020204" pitchFamily="34" charset="0"/>
            </a:endParaRPr>
          </a:p>
          <a:p>
            <a:pPr algn="ctr"/>
            <a:endParaRPr lang="en-GB" sz="1000" dirty="0" smtClean="0">
              <a:latin typeface="Arial" panose="020B0604020202020204" pitchFamily="34" charset="0"/>
              <a:cs typeface="Arial" panose="020B0604020202020204" pitchFamily="34" charset="0"/>
            </a:endParaRPr>
          </a:p>
          <a:p>
            <a:pPr algn="ctr"/>
            <a:endParaRPr lang="en-GB" sz="2000" dirty="0">
              <a:latin typeface="Arial" panose="020B0604020202020204" pitchFamily="34" charset="0"/>
              <a:cs typeface="Arial" panose="020B0604020202020204" pitchFamily="34" charset="0"/>
            </a:endParaRPr>
          </a:p>
          <a:p>
            <a:pPr algn="ctr"/>
            <a:endParaRPr lang="en-GB" sz="2000" dirty="0" smtClean="0">
              <a:latin typeface="Arial" panose="020B0604020202020204" pitchFamily="34" charset="0"/>
              <a:cs typeface="Arial" panose="020B0604020202020204" pitchFamily="34" charset="0"/>
            </a:endParaRPr>
          </a:p>
          <a:p>
            <a:pPr algn="ctr"/>
            <a:endParaRPr lang="en-GB" sz="2000" dirty="0">
              <a:latin typeface="Arial" panose="020B0604020202020204" pitchFamily="34" charset="0"/>
              <a:cs typeface="Arial" panose="020B0604020202020204" pitchFamily="34" charset="0"/>
            </a:endParaRPr>
          </a:p>
          <a:p>
            <a:endParaRPr lang="en-GB" sz="2000" dirty="0" smtClean="0">
              <a:solidFill>
                <a:srgbClr val="FF0000"/>
              </a:solidFill>
              <a:latin typeface="Arial" panose="020B0604020202020204" pitchFamily="34" charset="0"/>
              <a:cs typeface="Arial" panose="020B0604020202020204" pitchFamily="34" charset="0"/>
            </a:endParaRPr>
          </a:p>
        </p:txBody>
      </p:sp>
      <p:graphicFrame>
        <p:nvGraphicFramePr>
          <p:cNvPr id="20" name="Table 19"/>
          <p:cNvGraphicFramePr>
            <a:graphicFrameLocks noGrp="1"/>
          </p:cNvGraphicFramePr>
          <p:nvPr>
            <p:extLst>
              <p:ext uri="{D42A27DB-BD31-4B8C-83A1-F6EECF244321}">
                <p14:modId xmlns:p14="http://schemas.microsoft.com/office/powerpoint/2010/main" val="1595300087"/>
              </p:ext>
            </p:extLst>
          </p:nvPr>
        </p:nvGraphicFramePr>
        <p:xfrm>
          <a:off x="612496" y="1665225"/>
          <a:ext cx="7711933" cy="1508760"/>
        </p:xfrm>
        <a:graphic>
          <a:graphicData uri="http://schemas.openxmlformats.org/drawingml/2006/table">
            <a:tbl>
              <a:tblPr firstRow="1" bandRow="1">
                <a:tableStyleId>{E8034E78-7F5D-4C2E-B375-FC64B27BC917}</a:tableStyleId>
              </a:tblPr>
              <a:tblGrid>
                <a:gridCol w="384873"/>
                <a:gridCol w="5086799"/>
                <a:gridCol w="2240261"/>
              </a:tblGrid>
              <a:tr h="370840">
                <a:tc>
                  <a:txBody>
                    <a:bodyPr/>
                    <a:lstStyle/>
                    <a:p>
                      <a:pPr algn="ctr"/>
                      <a:endParaRPr lang="en-GB" sz="2000" dirty="0">
                        <a:solidFill>
                          <a:schemeClr val="tx1"/>
                        </a:solidFill>
                        <a:latin typeface="Arial" panose="020B0604020202020204" pitchFamily="34" charset="0"/>
                        <a:cs typeface="Arial" panose="020B0604020202020204" pitchFamily="34" charset="0"/>
                      </a:endParaRPr>
                    </a:p>
                  </a:txBody>
                  <a:tcPr>
                    <a:solidFill>
                      <a:schemeClr val="tx1"/>
                    </a:solidFill>
                  </a:tcPr>
                </a:tc>
                <a:tc>
                  <a:txBody>
                    <a:bodyPr/>
                    <a:lstStyle/>
                    <a:p>
                      <a:pPr algn="l"/>
                      <a:r>
                        <a:rPr lang="en-GB" sz="2000" b="1" dirty="0" smtClean="0">
                          <a:solidFill>
                            <a:schemeClr val="bg1"/>
                          </a:solidFill>
                          <a:latin typeface="Arial" panose="020B0604020202020204" pitchFamily="34" charset="0"/>
                          <a:cs typeface="Arial" panose="020B0604020202020204" pitchFamily="34" charset="0"/>
                        </a:rPr>
                        <a:t>Lot</a:t>
                      </a:r>
                      <a:endParaRPr lang="en-GB" sz="2000" b="1" dirty="0">
                        <a:solidFill>
                          <a:schemeClr val="bg1"/>
                        </a:solidFill>
                        <a:latin typeface="Arial" panose="020B0604020202020204" pitchFamily="34" charset="0"/>
                        <a:cs typeface="Arial" panose="020B0604020202020204" pitchFamily="34" charset="0"/>
                      </a:endParaRPr>
                    </a:p>
                  </a:txBody>
                  <a:tcPr>
                    <a:solidFill>
                      <a:schemeClr val="tx1"/>
                    </a:solidFill>
                  </a:tcPr>
                </a:tc>
                <a:tc>
                  <a:txBody>
                    <a:bodyPr/>
                    <a:lstStyle/>
                    <a:p>
                      <a:pPr algn="l"/>
                      <a:r>
                        <a:rPr lang="en-GB" sz="2000" b="1" dirty="0" smtClean="0">
                          <a:solidFill>
                            <a:schemeClr val="bg1"/>
                          </a:solidFill>
                          <a:latin typeface="Arial" panose="020B0604020202020204" pitchFamily="34" charset="0"/>
                          <a:cs typeface="Arial" panose="020B0604020202020204" pitchFamily="34" charset="0"/>
                        </a:rPr>
                        <a:t>Cap fee</a:t>
                      </a:r>
                      <a:endParaRPr lang="en-GB" sz="2000" b="1" dirty="0">
                        <a:solidFill>
                          <a:schemeClr val="bg1"/>
                        </a:solidFill>
                        <a:latin typeface="Arial" panose="020B0604020202020204" pitchFamily="34" charset="0"/>
                        <a:cs typeface="Arial" panose="020B0604020202020204" pitchFamily="34" charset="0"/>
                      </a:endParaRPr>
                    </a:p>
                  </a:txBody>
                  <a:tcPr>
                    <a:solidFill>
                      <a:schemeClr val="tx1"/>
                    </a:solidFill>
                  </a:tcPr>
                </a:tc>
              </a:tr>
              <a:tr h="370840">
                <a:tc>
                  <a:txBody>
                    <a:bodyPr/>
                    <a:lstStyle/>
                    <a:p>
                      <a:r>
                        <a:rPr lang="en-GB" dirty="0" smtClean="0">
                          <a:solidFill>
                            <a:schemeClr val="tx1"/>
                          </a:solidFill>
                          <a:latin typeface="Arial" panose="020B0604020202020204" pitchFamily="34" charset="0"/>
                          <a:cs typeface="Arial" panose="020B0604020202020204" pitchFamily="34" charset="0"/>
                        </a:rPr>
                        <a:t>1</a:t>
                      </a:r>
                      <a:endParaRPr lang="en-GB" dirty="0">
                        <a:solidFill>
                          <a:schemeClr val="tx1"/>
                        </a:solidFill>
                        <a:latin typeface="Arial" panose="020B0604020202020204" pitchFamily="34" charset="0"/>
                        <a:cs typeface="Arial" panose="020B0604020202020204" pitchFamily="34" charset="0"/>
                      </a:endParaRPr>
                    </a:p>
                  </a:txBody>
                  <a:tcPr/>
                </a:tc>
                <a:tc>
                  <a:txBody>
                    <a:bodyPr/>
                    <a:lstStyle/>
                    <a:p>
                      <a:pPr algn="l"/>
                      <a:r>
                        <a:rPr lang="en-GB" dirty="0" smtClean="0">
                          <a:solidFill>
                            <a:schemeClr val="tx1"/>
                          </a:solidFill>
                          <a:latin typeface="Arial" panose="020B0604020202020204" pitchFamily="34" charset="0"/>
                          <a:cs typeface="Arial" panose="020B0604020202020204" pitchFamily="34" charset="0"/>
                        </a:rPr>
                        <a:t>EBD</a:t>
                      </a:r>
                      <a:endParaRPr lang="en-GB" dirty="0">
                        <a:solidFill>
                          <a:schemeClr val="tx1"/>
                        </a:solidFill>
                        <a:latin typeface="Arial" panose="020B0604020202020204" pitchFamily="34" charset="0"/>
                        <a:cs typeface="Arial" panose="020B0604020202020204" pitchFamily="34" charset="0"/>
                      </a:endParaRPr>
                    </a:p>
                  </a:txBody>
                  <a:tcPr/>
                </a:tc>
                <a:tc>
                  <a:txBody>
                    <a:bodyPr/>
                    <a:lstStyle/>
                    <a:p>
                      <a:pPr algn="l"/>
                      <a:r>
                        <a:rPr lang="en-GB" dirty="0" smtClean="0">
                          <a:solidFill>
                            <a:schemeClr val="tx1"/>
                          </a:solidFill>
                          <a:latin typeface="Arial" panose="020B0604020202020204" pitchFamily="34" charset="0"/>
                          <a:cs typeface="Arial" panose="020B0604020202020204" pitchFamily="34" charset="0"/>
                        </a:rPr>
                        <a:t>£2,700</a:t>
                      </a:r>
                      <a:endParaRPr lang="en-GB" dirty="0">
                        <a:solidFill>
                          <a:schemeClr val="tx1"/>
                        </a:solidFill>
                        <a:latin typeface="Arial" panose="020B0604020202020204" pitchFamily="34" charset="0"/>
                        <a:cs typeface="Arial" panose="020B0604020202020204" pitchFamily="34" charset="0"/>
                      </a:endParaRPr>
                    </a:p>
                  </a:txBody>
                  <a:tcPr/>
                </a:tc>
              </a:tr>
              <a:tr h="370840">
                <a:tc>
                  <a:txBody>
                    <a:bodyPr/>
                    <a:lstStyle/>
                    <a:p>
                      <a:r>
                        <a:rPr lang="en-GB" dirty="0" smtClean="0">
                          <a:solidFill>
                            <a:schemeClr val="tx1"/>
                          </a:solidFill>
                          <a:latin typeface="Arial" panose="020B0604020202020204" pitchFamily="34" charset="0"/>
                          <a:cs typeface="Arial" panose="020B0604020202020204" pitchFamily="34" charset="0"/>
                        </a:rPr>
                        <a:t>2</a:t>
                      </a:r>
                      <a:endParaRPr lang="en-GB" dirty="0">
                        <a:solidFill>
                          <a:schemeClr val="tx1"/>
                        </a:solidFill>
                        <a:latin typeface="Arial" panose="020B0604020202020204" pitchFamily="34" charset="0"/>
                        <a:cs typeface="Arial" panose="020B0604020202020204" pitchFamily="34" charset="0"/>
                      </a:endParaRPr>
                    </a:p>
                  </a:txBody>
                  <a:tcPr/>
                </a:tc>
                <a:tc>
                  <a:txBody>
                    <a:bodyPr/>
                    <a:lstStyle/>
                    <a:p>
                      <a:pPr algn="l"/>
                      <a:r>
                        <a:rPr lang="en-GB" dirty="0" smtClean="0">
                          <a:solidFill>
                            <a:schemeClr val="tx1"/>
                          </a:solidFill>
                          <a:latin typeface="Arial" panose="020B0604020202020204" pitchFamily="34" charset="0"/>
                          <a:cs typeface="Arial" panose="020B0604020202020204" pitchFamily="34" charset="0"/>
                        </a:rPr>
                        <a:t>Disabilities</a:t>
                      </a:r>
                      <a:endParaRPr lang="en-GB" dirty="0">
                        <a:solidFill>
                          <a:schemeClr val="tx1"/>
                        </a:solidFill>
                        <a:latin typeface="Arial" panose="020B0604020202020204" pitchFamily="34" charset="0"/>
                        <a:cs typeface="Arial" panose="020B0604020202020204" pitchFamily="34" charset="0"/>
                      </a:endParaRPr>
                    </a:p>
                  </a:txBody>
                  <a:tcPr/>
                </a:tc>
                <a:tc>
                  <a:txBody>
                    <a:bodyPr/>
                    <a:lstStyle/>
                    <a:p>
                      <a:pPr algn="l"/>
                      <a:r>
                        <a:rPr lang="en-GB" dirty="0" smtClean="0">
                          <a:solidFill>
                            <a:schemeClr val="tx1"/>
                          </a:solidFill>
                          <a:latin typeface="Arial" panose="020B0604020202020204" pitchFamily="34" charset="0"/>
                          <a:cs typeface="Arial" panose="020B0604020202020204" pitchFamily="34" charset="0"/>
                        </a:rPr>
                        <a:t>£2,700</a:t>
                      </a:r>
                      <a:endParaRPr lang="en-GB" dirty="0">
                        <a:solidFill>
                          <a:schemeClr val="tx1"/>
                        </a:solidFill>
                        <a:latin typeface="Arial" panose="020B0604020202020204" pitchFamily="34" charset="0"/>
                        <a:cs typeface="Arial" panose="020B0604020202020204" pitchFamily="34" charset="0"/>
                      </a:endParaRPr>
                    </a:p>
                  </a:txBody>
                  <a:tcPr/>
                </a:tc>
              </a:tr>
              <a:tr h="370840">
                <a:tc>
                  <a:txBody>
                    <a:bodyPr/>
                    <a:lstStyle/>
                    <a:p>
                      <a:r>
                        <a:rPr lang="en-GB" dirty="0" smtClean="0">
                          <a:solidFill>
                            <a:schemeClr val="tx1"/>
                          </a:solidFill>
                          <a:latin typeface="Arial" panose="020B0604020202020204" pitchFamily="34" charset="0"/>
                          <a:cs typeface="Arial" panose="020B0604020202020204" pitchFamily="34" charset="0"/>
                        </a:rPr>
                        <a:t>3</a:t>
                      </a:r>
                      <a:endParaRPr lang="en-GB" dirty="0">
                        <a:solidFill>
                          <a:schemeClr val="tx1"/>
                        </a:solidFill>
                        <a:latin typeface="Arial" panose="020B0604020202020204" pitchFamily="34" charset="0"/>
                        <a:cs typeface="Arial" panose="020B0604020202020204" pitchFamily="34" charset="0"/>
                      </a:endParaRPr>
                    </a:p>
                  </a:txBody>
                  <a:tcPr/>
                </a:tc>
                <a:tc>
                  <a:txBody>
                    <a:bodyPr/>
                    <a:lstStyle/>
                    <a:p>
                      <a:pPr algn="l"/>
                      <a:r>
                        <a:rPr lang="en-GB" dirty="0" smtClean="0">
                          <a:solidFill>
                            <a:schemeClr val="tx1"/>
                          </a:solidFill>
                          <a:latin typeface="Arial" panose="020B0604020202020204" pitchFamily="34" charset="0"/>
                          <a:cs typeface="Arial" panose="020B0604020202020204" pitchFamily="34" charset="0"/>
                        </a:rPr>
                        <a:t>Assessment</a:t>
                      </a:r>
                      <a:r>
                        <a:rPr lang="en-GB" baseline="0" dirty="0" smtClean="0">
                          <a:solidFill>
                            <a:schemeClr val="tx1"/>
                          </a:solidFill>
                          <a:latin typeface="Arial" panose="020B0604020202020204" pitchFamily="34" charset="0"/>
                          <a:cs typeface="Arial" panose="020B0604020202020204" pitchFamily="34" charset="0"/>
                        </a:rPr>
                        <a:t> /</a:t>
                      </a:r>
                      <a:r>
                        <a:rPr lang="en-GB" dirty="0" smtClean="0">
                          <a:solidFill>
                            <a:schemeClr val="tx1"/>
                          </a:solidFill>
                          <a:latin typeface="Arial" panose="020B0604020202020204" pitchFamily="34" charset="0"/>
                          <a:cs typeface="Arial" panose="020B0604020202020204" pitchFamily="34" charset="0"/>
                        </a:rPr>
                        <a:t> Intervention</a:t>
                      </a:r>
                      <a:endParaRPr lang="en-GB" dirty="0">
                        <a:solidFill>
                          <a:schemeClr val="tx1"/>
                        </a:solidFill>
                        <a:latin typeface="Arial" panose="020B0604020202020204" pitchFamily="34" charset="0"/>
                        <a:cs typeface="Arial" panose="020B0604020202020204" pitchFamily="34" charset="0"/>
                      </a:endParaRPr>
                    </a:p>
                  </a:txBody>
                  <a:tcPr/>
                </a:tc>
                <a:tc>
                  <a:txBody>
                    <a:bodyPr/>
                    <a:lstStyle/>
                    <a:p>
                      <a:pPr algn="l"/>
                      <a:r>
                        <a:rPr lang="en-GB" dirty="0" smtClean="0">
                          <a:solidFill>
                            <a:schemeClr val="tx1"/>
                          </a:solidFill>
                          <a:latin typeface="Arial" panose="020B0604020202020204" pitchFamily="34" charset="0"/>
                          <a:cs typeface="Arial" panose="020B0604020202020204" pitchFamily="34" charset="0"/>
                        </a:rPr>
                        <a:t>£4,000</a:t>
                      </a:r>
                      <a:endParaRPr lang="en-GB" dirty="0">
                        <a:solidFill>
                          <a:schemeClr val="tx1"/>
                        </a:solidFill>
                        <a:latin typeface="Arial" panose="020B0604020202020204" pitchFamily="34" charset="0"/>
                        <a:cs typeface="Arial" panose="020B0604020202020204" pitchFamily="34" charset="0"/>
                      </a:endParaRPr>
                    </a:p>
                  </a:txBody>
                  <a:tcPr/>
                </a:tc>
              </a:tr>
            </a:tbl>
          </a:graphicData>
        </a:graphic>
      </p:graphicFrame>
      <p:sp>
        <p:nvSpPr>
          <p:cNvPr id="3" name="Content Placeholder 2"/>
          <p:cNvSpPr>
            <a:spLocks noGrp="1"/>
          </p:cNvSpPr>
          <p:nvPr>
            <p:ph idx="1"/>
          </p:nvPr>
        </p:nvSpPr>
        <p:spPr>
          <a:xfrm>
            <a:off x="457200" y="3421572"/>
            <a:ext cx="8229600" cy="2704591"/>
          </a:xfrm>
        </p:spPr>
        <p:txBody>
          <a:bodyPr>
            <a:noAutofit/>
          </a:bodyPr>
          <a:lstStyle/>
          <a:p>
            <a:pPr>
              <a:spcBef>
                <a:spcPts val="0"/>
              </a:spcBef>
            </a:pPr>
            <a:r>
              <a:rPr lang="en-GB" sz="2000" dirty="0" smtClean="0">
                <a:latin typeface="Arial" panose="020B0604020202020204" pitchFamily="34" charset="0"/>
                <a:cs typeface="Arial" panose="020B0604020202020204" pitchFamily="34" charset="0"/>
              </a:rPr>
              <a:t>There is an acknowledgement that proposed fees for Lot 2 will need to increase, but we need to identify what additionality would be required for services delivered under this Lot.</a:t>
            </a:r>
          </a:p>
          <a:p>
            <a:pPr>
              <a:spcBef>
                <a:spcPts val="0"/>
              </a:spcBef>
            </a:pPr>
            <a:r>
              <a:rPr lang="en-GB" sz="2000" dirty="0" smtClean="0">
                <a:latin typeface="Arial" panose="020B0604020202020204" pitchFamily="34" charset="0"/>
                <a:cs typeface="Arial" panose="020B0604020202020204" pitchFamily="34" charset="0"/>
              </a:rPr>
              <a:t>Providers interested in Lot 2 would need to have disabilities identified within their Statement of Purpose.</a:t>
            </a:r>
          </a:p>
          <a:p>
            <a:pPr>
              <a:spcBef>
                <a:spcPts val="0"/>
              </a:spcBef>
            </a:pPr>
            <a:r>
              <a:rPr lang="en-GB" sz="2000" dirty="0" smtClean="0">
                <a:latin typeface="Arial" panose="020B0604020202020204" pitchFamily="34" charset="0"/>
                <a:cs typeface="Arial" panose="020B0604020202020204" pitchFamily="34" charset="0"/>
              </a:rPr>
              <a:t>Benchmarking data was used to identify a proposed fee for Lot 3. </a:t>
            </a: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968317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4" y="369389"/>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79394" y="171373"/>
            <a:ext cx="1527635" cy="665340"/>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16978" y="6477791"/>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07704" y="647356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067944" y="634100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427984" y="6418174"/>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076056" y="6466419"/>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867326" y="6477791"/>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309469" y="6444594"/>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3" name="Picture 28" descr="https://encrypted-tbn0.gstatic.com/images?q=tbn:ANd9GcTYi1GHdUERiHrnS6FTQ0xCpVSd3i1NujJuh9LoIb3XrAmNh5lF3atSPg">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092280" y="6350640"/>
            <a:ext cx="350838" cy="350838"/>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9"/>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524328" y="642117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8408828" y="6309320"/>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473036" y="795474"/>
            <a:ext cx="8090162" cy="2123658"/>
          </a:xfrm>
          <a:prstGeom prst="rect">
            <a:avLst/>
          </a:prstGeom>
        </p:spPr>
        <p:txBody>
          <a:bodyPr wrap="square">
            <a:spAutoFit/>
          </a:bodyPr>
          <a:lstStyle/>
          <a:p>
            <a:pPr algn="ctr"/>
            <a:r>
              <a:rPr lang="en-GB" sz="3600" b="1" dirty="0">
                <a:latin typeface="Arial" panose="020B0604020202020204" pitchFamily="34" charset="0"/>
                <a:cs typeface="Arial" panose="020B0604020202020204" pitchFamily="34" charset="0"/>
              </a:rPr>
              <a:t>Proposed </a:t>
            </a:r>
            <a:r>
              <a:rPr lang="en-GB" sz="3600" b="1" dirty="0" smtClean="0">
                <a:latin typeface="Arial" panose="020B0604020202020204" pitchFamily="34" charset="0"/>
                <a:cs typeface="Arial" panose="020B0604020202020204" pitchFamily="34" charset="0"/>
              </a:rPr>
              <a:t>Financial Model – Additional Services</a:t>
            </a:r>
            <a:endParaRPr lang="en-GB" sz="1000" b="1" dirty="0">
              <a:latin typeface="Arial" panose="020B0604020202020204" pitchFamily="34" charset="0"/>
              <a:cs typeface="Arial" panose="020B0604020202020204" pitchFamily="34" charset="0"/>
            </a:endParaRPr>
          </a:p>
          <a:p>
            <a:pPr algn="ctr"/>
            <a:endParaRPr lang="en-GB" sz="2000" dirty="0" smtClean="0">
              <a:latin typeface="Arial" panose="020B0604020202020204" pitchFamily="34" charset="0"/>
              <a:cs typeface="Arial" panose="020B0604020202020204" pitchFamily="34" charset="0"/>
            </a:endParaRPr>
          </a:p>
          <a:p>
            <a:pPr algn="ctr"/>
            <a:endParaRPr lang="en-GB" sz="2000" dirty="0">
              <a:latin typeface="Arial" panose="020B0604020202020204" pitchFamily="34" charset="0"/>
              <a:cs typeface="Arial" panose="020B0604020202020204" pitchFamily="34" charset="0"/>
            </a:endParaRPr>
          </a:p>
          <a:p>
            <a:endParaRPr lang="en-GB" sz="2000" dirty="0" smtClean="0">
              <a:solidFill>
                <a:srgbClr val="FF0000"/>
              </a:solidFill>
              <a:latin typeface="Arial" panose="020B0604020202020204" pitchFamily="34" charset="0"/>
              <a:cs typeface="Arial" panose="020B0604020202020204" pitchFamily="34" charset="0"/>
            </a:endParaRPr>
          </a:p>
        </p:txBody>
      </p:sp>
      <p:graphicFrame>
        <p:nvGraphicFramePr>
          <p:cNvPr id="2" name="Table 1"/>
          <p:cNvGraphicFramePr>
            <a:graphicFrameLocks noGrp="1"/>
          </p:cNvGraphicFramePr>
          <p:nvPr>
            <p:extLst>
              <p:ext uri="{D42A27DB-BD31-4B8C-83A1-F6EECF244321}">
                <p14:modId xmlns:p14="http://schemas.microsoft.com/office/powerpoint/2010/main" val="3008580958"/>
              </p:ext>
            </p:extLst>
          </p:nvPr>
        </p:nvGraphicFramePr>
        <p:xfrm>
          <a:off x="827584" y="1962123"/>
          <a:ext cx="7344816" cy="4224986"/>
        </p:xfrm>
        <a:graphic>
          <a:graphicData uri="http://schemas.openxmlformats.org/drawingml/2006/table">
            <a:tbl>
              <a:tblPr firstRow="1" bandRow="1"/>
              <a:tblGrid>
                <a:gridCol w="484606"/>
                <a:gridCol w="4123906"/>
                <a:gridCol w="2736304"/>
              </a:tblGrid>
              <a:tr h="386757">
                <a:tc>
                  <a:txBody>
                    <a:bodyPr/>
                    <a:lstStyle/>
                    <a:p>
                      <a:pPr>
                        <a:lnSpc>
                          <a:spcPct val="107000"/>
                        </a:lnSpc>
                      </a:pPr>
                      <a:endParaRPr lang="en-GB" sz="1800" dirty="0">
                        <a:solidFill>
                          <a:schemeClr val="bg1"/>
                        </a:solidFill>
                        <a:effectLst/>
                        <a:latin typeface="Arial" panose="020B0604020202020204" pitchFamily="34" charset="0"/>
                        <a:cs typeface="Arial" panose="020B0604020202020204" pitchFamily="34" charset="0"/>
                      </a:endParaRPr>
                    </a:p>
                  </a:txBody>
                  <a:tcPr>
                    <a:lnL>
                      <a:noFill/>
                    </a:lnL>
                    <a:lnR>
                      <a:noFill/>
                    </a:lnR>
                    <a:lnT>
                      <a:noFill/>
                    </a:lnT>
                    <a:lnB w="28575" cap="flat" cmpd="sng" algn="ctr">
                      <a:solidFill>
                        <a:srgbClr val="FFFFFF"/>
                      </a:solidFill>
                      <a:prstDash val="solid"/>
                      <a:round/>
                      <a:headEnd type="none" w="med" len="med"/>
                      <a:tailEnd type="none" w="med" len="med"/>
                    </a:lnB>
                    <a:solidFill>
                      <a:srgbClr val="000000"/>
                    </a:solidFill>
                  </a:tcPr>
                </a:tc>
                <a:tc>
                  <a:txBody>
                    <a:bodyPr/>
                    <a:lstStyle/>
                    <a:p>
                      <a:pPr>
                        <a:lnSpc>
                          <a:spcPct val="107000"/>
                        </a:lnSpc>
                        <a:spcAft>
                          <a:spcPts val="0"/>
                        </a:spcAft>
                      </a:pPr>
                      <a:r>
                        <a:rPr lang="en-GB" sz="1800" b="1" dirty="0">
                          <a:solidFill>
                            <a:schemeClr val="bg1"/>
                          </a:solidFill>
                          <a:effectLst/>
                          <a:latin typeface="Arial" panose="020B0604020202020204" pitchFamily="34" charset="0"/>
                          <a:ea typeface="Times New Roman" panose="02020603050405020304" pitchFamily="18" charset="0"/>
                          <a:cs typeface="Arial" panose="020B0604020202020204" pitchFamily="34" charset="0"/>
                        </a:rPr>
                        <a:t>Additional Services</a:t>
                      </a:r>
                      <a:endParaRPr lang="en-GB"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a:lnL>
                      <a:noFill/>
                    </a:lnL>
                    <a:lnR>
                      <a:noFill/>
                    </a:lnR>
                    <a:lnT>
                      <a:noFill/>
                    </a:lnT>
                    <a:lnB w="28575" cap="flat" cmpd="sng" algn="ctr">
                      <a:solidFill>
                        <a:srgbClr val="FFFFFF"/>
                      </a:solidFill>
                      <a:prstDash val="solid"/>
                      <a:round/>
                      <a:headEnd type="none" w="med" len="med"/>
                      <a:tailEnd type="none" w="med" len="med"/>
                    </a:lnB>
                    <a:solidFill>
                      <a:srgbClr val="000000"/>
                    </a:solidFill>
                  </a:tcPr>
                </a:tc>
                <a:tc>
                  <a:txBody>
                    <a:bodyPr/>
                    <a:lstStyle/>
                    <a:p>
                      <a:pPr>
                        <a:lnSpc>
                          <a:spcPct val="107000"/>
                        </a:lnSpc>
                        <a:spcAft>
                          <a:spcPts val="0"/>
                        </a:spcAft>
                      </a:pPr>
                      <a:r>
                        <a:rPr lang="en-GB" sz="1800" b="1" dirty="0" smtClean="0">
                          <a:solidFill>
                            <a:schemeClr val="bg1"/>
                          </a:solidFill>
                          <a:effectLst/>
                          <a:latin typeface="Arial" panose="020B0604020202020204" pitchFamily="34" charset="0"/>
                          <a:ea typeface="Times New Roman" panose="02020603050405020304" pitchFamily="18" charset="0"/>
                          <a:cs typeface="Arial" panose="020B0604020202020204" pitchFamily="34" charset="0"/>
                        </a:rPr>
                        <a:t>Cap fee (hourly rate)</a:t>
                      </a:r>
                      <a:endParaRPr lang="en-GB" sz="1800" dirty="0">
                        <a:solidFill>
                          <a:schemeClr val="bg1"/>
                        </a:solidFill>
                        <a:effectLst/>
                        <a:latin typeface="Arial" panose="020B0604020202020204" pitchFamily="34" charset="0"/>
                        <a:ea typeface="Times New Roman" panose="02020603050405020304" pitchFamily="18" charset="0"/>
                        <a:cs typeface="Arial" panose="020B0604020202020204" pitchFamily="34" charset="0"/>
                      </a:endParaRPr>
                    </a:p>
                  </a:txBody>
                  <a:tcPr>
                    <a:lnL>
                      <a:noFill/>
                    </a:lnL>
                    <a:lnR>
                      <a:noFill/>
                    </a:lnR>
                    <a:lnT>
                      <a:noFill/>
                    </a:lnT>
                    <a:lnB w="28575" cap="flat" cmpd="sng" algn="ctr">
                      <a:solidFill>
                        <a:srgbClr val="FFFFFF"/>
                      </a:solidFill>
                      <a:prstDash val="solid"/>
                      <a:round/>
                      <a:headEnd type="none" w="med" len="med"/>
                      <a:tailEnd type="none" w="med" len="med"/>
                    </a:lnB>
                    <a:solidFill>
                      <a:srgbClr val="000000"/>
                    </a:solidFill>
                  </a:tcPr>
                </a:tc>
              </a:tr>
              <a:tr h="412510">
                <a:tc>
                  <a:txBody>
                    <a:bodyPr/>
                    <a:lstStyle/>
                    <a:p>
                      <a:pPr>
                        <a:lnSpc>
                          <a:spcPct val="107000"/>
                        </a:lnSpc>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1</a:t>
                      </a:r>
                    </a:p>
                  </a:txBody>
                  <a:tcPr>
                    <a:lnL>
                      <a:noFill/>
                    </a:lnL>
                    <a:lnR>
                      <a:noFill/>
                    </a:lnR>
                    <a:lnT w="28575" cap="flat" cmpd="sng" algn="ctr">
                      <a:solidFill>
                        <a:srgbClr val="FFFFFF"/>
                      </a:solidFill>
                      <a:prstDash val="solid"/>
                      <a:round/>
                      <a:headEnd type="none" w="med" len="med"/>
                      <a:tailEnd type="none" w="med" len="med"/>
                    </a:lnT>
                    <a:lnB>
                      <a:noFill/>
                    </a:lnB>
                    <a:solidFill>
                      <a:schemeClr val="bg1">
                        <a:lumMod val="95000"/>
                      </a:schemeClr>
                    </a:solidFill>
                  </a:tcPr>
                </a:tc>
                <a:tc>
                  <a:txBody>
                    <a:bodyPr/>
                    <a:lstStyle/>
                    <a:p>
                      <a:pPr>
                        <a:lnSpc>
                          <a:spcPct val="107000"/>
                        </a:lnSpc>
                        <a:spcAft>
                          <a:spcPts val="0"/>
                        </a:spcAft>
                      </a:pPr>
                      <a:r>
                        <a:rPr lang="en-GB" sz="1800" dirty="0" smtClean="0">
                          <a:effectLst/>
                          <a:latin typeface="Arial" panose="020B0604020202020204" pitchFamily="34" charset="0"/>
                          <a:ea typeface="Times New Roman" panose="02020603050405020304" pitchFamily="18" charset="0"/>
                          <a:cs typeface="Arial" panose="020B0604020202020204" pitchFamily="34" charset="0"/>
                        </a:rPr>
                        <a:t>Residential </a:t>
                      </a:r>
                      <a:r>
                        <a:rPr lang="en-GB" sz="1800" dirty="0">
                          <a:effectLst/>
                          <a:latin typeface="Arial" panose="020B0604020202020204" pitchFamily="34" charset="0"/>
                          <a:ea typeface="Times New Roman" panose="02020603050405020304" pitchFamily="18" charset="0"/>
                          <a:cs typeface="Arial" panose="020B0604020202020204" pitchFamily="34" charset="0"/>
                        </a:rPr>
                        <a:t>Care </a:t>
                      </a:r>
                      <a:r>
                        <a:rPr lang="en-GB" sz="1800" dirty="0" smtClean="0">
                          <a:effectLst/>
                          <a:latin typeface="Arial" panose="020B0604020202020204" pitchFamily="34" charset="0"/>
                          <a:ea typeface="Times New Roman" panose="02020603050405020304" pitchFamily="18" charset="0"/>
                          <a:cs typeface="Arial" panose="020B0604020202020204" pitchFamily="34" charset="0"/>
                        </a:rPr>
                        <a:t>Officer</a:t>
                      </a: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txBody>
                  <a:tcPr>
                    <a:lnL>
                      <a:noFill/>
                    </a:lnL>
                    <a:lnR>
                      <a:noFill/>
                    </a:lnR>
                    <a:lnT w="28575" cap="flat" cmpd="sng" algn="ctr">
                      <a:solidFill>
                        <a:srgbClr val="FFFFFF"/>
                      </a:solidFill>
                      <a:prstDash val="solid"/>
                      <a:round/>
                      <a:headEnd type="none" w="med" len="med"/>
                      <a:tailEnd type="none" w="med" len="med"/>
                    </a:lnT>
                    <a:lnB>
                      <a:noFill/>
                    </a:lnB>
                    <a:solidFill>
                      <a:schemeClr val="bg1">
                        <a:lumMod val="95000"/>
                      </a:schemeClr>
                    </a:solidFill>
                  </a:tcPr>
                </a:tc>
                <a:tc>
                  <a:txBody>
                    <a:bodyPr/>
                    <a:lstStyle/>
                    <a:p>
                      <a:pPr>
                        <a:lnSpc>
                          <a:spcPct val="107000"/>
                        </a:lnSpc>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a:t>
                      </a:r>
                      <a:r>
                        <a:rPr lang="en-GB" sz="1800" dirty="0" smtClean="0">
                          <a:effectLst/>
                          <a:latin typeface="Arial" panose="020B0604020202020204" pitchFamily="34" charset="0"/>
                          <a:ea typeface="Times New Roman" panose="02020603050405020304" pitchFamily="18" charset="0"/>
                          <a:cs typeface="Arial" panose="020B0604020202020204" pitchFamily="34" charset="0"/>
                        </a:rPr>
                        <a:t>14.00</a:t>
                      </a: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txBody>
                  <a:tcPr>
                    <a:lnL>
                      <a:noFill/>
                    </a:lnL>
                    <a:lnR>
                      <a:noFill/>
                    </a:lnR>
                    <a:lnT w="28575" cap="flat" cmpd="sng" algn="ctr">
                      <a:solidFill>
                        <a:srgbClr val="FFFFFF"/>
                      </a:solidFill>
                      <a:prstDash val="solid"/>
                      <a:round/>
                      <a:headEnd type="none" w="med" len="med"/>
                      <a:tailEnd type="none" w="med" len="med"/>
                    </a:lnT>
                    <a:lnB>
                      <a:noFill/>
                    </a:lnB>
                    <a:solidFill>
                      <a:schemeClr val="bg1">
                        <a:lumMod val="95000"/>
                      </a:schemeClr>
                    </a:solidFill>
                  </a:tcPr>
                </a:tc>
              </a:tr>
              <a:tr h="412510">
                <a:tc>
                  <a:txBody>
                    <a:bodyPr/>
                    <a:lstStyle/>
                    <a:p>
                      <a:pPr>
                        <a:lnSpc>
                          <a:spcPct val="107000"/>
                        </a:lnSpc>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2</a:t>
                      </a:r>
                    </a:p>
                  </a:txBody>
                  <a:tcPr>
                    <a:lnL>
                      <a:noFill/>
                    </a:lnL>
                    <a:lnR>
                      <a:noFill/>
                    </a:lnR>
                    <a:lnT>
                      <a:noFill/>
                    </a:lnT>
                    <a:lnB>
                      <a:noFill/>
                    </a:lnB>
                    <a:solidFill>
                      <a:schemeClr val="bg1">
                        <a:lumMod val="65000"/>
                      </a:schemeClr>
                    </a:solidFill>
                  </a:tcPr>
                </a:tc>
                <a:tc>
                  <a:txBody>
                    <a:bodyPr/>
                    <a:lstStyle/>
                    <a:p>
                      <a:pPr>
                        <a:lnSpc>
                          <a:spcPct val="107000"/>
                        </a:lnSpc>
                        <a:spcAft>
                          <a:spcPts val="0"/>
                        </a:spcAft>
                      </a:pPr>
                      <a:r>
                        <a:rPr lang="en-GB" sz="1800" dirty="0" smtClean="0">
                          <a:effectLst/>
                          <a:latin typeface="Arial" panose="020B0604020202020204" pitchFamily="34" charset="0"/>
                          <a:ea typeface="Times New Roman" panose="02020603050405020304" pitchFamily="18" charset="0"/>
                          <a:cs typeface="Arial" panose="020B0604020202020204" pitchFamily="34" charset="0"/>
                        </a:rPr>
                        <a:t>Waking</a:t>
                      </a:r>
                      <a:r>
                        <a:rPr lang="en-GB" sz="1800" baseline="0" dirty="0" smtClean="0">
                          <a:effectLst/>
                          <a:latin typeface="Arial" panose="020B0604020202020204" pitchFamily="34" charset="0"/>
                          <a:ea typeface="Times New Roman" panose="02020603050405020304" pitchFamily="18" charset="0"/>
                          <a:cs typeface="Arial" panose="020B0604020202020204" pitchFamily="34" charset="0"/>
                        </a:rPr>
                        <a:t> </a:t>
                      </a:r>
                      <a:r>
                        <a:rPr lang="en-GB" sz="1800" dirty="0" smtClean="0">
                          <a:solidFill>
                            <a:schemeClr val="tx1"/>
                          </a:solidFill>
                          <a:effectLst/>
                          <a:latin typeface="Arial" panose="020B0604020202020204" pitchFamily="34" charset="0"/>
                          <a:ea typeface="Times New Roman" panose="02020603050405020304" pitchFamily="18" charset="0"/>
                          <a:cs typeface="Arial" panose="020B0604020202020204" pitchFamily="34" charset="0"/>
                        </a:rPr>
                        <a:t>night</a:t>
                      </a:r>
                      <a:endParaRPr lang="en-GB" sz="180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txBody>
                  <a:tcPr>
                    <a:lnL>
                      <a:noFill/>
                    </a:lnL>
                    <a:lnR>
                      <a:noFill/>
                    </a:lnR>
                    <a:lnT>
                      <a:noFill/>
                    </a:lnT>
                    <a:lnB>
                      <a:noFill/>
                    </a:lnB>
                    <a:solidFill>
                      <a:schemeClr val="bg1">
                        <a:lumMod val="65000"/>
                      </a:schemeClr>
                    </a:solidFill>
                  </a:tcPr>
                </a:tc>
                <a:tc>
                  <a:txBody>
                    <a:bodyPr/>
                    <a:lstStyle/>
                    <a:p>
                      <a:pPr>
                        <a:lnSpc>
                          <a:spcPct val="107000"/>
                        </a:lnSpc>
                        <a:spcAft>
                          <a:spcPts val="0"/>
                        </a:spcAft>
                      </a:pPr>
                      <a:r>
                        <a:rPr lang="en-GB" sz="1800" dirty="0" smtClean="0">
                          <a:effectLst/>
                          <a:latin typeface="Arial" panose="020B0604020202020204" pitchFamily="34" charset="0"/>
                          <a:ea typeface="Times New Roman" panose="02020603050405020304" pitchFamily="18" charset="0"/>
                          <a:cs typeface="Arial" panose="020B0604020202020204" pitchFamily="34" charset="0"/>
                        </a:rPr>
                        <a:t>£19.00</a:t>
                      </a: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txBody>
                  <a:tcPr>
                    <a:lnL>
                      <a:noFill/>
                    </a:lnL>
                    <a:lnR>
                      <a:noFill/>
                    </a:lnR>
                    <a:lnT>
                      <a:noFill/>
                    </a:lnT>
                    <a:lnB>
                      <a:noFill/>
                    </a:lnB>
                    <a:solidFill>
                      <a:schemeClr val="bg1">
                        <a:lumMod val="65000"/>
                      </a:schemeClr>
                    </a:solidFill>
                  </a:tcPr>
                </a:tc>
              </a:tr>
              <a:tr h="412510">
                <a:tc>
                  <a:txBody>
                    <a:bodyPr/>
                    <a:lstStyle/>
                    <a:p>
                      <a:pPr>
                        <a:lnSpc>
                          <a:spcPct val="107000"/>
                        </a:lnSpc>
                        <a:spcAft>
                          <a:spcPts val="0"/>
                        </a:spcAft>
                      </a:pPr>
                      <a:r>
                        <a:rPr lang="en-GB" sz="1800">
                          <a:effectLst/>
                          <a:latin typeface="Arial" panose="020B0604020202020204" pitchFamily="34" charset="0"/>
                          <a:ea typeface="Times New Roman" panose="02020603050405020304" pitchFamily="18" charset="0"/>
                          <a:cs typeface="Arial" panose="020B0604020202020204" pitchFamily="34" charset="0"/>
                        </a:rPr>
                        <a:t>3</a:t>
                      </a:r>
                    </a:p>
                  </a:txBody>
                  <a:tcPr>
                    <a:lnL>
                      <a:noFill/>
                    </a:lnL>
                    <a:lnR>
                      <a:noFill/>
                    </a:lnR>
                    <a:lnT>
                      <a:noFill/>
                    </a:lnT>
                    <a:lnB>
                      <a:noFill/>
                    </a:lnB>
                    <a:solidFill>
                      <a:schemeClr val="bg1">
                        <a:lumMod val="95000"/>
                      </a:schemeClr>
                    </a:solidFill>
                  </a:tcPr>
                </a:tc>
                <a:tc>
                  <a:txBody>
                    <a:bodyPr/>
                    <a:lstStyle/>
                    <a:p>
                      <a:pPr>
                        <a:lnSpc>
                          <a:spcPct val="107000"/>
                        </a:lnSpc>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Occupational Therapy</a:t>
                      </a:r>
                    </a:p>
                  </a:txBody>
                  <a:tcPr>
                    <a:lnL>
                      <a:noFill/>
                    </a:lnL>
                    <a:lnR>
                      <a:noFill/>
                    </a:lnR>
                    <a:lnT>
                      <a:noFill/>
                    </a:lnT>
                    <a:lnB>
                      <a:noFill/>
                    </a:lnB>
                    <a:solidFill>
                      <a:schemeClr val="bg1">
                        <a:lumMod val="95000"/>
                      </a:schemeClr>
                    </a:solidFill>
                  </a:tcPr>
                </a:tc>
                <a:tc>
                  <a:txBody>
                    <a:bodyPr/>
                    <a:lstStyle/>
                    <a:p>
                      <a:pPr>
                        <a:lnSpc>
                          <a:spcPct val="107000"/>
                        </a:lnSpc>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£55.00</a:t>
                      </a:r>
                    </a:p>
                  </a:txBody>
                  <a:tcPr>
                    <a:lnL>
                      <a:noFill/>
                    </a:lnL>
                    <a:lnR>
                      <a:noFill/>
                    </a:lnR>
                    <a:lnT>
                      <a:noFill/>
                    </a:lnT>
                    <a:lnB>
                      <a:noFill/>
                    </a:lnB>
                    <a:solidFill>
                      <a:schemeClr val="bg1">
                        <a:lumMod val="95000"/>
                      </a:schemeClr>
                    </a:solidFill>
                  </a:tcPr>
                </a:tc>
              </a:tr>
              <a:tr h="412510">
                <a:tc>
                  <a:txBody>
                    <a:bodyPr/>
                    <a:lstStyle/>
                    <a:p>
                      <a:pPr>
                        <a:lnSpc>
                          <a:spcPct val="107000"/>
                        </a:lnSpc>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4</a:t>
                      </a:r>
                    </a:p>
                  </a:txBody>
                  <a:tcPr>
                    <a:lnL>
                      <a:noFill/>
                    </a:lnL>
                    <a:lnR>
                      <a:noFill/>
                    </a:lnR>
                    <a:lnT>
                      <a:noFill/>
                    </a:lnT>
                    <a:lnB>
                      <a:noFill/>
                    </a:lnB>
                    <a:solidFill>
                      <a:schemeClr val="bg1">
                        <a:lumMod val="65000"/>
                      </a:schemeClr>
                    </a:solidFill>
                  </a:tcPr>
                </a:tc>
                <a:tc>
                  <a:txBody>
                    <a:bodyPr/>
                    <a:lstStyle/>
                    <a:p>
                      <a:pPr>
                        <a:lnSpc>
                          <a:spcPct val="107000"/>
                        </a:lnSpc>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Physiotherapy</a:t>
                      </a:r>
                    </a:p>
                  </a:txBody>
                  <a:tcPr>
                    <a:lnL>
                      <a:noFill/>
                    </a:lnL>
                    <a:lnR>
                      <a:noFill/>
                    </a:lnR>
                    <a:lnT>
                      <a:noFill/>
                    </a:lnT>
                    <a:lnB>
                      <a:noFill/>
                    </a:lnB>
                    <a:solidFill>
                      <a:schemeClr val="bg1">
                        <a:lumMod val="65000"/>
                      </a:schemeClr>
                    </a:solidFill>
                  </a:tcPr>
                </a:tc>
                <a:tc>
                  <a:txBody>
                    <a:bodyPr/>
                    <a:lstStyle/>
                    <a:p>
                      <a:pPr>
                        <a:lnSpc>
                          <a:spcPct val="107000"/>
                        </a:lnSpc>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£50.00</a:t>
                      </a:r>
                    </a:p>
                  </a:txBody>
                  <a:tcPr>
                    <a:lnL>
                      <a:noFill/>
                    </a:lnL>
                    <a:lnR>
                      <a:noFill/>
                    </a:lnR>
                    <a:lnT>
                      <a:noFill/>
                    </a:lnT>
                    <a:lnB>
                      <a:noFill/>
                    </a:lnB>
                    <a:solidFill>
                      <a:schemeClr val="bg1">
                        <a:lumMod val="65000"/>
                      </a:schemeClr>
                    </a:solidFill>
                  </a:tcPr>
                </a:tc>
              </a:tr>
              <a:tr h="412510">
                <a:tc>
                  <a:txBody>
                    <a:bodyPr/>
                    <a:lstStyle/>
                    <a:p>
                      <a:pPr>
                        <a:lnSpc>
                          <a:spcPct val="107000"/>
                        </a:lnSpc>
                        <a:spcAft>
                          <a:spcPts val="0"/>
                        </a:spcAft>
                      </a:pPr>
                      <a:r>
                        <a:rPr lang="en-GB" sz="1800">
                          <a:effectLst/>
                          <a:latin typeface="Arial" panose="020B0604020202020204" pitchFamily="34" charset="0"/>
                          <a:ea typeface="Times New Roman" panose="02020603050405020304" pitchFamily="18" charset="0"/>
                          <a:cs typeface="Arial" panose="020B0604020202020204" pitchFamily="34" charset="0"/>
                        </a:rPr>
                        <a:t>5</a:t>
                      </a:r>
                    </a:p>
                  </a:txBody>
                  <a:tcPr>
                    <a:lnL>
                      <a:noFill/>
                    </a:lnL>
                    <a:lnR>
                      <a:noFill/>
                    </a:lnR>
                    <a:lnT>
                      <a:noFill/>
                    </a:lnT>
                    <a:lnB>
                      <a:noFill/>
                    </a:lnB>
                    <a:solidFill>
                      <a:schemeClr val="bg1">
                        <a:lumMod val="95000"/>
                      </a:schemeClr>
                    </a:solidFill>
                  </a:tcPr>
                </a:tc>
                <a:tc>
                  <a:txBody>
                    <a:bodyPr/>
                    <a:lstStyle/>
                    <a:p>
                      <a:pPr>
                        <a:lnSpc>
                          <a:spcPct val="107000"/>
                        </a:lnSpc>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Speech and Language Therapy</a:t>
                      </a:r>
                    </a:p>
                  </a:txBody>
                  <a:tcPr>
                    <a:lnL>
                      <a:noFill/>
                    </a:lnL>
                    <a:lnR>
                      <a:noFill/>
                    </a:lnR>
                    <a:lnT>
                      <a:noFill/>
                    </a:lnT>
                    <a:lnB>
                      <a:noFill/>
                    </a:lnB>
                    <a:solidFill>
                      <a:schemeClr val="bg1">
                        <a:lumMod val="95000"/>
                      </a:schemeClr>
                    </a:solidFill>
                  </a:tcPr>
                </a:tc>
                <a:tc>
                  <a:txBody>
                    <a:bodyPr/>
                    <a:lstStyle/>
                    <a:p>
                      <a:pPr>
                        <a:lnSpc>
                          <a:spcPct val="107000"/>
                        </a:lnSpc>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£50.00</a:t>
                      </a:r>
                    </a:p>
                  </a:txBody>
                  <a:tcPr>
                    <a:lnL>
                      <a:noFill/>
                    </a:lnL>
                    <a:lnR>
                      <a:noFill/>
                    </a:lnR>
                    <a:lnT>
                      <a:noFill/>
                    </a:lnT>
                    <a:lnB>
                      <a:noFill/>
                    </a:lnB>
                    <a:solidFill>
                      <a:schemeClr val="bg1">
                        <a:lumMod val="95000"/>
                      </a:schemeClr>
                    </a:solidFill>
                  </a:tcPr>
                </a:tc>
              </a:tr>
              <a:tr h="412510">
                <a:tc>
                  <a:txBody>
                    <a:bodyPr/>
                    <a:lstStyle/>
                    <a:p>
                      <a:pPr>
                        <a:lnSpc>
                          <a:spcPct val="107000"/>
                        </a:lnSpc>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6</a:t>
                      </a:r>
                    </a:p>
                  </a:txBody>
                  <a:tcPr>
                    <a:lnL>
                      <a:noFill/>
                    </a:lnL>
                    <a:lnR>
                      <a:noFill/>
                    </a:lnR>
                    <a:lnT>
                      <a:noFill/>
                    </a:lnT>
                    <a:lnB>
                      <a:noFill/>
                    </a:lnB>
                    <a:solidFill>
                      <a:schemeClr val="bg1">
                        <a:lumMod val="65000"/>
                      </a:schemeClr>
                    </a:solidFill>
                  </a:tcPr>
                </a:tc>
                <a:tc>
                  <a:txBody>
                    <a:bodyPr/>
                    <a:lstStyle/>
                    <a:p>
                      <a:pPr>
                        <a:lnSpc>
                          <a:spcPct val="107000"/>
                        </a:lnSpc>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Psychological Therapy</a:t>
                      </a:r>
                    </a:p>
                  </a:txBody>
                  <a:tcPr>
                    <a:lnL>
                      <a:noFill/>
                    </a:lnL>
                    <a:lnR>
                      <a:noFill/>
                    </a:lnR>
                    <a:lnT>
                      <a:noFill/>
                    </a:lnT>
                    <a:lnB>
                      <a:noFill/>
                    </a:lnB>
                    <a:solidFill>
                      <a:schemeClr val="bg1">
                        <a:lumMod val="65000"/>
                      </a:schemeClr>
                    </a:solidFill>
                  </a:tcPr>
                </a:tc>
                <a:tc>
                  <a:txBody>
                    <a:bodyPr/>
                    <a:lstStyle/>
                    <a:p>
                      <a:pPr>
                        <a:lnSpc>
                          <a:spcPct val="107000"/>
                        </a:lnSpc>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£55.00</a:t>
                      </a:r>
                    </a:p>
                  </a:txBody>
                  <a:tcPr>
                    <a:lnL>
                      <a:noFill/>
                    </a:lnL>
                    <a:lnR>
                      <a:noFill/>
                    </a:lnR>
                    <a:lnT>
                      <a:noFill/>
                    </a:lnT>
                    <a:lnB>
                      <a:noFill/>
                    </a:lnB>
                    <a:solidFill>
                      <a:schemeClr val="bg1">
                        <a:lumMod val="65000"/>
                      </a:schemeClr>
                    </a:solidFill>
                  </a:tcPr>
                </a:tc>
              </a:tr>
              <a:tr h="412510">
                <a:tc>
                  <a:txBody>
                    <a:bodyPr/>
                    <a:lstStyle/>
                    <a:p>
                      <a:pPr>
                        <a:lnSpc>
                          <a:spcPct val="107000"/>
                        </a:lnSpc>
                        <a:spcAft>
                          <a:spcPts val="0"/>
                        </a:spcAft>
                      </a:pPr>
                      <a:r>
                        <a:rPr lang="en-GB" sz="1800" dirty="0" smtClean="0">
                          <a:effectLst/>
                          <a:latin typeface="Arial" panose="020B0604020202020204" pitchFamily="34" charset="0"/>
                          <a:ea typeface="Times New Roman" panose="02020603050405020304" pitchFamily="18" charset="0"/>
                          <a:cs typeface="Arial" panose="020B0604020202020204" pitchFamily="34" charset="0"/>
                        </a:rPr>
                        <a:t>7</a:t>
                      </a: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txBody>
                  <a:tcPr>
                    <a:lnL>
                      <a:noFill/>
                    </a:lnL>
                    <a:lnR>
                      <a:noFill/>
                    </a:lnR>
                    <a:lnT>
                      <a:noFill/>
                    </a:lnT>
                    <a:lnB>
                      <a:noFill/>
                    </a:lnB>
                    <a:solidFill>
                      <a:schemeClr val="bg1">
                        <a:lumMod val="95000"/>
                      </a:schemeClr>
                    </a:solidFill>
                  </a:tcPr>
                </a:tc>
                <a:tc>
                  <a:txBody>
                    <a:bodyPr/>
                    <a:lstStyle/>
                    <a:p>
                      <a:pPr>
                        <a:lnSpc>
                          <a:spcPct val="107000"/>
                        </a:lnSpc>
                        <a:spcAft>
                          <a:spcPts val="0"/>
                        </a:spcAft>
                      </a:pPr>
                      <a:r>
                        <a:rPr lang="en-GB" sz="1800" dirty="0" smtClean="0">
                          <a:effectLst/>
                          <a:latin typeface="Arial" panose="020B0604020202020204" pitchFamily="34" charset="0"/>
                          <a:ea typeface="Times New Roman" panose="02020603050405020304" pitchFamily="18" charset="0"/>
                          <a:cs typeface="Arial" panose="020B0604020202020204" pitchFamily="34" charset="0"/>
                        </a:rPr>
                        <a:t>Counselling</a:t>
                      </a: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txBody>
                  <a:tcPr>
                    <a:lnL>
                      <a:noFill/>
                    </a:lnL>
                    <a:lnR>
                      <a:noFill/>
                    </a:lnR>
                    <a:lnT>
                      <a:noFill/>
                    </a:lnT>
                    <a:lnB>
                      <a:noFill/>
                    </a:lnB>
                    <a:solidFill>
                      <a:schemeClr val="bg1">
                        <a:lumMod val="95000"/>
                      </a:schemeClr>
                    </a:solidFill>
                  </a:tcPr>
                </a:tc>
                <a:tc>
                  <a:txBody>
                    <a:bodyPr/>
                    <a:lstStyle/>
                    <a:p>
                      <a:r>
                        <a:rPr lang="en-GB" sz="1800" dirty="0" smtClean="0">
                          <a:latin typeface="Arial" panose="020B0604020202020204" pitchFamily="34" charset="0"/>
                          <a:cs typeface="Arial" panose="020B0604020202020204" pitchFamily="34" charset="0"/>
                        </a:rPr>
                        <a:t>£40.00</a:t>
                      </a:r>
                      <a:endParaRPr lang="en-GB" sz="1800" dirty="0">
                        <a:latin typeface="Arial" panose="020B0604020202020204" pitchFamily="34" charset="0"/>
                        <a:cs typeface="Arial" panose="020B0604020202020204" pitchFamily="34" charset="0"/>
                      </a:endParaRPr>
                    </a:p>
                  </a:txBody>
                  <a:tcPr>
                    <a:lnL>
                      <a:noFill/>
                    </a:lnL>
                    <a:lnR>
                      <a:noFill/>
                    </a:lnR>
                    <a:lnT>
                      <a:noFill/>
                    </a:lnT>
                    <a:lnB>
                      <a:noFill/>
                    </a:lnB>
                    <a:solidFill>
                      <a:schemeClr val="bg1">
                        <a:lumMod val="95000"/>
                      </a:schemeClr>
                    </a:solidFill>
                  </a:tcPr>
                </a:tc>
              </a:tr>
              <a:tr h="594297">
                <a:tc>
                  <a:txBody>
                    <a:bodyPr/>
                    <a:lstStyle/>
                    <a:p>
                      <a:pPr>
                        <a:lnSpc>
                          <a:spcPct val="107000"/>
                        </a:lnSpc>
                        <a:spcAft>
                          <a:spcPts val="0"/>
                        </a:spcAft>
                      </a:pPr>
                      <a:r>
                        <a:rPr lang="en-GB" sz="1800" dirty="0" smtClean="0">
                          <a:effectLst/>
                          <a:latin typeface="Arial" panose="020B0604020202020204" pitchFamily="34" charset="0"/>
                          <a:ea typeface="Times New Roman" panose="02020603050405020304" pitchFamily="18" charset="0"/>
                          <a:cs typeface="Arial" panose="020B0604020202020204" pitchFamily="34" charset="0"/>
                        </a:rPr>
                        <a:t>8</a:t>
                      </a:r>
                      <a:endParaRPr lang="en-GB" sz="1800" dirty="0">
                        <a:effectLst/>
                        <a:latin typeface="Arial" panose="020B0604020202020204" pitchFamily="34" charset="0"/>
                        <a:ea typeface="Times New Roman" panose="02020603050405020304" pitchFamily="18" charset="0"/>
                        <a:cs typeface="Arial" panose="020B0604020202020204" pitchFamily="34" charset="0"/>
                      </a:endParaRPr>
                    </a:p>
                  </a:txBody>
                  <a:tcPr>
                    <a:lnL>
                      <a:noFill/>
                    </a:lnL>
                    <a:lnR>
                      <a:noFill/>
                    </a:lnR>
                    <a:lnT>
                      <a:noFill/>
                    </a:lnT>
                    <a:lnB>
                      <a:noFill/>
                    </a:lnB>
                    <a:solidFill>
                      <a:schemeClr val="bg1">
                        <a:lumMod val="65000"/>
                      </a:schemeClr>
                    </a:solidFill>
                  </a:tcPr>
                </a:tc>
                <a:tc>
                  <a:txBody>
                    <a:bodyPr/>
                    <a:lstStyle/>
                    <a:p>
                      <a:pPr>
                        <a:lnSpc>
                          <a:spcPct val="107000"/>
                        </a:lnSpc>
                        <a:spcAft>
                          <a:spcPts val="0"/>
                        </a:spcAft>
                      </a:pPr>
                      <a:r>
                        <a:rPr lang="en-GB" sz="1800" dirty="0" smtClean="0">
                          <a:effectLst/>
                          <a:latin typeface="Arial" panose="020B0604020202020204" pitchFamily="34" charset="0"/>
                          <a:ea typeface="Times New Roman" panose="02020603050405020304" pitchFamily="18" charset="0"/>
                          <a:cs typeface="Arial" panose="020B0604020202020204" pitchFamily="34" charset="0"/>
                        </a:rPr>
                        <a:t>Travel (rate per mile for mileage additional to Core Service Requirements)</a:t>
                      </a:r>
                      <a:endParaRPr lang="en-GB" sz="1800" dirty="0">
                        <a:effectLst/>
                        <a:latin typeface="Arial" panose="020B0604020202020204" pitchFamily="34" charset="0"/>
                        <a:ea typeface="Times New Roman" panose="02020603050405020304" pitchFamily="18" charset="0"/>
                        <a:cs typeface="Times New Roman" panose="02020603050405020304" pitchFamily="18" charset="0"/>
                      </a:endParaRPr>
                    </a:p>
                  </a:txBody>
                  <a:tcPr>
                    <a:lnL>
                      <a:noFill/>
                    </a:lnL>
                    <a:lnR>
                      <a:noFill/>
                    </a:lnR>
                    <a:lnT>
                      <a:noFill/>
                    </a:lnT>
                    <a:lnB>
                      <a:noFill/>
                    </a:lnB>
                    <a:solidFill>
                      <a:schemeClr val="bg1">
                        <a:lumMod val="65000"/>
                      </a:schemeClr>
                    </a:solidFill>
                  </a:tcPr>
                </a:tc>
                <a:tc>
                  <a:txBody>
                    <a:bodyPr/>
                    <a:lstStyle/>
                    <a:p>
                      <a:pPr>
                        <a:lnSpc>
                          <a:spcPct val="107000"/>
                        </a:lnSpc>
                        <a:spcAft>
                          <a:spcPts val="0"/>
                        </a:spcAft>
                      </a:pPr>
                      <a:r>
                        <a:rPr lang="en-GB" sz="1800" dirty="0">
                          <a:effectLst/>
                          <a:latin typeface="Arial" panose="020B0604020202020204" pitchFamily="34" charset="0"/>
                          <a:ea typeface="Times New Roman" panose="02020603050405020304" pitchFamily="18" charset="0"/>
                          <a:cs typeface="Arial" panose="020B0604020202020204" pitchFamily="34" charset="0"/>
                        </a:rPr>
                        <a:t>Inland Revenue recommended rates</a:t>
                      </a:r>
                    </a:p>
                  </a:txBody>
                  <a:tcPr>
                    <a:lnL>
                      <a:noFill/>
                    </a:lnL>
                    <a:lnR>
                      <a:noFill/>
                    </a:lnR>
                    <a:lnT>
                      <a:noFill/>
                    </a:lnT>
                    <a:lnB>
                      <a:noFill/>
                    </a:lnB>
                    <a:solidFill>
                      <a:schemeClr val="bg1">
                        <a:lumMod val="65000"/>
                      </a:schemeClr>
                    </a:solidFill>
                  </a:tcPr>
                </a:tc>
              </a:tr>
            </a:tbl>
          </a:graphicData>
        </a:graphic>
      </p:graphicFrame>
    </p:spTree>
    <p:extLst>
      <p:ext uri="{BB962C8B-B14F-4D97-AF65-F5344CB8AC3E}">
        <p14:creationId xmlns:p14="http://schemas.microsoft.com/office/powerpoint/2010/main" val="381259593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4" y="369389"/>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58893" y="332656"/>
            <a:ext cx="1527635" cy="767715"/>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16978" y="6477791"/>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07704" y="647356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067944" y="634100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427984" y="6418174"/>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076056" y="6466419"/>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867326" y="6477791"/>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309469" y="6444594"/>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3" name="Picture 28" descr="https://encrypted-tbn0.gstatic.com/images?q=tbn:ANd9GcTYi1GHdUERiHrnS6FTQ0xCpVSd3i1NujJuh9LoIb3XrAmNh5lF3atSPg">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092280" y="6350640"/>
            <a:ext cx="350838" cy="350838"/>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9"/>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524328" y="642117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8408828" y="6309320"/>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493868" y="1324268"/>
            <a:ext cx="8090162" cy="2246769"/>
          </a:xfrm>
          <a:prstGeom prst="rect">
            <a:avLst/>
          </a:prstGeom>
        </p:spPr>
        <p:txBody>
          <a:bodyPr wrap="square">
            <a:spAutoFit/>
          </a:bodyPr>
          <a:lstStyle/>
          <a:p>
            <a:pPr algn="ctr"/>
            <a:r>
              <a:rPr lang="en-GB" sz="3600" b="1" dirty="0" smtClean="0">
                <a:latin typeface="Arial" panose="020B0604020202020204" pitchFamily="34" charset="0"/>
                <a:cs typeface="Arial" panose="020B0604020202020204" pitchFamily="34" charset="0"/>
              </a:rPr>
              <a:t>Comfort Break</a:t>
            </a:r>
            <a:endParaRPr lang="en-GB" sz="1000" b="1" dirty="0">
              <a:latin typeface="Arial" panose="020B0604020202020204" pitchFamily="34" charset="0"/>
              <a:cs typeface="Arial" panose="020B0604020202020204" pitchFamily="34" charset="0"/>
            </a:endParaRPr>
          </a:p>
          <a:p>
            <a:pPr algn="ctr"/>
            <a:endParaRPr lang="en-GB" sz="2000" dirty="0" smtClean="0">
              <a:latin typeface="Arial" panose="020B0604020202020204" pitchFamily="34" charset="0"/>
              <a:cs typeface="Arial" panose="020B0604020202020204" pitchFamily="34" charset="0"/>
            </a:endParaRPr>
          </a:p>
          <a:p>
            <a:pPr algn="ctr"/>
            <a:r>
              <a:rPr lang="en-GB" sz="2400" b="1" dirty="0">
                <a:latin typeface="Arial" panose="020B0604020202020204" pitchFamily="34" charset="0"/>
                <a:cs typeface="Arial" panose="020B0604020202020204" pitchFamily="34" charset="0"/>
              </a:rPr>
              <a:t>1</a:t>
            </a:r>
            <a:r>
              <a:rPr lang="en-GB" sz="2400" b="1" dirty="0" smtClean="0">
                <a:latin typeface="Arial" panose="020B0604020202020204" pitchFamily="34" charset="0"/>
                <a:cs typeface="Arial" panose="020B0604020202020204" pitchFamily="34" charset="0"/>
              </a:rPr>
              <a:t>5 minutes</a:t>
            </a:r>
            <a:endParaRPr lang="en-GB" sz="2400" dirty="0" smtClean="0">
              <a:latin typeface="Arial" panose="020B0604020202020204" pitchFamily="34" charset="0"/>
              <a:cs typeface="Arial" panose="020B0604020202020204" pitchFamily="34" charset="0"/>
            </a:endParaRPr>
          </a:p>
          <a:p>
            <a:pPr algn="ctr"/>
            <a:endParaRPr lang="en-GB" sz="2000" dirty="0" smtClean="0">
              <a:latin typeface="Arial" panose="020B0604020202020204" pitchFamily="34" charset="0"/>
              <a:cs typeface="Arial" panose="020B0604020202020204" pitchFamily="34" charset="0"/>
            </a:endParaRPr>
          </a:p>
          <a:p>
            <a:pPr algn="ctr"/>
            <a:endParaRPr lang="en-GB" sz="2000" dirty="0">
              <a:latin typeface="Arial" panose="020B0604020202020204" pitchFamily="34" charset="0"/>
              <a:cs typeface="Arial" panose="020B0604020202020204" pitchFamily="34" charset="0"/>
            </a:endParaRPr>
          </a:p>
          <a:p>
            <a:endParaRPr lang="en-GB" sz="2000" dirty="0" smtClean="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7395579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4" y="369389"/>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58893" y="332657"/>
            <a:ext cx="1527635" cy="648072"/>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16978" y="6477791"/>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07704" y="647356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067944" y="634100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427984" y="6418174"/>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076056" y="6466419"/>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867326" y="6477791"/>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309469" y="6444594"/>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3" name="Picture 28" descr="https://encrypted-tbn0.gstatic.com/images?q=tbn:ANd9GcTYi1GHdUERiHrnS6FTQ0xCpVSd3i1NujJuh9LoIb3XrAmNh5lF3atSPg">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092280" y="6350640"/>
            <a:ext cx="350838" cy="350838"/>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9"/>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524328" y="642117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8408828" y="6309320"/>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512397" y="2492896"/>
            <a:ext cx="8090162" cy="1508105"/>
          </a:xfrm>
          <a:prstGeom prst="rect">
            <a:avLst/>
          </a:prstGeom>
        </p:spPr>
        <p:txBody>
          <a:bodyPr wrap="square">
            <a:spAutoFit/>
          </a:bodyPr>
          <a:lstStyle/>
          <a:p>
            <a:pPr algn="ctr"/>
            <a:r>
              <a:rPr lang="en-GB" sz="3600" b="1" dirty="0" smtClean="0">
                <a:latin typeface="Arial" panose="020B0604020202020204" pitchFamily="34" charset="0"/>
                <a:cs typeface="Arial" panose="020B0604020202020204" pitchFamily="34" charset="0"/>
              </a:rPr>
              <a:t>Welcome and housekeeping</a:t>
            </a:r>
          </a:p>
          <a:p>
            <a:pPr algn="ctr"/>
            <a:endParaRPr lang="en-GB" sz="3600" b="1" dirty="0">
              <a:latin typeface="Arial" panose="020B0604020202020204" pitchFamily="34" charset="0"/>
              <a:cs typeface="Arial" panose="020B0604020202020204" pitchFamily="34" charset="0"/>
            </a:endParaRPr>
          </a:p>
          <a:p>
            <a:pPr algn="ctr"/>
            <a:r>
              <a:rPr lang="en-GB" sz="2000" dirty="0" smtClean="0">
                <a:latin typeface="Arial" panose="020B0604020202020204" pitchFamily="34" charset="0"/>
                <a:cs typeface="Arial" panose="020B0604020202020204" pitchFamily="34" charset="0"/>
              </a:rPr>
              <a:t>Rhonda Eagle – Newcastle City Council</a:t>
            </a:r>
          </a:p>
        </p:txBody>
      </p:sp>
    </p:spTree>
    <p:extLst>
      <p:ext uri="{BB962C8B-B14F-4D97-AF65-F5344CB8AC3E}">
        <p14:creationId xmlns:p14="http://schemas.microsoft.com/office/powerpoint/2010/main" val="350666594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4" y="369389"/>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79394" y="198573"/>
            <a:ext cx="1527635" cy="767715"/>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16978" y="6477791"/>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07704" y="647356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067944" y="634100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427984" y="6418174"/>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076056" y="6466419"/>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867326" y="6477791"/>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309469" y="6444594"/>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3" name="Picture 28" descr="https://encrypted-tbn0.gstatic.com/images?q=tbn:ANd9GcTYi1GHdUERiHrnS6FTQ0xCpVSd3i1NujJuh9LoIb3XrAmNh5lF3atSPg">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092280" y="6350640"/>
            <a:ext cx="350838" cy="350838"/>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9"/>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524328" y="642117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8408828" y="6309320"/>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479004" y="442874"/>
            <a:ext cx="8090162" cy="6724918"/>
          </a:xfrm>
          <a:prstGeom prst="rect">
            <a:avLst/>
          </a:prstGeom>
        </p:spPr>
        <p:txBody>
          <a:bodyPr wrap="square">
            <a:spAutoFit/>
          </a:bodyPr>
          <a:lstStyle/>
          <a:p>
            <a:pPr algn="ctr"/>
            <a:r>
              <a:rPr lang="en-GB" sz="3600" b="1" dirty="0" smtClean="0">
                <a:latin typeface="Arial" panose="020B0604020202020204" pitchFamily="34" charset="0"/>
                <a:cs typeface="Arial" panose="020B0604020202020204" pitchFamily="34" charset="0"/>
              </a:rPr>
              <a:t>Group discussions</a:t>
            </a:r>
            <a:endParaRPr lang="en-GB" sz="1000" b="1" dirty="0">
              <a:latin typeface="Arial" panose="020B0604020202020204" pitchFamily="34" charset="0"/>
              <a:cs typeface="Arial" panose="020B0604020202020204" pitchFamily="34" charset="0"/>
            </a:endParaRPr>
          </a:p>
          <a:p>
            <a:r>
              <a:rPr lang="en-GB" sz="2000" b="1" dirty="0" smtClean="0">
                <a:latin typeface="Arial" panose="020B0604020202020204" pitchFamily="34" charset="0"/>
                <a:cs typeface="Arial" panose="020B0604020202020204" pitchFamily="34" charset="0"/>
              </a:rPr>
              <a:t>30 minutes</a:t>
            </a:r>
          </a:p>
          <a:p>
            <a:pPr marL="457200" lvl="0" indent="-457200">
              <a:buFont typeface="+mj-lt"/>
              <a:buAutoNum type="arabicPeriod"/>
            </a:pPr>
            <a:r>
              <a:rPr lang="en-GB" sz="2000" b="1" dirty="0" err="1" smtClean="0">
                <a:latin typeface="Arial" panose="020B0604020202020204" pitchFamily="34" charset="0"/>
                <a:cs typeface="Arial" panose="020B0604020202020204" pitchFamily="34" charset="0"/>
              </a:rPr>
              <a:t>Lotting</a:t>
            </a:r>
            <a:r>
              <a:rPr lang="en-GB" sz="2000" b="1" dirty="0" smtClean="0">
                <a:latin typeface="Arial" panose="020B0604020202020204" pitchFamily="34" charset="0"/>
                <a:cs typeface="Arial" panose="020B0604020202020204" pitchFamily="34" charset="0"/>
              </a:rPr>
              <a:t> structure. </a:t>
            </a:r>
            <a:r>
              <a:rPr lang="en-GB" sz="2000" dirty="0">
                <a:latin typeface="Arial" panose="020B0604020202020204" pitchFamily="34" charset="0"/>
                <a:cs typeface="Arial" panose="020B0604020202020204" pitchFamily="34" charset="0"/>
              </a:rPr>
              <a:t>Initial thoughts on the proposed structure – Core Lots with Additional Services.  How do you think this will enable a flexible approach to meet the needs of Children and Young People</a:t>
            </a:r>
            <a:r>
              <a:rPr lang="en-GB" sz="2000" dirty="0" smtClean="0">
                <a:latin typeface="Arial" panose="020B0604020202020204" pitchFamily="34" charset="0"/>
                <a:cs typeface="Arial" panose="020B0604020202020204" pitchFamily="34" charset="0"/>
              </a:rPr>
              <a:t>?</a:t>
            </a:r>
          </a:p>
          <a:p>
            <a:pPr lvl="0"/>
            <a:endParaRPr lang="en-GB" sz="500" dirty="0" smtClean="0">
              <a:latin typeface="Arial" panose="020B0604020202020204" pitchFamily="34" charset="0"/>
              <a:cs typeface="Arial" panose="020B0604020202020204" pitchFamily="34" charset="0"/>
            </a:endParaRPr>
          </a:p>
          <a:p>
            <a:pPr lvl="0"/>
            <a:endParaRPr lang="en-GB" sz="500" dirty="0" smtClean="0">
              <a:latin typeface="Arial" panose="020B0604020202020204" pitchFamily="34" charset="0"/>
              <a:cs typeface="Arial" panose="020B0604020202020204" pitchFamily="34" charset="0"/>
            </a:endParaRPr>
          </a:p>
          <a:p>
            <a:r>
              <a:rPr lang="en-GB" sz="2000" b="1" dirty="0" smtClean="0">
                <a:latin typeface="Arial" panose="020B0604020202020204" pitchFamily="34" charset="0"/>
                <a:cs typeface="Arial" panose="020B0604020202020204" pitchFamily="34" charset="0"/>
              </a:rPr>
              <a:t>30 </a:t>
            </a:r>
            <a:r>
              <a:rPr lang="en-GB" sz="2000" b="1" dirty="0">
                <a:latin typeface="Arial" panose="020B0604020202020204" pitchFamily="34" charset="0"/>
                <a:cs typeface="Arial" panose="020B0604020202020204" pitchFamily="34" charset="0"/>
              </a:rPr>
              <a:t>minutes</a:t>
            </a:r>
          </a:p>
          <a:p>
            <a:pPr marL="457200" indent="-457200">
              <a:buAutoNum type="arabicPeriod" startAt="2"/>
            </a:pPr>
            <a:r>
              <a:rPr lang="en-GB" sz="2000" b="1" dirty="0" err="1" smtClean="0">
                <a:latin typeface="Arial" panose="020B0604020202020204" pitchFamily="34" charset="0"/>
                <a:cs typeface="Arial" panose="020B0604020202020204" pitchFamily="34" charset="0"/>
              </a:rPr>
              <a:t>Lotting</a:t>
            </a:r>
            <a:r>
              <a:rPr lang="en-GB" sz="2000" b="1" dirty="0" smtClean="0">
                <a:latin typeface="Arial" panose="020B0604020202020204" pitchFamily="34" charset="0"/>
                <a:cs typeface="Arial" panose="020B0604020202020204" pitchFamily="34" charset="0"/>
              </a:rPr>
              <a:t> </a:t>
            </a:r>
            <a:r>
              <a:rPr lang="en-GB" sz="2000" b="1" dirty="0">
                <a:latin typeface="Arial" panose="020B0604020202020204" pitchFamily="34" charset="0"/>
                <a:cs typeface="Arial" panose="020B0604020202020204" pitchFamily="34" charset="0"/>
              </a:rPr>
              <a:t>structure.  </a:t>
            </a:r>
            <a:r>
              <a:rPr lang="en-GB" sz="2000" dirty="0">
                <a:latin typeface="Arial" panose="020B0604020202020204" pitchFamily="34" charset="0"/>
                <a:cs typeface="Arial" panose="020B0604020202020204" pitchFamily="34" charset="0"/>
              </a:rPr>
              <a:t>What other Additional Services might </a:t>
            </a:r>
            <a:r>
              <a:rPr lang="en-GB" sz="2000" dirty="0" smtClean="0">
                <a:latin typeface="Arial" panose="020B0604020202020204" pitchFamily="34" charset="0"/>
                <a:cs typeface="Arial" panose="020B0604020202020204" pitchFamily="34" charset="0"/>
              </a:rPr>
              <a:t>be    required?</a:t>
            </a:r>
            <a:endParaRPr lang="en-GB" sz="2000" dirty="0">
              <a:latin typeface="Arial" panose="020B0604020202020204" pitchFamily="34" charset="0"/>
              <a:cs typeface="Arial" panose="020B0604020202020204" pitchFamily="34" charset="0"/>
            </a:endParaRPr>
          </a:p>
          <a:p>
            <a:pPr lvl="0"/>
            <a:endParaRPr lang="en-GB" sz="500" b="1" dirty="0" smtClean="0">
              <a:latin typeface="Arial" panose="020B0604020202020204" pitchFamily="34" charset="0"/>
              <a:cs typeface="Arial" panose="020B0604020202020204" pitchFamily="34" charset="0"/>
            </a:endParaRPr>
          </a:p>
          <a:p>
            <a:pPr lvl="0"/>
            <a:r>
              <a:rPr lang="en-GB" sz="2000" b="1" dirty="0" smtClean="0">
                <a:latin typeface="Arial" panose="020B0604020202020204" pitchFamily="34" charset="0"/>
                <a:cs typeface="Arial" panose="020B0604020202020204" pitchFamily="34" charset="0"/>
              </a:rPr>
              <a:t>30 minutes</a:t>
            </a:r>
          </a:p>
          <a:p>
            <a:pPr marL="457200" lvl="0" indent="-457200">
              <a:buAutoNum type="arabicPeriod" startAt="3"/>
            </a:pPr>
            <a:r>
              <a:rPr lang="en-GB" sz="2000" b="1" dirty="0" smtClean="0">
                <a:latin typeface="Arial" panose="020B0604020202020204" pitchFamily="34" charset="0"/>
                <a:cs typeface="Arial" panose="020B0604020202020204" pitchFamily="34" charset="0"/>
              </a:rPr>
              <a:t>Financial model.  </a:t>
            </a:r>
            <a:r>
              <a:rPr lang="en-GB" sz="2000" dirty="0" smtClean="0">
                <a:latin typeface="Arial" panose="020B0604020202020204" pitchFamily="34" charset="0"/>
                <a:cs typeface="Arial" panose="020B0604020202020204" pitchFamily="34" charset="0"/>
              </a:rPr>
              <a:t>How </a:t>
            </a:r>
            <a:r>
              <a:rPr lang="en-GB" sz="2000" dirty="0">
                <a:latin typeface="Arial" panose="020B0604020202020204" pitchFamily="34" charset="0"/>
                <a:cs typeface="Arial" panose="020B0604020202020204" pitchFamily="34" charset="0"/>
              </a:rPr>
              <a:t>will the proposed </a:t>
            </a:r>
            <a:r>
              <a:rPr lang="en-GB" sz="2000" dirty="0" smtClean="0">
                <a:latin typeface="Arial" panose="020B0604020202020204" pitchFamily="34" charset="0"/>
                <a:cs typeface="Arial" panose="020B0604020202020204" pitchFamily="34" charset="0"/>
              </a:rPr>
              <a:t>fees </a:t>
            </a:r>
            <a:r>
              <a:rPr lang="en-GB" sz="2000" dirty="0">
                <a:latin typeface="Arial" panose="020B0604020202020204" pitchFamily="34" charset="0"/>
                <a:cs typeface="Arial" panose="020B0604020202020204" pitchFamily="34" charset="0"/>
              </a:rPr>
              <a:t>for Lot 1 enable </a:t>
            </a:r>
            <a:endParaRPr lang="en-GB" sz="2000" dirty="0" smtClean="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      delivery of the proposed </a:t>
            </a:r>
            <a:r>
              <a:rPr lang="en-GB" sz="2000" dirty="0">
                <a:latin typeface="Arial" panose="020B0604020202020204" pitchFamily="34" charset="0"/>
                <a:cs typeface="Arial" panose="020B0604020202020204" pitchFamily="34" charset="0"/>
              </a:rPr>
              <a:t>Core Service Requirements under this </a:t>
            </a:r>
            <a:endParaRPr lang="en-GB" sz="2000" dirty="0" smtClean="0">
              <a:latin typeface="Arial" panose="020B0604020202020204" pitchFamily="34" charset="0"/>
              <a:cs typeface="Arial" panose="020B0604020202020204" pitchFamily="34" charset="0"/>
            </a:endParaRPr>
          </a:p>
          <a:p>
            <a:pPr lvl="0"/>
            <a:r>
              <a:rPr lang="en-GB" sz="2000" dirty="0">
                <a:latin typeface="Arial" panose="020B0604020202020204" pitchFamily="34" charset="0"/>
                <a:cs typeface="Arial" panose="020B0604020202020204" pitchFamily="34" charset="0"/>
              </a:rPr>
              <a:t> </a:t>
            </a:r>
            <a:r>
              <a:rPr lang="en-GB" sz="2000" dirty="0" smtClean="0">
                <a:latin typeface="Arial" panose="020B0604020202020204" pitchFamily="34" charset="0"/>
                <a:cs typeface="Arial" panose="020B0604020202020204" pitchFamily="34" charset="0"/>
              </a:rPr>
              <a:t>      Lot</a:t>
            </a:r>
            <a:r>
              <a:rPr lang="en-GB" sz="2000" dirty="0">
                <a:latin typeface="Arial" panose="020B0604020202020204" pitchFamily="34" charset="0"/>
                <a:cs typeface="Arial" panose="020B0604020202020204" pitchFamily="34" charset="0"/>
              </a:rPr>
              <a:t>?</a:t>
            </a:r>
          </a:p>
          <a:p>
            <a:pPr lvl="0"/>
            <a:endParaRPr lang="en-GB" sz="500" b="1" dirty="0" smtClean="0">
              <a:latin typeface="Arial" panose="020B0604020202020204" pitchFamily="34" charset="0"/>
              <a:cs typeface="Arial" panose="020B0604020202020204" pitchFamily="34" charset="0"/>
            </a:endParaRPr>
          </a:p>
          <a:p>
            <a:pPr lvl="0"/>
            <a:r>
              <a:rPr lang="en-GB" sz="2000" b="1" dirty="0" smtClean="0">
                <a:latin typeface="Arial" panose="020B0604020202020204" pitchFamily="34" charset="0"/>
                <a:cs typeface="Arial" panose="020B0604020202020204" pitchFamily="34" charset="0"/>
              </a:rPr>
              <a:t>30 minutes</a:t>
            </a:r>
            <a:endParaRPr lang="en-GB" sz="2000" b="1" dirty="0">
              <a:latin typeface="Arial" panose="020B0604020202020204" pitchFamily="34" charset="0"/>
              <a:cs typeface="Arial" panose="020B0604020202020204" pitchFamily="34" charset="0"/>
            </a:endParaRPr>
          </a:p>
          <a:p>
            <a:pPr marL="457200" lvl="0" indent="-457200">
              <a:buAutoNum type="arabicPeriod" startAt="4"/>
            </a:pPr>
            <a:r>
              <a:rPr lang="en-GB" sz="2000" b="1" dirty="0" smtClean="0">
                <a:latin typeface="Arial" panose="020B0604020202020204" pitchFamily="34" charset="0"/>
                <a:cs typeface="Arial" panose="020B0604020202020204" pitchFamily="34" charset="0"/>
              </a:rPr>
              <a:t>Financial model.  </a:t>
            </a:r>
            <a:r>
              <a:rPr lang="en-GB" sz="2000" dirty="0" smtClean="0">
                <a:latin typeface="Arial" panose="020B0604020202020204" pitchFamily="34" charset="0"/>
                <a:cs typeface="Arial" panose="020B0604020202020204" pitchFamily="34" charset="0"/>
              </a:rPr>
              <a:t>What additional/different </a:t>
            </a:r>
            <a:r>
              <a:rPr lang="en-GB" sz="2000" dirty="0">
                <a:latin typeface="Arial" panose="020B0604020202020204" pitchFamily="34" charset="0"/>
                <a:cs typeface="Arial" panose="020B0604020202020204" pitchFamily="34" charset="0"/>
              </a:rPr>
              <a:t>Core Service Requirements need to </a:t>
            </a:r>
            <a:r>
              <a:rPr lang="en-GB" sz="2000" dirty="0" smtClean="0">
                <a:latin typeface="Arial" panose="020B0604020202020204" pitchFamily="34" charset="0"/>
                <a:cs typeface="Arial" panose="020B0604020202020204" pitchFamily="34" charset="0"/>
              </a:rPr>
              <a:t>be in </a:t>
            </a:r>
            <a:r>
              <a:rPr lang="en-GB" sz="2000" dirty="0">
                <a:latin typeface="Arial" panose="020B0604020202020204" pitchFamily="34" charset="0"/>
                <a:cs typeface="Arial" panose="020B0604020202020204" pitchFamily="34" charset="0"/>
              </a:rPr>
              <a:t>Lot 2 and Lot 3</a:t>
            </a:r>
            <a:r>
              <a:rPr lang="en-GB" sz="2000" dirty="0" smtClean="0">
                <a:latin typeface="Arial" panose="020B0604020202020204" pitchFamily="34" charset="0"/>
                <a:cs typeface="Arial" panose="020B0604020202020204" pitchFamily="34" charset="0"/>
              </a:rPr>
              <a:t>?  How does this affect the proposed fees for Lot 2 and 3?</a:t>
            </a:r>
            <a:endParaRPr lang="en-GB" sz="2000" dirty="0">
              <a:latin typeface="Arial" panose="020B0604020202020204" pitchFamily="34" charset="0"/>
              <a:cs typeface="Arial" panose="020B0604020202020204" pitchFamily="34" charset="0"/>
            </a:endParaRPr>
          </a:p>
          <a:p>
            <a:endParaRPr lang="en-GB" sz="2000" dirty="0">
              <a:latin typeface="Arial" panose="020B0604020202020204" pitchFamily="34" charset="0"/>
              <a:cs typeface="Arial" panose="020B0604020202020204" pitchFamily="34" charset="0"/>
            </a:endParaRPr>
          </a:p>
          <a:p>
            <a:endParaRPr lang="en-GB" sz="2000" dirty="0" smtClean="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2209633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4" y="369389"/>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58893" y="332657"/>
            <a:ext cx="1527635" cy="648072"/>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16978" y="6477791"/>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07704" y="647356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067944" y="634100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427984" y="6418174"/>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076056" y="6466419"/>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867326" y="6477791"/>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309469" y="6444594"/>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3" name="Picture 28" descr="https://encrypted-tbn0.gstatic.com/images?q=tbn:ANd9GcTYi1GHdUERiHrnS6FTQ0xCpVSd3i1NujJuh9LoIb3XrAmNh5lF3atSPg">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092280" y="6350640"/>
            <a:ext cx="350838" cy="350838"/>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9"/>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524328" y="642117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8408828" y="6309320"/>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512397" y="2492896"/>
            <a:ext cx="8090162" cy="954107"/>
          </a:xfrm>
          <a:prstGeom prst="rect">
            <a:avLst/>
          </a:prstGeom>
        </p:spPr>
        <p:txBody>
          <a:bodyPr wrap="square">
            <a:spAutoFit/>
          </a:bodyPr>
          <a:lstStyle/>
          <a:p>
            <a:pPr algn="ctr"/>
            <a:r>
              <a:rPr lang="en-GB" sz="3600" b="1" dirty="0" smtClean="0">
                <a:solidFill>
                  <a:prstClr val="black"/>
                </a:solidFill>
                <a:latin typeface="Arial" panose="020B0604020202020204" pitchFamily="34" charset="0"/>
                <a:cs typeface="Arial" panose="020B0604020202020204" pitchFamily="34" charset="0"/>
              </a:rPr>
              <a:t>Next Steps</a:t>
            </a:r>
            <a:endParaRPr lang="en-GB" sz="3600" b="1" dirty="0">
              <a:solidFill>
                <a:prstClr val="black"/>
              </a:solidFill>
              <a:latin typeface="Arial" panose="020B0604020202020204" pitchFamily="34" charset="0"/>
              <a:cs typeface="Arial" panose="020B0604020202020204" pitchFamily="34" charset="0"/>
            </a:endParaRPr>
          </a:p>
          <a:p>
            <a:pPr algn="ctr"/>
            <a:r>
              <a:rPr lang="en-GB" sz="2000" dirty="0" smtClean="0">
                <a:solidFill>
                  <a:prstClr val="black"/>
                </a:solidFill>
                <a:latin typeface="Arial" panose="020B0604020202020204" pitchFamily="34" charset="0"/>
                <a:cs typeface="Arial" panose="020B0604020202020204" pitchFamily="34" charset="0"/>
              </a:rPr>
              <a:t>Rhonda Eagle – Newcastle City Council</a:t>
            </a:r>
          </a:p>
        </p:txBody>
      </p:sp>
    </p:spTree>
    <p:extLst>
      <p:ext uri="{BB962C8B-B14F-4D97-AF65-F5344CB8AC3E}">
        <p14:creationId xmlns:p14="http://schemas.microsoft.com/office/powerpoint/2010/main" val="44793894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4" y="369389"/>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78613" y="198573"/>
            <a:ext cx="1527635" cy="596901"/>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16978" y="6477791"/>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07704" y="647356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067944" y="634100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427984" y="6418174"/>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076056" y="6466419"/>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867326" y="6477791"/>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309469" y="6444594"/>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3" name="Picture 28" descr="https://encrypted-tbn0.gstatic.com/images?q=tbn:ANd9GcTYi1GHdUERiHrnS6FTQ0xCpVSd3i1NujJuh9LoIb3XrAmNh5lF3atSPg">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092280" y="6350640"/>
            <a:ext cx="350838" cy="350838"/>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9"/>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524328" y="642117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8408828" y="6309320"/>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475454" y="737846"/>
            <a:ext cx="8090162" cy="5878532"/>
          </a:xfrm>
          <a:prstGeom prst="rect">
            <a:avLst/>
          </a:prstGeom>
        </p:spPr>
        <p:txBody>
          <a:bodyPr wrap="square">
            <a:spAutoFit/>
          </a:bodyPr>
          <a:lstStyle/>
          <a:p>
            <a:pPr algn="ctr"/>
            <a:r>
              <a:rPr lang="en-GB" sz="3600" b="1" dirty="0">
                <a:latin typeface="Arial" panose="020B0604020202020204" pitchFamily="34" charset="0"/>
                <a:cs typeface="Arial" panose="020B0604020202020204" pitchFamily="34" charset="0"/>
              </a:rPr>
              <a:t>Next Steps</a:t>
            </a:r>
          </a:p>
          <a:p>
            <a:endParaRPr lang="en-GB" sz="1000" dirty="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We will continue </a:t>
            </a:r>
            <a:r>
              <a:rPr lang="en-GB" sz="2000" dirty="0">
                <a:latin typeface="Arial" panose="020B0604020202020204" pitchFamily="34" charset="0"/>
                <a:cs typeface="Arial" panose="020B0604020202020204" pitchFamily="34" charset="0"/>
              </a:rPr>
              <a:t>to gather feedback </a:t>
            </a:r>
            <a:r>
              <a:rPr lang="en-GB" sz="2000" dirty="0" smtClean="0">
                <a:latin typeface="Arial" panose="020B0604020202020204" pitchFamily="34" charset="0"/>
                <a:cs typeface="Arial" panose="020B0604020202020204" pitchFamily="34" charset="0"/>
              </a:rPr>
              <a:t>on the proposed </a:t>
            </a:r>
            <a:r>
              <a:rPr lang="en-GB" sz="2000" dirty="0">
                <a:latin typeface="Arial" panose="020B0604020202020204" pitchFamily="34" charset="0"/>
                <a:cs typeface="Arial" panose="020B0604020202020204" pitchFamily="34" charset="0"/>
              </a:rPr>
              <a:t>Lotting Structure, Additional Service Menu, Financial Model and Core Service Requirements/Service Specification for Children's Homes</a:t>
            </a:r>
          </a:p>
          <a:p>
            <a:endParaRPr lang="en-GB" sz="1000" dirty="0" smtClean="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The end date for consultation on the Proposed </a:t>
            </a:r>
            <a:r>
              <a:rPr lang="en-GB" sz="2000" dirty="0" err="1" smtClean="0">
                <a:latin typeface="Arial" panose="020B0604020202020204" pitchFamily="34" charset="0"/>
                <a:cs typeface="Arial" panose="020B0604020202020204" pitchFamily="34" charset="0"/>
              </a:rPr>
              <a:t>Lotting</a:t>
            </a:r>
            <a:r>
              <a:rPr lang="en-GB" sz="2000" dirty="0" smtClean="0">
                <a:latin typeface="Arial" panose="020B0604020202020204" pitchFamily="34" charset="0"/>
                <a:cs typeface="Arial" panose="020B0604020202020204" pitchFamily="34" charset="0"/>
              </a:rPr>
              <a:t> Structure, Financial Model and Core Service Requirements will be detailed on papers that will be circulated through the NEPO Electronic Tendering Portal following this event.</a:t>
            </a:r>
            <a:endParaRPr lang="en-GB" sz="2000" dirty="0">
              <a:latin typeface="Arial" panose="020B0604020202020204" pitchFamily="34" charset="0"/>
              <a:cs typeface="Arial" panose="020B0604020202020204" pitchFamily="34" charset="0"/>
            </a:endParaRPr>
          </a:p>
          <a:p>
            <a:endParaRPr lang="en-GB" sz="1000" dirty="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In October 2016, </a:t>
            </a:r>
            <a:r>
              <a:rPr lang="en-GB" sz="2000" dirty="0" smtClean="0">
                <a:latin typeface="Arial" panose="020B0604020202020204" pitchFamily="34" charset="0"/>
                <a:cs typeface="Arial" panose="020B0604020202020204" pitchFamily="34" charset="0"/>
              </a:rPr>
              <a:t>having considered </a:t>
            </a:r>
            <a:r>
              <a:rPr lang="en-GB" sz="2000" dirty="0">
                <a:latin typeface="Arial" panose="020B0604020202020204" pitchFamily="34" charset="0"/>
                <a:cs typeface="Arial" panose="020B0604020202020204" pitchFamily="34" charset="0"/>
              </a:rPr>
              <a:t>all feedback received from </a:t>
            </a:r>
            <a:r>
              <a:rPr lang="en-GB" sz="2000" dirty="0" smtClean="0">
                <a:latin typeface="Arial" panose="020B0604020202020204" pitchFamily="34" charset="0"/>
                <a:cs typeface="Arial" panose="020B0604020202020204" pitchFamily="34" charset="0"/>
              </a:rPr>
              <a:t>Children’s Homes Providers </a:t>
            </a:r>
            <a:r>
              <a:rPr lang="en-GB" sz="2000" dirty="0">
                <a:latin typeface="Arial" panose="020B0604020202020204" pitchFamily="34" charset="0"/>
                <a:cs typeface="Arial" panose="020B0604020202020204" pitchFamily="34" charset="0"/>
              </a:rPr>
              <a:t>we </a:t>
            </a:r>
            <a:r>
              <a:rPr lang="en-GB" sz="2000" dirty="0" smtClean="0">
                <a:latin typeface="Arial" panose="020B0604020202020204" pitchFamily="34" charset="0"/>
                <a:cs typeface="Arial" panose="020B0604020202020204" pitchFamily="34" charset="0"/>
              </a:rPr>
              <a:t>will hold a fourth and final engagement event with Children’s Homes Providers.  We will share our:</a:t>
            </a: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final </a:t>
            </a:r>
            <a:r>
              <a:rPr lang="en-GB" sz="2000" dirty="0" err="1" smtClean="0">
                <a:latin typeface="Arial" panose="020B0604020202020204" pitchFamily="34" charset="0"/>
                <a:cs typeface="Arial" panose="020B0604020202020204" pitchFamily="34" charset="0"/>
              </a:rPr>
              <a:t>Lotting</a:t>
            </a:r>
            <a:r>
              <a:rPr lang="en-GB" sz="2000" dirty="0" smtClean="0">
                <a:latin typeface="Arial" panose="020B0604020202020204" pitchFamily="34" charset="0"/>
                <a:cs typeface="Arial" panose="020B0604020202020204" pitchFamily="34" charset="0"/>
              </a:rPr>
              <a:t> </a:t>
            </a:r>
            <a:r>
              <a:rPr lang="en-GB" sz="2000" dirty="0">
                <a:latin typeface="Arial" panose="020B0604020202020204" pitchFamily="34" charset="0"/>
                <a:cs typeface="Arial" panose="020B0604020202020204" pitchFamily="34" charset="0"/>
              </a:rPr>
              <a:t>Structure</a:t>
            </a:r>
          </a:p>
          <a:p>
            <a:pPr marL="342900" lvl="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final Financial </a:t>
            </a:r>
            <a:r>
              <a:rPr lang="en-GB" sz="2000" dirty="0">
                <a:latin typeface="Arial" panose="020B0604020202020204" pitchFamily="34" charset="0"/>
                <a:cs typeface="Arial" panose="020B0604020202020204" pitchFamily="34" charset="0"/>
              </a:rPr>
              <a:t>Model</a:t>
            </a:r>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final Core </a:t>
            </a:r>
            <a:r>
              <a:rPr lang="en-GB" sz="2000" dirty="0">
                <a:latin typeface="Arial" panose="020B0604020202020204" pitchFamily="34" charset="0"/>
                <a:cs typeface="Arial" panose="020B0604020202020204" pitchFamily="34" charset="0"/>
              </a:rPr>
              <a:t>Service </a:t>
            </a:r>
            <a:r>
              <a:rPr lang="en-GB" sz="2000" dirty="0" smtClean="0">
                <a:latin typeface="Arial" panose="020B0604020202020204" pitchFamily="34" charset="0"/>
                <a:cs typeface="Arial" panose="020B0604020202020204" pitchFamily="34" charset="0"/>
              </a:rPr>
              <a:t>Requirements</a:t>
            </a: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765383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3" y="243758"/>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79394" y="102424"/>
            <a:ext cx="1527635" cy="536311"/>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16978" y="6477791"/>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07704" y="647356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067944" y="634100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427984" y="6418174"/>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076056" y="6466419"/>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867326" y="6477791"/>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309469" y="6444594"/>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3" name="Picture 28" descr="https://encrypted-tbn0.gstatic.com/images?q=tbn:ANd9GcTYi1GHdUERiHrnS6FTQ0xCpVSd3i1NujJuh9LoIb3XrAmNh5lF3atSPg">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092280" y="6350640"/>
            <a:ext cx="350838" cy="350838"/>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9"/>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524328" y="642117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8408828" y="6309320"/>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549623" y="517601"/>
            <a:ext cx="8090162" cy="5724644"/>
          </a:xfrm>
          <a:prstGeom prst="rect">
            <a:avLst/>
          </a:prstGeom>
        </p:spPr>
        <p:txBody>
          <a:bodyPr wrap="square">
            <a:spAutoFit/>
          </a:bodyPr>
          <a:lstStyle/>
          <a:p>
            <a:pPr algn="ctr"/>
            <a:r>
              <a:rPr lang="en-GB" sz="3600" b="1" dirty="0">
                <a:latin typeface="Arial" panose="020B0604020202020204" pitchFamily="34" charset="0"/>
                <a:cs typeface="Arial" panose="020B0604020202020204" pitchFamily="34" charset="0"/>
              </a:rPr>
              <a:t>Indicative project timeline</a:t>
            </a:r>
          </a:p>
          <a:p>
            <a:endParaRPr lang="en-GB" sz="1000" dirty="0">
              <a:solidFill>
                <a:srgbClr val="FF0000"/>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Commissioning Phase</a:t>
            </a:r>
          </a:p>
          <a:p>
            <a:pPr marL="800100" lvl="1"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October </a:t>
            </a:r>
            <a:r>
              <a:rPr lang="en-GB" sz="2000" dirty="0">
                <a:latin typeface="Arial" panose="020B0604020202020204" pitchFamily="34" charset="0"/>
                <a:cs typeface="Arial" panose="020B0604020202020204" pitchFamily="34" charset="0"/>
              </a:rPr>
              <a:t>and November 2016 – consultation with Residential Short Break Providers</a:t>
            </a:r>
          </a:p>
          <a:p>
            <a:pPr marL="800100" lvl="1"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November and December 2016 – consultation with non-maintained and Independent Special Schools and Colleges</a:t>
            </a:r>
          </a:p>
          <a:p>
            <a:pPr marL="800100" lvl="1"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January 2017 – </a:t>
            </a:r>
            <a:r>
              <a:rPr lang="en-GB" sz="2000" dirty="0" smtClean="0">
                <a:latin typeface="Arial" panose="020B0604020202020204" pitchFamily="34" charset="0"/>
                <a:cs typeface="Arial" panose="020B0604020202020204" pitchFamily="34" charset="0"/>
              </a:rPr>
              <a:t>Final proposal issued for consultation with </a:t>
            </a:r>
            <a:r>
              <a:rPr lang="en-GB" sz="2000" dirty="0">
                <a:latin typeface="Arial" panose="020B0604020202020204" pitchFamily="34" charset="0"/>
                <a:cs typeface="Arial" panose="020B0604020202020204" pitchFamily="34" charset="0"/>
              </a:rPr>
              <a:t>the full </a:t>
            </a:r>
            <a:r>
              <a:rPr lang="en-GB" sz="2000" dirty="0" smtClean="0">
                <a:latin typeface="Arial" panose="020B0604020202020204" pitchFamily="34" charset="0"/>
                <a:cs typeface="Arial" panose="020B0604020202020204" pitchFamily="34" charset="0"/>
              </a:rPr>
              <a:t>market. Following consultation period, we will obtain approval for our commissioning model and close down the commissioning phase.</a:t>
            </a:r>
            <a:endParaRPr lang="en-GB" sz="2000" dirty="0">
              <a:latin typeface="Arial" panose="020B0604020202020204" pitchFamily="34" charset="0"/>
              <a:cs typeface="Arial" panose="020B0604020202020204" pitchFamily="34" charset="0"/>
            </a:endParaRPr>
          </a:p>
          <a:p>
            <a:pPr lvl="1"/>
            <a:endParaRPr lang="en-GB" sz="1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Procurement Phase</a:t>
            </a:r>
          </a:p>
          <a:p>
            <a:pPr marL="800100" lvl="1"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Tender Readiness sessions February 2017</a:t>
            </a:r>
          </a:p>
          <a:p>
            <a:pPr marL="800100" lvl="1"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Tender process March – August 2017</a:t>
            </a:r>
          </a:p>
          <a:p>
            <a:pPr lvl="1"/>
            <a:endParaRPr lang="en-GB" sz="1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Implementation Phase</a:t>
            </a:r>
          </a:p>
          <a:p>
            <a:pPr marL="800100" lvl="1"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From 1 September </a:t>
            </a:r>
            <a:r>
              <a:rPr lang="en-GB" sz="2000" dirty="0" smtClean="0">
                <a:latin typeface="Arial" panose="020B0604020202020204" pitchFamily="34" charset="0"/>
                <a:cs typeface="Arial" panose="020B0604020202020204" pitchFamily="34" charset="0"/>
              </a:rPr>
              <a:t>2017</a:t>
            </a:r>
            <a:endParaRPr lang="en-GB" sz="2000" dirty="0">
              <a:latin typeface="Arial" panose="020B0604020202020204" pitchFamily="34" charset="0"/>
              <a:cs typeface="Arial" panose="020B0604020202020204" pitchFamily="34" charset="0"/>
            </a:endParaRPr>
          </a:p>
          <a:p>
            <a:r>
              <a:rPr lang="en-GB" sz="2000" b="1" dirty="0">
                <a:latin typeface="Arial" panose="020B0604020202020204" pitchFamily="34" charset="0"/>
                <a:cs typeface="Arial" panose="020B0604020202020204" pitchFamily="34" charset="0"/>
              </a:rPr>
              <a:t>Please note all dates are indicative and </a:t>
            </a:r>
            <a:r>
              <a:rPr lang="en-GB" sz="2000" b="1" dirty="0" smtClean="0">
                <a:latin typeface="Arial" panose="020B0604020202020204" pitchFamily="34" charset="0"/>
                <a:cs typeface="Arial" panose="020B0604020202020204" pitchFamily="34" charset="0"/>
              </a:rPr>
              <a:t>may change </a:t>
            </a:r>
            <a:r>
              <a:rPr lang="en-GB" sz="2000" b="1" dirty="0">
                <a:latin typeface="Arial" panose="020B0604020202020204" pitchFamily="34" charset="0"/>
                <a:cs typeface="Arial" panose="020B0604020202020204" pitchFamily="34" charset="0"/>
              </a:rPr>
              <a:t>at any point</a:t>
            </a:r>
          </a:p>
        </p:txBody>
      </p:sp>
    </p:spTree>
    <p:extLst>
      <p:ext uri="{BB962C8B-B14F-4D97-AF65-F5344CB8AC3E}">
        <p14:creationId xmlns:p14="http://schemas.microsoft.com/office/powerpoint/2010/main" val="92568341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4" y="369389"/>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58893" y="332657"/>
            <a:ext cx="1527635" cy="720080"/>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16978" y="6477791"/>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07704" y="647356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067944" y="634100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427984" y="6418174"/>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076056" y="6466419"/>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867326" y="6477791"/>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309469" y="6444594"/>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3" name="Picture 28" descr="https://encrypted-tbn0.gstatic.com/images?q=tbn:ANd9GcTYi1GHdUERiHrnS6FTQ0xCpVSd3i1NujJuh9LoIb3XrAmNh5lF3atSPg">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092280" y="6350640"/>
            <a:ext cx="350838" cy="350838"/>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9"/>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524328" y="642117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8408828" y="6309320"/>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479003" y="908720"/>
            <a:ext cx="8090162" cy="3970318"/>
          </a:xfrm>
          <a:prstGeom prst="rect">
            <a:avLst/>
          </a:prstGeom>
        </p:spPr>
        <p:txBody>
          <a:bodyPr wrap="square">
            <a:spAutoFit/>
          </a:bodyPr>
          <a:lstStyle/>
          <a:p>
            <a:pPr algn="ctr"/>
            <a:r>
              <a:rPr lang="en-GB" sz="2800" b="1" dirty="0">
                <a:latin typeface="Arial" panose="020B0604020202020204" pitchFamily="34" charset="0"/>
                <a:cs typeface="Arial" panose="020B0604020202020204" pitchFamily="34" charset="0"/>
              </a:rPr>
              <a:t>Close</a:t>
            </a:r>
          </a:p>
          <a:p>
            <a:endParaRPr lang="en-GB" sz="2800" b="1"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Single point of contact:</a:t>
            </a:r>
            <a:endParaRPr lang="en-GB" sz="2800" dirty="0">
              <a:latin typeface="Arial" panose="020B0604020202020204" pitchFamily="34" charset="0"/>
              <a:cs typeface="Arial" panose="020B0604020202020204" pitchFamily="34" charset="0"/>
            </a:endParaRPr>
          </a:p>
          <a:p>
            <a:endParaRPr lang="en-GB" sz="2800" dirty="0">
              <a:latin typeface="Arial" panose="020B0604020202020204" pitchFamily="34" charset="0"/>
              <a:cs typeface="Arial" panose="020B0604020202020204" pitchFamily="34" charset="0"/>
            </a:endParaRPr>
          </a:p>
          <a:p>
            <a:r>
              <a:rPr lang="en-GB" sz="2800" b="1" dirty="0">
                <a:latin typeface="Arial" panose="020B0604020202020204" pitchFamily="34" charset="0"/>
                <a:cs typeface="Arial" panose="020B0604020202020204" pitchFamily="34" charset="0"/>
              </a:rPr>
              <a:t>Emma Bass</a:t>
            </a:r>
          </a:p>
          <a:p>
            <a:r>
              <a:rPr lang="en-GB" sz="2800" dirty="0">
                <a:latin typeface="Arial" panose="020B0604020202020204" pitchFamily="34" charset="0"/>
                <a:cs typeface="Arial" panose="020B0604020202020204" pitchFamily="34" charset="0"/>
              </a:rPr>
              <a:t>Support Officer – Collaborative Procurement, Newcastle City Council</a:t>
            </a:r>
          </a:p>
          <a:p>
            <a:r>
              <a:rPr lang="en-GB" sz="2800" dirty="0">
                <a:latin typeface="Arial" panose="020B0604020202020204" pitchFamily="34" charset="0"/>
                <a:cs typeface="Arial" panose="020B0604020202020204" pitchFamily="34" charset="0"/>
                <a:hlinkClick r:id="rId22"/>
              </a:rPr>
              <a:t>emma.bass@newcastle.gov.uk</a:t>
            </a:r>
            <a:endParaRPr lang="en-GB" sz="2800" dirty="0">
              <a:latin typeface="Arial" panose="020B0604020202020204" pitchFamily="34" charset="0"/>
              <a:cs typeface="Arial" panose="020B0604020202020204" pitchFamily="34" charset="0"/>
            </a:endParaRPr>
          </a:p>
          <a:p>
            <a:r>
              <a:rPr lang="en-GB" sz="2800" dirty="0">
                <a:latin typeface="Arial" panose="020B0604020202020204" pitchFamily="34" charset="0"/>
                <a:cs typeface="Arial" panose="020B0604020202020204" pitchFamily="34" charset="0"/>
              </a:rPr>
              <a:t>Telephone: 0191 211 6366</a:t>
            </a:r>
          </a:p>
        </p:txBody>
      </p:sp>
    </p:spTree>
    <p:extLst>
      <p:ext uri="{BB962C8B-B14F-4D97-AF65-F5344CB8AC3E}">
        <p14:creationId xmlns:p14="http://schemas.microsoft.com/office/powerpoint/2010/main" val="19569837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4" y="369389"/>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58893" y="332657"/>
            <a:ext cx="1527635" cy="648072"/>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16978" y="6477791"/>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07704" y="647356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067944" y="634100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427984" y="6418174"/>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076056" y="6466419"/>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867326" y="6477791"/>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309469" y="6444594"/>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3" name="Picture 28" descr="https://encrypted-tbn0.gstatic.com/images?q=tbn:ANd9GcTYi1GHdUERiHrnS6FTQ0xCpVSd3i1NujJuh9LoIb3XrAmNh5lF3atSPg">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092280" y="6350640"/>
            <a:ext cx="350838" cy="350838"/>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9"/>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524328" y="642117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8408828" y="6309320"/>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512397" y="2492896"/>
            <a:ext cx="8090162" cy="2616101"/>
          </a:xfrm>
          <a:prstGeom prst="rect">
            <a:avLst/>
          </a:prstGeom>
        </p:spPr>
        <p:txBody>
          <a:bodyPr wrap="square">
            <a:spAutoFit/>
          </a:bodyPr>
          <a:lstStyle/>
          <a:p>
            <a:pPr algn="ctr"/>
            <a:r>
              <a:rPr lang="en-GB" sz="3600" b="1" dirty="0" smtClean="0">
                <a:latin typeface="Arial" panose="020B0604020202020204" pitchFamily="34" charset="0"/>
                <a:cs typeface="Arial" panose="020B0604020202020204" pitchFamily="34" charset="0"/>
              </a:rPr>
              <a:t>Update from Children’s Residential Homes Provider Event (2) 31.08.2016</a:t>
            </a:r>
          </a:p>
          <a:p>
            <a:pPr algn="ctr"/>
            <a:endParaRPr lang="en-GB" sz="3600" b="1" dirty="0">
              <a:latin typeface="Arial" panose="020B0604020202020204" pitchFamily="34" charset="0"/>
              <a:cs typeface="Arial" panose="020B0604020202020204" pitchFamily="34" charset="0"/>
            </a:endParaRPr>
          </a:p>
          <a:p>
            <a:pPr algn="ctr"/>
            <a:r>
              <a:rPr lang="en-GB" sz="2000" dirty="0" smtClean="0">
                <a:latin typeface="Arial" panose="020B0604020202020204" pitchFamily="34" charset="0"/>
                <a:cs typeface="Arial" panose="020B0604020202020204" pitchFamily="34" charset="0"/>
              </a:rPr>
              <a:t>Rhonda Eagle </a:t>
            </a:r>
            <a:r>
              <a:rPr lang="en-GB" sz="2000" dirty="0" smtClean="0">
                <a:latin typeface="Arial" panose="020B0604020202020204" pitchFamily="34" charset="0"/>
                <a:cs typeface="Arial" panose="020B0604020202020204" pitchFamily="34" charset="0"/>
              </a:rPr>
              <a:t>– Newcastle City Council</a:t>
            </a:r>
          </a:p>
        </p:txBody>
      </p:sp>
    </p:spTree>
    <p:extLst>
      <p:ext uri="{BB962C8B-B14F-4D97-AF65-F5344CB8AC3E}">
        <p14:creationId xmlns:p14="http://schemas.microsoft.com/office/powerpoint/2010/main" val="5697070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4" y="369389"/>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58893" y="332657"/>
            <a:ext cx="1527635" cy="648072"/>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16978" y="6477791"/>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07704" y="647356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067944" y="634100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427984" y="6418174"/>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076056" y="6466419"/>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867326" y="6477791"/>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309469" y="6444594"/>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3" name="Picture 28" descr="https://encrypted-tbn0.gstatic.com/images?q=tbn:ANd9GcTYi1GHdUERiHrnS6FTQ0xCpVSd3i1NujJuh9LoIb3XrAmNh5lF3atSPg">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092280" y="6350640"/>
            <a:ext cx="350838" cy="350838"/>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9"/>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524328" y="642117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8408828" y="6309320"/>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479003" y="908720"/>
            <a:ext cx="8090162" cy="4955203"/>
          </a:xfrm>
          <a:prstGeom prst="rect">
            <a:avLst/>
          </a:prstGeom>
        </p:spPr>
        <p:txBody>
          <a:bodyPr wrap="square">
            <a:spAutoFit/>
          </a:bodyPr>
          <a:lstStyle/>
          <a:p>
            <a:pPr algn="ctr"/>
            <a:r>
              <a:rPr lang="en-GB" sz="3600" b="1" dirty="0">
                <a:latin typeface="Arial" panose="020B0604020202020204" pitchFamily="34" charset="0"/>
                <a:cs typeface="Arial" panose="020B0604020202020204" pitchFamily="34" charset="0"/>
              </a:rPr>
              <a:t>Update from </a:t>
            </a:r>
            <a:r>
              <a:rPr lang="en-GB" sz="3600" b="1" dirty="0" smtClean="0">
                <a:latin typeface="Arial" panose="020B0604020202020204" pitchFamily="34" charset="0"/>
                <a:cs typeface="Arial" panose="020B0604020202020204" pitchFamily="34" charset="0"/>
              </a:rPr>
              <a:t>Provider </a:t>
            </a:r>
            <a:r>
              <a:rPr lang="en-GB" sz="3600" b="1" dirty="0">
                <a:latin typeface="Arial" panose="020B0604020202020204" pitchFamily="34" charset="0"/>
                <a:cs typeface="Arial" panose="020B0604020202020204" pitchFamily="34" charset="0"/>
              </a:rPr>
              <a:t>Event </a:t>
            </a:r>
            <a:r>
              <a:rPr lang="en-GB" sz="3600" b="1" dirty="0" smtClean="0">
                <a:latin typeface="Arial" panose="020B0604020202020204" pitchFamily="34" charset="0"/>
                <a:cs typeface="Arial" panose="020B0604020202020204" pitchFamily="34" charset="0"/>
              </a:rPr>
              <a:t>(2)</a:t>
            </a:r>
            <a:endParaRPr lang="en-GB" sz="3600" dirty="0">
              <a:latin typeface="Arial" panose="020B0604020202020204" pitchFamily="34" charset="0"/>
              <a:cs typeface="Arial" panose="020B0604020202020204" pitchFamily="34" charset="0"/>
            </a:endParaRPr>
          </a:p>
          <a:p>
            <a:pPr algn="ctr"/>
            <a:endParaRPr lang="en-GB" sz="2000" dirty="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During this event, data was shared with Providers on:</a:t>
            </a:r>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Number of placements broken down by age and gender</a:t>
            </a:r>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Primary, secondary and tertiary needs</a:t>
            </a:r>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Number of placements made outside the North East region</a:t>
            </a:r>
          </a:p>
          <a:p>
            <a:pPr marL="342900" indent="-342900">
              <a:buFont typeface="Arial" panose="020B0604020202020204" pitchFamily="34" charset="0"/>
              <a:buChar char="•"/>
            </a:pPr>
            <a:endParaRPr lang="en-GB" sz="2000" dirty="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Analysis of the needs across the region enabled us to have the group discussions regarding:</a:t>
            </a:r>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potential Lotting Structure</a:t>
            </a:r>
            <a:endParaRPr lang="en-GB" sz="20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potential Core Service Requirements</a:t>
            </a:r>
          </a:p>
          <a:p>
            <a:endParaRPr lang="en-GB" sz="2000" dirty="0" smtClean="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Feedback after the event reinforced points raised during the event.</a:t>
            </a:r>
            <a:endParaRPr lang="en-GB" sz="2000" dirty="0">
              <a:latin typeface="Arial" panose="020B0604020202020204" pitchFamily="34" charset="0"/>
              <a:cs typeface="Arial" panose="020B0604020202020204" pitchFamily="34" charset="0"/>
            </a:endParaRPr>
          </a:p>
          <a:p>
            <a:endParaRPr lang="en-GB" sz="2000" dirty="0" smtClean="0">
              <a:latin typeface="Arial" panose="020B0604020202020204" pitchFamily="34" charset="0"/>
              <a:cs typeface="Arial" panose="020B0604020202020204" pitchFamily="34" charset="0"/>
            </a:endParaRPr>
          </a:p>
          <a:p>
            <a:endParaRPr lang="en-GB" sz="2000" dirty="0" smtClean="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4371614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4" y="369389"/>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58893" y="332657"/>
            <a:ext cx="1527635" cy="648072"/>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16978" y="6477791"/>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07704" y="647356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067944" y="634100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427984" y="6418174"/>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076056" y="6466419"/>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867326" y="6477791"/>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309469" y="6444594"/>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3" name="Picture 28" descr="https://encrypted-tbn0.gstatic.com/images?q=tbn:ANd9GcTYi1GHdUERiHrnS6FTQ0xCpVSd3i1NujJuh9LoIb3XrAmNh5lF3atSPg">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092280" y="6350640"/>
            <a:ext cx="350838" cy="350838"/>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9"/>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524328" y="642117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8408828" y="6309320"/>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0" y="821303"/>
            <a:ext cx="8729503" cy="5109091"/>
          </a:xfrm>
          <a:prstGeom prst="rect">
            <a:avLst/>
          </a:prstGeom>
        </p:spPr>
        <p:txBody>
          <a:bodyPr wrap="square">
            <a:spAutoFit/>
          </a:bodyPr>
          <a:lstStyle/>
          <a:p>
            <a:pPr algn="ctr"/>
            <a:r>
              <a:rPr lang="en-GB" sz="3600" b="1" dirty="0">
                <a:latin typeface="Arial" panose="020B0604020202020204" pitchFamily="34" charset="0"/>
                <a:cs typeface="Arial" panose="020B0604020202020204" pitchFamily="34" charset="0"/>
              </a:rPr>
              <a:t>Update from Provider Event (2)</a:t>
            </a:r>
            <a:endParaRPr lang="en-GB" sz="3600" dirty="0">
              <a:latin typeface="Arial" panose="020B0604020202020204" pitchFamily="34" charset="0"/>
              <a:cs typeface="Arial" panose="020B0604020202020204" pitchFamily="34" charset="0"/>
            </a:endParaRPr>
          </a:p>
          <a:p>
            <a:pPr algn="ctr"/>
            <a:endParaRPr lang="en-GB" sz="1000" dirty="0" smtClean="0">
              <a:latin typeface="Arial" panose="020B0604020202020204" pitchFamily="34" charset="0"/>
              <a:cs typeface="Arial" panose="020B0604020202020204" pitchFamily="34" charset="0"/>
            </a:endParaRPr>
          </a:p>
          <a:p>
            <a:pPr lvl="1"/>
            <a:r>
              <a:rPr lang="en-GB" sz="2000" b="1" dirty="0" smtClean="0">
                <a:latin typeface="Arial" panose="020B0604020202020204" pitchFamily="34" charset="0"/>
                <a:cs typeface="Arial" panose="020B0604020202020204" pitchFamily="34" charset="0"/>
              </a:rPr>
              <a:t>Feedback received during the Event</a:t>
            </a:r>
          </a:p>
          <a:p>
            <a:pPr marL="800100" lvl="1"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Social, Emotional and Mental Health (SEMH) should be a specific Lot.</a:t>
            </a:r>
          </a:p>
          <a:p>
            <a:pPr marL="800100" lvl="1"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Difficult to identify what additionality would be need to be offered by Providers to qualify as a specialist Child Sexual Exploitation (CSE) provision, but data evidenced that CSE was a increasing consideration when making placements.  Discussed whether we needed a separate Lot for CSE or whether it was more appropriate for the Core Service Requirements for Homes under all Lots to be able to support Children and Young People who have experienced or are at risk of CSE.</a:t>
            </a:r>
          </a:p>
          <a:p>
            <a:pPr marL="800100" lvl="1"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Recognition that Disabilities and Therapeutic Services cover a broad range of services therefore, would be better detailed in an Additional Services menu?</a:t>
            </a:r>
          </a:p>
        </p:txBody>
      </p:sp>
    </p:spTree>
    <p:extLst>
      <p:ext uri="{BB962C8B-B14F-4D97-AF65-F5344CB8AC3E}">
        <p14:creationId xmlns:p14="http://schemas.microsoft.com/office/powerpoint/2010/main" val="19663183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4" y="369389"/>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58893" y="332657"/>
            <a:ext cx="1527635" cy="648072"/>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16978" y="6477791"/>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07704" y="647356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067944" y="634100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427984" y="6418174"/>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076056" y="6466419"/>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867326" y="6477791"/>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309469" y="6444594"/>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3" name="Picture 28" descr="https://encrypted-tbn0.gstatic.com/images?q=tbn:ANd9GcTYi1GHdUERiHrnS6FTQ0xCpVSd3i1NujJuh9LoIb3XrAmNh5lF3atSPg">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092280" y="6350640"/>
            <a:ext cx="350838" cy="350838"/>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9"/>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524328" y="642117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8408828" y="6309320"/>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194251" y="912610"/>
            <a:ext cx="8389653" cy="5724644"/>
          </a:xfrm>
          <a:prstGeom prst="rect">
            <a:avLst/>
          </a:prstGeom>
        </p:spPr>
        <p:txBody>
          <a:bodyPr wrap="square">
            <a:spAutoFit/>
          </a:bodyPr>
          <a:lstStyle/>
          <a:p>
            <a:pPr algn="ctr"/>
            <a:r>
              <a:rPr lang="en-GB" sz="3600" b="1" dirty="0">
                <a:latin typeface="Arial" panose="020B0604020202020204" pitchFamily="34" charset="0"/>
                <a:cs typeface="Arial" panose="020B0604020202020204" pitchFamily="34" charset="0"/>
              </a:rPr>
              <a:t>Update from Provider Event (2)</a:t>
            </a:r>
            <a:endParaRPr lang="en-GB" sz="3600" dirty="0">
              <a:latin typeface="Arial" panose="020B0604020202020204" pitchFamily="34" charset="0"/>
              <a:cs typeface="Arial" panose="020B0604020202020204" pitchFamily="34" charset="0"/>
            </a:endParaRPr>
          </a:p>
          <a:p>
            <a:pPr algn="ctr"/>
            <a:endParaRPr lang="en-GB" sz="1000" dirty="0" smtClean="0">
              <a:latin typeface="Arial" panose="020B0604020202020204" pitchFamily="34" charset="0"/>
              <a:cs typeface="Arial" panose="020B0604020202020204" pitchFamily="34" charset="0"/>
            </a:endParaRPr>
          </a:p>
          <a:p>
            <a:pPr lvl="1"/>
            <a:r>
              <a:rPr lang="en-GB" sz="2000" b="1" dirty="0">
                <a:latin typeface="Arial" panose="020B0604020202020204" pitchFamily="34" charset="0"/>
                <a:cs typeface="Arial" panose="020B0604020202020204" pitchFamily="34" charset="0"/>
              </a:rPr>
              <a:t>Feedback received during the </a:t>
            </a:r>
            <a:r>
              <a:rPr lang="en-GB" sz="2000" b="1" dirty="0" smtClean="0">
                <a:latin typeface="Arial" panose="020B0604020202020204" pitchFamily="34" charset="0"/>
                <a:cs typeface="Arial" panose="020B0604020202020204" pitchFamily="34" charset="0"/>
              </a:rPr>
              <a:t>Event (continued) </a:t>
            </a:r>
            <a:endParaRPr lang="en-GB" sz="2000" b="1" dirty="0">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Emergency placements may be offered by a range of Providers, however they were not deemed to be a specific type of </a:t>
            </a:r>
            <a:r>
              <a:rPr lang="en-GB" sz="2000" dirty="0" smtClean="0">
                <a:latin typeface="Arial" panose="020B0604020202020204" pitchFamily="34" charset="0"/>
                <a:cs typeface="Arial" panose="020B0604020202020204" pitchFamily="34" charset="0"/>
              </a:rPr>
              <a:t>Lot.</a:t>
            </a:r>
            <a:endParaRPr lang="en-GB" sz="2000" dirty="0">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Solo </a:t>
            </a:r>
            <a:r>
              <a:rPr lang="en-GB" sz="2000" dirty="0">
                <a:latin typeface="Arial" panose="020B0604020202020204" pitchFamily="34" charset="0"/>
                <a:cs typeface="Arial" panose="020B0604020202020204" pitchFamily="34" charset="0"/>
              </a:rPr>
              <a:t>Placements </a:t>
            </a:r>
            <a:r>
              <a:rPr lang="en-GB" sz="2000" dirty="0" smtClean="0">
                <a:latin typeface="Arial" panose="020B0604020202020204" pitchFamily="34" charset="0"/>
                <a:cs typeface="Arial" panose="020B0604020202020204" pitchFamily="34" charset="0"/>
              </a:rPr>
              <a:t>may be </a:t>
            </a:r>
            <a:r>
              <a:rPr lang="en-GB" sz="2000" dirty="0">
                <a:latin typeface="Arial" panose="020B0604020202020204" pitchFamily="34" charset="0"/>
                <a:cs typeface="Arial" panose="020B0604020202020204" pitchFamily="34" charset="0"/>
              </a:rPr>
              <a:t>offered by a range of Providers and may need to receive a suitable enhancement – it was deemed that these placements should </a:t>
            </a:r>
            <a:r>
              <a:rPr lang="en-GB" sz="2000" dirty="0" smtClean="0">
                <a:latin typeface="Arial" panose="020B0604020202020204" pitchFamily="34" charset="0"/>
                <a:cs typeface="Arial" panose="020B0604020202020204" pitchFamily="34" charset="0"/>
              </a:rPr>
              <a:t>not be </a:t>
            </a:r>
            <a:r>
              <a:rPr lang="en-GB" sz="2000" dirty="0">
                <a:latin typeface="Arial" panose="020B0604020202020204" pitchFamily="34" charset="0"/>
                <a:cs typeface="Arial" panose="020B0604020202020204" pitchFamily="34" charset="0"/>
              </a:rPr>
              <a:t>purchased under a specific </a:t>
            </a:r>
            <a:r>
              <a:rPr lang="en-GB" sz="2000" dirty="0" smtClean="0">
                <a:latin typeface="Arial" panose="020B0604020202020204" pitchFamily="34" charset="0"/>
                <a:cs typeface="Arial" panose="020B0604020202020204" pitchFamily="34" charset="0"/>
              </a:rPr>
              <a:t>Lot.</a:t>
            </a:r>
            <a:endParaRPr lang="en-GB" sz="2000" dirty="0">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There was some appetite for a ‘Block’ element within the solution, but </a:t>
            </a:r>
            <a:r>
              <a:rPr lang="en-GB" sz="2000" dirty="0" smtClean="0">
                <a:latin typeface="Arial" panose="020B0604020202020204" pitchFamily="34" charset="0"/>
                <a:cs typeface="Arial" panose="020B0604020202020204" pitchFamily="34" charset="0"/>
              </a:rPr>
              <a:t>a number of questions were raised regarding </a:t>
            </a:r>
            <a:r>
              <a:rPr lang="en-GB" sz="2000" dirty="0">
                <a:latin typeface="Arial" panose="020B0604020202020204" pitchFamily="34" charset="0"/>
                <a:cs typeface="Arial" panose="020B0604020202020204" pitchFamily="34" charset="0"/>
              </a:rPr>
              <a:t>how this would </a:t>
            </a:r>
            <a:r>
              <a:rPr lang="en-GB" sz="2000" dirty="0" smtClean="0">
                <a:latin typeface="Arial" panose="020B0604020202020204" pitchFamily="34" charset="0"/>
                <a:cs typeface="Arial" panose="020B0604020202020204" pitchFamily="34" charset="0"/>
              </a:rPr>
              <a:t>work.</a:t>
            </a:r>
            <a:endParaRPr lang="en-GB" sz="2000" dirty="0">
              <a:latin typeface="Arial" panose="020B0604020202020204" pitchFamily="34" charset="0"/>
              <a:cs typeface="Arial" panose="020B0604020202020204" pitchFamily="34" charset="0"/>
            </a:endParaRPr>
          </a:p>
          <a:p>
            <a:pPr lvl="1"/>
            <a:endParaRPr lang="en-GB" sz="2000" b="1" dirty="0" smtClean="0">
              <a:latin typeface="Arial" panose="020B0604020202020204" pitchFamily="34" charset="0"/>
              <a:cs typeface="Arial" panose="020B0604020202020204" pitchFamily="34" charset="0"/>
            </a:endParaRPr>
          </a:p>
          <a:p>
            <a:pPr lvl="1"/>
            <a:r>
              <a:rPr lang="en-GB" sz="2000" b="1" dirty="0" smtClean="0">
                <a:latin typeface="Arial" panose="020B0604020202020204" pitchFamily="34" charset="0"/>
                <a:cs typeface="Arial" panose="020B0604020202020204" pitchFamily="34" charset="0"/>
              </a:rPr>
              <a:t>Feedback received after the Event</a:t>
            </a:r>
            <a:endParaRPr lang="en-GB" sz="2000" b="1" dirty="0">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Some queries raised regarding whether all service elements discussed as potentially being in the Core Service Requirements should be delivered as a ‘minimum requirement’.</a:t>
            </a:r>
            <a:endParaRPr lang="en-GB" sz="2000" dirty="0">
              <a:latin typeface="Arial" panose="020B0604020202020204" pitchFamily="34" charset="0"/>
              <a:cs typeface="Arial" panose="020B0604020202020204" pitchFamily="34" charset="0"/>
            </a:endParaRPr>
          </a:p>
          <a:p>
            <a:endParaRPr lang="en-US" sz="2000" b="1" dirty="0">
              <a:solidFill>
                <a:srgbClr val="FF0000"/>
              </a:solidFill>
              <a:latin typeface="Arial" panose="020B0604020202020204" pitchFamily="34" charset="0"/>
              <a:cs typeface="Arial" panose="020B0604020202020204" pitchFamily="34" charset="0"/>
            </a:endParaRPr>
          </a:p>
          <a:p>
            <a:endParaRPr lang="en-GB" sz="2000" b="1" dirty="0">
              <a:solidFill>
                <a:srgbClr val="FF0000"/>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358103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4" y="369389"/>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58893" y="332657"/>
            <a:ext cx="1527635" cy="648072"/>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16978" y="6477791"/>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07704" y="647356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067944" y="634100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427984" y="6418174"/>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076056" y="6466419"/>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867326" y="6477791"/>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309469" y="6444594"/>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3" name="Picture 28" descr="https://encrypted-tbn0.gstatic.com/images?q=tbn:ANd9GcTYi1GHdUERiHrnS6FTQ0xCpVSd3i1NujJuh9LoIb3XrAmNh5lF3atSPg">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092280" y="6350640"/>
            <a:ext cx="350838" cy="350838"/>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9"/>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524328" y="642117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8408828" y="6309320"/>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72516" y="803363"/>
            <a:ext cx="9001000" cy="5724644"/>
          </a:xfrm>
          <a:prstGeom prst="rect">
            <a:avLst/>
          </a:prstGeom>
        </p:spPr>
        <p:txBody>
          <a:bodyPr wrap="square">
            <a:spAutoFit/>
          </a:bodyPr>
          <a:lstStyle/>
          <a:p>
            <a:pPr algn="ctr"/>
            <a:r>
              <a:rPr lang="en-GB" sz="3600" b="1" dirty="0">
                <a:latin typeface="Arial" panose="020B0604020202020204" pitchFamily="34" charset="0"/>
                <a:cs typeface="Arial" panose="020B0604020202020204" pitchFamily="34" charset="0"/>
              </a:rPr>
              <a:t>Update from Provider Event (2)</a:t>
            </a:r>
            <a:endParaRPr lang="en-GB" sz="3600" dirty="0">
              <a:latin typeface="Arial" panose="020B0604020202020204" pitchFamily="34" charset="0"/>
              <a:cs typeface="Arial" panose="020B0604020202020204" pitchFamily="34" charset="0"/>
            </a:endParaRPr>
          </a:p>
          <a:p>
            <a:pPr algn="ctr"/>
            <a:endParaRPr lang="en-GB" sz="1000" dirty="0" smtClean="0">
              <a:latin typeface="Arial" panose="020B0604020202020204" pitchFamily="34" charset="0"/>
              <a:cs typeface="Arial" panose="020B0604020202020204" pitchFamily="34" charset="0"/>
            </a:endParaRPr>
          </a:p>
          <a:p>
            <a:pPr lvl="1"/>
            <a:r>
              <a:rPr lang="en-GB" sz="2000" b="1" dirty="0" smtClean="0">
                <a:latin typeface="Arial" panose="020B0604020202020204" pitchFamily="34" charset="0"/>
                <a:cs typeface="Arial" panose="020B0604020202020204" pitchFamily="34" charset="0"/>
              </a:rPr>
              <a:t>Feedback received after the Event (continued)</a:t>
            </a:r>
            <a:endParaRPr lang="en-GB" sz="2000" b="1" dirty="0">
              <a:latin typeface="Arial" panose="020B0604020202020204" pitchFamily="34" charset="0"/>
              <a:cs typeface="Arial" panose="020B0604020202020204" pitchFamily="34" charset="0"/>
            </a:endParaRPr>
          </a:p>
          <a:p>
            <a:pPr marL="800100" lvl="1"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Feedback was received recommending that the new solution has flexibility to add new Providers/Homes throughout the life of the solution.</a:t>
            </a:r>
          </a:p>
          <a:p>
            <a:pPr lvl="1"/>
            <a:endParaRPr lang="en-GB" sz="500" dirty="0">
              <a:latin typeface="Arial" panose="020B0604020202020204" pitchFamily="34" charset="0"/>
              <a:cs typeface="Arial" panose="020B0604020202020204" pitchFamily="34" charset="0"/>
            </a:endParaRPr>
          </a:p>
          <a:p>
            <a:pPr lvl="1"/>
            <a:r>
              <a:rPr lang="en-GB" sz="2000" dirty="0" smtClean="0">
                <a:latin typeface="Arial" panose="020B0604020202020204" pitchFamily="34" charset="0"/>
                <a:cs typeface="Arial" panose="020B0604020202020204" pitchFamily="34" charset="0"/>
              </a:rPr>
              <a:t>The final procurement solution has not been determined yet. Participating Organisations are keen to implement a solution that ensures:</a:t>
            </a:r>
          </a:p>
          <a:p>
            <a:pPr marL="800100" lvl="1"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sufficient </a:t>
            </a:r>
            <a:r>
              <a:rPr lang="en-GB" sz="2000" dirty="0">
                <a:latin typeface="Arial" panose="020B0604020202020204" pitchFamily="34" charset="0"/>
                <a:cs typeface="Arial" panose="020B0604020202020204" pitchFamily="34" charset="0"/>
              </a:rPr>
              <a:t>choice to meet the needs of individual Children and Young People,</a:t>
            </a:r>
          </a:p>
          <a:p>
            <a:pPr marL="800100" lvl="1"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s</a:t>
            </a:r>
            <a:r>
              <a:rPr lang="en-GB" sz="2000" dirty="0" smtClean="0">
                <a:latin typeface="Arial" panose="020B0604020202020204" pitchFamily="34" charset="0"/>
                <a:cs typeface="Arial" panose="020B0604020202020204" pitchFamily="34" charset="0"/>
              </a:rPr>
              <a:t>ufficient placement capacity for Participating Organisations, </a:t>
            </a:r>
          </a:p>
          <a:p>
            <a:pPr marL="800100" lvl="1"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the ability for new Providers/Homes to join the solution during its life, and</a:t>
            </a:r>
          </a:p>
          <a:p>
            <a:pPr marL="800100" lvl="1"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g</a:t>
            </a:r>
            <a:r>
              <a:rPr lang="en-GB" sz="2000" dirty="0" smtClean="0">
                <a:latin typeface="Arial" panose="020B0604020202020204" pitchFamily="34" charset="0"/>
                <a:cs typeface="Arial" panose="020B0604020202020204" pitchFamily="34" charset="0"/>
              </a:rPr>
              <a:t>rowth in the local market.</a:t>
            </a:r>
          </a:p>
          <a:p>
            <a:pPr lvl="1"/>
            <a:endParaRPr lang="en-GB" sz="1000" dirty="0">
              <a:latin typeface="Arial" panose="020B0604020202020204" pitchFamily="34" charset="0"/>
              <a:cs typeface="Arial" panose="020B0604020202020204" pitchFamily="34" charset="0"/>
            </a:endParaRPr>
          </a:p>
          <a:p>
            <a:pPr lvl="1"/>
            <a:r>
              <a:rPr lang="en-GB" sz="2000" dirty="0" smtClean="0">
                <a:latin typeface="Arial" panose="020B0604020202020204" pitchFamily="34" charset="0"/>
                <a:cs typeface="Arial" panose="020B0604020202020204" pitchFamily="34" charset="0"/>
              </a:rPr>
              <a:t>We will be considering this feedback very carefully and balancing it with the capacity of the Participating Organisations when determining the final solution.</a:t>
            </a:r>
            <a:endParaRPr lang="en-GB"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75874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4" y="369389"/>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79394" y="198573"/>
            <a:ext cx="1527635" cy="648845"/>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16978" y="6477791"/>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07704" y="647356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067944" y="634100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427984" y="6418174"/>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076056" y="6466419"/>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867326" y="6477791"/>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309469" y="6444594"/>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3" name="Picture 28" descr="https://encrypted-tbn0.gstatic.com/images?q=tbn:ANd9GcTYi1GHdUERiHrnS6FTQ0xCpVSd3i1NujJuh9LoIb3XrAmNh5lF3atSPg">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092280" y="6350640"/>
            <a:ext cx="350838" cy="350838"/>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9"/>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524328" y="642117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8408828" y="6309320"/>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479003" y="847418"/>
            <a:ext cx="8090162" cy="5724644"/>
          </a:xfrm>
          <a:prstGeom prst="rect">
            <a:avLst/>
          </a:prstGeom>
        </p:spPr>
        <p:txBody>
          <a:bodyPr wrap="square">
            <a:spAutoFit/>
          </a:bodyPr>
          <a:lstStyle/>
          <a:p>
            <a:pPr algn="ctr"/>
            <a:r>
              <a:rPr lang="en-GB" sz="3600" b="1" dirty="0">
                <a:latin typeface="Arial" panose="020B0604020202020204" pitchFamily="34" charset="0"/>
                <a:cs typeface="Arial" panose="020B0604020202020204" pitchFamily="34" charset="0"/>
              </a:rPr>
              <a:t>Update from Provider Event </a:t>
            </a:r>
            <a:r>
              <a:rPr lang="en-GB" sz="3600" b="1" dirty="0" smtClean="0">
                <a:latin typeface="Arial" panose="020B0604020202020204" pitchFamily="34" charset="0"/>
                <a:cs typeface="Arial" panose="020B0604020202020204" pitchFamily="34" charset="0"/>
              </a:rPr>
              <a:t>(2)</a:t>
            </a:r>
            <a:endParaRPr lang="en-GB" sz="3600" dirty="0">
              <a:latin typeface="Arial" panose="020B0604020202020204" pitchFamily="34" charset="0"/>
              <a:cs typeface="Arial" panose="020B0604020202020204" pitchFamily="34" charset="0"/>
            </a:endParaRPr>
          </a:p>
          <a:p>
            <a:pPr algn="ctr"/>
            <a:endParaRPr lang="en-GB" sz="1000" dirty="0" smtClean="0">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Since Event 2, we have invited stakeholder organisations to meet with us to inform them of our plans and encourage their feedback</a:t>
            </a:r>
          </a:p>
          <a:p>
            <a:pPr marL="800100" lvl="1"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Independent Children’s Homes Association (ICHA) – meeting arranged with Newcastle for 06.10.2016</a:t>
            </a:r>
          </a:p>
          <a:p>
            <a:pPr marL="800100" lvl="1" indent="-342900">
              <a:buFont typeface="Arial" panose="020B0604020202020204" pitchFamily="34" charset="0"/>
              <a:buChar char="•"/>
            </a:pPr>
            <a:r>
              <a:rPr lang="en-US" sz="2000" dirty="0">
                <a:latin typeface="Arial" panose="020B0604020202020204" pitchFamily="34" charset="0"/>
                <a:cs typeface="Arial" panose="020B0604020202020204" pitchFamily="34" charset="0"/>
              </a:rPr>
              <a:t>The Office for Standards in Education, Children's Services and </a:t>
            </a:r>
            <a:r>
              <a:rPr lang="en-US" sz="2000" dirty="0" smtClean="0">
                <a:latin typeface="Arial" panose="020B0604020202020204" pitchFamily="34" charset="0"/>
                <a:cs typeface="Arial" panose="020B0604020202020204" pitchFamily="34" charset="0"/>
              </a:rPr>
              <a:t>Skills (</a:t>
            </a:r>
            <a:r>
              <a:rPr lang="en-GB" sz="2000" dirty="0" smtClean="0">
                <a:latin typeface="Arial" panose="020B0604020202020204" pitchFamily="34" charset="0"/>
                <a:cs typeface="Arial" panose="020B0604020202020204" pitchFamily="34" charset="0"/>
              </a:rPr>
              <a:t>Ofsted) – </a:t>
            </a:r>
            <a:r>
              <a:rPr lang="en-GB" sz="2000" dirty="0" smtClean="0">
                <a:latin typeface="Arial" panose="020B0604020202020204" pitchFamily="34" charset="0"/>
                <a:cs typeface="Arial" panose="020B0604020202020204" pitchFamily="34" charset="0"/>
              </a:rPr>
              <a:t>proposed date of 13.10.2016 (waiting </a:t>
            </a:r>
            <a:r>
              <a:rPr lang="en-GB" sz="2000" dirty="0" smtClean="0">
                <a:latin typeface="Arial" panose="020B0604020202020204" pitchFamily="34" charset="0"/>
                <a:cs typeface="Arial" panose="020B0604020202020204" pitchFamily="34" charset="0"/>
              </a:rPr>
              <a:t>confirmation of </a:t>
            </a:r>
            <a:r>
              <a:rPr lang="en-GB" sz="2000" dirty="0" smtClean="0">
                <a:latin typeface="Arial" panose="020B0604020202020204" pitchFamily="34" charset="0"/>
                <a:cs typeface="Arial" panose="020B0604020202020204" pitchFamily="34" charset="0"/>
              </a:rPr>
              <a:t>attendance from Ofsted)</a:t>
            </a:r>
            <a:endParaRPr lang="en-GB" sz="2000" dirty="0" smtClean="0">
              <a:latin typeface="Arial" panose="020B0604020202020204" pitchFamily="34" charset="0"/>
              <a:cs typeface="Arial" panose="020B0604020202020204" pitchFamily="34" charset="0"/>
            </a:endParaRPr>
          </a:p>
          <a:p>
            <a:endParaRPr lang="en-GB" sz="2000" b="1" dirty="0" smtClean="0">
              <a:solidFill>
                <a:srgbClr val="FF0000"/>
              </a:solidFill>
              <a:latin typeface="Arial" panose="020B0604020202020204" pitchFamily="34" charset="0"/>
              <a:cs typeface="Arial" panose="020B0604020202020204" pitchFamily="34" charset="0"/>
            </a:endParaRPr>
          </a:p>
          <a:p>
            <a:r>
              <a:rPr lang="en-GB" sz="2000" dirty="0" smtClean="0">
                <a:latin typeface="Arial" panose="020B0604020202020204" pitchFamily="34" charset="0"/>
                <a:cs typeface="Arial" panose="020B0604020202020204" pitchFamily="34" charset="0"/>
              </a:rPr>
              <a:t>We continue to liaise with other Local Authority Commissioners to share their learning and ‘benchmark’ our thinking:</a:t>
            </a:r>
          </a:p>
          <a:p>
            <a:pPr marL="800100" lvl="1" indent="-342900">
              <a:buFont typeface="Arial" panose="020B0604020202020204" pitchFamily="34" charset="0"/>
              <a:buChar char="•"/>
            </a:pPr>
            <a:r>
              <a:rPr lang="en-GB" sz="2000" dirty="0">
                <a:latin typeface="Arial" panose="020B0604020202020204" pitchFamily="34" charset="0"/>
                <a:cs typeface="Arial" panose="020B0604020202020204" pitchFamily="34" charset="0"/>
              </a:rPr>
              <a:t>London</a:t>
            </a:r>
          </a:p>
          <a:p>
            <a:pPr marL="800100" lvl="1"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Tees Valley</a:t>
            </a:r>
          </a:p>
          <a:p>
            <a:pPr marL="800100" lvl="1"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West Sussex</a:t>
            </a:r>
          </a:p>
          <a:p>
            <a:pPr marL="800100" lvl="1"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White Rose</a:t>
            </a:r>
          </a:p>
          <a:p>
            <a:pPr marL="800100" lvl="1" indent="-342900">
              <a:buFont typeface="Arial" panose="020B0604020202020204" pitchFamily="34" charset="0"/>
              <a:buChar char="•"/>
            </a:pPr>
            <a:r>
              <a:rPr lang="en-GB" sz="2000" dirty="0" smtClean="0">
                <a:latin typeface="Arial" panose="020B0604020202020204" pitchFamily="34" charset="0"/>
                <a:cs typeface="Arial" panose="020B0604020202020204" pitchFamily="34" charset="0"/>
              </a:rPr>
              <a:t>Keys Cross </a:t>
            </a:r>
            <a:r>
              <a:rPr lang="en-GB" sz="2000" dirty="0">
                <a:latin typeface="Arial" panose="020B0604020202020204" pitchFamily="34" charset="0"/>
                <a:cs typeface="Arial" panose="020B0604020202020204" pitchFamily="34" charset="0"/>
              </a:rPr>
              <a:t>R</a:t>
            </a:r>
            <a:r>
              <a:rPr lang="en-GB" sz="2000" dirty="0" smtClean="0">
                <a:latin typeface="Arial" panose="020B0604020202020204" pitchFamily="34" charset="0"/>
                <a:cs typeface="Arial" panose="020B0604020202020204" pitchFamily="34" charset="0"/>
              </a:rPr>
              <a:t>egional Project</a:t>
            </a:r>
            <a:endParaRPr lang="en-GB" sz="2000" b="1" dirty="0" smtClean="0">
              <a:latin typeface="Arial" panose="020B0604020202020204" pitchFamily="34" charset="0"/>
              <a:cs typeface="Arial" panose="020B0604020202020204" pitchFamily="34" charset="0"/>
            </a:endParaRPr>
          </a:p>
          <a:p>
            <a:r>
              <a:rPr lang="en-US" sz="2000" b="1" dirty="0" smtClean="0">
                <a:latin typeface="Arial" panose="020B0604020202020204" pitchFamily="34" charset="0"/>
                <a:cs typeface="Arial" panose="020B0604020202020204" pitchFamily="34" charset="0"/>
              </a:rPr>
              <a:t> </a:t>
            </a:r>
            <a:endParaRPr lang="en-GB" sz="20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969452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NCC Logo Blacka"/>
          <p:cNvPicPr/>
          <p:nvPr/>
        </p:nvPicPr>
        <p:blipFill>
          <a:blip r:embed="rId3" cstate="print"/>
          <a:srcRect/>
          <a:stretch>
            <a:fillRect/>
          </a:stretch>
        </p:blipFill>
        <p:spPr bwMode="auto">
          <a:xfrm>
            <a:off x="479004" y="369389"/>
            <a:ext cx="1731010" cy="426085"/>
          </a:xfrm>
          <a:prstGeom prst="rect">
            <a:avLst/>
          </a:prstGeom>
          <a:noFill/>
          <a:ln w="9525">
            <a:noFill/>
            <a:miter lim="800000"/>
            <a:headEnd/>
            <a:tailEnd/>
          </a:ln>
        </p:spPr>
      </p:pic>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bwMode="auto">
          <a:xfrm>
            <a:off x="6958893" y="332657"/>
            <a:ext cx="1527635" cy="648072"/>
          </a:xfrm>
          <a:prstGeom prst="rect">
            <a:avLst/>
          </a:prstGeom>
          <a:noFill/>
          <a:ln w="9525">
            <a:noFill/>
            <a:miter lim="800000"/>
            <a:headEnd/>
            <a:tailEnd/>
          </a:ln>
        </p:spPr>
      </p:pic>
      <p:pic>
        <p:nvPicPr>
          <p:cNvPr id="2083" name="Picture 2"/>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12397" y="6377779"/>
            <a:ext cx="465138" cy="244475"/>
          </a:xfrm>
          <a:prstGeom prst="rect">
            <a:avLst/>
          </a:prstGeom>
          <a:noFill/>
          <a:extLst>
            <a:ext uri="{909E8E84-426E-40DD-AFC4-6F175D3DCCD1}">
              <a14:hiddenFill xmlns:a14="http://schemas.microsoft.com/office/drawing/2010/main">
                <a:solidFill>
                  <a:srgbClr val="FFFFFF"/>
                </a:solidFill>
              </a14:hiddenFill>
            </a:ext>
          </a:extLst>
        </p:spPr>
      </p:pic>
      <p:pic>
        <p:nvPicPr>
          <p:cNvPr id="2082" name="Picture 3"/>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216978" y="6477791"/>
            <a:ext cx="571500" cy="144463"/>
          </a:xfrm>
          <a:prstGeom prst="rect">
            <a:avLst/>
          </a:prstGeom>
          <a:noFill/>
          <a:extLst>
            <a:ext uri="{909E8E84-426E-40DD-AFC4-6F175D3DCCD1}">
              <a14:hiddenFill xmlns:a14="http://schemas.microsoft.com/office/drawing/2010/main">
                <a:solidFill>
                  <a:srgbClr val="FFFFFF"/>
                </a:solidFill>
              </a14:hiddenFill>
            </a:ext>
          </a:extLst>
        </p:spPr>
      </p:pic>
      <p:pic>
        <p:nvPicPr>
          <p:cNvPr id="2081" name="Picture 33"/>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907704" y="6473563"/>
            <a:ext cx="846138" cy="168275"/>
          </a:xfrm>
          <a:prstGeom prst="rect">
            <a:avLst/>
          </a:prstGeom>
          <a:noFill/>
          <a:extLst>
            <a:ext uri="{909E8E84-426E-40DD-AFC4-6F175D3DCCD1}">
              <a14:hiddenFill xmlns:a14="http://schemas.microsoft.com/office/drawing/2010/main">
                <a:solidFill>
                  <a:srgbClr val="FFFFFF"/>
                </a:solidFill>
              </a14:hiddenFill>
            </a:ext>
          </a:extLst>
        </p:spPr>
      </p:pic>
      <p:pic>
        <p:nvPicPr>
          <p:cNvPr id="2080" name="Picture 21"/>
          <p:cNvPicPr>
            <a:picLocks noChangeAspect="1" noChangeArrowheads="1"/>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2915816" y="6510250"/>
            <a:ext cx="4794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9" name="Picture 22"/>
          <p:cNvPicPr>
            <a:picLocks noChangeAspect="1" noChangeArrowheads="1"/>
          </p:cNvPicPr>
          <p:nvPr/>
        </p:nvPicPr>
        <p:blipFill>
          <a:blip r:embed="rId9" cstate="print">
            <a:extLst>
              <a:ext uri="{28A0092B-C50C-407E-A947-70E740481C1C}">
                <a14:useLocalDpi xmlns:a14="http://schemas.microsoft.com/office/drawing/2010/main" val="0"/>
              </a:ext>
            </a:extLst>
          </a:blip>
          <a:srcRect/>
          <a:stretch>
            <a:fillRect/>
          </a:stretch>
        </p:blipFill>
        <p:spPr bwMode="auto">
          <a:xfrm>
            <a:off x="3563888" y="6426112"/>
            <a:ext cx="304800" cy="266700"/>
          </a:xfrm>
          <a:prstGeom prst="rect">
            <a:avLst/>
          </a:prstGeom>
          <a:noFill/>
          <a:extLst>
            <a:ext uri="{909E8E84-426E-40DD-AFC4-6F175D3DCCD1}">
              <a14:hiddenFill xmlns:a14="http://schemas.microsoft.com/office/drawing/2010/main">
                <a:solidFill>
                  <a:srgbClr val="FFFFFF"/>
                </a:solidFill>
              </a14:hiddenFill>
            </a:ext>
          </a:extLst>
        </p:spPr>
      </p:pic>
      <p:pic>
        <p:nvPicPr>
          <p:cNvPr id="2078" name="Picture 7" descr="HBC 2009"/>
          <p:cNvPicPr>
            <a:picLocks noChangeAspect="1" noChangeArrowheads="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4067944" y="6341007"/>
            <a:ext cx="244475" cy="381000"/>
          </a:xfrm>
          <a:prstGeom prst="rect">
            <a:avLst/>
          </a:prstGeom>
          <a:noFill/>
          <a:extLst>
            <a:ext uri="{909E8E84-426E-40DD-AFC4-6F175D3DCCD1}">
              <a14:hiddenFill xmlns:a14="http://schemas.microsoft.com/office/drawing/2010/main">
                <a:solidFill>
                  <a:srgbClr val="FFFFFF"/>
                </a:solidFill>
              </a14:hiddenFill>
            </a:ext>
          </a:extLst>
        </p:spPr>
      </p:pic>
      <p:pic>
        <p:nvPicPr>
          <p:cNvPr id="2077" name="Picture 24"/>
          <p:cNvPicPr>
            <a:picLocks noChangeAspect="1" noChangeArrowheads="1"/>
          </p:cNvPicPr>
          <p:nvPr/>
        </p:nvPicPr>
        <p:blipFill>
          <a:blip r:embed="rId11" cstate="print">
            <a:extLst>
              <a:ext uri="{28A0092B-C50C-407E-A947-70E740481C1C}">
                <a14:useLocalDpi xmlns:a14="http://schemas.microsoft.com/office/drawing/2010/main" val="0"/>
              </a:ext>
            </a:extLst>
          </a:blip>
          <a:srcRect/>
          <a:stretch>
            <a:fillRect/>
          </a:stretch>
        </p:blipFill>
        <p:spPr bwMode="auto">
          <a:xfrm>
            <a:off x="4427984" y="6418174"/>
            <a:ext cx="517525" cy="274638"/>
          </a:xfrm>
          <a:prstGeom prst="rect">
            <a:avLst/>
          </a:prstGeom>
          <a:noFill/>
          <a:extLst>
            <a:ext uri="{909E8E84-426E-40DD-AFC4-6F175D3DCCD1}">
              <a14:hiddenFill xmlns:a14="http://schemas.microsoft.com/office/drawing/2010/main">
                <a:solidFill>
                  <a:srgbClr val="FFFFFF"/>
                </a:solidFill>
              </a14:hiddenFill>
            </a:ext>
          </a:extLst>
        </p:spPr>
      </p:pic>
      <p:pic>
        <p:nvPicPr>
          <p:cNvPr id="2076" name="Picture 4" descr="cid:image001.png@01CEFB35.15DE4610"/>
          <p:cNvPicPr>
            <a:picLocks noChangeAspect="1" noChangeArrowheads="1"/>
          </p:cNvPicPr>
          <p:nvPr/>
        </p:nvPicPr>
        <p:blipFill>
          <a:blip r:embed="rId12" cstate="print">
            <a:extLst>
              <a:ext uri="{28A0092B-C50C-407E-A947-70E740481C1C}">
                <a14:useLocalDpi xmlns:a14="http://schemas.microsoft.com/office/drawing/2010/main" val="0"/>
              </a:ext>
            </a:extLst>
          </a:blip>
          <a:srcRect/>
          <a:stretch>
            <a:fillRect/>
          </a:stretch>
        </p:blipFill>
        <p:spPr bwMode="auto">
          <a:xfrm>
            <a:off x="5076056" y="6466419"/>
            <a:ext cx="669925" cy="182562"/>
          </a:xfrm>
          <a:prstGeom prst="rect">
            <a:avLst/>
          </a:prstGeom>
          <a:noFill/>
          <a:extLst>
            <a:ext uri="{909E8E84-426E-40DD-AFC4-6F175D3DCCD1}">
              <a14:hiddenFill xmlns:a14="http://schemas.microsoft.com/office/drawing/2010/main">
                <a:solidFill>
                  <a:srgbClr val="FFFFFF"/>
                </a:solidFill>
              </a14:hiddenFill>
            </a:ext>
          </a:extLst>
        </p:spPr>
      </p:pic>
      <p:pic>
        <p:nvPicPr>
          <p:cNvPr id="2075" name="Picture 26" descr="https://encrypted-tbn1.gstatic.com/images?q=tbn:ANd9GcSVicQ_b1l2bUwvJJ3_YsZ4XFFOBbbQAiqZFBIadzq2Wf2q5faFGvq3Qog">
            <a:hlinkClick r:id="rId13"/>
          </p:cNvPr>
          <p:cNvPicPr>
            <a:picLocks noChangeAspect="1" noChangeArrowheads="1"/>
          </p:cNvPicPr>
          <p:nvPr/>
        </p:nvPicPr>
        <p:blipFill>
          <a:blip r:embed="rId14" cstate="print">
            <a:extLst>
              <a:ext uri="{28A0092B-C50C-407E-A947-70E740481C1C}">
                <a14:useLocalDpi xmlns:a14="http://schemas.microsoft.com/office/drawing/2010/main" val="0"/>
              </a:ext>
            </a:extLst>
          </a:blip>
          <a:srcRect/>
          <a:stretch>
            <a:fillRect/>
          </a:stretch>
        </p:blipFill>
        <p:spPr bwMode="auto">
          <a:xfrm>
            <a:off x="5867326" y="6477791"/>
            <a:ext cx="441325" cy="258763"/>
          </a:xfrm>
          <a:prstGeom prst="rect">
            <a:avLst/>
          </a:prstGeom>
          <a:noFill/>
          <a:extLst>
            <a:ext uri="{909E8E84-426E-40DD-AFC4-6F175D3DCCD1}">
              <a14:hiddenFill xmlns:a14="http://schemas.microsoft.com/office/drawing/2010/main">
                <a:solidFill>
                  <a:srgbClr val="FFFFFF"/>
                </a:solidFill>
              </a14:hiddenFill>
            </a:ext>
          </a:extLst>
        </p:spPr>
      </p:pic>
      <p:pic>
        <p:nvPicPr>
          <p:cNvPr id="2074" name="Picture 26" descr="cid:_1_048861B004885BE80044CC0680257CAE"/>
          <p:cNvPicPr>
            <a:picLocks noChangeAspect="1" noChangeArrowheads="1"/>
          </p:cNvPicPr>
          <p:nvPr/>
        </p:nvPicPr>
        <p:blipFill>
          <a:blip r:embed="rId15" r:link="rId16" cstate="print">
            <a:extLst>
              <a:ext uri="{28A0092B-C50C-407E-A947-70E740481C1C}">
                <a14:useLocalDpi xmlns:a14="http://schemas.microsoft.com/office/drawing/2010/main" val="0"/>
              </a:ext>
            </a:extLst>
          </a:blip>
          <a:srcRect/>
          <a:stretch>
            <a:fillRect/>
          </a:stretch>
        </p:blipFill>
        <p:spPr bwMode="auto">
          <a:xfrm>
            <a:off x="6309469" y="6444594"/>
            <a:ext cx="669925" cy="258762"/>
          </a:xfrm>
          <a:prstGeom prst="rect">
            <a:avLst/>
          </a:prstGeom>
          <a:noFill/>
          <a:extLst>
            <a:ext uri="{909E8E84-426E-40DD-AFC4-6F175D3DCCD1}">
              <a14:hiddenFill xmlns:a14="http://schemas.microsoft.com/office/drawing/2010/main">
                <a:solidFill>
                  <a:srgbClr val="FFFFFF"/>
                </a:solidFill>
              </a14:hiddenFill>
            </a:ext>
          </a:extLst>
        </p:spPr>
      </p:pic>
      <p:pic>
        <p:nvPicPr>
          <p:cNvPr id="2073" name="Picture 28" descr="https://encrypted-tbn0.gstatic.com/images?q=tbn:ANd9GcTYi1GHdUERiHrnS6FTQ0xCpVSd3i1NujJuh9LoIb3XrAmNh5lF3atSPg">
            <a:hlinkClick r:id="rId17"/>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7092280" y="6350640"/>
            <a:ext cx="350838" cy="350838"/>
          </a:xfrm>
          <a:prstGeom prst="rect">
            <a:avLst/>
          </a:prstGeom>
          <a:noFill/>
          <a:extLst>
            <a:ext uri="{909E8E84-426E-40DD-AFC4-6F175D3DCCD1}">
              <a14:hiddenFill xmlns:a14="http://schemas.microsoft.com/office/drawing/2010/main">
                <a:solidFill>
                  <a:srgbClr val="FFFFFF"/>
                </a:solidFill>
              </a14:hiddenFill>
            </a:ext>
          </a:extLst>
        </p:spPr>
      </p:pic>
      <p:pic>
        <p:nvPicPr>
          <p:cNvPr id="2072" name="Picture 29" descr="https://encrypted-tbn2.gstatic.com/images?q=tbn:ANd9GcR_JzKiD9pg9WqPOkmzgMr0jeGlB5lgIeC50-_fJHHH-WDJpGbZIaX9y-8">
            <a:hlinkClick r:id="rId19"/>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7524328" y="6421176"/>
            <a:ext cx="800100" cy="220662"/>
          </a:xfrm>
          <a:prstGeom prst="rect">
            <a:avLst/>
          </a:prstGeom>
          <a:noFill/>
          <a:extLst>
            <a:ext uri="{909E8E84-426E-40DD-AFC4-6F175D3DCCD1}">
              <a14:hiddenFill xmlns:a14="http://schemas.microsoft.com/office/drawing/2010/main">
                <a:solidFill>
                  <a:srgbClr val="FFFFFF"/>
                </a:solidFill>
              </a14:hiddenFill>
            </a:ext>
          </a:extLst>
        </p:spPr>
      </p:pic>
      <p:pic>
        <p:nvPicPr>
          <p:cNvPr id="2071" name="Picture 5"/>
          <p:cNvPicPr>
            <a:picLocks noChangeAspect="1" noChangeArrowheads="1"/>
          </p:cNvPicPr>
          <p:nvPr/>
        </p:nvPicPr>
        <p:blipFill>
          <a:blip r:embed="rId21">
            <a:extLst>
              <a:ext uri="{28A0092B-C50C-407E-A947-70E740481C1C}">
                <a14:useLocalDpi xmlns:a14="http://schemas.microsoft.com/office/drawing/2010/main" val="0"/>
              </a:ext>
            </a:extLst>
          </a:blip>
          <a:srcRect/>
          <a:stretch>
            <a:fillRect/>
          </a:stretch>
        </p:blipFill>
        <p:spPr bwMode="auto">
          <a:xfrm>
            <a:off x="8408828" y="6309320"/>
            <a:ext cx="320675" cy="312738"/>
          </a:xfrm>
          <a:prstGeom prst="rect">
            <a:avLst/>
          </a:prstGeom>
          <a:noFill/>
          <a:extLst>
            <a:ext uri="{909E8E84-426E-40DD-AFC4-6F175D3DCCD1}">
              <a14:hiddenFill xmlns:a14="http://schemas.microsoft.com/office/drawing/2010/main">
                <a:solidFill>
                  <a:srgbClr val="FFFFFF"/>
                </a:solidFill>
              </a14:hiddenFill>
            </a:ext>
          </a:extLst>
        </p:spPr>
      </p:pic>
      <p:sp>
        <p:nvSpPr>
          <p:cNvPr id="19" name="Rectangle 18"/>
          <p:cNvSpPr/>
          <p:nvPr/>
        </p:nvSpPr>
        <p:spPr>
          <a:xfrm>
            <a:off x="512397" y="2492896"/>
            <a:ext cx="8090162" cy="2062103"/>
          </a:xfrm>
          <a:prstGeom prst="rect">
            <a:avLst/>
          </a:prstGeom>
        </p:spPr>
        <p:txBody>
          <a:bodyPr wrap="square">
            <a:spAutoFit/>
          </a:bodyPr>
          <a:lstStyle/>
          <a:p>
            <a:pPr algn="ctr"/>
            <a:r>
              <a:rPr lang="en-GB" sz="3600" b="1" dirty="0" smtClean="0">
                <a:solidFill>
                  <a:prstClr val="black"/>
                </a:solidFill>
                <a:latin typeface="Arial" panose="020B0604020202020204" pitchFamily="34" charset="0"/>
                <a:cs typeface="Arial" panose="020B0604020202020204" pitchFamily="34" charset="0"/>
              </a:rPr>
              <a:t>Proposed </a:t>
            </a:r>
            <a:r>
              <a:rPr lang="en-GB" sz="3600" b="1" dirty="0" err="1" smtClean="0">
                <a:solidFill>
                  <a:prstClr val="black"/>
                </a:solidFill>
                <a:latin typeface="Arial" panose="020B0604020202020204" pitchFamily="34" charset="0"/>
                <a:cs typeface="Arial" panose="020B0604020202020204" pitchFamily="34" charset="0"/>
              </a:rPr>
              <a:t>Lotting</a:t>
            </a:r>
            <a:r>
              <a:rPr lang="en-GB" sz="3600" b="1" dirty="0" smtClean="0">
                <a:solidFill>
                  <a:prstClr val="black"/>
                </a:solidFill>
                <a:latin typeface="Arial" panose="020B0604020202020204" pitchFamily="34" charset="0"/>
                <a:cs typeface="Arial" panose="020B0604020202020204" pitchFamily="34" charset="0"/>
              </a:rPr>
              <a:t> Structure and Core Service Requirements</a:t>
            </a:r>
          </a:p>
          <a:p>
            <a:pPr algn="ctr"/>
            <a:endParaRPr lang="en-GB" sz="3600" b="1" dirty="0">
              <a:solidFill>
                <a:prstClr val="black"/>
              </a:solidFill>
              <a:latin typeface="Arial" panose="020B0604020202020204" pitchFamily="34" charset="0"/>
              <a:cs typeface="Arial" panose="020B0604020202020204" pitchFamily="34" charset="0"/>
            </a:endParaRPr>
          </a:p>
          <a:p>
            <a:pPr algn="ctr"/>
            <a:r>
              <a:rPr lang="en-GB" sz="2000" dirty="0" smtClean="0">
                <a:solidFill>
                  <a:prstClr val="black"/>
                </a:solidFill>
                <a:latin typeface="Arial" panose="020B0604020202020204" pitchFamily="34" charset="0"/>
                <a:cs typeface="Arial" panose="020B0604020202020204" pitchFamily="34" charset="0"/>
              </a:rPr>
              <a:t>Emma Bass – Newcastle City Council</a:t>
            </a:r>
          </a:p>
        </p:txBody>
      </p:sp>
    </p:spTree>
    <p:extLst>
      <p:ext uri="{BB962C8B-B14F-4D97-AF65-F5344CB8AC3E}">
        <p14:creationId xmlns:p14="http://schemas.microsoft.com/office/powerpoint/2010/main" val="279999301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6922</TotalTime>
  <Words>1826</Words>
  <Application>Microsoft Office PowerPoint</Application>
  <PresentationFormat>On-screen Show (4:3)</PresentationFormat>
  <Paragraphs>270</Paragraphs>
  <Slides>24</Slides>
  <Notes>24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Arial</vt:lpstr>
      <vt:lpstr>Calibri</vt:lpstr>
      <vt:lpstr>Symbol</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Newcastle City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Polito, Becky</dc:creator>
  <cp:lastModifiedBy>Polito, Becky</cp:lastModifiedBy>
  <cp:revision>958</cp:revision>
  <cp:lastPrinted>2016-09-27T14:51:35Z</cp:lastPrinted>
  <dcterms:created xsi:type="dcterms:W3CDTF">2014-11-25T11:45:43Z</dcterms:created>
  <dcterms:modified xsi:type="dcterms:W3CDTF">2016-09-27T15:32:43Z</dcterms:modified>
</cp:coreProperties>
</file>