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66" r:id="rId3"/>
  </p:sldMasterIdLst>
  <p:notesMasterIdLst>
    <p:notesMasterId r:id="rId23"/>
  </p:notesMasterIdLst>
  <p:sldIdLst>
    <p:sldId id="274" r:id="rId4"/>
    <p:sldId id="270" r:id="rId5"/>
    <p:sldId id="273" r:id="rId6"/>
    <p:sldId id="269" r:id="rId7"/>
    <p:sldId id="271" r:id="rId8"/>
    <p:sldId id="281" r:id="rId9"/>
    <p:sldId id="275" r:id="rId10"/>
    <p:sldId id="257" r:id="rId11"/>
    <p:sldId id="265" r:id="rId12"/>
    <p:sldId id="258" r:id="rId13"/>
    <p:sldId id="259" r:id="rId14"/>
    <p:sldId id="261" r:id="rId15"/>
    <p:sldId id="267" r:id="rId16"/>
    <p:sldId id="268" r:id="rId17"/>
    <p:sldId id="276" r:id="rId18"/>
    <p:sldId id="282" r:id="rId19"/>
    <p:sldId id="283" r:id="rId20"/>
    <p:sldId id="284" r:id="rId21"/>
    <p:sldId id="285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0342" autoAdjust="0"/>
  </p:normalViewPr>
  <p:slideViewPr>
    <p:cSldViewPr>
      <p:cViewPr>
        <p:scale>
          <a:sx n="60" d="100"/>
          <a:sy n="60" d="100"/>
        </p:scale>
        <p:origin x="-116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Hours</a:t>
            </a:r>
            <a:endParaRPr lang="en-GB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Hours pw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  <c:pt idx="8">
                  <c:v>2017-2018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3259</c:v>
                </c:pt>
                <c:pt idx="1">
                  <c:v>3221</c:v>
                </c:pt>
                <c:pt idx="2">
                  <c:v>3683</c:v>
                </c:pt>
                <c:pt idx="3">
                  <c:v>3696</c:v>
                </c:pt>
                <c:pt idx="4">
                  <c:v>4474</c:v>
                </c:pt>
                <c:pt idx="5">
                  <c:v>5148</c:v>
                </c:pt>
                <c:pt idx="6">
                  <c:v>4919</c:v>
                </c:pt>
                <c:pt idx="7">
                  <c:v>4580</c:v>
                </c:pt>
                <c:pt idx="8">
                  <c:v>4544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08640"/>
        <c:axId val="104210432"/>
      </c:barChart>
      <c:catAx>
        <c:axId val="10420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10432"/>
        <c:crosses val="autoZero"/>
        <c:auto val="1"/>
        <c:lblAlgn val="ctr"/>
        <c:lblOffset val="100"/>
        <c:noMultiLvlLbl val="0"/>
      </c:catAx>
      <c:valAx>
        <c:axId val="10421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0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People</a:t>
            </a:r>
            <a:endParaRPr lang="en-GB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People pw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  <c:pt idx="8">
                  <c:v>2017-2018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417</c:v>
                </c:pt>
                <c:pt idx="1">
                  <c:v>412</c:v>
                </c:pt>
                <c:pt idx="2">
                  <c:v>413</c:v>
                </c:pt>
                <c:pt idx="3">
                  <c:v>421</c:v>
                </c:pt>
                <c:pt idx="4">
                  <c:v>428</c:v>
                </c:pt>
                <c:pt idx="5">
                  <c:v>445</c:v>
                </c:pt>
                <c:pt idx="6">
                  <c:v>377</c:v>
                </c:pt>
                <c:pt idx="7">
                  <c:v>348</c:v>
                </c:pt>
                <c:pt idx="8">
                  <c:v>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34368"/>
        <c:axId val="104682624"/>
      </c:barChart>
      <c:catAx>
        <c:axId val="1042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682624"/>
        <c:crosses val="autoZero"/>
        <c:auto val="1"/>
        <c:lblAlgn val="ctr"/>
        <c:lblOffset val="100"/>
        <c:noMultiLvlLbl val="0"/>
      </c:catAx>
      <c:valAx>
        <c:axId val="10468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3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5491C-881E-4CBC-85B2-299AA3AA13E5}" type="datetimeFigureOut">
              <a:rPr lang="en-GB" smtClean="0"/>
              <a:t>27/09/2016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819D4-D0FA-48A2-8ABC-B3ECDAF1C3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16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>
                <a:ea typeface="ＭＳ Ｐゴシック" pitchFamily="34" charset="-128"/>
              </a:rPr>
              <a:t>Local HealthWatch - An 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mtClean="0">
                <a:ea typeface="ＭＳ Ｐゴシック" pitchFamily="34" charset="-128"/>
              </a:rPr>
              <a:t>August 2011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>
                <a:ea typeface="ＭＳ Ｐゴシック" pitchFamily="34" charset="-128"/>
              </a:rPr>
              <a:t>Bracknell Forest Council, ASC&amp;H Joint Commissioning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AE352D-75DA-4956-8650-8857B84B41CD}" type="slidenum">
              <a:rPr lang="en-GB" altLang="en-US" smtClean="0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sector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activities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Housework/Cleaning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Befriending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Sitting/Visiting service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Gardening 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Activities (Green Gym, allotments)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Groups (knitting, reading, painting, crafts, chess, singing, yoga, weight management, walking groups, dance)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 (Groups and 1:1) 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Faith centres (churches, synagogues, mosques)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Courses 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Clubs (music, theatre, bowling, Royal British Legion)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19D4-D0FA-48A2-8ABC-B3ECDAF1C3E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2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 </a:t>
            </a:r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Local HealthWatch - An introduction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August 2011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Bracknell Forest Council, ASC&amp;H Joint Commissioning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ABFE5C-8983-4430-BD30-55B91423D153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19D4-D0FA-48A2-8ABC-B3ECDAF1C3E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81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19D4-D0FA-48A2-8ABC-B3ECDAF1C3E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32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Showing the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year on year increase in the number of people supported until 2015 when finances caused a re-consideration, projection for year end 2017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Showing the substantial increase in hours provided per week, whereas the number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people has shown a lesser increase/decrease, projection for year end 201</a:t>
            </a:r>
            <a:r>
              <a:rPr lang="en-GB" baseline="0" dirty="0" smtClean="0"/>
              <a:t>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652B-0FA0-4274-BFD7-66FC25C105B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66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19D4-D0FA-48A2-8ABC-B3ECDAF1C3E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4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19D4-D0FA-48A2-8ABC-B3ECDAF1C3E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0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Working in partnership with people and providers to promote the highest sustainable quality of 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Allowing for a more collaborative approach to working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19D4-D0FA-48A2-8ABC-B3ECDAF1C3E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56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19D4-D0FA-48A2-8ABC-B3ECDAF1C3E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2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2125984"/>
            <a:ext cx="77724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2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6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0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1375"/>
            <a:ext cx="7772400" cy="14692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745"/>
            <a:ext cx="6400800" cy="17512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7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7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0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73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4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6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2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01" y="4407841"/>
            <a:ext cx="7772400" cy="136097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01" y="2905865"/>
            <a:ext cx="7772400" cy="150197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77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54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08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385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062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739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417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1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064"/>
            <a:ext cx="4022592" cy="45263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210" y="1600064"/>
            <a:ext cx="4022592" cy="45263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5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4673"/>
            <a:ext cx="4039881" cy="6396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7713" indent="0">
              <a:buNone/>
              <a:defRPr sz="2500" b="1"/>
            </a:lvl2pPr>
            <a:lvl3pPr marL="1135427" indent="0">
              <a:buNone/>
              <a:defRPr sz="2200" b="1"/>
            </a:lvl3pPr>
            <a:lvl4pPr marL="1703140" indent="0">
              <a:buNone/>
              <a:defRPr sz="2000" b="1"/>
            </a:lvl4pPr>
            <a:lvl5pPr marL="2270855" indent="0">
              <a:buNone/>
              <a:defRPr sz="2000" b="1"/>
            </a:lvl5pPr>
            <a:lvl6pPr marL="2838567" indent="0">
              <a:buNone/>
              <a:defRPr sz="2000" b="1"/>
            </a:lvl6pPr>
            <a:lvl7pPr marL="3406282" indent="0">
              <a:buNone/>
              <a:defRPr sz="2000" b="1"/>
            </a:lvl7pPr>
            <a:lvl8pPr marL="3973996" indent="0">
              <a:buNone/>
              <a:defRPr sz="2000" b="1"/>
            </a:lvl8pPr>
            <a:lvl9pPr marL="454170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290"/>
            <a:ext cx="4039881" cy="395213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98" y="1534673"/>
            <a:ext cx="4041802" cy="6396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7713" indent="0">
              <a:buNone/>
              <a:defRPr sz="2500" b="1"/>
            </a:lvl2pPr>
            <a:lvl3pPr marL="1135427" indent="0">
              <a:buNone/>
              <a:defRPr sz="2200" b="1"/>
            </a:lvl3pPr>
            <a:lvl4pPr marL="1703140" indent="0">
              <a:buNone/>
              <a:defRPr sz="2000" b="1"/>
            </a:lvl4pPr>
            <a:lvl5pPr marL="2270855" indent="0">
              <a:buNone/>
              <a:defRPr sz="2000" b="1"/>
            </a:lvl5pPr>
            <a:lvl6pPr marL="2838567" indent="0">
              <a:buNone/>
              <a:defRPr sz="2000" b="1"/>
            </a:lvl6pPr>
            <a:lvl7pPr marL="3406282" indent="0">
              <a:buNone/>
              <a:defRPr sz="2000" b="1"/>
            </a:lvl7pPr>
            <a:lvl8pPr marL="3973996" indent="0">
              <a:buNone/>
              <a:defRPr sz="2000" b="1"/>
            </a:lvl8pPr>
            <a:lvl9pPr marL="454170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98" y="2174290"/>
            <a:ext cx="4041802" cy="395213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9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5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9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830"/>
            <a:ext cx="3008299" cy="116071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9" y="273830"/>
            <a:ext cx="5111803" cy="585259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4540"/>
            <a:ext cx="3008299" cy="4691886"/>
          </a:xfrm>
        </p:spPr>
        <p:txBody>
          <a:bodyPr/>
          <a:lstStyle>
            <a:lvl1pPr marL="0" indent="0">
              <a:buNone/>
              <a:defRPr sz="1700"/>
            </a:lvl1pPr>
            <a:lvl2pPr marL="567713" indent="0">
              <a:buNone/>
              <a:defRPr sz="1500"/>
            </a:lvl2pPr>
            <a:lvl3pPr marL="1135427" indent="0">
              <a:buNone/>
              <a:defRPr sz="1200"/>
            </a:lvl3pPr>
            <a:lvl4pPr marL="1703140" indent="0">
              <a:buNone/>
              <a:defRPr sz="1100"/>
            </a:lvl4pPr>
            <a:lvl5pPr marL="2270855" indent="0">
              <a:buNone/>
              <a:defRPr sz="1100"/>
            </a:lvl5pPr>
            <a:lvl6pPr marL="2838567" indent="0">
              <a:buNone/>
              <a:defRPr sz="1100"/>
            </a:lvl6pPr>
            <a:lvl7pPr marL="3406282" indent="0">
              <a:buNone/>
              <a:defRPr sz="1100"/>
            </a:lvl7pPr>
            <a:lvl8pPr marL="3973996" indent="0">
              <a:buNone/>
              <a:defRPr sz="1100"/>
            </a:lvl8pPr>
            <a:lvl9pPr marL="45417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20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1" y="4800194"/>
            <a:ext cx="5486400" cy="56809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1" y="613051"/>
            <a:ext cx="5486400" cy="4113575"/>
          </a:xfrm>
        </p:spPr>
        <p:txBody>
          <a:bodyPr/>
          <a:lstStyle>
            <a:lvl1pPr marL="0" indent="0">
              <a:buNone/>
              <a:defRPr sz="4000"/>
            </a:lvl1pPr>
            <a:lvl2pPr marL="567713" indent="0">
              <a:buNone/>
              <a:defRPr sz="3500"/>
            </a:lvl2pPr>
            <a:lvl3pPr marL="1135427" indent="0">
              <a:buNone/>
              <a:defRPr sz="3000"/>
            </a:lvl3pPr>
            <a:lvl4pPr marL="1703140" indent="0">
              <a:buNone/>
              <a:defRPr sz="2500"/>
            </a:lvl4pPr>
            <a:lvl5pPr marL="2270855" indent="0">
              <a:buNone/>
              <a:defRPr sz="2500"/>
            </a:lvl5pPr>
            <a:lvl6pPr marL="2838567" indent="0">
              <a:buNone/>
              <a:defRPr sz="2500"/>
            </a:lvl6pPr>
            <a:lvl7pPr marL="3406282" indent="0">
              <a:buNone/>
              <a:defRPr sz="2500"/>
            </a:lvl7pPr>
            <a:lvl8pPr marL="3973996" indent="0">
              <a:buNone/>
              <a:defRPr sz="2500"/>
            </a:lvl8pPr>
            <a:lvl9pPr marL="4541709" indent="0">
              <a:buNone/>
              <a:defRPr sz="2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1" y="5368288"/>
            <a:ext cx="5486400" cy="803096"/>
          </a:xfrm>
        </p:spPr>
        <p:txBody>
          <a:bodyPr/>
          <a:lstStyle>
            <a:lvl1pPr marL="0" indent="0">
              <a:buNone/>
              <a:defRPr sz="1700"/>
            </a:lvl1pPr>
            <a:lvl2pPr marL="567713" indent="0">
              <a:buNone/>
              <a:defRPr sz="1500"/>
            </a:lvl2pPr>
            <a:lvl3pPr marL="1135427" indent="0">
              <a:buNone/>
              <a:defRPr sz="1200"/>
            </a:lvl3pPr>
            <a:lvl4pPr marL="1703140" indent="0">
              <a:buNone/>
              <a:defRPr sz="1100"/>
            </a:lvl4pPr>
            <a:lvl5pPr marL="2270855" indent="0">
              <a:buNone/>
              <a:defRPr sz="1100"/>
            </a:lvl5pPr>
            <a:lvl6pPr marL="2838567" indent="0">
              <a:buNone/>
              <a:defRPr sz="1100"/>
            </a:lvl6pPr>
            <a:lvl7pPr marL="3406282" indent="0">
              <a:buNone/>
              <a:defRPr sz="1100"/>
            </a:lvl7pPr>
            <a:lvl8pPr marL="3973996" indent="0">
              <a:buNone/>
              <a:defRPr sz="1100"/>
            </a:lvl8pPr>
            <a:lvl9pPr marL="45417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084" y="150995"/>
            <a:ext cx="3493830" cy="831987"/>
          </a:xfrm>
        </p:spPr>
        <p:txBody>
          <a:bodyPr lIns="0" tIns="0" rIns="0" bIns="0"/>
          <a:lstStyle>
            <a:lvl1pPr>
              <a:defRPr sz="5200" b="1" i="0">
                <a:solidFill>
                  <a:srgbClr val="0044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8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01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3830"/>
            <a:ext cx="2057399" cy="58525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830"/>
            <a:ext cx="5987784" cy="585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084" y="150995"/>
            <a:ext cx="3493830" cy="831987"/>
          </a:xfrm>
        </p:spPr>
        <p:txBody>
          <a:bodyPr lIns="0" tIns="0" rIns="0" bIns="0"/>
          <a:lstStyle>
            <a:lvl1pPr>
              <a:defRPr sz="5200" b="1" i="0">
                <a:solidFill>
                  <a:srgbClr val="0044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43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3" y="1577343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8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084" y="150995"/>
            <a:ext cx="3493830" cy="831987"/>
          </a:xfrm>
        </p:spPr>
        <p:txBody>
          <a:bodyPr lIns="0" tIns="0" rIns="0" bIns="0"/>
          <a:lstStyle>
            <a:lvl1pPr>
              <a:defRPr sz="5200" b="1" i="0">
                <a:solidFill>
                  <a:srgbClr val="0044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9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2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2125984"/>
            <a:ext cx="77724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2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7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084" y="150995"/>
            <a:ext cx="3493830" cy="831987"/>
          </a:xfrm>
        </p:spPr>
        <p:txBody>
          <a:bodyPr lIns="0" tIns="0" rIns="0" bIns="0"/>
          <a:lstStyle>
            <a:lvl1pPr>
              <a:defRPr sz="5200" b="1" i="0">
                <a:solidFill>
                  <a:srgbClr val="0044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084" y="150995"/>
            <a:ext cx="3493830" cy="831987"/>
          </a:xfrm>
        </p:spPr>
        <p:txBody>
          <a:bodyPr lIns="0" tIns="0" rIns="0" bIns="0"/>
          <a:lstStyle>
            <a:lvl1pPr>
              <a:defRPr sz="5200" b="1" i="0">
                <a:solidFill>
                  <a:srgbClr val="0044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43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3" y="1577343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1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084" y="150995"/>
            <a:ext cx="3493830" cy="831987"/>
          </a:xfrm>
        </p:spPr>
        <p:txBody>
          <a:bodyPr lIns="0" tIns="0" rIns="0" bIns="0"/>
          <a:lstStyle>
            <a:lvl1pPr>
              <a:defRPr sz="5200" b="1" i="0">
                <a:solidFill>
                  <a:srgbClr val="0044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1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57700"/>
            <a:ext cx="9144000" cy="5800300"/>
          </a:xfrm>
          <a:custGeom>
            <a:avLst/>
            <a:gdLst/>
            <a:ahLst/>
            <a:cxnLst/>
            <a:rect l="l" t="t" r="r" b="b"/>
            <a:pathLst>
              <a:path w="7556500" h="4492625">
                <a:moveTo>
                  <a:pt x="0" y="0"/>
                </a:moveTo>
                <a:lnTo>
                  <a:pt x="7556499" y="0"/>
                </a:lnTo>
                <a:lnTo>
                  <a:pt x="7556499" y="4492334"/>
                </a:lnTo>
                <a:lnTo>
                  <a:pt x="0" y="4492334"/>
                </a:lnTo>
                <a:lnTo>
                  <a:pt x="0" y="0"/>
                </a:lnTo>
                <a:close/>
              </a:path>
            </a:pathLst>
          </a:custGeom>
          <a:solidFill>
            <a:srgbClr val="00446A"/>
          </a:solidFill>
        </p:spPr>
        <p:txBody>
          <a:bodyPr wrap="square" lIns="0" tIns="0" rIns="0" bIns="0" rtlCol="0"/>
          <a:lstStyle/>
          <a:p>
            <a:pPr defTabSz="1135427"/>
            <a:endParaRPr sz="2200" dirty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57718"/>
          </a:xfrm>
          <a:custGeom>
            <a:avLst/>
            <a:gdLst/>
            <a:ahLst/>
            <a:cxnLst/>
            <a:rect l="l" t="t" r="r" b="b"/>
            <a:pathLst>
              <a:path w="7556500" h="821690">
                <a:moveTo>
                  <a:pt x="0" y="821676"/>
                </a:moveTo>
                <a:lnTo>
                  <a:pt x="0" y="0"/>
                </a:lnTo>
                <a:lnTo>
                  <a:pt x="7556499" y="0"/>
                </a:lnTo>
                <a:lnTo>
                  <a:pt x="7556499" y="821676"/>
                </a:lnTo>
                <a:lnTo>
                  <a:pt x="0" y="821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135427"/>
            <a:endParaRPr sz="22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084" y="150994"/>
            <a:ext cx="349383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446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457" y="1649551"/>
            <a:ext cx="8129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427"/>
            <a:endParaRPr sz="2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427"/>
            <a:fld id="{1D8BD707-D9CF-40AE-B4C6-C98DA3205C09}" type="datetimeFigureOut">
              <a:rPr lang="en-US" sz="2200">
                <a:solidFill>
                  <a:prstClr val="black">
                    <a:tint val="75000"/>
                  </a:prstClr>
                </a:solidFill>
              </a:rPr>
              <a:pPr defTabSz="1135427"/>
              <a:t>9/27/2016</a:t>
            </a:fld>
            <a:endParaRPr lang="en-US" sz="2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427"/>
            <a:fld id="{B6F15528-21DE-4FAA-801E-634DDDAF4B2B}" type="slidenum">
              <a:rPr sz="2200">
                <a:solidFill>
                  <a:prstClr val="black">
                    <a:tint val="75000"/>
                  </a:prstClr>
                </a:solidFill>
              </a:rPr>
              <a:pPr defTabSz="1135427"/>
              <a:t>‹#›</a:t>
            </a:fld>
            <a:endParaRPr sz="2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67713">
        <a:defRPr>
          <a:latin typeface="+mn-lt"/>
          <a:ea typeface="+mn-ea"/>
          <a:cs typeface="+mn-cs"/>
        </a:defRPr>
      </a:lvl2pPr>
      <a:lvl3pPr marL="1135427">
        <a:defRPr>
          <a:latin typeface="+mn-lt"/>
          <a:ea typeface="+mn-ea"/>
          <a:cs typeface="+mn-cs"/>
        </a:defRPr>
      </a:lvl3pPr>
      <a:lvl4pPr marL="1703140">
        <a:defRPr>
          <a:latin typeface="+mn-lt"/>
          <a:ea typeface="+mn-ea"/>
          <a:cs typeface="+mn-cs"/>
        </a:defRPr>
      </a:lvl4pPr>
      <a:lvl5pPr marL="2270855">
        <a:defRPr>
          <a:latin typeface="+mn-lt"/>
          <a:ea typeface="+mn-ea"/>
          <a:cs typeface="+mn-cs"/>
        </a:defRPr>
      </a:lvl5pPr>
      <a:lvl6pPr marL="2838567">
        <a:defRPr>
          <a:latin typeface="+mn-lt"/>
          <a:ea typeface="+mn-ea"/>
          <a:cs typeface="+mn-cs"/>
        </a:defRPr>
      </a:lvl6pPr>
      <a:lvl7pPr marL="3406282">
        <a:defRPr>
          <a:latin typeface="+mn-lt"/>
          <a:ea typeface="+mn-ea"/>
          <a:cs typeface="+mn-cs"/>
        </a:defRPr>
      </a:lvl7pPr>
      <a:lvl8pPr marL="3973996">
        <a:defRPr>
          <a:latin typeface="+mn-lt"/>
          <a:ea typeface="+mn-ea"/>
          <a:cs typeface="+mn-cs"/>
        </a:defRPr>
      </a:lvl8pPr>
      <a:lvl9pPr marL="45417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7713">
        <a:defRPr>
          <a:latin typeface="+mn-lt"/>
          <a:ea typeface="+mn-ea"/>
          <a:cs typeface="+mn-cs"/>
        </a:defRPr>
      </a:lvl2pPr>
      <a:lvl3pPr marL="1135427">
        <a:defRPr>
          <a:latin typeface="+mn-lt"/>
          <a:ea typeface="+mn-ea"/>
          <a:cs typeface="+mn-cs"/>
        </a:defRPr>
      </a:lvl3pPr>
      <a:lvl4pPr marL="1703140">
        <a:defRPr>
          <a:latin typeface="+mn-lt"/>
          <a:ea typeface="+mn-ea"/>
          <a:cs typeface="+mn-cs"/>
        </a:defRPr>
      </a:lvl4pPr>
      <a:lvl5pPr marL="2270855">
        <a:defRPr>
          <a:latin typeface="+mn-lt"/>
          <a:ea typeface="+mn-ea"/>
          <a:cs typeface="+mn-cs"/>
        </a:defRPr>
      </a:lvl5pPr>
      <a:lvl6pPr marL="2838567">
        <a:defRPr>
          <a:latin typeface="+mn-lt"/>
          <a:ea typeface="+mn-ea"/>
          <a:cs typeface="+mn-cs"/>
        </a:defRPr>
      </a:lvl6pPr>
      <a:lvl7pPr marL="3406282">
        <a:defRPr>
          <a:latin typeface="+mn-lt"/>
          <a:ea typeface="+mn-ea"/>
          <a:cs typeface="+mn-cs"/>
        </a:defRPr>
      </a:lvl7pPr>
      <a:lvl8pPr marL="3973996">
        <a:defRPr>
          <a:latin typeface="+mn-lt"/>
          <a:ea typeface="+mn-ea"/>
          <a:cs typeface="+mn-cs"/>
        </a:defRPr>
      </a:lvl8pPr>
      <a:lvl9pPr marL="45417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84784"/>
            <a:ext cx="9144000" cy="5373216"/>
          </a:xfrm>
          <a:custGeom>
            <a:avLst/>
            <a:gdLst/>
            <a:ahLst/>
            <a:cxnLst/>
            <a:rect l="l" t="t" r="r" b="b"/>
            <a:pathLst>
              <a:path w="7556500" h="4492625">
                <a:moveTo>
                  <a:pt x="0" y="0"/>
                </a:moveTo>
                <a:lnTo>
                  <a:pt x="7556499" y="0"/>
                </a:lnTo>
                <a:lnTo>
                  <a:pt x="7556499" y="4492334"/>
                </a:lnTo>
                <a:lnTo>
                  <a:pt x="0" y="4492334"/>
                </a:lnTo>
                <a:lnTo>
                  <a:pt x="0" y="0"/>
                </a:lnTo>
                <a:close/>
              </a:path>
            </a:pathLst>
          </a:custGeom>
          <a:solidFill>
            <a:srgbClr val="00446A"/>
          </a:solidFill>
        </p:spPr>
        <p:txBody>
          <a:bodyPr wrap="square" lIns="0" tIns="0" rIns="0" bIns="0" rtlCol="0"/>
          <a:lstStyle/>
          <a:p>
            <a:pPr defTabSz="1135427"/>
            <a:endParaRPr sz="2200" dirty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57718"/>
          </a:xfrm>
          <a:custGeom>
            <a:avLst/>
            <a:gdLst/>
            <a:ahLst/>
            <a:cxnLst/>
            <a:rect l="l" t="t" r="r" b="b"/>
            <a:pathLst>
              <a:path w="7556500" h="821690">
                <a:moveTo>
                  <a:pt x="0" y="821676"/>
                </a:moveTo>
                <a:lnTo>
                  <a:pt x="0" y="0"/>
                </a:lnTo>
                <a:lnTo>
                  <a:pt x="7556499" y="0"/>
                </a:lnTo>
                <a:lnTo>
                  <a:pt x="7556499" y="821676"/>
                </a:lnTo>
                <a:lnTo>
                  <a:pt x="0" y="821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135427"/>
            <a:endParaRPr sz="22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084" y="150994"/>
            <a:ext cx="349383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446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457" y="1649551"/>
            <a:ext cx="8129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427"/>
            <a:endParaRPr sz="2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6377941"/>
            <a:ext cx="2103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427"/>
            <a:fld id="{1D8BD707-D9CF-40AE-B4C6-C98DA3205C09}" type="datetimeFigureOut">
              <a:rPr lang="en-US" sz="2200">
                <a:solidFill>
                  <a:prstClr val="black">
                    <a:tint val="75000"/>
                  </a:prstClr>
                </a:solidFill>
              </a:rPr>
              <a:pPr defTabSz="1135427"/>
              <a:t>9/27/2016</a:t>
            </a:fld>
            <a:endParaRPr lang="en-US" sz="2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6377941"/>
            <a:ext cx="2103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427"/>
            <a:fld id="{B6F15528-21DE-4FAA-801E-634DDDAF4B2B}" type="slidenum">
              <a:rPr sz="2200">
                <a:solidFill>
                  <a:prstClr val="black">
                    <a:tint val="75000"/>
                  </a:prstClr>
                </a:solidFill>
              </a:rPr>
              <a:pPr defTabSz="1135427"/>
              <a:t>‹#›</a:t>
            </a:fld>
            <a:endParaRPr sz="2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67713">
        <a:defRPr>
          <a:latin typeface="+mn-lt"/>
          <a:ea typeface="+mn-ea"/>
          <a:cs typeface="+mn-cs"/>
        </a:defRPr>
      </a:lvl2pPr>
      <a:lvl3pPr marL="1135427">
        <a:defRPr>
          <a:latin typeface="+mn-lt"/>
          <a:ea typeface="+mn-ea"/>
          <a:cs typeface="+mn-cs"/>
        </a:defRPr>
      </a:lvl3pPr>
      <a:lvl4pPr marL="1703140">
        <a:defRPr>
          <a:latin typeface="+mn-lt"/>
          <a:ea typeface="+mn-ea"/>
          <a:cs typeface="+mn-cs"/>
        </a:defRPr>
      </a:lvl4pPr>
      <a:lvl5pPr marL="2270855">
        <a:defRPr>
          <a:latin typeface="+mn-lt"/>
          <a:ea typeface="+mn-ea"/>
          <a:cs typeface="+mn-cs"/>
        </a:defRPr>
      </a:lvl5pPr>
      <a:lvl6pPr marL="2838567">
        <a:defRPr>
          <a:latin typeface="+mn-lt"/>
          <a:ea typeface="+mn-ea"/>
          <a:cs typeface="+mn-cs"/>
        </a:defRPr>
      </a:lvl6pPr>
      <a:lvl7pPr marL="3406282">
        <a:defRPr>
          <a:latin typeface="+mn-lt"/>
          <a:ea typeface="+mn-ea"/>
          <a:cs typeface="+mn-cs"/>
        </a:defRPr>
      </a:lvl7pPr>
      <a:lvl8pPr marL="3973996">
        <a:defRPr>
          <a:latin typeface="+mn-lt"/>
          <a:ea typeface="+mn-ea"/>
          <a:cs typeface="+mn-cs"/>
        </a:defRPr>
      </a:lvl8pPr>
      <a:lvl9pPr marL="45417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7713">
        <a:defRPr>
          <a:latin typeface="+mn-lt"/>
          <a:ea typeface="+mn-ea"/>
          <a:cs typeface="+mn-cs"/>
        </a:defRPr>
      </a:lvl2pPr>
      <a:lvl3pPr marL="1135427">
        <a:defRPr>
          <a:latin typeface="+mn-lt"/>
          <a:ea typeface="+mn-ea"/>
          <a:cs typeface="+mn-cs"/>
        </a:defRPr>
      </a:lvl3pPr>
      <a:lvl4pPr marL="1703140">
        <a:defRPr>
          <a:latin typeface="+mn-lt"/>
          <a:ea typeface="+mn-ea"/>
          <a:cs typeface="+mn-cs"/>
        </a:defRPr>
      </a:lvl4pPr>
      <a:lvl5pPr marL="2270855">
        <a:defRPr>
          <a:latin typeface="+mn-lt"/>
          <a:ea typeface="+mn-ea"/>
          <a:cs typeface="+mn-cs"/>
        </a:defRPr>
      </a:lvl5pPr>
      <a:lvl6pPr marL="2838567">
        <a:defRPr>
          <a:latin typeface="+mn-lt"/>
          <a:ea typeface="+mn-ea"/>
          <a:cs typeface="+mn-cs"/>
        </a:defRPr>
      </a:lvl6pPr>
      <a:lvl7pPr marL="3406282">
        <a:defRPr>
          <a:latin typeface="+mn-lt"/>
          <a:ea typeface="+mn-ea"/>
          <a:cs typeface="+mn-cs"/>
        </a:defRPr>
      </a:lvl7pPr>
      <a:lvl8pPr marL="3973996">
        <a:defRPr>
          <a:latin typeface="+mn-lt"/>
          <a:ea typeface="+mn-ea"/>
          <a:cs typeface="+mn-cs"/>
        </a:defRPr>
      </a:lvl8pPr>
      <a:lvl9pPr marL="454170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830"/>
            <a:ext cx="8229600" cy="1144362"/>
          </a:xfrm>
          <a:prstGeom prst="rect">
            <a:avLst/>
          </a:prstGeom>
        </p:spPr>
        <p:txBody>
          <a:bodyPr vert="horz" lIns="113559" tIns="56780" rIns="113559" bIns="567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064"/>
            <a:ext cx="8229600" cy="4526361"/>
          </a:xfrm>
          <a:prstGeom prst="rect">
            <a:avLst/>
          </a:prstGeom>
        </p:spPr>
        <p:txBody>
          <a:bodyPr vert="horz" lIns="113559" tIns="56780" rIns="113559" bIns="567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7343"/>
            <a:ext cx="2134241" cy="363744"/>
          </a:xfrm>
          <a:prstGeom prst="rect">
            <a:avLst/>
          </a:prstGeom>
        </p:spPr>
        <p:txBody>
          <a:bodyPr vert="horz" lIns="113559" tIns="56780" rIns="113559" bIns="5678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593"/>
            <a:fld id="{463F35A2-D902-4504-929D-720AD90774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135593"/>
              <a:t>27/09/2016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560" y="6357343"/>
            <a:ext cx="2896881" cy="363744"/>
          </a:xfrm>
          <a:prstGeom prst="rect">
            <a:avLst/>
          </a:prstGeom>
        </p:spPr>
        <p:txBody>
          <a:bodyPr vert="horz" lIns="113559" tIns="56780" rIns="113559" bIns="5678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593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60" y="6357343"/>
            <a:ext cx="2134240" cy="363744"/>
          </a:xfrm>
          <a:prstGeom prst="rect">
            <a:avLst/>
          </a:prstGeom>
        </p:spPr>
        <p:txBody>
          <a:bodyPr vert="horz" lIns="113559" tIns="56780" rIns="113559" bIns="5678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5593"/>
            <a:fld id="{CBA43176-347C-470D-9810-3A5E719EC4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13559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0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1135593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848" indent="-425848" algn="l" defTabSz="1135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2670" indent="-354873" algn="l" defTabSz="1135593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492" indent="-283898" algn="l" defTabSz="1135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7288" indent="-283898" algn="l" defTabSz="11355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5085" indent="-283898" algn="l" defTabSz="1135593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882" indent="-283898" algn="l" defTabSz="1135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90678" indent="-283898" algn="l" defTabSz="1135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475" indent="-283898" algn="l" defTabSz="1135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6272" indent="-283898" algn="l" defTabSz="1135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7797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593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90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1187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983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06780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74577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373" algn="l" defTabSz="113559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TaLcq082Pcc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23764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Domiciliary Care Procurement  </a:t>
            </a:r>
            <a:br>
              <a:rPr lang="en-GB" alt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alt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Market Shaping Event </a:t>
            </a:r>
            <a:br>
              <a:rPr lang="en-GB" alt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alt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GB" alt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28th September 2016</a:t>
            </a:r>
            <a:endParaRPr lang="en-GB" altLang="en-US" sz="3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7193"/>
            <a:ext cx="14795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0509"/>
            <a:ext cx="8496944" cy="738664"/>
          </a:xfrm>
        </p:spPr>
        <p:txBody>
          <a:bodyPr/>
          <a:lstStyle/>
          <a:p>
            <a:pPr algn="ctr"/>
            <a:r>
              <a:rPr lang="en-GB" sz="4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Current Landscape</a:t>
            </a:r>
            <a:endParaRPr lang="en-GB" sz="4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7778" y="1531660"/>
            <a:ext cx="2664296" cy="21602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Range of needs complex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91926" y="1556792"/>
            <a:ext cx="2664296" cy="21602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Maintenance of the individual- </a:t>
            </a:r>
            <a:r>
              <a:rPr lang="en-GB" sz="2000" dirty="0" smtClean="0">
                <a:solidFill>
                  <a:schemeClr val="tx1"/>
                </a:solidFill>
              </a:rPr>
              <a:t>passive recipients of care and support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39852" y="1545970"/>
            <a:ext cx="2664296" cy="21602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Maintenance planning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(no focus on improvement)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7778" y="4195956"/>
            <a:ext cx="2664296" cy="21602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Encouraging dependency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1926" y="4221088"/>
            <a:ext cx="2664296" cy="21602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Social Isolation and Loneliness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39852" y="4210266"/>
            <a:ext cx="2664296" cy="21602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Lack of focus on well being</a:t>
            </a:r>
          </a:p>
        </p:txBody>
      </p:sp>
    </p:spTree>
    <p:extLst>
      <p:ext uri="{BB962C8B-B14F-4D97-AF65-F5344CB8AC3E}">
        <p14:creationId xmlns:p14="http://schemas.microsoft.com/office/powerpoint/2010/main" val="8980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0509"/>
            <a:ext cx="8496944" cy="738664"/>
          </a:xfrm>
        </p:spPr>
        <p:txBody>
          <a:bodyPr/>
          <a:lstStyle/>
          <a:p>
            <a:pPr algn="ctr"/>
            <a:r>
              <a:rPr lang="en-GB" sz="4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Current Limitations</a:t>
            </a:r>
            <a:endParaRPr lang="en-GB" sz="4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F:\Windows NT 5.1 Workstation Profile.V2\Documents\JC\Dom Care\Resources for Powerpoint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1" b="51994"/>
          <a:stretch/>
        </p:blipFill>
        <p:spPr bwMode="auto">
          <a:xfrm>
            <a:off x="155450" y="1228899"/>
            <a:ext cx="8809038" cy="20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775" y="3203684"/>
            <a:ext cx="15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Time and Task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F:\Windows NT 5.1 Workstation Profile.V2\Documents\JC\Dom Care\Resources for Powerpoint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1" b="11124"/>
          <a:stretch/>
        </p:blipFill>
        <p:spPr bwMode="auto">
          <a:xfrm>
            <a:off x="155450" y="4005064"/>
            <a:ext cx="8809038" cy="20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0599" y="3212976"/>
            <a:ext cx="235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Provider knowledge not maximised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3047" y="32129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Low expectation of outcomes for the individual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068" y="5949280"/>
            <a:ext cx="235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Workforce scope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5949280"/>
            <a:ext cx="324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Providers are disconnected from the care planning process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5949280"/>
            <a:ext cx="235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1942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3850" y="180975"/>
            <a:ext cx="8496300" cy="1046440"/>
          </a:xfrm>
        </p:spPr>
        <p:txBody>
          <a:bodyPr/>
          <a:lstStyle/>
          <a:p>
            <a:pPr algn="ctr"/>
            <a:r>
              <a:rPr lang="en-GB" sz="4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Ideas for Discussion</a:t>
            </a:r>
            <a:r>
              <a:rPr lang="en-GB" sz="4000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GB" sz="40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GB" alt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  <a:t>Partnership through collaboration </a:t>
            </a:r>
            <a:endParaRPr lang="en-GB" sz="4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" name="Picture 2" descr="F:\Windows NT 5.1 Workstation Profile.V2\Documents\JC\Dom Care\Resources for Powerpoint\Dom Care Presentation Bits (9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0" b="1218"/>
          <a:stretch/>
        </p:blipFill>
        <p:spPr bwMode="auto">
          <a:xfrm>
            <a:off x="239490" y="1573552"/>
            <a:ext cx="8665021" cy="52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109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8698"/>
            <a:ext cx="8496944" cy="553998"/>
          </a:xfrm>
        </p:spPr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Community Sector Provision  </a:t>
            </a:r>
            <a:endParaRPr lang="en-GB" sz="3600" b="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9039"/>
            <a:ext cx="8129083" cy="7078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499" y="692696"/>
            <a:ext cx="89410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00446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Non-health and social care related practical help and support in the community </a:t>
            </a:r>
          </a:p>
        </p:txBody>
      </p:sp>
      <p:pic>
        <p:nvPicPr>
          <p:cNvPr id="2050" name="Picture 2" descr="C:\Users\FongCh\Documents\JC\Dom Care\Resources for Powerpoint\Dom Care Presentation Bits (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7" t="47764" r="6632" b="9787"/>
          <a:stretch/>
        </p:blipFill>
        <p:spPr bwMode="auto">
          <a:xfrm>
            <a:off x="6012160" y="2557920"/>
            <a:ext cx="2579561" cy="23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81574" y="1581591"/>
            <a:ext cx="4980851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Support Mechanisms </a:t>
            </a:r>
          </a:p>
        </p:txBody>
      </p:sp>
      <p:pic>
        <p:nvPicPr>
          <p:cNvPr id="8" name="Picture 2" descr="C:\Users\FongCh\Documents\JC\Dom Care\Resources for Powerpoint\Dom Care Presentation Bits (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57430" r="83812" b="31152"/>
          <a:stretch/>
        </p:blipFill>
        <p:spPr bwMode="auto">
          <a:xfrm>
            <a:off x="659868" y="2660659"/>
            <a:ext cx="500959" cy="4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1587" y="2652095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Resource Guide </a:t>
            </a:r>
          </a:p>
        </p:txBody>
      </p:sp>
      <p:pic>
        <p:nvPicPr>
          <p:cNvPr id="10" name="Picture 2" descr="C:\Users\FongCh\Documents\JC\Dom Care\Resources for Powerpoint\Dom Care Presentation Bits (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57430" r="83812" b="31152"/>
          <a:stretch/>
        </p:blipFill>
        <p:spPr bwMode="auto">
          <a:xfrm>
            <a:off x="659869" y="3292615"/>
            <a:ext cx="500959" cy="4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71587" y="3268102"/>
            <a:ext cx="4668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Live Directories (CCG and BFC) </a:t>
            </a:r>
          </a:p>
        </p:txBody>
      </p:sp>
      <p:pic>
        <p:nvPicPr>
          <p:cNvPr id="12" name="Picture 2" descr="C:\Users\FongCh\Documents\JC\Dom Care\Resources for Powerpoint\Dom Care Presentation Bits (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57430" r="83812" b="31152"/>
          <a:stretch/>
        </p:blipFill>
        <p:spPr bwMode="auto">
          <a:xfrm>
            <a:off x="659869" y="3984011"/>
            <a:ext cx="500959" cy="4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71584" y="3975447"/>
            <a:ext cx="374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Training for upskilling staff</a:t>
            </a:r>
          </a:p>
        </p:txBody>
      </p:sp>
      <p:pic>
        <p:nvPicPr>
          <p:cNvPr id="14" name="Picture 2" descr="C:\Users\FongCh\Documents\JC\Dom Care\Resources for Powerpoint\Dom Care Presentation Bits (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57430" r="83812" b="31152"/>
          <a:stretch/>
        </p:blipFill>
        <p:spPr bwMode="auto">
          <a:xfrm>
            <a:off x="659869" y="4704091"/>
            <a:ext cx="500959" cy="4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87624" y="5349147"/>
            <a:ext cx="6424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 building with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and community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sector (initial contacts)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7624" y="4660628"/>
            <a:ext cx="6424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1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Rally Round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:\Users\FongCh\Documents\JC\Dom Care\Resources for Powerpoint\Dom Care Presentation Bits (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57430" r="83812" b="31152"/>
          <a:stretch/>
        </p:blipFill>
        <p:spPr bwMode="auto">
          <a:xfrm>
            <a:off x="659869" y="5496178"/>
            <a:ext cx="500959" cy="4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109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38698"/>
            <a:ext cx="8496944" cy="553998"/>
          </a:xfrm>
        </p:spPr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Community Sector Provision  </a:t>
            </a:r>
            <a:endParaRPr lang="en-GB" sz="3600" b="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499" y="692696"/>
            <a:ext cx="89410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00446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Non-health and social care related practical help and support in the community </a:t>
            </a:r>
          </a:p>
        </p:txBody>
      </p:sp>
      <p:pic>
        <p:nvPicPr>
          <p:cNvPr id="15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81981" r="78222" b="3877"/>
          <a:stretch/>
        </p:blipFill>
        <p:spPr bwMode="auto">
          <a:xfrm>
            <a:off x="6162385" y="4043697"/>
            <a:ext cx="947982" cy="8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35589" r="56082" b="50481"/>
          <a:stretch/>
        </p:blipFill>
        <p:spPr bwMode="auto">
          <a:xfrm>
            <a:off x="6162385" y="1700808"/>
            <a:ext cx="947982" cy="8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64544" r="55474" b="21526"/>
          <a:stretch/>
        </p:blipFill>
        <p:spPr bwMode="auto">
          <a:xfrm>
            <a:off x="2890415" y="5601922"/>
            <a:ext cx="947982" cy="8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1" t="64588" r="31537" b="21482"/>
          <a:stretch/>
        </p:blipFill>
        <p:spPr bwMode="auto">
          <a:xfrm>
            <a:off x="6162385" y="2918904"/>
            <a:ext cx="947982" cy="8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1" t="79860" r="22236" b="6109"/>
          <a:stretch/>
        </p:blipFill>
        <p:spPr bwMode="auto">
          <a:xfrm>
            <a:off x="6162385" y="5279978"/>
            <a:ext cx="947982" cy="8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2" t="35430" r="31635" b="50000"/>
          <a:stretch/>
        </p:blipFill>
        <p:spPr bwMode="auto">
          <a:xfrm>
            <a:off x="395536" y="1661721"/>
            <a:ext cx="947982" cy="8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2207" y="1840603"/>
            <a:ext cx="128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Voluntary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22055" r="81611" b="63803"/>
          <a:stretch/>
        </p:blipFill>
        <p:spPr bwMode="auto">
          <a:xfrm>
            <a:off x="429159" y="2912428"/>
            <a:ext cx="893127" cy="8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2207" y="3052223"/>
            <a:ext cx="1247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 activities </a:t>
            </a:r>
          </a:p>
        </p:txBody>
      </p:sp>
      <p:pic>
        <p:nvPicPr>
          <p:cNvPr id="19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3" t="79965" r="53885" b="6105"/>
          <a:stretch/>
        </p:blipFill>
        <p:spPr bwMode="auto">
          <a:xfrm>
            <a:off x="401732" y="4043697"/>
            <a:ext cx="947982" cy="8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42207" y="4221102"/>
            <a:ext cx="1288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Housework/Cleaning</a:t>
            </a:r>
          </a:p>
        </p:txBody>
      </p:sp>
      <p:pic>
        <p:nvPicPr>
          <p:cNvPr id="16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7" t="21076" r="56140" b="64782"/>
          <a:stretch/>
        </p:blipFill>
        <p:spPr bwMode="auto">
          <a:xfrm>
            <a:off x="401732" y="5294661"/>
            <a:ext cx="947982" cy="8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342207" y="5580447"/>
            <a:ext cx="1357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Befriending </a:t>
            </a:r>
            <a:endParaRPr lang="en-GB" sz="1600" b="1" dirty="0"/>
          </a:p>
        </p:txBody>
      </p:sp>
      <p:pic>
        <p:nvPicPr>
          <p:cNvPr id="12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37661" r="82826" b="48197"/>
          <a:stretch/>
        </p:blipFill>
        <p:spPr bwMode="auto">
          <a:xfrm>
            <a:off x="2917843" y="1490873"/>
            <a:ext cx="893127" cy="8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827026" y="1630668"/>
            <a:ext cx="1756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Sitting/Visiting</a:t>
            </a:r>
          </a:p>
          <a:p>
            <a:pPr marL="0" lvl="1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52523" r="82834" b="33335"/>
          <a:stretch/>
        </p:blipFill>
        <p:spPr bwMode="auto">
          <a:xfrm>
            <a:off x="2917843" y="2515599"/>
            <a:ext cx="893127" cy="8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827026" y="2831164"/>
            <a:ext cx="1282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  <a:endParaRPr lang="en-GB" sz="1400" b="1" dirty="0"/>
          </a:p>
        </p:txBody>
      </p:sp>
      <p:pic>
        <p:nvPicPr>
          <p:cNvPr id="14" name="Picture 2" descr="C:\Users\FongCh\Documents\JC\Dom Care\Resources for Powerpoint\Dom Care Presentation Bits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67748" r="82724" b="18110"/>
          <a:stretch/>
        </p:blipFill>
        <p:spPr bwMode="auto">
          <a:xfrm>
            <a:off x="2890415" y="3523711"/>
            <a:ext cx="947982" cy="8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827026" y="3786617"/>
            <a:ext cx="1251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Gardening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/>
          </a:p>
        </p:txBody>
      </p:sp>
      <p:sp>
        <p:nvSpPr>
          <p:cNvPr id="1025" name="Rectangle 1024"/>
          <p:cNvSpPr/>
          <p:nvPr/>
        </p:nvSpPr>
        <p:spPr>
          <a:xfrm>
            <a:off x="3827026" y="4638514"/>
            <a:ext cx="2005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0" lvl="1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(Green Gym, allotments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29" name="Rectangle 1028"/>
          <p:cNvSpPr/>
          <p:nvPr/>
        </p:nvSpPr>
        <p:spPr>
          <a:xfrm>
            <a:off x="3827026" y="5540205"/>
            <a:ext cx="22815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(knitting, reading, painting, crafts, chess, singing, yoga, weight management, walking groups, dance)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2890415" y="4528630"/>
            <a:ext cx="947982" cy="864366"/>
            <a:chOff x="3140224" y="3991732"/>
            <a:chExt cx="947982" cy="864366"/>
          </a:xfrm>
        </p:grpSpPr>
        <p:pic>
          <p:nvPicPr>
            <p:cNvPr id="39" name="Picture 2" descr="C:\Users\FongCh\Documents\JC\Dom Care\Resources for Powerpoint\Dom Care Presentation Bits (5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3" t="67748" r="82724" b="18110"/>
            <a:stretch/>
          </p:blipFill>
          <p:spPr bwMode="auto">
            <a:xfrm>
              <a:off x="3140224" y="3991732"/>
              <a:ext cx="947982" cy="86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0" name="Oval 1029"/>
            <p:cNvSpPr/>
            <p:nvPr/>
          </p:nvSpPr>
          <p:spPr>
            <a:xfrm>
              <a:off x="3313291" y="413575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7" name="Picture 3" descr="C:\Users\FongCh\Documents\JC\Dom Care\Resources for Powerpoint\noun_61704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291" y="4209726"/>
              <a:ext cx="549692" cy="49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2" name="Rectangle 1031"/>
          <p:cNvSpPr/>
          <p:nvPr/>
        </p:nvSpPr>
        <p:spPr>
          <a:xfrm>
            <a:off x="7092280" y="1871381"/>
            <a:ext cx="1429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Library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(Groups and 1:1)  </a:t>
            </a:r>
          </a:p>
        </p:txBody>
      </p:sp>
      <p:sp>
        <p:nvSpPr>
          <p:cNvPr id="1033" name="Rectangle 1032"/>
          <p:cNvSpPr/>
          <p:nvPr/>
        </p:nvSpPr>
        <p:spPr>
          <a:xfrm>
            <a:off x="7092280" y="2984192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Faith centres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(churches, synagogues, mosques)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92280" y="4290646"/>
            <a:ext cx="1282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en-GB" sz="1400" b="1" dirty="0"/>
          </a:p>
        </p:txBody>
      </p:sp>
      <p:sp>
        <p:nvSpPr>
          <p:cNvPr id="1034" name="Rectangle 1033"/>
          <p:cNvSpPr/>
          <p:nvPr/>
        </p:nvSpPr>
        <p:spPr>
          <a:xfrm>
            <a:off x="7092280" y="5372901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(music, theatre, bowling, Royal British Legion) </a:t>
            </a:r>
          </a:p>
        </p:txBody>
      </p:sp>
    </p:spTree>
    <p:extLst>
      <p:ext uri="{BB962C8B-B14F-4D97-AF65-F5344CB8AC3E}">
        <p14:creationId xmlns:p14="http://schemas.microsoft.com/office/powerpoint/2010/main" val="20039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1510" y="191811"/>
            <a:ext cx="8820980" cy="6474379"/>
          </a:xfrm>
          <a:prstGeom prst="roundRect">
            <a:avLst>
              <a:gd name="adj" fmla="val 8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38" y="5661248"/>
            <a:ext cx="3370156" cy="653694"/>
          </a:xfrm>
          <a:prstGeom prst="rect">
            <a:avLst/>
          </a:prstGeom>
        </p:spPr>
      </p:pic>
      <p:pic>
        <p:nvPicPr>
          <p:cNvPr id="5" name="TaLcq082Pc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620688"/>
            <a:ext cx="8158652" cy="45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63688" y="1459156"/>
            <a:ext cx="5616624" cy="50405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F:\Windows NT 5.1 Workstation Profile.V2\Documents\JC\Dom Care\Resources for Powerpoint\Dom Care Presentation Bits (10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1" t="29538" r="30817" b="7810"/>
          <a:stretch/>
        </p:blipFill>
        <p:spPr bwMode="auto">
          <a:xfrm>
            <a:off x="3742661" y="3523304"/>
            <a:ext cx="1981467" cy="27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9062" y="191683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48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 Production Session</a:t>
            </a:r>
            <a:endParaRPr lang="en-GB" sz="4800" dirty="0">
              <a:solidFill>
                <a:srgbClr val="00446A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3830"/>
            <a:ext cx="8229600" cy="114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13559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Market Shaping Event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3261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63688" y="1459156"/>
            <a:ext cx="5616624" cy="50405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49062" y="2469664"/>
            <a:ext cx="52565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4800" dirty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Feedback </a:t>
            </a:r>
            <a:r>
              <a:rPr lang="en-GB" sz="48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and Q&amp;A Session </a:t>
            </a:r>
          </a:p>
          <a:p>
            <a:pPr algn="ctr">
              <a:spcBef>
                <a:spcPts val="1200"/>
              </a:spcBef>
            </a:pPr>
            <a:r>
              <a:rPr lang="en-GB" sz="36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</a:t>
            </a:r>
            <a:r>
              <a:rPr lang="en-GB" sz="3600" dirty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working lunch)</a:t>
            </a:r>
          </a:p>
          <a:p>
            <a:pPr algn="ctr"/>
            <a:r>
              <a:rPr lang="en-GB" sz="36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12.20pm </a:t>
            </a:r>
            <a:r>
              <a:rPr lang="en-GB" sz="3600" dirty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en-GB" sz="36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12.50pm</a:t>
            </a:r>
            <a:endParaRPr lang="en-GB" sz="3600" dirty="0">
              <a:solidFill>
                <a:srgbClr val="00446A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3830"/>
            <a:ext cx="8229600" cy="114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13559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Market Shaping Event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2485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459156"/>
            <a:ext cx="5616624" cy="50405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43708" y="1886555"/>
            <a:ext cx="52565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44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Closing </a:t>
            </a:r>
            <a:r>
              <a:rPr lang="en-GB" sz="4400" dirty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Comments and Next Steps</a:t>
            </a:r>
          </a:p>
          <a:p>
            <a:pPr algn="ctr">
              <a:spcBef>
                <a:spcPts val="1200"/>
              </a:spcBef>
            </a:pPr>
            <a:r>
              <a:rPr lang="en-GB" sz="2800" dirty="0">
                <a:solidFill>
                  <a:srgbClr val="004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Neil Haddock  </a:t>
            </a:r>
            <a:endParaRPr lang="en-GB" sz="2800" dirty="0" smtClean="0">
              <a:solidFill>
                <a:srgbClr val="00446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000" dirty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Chief Officer: Commissioning &amp; </a:t>
            </a:r>
            <a:r>
              <a:rPr lang="en-GB" sz="20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Resources</a:t>
            </a:r>
          </a:p>
          <a:p>
            <a:pPr algn="ctr">
              <a:spcBef>
                <a:spcPts val="1200"/>
              </a:spcBef>
            </a:pPr>
            <a:r>
              <a:rPr lang="en-GB" sz="36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12.50pm - 12.55pm </a:t>
            </a:r>
            <a:endParaRPr lang="en-GB" sz="3600" dirty="0">
              <a:solidFill>
                <a:srgbClr val="00446A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3830"/>
            <a:ext cx="8229600" cy="114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13559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Market Shaping Event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6331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459156"/>
            <a:ext cx="5616624" cy="50405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43708" y="3103800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4400" dirty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Event Closes</a:t>
            </a:r>
          </a:p>
          <a:p>
            <a:pPr algn="ctr">
              <a:spcBef>
                <a:spcPts val="1200"/>
              </a:spcBef>
            </a:pPr>
            <a:r>
              <a:rPr lang="en-GB" sz="3600" dirty="0" smtClean="0">
                <a:solidFill>
                  <a:srgbClr val="00446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1.00pm </a:t>
            </a:r>
            <a:endParaRPr lang="en-GB" sz="3600" dirty="0">
              <a:solidFill>
                <a:srgbClr val="00446A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3830"/>
            <a:ext cx="8229600" cy="114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13559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Market Shaping Event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6405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5352" y="1256078"/>
            <a:ext cx="8712968" cy="5328592"/>
          </a:xfrm>
          <a:prstGeom prst="roundRect">
            <a:avLst>
              <a:gd name="adj" fmla="val 8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57193"/>
            <a:ext cx="8229600" cy="4526361"/>
          </a:xfrm>
        </p:spPr>
        <p:txBody>
          <a:bodyPr anchor="ctr"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solidFill>
                  <a:srgbClr val="004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Welcome Housekeeping and Introductions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Neil Haddock </a:t>
            </a:r>
            <a:endParaRPr lang="en-GB" sz="3600" b="1" dirty="0" smtClean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Officer: Commissioning &amp; Resources</a:t>
            </a:r>
            <a:endParaRPr lang="en-GB" sz="2800" dirty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88640"/>
            <a:ext cx="8229600" cy="114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13559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Market Shaping Event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5885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95536" y="17463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Event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Programme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28</a:t>
            </a:r>
            <a:r>
              <a:rPr lang="en-US" altLang="en-US" sz="2800" b="1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September 2016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27088" y="1916113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z="2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81153"/>
              </p:ext>
            </p:extLst>
          </p:nvPr>
        </p:nvGraphicFramePr>
        <p:xfrm>
          <a:off x="395288" y="1055571"/>
          <a:ext cx="8424862" cy="54159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28339"/>
                <a:gridCol w="4896523"/>
              </a:tblGrid>
              <a:tr h="86515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10.00am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10.10am 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</a:t>
                      </a:r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Housekeeping and Introductions</a:t>
                      </a:r>
                    </a:p>
                    <a:p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Neil Haddock  Chief Officer: Commissioning &amp; Resources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</a:tr>
              <a:tr h="60881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10.10am – 10.25am 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Vision 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Gill Vickers </a:t>
                      </a:r>
                      <a:r>
                        <a:rPr lang="en-GB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Director, Adult Social Care, Health and Housing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</a:tr>
              <a:tr h="60881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10.25am – 10.35am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Outline</a:t>
                      </a:r>
                      <a:r>
                        <a:rPr lang="en-GB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Event  </a:t>
                      </a:r>
                    </a:p>
                    <a:p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Lynne Lidster  Head of Joint Commissioning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</a:tr>
              <a:tr h="60881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10.35am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11.00am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Domiciliary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Procurement (p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resentation)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Penny Crane and</a:t>
                      </a:r>
                      <a:r>
                        <a:rPr lang="en-GB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Rifit Hussain-Curtis</a:t>
                      </a:r>
                      <a:endParaRPr lang="en-GB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</a:tr>
              <a:tr h="60881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11.00am – 12.20pm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Co-Production</a:t>
                      </a:r>
                      <a:r>
                        <a:rPr lang="en-GB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Session </a:t>
                      </a:r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(refreshments)</a:t>
                      </a:r>
                    </a:p>
                    <a:p>
                      <a:pPr algn="l"/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Studies and I</a:t>
                      </a:r>
                      <a:r>
                        <a:rPr lang="en-GB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</a:tr>
              <a:tr h="3524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12.20pm – 12.50pm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and Question</a:t>
                      </a:r>
                      <a:r>
                        <a:rPr lang="en-GB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Answer</a:t>
                      </a:r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Session  (working</a:t>
                      </a:r>
                      <a:r>
                        <a:rPr lang="en-GB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lunch)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</a:tr>
              <a:tr h="86515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12.50pm – 12.55pm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Comments and Next Steps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Neil Haddock  Chief Officer: Commissioning &amp; Resources</a:t>
                      </a:r>
                    </a:p>
                  </a:txBody>
                  <a:tcPr marT="45711" marB="45711" anchor="ctr"/>
                </a:tc>
              </a:tr>
              <a:tr h="45715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pm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Closes   	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5352" y="1256078"/>
            <a:ext cx="8712968" cy="5328592"/>
          </a:xfrm>
          <a:prstGeom prst="roundRect">
            <a:avLst>
              <a:gd name="adj" fmla="val 8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959"/>
            <a:ext cx="8229600" cy="452636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5400" dirty="0" smtClean="0">
                <a:solidFill>
                  <a:srgbClr val="004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GB" sz="5400" dirty="0">
                <a:solidFill>
                  <a:srgbClr val="004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Vision 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 Vickers </a:t>
            </a:r>
            <a:endParaRPr lang="en-GB" sz="3600" b="1" dirty="0" smtClean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6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Adult Social Care, Health and Housing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88640"/>
            <a:ext cx="8229600" cy="114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13559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Market Shaping Event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4576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5352" y="1256078"/>
            <a:ext cx="8712968" cy="5328592"/>
          </a:xfrm>
          <a:prstGeom prst="roundRect">
            <a:avLst>
              <a:gd name="adj" fmla="val 8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Co-production Events </a:t>
            </a:r>
          </a:p>
          <a:p>
            <a:r>
              <a:rPr lang="en-GB" sz="24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GB" sz="24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notes from today</a:t>
            </a:r>
          </a:p>
          <a:p>
            <a:r>
              <a:rPr lang="en-GB" sz="24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Community/Voluntary </a:t>
            </a:r>
            <a:r>
              <a:rPr lang="en-GB" sz="24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- 14th October</a:t>
            </a:r>
          </a:p>
          <a:p>
            <a:r>
              <a:rPr lang="en-GB" sz="24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GB" sz="24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use the services</a:t>
            </a:r>
          </a:p>
          <a:p>
            <a:r>
              <a:rPr lang="en-GB" sz="24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GB" sz="2400" dirty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following today’s event</a:t>
            </a:r>
          </a:p>
          <a:p>
            <a:r>
              <a:rPr lang="en-GB" sz="24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24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emailed to everyone who registered</a:t>
            </a:r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88640"/>
            <a:ext cx="8229600" cy="114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13559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Market Shaping Event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8464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5352" y="1256078"/>
            <a:ext cx="8712968" cy="5328592"/>
          </a:xfrm>
          <a:prstGeom prst="roundRect">
            <a:avLst>
              <a:gd name="adj" fmla="val 8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056"/>
            <a:ext cx="8229600" cy="4853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timetable – Light Touch Regime</a:t>
            </a:r>
          </a:p>
          <a:p>
            <a:r>
              <a:rPr lang="en-GB" sz="21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1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soon as possible</a:t>
            </a:r>
          </a:p>
          <a:p>
            <a:r>
              <a:rPr lang="en-GB" sz="21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r>
              <a:rPr lang="en-GB" sz="21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account what providers tell us</a:t>
            </a:r>
          </a:p>
          <a:p>
            <a:r>
              <a:rPr lang="en-GB" sz="21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</a:t>
            </a:r>
            <a:r>
              <a:rPr lang="en-GB" sz="21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dialogue/negotiation</a:t>
            </a:r>
          </a:p>
          <a:p>
            <a:endParaRPr lang="en-GB" sz="2100" dirty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Specification</a:t>
            </a:r>
          </a:p>
          <a:p>
            <a:r>
              <a:rPr lang="en-GB" sz="21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GB" sz="21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with providers and stakeholders – </a:t>
            </a:r>
            <a:r>
              <a:rPr lang="en-GB" sz="21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100" baseline="300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1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</a:t>
            </a:r>
            <a:r>
              <a:rPr lang="en-GB" sz="21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@ 2pm Bracknell Sports and Leisure Centre</a:t>
            </a:r>
          </a:p>
          <a:p>
            <a:endParaRPr lang="en-GB" sz="2100" dirty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Timescales</a:t>
            </a:r>
          </a:p>
          <a:p>
            <a:r>
              <a:rPr lang="en-GB" sz="21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</a:t>
            </a:r>
            <a:r>
              <a:rPr lang="en-GB" sz="21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for December 2016</a:t>
            </a:r>
          </a:p>
          <a:p>
            <a:r>
              <a:rPr lang="en-GB" sz="2100" dirty="0" smtClean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r>
              <a:rPr lang="en-GB" sz="2100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– Spring 2017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88640"/>
            <a:ext cx="8229600" cy="114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13559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Market Shaping Event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3101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68344" y="5733256"/>
            <a:ext cx="1944216" cy="1584176"/>
          </a:xfrm>
          <a:prstGeom prst="roundRect">
            <a:avLst>
              <a:gd name="adj" fmla="val 19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15616" y="2132856"/>
            <a:ext cx="8028384" cy="2093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1331640" y="2348880"/>
            <a:ext cx="781236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5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Domiciliary Care Procurement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4302497"/>
            <a:ext cx="5595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Open Conversation</a:t>
            </a:r>
          </a:p>
          <a:p>
            <a:pPr algn="r"/>
            <a:r>
              <a:rPr lang="en-GB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altLang="en-US" sz="3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2016 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08" y="5877272"/>
            <a:ext cx="999972" cy="8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0509"/>
            <a:ext cx="8496944" cy="738664"/>
          </a:xfrm>
        </p:spPr>
        <p:txBody>
          <a:bodyPr/>
          <a:lstStyle/>
          <a:p>
            <a:pPr algn="ctr"/>
            <a:r>
              <a:rPr lang="en-GB" sz="4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Current Provision</a:t>
            </a:r>
            <a:endParaRPr lang="en-GB" sz="4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2869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Under the current contract Bracknell Forest Council: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F:\Windows NT 5.1 Workstation Profile.V2\Documents\JC\Dom Care\Resources for Powerpoint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6" b="1464"/>
          <a:stretch/>
        </p:blipFill>
        <p:spPr bwMode="auto">
          <a:xfrm>
            <a:off x="156034" y="1628800"/>
            <a:ext cx="8809038" cy="509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5352" y="1256078"/>
            <a:ext cx="8712968" cy="5328592"/>
          </a:xfrm>
          <a:prstGeom prst="roundRect">
            <a:avLst>
              <a:gd name="adj" fmla="val 8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40" y="260648"/>
            <a:ext cx="8555120" cy="615553"/>
          </a:xfrm>
        </p:spPr>
        <p:txBody>
          <a:bodyPr/>
          <a:lstStyle/>
          <a:p>
            <a:pPr algn="ctr"/>
            <a:r>
              <a:rPr lang="en-GB" sz="4000" dirty="0">
                <a:latin typeface="Arial Black" panose="020B0A04020102020204" pitchFamily="34" charset="0"/>
              </a:rPr>
              <a:t>Year on Year </a:t>
            </a:r>
            <a:r>
              <a:rPr lang="en-GB" sz="4000" dirty="0" smtClean="0">
                <a:latin typeface="Arial Black" panose="020B0A04020102020204" pitchFamily="34" charset="0"/>
              </a:rPr>
              <a:t>Picture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491685"/>
              </p:ext>
            </p:extLst>
          </p:nvPr>
        </p:nvGraphicFramePr>
        <p:xfrm>
          <a:off x="4716016" y="1580374"/>
          <a:ext cx="396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452285"/>
              </p:ext>
            </p:extLst>
          </p:nvPr>
        </p:nvGraphicFramePr>
        <p:xfrm>
          <a:off x="539552" y="1580374"/>
          <a:ext cx="396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41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5B72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700</Words>
  <Application>Microsoft Office PowerPoint</Application>
  <PresentationFormat>On-screen Show (4:3)</PresentationFormat>
  <Paragraphs>151</Paragraphs>
  <Slides>19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1_Office Theme</vt:lpstr>
      <vt:lpstr>2_Office Theme</vt:lpstr>
      <vt:lpstr>1_Custom Design</vt:lpstr>
      <vt:lpstr>Domiciliary Care Procurement   Market Shaping Event   28th September 2016</vt:lpstr>
      <vt:lpstr>PowerPoint Presentation</vt:lpstr>
      <vt:lpstr>Event Programme 28th September 2016  </vt:lpstr>
      <vt:lpstr>PowerPoint Presentation</vt:lpstr>
      <vt:lpstr>PowerPoint Presentation</vt:lpstr>
      <vt:lpstr>PowerPoint Presentation</vt:lpstr>
      <vt:lpstr>PowerPoint Presentation</vt:lpstr>
      <vt:lpstr>Current Provision</vt:lpstr>
      <vt:lpstr>Year on Year Picture</vt:lpstr>
      <vt:lpstr>Current Landscape</vt:lpstr>
      <vt:lpstr>Current Limitations</vt:lpstr>
      <vt:lpstr>Ideas for Discussion Partnership through collaboration </vt:lpstr>
      <vt:lpstr>Community Sector Provision  </vt:lpstr>
      <vt:lpstr>Community Sector Provision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Bracknell Forest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Sook Fong Chin</dc:creator>
  <cp:lastModifiedBy>Rifit Hussain-Curtis</cp:lastModifiedBy>
  <cp:revision>107</cp:revision>
  <cp:lastPrinted>2016-09-09T12:59:18Z</cp:lastPrinted>
  <dcterms:created xsi:type="dcterms:W3CDTF">2016-09-06T08:27:14Z</dcterms:created>
  <dcterms:modified xsi:type="dcterms:W3CDTF">2016-09-27T13:29:06Z</dcterms:modified>
</cp:coreProperties>
</file>