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462" r:id="rId5"/>
    <p:sldId id="463" r:id="rId6"/>
    <p:sldId id="464" r:id="rId7"/>
    <p:sldId id="256" r:id="rId8"/>
    <p:sldId id="269" r:id="rId9"/>
    <p:sldId id="257" r:id="rId10"/>
    <p:sldId id="258" r:id="rId11"/>
    <p:sldId id="457" r:id="rId12"/>
    <p:sldId id="451" r:id="rId13"/>
    <p:sldId id="458" r:id="rId14"/>
    <p:sldId id="445" r:id="rId15"/>
    <p:sldId id="460" r:id="rId16"/>
    <p:sldId id="459" r:id="rId17"/>
    <p:sldId id="461" r:id="rId18"/>
    <p:sldId id="452" r:id="rId19"/>
    <p:sldId id="456" r:id="rId20"/>
    <p:sldId id="291" r:id="rId21"/>
    <p:sldId id="450" r:id="rId22"/>
    <p:sldId id="44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EE2417-22B1-4E2C-BC8E-2F9B0849E892}">
          <p14:sldIdLst>
            <p14:sldId id="462"/>
            <p14:sldId id="463"/>
            <p14:sldId id="464"/>
            <p14:sldId id="256"/>
            <p14:sldId id="269"/>
            <p14:sldId id="257"/>
            <p14:sldId id="258"/>
            <p14:sldId id="457"/>
            <p14:sldId id="451"/>
            <p14:sldId id="458"/>
            <p14:sldId id="445"/>
            <p14:sldId id="460"/>
            <p14:sldId id="459"/>
            <p14:sldId id="461"/>
            <p14:sldId id="452"/>
            <p14:sldId id="456"/>
            <p14:sldId id="291"/>
            <p14:sldId id="450"/>
            <p14:sldId id="44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 Roberts" initials="DR" lastIdx="5" clrIdx="0">
    <p:extLst>
      <p:ext uri="{19B8F6BF-5375-455C-9EA6-DF929625EA0E}">
        <p15:presenceInfo xmlns:p15="http://schemas.microsoft.com/office/powerpoint/2012/main" userId="S::t-daroberts@buckscc.gov.uk::20907c6c-a096-4e06-8731-804e1d2f77d8" providerId="AD"/>
      </p:ext>
    </p:extLst>
  </p:cmAuthor>
  <p:cmAuthor id="2" name="Paul Turney" initials="PT" lastIdx="16" clrIdx="1">
    <p:extLst>
      <p:ext uri="{19B8F6BF-5375-455C-9EA6-DF929625EA0E}">
        <p15:presenceInfo xmlns:p15="http://schemas.microsoft.com/office/powerpoint/2012/main" userId="S::paturney@buckscc.gov.uk::2764c84f-0d47-492d-ae11-f884970e12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1E1682"/>
    <a:srgbClr val="006AB4"/>
    <a:srgbClr val="9FC6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200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47919-777D-45BB-A084-D5B419833471}" type="datetimeFigureOut">
              <a:rPr lang="en-GB" smtClean="0"/>
              <a:t>07/07/2021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3EB22-F459-4433-86A3-F6D963EE042A}" type="slidenum">
              <a:rPr lang="en-GB" smtClean="0"/>
              <a:t>‹#›</a:t>
            </a:fld>
            <a:endParaRPr lang="en-GB"/>
          </a:p>
        </p:txBody>
      </p:sp>
    </p:spTree>
    <p:extLst>
      <p:ext uri="{BB962C8B-B14F-4D97-AF65-F5344CB8AC3E}">
        <p14:creationId xmlns:p14="http://schemas.microsoft.com/office/powerpoint/2010/main" val="4141940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215B87-3049-4CCA-8D28-C8F0F29ED1B4}" type="datetimeFigureOut">
              <a:rPr lang="en-GB" smtClean="0"/>
              <a:t>07/07/2021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215B87-3049-4CCA-8D28-C8F0F29ED1B4}" type="datetimeFigureOut">
              <a:rPr lang="en-GB" smtClean="0"/>
              <a:t>07/07/2021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07/07/2021</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07/07/2021</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a:solidFill>
                  <a:schemeClr val="tx1"/>
                </a:solidFill>
                <a:latin typeface="+mn-lt"/>
              </a:rPr>
              <a:t>BUCKINGHAMSHIRE</a:t>
            </a:r>
            <a:r>
              <a:rPr lang="en-GB" sz="1200" baseline="0">
                <a:solidFill>
                  <a:schemeClr val="tx1"/>
                </a:solidFill>
                <a:latin typeface="+mn-lt"/>
              </a:rPr>
              <a:t> COUNCIL</a:t>
            </a:r>
            <a:endParaRPr lang="en-GB" sz="120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t>07/07/2021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215B87-3049-4CCA-8D28-C8F0F29ED1B4}" type="datetimeFigureOut">
              <a:rPr lang="en-GB" smtClean="0"/>
              <a:t>07/07/2021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215B87-3049-4CCA-8D28-C8F0F29ED1B4}" type="datetimeFigureOut">
              <a:rPr lang="en-GB" smtClean="0"/>
              <a:t>07/07/2021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215B87-3049-4CCA-8D28-C8F0F29ED1B4}" type="datetimeFigureOut">
              <a:rPr lang="en-GB" smtClean="0"/>
              <a:t>07/07/2021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t>07/07/2021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t>07/07/2021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t>07/07/2021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B8152-0B25-4CD8-8143-C04DD6162D49}"/>
              </a:ext>
            </a:extLst>
          </p:cNvPr>
          <p:cNvSpPr>
            <a:spLocks noGrp="1"/>
          </p:cNvSpPr>
          <p:nvPr>
            <p:ph type="title"/>
          </p:nvPr>
        </p:nvSpPr>
        <p:spPr/>
        <p:txBody>
          <a:bodyPr>
            <a:normAutofit/>
          </a:bodyPr>
          <a:lstStyle/>
          <a:p>
            <a:r>
              <a:rPr lang="en-GB" sz="3200" dirty="0">
                <a:solidFill>
                  <a:srgbClr val="1E1682"/>
                </a:solidFill>
              </a:rPr>
              <a:t>Agenda</a:t>
            </a:r>
            <a:br>
              <a:rPr lang="en-GB" sz="2800" dirty="0">
                <a:solidFill>
                  <a:srgbClr val="2C2D84"/>
                </a:solidFill>
              </a:rPr>
            </a:br>
            <a:endParaRPr lang="en-GB" sz="2800" dirty="0">
              <a:solidFill>
                <a:srgbClr val="2C2D84"/>
              </a:solidFill>
            </a:endParaRPr>
          </a:p>
        </p:txBody>
      </p:sp>
      <p:sp>
        <p:nvSpPr>
          <p:cNvPr id="3" name="Content Placeholder 2">
            <a:extLst>
              <a:ext uri="{FF2B5EF4-FFF2-40B4-BE49-F238E27FC236}">
                <a16:creationId xmlns:a16="http://schemas.microsoft.com/office/drawing/2014/main" id="{B93385A4-1B14-4947-838E-870D5ECC8F4D}"/>
              </a:ext>
            </a:extLst>
          </p:cNvPr>
          <p:cNvSpPr>
            <a:spLocks noGrp="1"/>
          </p:cNvSpPr>
          <p:nvPr>
            <p:ph idx="1"/>
          </p:nvPr>
        </p:nvSpPr>
        <p:spPr>
          <a:xfrm>
            <a:off x="628650" y="1416695"/>
            <a:ext cx="7886700" cy="4351338"/>
          </a:xfrm>
        </p:spPr>
        <p:txBody>
          <a:bodyPr>
            <a:normAutofit/>
          </a:bodyPr>
          <a:lstStyle/>
          <a:p>
            <a:r>
              <a:rPr lang="en-GB" sz="2400" dirty="0"/>
              <a:t>Welcome:</a:t>
            </a:r>
          </a:p>
          <a:p>
            <a:pPr lvl="1">
              <a:buFont typeface="Wingdings" panose="05000000000000000000" pitchFamily="2" charset="2"/>
              <a:buChar char="Ø"/>
            </a:pPr>
            <a:r>
              <a:rPr lang="en-GB" sz="2000" dirty="0"/>
              <a:t>Richard Barker, Corporate Director Communities</a:t>
            </a:r>
          </a:p>
          <a:p>
            <a:r>
              <a:rPr lang="en-GB" sz="2400" dirty="0"/>
              <a:t>Political perspective:</a:t>
            </a:r>
          </a:p>
          <a:p>
            <a:pPr lvl="1">
              <a:buFont typeface="Wingdings" panose="05000000000000000000" pitchFamily="2" charset="2"/>
              <a:buChar char="Ø"/>
            </a:pPr>
            <a:r>
              <a:rPr lang="en-GB" sz="2000" dirty="0"/>
              <a:t>Cllr. Steven Broadbent, Cabinet Member for Transport</a:t>
            </a:r>
          </a:p>
          <a:p>
            <a:r>
              <a:rPr lang="en-GB" sz="2400" dirty="0"/>
              <a:t>Presentation on service, delivery model and procurement process:</a:t>
            </a:r>
          </a:p>
          <a:p>
            <a:pPr lvl="1">
              <a:buFont typeface="Wingdings" panose="05000000000000000000" pitchFamily="2" charset="2"/>
              <a:buChar char="Ø"/>
            </a:pPr>
            <a:r>
              <a:rPr lang="en-GB" sz="2000" dirty="0"/>
              <a:t>Rob Smith, Service Director, Highways &amp; Technical Services</a:t>
            </a:r>
          </a:p>
          <a:p>
            <a:r>
              <a:rPr lang="en-GB" sz="2400" dirty="0"/>
              <a:t>Questions and Answers:</a:t>
            </a:r>
          </a:p>
          <a:p>
            <a:pPr lvl="1">
              <a:buFont typeface="Wingdings" panose="05000000000000000000" pitchFamily="2" charset="2"/>
              <a:buChar char="Ø"/>
            </a:pPr>
            <a:r>
              <a:rPr lang="en-GB" sz="2000" dirty="0"/>
              <a:t>Chaired by Cllr. Steven Broadbent, Cabinet Member for Transport</a:t>
            </a:r>
          </a:p>
          <a:p>
            <a:pPr marL="0" indent="0">
              <a:buNone/>
            </a:pPr>
            <a:endParaRPr lang="en-GB" dirty="0"/>
          </a:p>
        </p:txBody>
      </p:sp>
      <p:pic>
        <p:nvPicPr>
          <p:cNvPr id="4" name="Picture 3" descr="Buckinghamshire Council spectacular landscapes logo">
            <a:extLst>
              <a:ext uri="{FF2B5EF4-FFF2-40B4-BE49-F238E27FC236}">
                <a16:creationId xmlns:a16="http://schemas.microsoft.com/office/drawing/2014/main" id="{C59E3E75-40FC-45B2-9819-B2ED9982F08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882579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8AFD2-A799-4B8C-9A2B-136B1D79CA9F}"/>
              </a:ext>
            </a:extLst>
          </p:cNvPr>
          <p:cNvSpPr>
            <a:spLocks noGrp="1"/>
          </p:cNvSpPr>
          <p:nvPr>
            <p:ph type="title"/>
          </p:nvPr>
        </p:nvSpPr>
        <p:spPr/>
        <p:txBody>
          <a:bodyPr/>
          <a:lstStyle/>
          <a:p>
            <a:r>
              <a:rPr lang="en-GB" sz="3200" dirty="0">
                <a:solidFill>
                  <a:srgbClr val="1E1682"/>
                </a:solidFill>
              </a:rPr>
              <a:t>Proposed New Arrangements </a:t>
            </a:r>
          </a:p>
        </p:txBody>
      </p:sp>
      <p:sp>
        <p:nvSpPr>
          <p:cNvPr id="3" name="Content Placeholder 2">
            <a:extLst>
              <a:ext uri="{FF2B5EF4-FFF2-40B4-BE49-F238E27FC236}">
                <a16:creationId xmlns:a16="http://schemas.microsoft.com/office/drawing/2014/main" id="{17CBD1DB-21DC-47CE-8AAD-9C832C7B06C0}"/>
              </a:ext>
            </a:extLst>
          </p:cNvPr>
          <p:cNvSpPr>
            <a:spLocks noGrp="1"/>
          </p:cNvSpPr>
          <p:nvPr>
            <p:ph idx="1"/>
          </p:nvPr>
        </p:nvSpPr>
        <p:spPr/>
        <p:txBody>
          <a:bodyPr vert="horz" lIns="91440" tIns="45720" rIns="91440" bIns="45720" rtlCol="0" anchor="t">
            <a:normAutofit/>
          </a:bodyPr>
          <a:lstStyle/>
          <a:p>
            <a:pPr marL="0" indent="0">
              <a:buNone/>
            </a:pPr>
            <a:r>
              <a:rPr lang="en-GB" sz="2000" b="1" dirty="0">
                <a:latin typeface="Arial"/>
                <a:cs typeface="Arial"/>
              </a:rPr>
              <a:t>In-house client team – </a:t>
            </a:r>
          </a:p>
          <a:p>
            <a:r>
              <a:rPr lang="en-GB" sz="1800" dirty="0">
                <a:latin typeface="Arial"/>
                <a:cs typeface="Arial"/>
              </a:rPr>
              <a:t>To set policy, strategy, communication and direct the programme in line with the councils' requirements.</a:t>
            </a:r>
          </a:p>
          <a:p>
            <a:r>
              <a:rPr lang="en-GB" sz="1800" dirty="0">
                <a:latin typeface="Arial"/>
                <a:cs typeface="Arial"/>
              </a:rPr>
              <a:t>Asset management</a:t>
            </a:r>
            <a:endParaRPr lang="en-GB" sz="1800" dirty="0">
              <a:latin typeface="Arial"/>
              <a:ea typeface="+mn-lt"/>
              <a:cs typeface="Arial"/>
            </a:endParaRPr>
          </a:p>
          <a:p>
            <a:r>
              <a:rPr lang="en-GB" sz="1800" dirty="0">
                <a:latin typeface="Arial"/>
                <a:cs typeface="Arial"/>
              </a:rPr>
              <a:t>Network management</a:t>
            </a:r>
          </a:p>
          <a:p>
            <a:r>
              <a:rPr lang="en-GB" sz="1800" dirty="0">
                <a:latin typeface="Arial"/>
                <a:cs typeface="Calibri"/>
              </a:rPr>
              <a:t>Contract management</a:t>
            </a:r>
          </a:p>
          <a:p>
            <a:r>
              <a:rPr lang="en-GB" sz="1800" dirty="0">
                <a:latin typeface="Arial"/>
                <a:cs typeface="Arial"/>
              </a:rPr>
              <a:t>It will also enable and facilitate a better and closer working relationship with the elected members, lower tier councils and committees and the wider community. </a:t>
            </a:r>
          </a:p>
          <a:p>
            <a:endParaRPr lang="en-GB" dirty="0">
              <a:solidFill>
                <a:srgbClr val="FF0000"/>
              </a:solidFill>
            </a:endParaRPr>
          </a:p>
          <a:p>
            <a:endParaRPr lang="en-GB" dirty="0"/>
          </a:p>
        </p:txBody>
      </p:sp>
      <p:pic>
        <p:nvPicPr>
          <p:cNvPr id="4" name="Picture 3" descr="Buckinghamshire Council spectacular landscapes logo">
            <a:extLst>
              <a:ext uri="{FF2B5EF4-FFF2-40B4-BE49-F238E27FC236}">
                <a16:creationId xmlns:a16="http://schemas.microsoft.com/office/drawing/2014/main" id="{501888B9-1923-4838-8553-4B8641F0C9D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3101380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B8152-0B25-4CD8-8143-C04DD6162D49}"/>
              </a:ext>
            </a:extLst>
          </p:cNvPr>
          <p:cNvSpPr>
            <a:spLocks noGrp="1"/>
          </p:cNvSpPr>
          <p:nvPr>
            <p:ph type="title"/>
          </p:nvPr>
        </p:nvSpPr>
        <p:spPr>
          <a:xfrm>
            <a:off x="628650" y="365127"/>
            <a:ext cx="7886700" cy="854074"/>
          </a:xfrm>
        </p:spPr>
        <p:txBody>
          <a:bodyPr>
            <a:normAutofit/>
          </a:bodyPr>
          <a:lstStyle/>
          <a:p>
            <a:r>
              <a:rPr lang="en-GB" sz="3200" dirty="0">
                <a:solidFill>
                  <a:srgbClr val="1E1682"/>
                </a:solidFill>
              </a:rPr>
              <a:t>Proposed New Arrangements</a:t>
            </a:r>
          </a:p>
        </p:txBody>
      </p:sp>
      <p:sp>
        <p:nvSpPr>
          <p:cNvPr id="3" name="Content Placeholder 2">
            <a:extLst>
              <a:ext uri="{FF2B5EF4-FFF2-40B4-BE49-F238E27FC236}">
                <a16:creationId xmlns:a16="http://schemas.microsoft.com/office/drawing/2014/main" id="{B93385A4-1B14-4947-838E-870D5ECC8F4D}"/>
              </a:ext>
            </a:extLst>
          </p:cNvPr>
          <p:cNvSpPr>
            <a:spLocks noGrp="1"/>
          </p:cNvSpPr>
          <p:nvPr>
            <p:ph idx="1"/>
          </p:nvPr>
        </p:nvSpPr>
        <p:spPr>
          <a:xfrm>
            <a:off x="628650" y="1489239"/>
            <a:ext cx="7886700" cy="4096688"/>
          </a:xfrm>
        </p:spPr>
        <p:txBody>
          <a:bodyPr vert="horz" lIns="91440" tIns="45720" rIns="91440" bIns="45720" rtlCol="0" anchor="t">
            <a:normAutofit/>
          </a:bodyPr>
          <a:lstStyle/>
          <a:p>
            <a:pPr marL="0" indent="0">
              <a:buNone/>
            </a:pPr>
            <a:r>
              <a:rPr lang="en-GB" sz="2000" b="1" dirty="0">
                <a:latin typeface="Arial"/>
                <a:cs typeface="Arial"/>
              </a:rPr>
              <a:t>Term Maintenance Contract (TMC)</a:t>
            </a:r>
            <a:endParaRPr lang="en-US" dirty="0">
              <a:cs typeface="Calibri" panose="020F0502020204030204"/>
            </a:endParaRPr>
          </a:p>
          <a:p>
            <a:pPr lvl="0"/>
            <a:r>
              <a:rPr lang="en-GB" sz="1800" dirty="0">
                <a:latin typeface="Arial"/>
                <a:cs typeface="Arial"/>
              </a:rPr>
              <a:t>A term maintenance contractor to deliver all of the routine maintenance, patching , drainage, traffic signals etc. including street lighting and bridge maintenance, with sufficient workload to support a workforce that has resilience to carry out winter service.</a:t>
            </a:r>
            <a:endParaRPr lang="en-GB" dirty="0"/>
          </a:p>
          <a:p>
            <a:r>
              <a:rPr lang="en-GB" sz="1800" dirty="0">
                <a:latin typeface="Arial"/>
                <a:cs typeface="Arial"/>
              </a:rPr>
              <a:t>It will be for an initial term of 8 years with the option to extend by 2 number 2-year extensions, potentially 12 years. </a:t>
            </a:r>
          </a:p>
          <a:p>
            <a:r>
              <a:rPr lang="en-GB" sz="1800" dirty="0">
                <a:latin typeface="Arial"/>
                <a:cs typeface="Arial"/>
              </a:rPr>
              <a:t>Competition Procedure with Negotiation (</a:t>
            </a:r>
            <a:r>
              <a:rPr lang="en-GB" sz="1800" dirty="0" err="1">
                <a:latin typeface="Arial"/>
                <a:cs typeface="Arial"/>
              </a:rPr>
              <a:t>CPwN</a:t>
            </a:r>
            <a:r>
              <a:rPr lang="en-GB" sz="1800" dirty="0">
                <a:latin typeface="Arial"/>
                <a:cs typeface="Arial"/>
              </a:rPr>
              <a:t>). </a:t>
            </a:r>
          </a:p>
          <a:p>
            <a:pPr lvl="0"/>
            <a:r>
              <a:rPr lang="en-GB" sz="1800" dirty="0">
                <a:latin typeface="Arial"/>
                <a:cs typeface="Arial"/>
              </a:rPr>
              <a:t>NEC4 contract.</a:t>
            </a:r>
          </a:p>
          <a:p>
            <a:pPr lvl="0"/>
            <a:r>
              <a:rPr lang="en-GB" sz="1800" dirty="0">
                <a:latin typeface="Arial"/>
                <a:cs typeface="Arial"/>
              </a:rPr>
              <a:t>Schedule of rates.</a:t>
            </a:r>
            <a:endParaRPr lang="en-GB" sz="1800" dirty="0">
              <a:solidFill>
                <a:srgbClr val="FF0000"/>
              </a:solidFill>
              <a:latin typeface="Arial"/>
              <a:cs typeface="Arial"/>
            </a:endParaRPr>
          </a:p>
          <a:p>
            <a:r>
              <a:rPr lang="en-GB" sz="1800" dirty="0">
                <a:latin typeface="Arial"/>
                <a:cs typeface="Arial"/>
              </a:rPr>
              <a:t>Approx. value is £22m pa (£176m for proposed initial 8 year contract period).</a:t>
            </a:r>
            <a:endParaRPr lang="en-GB" sz="1800" dirty="0">
              <a:highlight>
                <a:srgbClr val="FFFF00"/>
              </a:highlight>
              <a:latin typeface="Arial"/>
              <a:ea typeface="Calibri" panose="020F0502020204030204" pitchFamily="34" charset="0"/>
              <a:cs typeface="Arial"/>
            </a:endParaRPr>
          </a:p>
          <a:p>
            <a:pPr lvl="0"/>
            <a:endParaRPr lang="en-GB" sz="2000" dirty="0">
              <a:solidFill>
                <a:srgbClr val="FF0000"/>
              </a:solidFill>
            </a:endParaRPr>
          </a:p>
        </p:txBody>
      </p:sp>
      <p:pic>
        <p:nvPicPr>
          <p:cNvPr id="4" name="Picture 3" descr="Buckinghamshire Council spectacular landscapes logo">
            <a:extLst>
              <a:ext uri="{FF2B5EF4-FFF2-40B4-BE49-F238E27FC236}">
                <a16:creationId xmlns:a16="http://schemas.microsoft.com/office/drawing/2014/main" id="{AC24276E-F9DA-4E77-9276-1B9E2896CC4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1053194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E4660-D288-4E5A-96CA-E29C42BAEE99}"/>
              </a:ext>
            </a:extLst>
          </p:cNvPr>
          <p:cNvSpPr>
            <a:spLocks noGrp="1"/>
          </p:cNvSpPr>
          <p:nvPr>
            <p:ph type="title"/>
          </p:nvPr>
        </p:nvSpPr>
        <p:spPr/>
        <p:txBody>
          <a:bodyPr/>
          <a:lstStyle/>
          <a:p>
            <a:r>
              <a:rPr lang="en-GB" sz="3200" dirty="0">
                <a:solidFill>
                  <a:srgbClr val="1E1682"/>
                </a:solidFill>
              </a:rPr>
              <a:t>Proposed New Arrangements </a:t>
            </a:r>
          </a:p>
        </p:txBody>
      </p:sp>
      <p:sp>
        <p:nvSpPr>
          <p:cNvPr id="3" name="Content Placeholder 2">
            <a:extLst>
              <a:ext uri="{FF2B5EF4-FFF2-40B4-BE49-F238E27FC236}">
                <a16:creationId xmlns:a16="http://schemas.microsoft.com/office/drawing/2014/main" id="{A8265A71-4F11-43FB-AB64-ED8E18BEC52D}"/>
              </a:ext>
            </a:extLst>
          </p:cNvPr>
          <p:cNvSpPr>
            <a:spLocks noGrp="1"/>
          </p:cNvSpPr>
          <p:nvPr>
            <p:ph idx="1"/>
          </p:nvPr>
        </p:nvSpPr>
        <p:spPr/>
        <p:txBody>
          <a:bodyPr vert="horz" lIns="91440" tIns="45720" rIns="91440" bIns="45720" rtlCol="0" anchor="t">
            <a:normAutofit/>
          </a:bodyPr>
          <a:lstStyle/>
          <a:p>
            <a:pPr marL="0" indent="0">
              <a:buNone/>
            </a:pPr>
            <a:r>
              <a:rPr lang="en-GB" sz="2000" b="1" dirty="0">
                <a:latin typeface="Arial"/>
                <a:cs typeface="Arial"/>
              </a:rPr>
              <a:t>Term Consultant Contract (TCC)</a:t>
            </a:r>
            <a:endParaRPr lang="en-US" sz="2000" dirty="0">
              <a:latin typeface="Arial"/>
              <a:cs typeface="Arial"/>
            </a:endParaRPr>
          </a:p>
          <a:p>
            <a:r>
              <a:rPr lang="en-GB" sz="1800" dirty="0">
                <a:latin typeface="Arial"/>
                <a:cs typeface="Arial"/>
              </a:rPr>
              <a:t>A term Consultant which supports and complements the client team and has the ability to support and assist with road safety, preliminary design and major projects, not only within the highways service but across other parts of the council. </a:t>
            </a:r>
            <a:endParaRPr lang="en-US" sz="1800" dirty="0">
              <a:latin typeface="Arial"/>
              <a:cs typeface="Arial"/>
            </a:endParaRPr>
          </a:p>
          <a:p>
            <a:r>
              <a:rPr lang="en-GB" sz="1800" dirty="0">
                <a:latin typeface="Arial"/>
                <a:cs typeface="Arial"/>
              </a:rPr>
              <a:t>It will be for an initial term of 8 years with the option to extend by 2 number 2-year extensions, potentially 12 years.</a:t>
            </a:r>
          </a:p>
          <a:p>
            <a:r>
              <a:rPr lang="en-GB" sz="1800" dirty="0">
                <a:latin typeface="Arial"/>
                <a:cs typeface="Arial"/>
              </a:rPr>
              <a:t>Competition Procedure with Negotiation (</a:t>
            </a:r>
            <a:r>
              <a:rPr lang="en-GB" sz="1800" dirty="0" err="1">
                <a:latin typeface="Arial"/>
                <a:cs typeface="Arial"/>
              </a:rPr>
              <a:t>CPwN</a:t>
            </a:r>
            <a:r>
              <a:rPr lang="en-GB" sz="1800" dirty="0">
                <a:latin typeface="Arial"/>
                <a:cs typeface="Arial"/>
              </a:rPr>
              <a:t>). </a:t>
            </a:r>
          </a:p>
          <a:p>
            <a:r>
              <a:rPr lang="en-GB" sz="1800" dirty="0">
                <a:latin typeface="Arial"/>
                <a:cs typeface="Arial"/>
              </a:rPr>
              <a:t>NEC4 contract.</a:t>
            </a:r>
          </a:p>
          <a:p>
            <a:r>
              <a:rPr lang="en-GB" sz="1800" dirty="0">
                <a:latin typeface="Arial"/>
                <a:cs typeface="Arial"/>
              </a:rPr>
              <a:t>Schedule of rates/ hourly rates.</a:t>
            </a:r>
          </a:p>
          <a:p>
            <a:r>
              <a:rPr lang="en-GB" sz="1800" dirty="0">
                <a:latin typeface="Arial"/>
                <a:cs typeface="Arial"/>
              </a:rPr>
              <a:t>Approx. value is £3m pa (£24m for the proposed initial 8 year contract period)</a:t>
            </a:r>
          </a:p>
          <a:p>
            <a:endParaRPr lang="en-GB" dirty="0"/>
          </a:p>
        </p:txBody>
      </p:sp>
      <p:pic>
        <p:nvPicPr>
          <p:cNvPr id="4" name="Picture 3" descr="Buckinghamshire Council spectacular landscapes logo">
            <a:extLst>
              <a:ext uri="{FF2B5EF4-FFF2-40B4-BE49-F238E27FC236}">
                <a16:creationId xmlns:a16="http://schemas.microsoft.com/office/drawing/2014/main" id="{0D838D55-9383-4492-B3C7-968EC498F4C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321446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BFC40-0192-4E3E-9DBB-49C1855C1DFC}"/>
              </a:ext>
            </a:extLst>
          </p:cNvPr>
          <p:cNvSpPr>
            <a:spLocks noGrp="1"/>
          </p:cNvSpPr>
          <p:nvPr>
            <p:ph type="title"/>
          </p:nvPr>
        </p:nvSpPr>
        <p:spPr/>
        <p:txBody>
          <a:bodyPr/>
          <a:lstStyle/>
          <a:p>
            <a:r>
              <a:rPr lang="en-GB" sz="3200" dirty="0">
                <a:solidFill>
                  <a:srgbClr val="1E1682"/>
                </a:solidFill>
              </a:rPr>
              <a:t>Proposed New Arrangements </a:t>
            </a:r>
          </a:p>
        </p:txBody>
      </p:sp>
      <p:sp>
        <p:nvSpPr>
          <p:cNvPr id="3" name="Content Placeholder 2">
            <a:extLst>
              <a:ext uri="{FF2B5EF4-FFF2-40B4-BE49-F238E27FC236}">
                <a16:creationId xmlns:a16="http://schemas.microsoft.com/office/drawing/2014/main" id="{717673ED-E1DF-42E3-928D-6749A1ADEA4B}"/>
              </a:ext>
            </a:extLst>
          </p:cNvPr>
          <p:cNvSpPr>
            <a:spLocks noGrp="1"/>
          </p:cNvSpPr>
          <p:nvPr>
            <p:ph idx="1"/>
          </p:nvPr>
        </p:nvSpPr>
        <p:spPr>
          <a:xfrm>
            <a:off x="628650" y="1825625"/>
            <a:ext cx="7886700" cy="4315804"/>
          </a:xfrm>
        </p:spPr>
        <p:txBody>
          <a:bodyPr vert="horz" lIns="91440" tIns="45720" rIns="91440" bIns="45720" rtlCol="0" anchor="t">
            <a:normAutofit/>
          </a:bodyPr>
          <a:lstStyle/>
          <a:p>
            <a:pPr marL="0" indent="0">
              <a:buNone/>
            </a:pPr>
            <a:r>
              <a:rPr lang="en-GB" sz="2000" b="1" dirty="0">
                <a:latin typeface="Arial"/>
                <a:cs typeface="Arial"/>
              </a:rPr>
              <a:t>Frameworks</a:t>
            </a:r>
            <a:r>
              <a:rPr lang="en-GB" sz="2000" dirty="0">
                <a:latin typeface="Arial"/>
                <a:cs typeface="Arial"/>
              </a:rPr>
              <a:t> </a:t>
            </a:r>
            <a:endParaRPr lang="en-US" sz="2000" dirty="0">
              <a:latin typeface="Arial"/>
              <a:cs typeface="Arial"/>
            </a:endParaRPr>
          </a:p>
          <a:p>
            <a:pPr>
              <a:lnSpc>
                <a:spcPct val="150000"/>
              </a:lnSpc>
            </a:pPr>
            <a:r>
              <a:rPr lang="en-GB" sz="1800" dirty="0">
                <a:latin typeface="Arial"/>
                <a:cs typeface="Arial"/>
              </a:rPr>
              <a:t>Two number 4-year frameworks, the first comprising 3 lots.</a:t>
            </a:r>
            <a:endParaRPr lang="en-US" sz="1800" dirty="0">
              <a:latin typeface="Arial"/>
              <a:cs typeface="Arial"/>
            </a:endParaRPr>
          </a:p>
          <a:p>
            <a:pPr>
              <a:lnSpc>
                <a:spcPct val="150000"/>
              </a:lnSpc>
            </a:pPr>
            <a:r>
              <a:rPr lang="en-GB" sz="1800" dirty="0">
                <a:latin typeface="Arial"/>
                <a:cs typeface="Arial"/>
              </a:rPr>
              <a:t>Procurement procedure will be a </a:t>
            </a:r>
            <a:r>
              <a:rPr lang="en-GB" sz="1800" b="1" dirty="0">
                <a:latin typeface="Arial"/>
                <a:cs typeface="Arial"/>
              </a:rPr>
              <a:t>Restricted</a:t>
            </a:r>
            <a:r>
              <a:rPr lang="en-GB" sz="1800" dirty="0">
                <a:latin typeface="Arial"/>
                <a:cs typeface="Arial"/>
              </a:rPr>
              <a:t> process.</a:t>
            </a:r>
          </a:p>
          <a:p>
            <a:pPr>
              <a:lnSpc>
                <a:spcPct val="150000"/>
              </a:lnSpc>
            </a:pPr>
            <a:r>
              <a:rPr lang="en-GB" sz="1800" dirty="0">
                <a:latin typeface="Arial"/>
                <a:cs typeface="Arial"/>
              </a:rPr>
              <a:t>A minimum of 2 suppliers in each lot/framework. </a:t>
            </a:r>
          </a:p>
          <a:p>
            <a:pPr>
              <a:lnSpc>
                <a:spcPct val="150000"/>
              </a:lnSpc>
            </a:pPr>
            <a:r>
              <a:rPr lang="en-GB" sz="1800" dirty="0">
                <a:latin typeface="Arial"/>
                <a:cs typeface="Arial"/>
              </a:rPr>
              <a:t>Work will be awarded on a price/quality basis.</a:t>
            </a:r>
          </a:p>
          <a:p>
            <a:pPr marL="0" indent="0">
              <a:buNone/>
            </a:pPr>
            <a:endParaRPr lang="en-GB" sz="1800" dirty="0">
              <a:latin typeface="Arial"/>
              <a:cs typeface="Arial"/>
            </a:endParaRPr>
          </a:p>
          <a:p>
            <a:pPr marL="0" indent="0">
              <a:buNone/>
            </a:pPr>
            <a:endParaRPr lang="en-GB" sz="1800" b="1" dirty="0">
              <a:latin typeface="Arial"/>
              <a:cs typeface="Arial"/>
            </a:endParaRPr>
          </a:p>
          <a:p>
            <a:endParaRPr lang="en-GB" b="1" dirty="0">
              <a:cs typeface="Calibri"/>
            </a:endParaRPr>
          </a:p>
          <a:p>
            <a:pPr marL="0" indent="0">
              <a:buNone/>
            </a:pPr>
            <a:endParaRPr lang="en-GB" dirty="0">
              <a:cs typeface="Calibri"/>
            </a:endParaRPr>
          </a:p>
          <a:p>
            <a:endParaRPr lang="en-GB" dirty="0">
              <a:cs typeface="Calibri"/>
            </a:endParaRPr>
          </a:p>
        </p:txBody>
      </p:sp>
      <p:pic>
        <p:nvPicPr>
          <p:cNvPr id="4" name="Picture 3" descr="Buckinghamshire Council spectacular landscapes logo">
            <a:extLst>
              <a:ext uri="{FF2B5EF4-FFF2-40B4-BE49-F238E27FC236}">
                <a16:creationId xmlns:a16="http://schemas.microsoft.com/office/drawing/2014/main" id="{7170D06B-F59B-4650-88F7-4AFF6470F5B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3830803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8FD81-458C-4831-A6BF-5B1173330650}"/>
              </a:ext>
            </a:extLst>
          </p:cNvPr>
          <p:cNvSpPr>
            <a:spLocks noGrp="1"/>
          </p:cNvSpPr>
          <p:nvPr>
            <p:ph type="title"/>
          </p:nvPr>
        </p:nvSpPr>
        <p:spPr/>
        <p:txBody>
          <a:bodyPr/>
          <a:lstStyle/>
          <a:p>
            <a:r>
              <a:rPr lang="en-GB" sz="3200" dirty="0">
                <a:solidFill>
                  <a:srgbClr val="1E1682"/>
                </a:solidFill>
              </a:rPr>
              <a:t>Proposed New Arrangements </a:t>
            </a:r>
            <a:endParaRPr lang="en-US" sz="3200" dirty="0">
              <a:solidFill>
                <a:srgbClr val="1E1682"/>
              </a:solidFill>
            </a:endParaRPr>
          </a:p>
        </p:txBody>
      </p:sp>
      <p:sp>
        <p:nvSpPr>
          <p:cNvPr id="3" name="Content Placeholder 2">
            <a:extLst>
              <a:ext uri="{FF2B5EF4-FFF2-40B4-BE49-F238E27FC236}">
                <a16:creationId xmlns:a16="http://schemas.microsoft.com/office/drawing/2014/main" id="{6CFF0404-C2A7-43C2-B405-749610D45CA5}"/>
              </a:ext>
            </a:extLst>
          </p:cNvPr>
          <p:cNvSpPr>
            <a:spLocks noGrp="1"/>
          </p:cNvSpPr>
          <p:nvPr>
            <p:ph idx="1"/>
          </p:nvPr>
        </p:nvSpPr>
        <p:spPr/>
        <p:txBody>
          <a:bodyPr vert="horz" lIns="91440" tIns="45720" rIns="91440" bIns="45720" rtlCol="0" anchor="t">
            <a:normAutofit lnSpcReduction="10000"/>
          </a:bodyPr>
          <a:lstStyle/>
          <a:p>
            <a:pPr marL="0" indent="0">
              <a:buNone/>
            </a:pPr>
            <a:r>
              <a:rPr lang="en-GB" sz="2000" b="1" u="sng" dirty="0">
                <a:latin typeface="Arial"/>
                <a:ea typeface="+mn-lt"/>
                <a:cs typeface="Arial"/>
              </a:rPr>
              <a:t>Framework 1: </a:t>
            </a:r>
            <a:r>
              <a:rPr lang="en-GB" sz="2000" b="1" dirty="0">
                <a:latin typeface="Arial"/>
                <a:ea typeface="+mn-lt"/>
                <a:cs typeface="Arial"/>
              </a:rPr>
              <a:t>Highways Minor Works Framework</a:t>
            </a:r>
            <a:endParaRPr lang="en-US" sz="2000" dirty="0">
              <a:ea typeface="+mn-lt"/>
              <a:cs typeface="+mn-lt"/>
            </a:endParaRPr>
          </a:p>
          <a:p>
            <a:pPr>
              <a:buFont typeface="Arial"/>
              <a:buChar char="•"/>
            </a:pPr>
            <a:r>
              <a:rPr lang="en-GB" sz="1800" b="1" i="1" dirty="0">
                <a:latin typeface="Arial"/>
                <a:ea typeface="+mn-lt"/>
                <a:cs typeface="Arial"/>
              </a:rPr>
              <a:t>Lot 1 -</a:t>
            </a:r>
            <a:r>
              <a:rPr lang="en-GB" sz="1800" b="1" dirty="0">
                <a:latin typeface="Arial"/>
                <a:ea typeface="+mn-lt"/>
                <a:cs typeface="Arial"/>
              </a:rPr>
              <a:t> Conventional surfacing</a:t>
            </a:r>
            <a:r>
              <a:rPr lang="en-GB" sz="1800" dirty="0">
                <a:latin typeface="Arial"/>
                <a:ea typeface="+mn-lt"/>
                <a:cs typeface="Arial"/>
              </a:rPr>
              <a:t> </a:t>
            </a:r>
            <a:endParaRPr lang="en-US" sz="1800" dirty="0">
              <a:ea typeface="+mn-lt"/>
              <a:cs typeface="+mn-lt"/>
            </a:endParaRPr>
          </a:p>
          <a:p>
            <a:pPr marL="0" indent="0">
              <a:buNone/>
            </a:pPr>
            <a:r>
              <a:rPr lang="en-GB" sz="1800" dirty="0">
                <a:latin typeface="Arial"/>
                <a:ea typeface="+mn-lt"/>
                <a:cs typeface="Arial"/>
              </a:rPr>
              <a:t>Total value of works is approx. £5.5m pa (£22m for 4-year framework)</a:t>
            </a:r>
            <a:endParaRPr lang="en-GB" sz="1800" dirty="0">
              <a:ea typeface="+mn-lt"/>
              <a:cs typeface="+mn-lt"/>
            </a:endParaRPr>
          </a:p>
          <a:p>
            <a:pPr>
              <a:buFont typeface="Arial"/>
              <a:buChar char="•"/>
            </a:pPr>
            <a:r>
              <a:rPr lang="en-GB" sz="1800" b="1" i="1" dirty="0">
                <a:latin typeface="Arial"/>
                <a:ea typeface="+mn-lt"/>
                <a:cs typeface="Arial"/>
              </a:rPr>
              <a:t>Lot 2</a:t>
            </a:r>
            <a:r>
              <a:rPr lang="en-GB" sz="1800" b="1" dirty="0">
                <a:latin typeface="Arial"/>
                <a:ea typeface="+mn-lt"/>
                <a:cs typeface="Arial"/>
              </a:rPr>
              <a:t> - Surface Treatment with specialist dressing</a:t>
            </a:r>
            <a:r>
              <a:rPr lang="en-GB" sz="1800" dirty="0">
                <a:latin typeface="Arial"/>
                <a:ea typeface="+mn-lt"/>
                <a:cs typeface="Arial"/>
              </a:rPr>
              <a:t>  </a:t>
            </a:r>
            <a:endParaRPr lang="en-US" sz="1800" dirty="0">
              <a:ea typeface="+mn-lt"/>
              <a:cs typeface="+mn-lt"/>
            </a:endParaRPr>
          </a:p>
          <a:p>
            <a:pPr marL="0" indent="0">
              <a:buNone/>
            </a:pPr>
            <a:r>
              <a:rPr lang="en-GB" sz="1800" dirty="0">
                <a:latin typeface="Arial"/>
                <a:ea typeface="+mn-lt"/>
                <a:cs typeface="Arial"/>
              </a:rPr>
              <a:t>Total value of works is approx. £4.4m pa (£17m for 4-year framework)</a:t>
            </a:r>
            <a:endParaRPr lang="en-GB" sz="1800" dirty="0">
              <a:ea typeface="+mn-lt"/>
              <a:cs typeface="+mn-lt"/>
            </a:endParaRPr>
          </a:p>
          <a:p>
            <a:pPr>
              <a:buFont typeface="Arial"/>
              <a:buChar char="•"/>
            </a:pPr>
            <a:r>
              <a:rPr lang="en-GB" sz="1800" b="1" i="1" dirty="0">
                <a:latin typeface="Arial"/>
                <a:ea typeface="+mn-lt"/>
                <a:cs typeface="Arial"/>
              </a:rPr>
              <a:t>Lot 3 -</a:t>
            </a:r>
            <a:r>
              <a:rPr lang="en-GB" sz="1800" b="1" dirty="0">
                <a:latin typeface="Arial"/>
                <a:ea typeface="+mn-lt"/>
                <a:cs typeface="Arial"/>
              </a:rPr>
              <a:t> Minor works</a:t>
            </a:r>
            <a:r>
              <a:rPr lang="en-GB" sz="1800" dirty="0">
                <a:latin typeface="Arial"/>
                <a:ea typeface="+mn-lt"/>
                <a:cs typeface="Arial"/>
              </a:rPr>
              <a:t> &lt;500k.  </a:t>
            </a:r>
            <a:endParaRPr lang="en-US" sz="1800" dirty="0">
              <a:ea typeface="+mn-lt"/>
              <a:cs typeface="+mn-lt"/>
            </a:endParaRPr>
          </a:p>
          <a:p>
            <a:pPr marL="0" indent="0">
              <a:buNone/>
            </a:pPr>
            <a:r>
              <a:rPr lang="en-GB" sz="1800" dirty="0">
                <a:latin typeface="Arial"/>
                <a:ea typeface="+mn-lt"/>
                <a:cs typeface="Arial"/>
              </a:rPr>
              <a:t>Total value of works is approx. £7.2m pa (£28m for 4-year framework)</a:t>
            </a:r>
            <a:endParaRPr lang="en-GB" sz="1800" dirty="0">
              <a:ea typeface="+mn-lt"/>
              <a:cs typeface="+mn-lt"/>
            </a:endParaRPr>
          </a:p>
          <a:p>
            <a:pPr marL="0" indent="0">
              <a:buNone/>
            </a:pPr>
            <a:endParaRPr lang="en-GB" sz="2000" b="1" u="sng" dirty="0">
              <a:latin typeface="Arial"/>
              <a:ea typeface="+mn-lt"/>
              <a:cs typeface="+mn-lt"/>
            </a:endParaRPr>
          </a:p>
          <a:p>
            <a:pPr marL="0" indent="0">
              <a:buNone/>
            </a:pPr>
            <a:r>
              <a:rPr lang="en-GB" sz="2000" b="1" u="sng" dirty="0">
                <a:latin typeface="Arial"/>
                <a:ea typeface="+mn-lt"/>
                <a:cs typeface="+mn-lt"/>
              </a:rPr>
              <a:t>Framework 2: </a:t>
            </a:r>
            <a:r>
              <a:rPr lang="en-GB" sz="2000" b="1" dirty="0">
                <a:latin typeface="Arial"/>
                <a:ea typeface="+mn-lt"/>
                <a:cs typeface="+mn-lt"/>
              </a:rPr>
              <a:t>Highways Major Works Framework</a:t>
            </a:r>
            <a:endParaRPr lang="en-GB" sz="2000" dirty="0">
              <a:latin typeface="Arial"/>
              <a:ea typeface="+mn-lt"/>
              <a:cs typeface="+mn-lt"/>
            </a:endParaRPr>
          </a:p>
          <a:p>
            <a:r>
              <a:rPr lang="en-GB" sz="1800" b="1" i="1" dirty="0">
                <a:latin typeface="Arial"/>
                <a:ea typeface="+mn-lt"/>
                <a:cs typeface="+mn-lt"/>
              </a:rPr>
              <a:t>Major works</a:t>
            </a:r>
            <a:r>
              <a:rPr lang="en-GB" sz="1800" dirty="0">
                <a:latin typeface="Arial"/>
                <a:ea typeface="+mn-lt"/>
                <a:cs typeface="+mn-lt"/>
              </a:rPr>
              <a:t> &gt;500k. </a:t>
            </a:r>
          </a:p>
          <a:p>
            <a:pPr marL="0" indent="0">
              <a:buNone/>
            </a:pPr>
            <a:r>
              <a:rPr lang="en-GB" sz="1800" dirty="0">
                <a:latin typeface="Arial"/>
                <a:ea typeface="+mn-lt"/>
                <a:cs typeface="+mn-lt"/>
              </a:rPr>
              <a:t>Total value of works ranging from £5m-£10m pa (£20m-£40m for 4-year framework period)</a:t>
            </a:r>
            <a:r>
              <a:rPr lang="en-GB" sz="1800" dirty="0">
                <a:solidFill>
                  <a:srgbClr val="FF0000"/>
                </a:solidFill>
                <a:latin typeface="Arial"/>
                <a:ea typeface="+mn-lt"/>
                <a:cs typeface="+mn-lt"/>
              </a:rPr>
              <a:t> </a:t>
            </a:r>
            <a:endParaRPr lang="en-GB" sz="1800" dirty="0">
              <a:latin typeface="Arial"/>
              <a:ea typeface="+mn-lt"/>
              <a:cs typeface="+mn-lt"/>
            </a:endParaRPr>
          </a:p>
          <a:p>
            <a:pPr marL="0" indent="0">
              <a:buNone/>
            </a:pPr>
            <a:endParaRPr lang="en-GB" sz="1800" dirty="0">
              <a:latin typeface="Arial"/>
              <a:ea typeface="+mn-lt"/>
              <a:cs typeface="+mn-lt"/>
            </a:endParaRPr>
          </a:p>
        </p:txBody>
      </p:sp>
      <p:pic>
        <p:nvPicPr>
          <p:cNvPr id="4" name="Picture 3" descr="Buckinghamshire Council spectacular landscapes logo">
            <a:extLst>
              <a:ext uri="{FF2B5EF4-FFF2-40B4-BE49-F238E27FC236}">
                <a16:creationId xmlns:a16="http://schemas.microsoft.com/office/drawing/2014/main" id="{DFAFA873-11BC-4B11-98C8-893B41BCC97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3570350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A574D-22A8-4C7A-947C-E58A59B9D2A9}"/>
              </a:ext>
            </a:extLst>
          </p:cNvPr>
          <p:cNvSpPr>
            <a:spLocks noGrp="1"/>
          </p:cNvSpPr>
          <p:nvPr>
            <p:ph type="title"/>
          </p:nvPr>
        </p:nvSpPr>
        <p:spPr>
          <a:xfrm>
            <a:off x="628650" y="365126"/>
            <a:ext cx="7886700" cy="970615"/>
          </a:xfrm>
        </p:spPr>
        <p:txBody>
          <a:bodyPr>
            <a:normAutofit/>
          </a:bodyPr>
          <a:lstStyle/>
          <a:p>
            <a:r>
              <a:rPr lang="en-GB" sz="3200" dirty="0">
                <a:solidFill>
                  <a:srgbClr val="1E1682"/>
                </a:solidFill>
              </a:rPr>
              <a:t>Proposed New Arrangements</a:t>
            </a:r>
          </a:p>
        </p:txBody>
      </p:sp>
      <p:sp>
        <p:nvSpPr>
          <p:cNvPr id="3" name="Content Placeholder 2">
            <a:extLst>
              <a:ext uri="{FF2B5EF4-FFF2-40B4-BE49-F238E27FC236}">
                <a16:creationId xmlns:a16="http://schemas.microsoft.com/office/drawing/2014/main" id="{1400DFB2-5299-470B-A242-B6C01B7EFCB4}"/>
              </a:ext>
            </a:extLst>
          </p:cNvPr>
          <p:cNvSpPr>
            <a:spLocks noGrp="1"/>
          </p:cNvSpPr>
          <p:nvPr>
            <p:ph idx="1"/>
          </p:nvPr>
        </p:nvSpPr>
        <p:spPr>
          <a:xfrm>
            <a:off x="628650" y="1764949"/>
            <a:ext cx="7886700" cy="2564455"/>
          </a:xfrm>
        </p:spPr>
        <p:txBody>
          <a:bodyPr vert="horz" lIns="91440" tIns="45720" rIns="91440" bIns="45720" rtlCol="0" anchor="t">
            <a:normAutofit/>
          </a:bodyPr>
          <a:lstStyle/>
          <a:p>
            <a:pPr marL="0" indent="0">
              <a:buNone/>
            </a:pPr>
            <a:r>
              <a:rPr lang="en-GB" sz="2000" b="1" dirty="0">
                <a:latin typeface="Arial"/>
                <a:cs typeface="Arial"/>
              </a:rPr>
              <a:t>Alliance</a:t>
            </a:r>
            <a:r>
              <a:rPr lang="en-GB" sz="2000" dirty="0">
                <a:latin typeface="Arial"/>
                <a:cs typeface="Arial"/>
              </a:rPr>
              <a:t> </a:t>
            </a:r>
            <a:endParaRPr lang="en-US" dirty="0">
              <a:cs typeface="Calibri" panose="020F0502020204030204"/>
            </a:endParaRPr>
          </a:p>
          <a:p>
            <a:pPr marL="0" indent="0">
              <a:buNone/>
            </a:pPr>
            <a:endParaRPr lang="en-GB" sz="2000" dirty="0">
              <a:latin typeface="Arial"/>
              <a:cs typeface="Arial"/>
            </a:endParaRPr>
          </a:p>
          <a:p>
            <a:r>
              <a:rPr lang="en-GB" sz="1800" dirty="0">
                <a:latin typeface="Arial"/>
                <a:cs typeface="Arial"/>
              </a:rPr>
              <a:t>All successful parties will be part of an alliance including the in-house team to promote collaborative working and a ‘one team’ approach whereby all </a:t>
            </a:r>
            <a:r>
              <a:rPr lang="en-GB" sz="2000" dirty="0">
                <a:cs typeface="Calibri"/>
              </a:rPr>
              <a:t>work in a spirit of mutual trust and cooperation and share best practice.</a:t>
            </a:r>
          </a:p>
          <a:p>
            <a:pPr lvl="0"/>
            <a:endParaRPr lang="en-GB" sz="2000" dirty="0">
              <a:solidFill>
                <a:srgbClr val="000000"/>
              </a:solidFill>
              <a:cs typeface="Calibri"/>
            </a:endParaRPr>
          </a:p>
          <a:p>
            <a:pPr marL="0" indent="0">
              <a:buNone/>
            </a:pPr>
            <a:endParaRPr lang="en-GB" sz="2000" dirty="0">
              <a:solidFill>
                <a:srgbClr val="FF0000"/>
              </a:solidFill>
              <a:cs typeface="Calibri"/>
            </a:endParaRPr>
          </a:p>
          <a:p>
            <a:endParaRPr lang="en-GB" sz="2200" dirty="0">
              <a:cs typeface="Calibri" panose="020F0502020204030204"/>
            </a:endParaRPr>
          </a:p>
        </p:txBody>
      </p:sp>
      <p:pic>
        <p:nvPicPr>
          <p:cNvPr id="4" name="Picture 3" descr="Buckinghamshire Council spectacular landscapes logo">
            <a:extLst>
              <a:ext uri="{FF2B5EF4-FFF2-40B4-BE49-F238E27FC236}">
                <a16:creationId xmlns:a16="http://schemas.microsoft.com/office/drawing/2014/main" id="{D7A6C50C-3022-4839-8742-C3F970688E3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1573745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FEF81-28F9-4EFE-8BD6-4735500F228E}"/>
              </a:ext>
            </a:extLst>
          </p:cNvPr>
          <p:cNvSpPr>
            <a:spLocks noGrp="1"/>
          </p:cNvSpPr>
          <p:nvPr>
            <p:ph type="title"/>
          </p:nvPr>
        </p:nvSpPr>
        <p:spPr/>
        <p:txBody>
          <a:bodyPr>
            <a:normAutofit/>
          </a:bodyPr>
          <a:lstStyle/>
          <a:p>
            <a:r>
              <a:rPr lang="en-GB" sz="3200" dirty="0">
                <a:solidFill>
                  <a:srgbClr val="1E1682"/>
                </a:solidFill>
              </a:rPr>
              <a:t>Contract Terms</a:t>
            </a:r>
          </a:p>
        </p:txBody>
      </p:sp>
      <p:sp>
        <p:nvSpPr>
          <p:cNvPr id="3" name="Content Placeholder 2">
            <a:extLst>
              <a:ext uri="{FF2B5EF4-FFF2-40B4-BE49-F238E27FC236}">
                <a16:creationId xmlns:a16="http://schemas.microsoft.com/office/drawing/2014/main" id="{798581C9-13BD-4314-9AC2-3DCEFF30EDDB}"/>
              </a:ext>
            </a:extLst>
          </p:cNvPr>
          <p:cNvSpPr>
            <a:spLocks noGrp="1"/>
          </p:cNvSpPr>
          <p:nvPr>
            <p:ph idx="1"/>
          </p:nvPr>
        </p:nvSpPr>
        <p:spPr/>
        <p:txBody>
          <a:bodyPr vert="horz" lIns="91440" tIns="45720" rIns="91440" bIns="45720" rtlCol="0" anchor="t">
            <a:normAutofit/>
          </a:bodyPr>
          <a:lstStyle/>
          <a:p>
            <a:pPr>
              <a:lnSpc>
                <a:spcPct val="150000"/>
              </a:lnSpc>
            </a:pPr>
            <a:r>
              <a:rPr lang="en-GB" sz="1800" dirty="0">
                <a:latin typeface="Arial"/>
                <a:cs typeface="Arial"/>
              </a:rPr>
              <a:t>TMC and TCC will have contract key performance indicators (CKPI's) which will be more focused around service outputs.</a:t>
            </a:r>
            <a:endParaRPr lang="en-US" dirty="0">
              <a:cs typeface="Calibri" panose="020F0502020204030204"/>
            </a:endParaRPr>
          </a:p>
          <a:p>
            <a:pPr>
              <a:lnSpc>
                <a:spcPct val="150000"/>
              </a:lnSpc>
            </a:pPr>
            <a:r>
              <a:rPr lang="en-GB" sz="1800" dirty="0">
                <a:latin typeface="Arial"/>
                <a:cs typeface="Arial"/>
              </a:rPr>
              <a:t>In addition, there will also be alliance key performance indicators (AKPI) which will be more focused on service outcomes. </a:t>
            </a:r>
          </a:p>
          <a:p>
            <a:pPr>
              <a:lnSpc>
                <a:spcPct val="150000"/>
              </a:lnSpc>
            </a:pPr>
            <a:r>
              <a:rPr lang="en-GB" sz="1800" dirty="0">
                <a:latin typeface="Arial"/>
                <a:cs typeface="Arial"/>
              </a:rPr>
              <a:t>Extension potential as previously described.</a:t>
            </a:r>
          </a:p>
          <a:p>
            <a:pPr>
              <a:lnSpc>
                <a:spcPct val="150000"/>
              </a:lnSpc>
            </a:pPr>
            <a:r>
              <a:rPr lang="en-GB" sz="1800" dirty="0">
                <a:latin typeface="Arial"/>
                <a:cs typeface="Arial"/>
              </a:rPr>
              <a:t>Annual generic review + 3 yearly robust review.</a:t>
            </a:r>
          </a:p>
          <a:p>
            <a:pPr>
              <a:lnSpc>
                <a:spcPct val="150000"/>
              </a:lnSpc>
            </a:pPr>
            <a:r>
              <a:rPr lang="en-GB" sz="1800" dirty="0">
                <a:latin typeface="Arial"/>
                <a:cs typeface="Arial"/>
              </a:rPr>
              <a:t>Annual Indexation + industry review. </a:t>
            </a:r>
            <a:endParaRPr lang="en-GB" dirty="0">
              <a:cs typeface="Calibri" panose="020F0502020204030204"/>
            </a:endParaRPr>
          </a:p>
        </p:txBody>
      </p:sp>
      <p:pic>
        <p:nvPicPr>
          <p:cNvPr id="4" name="Picture 3" descr="Buckinghamshire Council spectacular landscapes logo">
            <a:extLst>
              <a:ext uri="{FF2B5EF4-FFF2-40B4-BE49-F238E27FC236}">
                <a16:creationId xmlns:a16="http://schemas.microsoft.com/office/drawing/2014/main" id="{97110A9A-FC50-4F77-9939-04446747F51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293383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96AD-E3EF-4DA7-A056-72BDFF5BF5E8}"/>
              </a:ext>
            </a:extLst>
          </p:cNvPr>
          <p:cNvSpPr>
            <a:spLocks noGrp="1"/>
          </p:cNvSpPr>
          <p:nvPr>
            <p:ph type="title"/>
          </p:nvPr>
        </p:nvSpPr>
        <p:spPr/>
        <p:txBody>
          <a:bodyPr>
            <a:normAutofit/>
          </a:bodyPr>
          <a:lstStyle/>
          <a:p>
            <a:r>
              <a:rPr lang="en-GB" sz="3200" dirty="0">
                <a:solidFill>
                  <a:srgbClr val="1E1682"/>
                </a:solidFill>
              </a:rPr>
              <a:t>Procurement Procedure</a:t>
            </a:r>
          </a:p>
        </p:txBody>
      </p:sp>
      <p:sp>
        <p:nvSpPr>
          <p:cNvPr id="3" name="Content Placeholder 2">
            <a:extLst>
              <a:ext uri="{FF2B5EF4-FFF2-40B4-BE49-F238E27FC236}">
                <a16:creationId xmlns:a16="http://schemas.microsoft.com/office/drawing/2014/main" id="{4EEB492C-76FC-41B7-BF12-06653A9D1628}"/>
              </a:ext>
            </a:extLst>
          </p:cNvPr>
          <p:cNvSpPr>
            <a:spLocks noGrp="1"/>
          </p:cNvSpPr>
          <p:nvPr>
            <p:ph idx="1"/>
          </p:nvPr>
        </p:nvSpPr>
        <p:spPr>
          <a:xfrm>
            <a:off x="628650" y="1318662"/>
            <a:ext cx="7886700" cy="4858302"/>
          </a:xfrm>
        </p:spPr>
        <p:txBody>
          <a:bodyPr vert="horz" lIns="91440" tIns="45720" rIns="91440" bIns="45720" rtlCol="0" anchor="t">
            <a:normAutofit/>
          </a:bodyPr>
          <a:lstStyle/>
          <a:p>
            <a:pPr>
              <a:buFont typeface="Arial" charset="0"/>
              <a:buChar char="•"/>
              <a:defRPr/>
            </a:pPr>
            <a:endParaRPr lang="en-GB" altLang="en-US" sz="1800" dirty="0">
              <a:latin typeface="Arial"/>
              <a:ea typeface="ＭＳ Ｐゴシック" pitchFamily="34" charset="-128"/>
              <a:cs typeface="Arial" charset="0"/>
            </a:endParaRPr>
          </a:p>
          <a:p>
            <a:pPr>
              <a:lnSpc>
                <a:spcPct val="150000"/>
              </a:lnSpc>
            </a:pPr>
            <a:r>
              <a:rPr lang="en-GB" sz="1800" dirty="0">
                <a:latin typeface="Arial"/>
                <a:cs typeface="Arial"/>
              </a:rPr>
              <a:t>Evaluation – 60% Quality/ 40% Price but still to be finalised.</a:t>
            </a:r>
          </a:p>
          <a:p>
            <a:pPr>
              <a:lnSpc>
                <a:spcPct val="150000"/>
              </a:lnSpc>
            </a:pPr>
            <a:r>
              <a:rPr lang="en-GB" sz="1800" dirty="0">
                <a:latin typeface="Arial"/>
                <a:cs typeface="Arial"/>
              </a:rPr>
              <a:t>All communication will be through the Council’s e-sourcing system the Buckinghamshire Business Portal. </a:t>
            </a:r>
          </a:p>
          <a:p>
            <a:pPr>
              <a:lnSpc>
                <a:spcPct val="150000"/>
              </a:lnSpc>
            </a:pPr>
            <a:r>
              <a:rPr lang="en-GB" sz="1800" dirty="0">
                <a:latin typeface="Arial"/>
                <a:cs typeface="Arial"/>
              </a:rPr>
              <a:t>Suppliers will need to be registered to view information.</a:t>
            </a:r>
          </a:p>
          <a:p>
            <a:pPr marL="0" indent="0">
              <a:buNone/>
            </a:pPr>
            <a:endParaRPr lang="en-GB" sz="2000" dirty="0">
              <a:solidFill>
                <a:srgbClr val="FF0000"/>
              </a:solidFill>
              <a:cs typeface="Calibri" panose="020F0502020204030204"/>
            </a:endParaRPr>
          </a:p>
        </p:txBody>
      </p:sp>
      <p:pic>
        <p:nvPicPr>
          <p:cNvPr id="4" name="Picture 3" descr="Buckinghamshire Council spectacular landscapes logo">
            <a:extLst>
              <a:ext uri="{FF2B5EF4-FFF2-40B4-BE49-F238E27FC236}">
                <a16:creationId xmlns:a16="http://schemas.microsoft.com/office/drawing/2014/main" id="{57A833FA-643E-471E-99D3-D3212E3FA20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161148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96AD-E3EF-4DA7-A056-72BDFF5BF5E8}"/>
              </a:ext>
            </a:extLst>
          </p:cNvPr>
          <p:cNvSpPr>
            <a:spLocks noGrp="1"/>
          </p:cNvSpPr>
          <p:nvPr>
            <p:ph type="title"/>
          </p:nvPr>
        </p:nvSpPr>
        <p:spPr/>
        <p:txBody>
          <a:bodyPr>
            <a:normAutofit/>
          </a:bodyPr>
          <a:lstStyle/>
          <a:p>
            <a:r>
              <a:rPr lang="en-GB" sz="3200" dirty="0">
                <a:solidFill>
                  <a:srgbClr val="1E1682"/>
                </a:solidFill>
              </a:rPr>
              <a:t>Timescales</a:t>
            </a:r>
          </a:p>
        </p:txBody>
      </p:sp>
      <p:sp>
        <p:nvSpPr>
          <p:cNvPr id="3" name="Content Placeholder 2">
            <a:extLst>
              <a:ext uri="{FF2B5EF4-FFF2-40B4-BE49-F238E27FC236}">
                <a16:creationId xmlns:a16="http://schemas.microsoft.com/office/drawing/2014/main" id="{4EEB492C-76FC-41B7-BF12-06653A9D1628}"/>
              </a:ext>
            </a:extLst>
          </p:cNvPr>
          <p:cNvSpPr>
            <a:spLocks noGrp="1"/>
          </p:cNvSpPr>
          <p:nvPr>
            <p:ph idx="1"/>
          </p:nvPr>
        </p:nvSpPr>
        <p:spPr>
          <a:xfrm>
            <a:off x="628650" y="1318662"/>
            <a:ext cx="7886700" cy="4858302"/>
          </a:xfrm>
        </p:spPr>
        <p:txBody>
          <a:bodyPr vert="horz" lIns="91440" tIns="45720" rIns="91440" bIns="45720" rtlCol="0" anchor="t">
            <a:normAutofit/>
          </a:bodyPr>
          <a:lstStyle/>
          <a:p>
            <a:pPr>
              <a:buFont typeface="Arial" charset="0"/>
              <a:buChar char="•"/>
              <a:defRPr/>
            </a:pPr>
            <a:endParaRPr lang="en-GB" altLang="en-US" sz="1800" dirty="0">
              <a:ea typeface="ＭＳ Ｐゴシック" pitchFamily="34" charset="-128"/>
              <a:cs typeface="Arial" charset="0"/>
            </a:endParaRPr>
          </a:p>
          <a:p>
            <a:pPr>
              <a:lnSpc>
                <a:spcPct val="150000"/>
              </a:lnSpc>
            </a:pPr>
            <a:r>
              <a:rPr lang="en-GB" sz="1800" dirty="0">
                <a:latin typeface="Arial" panose="020B0604020202020204" pitchFamily="34" charset="0"/>
                <a:cs typeface="Arial" panose="020B0604020202020204" pitchFamily="34" charset="0"/>
              </a:rPr>
              <a:t>PAS91/SQ for the TMC to be issued early August. Returns mid September.</a:t>
            </a:r>
          </a:p>
          <a:p>
            <a:pPr>
              <a:lnSpc>
                <a:spcPct val="150000"/>
              </a:lnSpc>
            </a:pPr>
            <a:r>
              <a:rPr lang="en-GB" sz="1800" dirty="0">
                <a:latin typeface="Arial" panose="020B0604020202020204" pitchFamily="34" charset="0"/>
                <a:cs typeface="Arial" panose="020B0604020202020204" pitchFamily="34" charset="0"/>
              </a:rPr>
              <a:t>PAS91/SQ for the TCC to be issued mid October. Returns mid December.</a:t>
            </a:r>
          </a:p>
          <a:p>
            <a:pPr>
              <a:lnSpc>
                <a:spcPct val="150000"/>
              </a:lnSpc>
            </a:pPr>
            <a:r>
              <a:rPr lang="en-GB" sz="1800" dirty="0">
                <a:latin typeface="Arial" panose="020B0604020202020204" pitchFamily="34" charset="0"/>
                <a:cs typeface="Arial" panose="020B0604020202020204" pitchFamily="34" charset="0"/>
              </a:rPr>
              <a:t>Framework (Restricted) to commence spring 2022.</a:t>
            </a:r>
          </a:p>
          <a:p>
            <a:pPr>
              <a:lnSpc>
                <a:spcPct val="150000"/>
              </a:lnSpc>
            </a:pPr>
            <a:r>
              <a:rPr lang="en-GB" sz="1800" dirty="0">
                <a:latin typeface="Arial" panose="020B0604020202020204" pitchFamily="34" charset="0"/>
                <a:cs typeface="Arial" panose="020B0604020202020204" pitchFamily="34" charset="0"/>
              </a:rPr>
              <a:t>Current programme appoints TMC and TCC contracts in August 2022 allowing for an 8-month mobilisation period.</a:t>
            </a:r>
            <a:endParaRPr lang="en-GB" sz="1800" dirty="0">
              <a:latin typeface="Arial" panose="020B0604020202020204" pitchFamily="34" charset="0"/>
              <a:ea typeface="+mn-lt"/>
              <a:cs typeface="Arial" panose="020B0604020202020204" pitchFamily="34" charset="0"/>
            </a:endParaRPr>
          </a:p>
          <a:p>
            <a:pPr>
              <a:lnSpc>
                <a:spcPct val="150000"/>
              </a:lnSpc>
            </a:pPr>
            <a:r>
              <a:rPr lang="en-GB" sz="1800" dirty="0">
                <a:latin typeface="Arial" panose="020B0604020202020204" pitchFamily="34" charset="0"/>
                <a:ea typeface="+mn-lt"/>
                <a:cs typeface="Arial" panose="020B0604020202020204" pitchFamily="34" charset="0"/>
              </a:rPr>
              <a:t>All new contract arrangements must be in place from 1st April 2023.</a:t>
            </a:r>
            <a:endParaRPr lang="en-GB" sz="1800" dirty="0">
              <a:latin typeface="Arial" panose="020B0604020202020204" pitchFamily="34" charset="0"/>
              <a:cs typeface="Arial" panose="020B0604020202020204" pitchFamily="34" charset="0"/>
            </a:endParaRPr>
          </a:p>
          <a:p>
            <a:pPr>
              <a:lnSpc>
                <a:spcPct val="150000"/>
              </a:lnSpc>
            </a:pPr>
            <a:r>
              <a:rPr lang="en-GB" sz="1800" dirty="0">
                <a:latin typeface="Arial" panose="020B0604020202020204" pitchFamily="34" charset="0"/>
                <a:cs typeface="Arial" panose="020B0604020202020204" pitchFamily="34" charset="0"/>
              </a:rPr>
              <a:t>All timescales will be clear and explicit in the tender documentation.</a:t>
            </a:r>
          </a:p>
          <a:p>
            <a:pPr marL="0" indent="0">
              <a:buNone/>
            </a:pPr>
            <a:endParaRPr lang="en-GB" sz="1800" dirty="0">
              <a:cs typeface="Calibri"/>
            </a:endParaRPr>
          </a:p>
          <a:p>
            <a:endParaRPr lang="en-GB" sz="1800" dirty="0"/>
          </a:p>
        </p:txBody>
      </p:sp>
      <p:pic>
        <p:nvPicPr>
          <p:cNvPr id="4" name="Picture 3" descr="Buckinghamshire Council spectacular landscapes logo">
            <a:extLst>
              <a:ext uri="{FF2B5EF4-FFF2-40B4-BE49-F238E27FC236}">
                <a16:creationId xmlns:a16="http://schemas.microsoft.com/office/drawing/2014/main" id="{ABB693D4-3D7F-47AE-BAF0-BC581775BFF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3812472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67E9821-52F2-4AD9-80A4-60C6FE13A693}"/>
              </a:ext>
            </a:extLst>
          </p:cNvPr>
          <p:cNvSpPr>
            <a:spLocks noGrp="1"/>
          </p:cNvSpPr>
          <p:nvPr>
            <p:ph type="title"/>
          </p:nvPr>
        </p:nvSpPr>
        <p:spPr/>
        <p:txBody>
          <a:bodyPr>
            <a:normAutofit fontScale="90000"/>
          </a:bodyPr>
          <a:lstStyle/>
          <a:p>
            <a:br>
              <a:rPr lang="en-GB" sz="2800" dirty="0">
                <a:solidFill>
                  <a:srgbClr val="2C2D84"/>
                </a:solidFill>
              </a:rPr>
            </a:br>
            <a:br>
              <a:rPr lang="en-GB" sz="2800" dirty="0">
                <a:solidFill>
                  <a:srgbClr val="2C2D84"/>
                </a:solidFill>
              </a:rPr>
            </a:br>
            <a:r>
              <a:rPr lang="en-GB" sz="3600" dirty="0">
                <a:solidFill>
                  <a:srgbClr val="1E1682"/>
                </a:solidFill>
              </a:rPr>
              <a:t>Questions</a:t>
            </a:r>
            <a:br>
              <a:rPr lang="en-GB" sz="2800" dirty="0">
                <a:solidFill>
                  <a:srgbClr val="2C2D84"/>
                </a:solidFill>
              </a:rPr>
            </a:br>
            <a:br>
              <a:rPr lang="en-GB" sz="2800" dirty="0">
                <a:solidFill>
                  <a:srgbClr val="2C2D84"/>
                </a:solidFill>
              </a:rPr>
            </a:br>
            <a:endParaRPr lang="en-GB" sz="2800" dirty="0">
              <a:solidFill>
                <a:srgbClr val="2C2D84"/>
              </a:solidFill>
            </a:endParaRPr>
          </a:p>
        </p:txBody>
      </p:sp>
      <p:sp>
        <p:nvSpPr>
          <p:cNvPr id="2" name="Content Placeholder 1">
            <a:extLst>
              <a:ext uri="{FF2B5EF4-FFF2-40B4-BE49-F238E27FC236}">
                <a16:creationId xmlns:a16="http://schemas.microsoft.com/office/drawing/2014/main" id="{1960B916-7723-4632-81FB-90EFA5970102}"/>
              </a:ext>
            </a:extLst>
          </p:cNvPr>
          <p:cNvSpPr>
            <a:spLocks noGrp="1"/>
          </p:cNvSpPr>
          <p:nvPr>
            <p:ph idx="1"/>
          </p:nvPr>
        </p:nvSpPr>
        <p:spPr/>
        <p:txBody>
          <a:bodyPr vert="horz" lIns="91440" tIns="45720" rIns="91440" bIns="45720" rtlCol="0" anchor="t">
            <a:normAutofit/>
          </a:bodyPr>
          <a:lstStyle/>
          <a:p>
            <a:pPr marL="0" indent="0" algn="ctr">
              <a:lnSpc>
                <a:spcPct val="150000"/>
              </a:lnSpc>
              <a:buNone/>
            </a:pPr>
            <a:r>
              <a:rPr lang="en-GB" sz="2000" dirty="0">
                <a:latin typeface="Arial"/>
                <a:cs typeface="Arial"/>
              </a:rPr>
              <a:t>Thank you for listening we will now accept any questions you may have through the chat bar.</a:t>
            </a:r>
            <a:endParaRPr lang="en-US" dirty="0"/>
          </a:p>
          <a:p>
            <a:pPr algn="ctr">
              <a:lnSpc>
                <a:spcPct val="150000"/>
              </a:lnSpc>
            </a:pPr>
            <a:endParaRPr lang="en-GB" sz="2000" dirty="0">
              <a:latin typeface="Arial"/>
              <a:cs typeface="Arial"/>
            </a:endParaRPr>
          </a:p>
          <a:p>
            <a:pPr marL="0" indent="0">
              <a:lnSpc>
                <a:spcPct val="150000"/>
              </a:lnSpc>
              <a:buNone/>
            </a:pPr>
            <a:r>
              <a:rPr lang="en-GB" sz="2000" dirty="0">
                <a:latin typeface="Arial"/>
                <a:cs typeface="Arial"/>
              </a:rPr>
              <a:t>Please forward any questions in the future using our e-sourcing portal at Buckinghamshire Business Portal.</a:t>
            </a:r>
            <a:endParaRPr lang="en-US" dirty="0">
              <a:cs typeface="Calibri"/>
            </a:endParaRPr>
          </a:p>
          <a:p>
            <a:pPr marL="0" indent="0">
              <a:lnSpc>
                <a:spcPct val="150000"/>
              </a:lnSpc>
              <a:buNone/>
            </a:pPr>
            <a:r>
              <a:rPr lang="en-GB" sz="2000" dirty="0">
                <a:latin typeface="Arial"/>
                <a:cs typeface="Arial"/>
              </a:rPr>
              <a:t>Once the answers have been collated, we will publish on the portal.</a:t>
            </a:r>
          </a:p>
        </p:txBody>
      </p:sp>
      <p:pic>
        <p:nvPicPr>
          <p:cNvPr id="4" name="Picture 3" descr="Buckinghamshire Council spectacular landscapes logo">
            <a:extLst>
              <a:ext uri="{FF2B5EF4-FFF2-40B4-BE49-F238E27FC236}">
                <a16:creationId xmlns:a16="http://schemas.microsoft.com/office/drawing/2014/main" id="{87452072-243E-4B2B-9F26-4966E26CADB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15631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8"/>
            <a:ext cx="7888288" cy="4504716"/>
          </a:xfrm>
        </p:spPr>
        <p:txBody>
          <a:bodyPr anchor="b">
            <a:normAutofit/>
          </a:bodyPr>
          <a:lstStyle>
            <a:lvl1pPr algn="l">
              <a:defRPr sz="4800"/>
            </a:lvl1pPr>
          </a:lstStyle>
          <a:p>
            <a:pPr algn="ctr"/>
            <a:br>
              <a:rPr lang="en-US" sz="3600" dirty="0">
                <a:solidFill>
                  <a:schemeClr val="bg2"/>
                </a:solidFill>
              </a:rPr>
            </a:br>
            <a:r>
              <a:rPr lang="en-US" sz="4400" dirty="0">
                <a:solidFill>
                  <a:schemeClr val="bg2"/>
                </a:solidFill>
              </a:rPr>
              <a:t>Richard Barker</a:t>
            </a:r>
            <a:br>
              <a:rPr lang="en-US" sz="3600" dirty="0">
                <a:solidFill>
                  <a:schemeClr val="bg2"/>
                </a:solidFill>
              </a:rPr>
            </a:br>
            <a:br>
              <a:rPr lang="en-US" sz="3600" dirty="0">
                <a:solidFill>
                  <a:schemeClr val="bg2"/>
                </a:solidFill>
              </a:rPr>
            </a:br>
            <a:r>
              <a:rPr lang="en-GB" sz="3600" i="1" dirty="0">
                <a:solidFill>
                  <a:schemeClr val="bg1"/>
                </a:solidFill>
              </a:rPr>
              <a:t>Corporate Director Communities</a:t>
            </a:r>
            <a:br>
              <a:rPr lang="en-US" sz="3600" dirty="0">
                <a:solidFill>
                  <a:schemeClr val="bg2"/>
                </a:solidFill>
              </a:rPr>
            </a:br>
            <a:br>
              <a:rPr lang="en-US" sz="3600" dirty="0">
                <a:solidFill>
                  <a:schemeClr val="bg2"/>
                </a:solidFill>
              </a:rPr>
            </a:br>
            <a:br>
              <a:rPr lang="en-US" sz="3600" dirty="0">
                <a:solidFill>
                  <a:schemeClr val="bg2"/>
                </a:solidFill>
              </a:rPr>
            </a:br>
            <a:br>
              <a:rPr lang="en-US" sz="3600" dirty="0">
                <a:solidFill>
                  <a:schemeClr val="bg2"/>
                </a:solidFill>
              </a:rPr>
            </a:br>
            <a:endParaRPr lang="en-GB" sz="3600" dirty="0">
              <a:solidFill>
                <a:schemeClr val="bg2"/>
              </a:solidFill>
            </a:endParaRPr>
          </a:p>
        </p:txBody>
      </p:sp>
    </p:spTree>
    <p:extLst>
      <p:ext uri="{BB962C8B-B14F-4D97-AF65-F5344CB8AC3E}">
        <p14:creationId xmlns:p14="http://schemas.microsoft.com/office/powerpoint/2010/main" val="211685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B22977-7C83-4EF1-97D1-05ED71450AAB}"/>
              </a:ext>
            </a:extLst>
          </p:cNvPr>
          <p:cNvSpPr txBox="1">
            <a:spLocks/>
          </p:cNvSpPr>
          <p:nvPr/>
        </p:nvSpPr>
        <p:spPr>
          <a:xfrm>
            <a:off x="446918" y="1504198"/>
            <a:ext cx="7888288" cy="44673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en-US" sz="4400" dirty="0">
                <a:solidFill>
                  <a:schemeClr val="bg1"/>
                </a:solidFill>
              </a:rPr>
              <a:t>Cllr. Steven Broadbent</a:t>
            </a:r>
            <a:br>
              <a:rPr lang="en-US" sz="3600" dirty="0">
                <a:solidFill>
                  <a:schemeClr val="bg1"/>
                </a:solidFill>
              </a:rPr>
            </a:br>
            <a:br>
              <a:rPr lang="en-US" sz="3600" dirty="0">
                <a:solidFill>
                  <a:schemeClr val="bg1"/>
                </a:solidFill>
              </a:rPr>
            </a:br>
            <a:r>
              <a:rPr lang="en-GB" sz="3600" i="1" dirty="0">
                <a:solidFill>
                  <a:schemeClr val="bg1"/>
                </a:solidFill>
              </a:rPr>
              <a:t>Cabinet Member for Transport</a:t>
            </a:r>
            <a:br>
              <a:rPr lang="en-US" sz="3600" dirty="0">
                <a:solidFill>
                  <a:schemeClr val="bg1"/>
                </a:solidFill>
              </a:rPr>
            </a:br>
            <a:br>
              <a:rPr lang="en-US" sz="3600" dirty="0">
                <a:solidFill>
                  <a:schemeClr val="bg1"/>
                </a:solidFill>
              </a:rPr>
            </a:br>
            <a:br>
              <a:rPr lang="en-US" sz="3600" dirty="0">
                <a:solidFill>
                  <a:schemeClr val="bg1"/>
                </a:solidFill>
              </a:rPr>
            </a:br>
            <a:br>
              <a:rPr lang="en-US" sz="3600" dirty="0">
                <a:solidFill>
                  <a:schemeClr val="bg1"/>
                </a:solidFill>
              </a:rPr>
            </a:br>
            <a:endParaRPr lang="en-GB" sz="3600" dirty="0">
              <a:solidFill>
                <a:schemeClr val="bg1"/>
              </a:solidFill>
            </a:endParaRPr>
          </a:p>
        </p:txBody>
      </p:sp>
    </p:spTree>
    <p:extLst>
      <p:ext uri="{BB962C8B-B14F-4D97-AF65-F5344CB8AC3E}">
        <p14:creationId xmlns:p14="http://schemas.microsoft.com/office/powerpoint/2010/main" val="3489200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558885" y="1522859"/>
            <a:ext cx="7888288" cy="3626068"/>
          </a:xfrm>
        </p:spPr>
        <p:txBody>
          <a:bodyPr anchor="b">
            <a:normAutofit/>
          </a:bodyPr>
          <a:lstStyle>
            <a:lvl1pPr algn="l">
              <a:defRPr sz="4800"/>
            </a:lvl1pPr>
          </a:lstStyle>
          <a:p>
            <a:r>
              <a:rPr lang="en-US" sz="3600" dirty="0">
                <a:solidFill>
                  <a:schemeClr val="bg2"/>
                </a:solidFill>
              </a:rPr>
              <a:t>Procurement of Highway Services </a:t>
            </a:r>
            <a:br>
              <a:rPr lang="en-US" sz="3600" dirty="0">
                <a:solidFill>
                  <a:schemeClr val="bg2"/>
                </a:solidFill>
              </a:rPr>
            </a:br>
            <a:br>
              <a:rPr lang="en-US" sz="3600" dirty="0">
                <a:solidFill>
                  <a:schemeClr val="bg2"/>
                </a:solidFill>
              </a:rPr>
            </a:br>
            <a:br>
              <a:rPr lang="en-US" sz="3600" dirty="0">
                <a:solidFill>
                  <a:schemeClr val="bg2"/>
                </a:solidFill>
              </a:rPr>
            </a:br>
            <a:br>
              <a:rPr lang="en-US" sz="3600" dirty="0">
                <a:solidFill>
                  <a:schemeClr val="bg2"/>
                </a:solidFill>
              </a:rPr>
            </a:br>
            <a:endParaRPr lang="en-GB" sz="3600" dirty="0">
              <a:solidFill>
                <a:schemeClr val="bg2"/>
              </a:solidFill>
            </a:endParaRPr>
          </a:p>
        </p:txBody>
      </p:sp>
      <p:sp>
        <p:nvSpPr>
          <p:cNvPr id="23" name="Subtitle 2"/>
          <p:cNvSpPr>
            <a:spLocks noGrp="1"/>
          </p:cNvSpPr>
          <p:nvPr>
            <p:ph type="subTitle" idx="4294967295"/>
          </p:nvPr>
        </p:nvSpPr>
        <p:spPr>
          <a:xfrm>
            <a:off x="446918" y="4451843"/>
            <a:ext cx="8815270" cy="1095124"/>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z="3000" dirty="0">
                <a:solidFill>
                  <a:schemeClr val="bg2"/>
                </a:solidFill>
              </a:rPr>
              <a:t>Rob Smith </a:t>
            </a:r>
            <a:r>
              <a:rPr lang="en-GB" sz="2800" dirty="0">
                <a:solidFill>
                  <a:schemeClr val="bg2"/>
                </a:solidFill>
              </a:rPr>
              <a:t>- </a:t>
            </a:r>
            <a:r>
              <a:rPr lang="en-GB" sz="2800" i="1" dirty="0">
                <a:solidFill>
                  <a:schemeClr val="bg2"/>
                </a:solidFill>
              </a:rPr>
              <a:t>Service Director, Highways &amp; Technical Services</a:t>
            </a:r>
          </a:p>
          <a:p>
            <a:r>
              <a:rPr lang="en-US" i="1" dirty="0">
                <a:solidFill>
                  <a:schemeClr val="bg2"/>
                </a:solidFill>
              </a:rPr>
              <a:t>Industry Event – 8</a:t>
            </a:r>
            <a:r>
              <a:rPr lang="en-US" i="1" baseline="30000" dirty="0">
                <a:solidFill>
                  <a:schemeClr val="bg2"/>
                </a:solidFill>
              </a:rPr>
              <a:t>th</a:t>
            </a:r>
            <a:r>
              <a:rPr lang="en-US" i="1" dirty="0">
                <a:solidFill>
                  <a:schemeClr val="bg2"/>
                </a:solidFill>
              </a:rPr>
              <a:t> July 2021</a:t>
            </a:r>
          </a:p>
        </p:txBody>
      </p:sp>
    </p:spTree>
    <p:extLst>
      <p:ext uri="{BB962C8B-B14F-4D97-AF65-F5344CB8AC3E}">
        <p14:creationId xmlns:p14="http://schemas.microsoft.com/office/powerpoint/2010/main" val="177589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B8152-0B25-4CD8-8143-C04DD6162D49}"/>
              </a:ext>
            </a:extLst>
          </p:cNvPr>
          <p:cNvSpPr>
            <a:spLocks noGrp="1"/>
          </p:cNvSpPr>
          <p:nvPr>
            <p:ph type="title"/>
          </p:nvPr>
        </p:nvSpPr>
        <p:spPr/>
        <p:txBody>
          <a:bodyPr>
            <a:normAutofit/>
          </a:bodyPr>
          <a:lstStyle/>
          <a:p>
            <a:r>
              <a:rPr lang="en-GB" sz="3200" dirty="0">
                <a:solidFill>
                  <a:srgbClr val="1E1682"/>
                </a:solidFill>
              </a:rPr>
              <a:t>Content</a:t>
            </a:r>
            <a:br>
              <a:rPr lang="en-GB" sz="2800" dirty="0">
                <a:solidFill>
                  <a:srgbClr val="2C2D84"/>
                </a:solidFill>
              </a:rPr>
            </a:br>
            <a:endParaRPr lang="en-GB" sz="2800" dirty="0">
              <a:solidFill>
                <a:srgbClr val="2C2D84"/>
              </a:solidFill>
            </a:endParaRPr>
          </a:p>
        </p:txBody>
      </p:sp>
      <p:sp>
        <p:nvSpPr>
          <p:cNvPr id="3" name="Content Placeholder 2">
            <a:extLst>
              <a:ext uri="{FF2B5EF4-FFF2-40B4-BE49-F238E27FC236}">
                <a16:creationId xmlns:a16="http://schemas.microsoft.com/office/drawing/2014/main" id="{B93385A4-1B14-4947-838E-870D5ECC8F4D}"/>
              </a:ext>
            </a:extLst>
          </p:cNvPr>
          <p:cNvSpPr>
            <a:spLocks noGrp="1"/>
          </p:cNvSpPr>
          <p:nvPr>
            <p:ph idx="1"/>
          </p:nvPr>
        </p:nvSpPr>
        <p:spPr>
          <a:xfrm>
            <a:off x="628650" y="1416695"/>
            <a:ext cx="7886700" cy="4351338"/>
          </a:xfrm>
        </p:spPr>
        <p:txBody>
          <a:bodyPr>
            <a:normAutofit/>
          </a:bodyPr>
          <a:lstStyle/>
          <a:p>
            <a:r>
              <a:rPr lang="en-GB" sz="2400" dirty="0"/>
              <a:t>Background &amp; existing scope </a:t>
            </a:r>
          </a:p>
          <a:p>
            <a:r>
              <a:rPr lang="en-GB" sz="2400" dirty="0"/>
              <a:t>Asset</a:t>
            </a:r>
          </a:p>
          <a:p>
            <a:r>
              <a:rPr lang="en-GB" sz="2400" dirty="0"/>
              <a:t>Proposed new arrangements</a:t>
            </a:r>
          </a:p>
          <a:p>
            <a:r>
              <a:rPr lang="en-GB" sz="2400" dirty="0"/>
              <a:t>Contract terms</a:t>
            </a:r>
          </a:p>
          <a:p>
            <a:r>
              <a:rPr lang="en-GB" sz="2400" dirty="0"/>
              <a:t>Procurement procedure</a:t>
            </a:r>
          </a:p>
          <a:p>
            <a:r>
              <a:rPr lang="en-GB" sz="2400" dirty="0"/>
              <a:t>Timescales</a:t>
            </a:r>
          </a:p>
          <a:p>
            <a:r>
              <a:rPr lang="en-GB" sz="2400" dirty="0"/>
              <a:t>Questions</a:t>
            </a:r>
          </a:p>
          <a:p>
            <a:pPr marL="0" indent="0">
              <a:buNone/>
            </a:pPr>
            <a:endParaRPr lang="en-GB" dirty="0"/>
          </a:p>
        </p:txBody>
      </p:sp>
      <p:pic>
        <p:nvPicPr>
          <p:cNvPr id="6" name="Picture 5" descr="Buckinghamshire Council spectacular landscapes logo">
            <a:extLst>
              <a:ext uri="{FF2B5EF4-FFF2-40B4-BE49-F238E27FC236}">
                <a16:creationId xmlns:a16="http://schemas.microsoft.com/office/drawing/2014/main" id="{77DA0B9D-7E5A-4FFE-B6AB-078460F8870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4197610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33ACB0-433A-4398-99FD-272FF174C0D2}"/>
              </a:ext>
            </a:extLst>
          </p:cNvPr>
          <p:cNvSpPr/>
          <p:nvPr/>
        </p:nvSpPr>
        <p:spPr>
          <a:xfrm>
            <a:off x="671409" y="619261"/>
            <a:ext cx="8140824" cy="584775"/>
          </a:xfrm>
          <a:prstGeom prst="rect">
            <a:avLst/>
          </a:prstGeom>
        </p:spPr>
        <p:txBody>
          <a:bodyPr wrap="square">
            <a:spAutoFit/>
          </a:bodyPr>
          <a:lstStyle/>
          <a:p>
            <a:r>
              <a:rPr lang="en-GB" sz="3200" dirty="0">
                <a:solidFill>
                  <a:srgbClr val="1E1682"/>
                </a:solidFill>
                <a:latin typeface="+mj-lt"/>
                <a:ea typeface="+mj-ea"/>
                <a:cs typeface="+mj-cs"/>
              </a:rPr>
              <a:t>Background</a:t>
            </a:r>
          </a:p>
        </p:txBody>
      </p:sp>
      <p:sp>
        <p:nvSpPr>
          <p:cNvPr id="4" name="TextBox 3">
            <a:extLst>
              <a:ext uri="{FF2B5EF4-FFF2-40B4-BE49-F238E27FC236}">
                <a16:creationId xmlns:a16="http://schemas.microsoft.com/office/drawing/2014/main" id="{5D568F48-C7BD-4C31-85B4-AD5DE94DA57F}"/>
              </a:ext>
            </a:extLst>
          </p:cNvPr>
          <p:cNvSpPr txBox="1"/>
          <p:nvPr/>
        </p:nvSpPr>
        <p:spPr>
          <a:xfrm>
            <a:off x="612558" y="1332719"/>
            <a:ext cx="8234039" cy="3693319"/>
          </a:xfrm>
          <a:prstGeom prst="rect">
            <a:avLst/>
          </a:prstGeom>
          <a:noFill/>
        </p:spPr>
        <p:txBody>
          <a:bodyPr wrap="square" lIns="91440" tIns="45720" rIns="91440" bIns="45720" rtlCol="0" anchor="t">
            <a:spAutoFit/>
          </a:bodyPr>
          <a:lstStyle/>
          <a:p>
            <a:pPr marL="285750" indent="-285750">
              <a:buFont typeface="Arial"/>
              <a:buChar char="•"/>
            </a:pPr>
            <a:r>
              <a:rPr lang="en-GB" dirty="0">
                <a:latin typeface="Arial"/>
                <a:cs typeface="Arial"/>
              </a:rPr>
              <a:t>The current service is essentially outsourced and is provided by the incumbent and their associated supply chain. It is managed by a very small in-house client team, to commission work, administer the contract, check and challenge in terms of value for money and monitor the quality of work delivered. </a:t>
            </a:r>
            <a:endParaRPr lang="en-US" dirty="0"/>
          </a:p>
          <a:p>
            <a:endParaRPr lang="en-GB" dirty="0">
              <a:latin typeface="Arial"/>
              <a:cs typeface="Arial"/>
            </a:endParaRPr>
          </a:p>
          <a:p>
            <a:pPr marL="285750" indent="-285750">
              <a:buFont typeface="Arial"/>
              <a:buChar char="•"/>
            </a:pPr>
            <a:r>
              <a:rPr lang="en-GB" dirty="0">
                <a:latin typeface="Arial"/>
                <a:cs typeface="Arial"/>
              </a:rPr>
              <a:t>The current contract was awarded to the incumbent in 2009 and is due to expire on 31st March 2023. </a:t>
            </a:r>
          </a:p>
          <a:p>
            <a:endParaRPr lang="en-GB" dirty="0">
              <a:latin typeface="Arial"/>
              <a:cs typeface="Arial"/>
            </a:endParaRPr>
          </a:p>
          <a:p>
            <a:pPr marL="285750" indent="-285750">
              <a:buFont typeface="Arial"/>
              <a:buChar char="•"/>
            </a:pPr>
            <a:r>
              <a:rPr lang="en-GB" dirty="0">
                <a:latin typeface="Arial"/>
                <a:cs typeface="Arial"/>
              </a:rPr>
              <a:t>It is a circa £45m per annum contract delivering highway maintenance services.</a:t>
            </a:r>
          </a:p>
          <a:p>
            <a:endParaRPr lang="en-GB" dirty="0"/>
          </a:p>
          <a:p>
            <a:endParaRPr lang="en-GB" dirty="0"/>
          </a:p>
        </p:txBody>
      </p:sp>
      <p:pic>
        <p:nvPicPr>
          <p:cNvPr id="5" name="Picture 4" descr="Buckinghamshire Council spectacular landscapes logo">
            <a:extLst>
              <a:ext uri="{FF2B5EF4-FFF2-40B4-BE49-F238E27FC236}">
                <a16:creationId xmlns:a16="http://schemas.microsoft.com/office/drawing/2014/main" id="{5646A0C3-DF69-4936-8F93-0A8321DBFF6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2974033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F8CA-4A27-48FD-B7BA-254E149D98CB}"/>
              </a:ext>
            </a:extLst>
          </p:cNvPr>
          <p:cNvSpPr>
            <a:spLocks noGrp="1"/>
          </p:cNvSpPr>
          <p:nvPr>
            <p:ph type="title"/>
          </p:nvPr>
        </p:nvSpPr>
        <p:spPr/>
        <p:txBody>
          <a:bodyPr>
            <a:normAutofit/>
          </a:bodyPr>
          <a:lstStyle/>
          <a:p>
            <a:r>
              <a:rPr lang="en-GB" sz="3200" dirty="0">
                <a:solidFill>
                  <a:srgbClr val="1E1682"/>
                </a:solidFill>
              </a:rPr>
              <a:t>Existing Scope</a:t>
            </a:r>
          </a:p>
        </p:txBody>
      </p:sp>
      <p:sp>
        <p:nvSpPr>
          <p:cNvPr id="4" name="TextBox 3">
            <a:extLst>
              <a:ext uri="{FF2B5EF4-FFF2-40B4-BE49-F238E27FC236}">
                <a16:creationId xmlns:a16="http://schemas.microsoft.com/office/drawing/2014/main" id="{6B99F9F6-A174-4886-A2BE-D81C5D95B019}"/>
              </a:ext>
            </a:extLst>
          </p:cNvPr>
          <p:cNvSpPr txBox="1"/>
          <p:nvPr/>
        </p:nvSpPr>
        <p:spPr>
          <a:xfrm>
            <a:off x="611560" y="1412775"/>
            <a:ext cx="8136904" cy="4398089"/>
          </a:xfrm>
          <a:prstGeom prst="rect">
            <a:avLst/>
          </a:prstGeom>
          <a:noFill/>
        </p:spPr>
        <p:txBody>
          <a:bodyPr wrap="square" lIns="91440" tIns="36000" rIns="91440" bIns="45720" rtlCol="0" anchor="t">
            <a:noAutofit/>
          </a:bodyPr>
          <a:lstStyle/>
          <a:p>
            <a:r>
              <a:rPr lang="en-US" dirty="0"/>
              <a:t>• </a:t>
            </a:r>
            <a:r>
              <a:rPr lang="en-US" dirty="0">
                <a:latin typeface="Arial"/>
                <a:cs typeface="Arial"/>
              </a:rPr>
              <a:t>  Routine Maintenance including defect repairs, drainage, highway grass cutting    (non-devolution areas), weed killing, signs and lines. </a:t>
            </a:r>
            <a:endParaRPr lang="en-US" dirty="0">
              <a:cs typeface="Calibri" panose="020F0502020204030204"/>
            </a:endParaRPr>
          </a:p>
          <a:p>
            <a:r>
              <a:rPr lang="en-US" dirty="0">
                <a:latin typeface="Arial"/>
                <a:cs typeface="Arial"/>
              </a:rPr>
              <a:t>•   Winter Maintenance including gritting</a:t>
            </a:r>
          </a:p>
          <a:p>
            <a:r>
              <a:rPr lang="en-US" dirty="0">
                <a:latin typeface="Arial"/>
                <a:cs typeface="Arial"/>
              </a:rPr>
              <a:t>•   Street Lighting Design and Maintenance Works</a:t>
            </a:r>
          </a:p>
          <a:p>
            <a:r>
              <a:rPr lang="en-US" dirty="0">
                <a:latin typeface="Arial"/>
                <a:cs typeface="Arial"/>
              </a:rPr>
              <a:t>•   Management of all Street works on the Highway</a:t>
            </a:r>
          </a:p>
          <a:p>
            <a:r>
              <a:rPr lang="en-US" dirty="0">
                <a:latin typeface="Arial"/>
                <a:cs typeface="Arial"/>
              </a:rPr>
              <a:t>•   Design and Delivery of the Capital Maintenance </a:t>
            </a:r>
            <a:r>
              <a:rPr lang="en-US" dirty="0" err="1">
                <a:latin typeface="Arial"/>
                <a:cs typeface="Arial"/>
              </a:rPr>
              <a:t>Programme</a:t>
            </a:r>
            <a:r>
              <a:rPr lang="en-US" dirty="0">
                <a:latin typeface="Arial"/>
                <a:cs typeface="Arial"/>
              </a:rPr>
              <a:t> (Resurfacing) </a:t>
            </a:r>
          </a:p>
          <a:p>
            <a:r>
              <a:rPr lang="en-US" dirty="0">
                <a:latin typeface="Arial"/>
                <a:cs typeface="Arial"/>
              </a:rPr>
              <a:t>•   Traffic Signals and Intelligent Traffic Systems</a:t>
            </a:r>
          </a:p>
          <a:p>
            <a:r>
              <a:rPr lang="en-US" dirty="0">
                <a:latin typeface="Arial"/>
                <a:cs typeface="Arial"/>
              </a:rPr>
              <a:t>•   Structures – maintenance and improvement works</a:t>
            </a:r>
          </a:p>
          <a:p>
            <a:r>
              <a:rPr lang="en-US" dirty="0">
                <a:latin typeface="Arial"/>
                <a:cs typeface="Arial"/>
              </a:rPr>
              <a:t>•   Network Safety </a:t>
            </a:r>
          </a:p>
          <a:p>
            <a:r>
              <a:rPr lang="en-US" dirty="0">
                <a:latin typeface="Arial"/>
                <a:cs typeface="Arial"/>
              </a:rPr>
              <a:t>•   Network Improvements, including some larger capital projects for the council </a:t>
            </a:r>
          </a:p>
          <a:p>
            <a:r>
              <a:rPr lang="en-US" dirty="0">
                <a:latin typeface="Arial"/>
                <a:cs typeface="Arial"/>
              </a:rPr>
              <a:t>•   Asset Management</a:t>
            </a:r>
          </a:p>
          <a:p>
            <a:r>
              <a:rPr lang="en-US" dirty="0">
                <a:latin typeface="Arial"/>
                <a:cs typeface="Arial"/>
              </a:rPr>
              <a:t>•   </a:t>
            </a:r>
            <a:r>
              <a:rPr lang="en-US" dirty="0">
                <a:solidFill>
                  <a:srgbClr val="FF0000"/>
                </a:solidFill>
                <a:latin typeface="Arial"/>
                <a:cs typeface="Arial"/>
              </a:rPr>
              <a:t>Local Area Technicians (LATs) and Customer Compliance Officer (CCOs)</a:t>
            </a:r>
          </a:p>
          <a:p>
            <a:r>
              <a:rPr lang="en-US" dirty="0">
                <a:latin typeface="Arial"/>
                <a:cs typeface="Arial"/>
              </a:rPr>
              <a:t>•   </a:t>
            </a:r>
            <a:r>
              <a:rPr lang="en-US" dirty="0">
                <a:solidFill>
                  <a:srgbClr val="FF0000"/>
                </a:solidFill>
                <a:latin typeface="Arial"/>
                <a:cs typeface="Arial"/>
              </a:rPr>
              <a:t>Communications</a:t>
            </a:r>
          </a:p>
          <a:p>
            <a:r>
              <a:rPr lang="en-US" dirty="0">
                <a:latin typeface="Arial"/>
                <a:cs typeface="Arial"/>
              </a:rPr>
              <a:t>•   </a:t>
            </a:r>
            <a:r>
              <a:rPr lang="en-US" dirty="0">
                <a:solidFill>
                  <a:srgbClr val="FF0000"/>
                </a:solidFill>
                <a:latin typeface="Arial"/>
                <a:cs typeface="Arial"/>
              </a:rPr>
              <a:t>On Street Parking including management of the NSL Contract </a:t>
            </a:r>
          </a:p>
        </p:txBody>
      </p:sp>
      <p:pic>
        <p:nvPicPr>
          <p:cNvPr id="5" name="Picture 4" descr="Buckinghamshire Council spectacular landscapes logo">
            <a:extLst>
              <a:ext uri="{FF2B5EF4-FFF2-40B4-BE49-F238E27FC236}">
                <a16:creationId xmlns:a16="http://schemas.microsoft.com/office/drawing/2014/main" id="{782D32D1-2E15-4157-815B-D32BCB9F843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2663876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D91D9-4787-4BCA-B646-787702CA424A}"/>
              </a:ext>
            </a:extLst>
          </p:cNvPr>
          <p:cNvSpPr>
            <a:spLocks noGrp="1"/>
          </p:cNvSpPr>
          <p:nvPr>
            <p:ph type="title"/>
          </p:nvPr>
        </p:nvSpPr>
        <p:spPr/>
        <p:txBody>
          <a:bodyPr>
            <a:normAutofit/>
          </a:bodyPr>
          <a:lstStyle/>
          <a:p>
            <a:r>
              <a:rPr lang="en-GB" sz="3200" dirty="0">
                <a:solidFill>
                  <a:srgbClr val="1E1682"/>
                </a:solidFill>
              </a:rPr>
              <a:t>Asset</a:t>
            </a:r>
          </a:p>
        </p:txBody>
      </p:sp>
      <p:sp>
        <p:nvSpPr>
          <p:cNvPr id="3" name="Content Placeholder 2">
            <a:extLst>
              <a:ext uri="{FF2B5EF4-FFF2-40B4-BE49-F238E27FC236}">
                <a16:creationId xmlns:a16="http://schemas.microsoft.com/office/drawing/2014/main" id="{F78C380F-A60D-45DA-98BA-2F85F2FB9888}"/>
              </a:ext>
            </a:extLst>
          </p:cNvPr>
          <p:cNvSpPr>
            <a:spLocks noGrp="1"/>
          </p:cNvSpPr>
          <p:nvPr>
            <p:ph idx="1"/>
          </p:nvPr>
        </p:nvSpPr>
        <p:spPr/>
        <p:txBody>
          <a:bodyPr/>
          <a:lstStyle/>
          <a:p>
            <a:endParaRPr lang="en-GB"/>
          </a:p>
        </p:txBody>
      </p:sp>
      <p:pic>
        <p:nvPicPr>
          <p:cNvPr id="4" name="Picture 3" descr="Diagram, timeline&#10;&#10;Description automatically generated">
            <a:extLst>
              <a:ext uri="{FF2B5EF4-FFF2-40B4-BE49-F238E27FC236}">
                <a16:creationId xmlns:a16="http://schemas.microsoft.com/office/drawing/2014/main" id="{1411D71E-92FF-4980-B73E-C357FAC43B8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37" t="11083" r="580" b="14757"/>
          <a:stretch/>
        </p:blipFill>
        <p:spPr>
          <a:xfrm>
            <a:off x="962685" y="1846555"/>
            <a:ext cx="7218630" cy="4048218"/>
          </a:xfrm>
          <a:prstGeom prst="rect">
            <a:avLst/>
          </a:prstGeom>
        </p:spPr>
      </p:pic>
      <p:pic>
        <p:nvPicPr>
          <p:cNvPr id="5" name="Picture 4" descr="Buckinghamshire Council spectacular landscapes logo">
            <a:extLst>
              <a:ext uri="{FF2B5EF4-FFF2-40B4-BE49-F238E27FC236}">
                <a16:creationId xmlns:a16="http://schemas.microsoft.com/office/drawing/2014/main" id="{0C9B688E-D08C-4B50-A0FC-7A2F1C6A772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1515103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C96AD-E3EF-4DA7-A056-72BDFF5BF5E8}"/>
              </a:ext>
            </a:extLst>
          </p:cNvPr>
          <p:cNvSpPr>
            <a:spLocks noGrp="1"/>
          </p:cNvSpPr>
          <p:nvPr>
            <p:ph type="title"/>
          </p:nvPr>
        </p:nvSpPr>
        <p:spPr/>
        <p:txBody>
          <a:bodyPr>
            <a:normAutofit/>
          </a:bodyPr>
          <a:lstStyle/>
          <a:p>
            <a:pPr algn="ctr"/>
            <a:r>
              <a:rPr lang="en-GB" sz="3200" dirty="0">
                <a:solidFill>
                  <a:srgbClr val="1E1682"/>
                </a:solidFill>
              </a:rPr>
              <a:t>Proposed New Arrangements </a:t>
            </a:r>
          </a:p>
        </p:txBody>
      </p:sp>
      <p:sp>
        <p:nvSpPr>
          <p:cNvPr id="3" name="Content Placeholder 2">
            <a:extLst>
              <a:ext uri="{FF2B5EF4-FFF2-40B4-BE49-F238E27FC236}">
                <a16:creationId xmlns:a16="http://schemas.microsoft.com/office/drawing/2014/main" id="{4EEB492C-76FC-41B7-BF12-06653A9D1628}"/>
              </a:ext>
            </a:extLst>
          </p:cNvPr>
          <p:cNvSpPr>
            <a:spLocks noGrp="1"/>
          </p:cNvSpPr>
          <p:nvPr>
            <p:ph idx="1"/>
          </p:nvPr>
        </p:nvSpPr>
        <p:spPr/>
        <p:txBody>
          <a:bodyPr>
            <a:normAutofit/>
          </a:bodyPr>
          <a:lstStyle/>
          <a:p>
            <a:pPr>
              <a:buFont typeface="Arial" charset="0"/>
              <a:buChar char="•"/>
              <a:defRPr/>
            </a:pPr>
            <a:endParaRPr lang="en-GB" altLang="en-US" sz="1800">
              <a:ea typeface="ＭＳ Ｐゴシック" pitchFamily="34" charset="-128"/>
              <a:cs typeface="Arial" charset="0"/>
            </a:endParaRPr>
          </a:p>
          <a:p>
            <a:pPr marL="0" indent="0">
              <a:buNone/>
            </a:pPr>
            <a:endParaRPr lang="en-GB"/>
          </a:p>
          <a:p>
            <a:pPr marL="0" indent="0">
              <a:buNone/>
            </a:pPr>
            <a:endParaRPr lang="en-GB"/>
          </a:p>
          <a:p>
            <a:endParaRPr lang="en-GB"/>
          </a:p>
        </p:txBody>
      </p:sp>
      <p:grpSp>
        <p:nvGrpSpPr>
          <p:cNvPr id="50" name="Group 49">
            <a:extLst>
              <a:ext uri="{FF2B5EF4-FFF2-40B4-BE49-F238E27FC236}">
                <a16:creationId xmlns:a16="http://schemas.microsoft.com/office/drawing/2014/main" id="{BDA12D03-6616-4577-8793-5704FCC7695F}"/>
              </a:ext>
            </a:extLst>
          </p:cNvPr>
          <p:cNvGrpSpPr/>
          <p:nvPr/>
        </p:nvGrpSpPr>
        <p:grpSpPr>
          <a:xfrm>
            <a:off x="561974" y="1690689"/>
            <a:ext cx="8020051" cy="4351338"/>
            <a:chOff x="102656" y="355915"/>
            <a:chExt cx="11828843" cy="6513660"/>
          </a:xfrm>
        </p:grpSpPr>
        <p:sp>
          <p:nvSpPr>
            <p:cNvPr id="51" name="Oval 50">
              <a:extLst>
                <a:ext uri="{FF2B5EF4-FFF2-40B4-BE49-F238E27FC236}">
                  <a16:creationId xmlns:a16="http://schemas.microsoft.com/office/drawing/2014/main" id="{307A5C4F-71C5-4223-9046-6BE60DD42CB9}"/>
                </a:ext>
              </a:extLst>
            </p:cNvPr>
            <p:cNvSpPr/>
            <p:nvPr/>
          </p:nvSpPr>
          <p:spPr>
            <a:xfrm>
              <a:off x="102656" y="355915"/>
              <a:ext cx="11828843" cy="6513660"/>
            </a:xfrm>
            <a:prstGeom prst="ellipse">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52" name="Rectangle 51">
              <a:extLst>
                <a:ext uri="{FF2B5EF4-FFF2-40B4-BE49-F238E27FC236}">
                  <a16:creationId xmlns:a16="http://schemas.microsoft.com/office/drawing/2014/main" id="{779D2A13-5FA6-47B0-B24C-575EC8E9A876}"/>
                </a:ext>
              </a:extLst>
            </p:cNvPr>
            <p:cNvSpPr/>
            <p:nvPr/>
          </p:nvSpPr>
          <p:spPr>
            <a:xfrm>
              <a:off x="4408195" y="822218"/>
              <a:ext cx="3171463" cy="9838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a:t>Client</a:t>
              </a:r>
              <a:endParaRPr lang="en-GB" sz="1050" b="1"/>
            </a:p>
            <a:p>
              <a:pPr algn="ctr"/>
              <a:r>
                <a:rPr lang="en-GB" sz="900"/>
                <a:t>Highways Policy &amp; Strategy; Asset &amp; Network Management, Customer</a:t>
              </a:r>
            </a:p>
          </p:txBody>
        </p:sp>
        <p:sp>
          <p:nvSpPr>
            <p:cNvPr id="53" name="Rectangle 52">
              <a:extLst>
                <a:ext uri="{FF2B5EF4-FFF2-40B4-BE49-F238E27FC236}">
                  <a16:creationId xmlns:a16="http://schemas.microsoft.com/office/drawing/2014/main" id="{B156F7A9-8788-46CF-99E0-4CBCB013612A}"/>
                </a:ext>
              </a:extLst>
            </p:cNvPr>
            <p:cNvSpPr/>
            <p:nvPr/>
          </p:nvSpPr>
          <p:spPr>
            <a:xfrm>
              <a:off x="434609" y="2921789"/>
              <a:ext cx="2364484" cy="112432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a:t>Term Maintenance Contractor</a:t>
              </a:r>
              <a:endParaRPr lang="en-GB" sz="1050" b="1"/>
            </a:p>
            <a:p>
              <a:pPr algn="ctr"/>
              <a:r>
                <a:rPr lang="en-GB" sz="900"/>
                <a:t>Routine maintenance; winter; minor improvements</a:t>
              </a:r>
            </a:p>
            <a:p>
              <a:pPr algn="ctr"/>
              <a:endParaRPr lang="en-GB" sz="900"/>
            </a:p>
          </p:txBody>
        </p:sp>
        <p:sp>
          <p:nvSpPr>
            <p:cNvPr id="54" name="Rectangle 53">
              <a:extLst>
                <a:ext uri="{FF2B5EF4-FFF2-40B4-BE49-F238E27FC236}">
                  <a16:creationId xmlns:a16="http://schemas.microsoft.com/office/drawing/2014/main" id="{485E3320-B993-4545-A5EA-F69659D3C2AA}"/>
                </a:ext>
              </a:extLst>
            </p:cNvPr>
            <p:cNvSpPr/>
            <p:nvPr/>
          </p:nvSpPr>
          <p:spPr>
            <a:xfrm>
              <a:off x="9235064" y="2915236"/>
              <a:ext cx="2364484" cy="112432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a:t>Highway Major Works Framework</a:t>
              </a:r>
            </a:p>
            <a:p>
              <a:pPr algn="ctr"/>
              <a:r>
                <a:rPr lang="en-GB" sz="900" b="1"/>
                <a:t> </a:t>
              </a:r>
              <a:r>
                <a:rPr lang="en-GB" sz="800"/>
                <a:t>(&gt; £0.5M)</a:t>
              </a:r>
              <a:endParaRPr lang="en-GB" sz="900"/>
            </a:p>
          </p:txBody>
        </p:sp>
        <p:sp>
          <p:nvSpPr>
            <p:cNvPr id="55" name="Rectangle 54">
              <a:extLst>
                <a:ext uri="{FF2B5EF4-FFF2-40B4-BE49-F238E27FC236}">
                  <a16:creationId xmlns:a16="http://schemas.microsoft.com/office/drawing/2014/main" id="{D3C42C2A-3D91-43D2-981A-AFF27695FD5D}"/>
                </a:ext>
              </a:extLst>
            </p:cNvPr>
            <p:cNvSpPr/>
            <p:nvPr/>
          </p:nvSpPr>
          <p:spPr>
            <a:xfrm>
              <a:off x="5000014" y="4645331"/>
              <a:ext cx="1589811" cy="99551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a:t>Lot 1 - </a:t>
              </a:r>
              <a:endParaRPr lang="en-GB" sz="1050" b="1"/>
            </a:p>
            <a:p>
              <a:pPr algn="ctr"/>
              <a:r>
                <a:rPr lang="en-GB" sz="1050"/>
                <a:t>Conventional Surfacing</a:t>
              </a:r>
            </a:p>
          </p:txBody>
        </p:sp>
        <p:sp>
          <p:nvSpPr>
            <p:cNvPr id="56" name="Rectangle 55">
              <a:extLst>
                <a:ext uri="{FF2B5EF4-FFF2-40B4-BE49-F238E27FC236}">
                  <a16:creationId xmlns:a16="http://schemas.microsoft.com/office/drawing/2014/main" id="{9844FB7D-2385-4289-8ACA-D25319EC32D0}"/>
                </a:ext>
              </a:extLst>
            </p:cNvPr>
            <p:cNvSpPr/>
            <p:nvPr/>
          </p:nvSpPr>
          <p:spPr>
            <a:xfrm>
              <a:off x="6968871" y="4618293"/>
              <a:ext cx="1642219" cy="99551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b="1"/>
                <a:t>Lot 2 -               </a:t>
              </a:r>
              <a:r>
                <a:rPr lang="en-GB" sz="1050"/>
                <a:t>Specialist</a:t>
              </a:r>
              <a:r>
                <a:rPr lang="en-GB" sz="1100" b="1"/>
                <a:t> </a:t>
              </a:r>
              <a:r>
                <a:rPr lang="en-GB" sz="1050"/>
                <a:t>Surface Dressing</a:t>
              </a:r>
              <a:endParaRPr lang="en-GB" sz="1050">
                <a:cs typeface="Calibri"/>
              </a:endParaRPr>
            </a:p>
          </p:txBody>
        </p:sp>
        <p:sp>
          <p:nvSpPr>
            <p:cNvPr id="57" name="Rectangle 56">
              <a:extLst>
                <a:ext uri="{FF2B5EF4-FFF2-40B4-BE49-F238E27FC236}">
                  <a16:creationId xmlns:a16="http://schemas.microsoft.com/office/drawing/2014/main" id="{C3DF1C1C-F3CF-4690-B472-B6552D42158E}"/>
                </a:ext>
              </a:extLst>
            </p:cNvPr>
            <p:cNvSpPr/>
            <p:nvPr/>
          </p:nvSpPr>
          <p:spPr>
            <a:xfrm>
              <a:off x="3467644" y="2943911"/>
              <a:ext cx="2364484" cy="1124330"/>
            </a:xfrm>
            <a:prstGeom prst="rect">
              <a:avLst/>
            </a:prstGeom>
            <a:solidFill>
              <a:schemeClr val="bg2">
                <a:lumMod val="75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t>Term Consultant</a:t>
              </a:r>
              <a:endParaRPr lang="en-GB" sz="1200" b="1"/>
            </a:p>
            <a:p>
              <a:pPr algn="ctr"/>
              <a:r>
                <a:rPr lang="en-GB" sz="1050"/>
                <a:t>Design, Client Top-Up</a:t>
              </a:r>
            </a:p>
            <a:p>
              <a:pPr algn="ctr"/>
              <a:endParaRPr lang="en-GB" sz="1050"/>
            </a:p>
          </p:txBody>
        </p:sp>
        <p:cxnSp>
          <p:nvCxnSpPr>
            <p:cNvPr id="58" name="Connector: Elbow 57">
              <a:extLst>
                <a:ext uri="{FF2B5EF4-FFF2-40B4-BE49-F238E27FC236}">
                  <a16:creationId xmlns:a16="http://schemas.microsoft.com/office/drawing/2014/main" id="{B1B628B2-0457-4564-A0D6-01B9B404BA9B}"/>
                </a:ext>
              </a:extLst>
            </p:cNvPr>
            <p:cNvCxnSpPr>
              <a:cxnSpLocks/>
              <a:stCxn id="52" idx="2"/>
              <a:endCxn id="53" idx="0"/>
            </p:cNvCxnSpPr>
            <p:nvPr/>
          </p:nvCxnSpPr>
          <p:spPr>
            <a:xfrm rot="5400000">
              <a:off x="3247524" y="175387"/>
              <a:ext cx="1115730" cy="437707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93D2383E-3FBE-4DE2-B120-518329FDF17D}"/>
                </a:ext>
              </a:extLst>
            </p:cNvPr>
            <p:cNvSpPr txBox="1"/>
            <p:nvPr/>
          </p:nvSpPr>
          <p:spPr>
            <a:xfrm>
              <a:off x="451413" y="810228"/>
              <a:ext cx="1099595" cy="391613"/>
            </a:xfrm>
            <a:prstGeom prst="rect">
              <a:avLst/>
            </a:prstGeom>
            <a:noFill/>
          </p:spPr>
          <p:txBody>
            <a:bodyPr wrap="square" rtlCol="0">
              <a:spAutoFit/>
            </a:bodyPr>
            <a:lstStyle/>
            <a:p>
              <a:r>
                <a:rPr lang="en-GB" sz="1100" b="1"/>
                <a:t>Alliance</a:t>
              </a:r>
              <a:endParaRPr lang="en-GB" sz="1050" b="1"/>
            </a:p>
          </p:txBody>
        </p:sp>
        <p:cxnSp>
          <p:nvCxnSpPr>
            <p:cNvPr id="60" name="Straight Arrow Connector 59">
              <a:extLst>
                <a:ext uri="{FF2B5EF4-FFF2-40B4-BE49-F238E27FC236}">
                  <a16:creationId xmlns:a16="http://schemas.microsoft.com/office/drawing/2014/main" id="{50CBFA8C-03E5-4804-AC58-7654D982BB93}"/>
                </a:ext>
              </a:extLst>
            </p:cNvPr>
            <p:cNvCxnSpPr>
              <a:cxnSpLocks/>
              <a:stCxn id="59" idx="2"/>
            </p:cNvCxnSpPr>
            <p:nvPr/>
          </p:nvCxnSpPr>
          <p:spPr>
            <a:xfrm>
              <a:off x="1001210" y="1201841"/>
              <a:ext cx="295156" cy="40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7A7F8F16-9BFD-42BA-A046-A3DB96CEC8FB}"/>
                </a:ext>
              </a:extLst>
            </p:cNvPr>
            <p:cNvSpPr/>
            <p:nvPr/>
          </p:nvSpPr>
          <p:spPr>
            <a:xfrm>
              <a:off x="8827492" y="4618293"/>
              <a:ext cx="1589813" cy="99551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a:t>Lot 3 – </a:t>
              </a:r>
            </a:p>
            <a:p>
              <a:pPr algn="ctr"/>
              <a:r>
                <a:rPr lang="en-GB" sz="1050"/>
                <a:t>Minor Works </a:t>
              </a:r>
              <a:r>
                <a:rPr lang="en-GB" sz="1000"/>
                <a:t>(&lt;£0.5M)</a:t>
              </a:r>
              <a:endParaRPr lang="en-GB" sz="1050"/>
            </a:p>
          </p:txBody>
        </p:sp>
        <p:cxnSp>
          <p:nvCxnSpPr>
            <p:cNvPr id="62" name="Straight Arrow Connector 61">
              <a:extLst>
                <a:ext uri="{FF2B5EF4-FFF2-40B4-BE49-F238E27FC236}">
                  <a16:creationId xmlns:a16="http://schemas.microsoft.com/office/drawing/2014/main" id="{80A17E8A-AB55-498F-BF56-FF28523FD129}"/>
                </a:ext>
              </a:extLst>
            </p:cNvPr>
            <p:cNvCxnSpPr/>
            <p:nvPr/>
          </p:nvCxnSpPr>
          <p:spPr>
            <a:xfrm>
              <a:off x="7745398" y="4060284"/>
              <a:ext cx="0" cy="4760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6B58E43F-D994-4CC7-8A4C-4D9709AE5460}"/>
                </a:ext>
              </a:extLst>
            </p:cNvPr>
            <p:cNvSpPr/>
            <p:nvPr/>
          </p:nvSpPr>
          <p:spPr>
            <a:xfrm>
              <a:off x="6397416" y="2930389"/>
              <a:ext cx="2364485" cy="112433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a:t>Highway Minor Works Framework</a:t>
              </a:r>
              <a:endParaRPr lang="en-GB" sz="900"/>
            </a:p>
          </p:txBody>
        </p:sp>
        <p:cxnSp>
          <p:nvCxnSpPr>
            <p:cNvPr id="64" name="Connector: Elbow 63">
              <a:extLst>
                <a:ext uri="{FF2B5EF4-FFF2-40B4-BE49-F238E27FC236}">
                  <a16:creationId xmlns:a16="http://schemas.microsoft.com/office/drawing/2014/main" id="{E50B2969-EA21-44E0-94AF-C6CB5A471909}"/>
                </a:ext>
              </a:extLst>
            </p:cNvPr>
            <p:cNvCxnSpPr>
              <a:cxnSpLocks/>
              <a:stCxn id="52" idx="2"/>
              <a:endCxn id="54" idx="0"/>
            </p:cNvCxnSpPr>
            <p:nvPr/>
          </p:nvCxnSpPr>
          <p:spPr>
            <a:xfrm rot="16200000" flipH="1">
              <a:off x="7651028" y="148957"/>
              <a:ext cx="1109177" cy="442337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EE6D271-8486-4911-9638-BAD0A03EF0CF}"/>
                </a:ext>
              </a:extLst>
            </p:cNvPr>
            <p:cNvCxnSpPr/>
            <p:nvPr/>
          </p:nvCxnSpPr>
          <p:spPr>
            <a:xfrm>
              <a:off x="7579658" y="2395960"/>
              <a:ext cx="0" cy="519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47B0695-B90A-43A3-9705-3486A7FCDE42}"/>
                </a:ext>
              </a:extLst>
            </p:cNvPr>
            <p:cNvCxnSpPr/>
            <p:nvPr/>
          </p:nvCxnSpPr>
          <p:spPr>
            <a:xfrm>
              <a:off x="4649887" y="2395960"/>
              <a:ext cx="0" cy="519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a:extLst>
                <a:ext uri="{FF2B5EF4-FFF2-40B4-BE49-F238E27FC236}">
                  <a16:creationId xmlns:a16="http://schemas.microsoft.com/office/drawing/2014/main" id="{0EFDC493-709D-4842-9135-11FF8F205628}"/>
                </a:ext>
              </a:extLst>
            </p:cNvPr>
            <p:cNvCxnSpPr>
              <a:cxnSpLocks/>
            </p:cNvCxnSpPr>
            <p:nvPr/>
          </p:nvCxnSpPr>
          <p:spPr>
            <a:xfrm rot="10800000" flipV="1">
              <a:off x="5794922" y="4282574"/>
              <a:ext cx="1932099" cy="28473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a:extLst>
                <a:ext uri="{FF2B5EF4-FFF2-40B4-BE49-F238E27FC236}">
                  <a16:creationId xmlns:a16="http://schemas.microsoft.com/office/drawing/2014/main" id="{CDEF95A8-6842-480B-B4CF-7C83CD0B8E2B}"/>
                </a:ext>
              </a:extLst>
            </p:cNvPr>
            <p:cNvCxnSpPr>
              <a:cxnSpLocks/>
            </p:cNvCxnSpPr>
            <p:nvPr/>
          </p:nvCxnSpPr>
          <p:spPr>
            <a:xfrm>
              <a:off x="7763777" y="4289805"/>
              <a:ext cx="2043834" cy="23110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23" name="Picture 22" descr="Buckinghamshire Council spectacular landscapes logo">
            <a:extLst>
              <a:ext uri="{FF2B5EF4-FFF2-40B4-BE49-F238E27FC236}">
                <a16:creationId xmlns:a16="http://schemas.microsoft.com/office/drawing/2014/main" id="{0A76792B-DBE9-4538-B087-A6B4D287DFE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5900" y="86982"/>
            <a:ext cx="1259840" cy="1259840"/>
          </a:xfrm>
          <a:prstGeom prst="rect">
            <a:avLst/>
          </a:prstGeom>
          <a:noFill/>
          <a:ln>
            <a:noFill/>
          </a:ln>
        </p:spPr>
      </p:pic>
    </p:spTree>
    <p:extLst>
      <p:ext uri="{BB962C8B-B14F-4D97-AF65-F5344CB8AC3E}">
        <p14:creationId xmlns:p14="http://schemas.microsoft.com/office/powerpoint/2010/main" val="10343192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A68AA74569FC4792917DB43915AE9F" ma:contentTypeVersion="12" ma:contentTypeDescription="Create a new document." ma:contentTypeScope="" ma:versionID="462ee4d7087bb1047eb75bb53b40a88a">
  <xsd:schema xmlns:xsd="http://www.w3.org/2001/XMLSchema" xmlns:xs="http://www.w3.org/2001/XMLSchema" xmlns:p="http://schemas.microsoft.com/office/2006/metadata/properties" xmlns:ns2="08c3d1de-675e-47b6-8465-2e679eb3ff14" xmlns:ns3="19713e7f-6a2a-45da-8fc1-cf2854497a83" targetNamespace="http://schemas.microsoft.com/office/2006/metadata/properties" ma:root="true" ma:fieldsID="de5a577ea5aabccd49b17f2b5fe88dfa" ns2:_="" ns3:_="">
    <xsd:import namespace="08c3d1de-675e-47b6-8465-2e679eb3ff14"/>
    <xsd:import namespace="19713e7f-6a2a-45da-8fc1-cf2854497a8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c3d1de-675e-47b6-8465-2e679eb3ff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9713e7f-6a2a-45da-8fc1-cf2854497a8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D0613E-D8CC-4CD5-A37D-806EDA3880E2}">
  <ds:schemaRefs>
    <ds:schemaRef ds:uri="08c3d1de-675e-47b6-8465-2e679eb3ff14"/>
    <ds:schemaRef ds:uri="19713e7f-6a2a-45da-8fc1-cf2854497a8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D2ED40B-60FF-462E-9861-7E9FD9AC9A25}">
  <ds:schemaRefs>
    <ds:schemaRef ds:uri="5960570e-5a38-4681-bafa-0924e1f11d9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88A49BA-FE07-479A-9E8E-83D17EE4AF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130</TotalTime>
  <Words>1116</Words>
  <Application>Microsoft Office PowerPoint</Application>
  <PresentationFormat>On-screen Show (4:3)</PresentationFormat>
  <Paragraphs>134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Agenda </vt:lpstr>
      <vt:lpstr> Richard Barker  Corporate Director Communities    </vt:lpstr>
      <vt:lpstr>PowerPoint Presentation</vt:lpstr>
      <vt:lpstr>Procurement of Highway Services     </vt:lpstr>
      <vt:lpstr>Content </vt:lpstr>
      <vt:lpstr>PowerPoint Presentation</vt:lpstr>
      <vt:lpstr>Existing Scope</vt:lpstr>
      <vt:lpstr>Asset</vt:lpstr>
      <vt:lpstr>Proposed New Arrangements </vt:lpstr>
      <vt:lpstr>Proposed New Arrangements </vt:lpstr>
      <vt:lpstr>Proposed New Arrangements</vt:lpstr>
      <vt:lpstr>Proposed New Arrangements </vt:lpstr>
      <vt:lpstr>Proposed New Arrangements </vt:lpstr>
      <vt:lpstr>Proposed New Arrangements </vt:lpstr>
      <vt:lpstr>Proposed New Arrangements</vt:lpstr>
      <vt:lpstr>Contract Terms</vt:lpstr>
      <vt:lpstr>Procurement Procedure</vt:lpstr>
      <vt:lpstr>Timescales</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TfB Contract and Client Team  3rd September 2020</dc:title>
  <dc:creator>Christopher Anousis</dc:creator>
  <cp:lastModifiedBy>Ryan Curtis</cp:lastModifiedBy>
  <cp:revision>9</cp:revision>
  <dcterms:created xsi:type="dcterms:W3CDTF">2020-09-02T10:22:10Z</dcterms:created>
  <dcterms:modified xsi:type="dcterms:W3CDTF">2021-07-07T12:59:09Z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0x010100A5A68AA74569FC4792917DB43915AE9F</vt:lpwstr>
  </property>
</Properties>
</file>