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58" r:id="rId4"/>
    <p:sldId id="263" r:id="rId5"/>
    <p:sldId id="264" r:id="rId6"/>
    <p:sldId id="271" r:id="rId7"/>
    <p:sldId id="272" r:id="rId8"/>
    <p:sldId id="280" r:id="rId9"/>
    <p:sldId id="274" r:id="rId10"/>
    <p:sldId id="275" r:id="rId11"/>
    <p:sldId id="273" r:id="rId12"/>
    <p:sldId id="282" r:id="rId13"/>
    <p:sldId id="276" r:id="rId14"/>
    <p:sldId id="265" r:id="rId15"/>
    <p:sldId id="270" r:id="rId16"/>
    <p:sldId id="278" r:id="rId17"/>
    <p:sldId id="269" r:id="rId18"/>
    <p:sldId id="281" r:id="rId19"/>
    <p:sldId id="261" r:id="rId2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pson, Joanne - ST SC" initials="EJ-SS" lastIdx="6" clrIdx="0">
    <p:extLst>
      <p:ext uri="{19B8F6BF-5375-455C-9EA6-DF929625EA0E}">
        <p15:presenceInfo xmlns:p15="http://schemas.microsoft.com/office/powerpoint/2012/main" userId="S-1-5-21-1097274446-1472571558-2920661438-51818" providerId="AD"/>
      </p:ext>
    </p:extLst>
  </p:cmAuthor>
  <p:cmAuthor id="2" name="Watson, Paula - ST SC" initials="WP-SS" lastIdx="6" clrIdx="1">
    <p:extLst>
      <p:ext uri="{19B8F6BF-5375-455C-9EA6-DF929625EA0E}">
        <p15:presenceInfo xmlns:p15="http://schemas.microsoft.com/office/powerpoint/2012/main" userId="S-1-5-21-1097274446-1472571558-2920661438-14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90" d="100"/>
          <a:sy n="90" d="100"/>
        </p:scale>
        <p:origin x="4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384" y="5821363"/>
            <a:ext cx="163194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FB25A92-4B38-42A5-9F70-C9E579BE6F41}" type="datetimeFigureOut">
              <a:rPr lang="en-GB"/>
              <a:pPr>
                <a:defRPr/>
              </a:pPr>
              <a:t>05/09/2018</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E70B4BF-BA15-4E02-A0CD-91A536DF2E21}" type="slidenum">
              <a:rPr lang="en-GB"/>
              <a:pPr>
                <a:defRPr/>
              </a:pPr>
              <a:t>‹#›</a:t>
            </a:fld>
            <a:endParaRPr lang="en-GB" dirty="0"/>
          </a:p>
        </p:txBody>
      </p:sp>
    </p:spTree>
    <p:extLst>
      <p:ext uri="{BB962C8B-B14F-4D97-AF65-F5344CB8AC3E}">
        <p14:creationId xmlns:p14="http://schemas.microsoft.com/office/powerpoint/2010/main" val="409399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485ABCF-7536-408B-8F33-FA324581A66D}" type="datetimeFigureOut">
              <a:rPr lang="en-GB"/>
              <a:pPr>
                <a:defRPr/>
              </a:pPr>
              <a:t>05/09/2018</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9AA373F-3E6D-446B-B509-7FC2B1C069F0}" type="slidenum">
              <a:rPr lang="en-GB"/>
              <a:pPr>
                <a:defRPr/>
              </a:pPr>
              <a:t>‹#›</a:t>
            </a:fld>
            <a:endParaRPr lang="en-GB" dirty="0"/>
          </a:p>
        </p:txBody>
      </p:sp>
    </p:spTree>
    <p:extLst>
      <p:ext uri="{BB962C8B-B14F-4D97-AF65-F5344CB8AC3E}">
        <p14:creationId xmlns:p14="http://schemas.microsoft.com/office/powerpoint/2010/main" val="391917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3C7169B1-2442-48D8-9EFF-8C57811A2A8C}" type="datetimeFigureOut">
              <a:rPr lang="en-GB"/>
              <a:pPr>
                <a:defRPr/>
              </a:pPr>
              <a:t>05/09/2018</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7423D5F-3360-48E0-9A8B-97EC0F53ED0B}" type="slidenum">
              <a:rPr lang="en-GB"/>
              <a:pPr>
                <a:defRPr/>
              </a:pPr>
              <a:t>‹#›</a:t>
            </a:fld>
            <a:endParaRPr lang="en-GB" dirty="0"/>
          </a:p>
        </p:txBody>
      </p:sp>
    </p:spTree>
    <p:extLst>
      <p:ext uri="{BB962C8B-B14F-4D97-AF65-F5344CB8AC3E}">
        <p14:creationId xmlns:p14="http://schemas.microsoft.com/office/powerpoint/2010/main" val="254018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8201" y="6237288"/>
            <a:ext cx="1147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D029023A-2FE6-4286-9DC1-7452791915D3}" type="datetimeFigureOut">
              <a:rPr lang="en-GB"/>
              <a:pPr>
                <a:defRPr/>
              </a:pPr>
              <a:t>05/09/2018</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pPr>
                <a:defRPr/>
              </a:pPr>
              <a:t>‹#›</a:t>
            </a:fld>
            <a:endParaRPr lang="en-GB" dirty="0"/>
          </a:p>
        </p:txBody>
      </p:sp>
    </p:spTree>
    <p:extLst>
      <p:ext uri="{BB962C8B-B14F-4D97-AF65-F5344CB8AC3E}">
        <p14:creationId xmlns:p14="http://schemas.microsoft.com/office/powerpoint/2010/main" val="84462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430D092-2A98-4A32-A23B-B0AB2D58C729}" type="datetimeFigureOut">
              <a:rPr lang="en-GB"/>
              <a:pPr>
                <a:defRPr/>
              </a:pPr>
              <a:t>05/09/2018</a:t>
            </a:fld>
            <a:endParaRPr lang="en-GB" dirty="0"/>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0FD52F3-ACC3-4B92-9A71-43781B21EFCF}" type="slidenum">
              <a:rPr lang="en-GB"/>
              <a:pPr>
                <a:defRPr/>
              </a:pPr>
              <a:t>‹#›</a:t>
            </a:fld>
            <a:endParaRPr lang="en-GB" dirty="0"/>
          </a:p>
        </p:txBody>
      </p:sp>
    </p:spTree>
    <p:extLst>
      <p:ext uri="{BB962C8B-B14F-4D97-AF65-F5344CB8AC3E}">
        <p14:creationId xmlns:p14="http://schemas.microsoft.com/office/powerpoint/2010/main" val="259161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47E75C1-CE34-4DAB-9E69-1BEB35E984A6}" type="datetimeFigureOut">
              <a:rPr lang="en-GB"/>
              <a:pPr>
                <a:defRPr/>
              </a:pPr>
              <a:t>05/09/2018</a:t>
            </a:fld>
            <a:endParaRPr lang="en-GB" dirty="0"/>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0A3AF141-893B-4A9E-8745-796610FBE0C9}" type="slidenum">
              <a:rPr lang="en-GB"/>
              <a:pPr>
                <a:defRPr/>
              </a:pPr>
              <a:t>‹#›</a:t>
            </a:fld>
            <a:endParaRPr lang="en-GB" dirty="0"/>
          </a:p>
        </p:txBody>
      </p:sp>
    </p:spTree>
    <p:extLst>
      <p:ext uri="{BB962C8B-B14F-4D97-AF65-F5344CB8AC3E}">
        <p14:creationId xmlns:p14="http://schemas.microsoft.com/office/powerpoint/2010/main" val="331588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05AD03A-5B66-49D4-B448-E8D1788F6F4F}" type="datetimeFigureOut">
              <a:rPr lang="en-GB"/>
              <a:pPr>
                <a:defRPr/>
              </a:pPr>
              <a:t>05/09/2018</a:t>
            </a:fld>
            <a:endParaRPr lang="en-GB" dirty="0"/>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pPr>
                <a:defRPr/>
              </a:pPr>
              <a:t>‹#›</a:t>
            </a:fld>
            <a:endParaRPr lang="en-GB" dirty="0"/>
          </a:p>
        </p:txBody>
      </p:sp>
    </p:spTree>
    <p:extLst>
      <p:ext uri="{BB962C8B-B14F-4D97-AF65-F5344CB8AC3E}">
        <p14:creationId xmlns:p14="http://schemas.microsoft.com/office/powerpoint/2010/main" val="33967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9C93B09-A61A-4E04-862A-A88444130E12}" type="datetimeFigureOut">
              <a:rPr lang="en-GB"/>
              <a:pPr>
                <a:defRPr/>
              </a:pPr>
              <a:t>05/09/2018</a:t>
            </a:fld>
            <a:endParaRPr lang="en-GB" dirty="0"/>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FB5E62F-983B-47FC-9A85-E16A81C55D99}" type="slidenum">
              <a:rPr lang="en-GB"/>
              <a:pPr>
                <a:defRPr/>
              </a:pPr>
              <a:t>‹#›</a:t>
            </a:fld>
            <a:endParaRPr lang="en-GB" dirty="0"/>
          </a:p>
        </p:txBody>
      </p:sp>
    </p:spTree>
    <p:extLst>
      <p:ext uri="{BB962C8B-B14F-4D97-AF65-F5344CB8AC3E}">
        <p14:creationId xmlns:p14="http://schemas.microsoft.com/office/powerpoint/2010/main" val="247368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FDD74BB-9BEB-4C10-B6F9-306D352CE576}" type="datetimeFigureOut">
              <a:rPr lang="en-GB"/>
              <a:pPr>
                <a:defRPr/>
              </a:pPr>
              <a:t>05/09/2018</a:t>
            </a:fld>
            <a:endParaRPr lang="en-GB" dirty="0"/>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0B188A6-8A83-4FDB-B98C-F63FA81D3393}" type="slidenum">
              <a:rPr lang="en-GB"/>
              <a:pPr>
                <a:defRPr/>
              </a:pPr>
              <a:t>‹#›</a:t>
            </a:fld>
            <a:endParaRPr lang="en-GB" dirty="0"/>
          </a:p>
        </p:txBody>
      </p:sp>
    </p:spTree>
    <p:extLst>
      <p:ext uri="{BB962C8B-B14F-4D97-AF65-F5344CB8AC3E}">
        <p14:creationId xmlns:p14="http://schemas.microsoft.com/office/powerpoint/2010/main" val="171947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374C066-C95B-42B9-8954-4D7DF52D15DC}" type="datetimeFigureOut">
              <a:rPr lang="en-GB"/>
              <a:pPr>
                <a:defRPr/>
              </a:pPr>
              <a:t>05/09/2018</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3CA3655-2866-4846-B327-381D58E5B4F1}" type="slidenum">
              <a:rPr lang="en-GB"/>
              <a:pPr>
                <a:defRPr/>
              </a:pPr>
              <a:t>‹#›</a:t>
            </a:fld>
            <a:endParaRPr lang="en-GB" dirty="0"/>
          </a:p>
        </p:txBody>
      </p:sp>
    </p:spTree>
    <p:extLst>
      <p:ext uri="{BB962C8B-B14F-4D97-AF65-F5344CB8AC3E}">
        <p14:creationId xmlns:p14="http://schemas.microsoft.com/office/powerpoint/2010/main" val="317219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5633E26-90E5-47AB-972F-7BDA2A3DD98C}" type="datetimeFigureOut">
              <a:rPr lang="en-GB"/>
              <a:pPr>
                <a:defRPr/>
              </a:pPr>
              <a:t>05/09/2018</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E0BE4A54-32C6-452E-9E15-DCA14E42B53E}" type="slidenum">
              <a:rPr lang="en-GB"/>
              <a:pPr>
                <a:defRPr/>
              </a:pPr>
              <a:t>‹#›</a:t>
            </a:fld>
            <a:endParaRPr lang="en-GB" dirty="0"/>
          </a:p>
        </p:txBody>
      </p:sp>
    </p:spTree>
    <p:extLst>
      <p:ext uri="{BB962C8B-B14F-4D97-AF65-F5344CB8AC3E}">
        <p14:creationId xmlns:p14="http://schemas.microsoft.com/office/powerpoint/2010/main" val="395708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5D748DE-9F86-4689-A8A2-5B0C0335A331}" type="datetimeFigureOut">
              <a:rPr lang="en-GB"/>
              <a:pPr>
                <a:defRPr/>
              </a:pPr>
              <a:t>05/09/2018</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33C746E-DD39-4331-898D-8CF3AAA1C3F6}" type="slidenum">
              <a:rPr lang="en-GB"/>
              <a:pPr>
                <a:defRPr/>
              </a:pPr>
              <a:t>‹#›</a:t>
            </a:fld>
            <a:endParaRPr lang="en-GB" dirty="0"/>
          </a:p>
        </p:txBody>
      </p:sp>
    </p:spTree>
    <p:extLst>
      <p:ext uri="{BB962C8B-B14F-4D97-AF65-F5344CB8AC3E}">
        <p14:creationId xmlns:p14="http://schemas.microsoft.com/office/powerpoint/2010/main" val="2030264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accommodationsolutions@kent.gov.uk" TargetMode="Externa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ccommodationsolutions@kent.gov.uk" TargetMode="External"/><Relationship Id="rId2" Type="http://schemas.openxmlformats.org/officeDocument/2006/relationships/hyperlink" Target="https://www.kentbusinessportal.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053548" y="770451"/>
            <a:ext cx="10084904" cy="2808312"/>
          </a:xfrm>
        </p:spPr>
        <p:txBody>
          <a:bodyPr>
            <a:normAutofit fontScale="90000"/>
          </a:bodyPr>
          <a:lstStyle/>
          <a:p>
            <a:r>
              <a:rPr lang="en-GB" sz="4000" dirty="0"/>
              <a:t>Recommissioning of Residential Care Home Contracts for People with a Learning Disability, People with a Physical Disability and People with Mental Health Needs</a:t>
            </a:r>
            <a:br>
              <a:rPr lang="en-GB" sz="3200" dirty="0"/>
            </a:br>
            <a:br>
              <a:rPr lang="en-GB" sz="3200" dirty="0"/>
            </a:br>
            <a:br>
              <a:rPr lang="en-GB" sz="2400" dirty="0"/>
            </a:br>
            <a:r>
              <a:rPr lang="en-GB" sz="2700" dirty="0"/>
              <a:t>Service Provider Engagement Event </a:t>
            </a:r>
            <a:br>
              <a:rPr lang="en-GB" sz="2700" dirty="0"/>
            </a:br>
            <a:r>
              <a:rPr lang="en-GB" sz="2700" dirty="0"/>
              <a:t>29</a:t>
            </a:r>
            <a:r>
              <a:rPr lang="en-GB" sz="2700" baseline="30000" dirty="0"/>
              <a:t>th</a:t>
            </a:r>
            <a:r>
              <a:rPr lang="en-GB" sz="2700" dirty="0"/>
              <a:t> August  2018 </a:t>
            </a:r>
            <a:endParaRPr lang="en-GB" altLang="en-US" sz="2400" dirty="0">
              <a:latin typeface="Arial" charset="0"/>
              <a:cs typeface="Arial" charset="0"/>
            </a:endParaRPr>
          </a:p>
        </p:txBody>
      </p:sp>
      <p:sp>
        <p:nvSpPr>
          <p:cNvPr id="3" name="Subtitle 2"/>
          <p:cNvSpPr>
            <a:spLocks noGrp="1"/>
          </p:cNvSpPr>
          <p:nvPr>
            <p:ph type="subTitle" idx="1"/>
          </p:nvPr>
        </p:nvSpPr>
        <p:spPr>
          <a:xfrm>
            <a:off x="2895600" y="4143333"/>
            <a:ext cx="6400800" cy="1944216"/>
          </a:xfrm>
        </p:spPr>
        <p:txBody>
          <a:bodyPr rtlCol="0">
            <a:normAutofit lnSpcReduction="10000"/>
          </a:bodyPr>
          <a:lstStyle/>
          <a:p>
            <a:pPr algn="l" fontAlgn="auto">
              <a:spcAft>
                <a:spcPts val="0"/>
              </a:spcAft>
              <a:defRPr/>
            </a:pPr>
            <a:endParaRPr lang="en-GB" dirty="0"/>
          </a:p>
          <a:p>
            <a:pPr fontAlgn="auto">
              <a:spcAft>
                <a:spcPts val="0"/>
              </a:spcAft>
              <a:defRPr/>
            </a:pPr>
            <a:r>
              <a:rPr lang="en-GB" dirty="0"/>
              <a:t>Clare Maynard Head of Strategic Commissioning</a:t>
            </a:r>
          </a:p>
          <a:p>
            <a:pPr fontAlgn="auto">
              <a:spcAft>
                <a:spcPts val="0"/>
              </a:spcAft>
              <a:defRPr/>
            </a:pPr>
            <a:r>
              <a:rPr lang="en-GB" dirty="0"/>
              <a:t>Paula Watson Senior Commissioner </a:t>
            </a:r>
          </a:p>
          <a:p>
            <a:pPr fontAlgn="auto">
              <a:spcAft>
                <a:spcPts val="0"/>
              </a:spcAft>
              <a:defRPr/>
            </a:pPr>
            <a:r>
              <a:rPr lang="en-GB" dirty="0"/>
              <a:t>Heather Bates  Commissioner KCC</a:t>
            </a:r>
          </a:p>
          <a:p>
            <a:pPr algn="l" fontAlgn="auto">
              <a:spcAft>
                <a:spcPts val="0"/>
              </a:spcAft>
              <a:defRPr/>
            </a:pPr>
            <a:r>
              <a:rPr lang="en-GB" dirty="0"/>
              <a:t> </a:t>
            </a:r>
          </a:p>
          <a:p>
            <a:pPr fontAlgn="auto">
              <a:spcAft>
                <a:spcPts val="0"/>
              </a:spcAft>
              <a:defRP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6"/>
            <a:ext cx="10972800" cy="1143000"/>
          </a:xfrm>
        </p:spPr>
        <p:txBody>
          <a:bodyPr/>
          <a:lstStyle/>
          <a:p>
            <a:r>
              <a:rPr lang="en-GB" dirty="0"/>
              <a:t>Terry’s Story</a:t>
            </a:r>
          </a:p>
        </p:txBody>
      </p:sp>
      <p:sp>
        <p:nvSpPr>
          <p:cNvPr id="3" name="Content Placeholder 2"/>
          <p:cNvSpPr>
            <a:spLocks noGrp="1"/>
          </p:cNvSpPr>
          <p:nvPr>
            <p:ph idx="1"/>
          </p:nvPr>
        </p:nvSpPr>
        <p:spPr/>
        <p:txBody>
          <a:bodyPr/>
          <a:lstStyle/>
          <a:p>
            <a:r>
              <a:rPr lang="en-GB" sz="2000" dirty="0"/>
              <a:t>Terry is a young man who has mild learning difficulties and an autism spectrum disorder</a:t>
            </a:r>
          </a:p>
          <a:p>
            <a:r>
              <a:rPr lang="en-GB" sz="2000" dirty="0"/>
              <a:t>Terry moved from a residential home, where he had been for 4 years.</a:t>
            </a:r>
          </a:p>
          <a:p>
            <a:endParaRPr lang="en-GB" sz="1800" dirty="0"/>
          </a:p>
          <a:p>
            <a:pPr marL="0" indent="0">
              <a:buNone/>
            </a:pPr>
            <a:r>
              <a:rPr lang="en-GB" sz="1800" dirty="0">
                <a:solidFill>
                  <a:schemeClr val="tx2">
                    <a:lumMod val="60000"/>
                    <a:lumOff val="40000"/>
                  </a:schemeClr>
                </a:solidFill>
                <a:latin typeface="+mn-lt"/>
              </a:rPr>
              <a:t>         “Terry has learned lots of new </a:t>
            </a:r>
          </a:p>
          <a:p>
            <a:pPr marL="0" indent="0">
              <a:buNone/>
            </a:pPr>
            <a:r>
              <a:rPr lang="en-GB" sz="1800" dirty="0">
                <a:solidFill>
                  <a:schemeClr val="tx2">
                    <a:lumMod val="60000"/>
                    <a:lumOff val="40000"/>
                  </a:schemeClr>
                </a:solidFill>
                <a:latin typeface="+mn-lt"/>
              </a:rPr>
              <a:t>           skills since he has been here”</a:t>
            </a:r>
          </a:p>
          <a:p>
            <a:pPr marL="0" indent="0">
              <a:buNone/>
            </a:pPr>
            <a:r>
              <a:rPr lang="en-GB" sz="1800" dirty="0">
                <a:solidFill>
                  <a:schemeClr val="tx2">
                    <a:lumMod val="60000"/>
                    <a:lumOff val="40000"/>
                  </a:schemeClr>
                </a:solidFill>
                <a:latin typeface="+mn-lt"/>
              </a:rPr>
              <a:t>           (Service Manager)</a:t>
            </a:r>
          </a:p>
          <a:p>
            <a:endParaRPr lang="en-GB" sz="1800" dirty="0">
              <a:solidFill>
                <a:schemeClr val="tx2">
                  <a:lumMod val="60000"/>
                  <a:lumOff val="40000"/>
                </a:schemeClr>
              </a:solidFill>
              <a:latin typeface="+mn-lt"/>
            </a:endParaRPr>
          </a:p>
          <a:p>
            <a:pPr marL="0" indent="0">
              <a:buNone/>
            </a:pPr>
            <a:r>
              <a:rPr lang="en-GB" sz="1800" dirty="0">
                <a:solidFill>
                  <a:schemeClr val="tx2">
                    <a:lumMod val="60000"/>
                    <a:lumOff val="40000"/>
                  </a:schemeClr>
                </a:solidFill>
                <a:latin typeface="+mn-lt"/>
              </a:rPr>
              <a:t>    “My goal is to travel to my day                                                                        “Terry has helped his house</a:t>
            </a:r>
          </a:p>
          <a:p>
            <a:pPr marL="0" indent="0">
              <a:buNone/>
            </a:pPr>
            <a:r>
              <a:rPr lang="en-GB" sz="1800" dirty="0">
                <a:solidFill>
                  <a:schemeClr val="tx2">
                    <a:lumMod val="60000"/>
                    <a:lumOff val="40000"/>
                  </a:schemeClr>
                </a:solidFill>
                <a:latin typeface="+mn-lt"/>
              </a:rPr>
              <a:t>      services unsupported” – Terry                                                                         mates with their chores”</a:t>
            </a:r>
          </a:p>
          <a:p>
            <a:pPr marL="0" indent="0">
              <a:buNone/>
            </a:pPr>
            <a:r>
              <a:rPr lang="en-GB" sz="1800" dirty="0">
                <a:solidFill>
                  <a:schemeClr val="tx2">
                    <a:lumMod val="60000"/>
                    <a:lumOff val="40000"/>
                  </a:schemeClr>
                </a:solidFill>
                <a:latin typeface="+mn-lt"/>
              </a:rPr>
              <a:t>                                                                                                                            (Service Manager)</a:t>
            </a:r>
          </a:p>
          <a:p>
            <a:endParaRPr lang="en-GB" sz="1800" dirty="0">
              <a:solidFill>
                <a:schemeClr val="tx2">
                  <a:lumMod val="60000"/>
                  <a:lumOff val="40000"/>
                </a:schemeClr>
              </a:solidFill>
              <a:latin typeface="+mn-lt"/>
            </a:endParaRPr>
          </a:p>
          <a:p>
            <a:r>
              <a:rPr lang="en-GB" sz="2000" dirty="0"/>
              <a:t>Terry moved to a new supported living service, he shares a house with 3 other people.</a:t>
            </a:r>
          </a:p>
        </p:txBody>
      </p:sp>
      <p:pic>
        <p:nvPicPr>
          <p:cNvPr id="4" name="Picture 3"/>
          <p:cNvPicPr>
            <a:picLocks noChangeAspect="1"/>
          </p:cNvPicPr>
          <p:nvPr/>
        </p:nvPicPr>
        <p:blipFill rotWithShape="1">
          <a:blip r:embed="rId2"/>
          <a:srcRect l="83881" t="44781" r="4218" b="37226"/>
          <a:stretch/>
        </p:blipFill>
        <p:spPr>
          <a:xfrm>
            <a:off x="4550706" y="2667961"/>
            <a:ext cx="1797476" cy="1899275"/>
          </a:xfrm>
          <a:prstGeom prst="rect">
            <a:avLst/>
          </a:prstGeom>
        </p:spPr>
      </p:pic>
      <p:sp>
        <p:nvSpPr>
          <p:cNvPr id="8" name="TextBox 7"/>
          <p:cNvSpPr txBox="1"/>
          <p:nvPr/>
        </p:nvSpPr>
        <p:spPr>
          <a:xfrm>
            <a:off x="6729875" y="2667961"/>
            <a:ext cx="2442949" cy="923330"/>
          </a:xfrm>
          <a:prstGeom prst="rect">
            <a:avLst/>
          </a:prstGeom>
          <a:noFill/>
        </p:spPr>
        <p:txBody>
          <a:bodyPr wrap="square" rtlCol="0">
            <a:spAutoFit/>
          </a:bodyPr>
          <a:lstStyle/>
          <a:p>
            <a:r>
              <a:rPr lang="en-GB" dirty="0">
                <a:solidFill>
                  <a:schemeClr val="tx2">
                    <a:lumMod val="60000"/>
                    <a:lumOff val="40000"/>
                  </a:schemeClr>
                </a:solidFill>
              </a:rPr>
              <a:t>“I have applied to do some voluntary work”  - Terry </a:t>
            </a:r>
          </a:p>
        </p:txBody>
      </p:sp>
      <p:sp>
        <p:nvSpPr>
          <p:cNvPr id="9" name="TextBox 8"/>
          <p:cNvSpPr txBox="1"/>
          <p:nvPr/>
        </p:nvSpPr>
        <p:spPr>
          <a:xfrm>
            <a:off x="7631323" y="4197904"/>
            <a:ext cx="2442949" cy="369332"/>
          </a:xfrm>
          <a:prstGeom prst="rect">
            <a:avLst/>
          </a:prstGeom>
          <a:noFill/>
        </p:spPr>
        <p:txBody>
          <a:bodyPr wrap="square" rtlCol="0">
            <a:spAutoFit/>
          </a:bodyPr>
          <a:lstStyle/>
          <a:p>
            <a:endParaRPr lang="en-GB" dirty="0">
              <a:solidFill>
                <a:srgbClr val="0070C0"/>
              </a:solidFill>
            </a:endParaRPr>
          </a:p>
        </p:txBody>
      </p:sp>
    </p:spTree>
    <p:extLst>
      <p:ext uri="{BB962C8B-B14F-4D97-AF65-F5344CB8AC3E}">
        <p14:creationId xmlns:p14="http://schemas.microsoft.com/office/powerpoint/2010/main" val="344499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E4D7-E3BA-4A4E-9BEB-EBA5C30E91DC}"/>
              </a:ext>
            </a:extLst>
          </p:cNvPr>
          <p:cNvSpPr>
            <a:spLocks noGrp="1"/>
          </p:cNvSpPr>
          <p:nvPr>
            <p:ph type="title"/>
          </p:nvPr>
        </p:nvSpPr>
        <p:spPr>
          <a:xfrm>
            <a:off x="609600" y="490330"/>
            <a:ext cx="10972800" cy="706023"/>
          </a:xfrm>
        </p:spPr>
        <p:txBody>
          <a:bodyPr>
            <a:normAutofit/>
          </a:bodyPr>
          <a:lstStyle/>
          <a:p>
            <a:r>
              <a:rPr lang="en-GB" dirty="0"/>
              <a:t>Service Specification </a:t>
            </a:r>
          </a:p>
        </p:txBody>
      </p:sp>
      <p:sp>
        <p:nvSpPr>
          <p:cNvPr id="3" name="Content Placeholder 2">
            <a:extLst>
              <a:ext uri="{FF2B5EF4-FFF2-40B4-BE49-F238E27FC236}">
                <a16:creationId xmlns:a16="http://schemas.microsoft.com/office/drawing/2014/main" id="{06920971-A91A-4558-B399-BFA2EDA13609}"/>
              </a:ext>
            </a:extLst>
          </p:cNvPr>
          <p:cNvSpPr>
            <a:spLocks noGrp="1"/>
          </p:cNvSpPr>
          <p:nvPr>
            <p:ph idx="1"/>
          </p:nvPr>
        </p:nvSpPr>
        <p:spPr>
          <a:xfrm>
            <a:off x="609600" y="1563757"/>
            <a:ext cx="10972800" cy="4638260"/>
          </a:xfrm>
        </p:spPr>
        <p:txBody>
          <a:bodyPr/>
          <a:lstStyle/>
          <a:p>
            <a:pPr marL="0" indent="0">
              <a:buNone/>
            </a:pPr>
            <a:r>
              <a:rPr lang="en-GB" sz="2000" b="1" dirty="0"/>
              <a:t>People want new services that:</a:t>
            </a:r>
          </a:p>
          <a:p>
            <a:pPr marL="0" indent="0">
              <a:buNone/>
            </a:pPr>
            <a:endParaRPr lang="en-GB" sz="2000" dirty="0"/>
          </a:p>
          <a:p>
            <a:pPr lvl="0"/>
            <a:r>
              <a:rPr lang="en-GB" sz="2000" dirty="0"/>
              <a:t>Enable them to have choice and control </a:t>
            </a:r>
          </a:p>
          <a:p>
            <a:pPr lvl="0"/>
            <a:r>
              <a:rPr lang="en-GB" sz="2000" dirty="0"/>
              <a:t>Treat them with dignity and respect</a:t>
            </a:r>
          </a:p>
          <a:p>
            <a:pPr lvl="0"/>
            <a:r>
              <a:rPr lang="en-GB" sz="2000" dirty="0"/>
              <a:t>Promote their wellbeing and supports their recovery and/or independence</a:t>
            </a:r>
          </a:p>
          <a:p>
            <a:pPr lvl="0"/>
            <a:r>
              <a:rPr lang="en-GB" sz="2000" dirty="0"/>
              <a:t>Help them build friendships and relationships and stops them feeling lonely and isolated</a:t>
            </a:r>
          </a:p>
          <a:p>
            <a:pPr lvl="0"/>
            <a:r>
              <a:rPr lang="en-GB" sz="2000" dirty="0"/>
              <a:t>Support them in the most suitable accommodation</a:t>
            </a:r>
          </a:p>
          <a:p>
            <a:pPr lvl="0"/>
            <a:r>
              <a:rPr lang="en-GB" sz="2000" dirty="0"/>
              <a:t>Make life easier for them, avoids duplication and confusion </a:t>
            </a:r>
          </a:p>
        </p:txBody>
      </p:sp>
    </p:spTree>
    <p:extLst>
      <p:ext uri="{BB962C8B-B14F-4D97-AF65-F5344CB8AC3E}">
        <p14:creationId xmlns:p14="http://schemas.microsoft.com/office/powerpoint/2010/main" val="286615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E4D7-E3BA-4A4E-9BEB-EBA5C30E91DC}"/>
              </a:ext>
            </a:extLst>
          </p:cNvPr>
          <p:cNvSpPr>
            <a:spLocks noGrp="1"/>
          </p:cNvSpPr>
          <p:nvPr>
            <p:ph type="title"/>
          </p:nvPr>
        </p:nvSpPr>
        <p:spPr>
          <a:xfrm>
            <a:off x="609600" y="543339"/>
            <a:ext cx="10972800" cy="706023"/>
          </a:xfrm>
        </p:spPr>
        <p:txBody>
          <a:bodyPr>
            <a:normAutofit/>
          </a:bodyPr>
          <a:lstStyle/>
          <a:p>
            <a:r>
              <a:rPr lang="en-GB" dirty="0"/>
              <a:t>Service Specification </a:t>
            </a:r>
          </a:p>
        </p:txBody>
      </p:sp>
      <p:sp>
        <p:nvSpPr>
          <p:cNvPr id="3" name="Content Placeholder 2">
            <a:extLst>
              <a:ext uri="{FF2B5EF4-FFF2-40B4-BE49-F238E27FC236}">
                <a16:creationId xmlns:a16="http://schemas.microsoft.com/office/drawing/2014/main" id="{06920971-A91A-4558-B399-BFA2EDA13609}"/>
              </a:ext>
            </a:extLst>
          </p:cNvPr>
          <p:cNvSpPr>
            <a:spLocks noGrp="1"/>
          </p:cNvSpPr>
          <p:nvPr>
            <p:ph idx="1"/>
          </p:nvPr>
        </p:nvSpPr>
        <p:spPr>
          <a:xfrm>
            <a:off x="609600" y="1643269"/>
            <a:ext cx="10972800" cy="5353878"/>
          </a:xfrm>
        </p:spPr>
        <p:txBody>
          <a:bodyPr/>
          <a:lstStyle/>
          <a:p>
            <a:pPr marL="0" indent="0">
              <a:buNone/>
            </a:pPr>
            <a:r>
              <a:rPr lang="en-GB" sz="2000" b="1" dirty="0"/>
              <a:t>People want new services that:</a:t>
            </a:r>
          </a:p>
          <a:p>
            <a:pPr marL="0" indent="0">
              <a:buNone/>
            </a:pPr>
            <a:endParaRPr lang="en-GB" sz="2000" dirty="0"/>
          </a:p>
          <a:p>
            <a:pPr lvl="0"/>
            <a:r>
              <a:rPr lang="en-GB" sz="2000" dirty="0"/>
              <a:t>Provide the right support where and when it is needed</a:t>
            </a:r>
          </a:p>
          <a:p>
            <a:pPr lvl="0"/>
            <a:r>
              <a:rPr lang="en-GB" sz="2000" dirty="0"/>
              <a:t>Are flexible in meeting their fluctuating needs</a:t>
            </a:r>
          </a:p>
          <a:p>
            <a:pPr lvl="0"/>
            <a:r>
              <a:rPr lang="en-GB" sz="2000" dirty="0"/>
              <a:t>Take care in finding the right support worker match in terms of interests, sex, and compatibility – understanding that who delivers support is as important as the support provided </a:t>
            </a:r>
          </a:p>
          <a:p>
            <a:pPr lvl="0"/>
            <a:r>
              <a:rPr lang="en-GB" sz="2000" dirty="0"/>
              <a:t>Enable people  - i.e. services that ‘Allow us to do things’ rather than seeking permission all the time</a:t>
            </a:r>
          </a:p>
          <a:p>
            <a:r>
              <a:rPr lang="en-GB" sz="2000" dirty="0"/>
              <a:t>Peer support is essential</a:t>
            </a:r>
          </a:p>
        </p:txBody>
      </p:sp>
    </p:spTree>
    <p:extLst>
      <p:ext uri="{BB962C8B-B14F-4D97-AF65-F5344CB8AC3E}">
        <p14:creationId xmlns:p14="http://schemas.microsoft.com/office/powerpoint/2010/main" val="4096461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9E56-FA74-404E-A385-6ECD244D9AE9}"/>
              </a:ext>
            </a:extLst>
          </p:cNvPr>
          <p:cNvSpPr>
            <a:spLocks noGrp="1"/>
          </p:cNvSpPr>
          <p:nvPr>
            <p:ph type="title"/>
          </p:nvPr>
        </p:nvSpPr>
        <p:spPr>
          <a:xfrm>
            <a:off x="609600" y="517973"/>
            <a:ext cx="10972800" cy="666266"/>
          </a:xfrm>
        </p:spPr>
        <p:txBody>
          <a:bodyPr>
            <a:normAutofit/>
          </a:bodyPr>
          <a:lstStyle/>
          <a:p>
            <a:r>
              <a:rPr lang="en-GB" dirty="0"/>
              <a:t>Service Specification </a:t>
            </a:r>
          </a:p>
        </p:txBody>
      </p:sp>
      <p:sp>
        <p:nvSpPr>
          <p:cNvPr id="3" name="Content Placeholder 2">
            <a:extLst>
              <a:ext uri="{FF2B5EF4-FFF2-40B4-BE49-F238E27FC236}">
                <a16:creationId xmlns:a16="http://schemas.microsoft.com/office/drawing/2014/main" id="{43F29F6D-F617-4F30-BC8A-9EC600CF663A}"/>
              </a:ext>
            </a:extLst>
          </p:cNvPr>
          <p:cNvSpPr>
            <a:spLocks noGrp="1"/>
          </p:cNvSpPr>
          <p:nvPr>
            <p:ph idx="1"/>
          </p:nvPr>
        </p:nvSpPr>
        <p:spPr>
          <a:xfrm>
            <a:off x="609600" y="1298712"/>
            <a:ext cx="10972800" cy="4747939"/>
          </a:xfrm>
        </p:spPr>
        <p:txBody>
          <a:bodyPr/>
          <a:lstStyle/>
          <a:p>
            <a:pPr marL="0" indent="0">
              <a:spcAft>
                <a:spcPts val="1200"/>
              </a:spcAft>
              <a:buNone/>
            </a:pPr>
            <a:r>
              <a:rPr lang="en-GB" sz="2000" b="1" dirty="0"/>
              <a:t>It will also include:</a:t>
            </a:r>
          </a:p>
          <a:p>
            <a:r>
              <a:rPr lang="en-GB" sz="1800" dirty="0"/>
              <a:t>Quality Standards </a:t>
            </a:r>
          </a:p>
          <a:p>
            <a:r>
              <a:rPr lang="en-GB" sz="1800" dirty="0"/>
              <a:t>The requirement for outcome focused practice, linked to the new Care and Support Plan tool, recently implemented </a:t>
            </a:r>
            <a:r>
              <a:rPr lang="en-GB" sz="2000" dirty="0"/>
              <a:t>across the Community Learning Disability Teams</a:t>
            </a:r>
          </a:p>
          <a:p>
            <a:endParaRPr lang="en-GB" sz="2000" dirty="0"/>
          </a:p>
          <a:p>
            <a:pPr marL="0" indent="0">
              <a:spcAft>
                <a:spcPts val="1200"/>
              </a:spcAft>
              <a:buNone/>
            </a:pPr>
            <a:r>
              <a:rPr lang="en-GB" sz="2000" b="1" dirty="0"/>
              <a:t>From your perspective, what needs to be in the new Specification?  Points for Discussion:</a:t>
            </a:r>
          </a:p>
          <a:p>
            <a:r>
              <a:rPr lang="en-GB" sz="1800" dirty="0"/>
              <a:t>What works well/not so well with the existing specification?</a:t>
            </a:r>
          </a:p>
          <a:p>
            <a:r>
              <a:rPr lang="en-GB" sz="1800" dirty="0"/>
              <a:t>How we can eradicate waste and unnecessary process - managing in efficiency and managing out process costs?</a:t>
            </a:r>
          </a:p>
          <a:p>
            <a:r>
              <a:rPr lang="en-GB" sz="1800" dirty="0"/>
              <a:t>How do we develop a platform to enable KCC and key providers to build strong and resilient relationships that deliver change?</a:t>
            </a:r>
          </a:p>
          <a:p>
            <a:r>
              <a:rPr lang="en-GB" sz="1800" dirty="0"/>
              <a:t>What are the market drivers in terms of quality, performance and cost?</a:t>
            </a:r>
          </a:p>
          <a:p>
            <a:r>
              <a:rPr lang="en-GB" sz="1800" dirty="0"/>
              <a:t>How can we best engage with, support and develop the market?</a:t>
            </a:r>
          </a:p>
          <a:p>
            <a:endParaRPr lang="en-GB" sz="2000" dirty="0"/>
          </a:p>
          <a:p>
            <a:pPr marL="0" indent="0">
              <a:buNone/>
            </a:pPr>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90687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53DC-804A-46BD-8B69-8A08257C3E05}"/>
              </a:ext>
            </a:extLst>
          </p:cNvPr>
          <p:cNvSpPr>
            <a:spLocks noGrp="1"/>
          </p:cNvSpPr>
          <p:nvPr>
            <p:ph type="title"/>
          </p:nvPr>
        </p:nvSpPr>
        <p:spPr>
          <a:xfrm>
            <a:off x="1981200" y="82482"/>
            <a:ext cx="8229600" cy="914397"/>
          </a:xfrm>
        </p:spPr>
        <p:txBody>
          <a:bodyPr>
            <a:normAutofit/>
          </a:bodyPr>
          <a:lstStyle/>
          <a:p>
            <a:r>
              <a:rPr lang="en-GB" dirty="0"/>
              <a:t>Proposed Route to Market </a:t>
            </a:r>
          </a:p>
        </p:txBody>
      </p:sp>
      <p:sp>
        <p:nvSpPr>
          <p:cNvPr id="3" name="Content Placeholder 2">
            <a:extLst>
              <a:ext uri="{FF2B5EF4-FFF2-40B4-BE49-F238E27FC236}">
                <a16:creationId xmlns:a16="http://schemas.microsoft.com/office/drawing/2014/main" id="{5CD8A063-6319-4BE3-9361-E53BBBE2DB48}"/>
              </a:ext>
            </a:extLst>
          </p:cNvPr>
          <p:cNvSpPr>
            <a:spLocks noGrp="1"/>
          </p:cNvSpPr>
          <p:nvPr>
            <p:ph idx="1"/>
          </p:nvPr>
        </p:nvSpPr>
        <p:spPr>
          <a:xfrm>
            <a:off x="238539" y="996879"/>
            <a:ext cx="11277600" cy="5394327"/>
          </a:xfrm>
        </p:spPr>
        <p:txBody>
          <a:bodyPr/>
          <a:lstStyle/>
          <a:p>
            <a:pPr marL="0" indent="0">
              <a:buNone/>
            </a:pPr>
            <a:r>
              <a:rPr lang="en-GB" sz="1800" dirty="0"/>
              <a:t>It is proposed that contracts are let with the following configuration:</a:t>
            </a:r>
          </a:p>
          <a:p>
            <a:pPr marL="0" indent="0">
              <a:buNone/>
            </a:pPr>
            <a:r>
              <a:rPr lang="en-GB" sz="1800" dirty="0"/>
              <a:t>Residential Care in Kent</a:t>
            </a:r>
          </a:p>
          <a:p>
            <a:pPr lvl="0"/>
            <a:r>
              <a:rPr lang="en-GB" sz="1800" b="1" dirty="0"/>
              <a:t>Mid</a:t>
            </a:r>
          </a:p>
          <a:p>
            <a:pPr lvl="0"/>
            <a:r>
              <a:rPr lang="en-GB" sz="1800" b="1" dirty="0"/>
              <a:t>High</a:t>
            </a:r>
          </a:p>
          <a:p>
            <a:pPr lvl="0"/>
            <a:r>
              <a:rPr lang="en-GB" sz="1800" b="1" dirty="0"/>
              <a:t>Specialist</a:t>
            </a:r>
          </a:p>
          <a:p>
            <a:pPr lvl="0"/>
            <a:r>
              <a:rPr lang="en-GB" sz="1800" b="1" dirty="0"/>
              <a:t>Specialist Plus</a:t>
            </a:r>
            <a:endParaRPr lang="en-GB" sz="1800" b="1" dirty="0">
              <a:solidFill>
                <a:prstClr val="black"/>
              </a:solidFill>
            </a:endParaRPr>
          </a:p>
          <a:p>
            <a:pPr marL="0" indent="0">
              <a:buNone/>
            </a:pPr>
            <a:endParaRPr lang="en-GB" sz="1800" dirty="0">
              <a:solidFill>
                <a:prstClr val="black"/>
              </a:solidFill>
            </a:endParaRPr>
          </a:p>
          <a:p>
            <a:pPr marL="0" indent="0">
              <a:buNone/>
            </a:pPr>
            <a:r>
              <a:rPr lang="en-GB" sz="1800" b="1" dirty="0">
                <a:solidFill>
                  <a:prstClr val="black"/>
                </a:solidFill>
              </a:rPr>
              <a:t>A combination of two contracts are used for different categories of need </a:t>
            </a:r>
            <a:r>
              <a:rPr lang="en-GB" sz="1800" dirty="0">
                <a:solidFill>
                  <a:prstClr val="black"/>
                </a:solidFill>
              </a:rPr>
              <a:t>for all existing placements and new placements; </a:t>
            </a:r>
          </a:p>
          <a:p>
            <a:pPr marL="0" indent="0">
              <a:buNone/>
            </a:pPr>
            <a:r>
              <a:rPr lang="en-GB" sz="1800" dirty="0">
                <a:solidFill>
                  <a:prstClr val="black"/>
                </a:solidFill>
              </a:rPr>
              <a:t>For </a:t>
            </a:r>
            <a:r>
              <a:rPr lang="en-GB" sz="1800" b="1" dirty="0">
                <a:solidFill>
                  <a:prstClr val="black"/>
                </a:solidFill>
              </a:rPr>
              <a:t>Mid</a:t>
            </a:r>
            <a:r>
              <a:rPr lang="en-GB" sz="1800" dirty="0">
                <a:solidFill>
                  <a:prstClr val="black"/>
                </a:solidFill>
              </a:rPr>
              <a:t> and </a:t>
            </a:r>
            <a:r>
              <a:rPr lang="en-GB" sz="1800" b="1" dirty="0">
                <a:solidFill>
                  <a:prstClr val="black"/>
                </a:solidFill>
              </a:rPr>
              <a:t>High</a:t>
            </a:r>
            <a:r>
              <a:rPr lang="en-GB" sz="1800" dirty="0">
                <a:solidFill>
                  <a:prstClr val="black"/>
                </a:solidFill>
              </a:rPr>
              <a:t> a Framework Contract - Service providers cannot join the framework throughout the lifetime of the contract. </a:t>
            </a:r>
          </a:p>
          <a:p>
            <a:pPr marL="0" indent="0">
              <a:buNone/>
            </a:pPr>
            <a:r>
              <a:rPr lang="en-GB" sz="1800" dirty="0">
                <a:solidFill>
                  <a:prstClr val="black"/>
                </a:solidFill>
              </a:rPr>
              <a:t>For </a:t>
            </a:r>
            <a:r>
              <a:rPr lang="en-GB" sz="1800" b="1" dirty="0">
                <a:solidFill>
                  <a:prstClr val="black"/>
                </a:solidFill>
              </a:rPr>
              <a:t>Specialist</a:t>
            </a:r>
            <a:r>
              <a:rPr lang="en-GB" sz="1800" dirty="0">
                <a:solidFill>
                  <a:prstClr val="black"/>
                </a:solidFill>
              </a:rPr>
              <a:t> and </a:t>
            </a:r>
            <a:r>
              <a:rPr lang="en-GB" sz="1800" b="1" dirty="0">
                <a:solidFill>
                  <a:prstClr val="black"/>
                </a:solidFill>
              </a:rPr>
              <a:t>Specialist Plus </a:t>
            </a:r>
            <a:r>
              <a:rPr lang="en-GB" sz="1800" dirty="0">
                <a:solidFill>
                  <a:prstClr val="black"/>
                </a:solidFill>
              </a:rPr>
              <a:t>a Dynamic Purchasing System (DPS)  The flexibility of a DPS enables service providers to join the contract throughout the lifetime of the agreement.</a:t>
            </a:r>
          </a:p>
          <a:p>
            <a:pPr marL="0" indent="0">
              <a:buNone/>
            </a:pPr>
            <a:endParaRPr lang="en-GB" sz="1800" dirty="0">
              <a:solidFill>
                <a:prstClr val="black"/>
              </a:solidFill>
            </a:endParaRPr>
          </a:p>
          <a:p>
            <a:pPr marL="0" indent="0">
              <a:buNone/>
            </a:pPr>
            <a:r>
              <a:rPr lang="en-GB" sz="1800" b="1" dirty="0">
                <a:solidFill>
                  <a:prstClr val="black"/>
                </a:solidFill>
              </a:rPr>
              <a:t>A New Cost Model</a:t>
            </a:r>
            <a:r>
              <a:rPr lang="en-GB" sz="1800" dirty="0">
                <a:solidFill>
                  <a:prstClr val="black"/>
                </a:solidFill>
              </a:rPr>
              <a:t> will be used to negotiate the price for each service not each placement. </a:t>
            </a:r>
          </a:p>
          <a:p>
            <a:pPr marL="0" indent="0">
              <a:buNone/>
            </a:pPr>
            <a:r>
              <a:rPr lang="en-GB" sz="1800" dirty="0">
                <a:solidFill>
                  <a:prstClr val="black"/>
                </a:solidFill>
              </a:rPr>
              <a:t>Each category – Mid High Specialist and Specialist Plus will include a price range</a:t>
            </a:r>
          </a:p>
          <a:p>
            <a:pPr marL="0" indent="0">
              <a:buNone/>
            </a:pPr>
            <a:endParaRPr lang="en-GB" sz="1800" dirty="0">
              <a:solidFill>
                <a:prstClr val="black"/>
              </a:solidFill>
            </a:endParaRPr>
          </a:p>
          <a:p>
            <a:pPr marL="0" indent="0">
              <a:buNone/>
            </a:pPr>
            <a:endParaRPr lang="en-GB" sz="1450" dirty="0"/>
          </a:p>
          <a:p>
            <a:pPr marL="0" indent="0">
              <a:buNone/>
            </a:pPr>
            <a:endParaRPr lang="en-GB" sz="1450" dirty="0"/>
          </a:p>
        </p:txBody>
      </p:sp>
    </p:spTree>
    <p:extLst>
      <p:ext uri="{BB962C8B-B14F-4D97-AF65-F5344CB8AC3E}">
        <p14:creationId xmlns:p14="http://schemas.microsoft.com/office/powerpoint/2010/main" val="178952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04D5-CC2E-4E26-8823-9A7CA77BB8DB}"/>
              </a:ext>
            </a:extLst>
          </p:cNvPr>
          <p:cNvSpPr>
            <a:spLocks noGrp="1"/>
          </p:cNvSpPr>
          <p:nvPr>
            <p:ph type="title"/>
          </p:nvPr>
        </p:nvSpPr>
        <p:spPr>
          <a:xfrm>
            <a:off x="609600" y="274638"/>
            <a:ext cx="10972800" cy="560249"/>
          </a:xfrm>
        </p:spPr>
        <p:txBody>
          <a:bodyPr>
            <a:noAutofit/>
          </a:bodyPr>
          <a:lstStyle/>
          <a:p>
            <a:r>
              <a:rPr lang="en-GB" dirty="0"/>
              <a:t>New Cost Model </a:t>
            </a:r>
          </a:p>
        </p:txBody>
      </p:sp>
      <p:sp>
        <p:nvSpPr>
          <p:cNvPr id="3" name="Content Placeholder 2">
            <a:extLst>
              <a:ext uri="{FF2B5EF4-FFF2-40B4-BE49-F238E27FC236}">
                <a16:creationId xmlns:a16="http://schemas.microsoft.com/office/drawing/2014/main" id="{7366B043-A3ED-42F5-8E44-69DF01045353}"/>
              </a:ext>
            </a:extLst>
          </p:cNvPr>
          <p:cNvSpPr>
            <a:spLocks noGrp="1"/>
          </p:cNvSpPr>
          <p:nvPr>
            <p:ph idx="1"/>
          </p:nvPr>
        </p:nvSpPr>
        <p:spPr>
          <a:xfrm>
            <a:off x="609600" y="1139687"/>
            <a:ext cx="10972800" cy="5291277"/>
          </a:xfrm>
        </p:spPr>
        <p:txBody>
          <a:bodyPr/>
          <a:lstStyle/>
          <a:p>
            <a:pPr marL="0" indent="0">
              <a:buNone/>
            </a:pPr>
            <a:r>
              <a:rPr lang="en-GB" sz="2000" dirty="0"/>
              <a:t>Approach to establishing modelled price</a:t>
            </a:r>
          </a:p>
          <a:p>
            <a:pPr marL="0" indent="0">
              <a:buNone/>
            </a:pPr>
            <a:endParaRPr lang="en-GB" sz="2000" dirty="0"/>
          </a:p>
          <a:p>
            <a:pPr marL="0" indent="0">
              <a:buNone/>
            </a:pPr>
            <a:r>
              <a:rPr lang="en-GB" sz="2000" dirty="0"/>
              <a:t>It is proposed that a new Cost Model is used to determine fees in the tendering of the new contract.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Undertake a review of the current cost model to include all known costs for each of the different client groups and home categories. </a:t>
            </a:r>
          </a:p>
          <a:p>
            <a:pPr marL="400050" lvl="1" indent="0">
              <a:buNone/>
            </a:pPr>
            <a:r>
              <a:rPr lang="en-GB" sz="1800" dirty="0"/>
              <a:t> </a:t>
            </a:r>
          </a:p>
          <a:p>
            <a:pPr marL="685800" lvl="1">
              <a:buFont typeface="Arial" panose="020B0604020202020204" pitchFamily="34" charset="0"/>
              <a:buChar char="•"/>
            </a:pPr>
            <a:r>
              <a:rPr lang="en-GB" sz="1800" dirty="0"/>
              <a:t> </a:t>
            </a:r>
            <a:r>
              <a:rPr lang="en-GB" sz="2000" dirty="0"/>
              <a:t>What can we change or get smarter at to achieve mutual efficiencies and savings?</a:t>
            </a:r>
          </a:p>
          <a:p>
            <a:pPr marL="0" indent="0">
              <a:buNone/>
            </a:pPr>
            <a:endParaRPr lang="en-GB" sz="2000" dirty="0"/>
          </a:p>
        </p:txBody>
      </p:sp>
      <p:grpSp>
        <p:nvGrpSpPr>
          <p:cNvPr id="5" name="Group 4">
            <a:extLst>
              <a:ext uri="{FF2B5EF4-FFF2-40B4-BE49-F238E27FC236}">
                <a16:creationId xmlns:a16="http://schemas.microsoft.com/office/drawing/2014/main" id="{EAF9F006-6692-42AD-9D36-92373610F3C9}"/>
              </a:ext>
            </a:extLst>
          </p:cNvPr>
          <p:cNvGrpSpPr/>
          <p:nvPr/>
        </p:nvGrpSpPr>
        <p:grpSpPr>
          <a:xfrm>
            <a:off x="801453" y="2882370"/>
            <a:ext cx="5881287" cy="1511113"/>
            <a:chOff x="801453" y="2590822"/>
            <a:chExt cx="5881287" cy="1511113"/>
          </a:xfrm>
        </p:grpSpPr>
        <p:sp>
          <p:nvSpPr>
            <p:cNvPr id="4" name="Rectangle 3">
              <a:extLst>
                <a:ext uri="{FF2B5EF4-FFF2-40B4-BE49-F238E27FC236}">
                  <a16:creationId xmlns:a16="http://schemas.microsoft.com/office/drawing/2014/main" id="{852EF904-5BEC-4779-BF97-924EF4163F38}"/>
                </a:ext>
              </a:extLst>
            </p:cNvPr>
            <p:cNvSpPr/>
            <p:nvPr/>
          </p:nvSpPr>
          <p:spPr bwMode="auto">
            <a:xfrm>
              <a:off x="801453" y="2590822"/>
              <a:ext cx="1422400" cy="1489075"/>
            </a:xfrm>
            <a:prstGeom prst="rect">
              <a:avLst/>
            </a:prstGeom>
            <a:noFill/>
            <a:ln w="22225" cap="flat" cmpd="sng" algn="ctr">
              <a:solidFill>
                <a:srgbClr val="000000"/>
              </a:solidFill>
              <a:prstDash val="dash"/>
              <a:headEnd type="none" w="med" len="med"/>
              <a:tailEnd type="none" w="med" len="med"/>
            </a:ln>
            <a:effectLst/>
          </p:spPr>
          <p:txBody>
            <a:bodyPr vert="horz" wrap="square" lIns="54000" tIns="36000" rIns="54000" bIns="36000" numCol="1" rtlCol="0" anchor="t" anchorCtr="0" compatLnSpc="1">
              <a:prstTxWarp prst="textNoShape">
                <a:avLst/>
              </a:prstTxWarp>
            </a:bodyPr>
            <a:lstStyle/>
            <a:p>
              <a:pPr eaLnBrk="0" fontAlgn="base" hangingPunct="0">
                <a:spcBef>
                  <a:spcPts val="900"/>
                </a:spcBef>
                <a:spcAft>
                  <a:spcPts val="0"/>
                </a:spcAft>
              </a:pPr>
              <a:r>
                <a:rPr lang="en-GB" sz="1600" kern="1200" dirty="0">
                  <a:solidFill>
                    <a:srgbClr val="000000"/>
                  </a:solidFill>
                  <a:effectLst/>
                  <a:latin typeface="Arial" panose="020B0604020202020204" pitchFamily="34" charset="0"/>
                  <a:ea typeface="+mn-ea"/>
                  <a:cs typeface="Times New Roman" panose="02020603050405020304" pitchFamily="18" charset="0"/>
                </a:rPr>
                <a:t>H&amp;M</a:t>
              </a:r>
              <a:r>
                <a:rPr lang="en-GB" sz="1350" dirty="0">
                  <a:effectLst/>
                  <a:latin typeface="inherit"/>
                  <a:ea typeface="Times New Roman" panose="02020603050405020304" pitchFamily="18" charset="0"/>
                  <a:cs typeface="Times New Roman" panose="02020603050405020304" pitchFamily="18" charset="0"/>
                </a:rPr>
                <a:t> </a:t>
              </a:r>
            </a:p>
          </p:txBody>
        </p:sp>
        <p:pic>
          <p:nvPicPr>
            <p:cNvPr id="15" name="Picture 14">
              <a:extLst>
                <a:ext uri="{FF2B5EF4-FFF2-40B4-BE49-F238E27FC236}">
                  <a16:creationId xmlns:a16="http://schemas.microsoft.com/office/drawing/2014/main" id="{0E655057-A923-4B8A-8617-3830C629F9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2893" y="3014884"/>
              <a:ext cx="1239520" cy="955040"/>
            </a:xfrm>
            <a:prstGeom prst="rect">
              <a:avLst/>
            </a:prstGeom>
            <a:noFill/>
            <a:ln>
              <a:noFill/>
            </a:ln>
          </p:spPr>
        </p:pic>
        <p:sp>
          <p:nvSpPr>
            <p:cNvPr id="16" name="Rectangle 15">
              <a:extLst>
                <a:ext uri="{FF2B5EF4-FFF2-40B4-BE49-F238E27FC236}">
                  <a16:creationId xmlns:a16="http://schemas.microsoft.com/office/drawing/2014/main" id="{CFE50970-F699-4284-B8C5-515792A4E8E5}"/>
                </a:ext>
              </a:extLst>
            </p:cNvPr>
            <p:cNvSpPr/>
            <p:nvPr/>
          </p:nvSpPr>
          <p:spPr bwMode="auto">
            <a:xfrm>
              <a:off x="3211796" y="2612860"/>
              <a:ext cx="1463040" cy="1489075"/>
            </a:xfrm>
            <a:prstGeom prst="rect">
              <a:avLst/>
            </a:prstGeom>
            <a:noFill/>
            <a:ln w="22225" cap="flat" cmpd="sng" algn="ctr">
              <a:solidFill>
                <a:srgbClr val="000000"/>
              </a:solidFill>
              <a:prstDash val="dash"/>
              <a:headEnd type="none" w="med" len="med"/>
              <a:tailEnd type="none" w="med" len="med"/>
            </a:ln>
            <a:effectLst/>
          </p:spPr>
          <p:txBody>
            <a:bodyPr vert="horz" wrap="square" lIns="54000" tIns="36000" rIns="54000" bIns="36000" numCol="1" rtlCol="0" anchor="t" anchorCtr="0" compatLnSpc="1">
              <a:prstTxWarp prst="textNoShape">
                <a:avLst/>
              </a:prstTxWarp>
            </a:bodyPr>
            <a:lstStyle/>
            <a:p>
              <a:pPr eaLnBrk="0" fontAlgn="base" hangingPunct="0">
                <a:spcBef>
                  <a:spcPts val="900"/>
                </a:spcBef>
                <a:spcAft>
                  <a:spcPts val="0"/>
                </a:spcAft>
              </a:pPr>
              <a:r>
                <a:rPr lang="en-GB" sz="1600" kern="1200" dirty="0">
                  <a:solidFill>
                    <a:srgbClr val="000000"/>
                  </a:solidFill>
                  <a:effectLst/>
                  <a:latin typeface="Arial" panose="020B0604020202020204" pitchFamily="34" charset="0"/>
                  <a:ea typeface="+mn-ea"/>
                  <a:cs typeface="Times New Roman" panose="02020603050405020304" pitchFamily="18" charset="0"/>
                </a:rPr>
                <a:t>Care</a:t>
              </a:r>
              <a:r>
                <a:rPr lang="en-GB" sz="1350" dirty="0">
                  <a:effectLst/>
                  <a:latin typeface="inherit"/>
                  <a:ea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F1981112-63C9-4B9D-A3C8-E84952A957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4676" y="3078607"/>
              <a:ext cx="1280160" cy="975360"/>
            </a:xfrm>
            <a:prstGeom prst="rect">
              <a:avLst/>
            </a:prstGeom>
            <a:noFill/>
            <a:ln>
              <a:noFill/>
            </a:ln>
          </p:spPr>
        </p:pic>
        <p:sp>
          <p:nvSpPr>
            <p:cNvPr id="18" name="Rectangle 17">
              <a:extLst>
                <a:ext uri="{FF2B5EF4-FFF2-40B4-BE49-F238E27FC236}">
                  <a16:creationId xmlns:a16="http://schemas.microsoft.com/office/drawing/2014/main" id="{08BFB155-B5EA-4C28-8534-35DF3A786B58}"/>
                </a:ext>
              </a:extLst>
            </p:cNvPr>
            <p:cNvSpPr/>
            <p:nvPr/>
          </p:nvSpPr>
          <p:spPr bwMode="auto">
            <a:xfrm>
              <a:off x="5509260" y="2991339"/>
              <a:ext cx="1173480" cy="941070"/>
            </a:xfrm>
            <a:prstGeom prst="rect">
              <a:avLst/>
            </a:prstGeom>
            <a:solidFill>
              <a:srgbClr val="008000"/>
            </a:solidFill>
            <a:ln w="22225" cap="flat" cmpd="sng" algn="ctr">
              <a:solidFill>
                <a:srgbClr val="008000"/>
              </a:solidFill>
              <a:prstDash val="solid"/>
              <a:headEnd type="none" w="med" len="med"/>
              <a:tailEnd type="none" w="med" len="med"/>
            </a:ln>
            <a:effectLst/>
          </p:spPr>
          <p:txBody>
            <a:bodyPr vert="horz" wrap="square" lIns="54000" tIns="36000" rIns="54000" bIns="36000" numCol="1" rtlCol="0" anchor="ctr" anchorCtr="0" compatLnSpc="1">
              <a:prstTxWarp prst="textNoShape">
                <a:avLst/>
              </a:prstTxWarp>
            </a:bodyPr>
            <a:lstStyle/>
            <a:p>
              <a:pPr algn="ctr" eaLnBrk="0" fontAlgn="base" hangingPunct="0">
                <a:spcBef>
                  <a:spcPts val="900"/>
                </a:spcBef>
                <a:spcAft>
                  <a:spcPts val="0"/>
                </a:spcAft>
              </a:pPr>
              <a:r>
                <a:rPr lang="en-GB" sz="1600" kern="1200" dirty="0">
                  <a:solidFill>
                    <a:srgbClr val="FFFFFF"/>
                  </a:solidFill>
                  <a:effectLst/>
                  <a:latin typeface="Arial" panose="020B0604020202020204" pitchFamily="34" charset="0"/>
                  <a:ea typeface="+mn-ea"/>
                  <a:cs typeface="Times New Roman" panose="02020603050405020304" pitchFamily="18" charset="0"/>
                </a:rPr>
                <a:t>£ Total</a:t>
              </a:r>
              <a:endParaRPr lang="en-GB" sz="1350" dirty="0">
                <a:effectLst/>
                <a:latin typeface="inherit"/>
                <a:ea typeface="Times New Roman" panose="02020603050405020304" pitchFamily="18" charset="0"/>
                <a:cs typeface="Times New Roman" panose="02020603050405020304" pitchFamily="18" charset="0"/>
              </a:endParaRPr>
            </a:p>
          </p:txBody>
        </p:sp>
        <p:sp>
          <p:nvSpPr>
            <p:cNvPr id="19" name="Plus 10">
              <a:extLst>
                <a:ext uri="{FF2B5EF4-FFF2-40B4-BE49-F238E27FC236}">
                  <a16:creationId xmlns:a16="http://schemas.microsoft.com/office/drawing/2014/main" id="{B42963E8-78B9-42D7-8354-8AA8CCA7E025}"/>
                </a:ext>
              </a:extLst>
            </p:cNvPr>
            <p:cNvSpPr/>
            <p:nvPr/>
          </p:nvSpPr>
          <p:spPr bwMode="auto">
            <a:xfrm>
              <a:off x="2433624" y="3228022"/>
              <a:ext cx="401955" cy="401955"/>
            </a:xfrm>
            <a:prstGeom prst="mathPlus">
              <a:avLst/>
            </a:prstGeom>
            <a:solidFill>
              <a:sysClr val="windowText" lastClr="000000"/>
            </a:solidFill>
            <a:ln w="22225" cap="flat" cmpd="sng" algn="ctr">
              <a:solidFill>
                <a:sysClr val="windowText" lastClr="000000"/>
              </a:solidFill>
              <a:prstDash val="solid"/>
              <a:headEnd type="none" w="med" len="med"/>
              <a:tailEnd type="none" w="med" len="med"/>
            </a:ln>
            <a:effectLst/>
          </p:spPr>
          <p:txBody>
            <a:bodyPr vert="horz" wrap="square" lIns="54000" tIns="36000" rIns="54000" bIns="36000" numCol="1" rtlCol="0" anchor="ctr" anchorCtr="0" compatLnSpc="1">
              <a:prstTxWarp prst="textNoShape">
                <a:avLst/>
              </a:prstTxWarp>
            </a:bodyPr>
            <a:lstStyle/>
            <a:p>
              <a:endParaRPr lang="en-GB" dirty="0"/>
            </a:p>
          </p:txBody>
        </p:sp>
        <p:sp>
          <p:nvSpPr>
            <p:cNvPr id="20" name="Equal 11">
              <a:extLst>
                <a:ext uri="{FF2B5EF4-FFF2-40B4-BE49-F238E27FC236}">
                  <a16:creationId xmlns:a16="http://schemas.microsoft.com/office/drawing/2014/main" id="{179E81C4-3A33-4257-B34D-9EE79780DF24}"/>
                </a:ext>
              </a:extLst>
            </p:cNvPr>
            <p:cNvSpPr/>
            <p:nvPr/>
          </p:nvSpPr>
          <p:spPr bwMode="auto">
            <a:xfrm>
              <a:off x="4846583" y="3271737"/>
              <a:ext cx="408940" cy="408940"/>
            </a:xfrm>
            <a:prstGeom prst="mathEqual">
              <a:avLst/>
            </a:prstGeom>
            <a:solidFill>
              <a:sysClr val="windowText" lastClr="000000"/>
            </a:solidFill>
            <a:ln w="22225" cap="flat" cmpd="sng" algn="ctr">
              <a:solidFill>
                <a:sysClr val="windowText" lastClr="000000"/>
              </a:solidFill>
              <a:prstDash val="solid"/>
              <a:headEnd type="none" w="med" len="med"/>
              <a:tailEnd type="none" w="med" len="med"/>
            </a:ln>
            <a:effectLst/>
          </p:spPr>
          <p:txBody>
            <a:bodyPr vert="horz" wrap="square" lIns="54000" tIns="36000" rIns="54000" bIns="36000" numCol="1" rtlCol="0" anchor="ctr" anchorCtr="0" compatLnSpc="1">
              <a:prstTxWarp prst="textNoShape">
                <a:avLst/>
              </a:prstTxWarp>
            </a:bodyPr>
            <a:lstStyle/>
            <a:p>
              <a:endParaRPr lang="en-GB" dirty="0"/>
            </a:p>
          </p:txBody>
        </p:sp>
      </p:grpSp>
    </p:spTree>
    <p:extLst>
      <p:ext uri="{BB962C8B-B14F-4D97-AF65-F5344CB8AC3E}">
        <p14:creationId xmlns:p14="http://schemas.microsoft.com/office/powerpoint/2010/main" val="199446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E2E0AFE-704B-4CB8-AB9D-D4472787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9F036-4688-4860-B342-FEA8C5E50D64}"/>
              </a:ext>
            </a:extLst>
          </p:cNvPr>
          <p:cNvSpPr>
            <a:spLocks noGrp="1"/>
          </p:cNvSpPr>
          <p:nvPr>
            <p:ph type="title"/>
          </p:nvPr>
        </p:nvSpPr>
        <p:spPr>
          <a:xfrm>
            <a:off x="821516" y="640264"/>
            <a:ext cx="4911826" cy="817476"/>
          </a:xfrm>
        </p:spPr>
        <p:txBody>
          <a:bodyPr>
            <a:normAutofit/>
          </a:bodyPr>
          <a:lstStyle/>
          <a:p>
            <a:r>
              <a:rPr lang="en-GB" sz="4000" dirty="0"/>
              <a:t>New Cost Model </a:t>
            </a:r>
          </a:p>
        </p:txBody>
      </p:sp>
      <p:sp>
        <p:nvSpPr>
          <p:cNvPr id="3" name="Content Placeholder 2">
            <a:extLst>
              <a:ext uri="{FF2B5EF4-FFF2-40B4-BE49-F238E27FC236}">
                <a16:creationId xmlns:a16="http://schemas.microsoft.com/office/drawing/2014/main" id="{F9DA7A61-D6C4-4337-9273-594F63FA1D6A}"/>
              </a:ext>
            </a:extLst>
          </p:cNvPr>
          <p:cNvSpPr>
            <a:spLocks noGrp="1"/>
          </p:cNvSpPr>
          <p:nvPr>
            <p:ph idx="1"/>
          </p:nvPr>
        </p:nvSpPr>
        <p:spPr>
          <a:xfrm>
            <a:off x="821515" y="1457740"/>
            <a:ext cx="4911827" cy="4290939"/>
          </a:xfrm>
        </p:spPr>
        <p:txBody>
          <a:bodyPr>
            <a:normAutofit/>
          </a:bodyPr>
          <a:lstStyle/>
          <a:p>
            <a:r>
              <a:rPr lang="en-GB" sz="2400" dirty="0"/>
              <a:t>We would like information from you about your service costs so that we can use this to set new Cost Model guide prices.</a:t>
            </a:r>
          </a:p>
          <a:p>
            <a:pPr marL="0" indent="0">
              <a:buNone/>
            </a:pPr>
            <a:endParaRPr lang="en-GB" sz="2400" dirty="0"/>
          </a:p>
          <a:p>
            <a:r>
              <a:rPr lang="en-GB" sz="2400" dirty="0"/>
              <a:t>Templates will be distributed next week. Please return completed information to </a:t>
            </a:r>
            <a:r>
              <a:rPr lang="en-GB" sz="2400" dirty="0">
                <a:hlinkClick r:id="rId2"/>
              </a:rPr>
              <a:t>accommodationsolutions@kent.gov.uk</a:t>
            </a:r>
            <a:r>
              <a:rPr lang="en-GB" sz="2400" dirty="0"/>
              <a:t> by 30</a:t>
            </a:r>
            <a:r>
              <a:rPr lang="en-GB" sz="2400" baseline="30000" dirty="0"/>
              <a:t>th</a:t>
            </a:r>
            <a:r>
              <a:rPr lang="en-GB" sz="2400" dirty="0"/>
              <a:t> September 2018 </a:t>
            </a:r>
          </a:p>
        </p:txBody>
      </p:sp>
      <p:pic>
        <p:nvPicPr>
          <p:cNvPr id="5" name="Picture 4">
            <a:extLst>
              <a:ext uri="{FF2B5EF4-FFF2-40B4-BE49-F238E27FC236}">
                <a16:creationId xmlns:a16="http://schemas.microsoft.com/office/drawing/2014/main" id="{7985CB99-17F4-494A-A2BB-E6B8D66F6F99}"/>
              </a:ext>
            </a:extLst>
          </p:cNvPr>
          <p:cNvPicPr>
            <a:picLocks noChangeAspect="1"/>
          </p:cNvPicPr>
          <p:nvPr/>
        </p:nvPicPr>
        <p:blipFill>
          <a:blip r:embed="rId3"/>
          <a:stretch>
            <a:fillRect/>
          </a:stretch>
        </p:blipFill>
        <p:spPr>
          <a:xfrm>
            <a:off x="6811617" y="1750500"/>
            <a:ext cx="4558868" cy="3219066"/>
          </a:xfrm>
          <a:prstGeom prst="rect">
            <a:avLst/>
          </a:prstGeom>
        </p:spPr>
      </p:pic>
      <p:pic>
        <p:nvPicPr>
          <p:cNvPr id="4" name="Picture 3">
            <a:extLst>
              <a:ext uri="{FF2B5EF4-FFF2-40B4-BE49-F238E27FC236}">
                <a16:creationId xmlns:a16="http://schemas.microsoft.com/office/drawing/2014/main" id="{23340C6A-7DAD-45E2-9165-34D8D0615F28}"/>
              </a:ext>
            </a:extLst>
          </p:cNvPr>
          <p:cNvPicPr>
            <a:picLocks noChangeAspect="1"/>
          </p:cNvPicPr>
          <p:nvPr/>
        </p:nvPicPr>
        <p:blipFill>
          <a:blip r:embed="rId4"/>
          <a:stretch>
            <a:fillRect/>
          </a:stretch>
        </p:blipFill>
        <p:spPr>
          <a:xfrm>
            <a:off x="6706728" y="297795"/>
            <a:ext cx="4863548" cy="1322092"/>
          </a:xfrm>
          <a:prstGeom prst="rect">
            <a:avLst/>
          </a:prstGeom>
        </p:spPr>
      </p:pic>
      <p:pic>
        <p:nvPicPr>
          <p:cNvPr id="6" name="Picture 5">
            <a:extLst>
              <a:ext uri="{FF2B5EF4-FFF2-40B4-BE49-F238E27FC236}">
                <a16:creationId xmlns:a16="http://schemas.microsoft.com/office/drawing/2014/main" id="{5972CF41-7EB0-40BE-A151-9516558C9BBB}"/>
              </a:ext>
            </a:extLst>
          </p:cNvPr>
          <p:cNvPicPr>
            <a:picLocks noChangeAspect="1"/>
          </p:cNvPicPr>
          <p:nvPr/>
        </p:nvPicPr>
        <p:blipFill>
          <a:blip r:embed="rId5"/>
          <a:stretch>
            <a:fillRect/>
          </a:stretch>
        </p:blipFill>
        <p:spPr>
          <a:xfrm>
            <a:off x="6421888" y="5107501"/>
            <a:ext cx="5433229" cy="1110418"/>
          </a:xfrm>
          <a:prstGeom prst="rect">
            <a:avLst/>
          </a:prstGeom>
        </p:spPr>
      </p:pic>
    </p:spTree>
    <p:extLst>
      <p:ext uri="{BB962C8B-B14F-4D97-AF65-F5344CB8AC3E}">
        <p14:creationId xmlns:p14="http://schemas.microsoft.com/office/powerpoint/2010/main" val="145036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FECA-B0DE-4669-ACFC-14E722C0C64A}"/>
              </a:ext>
            </a:extLst>
          </p:cNvPr>
          <p:cNvSpPr>
            <a:spLocks noGrp="1"/>
          </p:cNvSpPr>
          <p:nvPr>
            <p:ph type="title"/>
          </p:nvPr>
        </p:nvSpPr>
        <p:spPr>
          <a:xfrm>
            <a:off x="609600" y="274638"/>
            <a:ext cx="10972800" cy="712333"/>
          </a:xfrm>
        </p:spPr>
        <p:txBody>
          <a:bodyPr/>
          <a:lstStyle/>
          <a:p>
            <a:r>
              <a:rPr lang="en-GB" dirty="0"/>
              <a:t>Timetable</a:t>
            </a:r>
          </a:p>
        </p:txBody>
      </p:sp>
      <p:graphicFrame>
        <p:nvGraphicFramePr>
          <p:cNvPr id="4" name="Content Placeholder 3">
            <a:extLst>
              <a:ext uri="{FF2B5EF4-FFF2-40B4-BE49-F238E27FC236}">
                <a16:creationId xmlns:a16="http://schemas.microsoft.com/office/drawing/2014/main" id="{00D8D3EF-00C6-4DED-8CB3-CB251838EFE8}"/>
              </a:ext>
            </a:extLst>
          </p:cNvPr>
          <p:cNvGraphicFramePr>
            <a:graphicFrameLocks noGrp="1"/>
          </p:cNvGraphicFramePr>
          <p:nvPr>
            <p:ph idx="1"/>
            <p:extLst>
              <p:ext uri="{D42A27DB-BD31-4B8C-83A1-F6EECF244321}">
                <p14:modId xmlns:p14="http://schemas.microsoft.com/office/powerpoint/2010/main" val="2410873156"/>
              </p:ext>
            </p:extLst>
          </p:nvPr>
        </p:nvGraphicFramePr>
        <p:xfrm>
          <a:off x="362857" y="1210572"/>
          <a:ext cx="10972799" cy="3214656"/>
        </p:xfrm>
        <a:graphic>
          <a:graphicData uri="http://schemas.openxmlformats.org/drawingml/2006/table">
            <a:tbl>
              <a:tblPr firstRow="1" firstCol="1" bandRow="1">
                <a:tableStyleId>{5C22544A-7EE6-4342-B048-85BDC9FD1C3A}</a:tableStyleId>
              </a:tblPr>
              <a:tblGrid>
                <a:gridCol w="6322844">
                  <a:extLst>
                    <a:ext uri="{9D8B030D-6E8A-4147-A177-3AD203B41FA5}">
                      <a16:colId xmlns:a16="http://schemas.microsoft.com/office/drawing/2014/main" val="2712540410"/>
                    </a:ext>
                  </a:extLst>
                </a:gridCol>
                <a:gridCol w="4649955">
                  <a:extLst>
                    <a:ext uri="{9D8B030D-6E8A-4147-A177-3AD203B41FA5}">
                      <a16:colId xmlns:a16="http://schemas.microsoft.com/office/drawing/2014/main" val="3177368183"/>
                    </a:ext>
                  </a:extLst>
                </a:gridCol>
              </a:tblGrid>
              <a:tr h="340872">
                <a:tc>
                  <a:txBody>
                    <a:bodyPr/>
                    <a:lstStyle/>
                    <a:p>
                      <a:pPr>
                        <a:spcAft>
                          <a:spcPts val="0"/>
                        </a:spcAft>
                      </a:pPr>
                      <a:r>
                        <a:rPr lang="en-GB" sz="1600" b="0" dirty="0">
                          <a:effectLst/>
                          <a:latin typeface="Arial" panose="020B0604020202020204" pitchFamily="34" charset="0"/>
                          <a:cs typeface="Arial" panose="020B0604020202020204" pitchFamily="34" charset="0"/>
                        </a:rPr>
                        <a:t>Strategic Commissioning Board </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solidFill>
                            <a:schemeClr val="tx1"/>
                          </a:solidFill>
                          <a:effectLst/>
                          <a:latin typeface="Arial" panose="020B0604020202020204" pitchFamily="34" charset="0"/>
                          <a:cs typeface="Arial" panose="020B0604020202020204" pitchFamily="34" charset="0"/>
                        </a:rPr>
                        <a:t>8</a:t>
                      </a:r>
                      <a:r>
                        <a:rPr lang="en-GB" sz="1600" b="0" baseline="30000" dirty="0">
                          <a:solidFill>
                            <a:schemeClr val="tx1"/>
                          </a:solidFill>
                          <a:effectLst/>
                          <a:latin typeface="Arial" panose="020B0604020202020204" pitchFamily="34" charset="0"/>
                          <a:cs typeface="Arial" panose="020B0604020202020204" pitchFamily="34" charset="0"/>
                        </a:rPr>
                        <a:t>th</a:t>
                      </a:r>
                      <a:r>
                        <a:rPr lang="en-GB" sz="1600" b="0" dirty="0">
                          <a:solidFill>
                            <a:schemeClr val="tx1"/>
                          </a:solidFill>
                          <a:effectLst/>
                          <a:latin typeface="Arial" panose="020B0604020202020204" pitchFamily="34" charset="0"/>
                          <a:cs typeface="Arial" panose="020B0604020202020204" pitchFamily="34" charset="0"/>
                        </a:rPr>
                        <a:t> June 2018</a:t>
                      </a:r>
                      <a:endParaRPr lang="en-GB"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12095984"/>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Prior Information Notice</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July 2018</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70604452"/>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Market Consultation and Engagement </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July-Oct 2018</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8461876"/>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Adult Social Care and Health Cabinet Committee </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4</a:t>
                      </a:r>
                      <a:r>
                        <a:rPr lang="en-GB" sz="1600" b="0" baseline="30000" dirty="0">
                          <a:effectLst/>
                          <a:latin typeface="Arial" panose="020B0604020202020204" pitchFamily="34" charset="0"/>
                          <a:cs typeface="Arial" panose="020B0604020202020204" pitchFamily="34" charset="0"/>
                        </a:rPr>
                        <a:t>th</a:t>
                      </a:r>
                      <a:r>
                        <a:rPr lang="en-GB" sz="1600" b="0" dirty="0">
                          <a:effectLst/>
                          <a:latin typeface="Arial" panose="020B0604020202020204" pitchFamily="34" charset="0"/>
                          <a:cs typeface="Arial" panose="020B0604020202020204" pitchFamily="34" charset="0"/>
                        </a:rPr>
                        <a:t> July 2018</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16890879"/>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Proposed Tender Period</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Oct-Dec 2018</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9772068"/>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Analysis and Evaluation</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Dec 2018 -Jan 2019</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84852068"/>
                  </a:ext>
                </a:extLst>
              </a:tr>
              <a:tr h="431256">
                <a:tc>
                  <a:txBody>
                    <a:bodyPr/>
                    <a:lstStyle/>
                    <a:p>
                      <a:pPr>
                        <a:spcAft>
                          <a:spcPts val="0"/>
                        </a:spcAft>
                      </a:pPr>
                      <a:r>
                        <a:rPr lang="en-GB" sz="1600" b="0" dirty="0">
                          <a:effectLst/>
                          <a:latin typeface="Arial" panose="020B0604020202020204" pitchFamily="34" charset="0"/>
                          <a:cs typeface="Arial" panose="020B0604020202020204" pitchFamily="34" charset="0"/>
                        </a:rPr>
                        <a:t>Strategic Commissioning Board &amp; Adult Social Care and Health Cabinet Committee</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Jan 2019 </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22836377"/>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Initial Award </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Feb -Mar 2019</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36121314"/>
                  </a:ext>
                </a:extLst>
              </a:tr>
              <a:tr h="340872">
                <a:tc>
                  <a:txBody>
                    <a:bodyPr/>
                    <a:lstStyle/>
                    <a:p>
                      <a:pPr>
                        <a:spcAft>
                          <a:spcPts val="0"/>
                        </a:spcAft>
                      </a:pPr>
                      <a:r>
                        <a:rPr lang="en-GB" sz="1600" b="0" dirty="0">
                          <a:effectLst/>
                          <a:latin typeface="Arial" panose="020B0604020202020204" pitchFamily="34" charset="0"/>
                          <a:cs typeface="Arial" panose="020B0604020202020204" pitchFamily="34" charset="0"/>
                        </a:rPr>
                        <a:t>Potential Contract Live Date</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0" dirty="0">
                          <a:effectLst/>
                          <a:latin typeface="Arial" panose="020B0604020202020204" pitchFamily="34" charset="0"/>
                          <a:cs typeface="Arial" panose="020B0604020202020204" pitchFamily="34" charset="0"/>
                        </a:rPr>
                        <a:t>April 2019</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5864260"/>
                  </a:ext>
                </a:extLst>
              </a:tr>
            </a:tbl>
          </a:graphicData>
        </a:graphic>
      </p:graphicFrame>
    </p:spTree>
    <p:extLst>
      <p:ext uri="{BB962C8B-B14F-4D97-AF65-F5344CB8AC3E}">
        <p14:creationId xmlns:p14="http://schemas.microsoft.com/office/powerpoint/2010/main" val="365055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C6F-60AA-4C5C-ACDF-1680367AFBAC}"/>
              </a:ext>
            </a:extLst>
          </p:cNvPr>
          <p:cNvSpPr>
            <a:spLocks noGrp="1"/>
          </p:cNvSpPr>
          <p:nvPr>
            <p:ph type="title"/>
          </p:nvPr>
        </p:nvSpPr>
        <p:spPr/>
        <p:txBody>
          <a:bodyPr/>
          <a:lstStyle/>
          <a:p>
            <a:r>
              <a:rPr lang="en-GB" dirty="0"/>
              <a:t>Feedback </a:t>
            </a:r>
          </a:p>
        </p:txBody>
      </p:sp>
      <p:sp>
        <p:nvSpPr>
          <p:cNvPr id="3" name="Content Placeholder 2">
            <a:extLst>
              <a:ext uri="{FF2B5EF4-FFF2-40B4-BE49-F238E27FC236}">
                <a16:creationId xmlns:a16="http://schemas.microsoft.com/office/drawing/2014/main" id="{0F0E82D2-6888-4C47-BB78-E1FE220B2081}"/>
              </a:ext>
            </a:extLst>
          </p:cNvPr>
          <p:cNvSpPr>
            <a:spLocks noGrp="1"/>
          </p:cNvSpPr>
          <p:nvPr>
            <p:ph idx="1"/>
          </p:nvPr>
        </p:nvSpPr>
        <p:spPr/>
        <p:txBody>
          <a:bodyPr/>
          <a:lstStyle/>
          <a:p>
            <a:pPr>
              <a:buFont typeface="Arial" panose="020B0604020202020204" pitchFamily="34" charset="0"/>
              <a:buChar char="•"/>
            </a:pPr>
            <a:r>
              <a:rPr lang="en-GB" sz="2800" dirty="0"/>
              <a:t>What are going to be the key issues for service providers?</a:t>
            </a:r>
          </a:p>
          <a:p>
            <a:pPr>
              <a:buFont typeface="Arial" panose="020B0604020202020204" pitchFamily="34" charset="0"/>
              <a:buChar char="•"/>
            </a:pPr>
            <a:endParaRPr lang="en-GB" sz="2800" dirty="0"/>
          </a:p>
          <a:p>
            <a:pPr>
              <a:buFont typeface="Arial" panose="020B0604020202020204" pitchFamily="34" charset="0"/>
              <a:buChar char="•"/>
            </a:pPr>
            <a:r>
              <a:rPr lang="en-GB" sz="2800" dirty="0"/>
              <a:t>Are there any pressures/challenges we need to be aware of?</a:t>
            </a:r>
          </a:p>
          <a:p>
            <a:pPr marL="0" indent="0">
              <a:buNone/>
            </a:pPr>
            <a:endParaRPr lang="en-GB" sz="2800" dirty="0"/>
          </a:p>
          <a:p>
            <a:pPr>
              <a:buFont typeface="Arial" panose="020B0604020202020204" pitchFamily="34" charset="0"/>
              <a:buChar char="•"/>
            </a:pPr>
            <a:r>
              <a:rPr lang="en-GB" sz="2800" dirty="0"/>
              <a:t>What are the interdependencies with other services/projects that we need to be aware of?</a:t>
            </a:r>
          </a:p>
          <a:p>
            <a:pPr marL="0" indent="0">
              <a:buNone/>
            </a:pPr>
            <a:endParaRPr lang="en-GB" sz="2800" dirty="0"/>
          </a:p>
          <a:p>
            <a:pPr>
              <a:buFont typeface="Arial" panose="020B0604020202020204" pitchFamily="34" charset="0"/>
              <a:buChar char="•"/>
            </a:pPr>
            <a:r>
              <a:rPr lang="en-GB" sz="2800" dirty="0"/>
              <a:t>Any suggestions on how links can be made to Supported Living?</a:t>
            </a:r>
          </a:p>
          <a:p>
            <a:pPr>
              <a:buFont typeface="Arial" panose="020B0604020202020204" pitchFamily="34" charset="0"/>
              <a:buChar char="•"/>
            </a:pPr>
            <a:endParaRPr lang="en-GB" sz="2800" dirty="0"/>
          </a:p>
          <a:p>
            <a:pPr>
              <a:buFont typeface="Arial" panose="020B0604020202020204" pitchFamily="34" charset="0"/>
              <a:buChar char="•"/>
            </a:pPr>
            <a:endParaRPr lang="en-GB" sz="2800" dirty="0"/>
          </a:p>
          <a:p>
            <a:pPr marL="0" indent="0">
              <a:buNone/>
            </a:pPr>
            <a:endParaRPr lang="en-GB" dirty="0"/>
          </a:p>
        </p:txBody>
      </p:sp>
    </p:spTree>
    <p:extLst>
      <p:ext uri="{BB962C8B-B14F-4D97-AF65-F5344CB8AC3E}">
        <p14:creationId xmlns:p14="http://schemas.microsoft.com/office/powerpoint/2010/main" val="201502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A180-23BD-4092-9635-5C65425741B4}"/>
              </a:ext>
            </a:extLst>
          </p:cNvPr>
          <p:cNvSpPr>
            <a:spLocks noGrp="1"/>
          </p:cNvSpPr>
          <p:nvPr>
            <p:ph type="title"/>
          </p:nvPr>
        </p:nvSpPr>
        <p:spPr>
          <a:xfrm>
            <a:off x="609600" y="274637"/>
            <a:ext cx="10972800" cy="3426505"/>
          </a:xfrm>
        </p:spPr>
        <p:txBody>
          <a:bodyPr>
            <a:normAutofit/>
          </a:bodyPr>
          <a:lstStyle/>
          <a:p>
            <a:r>
              <a:rPr lang="en-GB" dirty="0"/>
              <a:t>Questions/Comments?</a:t>
            </a:r>
          </a:p>
        </p:txBody>
      </p:sp>
      <p:sp>
        <p:nvSpPr>
          <p:cNvPr id="3" name="Content Placeholder 2">
            <a:extLst>
              <a:ext uri="{FF2B5EF4-FFF2-40B4-BE49-F238E27FC236}">
                <a16:creationId xmlns:a16="http://schemas.microsoft.com/office/drawing/2014/main" id="{A7DA0DC6-0E5C-4014-A90F-3C34F4F6C135}"/>
              </a:ext>
            </a:extLst>
          </p:cNvPr>
          <p:cNvSpPr>
            <a:spLocks noGrp="1"/>
          </p:cNvSpPr>
          <p:nvPr>
            <p:ph idx="1"/>
          </p:nvPr>
        </p:nvSpPr>
        <p:spPr>
          <a:xfrm>
            <a:off x="609600" y="3889828"/>
            <a:ext cx="10972800" cy="2236335"/>
          </a:xfrm>
        </p:spPr>
        <p:txBody>
          <a:bodyPr/>
          <a:lstStyle/>
          <a:p>
            <a:pPr marL="0" indent="0">
              <a:buNone/>
            </a:pPr>
            <a:r>
              <a:rPr lang="en-GB" sz="2400" dirty="0"/>
              <a:t>All providers need to register as a supplier on Kent Business Portal at </a:t>
            </a:r>
            <a:r>
              <a:rPr lang="en-GB" sz="2400" dirty="0">
                <a:hlinkClick r:id="rId2"/>
              </a:rPr>
              <a:t>https://www.kentbusinessportal.org.uk/</a:t>
            </a:r>
            <a:r>
              <a:rPr lang="en-GB" sz="2400" dirty="0"/>
              <a:t> </a:t>
            </a:r>
          </a:p>
          <a:p>
            <a:pPr marL="0" indent="0">
              <a:buNone/>
            </a:pPr>
            <a:endParaRPr lang="en-GB" dirty="0"/>
          </a:p>
          <a:p>
            <a:pPr marL="0" indent="0">
              <a:buNone/>
            </a:pPr>
            <a:r>
              <a:rPr lang="en-GB" sz="2400" dirty="0"/>
              <a:t>Please send feedback and any information from this event to</a:t>
            </a:r>
            <a:r>
              <a:rPr lang="en-GB" dirty="0"/>
              <a:t> </a:t>
            </a:r>
            <a:r>
              <a:rPr lang="en-GB" sz="2400" dirty="0">
                <a:hlinkClick r:id="rId3"/>
              </a:rPr>
              <a:t>accommodationsolutions@kent.gov.uk</a:t>
            </a:r>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423328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B5A4-FD36-4D2D-BEB1-F22C820E1C77}"/>
              </a:ext>
            </a:extLst>
          </p:cNvPr>
          <p:cNvSpPr>
            <a:spLocks noGrp="1"/>
          </p:cNvSpPr>
          <p:nvPr>
            <p:ph type="title"/>
          </p:nvPr>
        </p:nvSpPr>
        <p:spPr>
          <a:xfrm>
            <a:off x="609600" y="0"/>
            <a:ext cx="10972800" cy="1143000"/>
          </a:xfrm>
        </p:spPr>
        <p:txBody>
          <a:bodyPr/>
          <a:lstStyle/>
          <a:p>
            <a:r>
              <a:rPr lang="en-GB" dirty="0"/>
              <a:t>Agenda</a:t>
            </a:r>
          </a:p>
        </p:txBody>
      </p:sp>
      <p:sp>
        <p:nvSpPr>
          <p:cNvPr id="3" name="Content Placeholder 2">
            <a:extLst>
              <a:ext uri="{FF2B5EF4-FFF2-40B4-BE49-F238E27FC236}">
                <a16:creationId xmlns:a16="http://schemas.microsoft.com/office/drawing/2014/main" id="{E4410D65-4517-4554-8E66-74C8ECB8260D}"/>
              </a:ext>
            </a:extLst>
          </p:cNvPr>
          <p:cNvSpPr>
            <a:spLocks noGrp="1"/>
          </p:cNvSpPr>
          <p:nvPr>
            <p:ph idx="1"/>
          </p:nvPr>
        </p:nvSpPr>
        <p:spPr>
          <a:xfrm>
            <a:off x="609600" y="1166018"/>
            <a:ext cx="10972800" cy="5017068"/>
          </a:xfrm>
        </p:spPr>
        <p:txBody>
          <a:bodyPr/>
          <a:lstStyle/>
          <a:p>
            <a:r>
              <a:rPr lang="en-GB" dirty="0"/>
              <a:t>Introduction</a:t>
            </a:r>
          </a:p>
          <a:p>
            <a:r>
              <a:rPr lang="en-GB" dirty="0"/>
              <a:t>Business Objectives</a:t>
            </a:r>
          </a:p>
          <a:p>
            <a:r>
              <a:rPr lang="en-GB" dirty="0"/>
              <a:t>Commissioning Principles</a:t>
            </a:r>
          </a:p>
          <a:p>
            <a:r>
              <a:rPr lang="en-GB" dirty="0"/>
              <a:t>Kent Accommodation Strategy </a:t>
            </a:r>
          </a:p>
          <a:p>
            <a:r>
              <a:rPr lang="en-GB" dirty="0"/>
              <a:t>Service Specification </a:t>
            </a:r>
          </a:p>
          <a:p>
            <a:r>
              <a:rPr lang="en-GB" dirty="0"/>
              <a:t>Proposed Route to Market</a:t>
            </a:r>
          </a:p>
          <a:p>
            <a:pPr lvl="1"/>
            <a:r>
              <a:rPr lang="en-GB" dirty="0"/>
              <a:t>New Cost Model </a:t>
            </a:r>
          </a:p>
          <a:p>
            <a:r>
              <a:rPr lang="en-GB" dirty="0"/>
              <a:t>Timetable</a:t>
            </a:r>
          </a:p>
          <a:p>
            <a:r>
              <a:rPr lang="en-GB" dirty="0"/>
              <a:t>Questions</a:t>
            </a:r>
          </a:p>
          <a:p>
            <a:endParaRPr lang="en-GB" dirty="0"/>
          </a:p>
        </p:txBody>
      </p:sp>
    </p:spTree>
    <p:extLst>
      <p:ext uri="{BB962C8B-B14F-4D97-AF65-F5344CB8AC3E}">
        <p14:creationId xmlns:p14="http://schemas.microsoft.com/office/powerpoint/2010/main" val="58292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F8F0-308A-4F9C-8A6A-41477A8CA2D9}"/>
              </a:ext>
            </a:extLst>
          </p:cNvPr>
          <p:cNvSpPr>
            <a:spLocks noGrp="1"/>
          </p:cNvSpPr>
          <p:nvPr>
            <p:ph type="title"/>
          </p:nvPr>
        </p:nvSpPr>
        <p:spPr>
          <a:xfrm>
            <a:off x="609600" y="274638"/>
            <a:ext cx="10972800" cy="457199"/>
          </a:xfrm>
        </p:spPr>
        <p:txBody>
          <a:bodyPr>
            <a:noAutofit/>
          </a:bodyPr>
          <a:lstStyle/>
          <a:p>
            <a:r>
              <a:rPr lang="en-GB" dirty="0"/>
              <a:t>Introduction </a:t>
            </a:r>
          </a:p>
        </p:txBody>
      </p:sp>
      <p:sp>
        <p:nvSpPr>
          <p:cNvPr id="6" name="Content Placeholder 5">
            <a:extLst>
              <a:ext uri="{FF2B5EF4-FFF2-40B4-BE49-F238E27FC236}">
                <a16:creationId xmlns:a16="http://schemas.microsoft.com/office/drawing/2014/main" id="{97B7FDFC-C7CA-43E6-8FE0-35BB4EF49B8F}"/>
              </a:ext>
            </a:extLst>
          </p:cNvPr>
          <p:cNvSpPr>
            <a:spLocks noGrp="1"/>
          </p:cNvSpPr>
          <p:nvPr>
            <p:ph idx="1"/>
          </p:nvPr>
        </p:nvSpPr>
        <p:spPr>
          <a:xfrm>
            <a:off x="609600" y="1078137"/>
            <a:ext cx="10972800" cy="5198164"/>
          </a:xfrm>
        </p:spPr>
        <p:txBody>
          <a:bodyPr/>
          <a:lstStyle/>
          <a:p>
            <a:pPr marL="0" lvl="0" indent="0" algn="just">
              <a:spcBef>
                <a:spcPts val="2400"/>
              </a:spcBef>
              <a:spcAft>
                <a:spcPts val="0"/>
              </a:spcAft>
              <a:buNone/>
              <a:tabLst>
                <a:tab pos="1598930" algn="l"/>
                <a:tab pos="457200" algn="l"/>
                <a:tab pos="1598930" algn="l"/>
              </a:tabLst>
            </a:pPr>
            <a:r>
              <a:rPr lang="en-GB" sz="2000" dirty="0">
                <a:solidFill>
                  <a:prstClr val="black"/>
                </a:solidFill>
              </a:rPr>
              <a:t>Existing contracts were last let 14-16 years ago; the contract for </a:t>
            </a:r>
            <a:r>
              <a:rPr lang="en-GB" sz="2000" dirty="0">
                <a:solidFill>
                  <a:prstClr val="black"/>
                </a:solidFill>
                <a:ea typeface="Times New Roman" panose="02020603050405020304" pitchFamily="18" charset="0"/>
                <a:cs typeface="Times New Roman" panose="02020603050405020304" pitchFamily="18" charset="0"/>
              </a:rPr>
              <a:t>Learning Disability and Physical Disability Residential Care Home services was last let in 2002 and the contract for Mental Health services last let in 2004. </a:t>
            </a:r>
          </a:p>
          <a:p>
            <a:pPr marL="0" lvl="0" indent="0" algn="just">
              <a:spcBef>
                <a:spcPts val="2400"/>
              </a:spcBef>
              <a:spcAft>
                <a:spcPts val="0"/>
              </a:spcAft>
              <a:buNone/>
              <a:tabLst>
                <a:tab pos="1598930" algn="l"/>
                <a:tab pos="457200" algn="l"/>
                <a:tab pos="1598930" algn="l"/>
              </a:tabLst>
            </a:pPr>
            <a:r>
              <a:rPr lang="en-GB" sz="2000" dirty="0">
                <a:solidFill>
                  <a:prstClr val="black"/>
                </a:solidFill>
                <a:ea typeface="Times New Roman" panose="02020603050405020304" pitchFamily="18" charset="0"/>
                <a:cs typeface="Times New Roman" panose="02020603050405020304" pitchFamily="18" charset="0"/>
              </a:rPr>
              <a:t>There are no KPI’s in the existing contracts </a:t>
            </a:r>
          </a:p>
          <a:p>
            <a:pPr marL="0" lvl="0" indent="0">
              <a:spcBef>
                <a:spcPts val="0"/>
              </a:spcBef>
              <a:buNone/>
            </a:pPr>
            <a:endParaRPr lang="en-GB" sz="2000" dirty="0">
              <a:solidFill>
                <a:prstClr val="black"/>
              </a:solidFill>
              <a:ea typeface="Times New Roman" panose="02020603050405020304" pitchFamily="18" charset="0"/>
              <a:cs typeface="Times New Roman" panose="02020603050405020304" pitchFamily="18" charset="0"/>
            </a:endParaRPr>
          </a:p>
          <a:p>
            <a:pPr marL="0" lvl="0" indent="0">
              <a:spcBef>
                <a:spcPts val="0"/>
              </a:spcBef>
              <a:buNone/>
            </a:pPr>
            <a:r>
              <a:rPr lang="en-GB" sz="2000" b="1" dirty="0">
                <a:solidFill>
                  <a:prstClr val="black"/>
                </a:solidFill>
                <a:ea typeface="Times New Roman" panose="02020603050405020304" pitchFamily="18" charset="0"/>
                <a:cs typeface="Times New Roman" panose="02020603050405020304" pitchFamily="18" charset="0"/>
              </a:rPr>
              <a:t>Number of people affected: </a:t>
            </a:r>
          </a:p>
          <a:p>
            <a:pPr marL="0" lvl="0" indent="0">
              <a:spcBef>
                <a:spcPts val="480"/>
              </a:spcBef>
              <a:spcAft>
                <a:spcPts val="480"/>
              </a:spcAft>
              <a:buNone/>
            </a:pPr>
            <a:r>
              <a:rPr lang="en-GB" sz="2000" dirty="0">
                <a:solidFill>
                  <a:prstClr val="black"/>
                </a:solidFill>
                <a:ea typeface="Times New Roman" panose="02020603050405020304" pitchFamily="18" charset="0"/>
                <a:cs typeface="Times New Roman" panose="02020603050405020304" pitchFamily="18" charset="0"/>
              </a:rPr>
              <a:t>Learning Disability 1035</a:t>
            </a:r>
          </a:p>
          <a:p>
            <a:pPr marL="0" lvl="0" indent="0">
              <a:spcBef>
                <a:spcPts val="0"/>
              </a:spcBef>
              <a:spcAft>
                <a:spcPts val="480"/>
              </a:spcAft>
              <a:buNone/>
            </a:pPr>
            <a:r>
              <a:rPr lang="en-GB" sz="2000" dirty="0">
                <a:solidFill>
                  <a:prstClr val="black"/>
                </a:solidFill>
                <a:ea typeface="Times New Roman" panose="02020603050405020304" pitchFamily="18" charset="0"/>
                <a:cs typeface="Times New Roman" panose="02020603050405020304" pitchFamily="18" charset="0"/>
              </a:rPr>
              <a:t>Physical Disability 286</a:t>
            </a:r>
          </a:p>
          <a:p>
            <a:pPr marL="0" lvl="0" indent="0">
              <a:spcBef>
                <a:spcPts val="0"/>
              </a:spcBef>
              <a:spcAft>
                <a:spcPts val="480"/>
              </a:spcAft>
              <a:buNone/>
            </a:pPr>
            <a:r>
              <a:rPr lang="en-GB" sz="2000" dirty="0">
                <a:solidFill>
                  <a:prstClr val="black"/>
                </a:solidFill>
                <a:ea typeface="Times New Roman" panose="02020603050405020304" pitchFamily="18" charset="0"/>
                <a:cs typeface="Times New Roman" panose="02020603050405020304" pitchFamily="18" charset="0"/>
              </a:rPr>
              <a:t>Mental Health 280</a:t>
            </a:r>
          </a:p>
          <a:p>
            <a:pPr marL="0" lvl="0" indent="0">
              <a:spcBef>
                <a:spcPts val="0"/>
              </a:spcBef>
              <a:spcAft>
                <a:spcPts val="480"/>
              </a:spcAft>
              <a:buNone/>
            </a:pPr>
            <a:r>
              <a:rPr lang="en-GB" sz="2000" b="1" dirty="0">
                <a:solidFill>
                  <a:prstClr val="black"/>
                </a:solidFill>
                <a:ea typeface="Times New Roman" panose="02020603050405020304" pitchFamily="18" charset="0"/>
                <a:cs typeface="Times New Roman" panose="02020603050405020304" pitchFamily="18" charset="0"/>
              </a:rPr>
              <a:t>Total 1,601</a:t>
            </a:r>
          </a:p>
          <a:p>
            <a:pPr marL="0" lvl="0" indent="0">
              <a:spcBef>
                <a:spcPts val="0"/>
              </a:spcBef>
              <a:buNone/>
            </a:pPr>
            <a:endParaRPr lang="en-GB" sz="2000" b="1" dirty="0">
              <a:solidFill>
                <a:prstClr val="black"/>
              </a:solidFill>
              <a:ea typeface="Calibri" panose="020F0502020204030204" pitchFamily="34" charset="0"/>
              <a:cs typeface="Times New Roman" panose="02020603050405020304" pitchFamily="18" charset="0"/>
            </a:endParaRPr>
          </a:p>
          <a:p>
            <a:pPr marL="0" lvl="0" indent="0">
              <a:spcBef>
                <a:spcPts val="0"/>
              </a:spcBef>
              <a:buNone/>
            </a:pPr>
            <a:endParaRPr lang="en-GB" sz="2000" b="1" dirty="0">
              <a:solidFill>
                <a:prstClr val="black"/>
              </a:solidFill>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BAB590D6-265D-4A70-B546-E37D96D28076}"/>
              </a:ext>
            </a:extLst>
          </p:cNvPr>
          <p:cNvSpPr txBox="1"/>
          <p:nvPr/>
        </p:nvSpPr>
        <p:spPr>
          <a:xfrm>
            <a:off x="2504659" y="4683602"/>
            <a:ext cx="4638261" cy="151580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Contract Value: </a:t>
            </a:r>
          </a:p>
          <a:p>
            <a:pPr>
              <a:spcBef>
                <a:spcPts val="480"/>
              </a:spcBef>
              <a:spcAft>
                <a:spcPts val="480"/>
              </a:spcAft>
            </a:pPr>
            <a:r>
              <a:rPr lang="en-GB" sz="2000" dirty="0">
                <a:latin typeface="Arial" panose="020B0604020202020204" pitchFamily="34" charset="0"/>
                <a:cs typeface="Arial" panose="020B0604020202020204" pitchFamily="34" charset="0"/>
              </a:rPr>
              <a:t> - LD = £59.7m annual spend</a:t>
            </a:r>
          </a:p>
          <a:p>
            <a:pPr>
              <a:spcAft>
                <a:spcPts val="480"/>
              </a:spcAft>
            </a:pPr>
            <a:r>
              <a:rPr lang="en-GB" sz="2000" dirty="0">
                <a:latin typeface="Arial" panose="020B0604020202020204" pitchFamily="34" charset="0"/>
                <a:cs typeface="Arial" panose="020B0604020202020204" pitchFamily="34" charset="0"/>
              </a:rPr>
              <a:t> - PD = £11.1m annual spend</a:t>
            </a:r>
          </a:p>
          <a:p>
            <a:pPr>
              <a:spcAft>
                <a:spcPts val="480"/>
              </a:spcAft>
            </a:pPr>
            <a:r>
              <a:rPr lang="en-GB" sz="2000" dirty="0">
                <a:latin typeface="Arial" panose="020B0604020202020204" pitchFamily="34" charset="0"/>
                <a:cs typeface="Arial" panose="020B0604020202020204" pitchFamily="34" charset="0"/>
              </a:rPr>
              <a:t> - MH = £9.7m annual spend</a:t>
            </a:r>
          </a:p>
        </p:txBody>
      </p:sp>
      <p:sp>
        <p:nvSpPr>
          <p:cNvPr id="4" name="TextBox 3">
            <a:extLst>
              <a:ext uri="{FF2B5EF4-FFF2-40B4-BE49-F238E27FC236}">
                <a16:creationId xmlns:a16="http://schemas.microsoft.com/office/drawing/2014/main" id="{3074AA5A-DB8C-4672-8DBB-328C01BB8EC7}"/>
              </a:ext>
            </a:extLst>
          </p:cNvPr>
          <p:cNvSpPr txBox="1"/>
          <p:nvPr/>
        </p:nvSpPr>
        <p:spPr>
          <a:xfrm>
            <a:off x="8574157" y="2557670"/>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714F158A-58CC-4842-8A3E-C3A8A8619E0B}"/>
              </a:ext>
            </a:extLst>
          </p:cNvPr>
          <p:cNvSpPr txBox="1"/>
          <p:nvPr/>
        </p:nvSpPr>
        <p:spPr>
          <a:xfrm>
            <a:off x="5857460" y="2747734"/>
            <a:ext cx="6175514" cy="1858970"/>
          </a:xfrm>
          <a:prstGeom prst="rect">
            <a:avLst/>
          </a:prstGeom>
          <a:noFill/>
        </p:spPr>
        <p:txBody>
          <a:bodyPr wrap="square" rtlCol="0">
            <a:spAutoFit/>
          </a:bodyPr>
          <a:lstStyle/>
          <a:p>
            <a:pPr lvl="0" fontAlgn="base">
              <a:lnSpc>
                <a:spcPct val="107000"/>
              </a:lnSpc>
              <a:spcBef>
                <a:spcPct val="20000"/>
              </a:spcBef>
            </a:pPr>
            <a:r>
              <a:rPr lang="en-GB" sz="2000" b="1" dirty="0">
                <a:solidFill>
                  <a:prstClr val="black"/>
                </a:solidFill>
                <a:latin typeface="Arial" pitchFamily="34" charset="0"/>
                <a:ea typeface="Calibri" panose="020F0502020204030204" pitchFamily="34" charset="0"/>
                <a:cs typeface="Times New Roman" panose="02020603050405020304" pitchFamily="18" charset="0"/>
              </a:rPr>
              <a:t>Supply of services in Kent:</a:t>
            </a:r>
            <a:r>
              <a:rPr lang="en-GB" sz="2000" dirty="0">
                <a:solidFill>
                  <a:prstClr val="black"/>
                </a:solidFill>
                <a:latin typeface="Arial" pitchFamily="34" charset="0"/>
                <a:ea typeface="Calibri" panose="020F0502020204030204" pitchFamily="34" charset="0"/>
                <a:cs typeface="Times New Roman" panose="02020603050405020304" pitchFamily="18" charset="0"/>
              </a:rPr>
              <a:t> 273 homes; </a:t>
            </a:r>
            <a:r>
              <a:rPr lang="en-GB" sz="2000" b="1" dirty="0">
                <a:solidFill>
                  <a:prstClr val="black"/>
                </a:solidFill>
                <a:latin typeface="Arial" pitchFamily="34" charset="0"/>
                <a:ea typeface="Calibri" panose="020F0502020204030204" pitchFamily="34" charset="0"/>
                <a:cs typeface="Times New Roman" panose="02020603050405020304" pitchFamily="18" charset="0"/>
              </a:rPr>
              <a:t>2,688 beds</a:t>
            </a:r>
            <a:endPar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lvl="0" fontAlgn="base">
              <a:spcBef>
                <a:spcPct val="20000"/>
              </a:spcBef>
            </a:pPr>
            <a:r>
              <a:rPr lang="en-GB" sz="2000" dirty="0">
                <a:solidFill>
                  <a:prstClr val="black"/>
                </a:solidFill>
                <a:latin typeface="Arial" pitchFamily="34" charset="0"/>
                <a:ea typeface="Calibri" panose="020F0502020204030204" pitchFamily="34" charset="0"/>
                <a:cs typeface="Times New Roman" panose="02020603050405020304" pitchFamily="18" charset="0"/>
              </a:rPr>
              <a:t>Learning Disability 231 homes; 1,837 beds</a:t>
            </a:r>
          </a:p>
          <a:p>
            <a:pPr lvl="0" fontAlgn="base">
              <a:spcBef>
                <a:spcPct val="20000"/>
              </a:spcBef>
            </a:pPr>
            <a:r>
              <a:rPr lang="en-GB" sz="2000" dirty="0">
                <a:solidFill>
                  <a:prstClr val="black"/>
                </a:solidFill>
                <a:latin typeface="Arial" pitchFamily="34" charset="0"/>
                <a:ea typeface="Calibri" panose="020F0502020204030204" pitchFamily="34" charset="0"/>
                <a:cs typeface="Times New Roman" panose="02020603050405020304" pitchFamily="18" charset="0"/>
              </a:rPr>
              <a:t>Physical Disability 20 homes; 473 beds</a:t>
            </a: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a:t>
            </a:r>
          </a:p>
          <a:p>
            <a:pPr lvl="0" fontAlgn="base">
              <a:spcBef>
                <a:spcPct val="20000"/>
              </a:spcBef>
            </a:pPr>
            <a:r>
              <a:rPr lang="en-GB" sz="2000" dirty="0">
                <a:solidFill>
                  <a:prstClr val="black"/>
                </a:solidFill>
                <a:latin typeface="Arial" pitchFamily="34" charset="0"/>
                <a:ea typeface="Calibri" panose="020F0502020204030204" pitchFamily="34" charset="0"/>
                <a:cs typeface="Times New Roman" panose="02020603050405020304" pitchFamily="18" charset="0"/>
              </a:rPr>
              <a:t>Mental Health 22 homes; 378 beds</a:t>
            </a:r>
            <a:endParaRPr lang="en-GB" sz="20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14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54EF-692B-451F-86AD-52A5B6C0362F}"/>
              </a:ext>
            </a:extLst>
          </p:cNvPr>
          <p:cNvSpPr>
            <a:spLocks noGrp="1"/>
          </p:cNvSpPr>
          <p:nvPr>
            <p:ph type="title"/>
          </p:nvPr>
        </p:nvSpPr>
        <p:spPr>
          <a:xfrm>
            <a:off x="304800" y="274638"/>
            <a:ext cx="11555896" cy="1143000"/>
          </a:xfrm>
        </p:spPr>
        <p:txBody>
          <a:bodyPr>
            <a:normAutofit fontScale="90000"/>
          </a:bodyPr>
          <a:lstStyle/>
          <a:p>
            <a:r>
              <a:rPr lang="en-GB" sz="4000" dirty="0"/>
              <a:t>Business Objectives which need to be addressed: </a:t>
            </a:r>
            <a:br>
              <a:rPr lang="en-GB" dirty="0"/>
            </a:br>
            <a:endParaRPr lang="en-GB" dirty="0"/>
          </a:p>
        </p:txBody>
      </p:sp>
      <p:sp>
        <p:nvSpPr>
          <p:cNvPr id="3" name="Content Placeholder 2">
            <a:extLst>
              <a:ext uri="{FF2B5EF4-FFF2-40B4-BE49-F238E27FC236}">
                <a16:creationId xmlns:a16="http://schemas.microsoft.com/office/drawing/2014/main" id="{E854ADA0-3CDF-4004-8731-75906668F8A4}"/>
              </a:ext>
            </a:extLst>
          </p:cNvPr>
          <p:cNvSpPr>
            <a:spLocks noGrp="1"/>
          </p:cNvSpPr>
          <p:nvPr>
            <p:ph idx="1"/>
          </p:nvPr>
        </p:nvSpPr>
        <p:spPr>
          <a:xfrm>
            <a:off x="609600" y="1258783"/>
            <a:ext cx="10972800" cy="4525963"/>
          </a:xfrm>
        </p:spPr>
        <p:txBody>
          <a:bodyPr/>
          <a:lstStyle/>
          <a:p>
            <a:r>
              <a:rPr lang="en-GB" sz="2000" dirty="0"/>
              <a:t>Develop a new contract that delivers key Stakeholder requirements </a:t>
            </a:r>
          </a:p>
          <a:p>
            <a:r>
              <a:rPr lang="en-GB" sz="2000" dirty="0"/>
              <a:t>Ensure new contract meets the </a:t>
            </a:r>
            <a:r>
              <a:rPr lang="en-GB" sz="2000" u="sng" dirty="0"/>
              <a:t>needs</a:t>
            </a:r>
            <a:r>
              <a:rPr lang="en-GB" sz="2000" dirty="0"/>
              <a:t> of people who both currently use services and may use them in the future</a:t>
            </a:r>
          </a:p>
          <a:p>
            <a:r>
              <a:rPr lang="en-GB" sz="2000" dirty="0"/>
              <a:t>Standardising Terms and Conditions – Reaching agreement on what’s necessary and what’s not to develop a clear and robust pricing structure</a:t>
            </a:r>
          </a:p>
          <a:p>
            <a:r>
              <a:rPr lang="en-GB" sz="2000" dirty="0"/>
              <a:t>Eradicate waste and unnecessary process - managing in efficiency and managing out process costs</a:t>
            </a:r>
          </a:p>
          <a:p>
            <a:r>
              <a:rPr lang="en-GB" sz="2000" dirty="0"/>
              <a:t>Develop a platform to enable KCC and key providers to build strong and resilient relationships that deliver change</a:t>
            </a:r>
          </a:p>
          <a:p>
            <a:r>
              <a:rPr lang="en-GB" sz="2000" dirty="0"/>
              <a:t>Understand market drivers in terms of quality, performance and cost </a:t>
            </a:r>
          </a:p>
          <a:p>
            <a:r>
              <a:rPr lang="en-GB" sz="2000" dirty="0"/>
              <a:t>Develop a new contract that aligns to and supports the commissioning of Supported Living services</a:t>
            </a:r>
          </a:p>
          <a:p>
            <a:r>
              <a:rPr lang="en-GB" sz="2000" dirty="0"/>
              <a:t>Develop the market </a:t>
            </a:r>
          </a:p>
          <a:p>
            <a:endParaRPr lang="en-GB" dirty="0"/>
          </a:p>
        </p:txBody>
      </p:sp>
    </p:spTree>
    <p:extLst>
      <p:ext uri="{BB962C8B-B14F-4D97-AF65-F5344CB8AC3E}">
        <p14:creationId xmlns:p14="http://schemas.microsoft.com/office/powerpoint/2010/main" val="153391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1FCF-9BA5-4F02-BAFE-7F51F331E4DD}"/>
              </a:ext>
            </a:extLst>
          </p:cNvPr>
          <p:cNvSpPr>
            <a:spLocks noGrp="1"/>
          </p:cNvSpPr>
          <p:nvPr>
            <p:ph type="title"/>
          </p:nvPr>
        </p:nvSpPr>
        <p:spPr>
          <a:xfrm>
            <a:off x="609600" y="115612"/>
            <a:ext cx="10972800" cy="1143000"/>
          </a:xfrm>
        </p:spPr>
        <p:txBody>
          <a:bodyPr>
            <a:normAutofit/>
          </a:bodyPr>
          <a:lstStyle/>
          <a:p>
            <a:r>
              <a:rPr lang="en-GB" sz="4000" dirty="0"/>
              <a:t>Commissioning Principles </a:t>
            </a:r>
          </a:p>
        </p:txBody>
      </p:sp>
      <p:sp>
        <p:nvSpPr>
          <p:cNvPr id="3" name="Content Placeholder 2">
            <a:extLst>
              <a:ext uri="{FF2B5EF4-FFF2-40B4-BE49-F238E27FC236}">
                <a16:creationId xmlns:a16="http://schemas.microsoft.com/office/drawing/2014/main" id="{21C3FAF3-E7AE-4F86-B387-106DD300A5B2}"/>
              </a:ext>
            </a:extLst>
          </p:cNvPr>
          <p:cNvSpPr>
            <a:spLocks noGrp="1"/>
          </p:cNvSpPr>
          <p:nvPr>
            <p:ph idx="1"/>
          </p:nvPr>
        </p:nvSpPr>
        <p:spPr>
          <a:xfrm>
            <a:off x="609600" y="1550331"/>
            <a:ext cx="10972800" cy="4525963"/>
          </a:xfrm>
        </p:spPr>
        <p:txBody>
          <a:bodyPr/>
          <a:lstStyle/>
          <a:p>
            <a:pPr>
              <a:spcAft>
                <a:spcPts val="480"/>
              </a:spcAft>
            </a:pPr>
            <a:r>
              <a:rPr lang="en-GB" sz="2000" dirty="0"/>
              <a:t>Manage the contracts as one and bring efficiencies to contract management and fee negotiations</a:t>
            </a:r>
          </a:p>
          <a:p>
            <a:pPr>
              <a:spcAft>
                <a:spcPts val="480"/>
              </a:spcAft>
            </a:pPr>
            <a:r>
              <a:rPr lang="en-GB" sz="2000" dirty="0"/>
              <a:t>Will include both long term (permanent) and short-term; existing and new placements</a:t>
            </a:r>
          </a:p>
          <a:p>
            <a:pPr>
              <a:spcAft>
                <a:spcPts val="480"/>
              </a:spcAft>
            </a:pPr>
            <a:r>
              <a:rPr lang="en-GB" sz="2000" dirty="0"/>
              <a:t>Contract term 4 years with 2 x 2 year optional extensions.  </a:t>
            </a:r>
          </a:p>
          <a:p>
            <a:pPr>
              <a:spcAft>
                <a:spcPts val="480"/>
              </a:spcAft>
            </a:pPr>
            <a:r>
              <a:rPr lang="en-GB" sz="2000" dirty="0"/>
              <a:t>People already living in care homes will not be expected to move into contracted provision</a:t>
            </a:r>
          </a:p>
          <a:p>
            <a:pPr>
              <a:spcAft>
                <a:spcPts val="480"/>
              </a:spcAft>
            </a:pPr>
            <a:r>
              <a:rPr lang="en-GB" sz="2000" dirty="0"/>
              <a:t>Contract open to include our strategic health partners to release efficiencies and better manage the whole market.</a:t>
            </a:r>
          </a:p>
          <a:p>
            <a:pPr>
              <a:spcAft>
                <a:spcPts val="480"/>
              </a:spcAft>
            </a:pPr>
            <a:r>
              <a:rPr lang="en-GB" sz="2000" dirty="0"/>
              <a:t>The new contracts will be focused on maximising people’s independence so that if they are able to and wish to they are supported to move in to supported housing. </a:t>
            </a:r>
          </a:p>
          <a:p>
            <a:pPr>
              <a:spcAft>
                <a:spcPts val="480"/>
              </a:spcAft>
            </a:pPr>
            <a:r>
              <a:rPr lang="en-GB" sz="2000" dirty="0"/>
              <a:t>Aim to have new contract in place by April 2019</a:t>
            </a:r>
          </a:p>
          <a:p>
            <a:endParaRPr lang="en-GB" sz="2000" dirty="0"/>
          </a:p>
          <a:p>
            <a:endParaRPr lang="en-GB" sz="2400" dirty="0"/>
          </a:p>
          <a:p>
            <a:endParaRPr lang="en-GB" sz="2400" dirty="0"/>
          </a:p>
          <a:p>
            <a:endParaRPr lang="en-GB" dirty="0"/>
          </a:p>
        </p:txBody>
      </p:sp>
    </p:spTree>
    <p:extLst>
      <p:ext uri="{BB962C8B-B14F-4D97-AF65-F5344CB8AC3E}">
        <p14:creationId xmlns:p14="http://schemas.microsoft.com/office/powerpoint/2010/main" val="197690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A1B08-8829-4731-9D75-9F04004A2EBB}"/>
              </a:ext>
            </a:extLst>
          </p:cNvPr>
          <p:cNvSpPr>
            <a:spLocks noGrp="1"/>
          </p:cNvSpPr>
          <p:nvPr>
            <p:ph idx="1"/>
          </p:nvPr>
        </p:nvSpPr>
        <p:spPr/>
        <p:txBody>
          <a:bodyPr/>
          <a:lstStyle/>
          <a:p>
            <a:r>
              <a:rPr lang="en-GB" sz="2000" dirty="0"/>
              <a:t>There will be some cases where people will require a care home placement longer term and this is likely to be where:</a:t>
            </a:r>
          </a:p>
          <a:p>
            <a:pPr marL="0" indent="0">
              <a:buNone/>
            </a:pPr>
            <a:endParaRPr lang="en-GB" sz="2000" dirty="0"/>
          </a:p>
          <a:p>
            <a:pPr lvl="1"/>
            <a:r>
              <a:rPr lang="en-GB" sz="1800" dirty="0"/>
              <a:t>People maximised their independence in supported housing, however their needs and age mean they require long term care home services</a:t>
            </a:r>
          </a:p>
          <a:p>
            <a:pPr lvl="1"/>
            <a:r>
              <a:rPr lang="en-GB" sz="1800" dirty="0"/>
              <a:t>People whose needs are significantly complex that supported housing is not an option</a:t>
            </a:r>
          </a:p>
          <a:p>
            <a:pPr lvl="1"/>
            <a:r>
              <a:rPr lang="en-GB" sz="1800" dirty="0"/>
              <a:t>A long term residential placement is in the best interest for some people that lack capacity under the Mental Health Act.</a:t>
            </a:r>
          </a:p>
          <a:p>
            <a:pPr lvl="1"/>
            <a:r>
              <a:rPr lang="en-GB" sz="1800" dirty="0"/>
              <a:t>It is the least restrictive option post discharge from prison or hospital and a planned stepped discharge from a secure setting. </a:t>
            </a:r>
          </a:p>
          <a:p>
            <a:pPr marL="57150" indent="0">
              <a:buNone/>
            </a:pPr>
            <a:endParaRPr lang="en-GB" sz="2000" dirty="0"/>
          </a:p>
          <a:p>
            <a:endParaRPr lang="en-GB" dirty="0"/>
          </a:p>
        </p:txBody>
      </p:sp>
      <p:sp>
        <p:nvSpPr>
          <p:cNvPr id="10" name="Title 1">
            <a:extLst>
              <a:ext uri="{FF2B5EF4-FFF2-40B4-BE49-F238E27FC236}">
                <a16:creationId xmlns:a16="http://schemas.microsoft.com/office/drawing/2014/main" id="{6A981969-8902-4073-A59C-B64B8902D69B}"/>
              </a:ext>
            </a:extLst>
          </p:cNvPr>
          <p:cNvSpPr>
            <a:spLocks noGrp="1"/>
          </p:cNvSpPr>
          <p:nvPr>
            <p:ph type="title"/>
          </p:nvPr>
        </p:nvSpPr>
        <p:spPr>
          <a:xfrm>
            <a:off x="609600" y="115612"/>
            <a:ext cx="10972800" cy="1143000"/>
          </a:xfrm>
        </p:spPr>
        <p:txBody>
          <a:bodyPr>
            <a:normAutofit/>
          </a:bodyPr>
          <a:lstStyle/>
          <a:p>
            <a:r>
              <a:rPr lang="en-GB" sz="4000" dirty="0"/>
              <a:t>Commissioning Principles </a:t>
            </a:r>
          </a:p>
        </p:txBody>
      </p:sp>
    </p:spTree>
    <p:extLst>
      <p:ext uri="{BB962C8B-B14F-4D97-AF65-F5344CB8AC3E}">
        <p14:creationId xmlns:p14="http://schemas.microsoft.com/office/powerpoint/2010/main" val="291350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5BC6-BE6B-4C9A-9DF4-63CFB7D57028}"/>
              </a:ext>
            </a:extLst>
          </p:cNvPr>
          <p:cNvSpPr>
            <a:spLocks noGrp="1"/>
          </p:cNvSpPr>
          <p:nvPr>
            <p:ph type="title"/>
          </p:nvPr>
        </p:nvSpPr>
        <p:spPr>
          <a:xfrm>
            <a:off x="609600" y="587892"/>
            <a:ext cx="10972800" cy="573501"/>
          </a:xfrm>
        </p:spPr>
        <p:txBody>
          <a:bodyPr>
            <a:noAutofit/>
          </a:bodyPr>
          <a:lstStyle/>
          <a:p>
            <a:r>
              <a:rPr lang="en-GB" dirty="0"/>
              <a:t>Kent Accommodation Strategy - Overview</a:t>
            </a:r>
            <a:br>
              <a:rPr lang="en-GB" dirty="0"/>
            </a:br>
            <a:endParaRPr lang="en-GB" dirty="0"/>
          </a:p>
        </p:txBody>
      </p:sp>
      <p:sp>
        <p:nvSpPr>
          <p:cNvPr id="3" name="Content Placeholder 2">
            <a:extLst>
              <a:ext uri="{FF2B5EF4-FFF2-40B4-BE49-F238E27FC236}">
                <a16:creationId xmlns:a16="http://schemas.microsoft.com/office/drawing/2014/main" id="{9B9D2C54-D2B3-40D8-B0ED-A70115DC8BE6}"/>
              </a:ext>
            </a:extLst>
          </p:cNvPr>
          <p:cNvSpPr>
            <a:spLocks noGrp="1"/>
          </p:cNvSpPr>
          <p:nvPr>
            <p:ph idx="1"/>
          </p:nvPr>
        </p:nvSpPr>
        <p:spPr>
          <a:xfrm>
            <a:off x="609600" y="715617"/>
            <a:ext cx="10972800" cy="5867745"/>
          </a:xfrm>
        </p:spPr>
        <p:txBody>
          <a:bodyPr/>
          <a:lstStyle/>
          <a:p>
            <a:endParaRPr lang="en-GB" sz="2000" dirty="0"/>
          </a:p>
          <a:p>
            <a:endParaRPr lang="en-GB" sz="2000" dirty="0"/>
          </a:p>
          <a:p>
            <a:pPr marL="0" indent="0">
              <a:buNone/>
            </a:pPr>
            <a:endParaRPr lang="en-GB" sz="2000" dirty="0"/>
          </a:p>
          <a:p>
            <a:r>
              <a:rPr lang="en-GB" sz="2000" dirty="0"/>
              <a:t>There is an over provision of most residential care services and want to see more supported housing developed.</a:t>
            </a:r>
          </a:p>
          <a:p>
            <a:endParaRPr lang="en-GB" sz="2000" dirty="0"/>
          </a:p>
          <a:p>
            <a:r>
              <a:rPr lang="en-GB" sz="2000" dirty="0"/>
              <a:t>There are gaps and over/under supply in some areas of the market. </a:t>
            </a:r>
          </a:p>
          <a:p>
            <a:endParaRPr lang="en-GB" sz="2000" dirty="0"/>
          </a:p>
          <a:p>
            <a:r>
              <a:rPr lang="en-GB" sz="2000" dirty="0"/>
              <a:t>More residential care is needed for people with high, complex and specialist needs, enabling people to be as independent as possible and to move on to supported housing accommodation where possible. </a:t>
            </a:r>
          </a:p>
          <a:p>
            <a:pPr marL="0" indent="0">
              <a:buNone/>
            </a:pPr>
            <a:endParaRPr lang="en-GB" sz="2000" dirty="0"/>
          </a:p>
          <a:p>
            <a:r>
              <a:rPr lang="en-GB" sz="2000" dirty="0"/>
              <a:t>The strategy is currently being reviewed and the new contract will reflect any relevant changes. </a:t>
            </a:r>
          </a:p>
          <a:p>
            <a:pPr marL="0" indent="0">
              <a:buNone/>
            </a:pPr>
            <a:endParaRPr lang="en-GB" sz="2000" b="1" dirty="0">
              <a:solidFill>
                <a:schemeClr val="accent1"/>
              </a:solidFill>
            </a:endParaRPr>
          </a:p>
        </p:txBody>
      </p:sp>
    </p:spTree>
    <p:extLst>
      <p:ext uri="{BB962C8B-B14F-4D97-AF65-F5344CB8AC3E}">
        <p14:creationId xmlns:p14="http://schemas.microsoft.com/office/powerpoint/2010/main" val="199616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DE4A-3150-4D7E-9485-446A6C0A233F}"/>
              </a:ext>
            </a:extLst>
          </p:cNvPr>
          <p:cNvSpPr>
            <a:spLocks noGrp="1"/>
          </p:cNvSpPr>
          <p:nvPr>
            <p:ph type="title"/>
          </p:nvPr>
        </p:nvSpPr>
        <p:spPr>
          <a:xfrm>
            <a:off x="152400" y="586062"/>
            <a:ext cx="11887200" cy="457198"/>
          </a:xfrm>
        </p:spPr>
        <p:txBody>
          <a:bodyPr>
            <a:noAutofit/>
          </a:bodyPr>
          <a:lstStyle/>
          <a:p>
            <a:r>
              <a:rPr lang="en-GB" dirty="0"/>
              <a:t>Kent Accommodation Strategy -</a:t>
            </a:r>
            <a:br>
              <a:rPr lang="en-GB" dirty="0"/>
            </a:br>
            <a:r>
              <a:rPr lang="en-GB" dirty="0"/>
              <a:t>The ‘Your Life Your Home’ Project</a:t>
            </a:r>
          </a:p>
        </p:txBody>
      </p:sp>
      <p:sp>
        <p:nvSpPr>
          <p:cNvPr id="3" name="Content Placeholder 2">
            <a:extLst>
              <a:ext uri="{FF2B5EF4-FFF2-40B4-BE49-F238E27FC236}">
                <a16:creationId xmlns:a16="http://schemas.microsoft.com/office/drawing/2014/main" id="{61FA5AB2-1058-4747-834E-09077AA976B7}"/>
              </a:ext>
            </a:extLst>
          </p:cNvPr>
          <p:cNvSpPr>
            <a:spLocks noGrp="1"/>
          </p:cNvSpPr>
          <p:nvPr>
            <p:ph idx="1"/>
          </p:nvPr>
        </p:nvSpPr>
        <p:spPr>
          <a:xfrm>
            <a:off x="152400" y="1709530"/>
            <a:ext cx="11655287" cy="4562408"/>
          </a:xfrm>
        </p:spPr>
        <p:txBody>
          <a:bodyPr/>
          <a:lstStyle/>
          <a:p>
            <a:pPr marL="400050" lvl="1" indent="0">
              <a:buNone/>
            </a:pPr>
            <a:r>
              <a:rPr lang="en-GB" sz="2000" dirty="0">
                <a:solidFill>
                  <a:prstClr val="black"/>
                </a:solidFill>
              </a:rPr>
              <a:t>The Your Life Your Home projects for Learning Disability and Mental Health, supported all residential care providers to be aware of the requirements of the Kent Accommodation Strategy - to reduce the overall supply of residential care in Kent and increase the supply of alternative accommodation. </a:t>
            </a:r>
          </a:p>
          <a:p>
            <a:pPr marL="400050" lvl="1" indent="0">
              <a:buNone/>
            </a:pPr>
            <a:r>
              <a:rPr lang="en-GB" sz="2000" dirty="0">
                <a:solidFill>
                  <a:prstClr val="black"/>
                </a:solidFill>
              </a:rPr>
              <a:t>Outcomes from the project led to:</a:t>
            </a:r>
          </a:p>
          <a:p>
            <a:pPr marL="400050" lvl="1" indent="0">
              <a:buNone/>
            </a:pPr>
            <a:endParaRPr lang="en-GB" sz="2000" dirty="0">
              <a:solidFill>
                <a:prstClr val="black"/>
              </a:solidFill>
            </a:endParaRPr>
          </a:p>
          <a:p>
            <a:pPr marL="1543050" lvl="3" indent="-285750">
              <a:buFont typeface="Wingdings" panose="05000000000000000000" pitchFamily="2" charset="2"/>
              <a:buChar char="Ø"/>
            </a:pPr>
            <a:r>
              <a:rPr lang="en-GB" dirty="0">
                <a:solidFill>
                  <a:prstClr val="black"/>
                </a:solidFill>
              </a:rPr>
              <a:t>A clear shift in the market in reducing the supply of MID category homes and poor-quality homes</a:t>
            </a:r>
          </a:p>
          <a:p>
            <a:pPr marL="1543050" lvl="3" indent="-285750">
              <a:buFont typeface="Wingdings" panose="05000000000000000000" pitchFamily="2" charset="2"/>
              <a:buChar char="Ø"/>
            </a:pPr>
            <a:r>
              <a:rPr lang="en-GB" dirty="0">
                <a:solidFill>
                  <a:prstClr val="black"/>
                </a:solidFill>
              </a:rPr>
              <a:t>De-registration of 12 residential care homes (equating to 81 beds) – developing increased amounts of shared Supported Living accommodation (others have followed…)</a:t>
            </a:r>
          </a:p>
          <a:p>
            <a:pPr marL="1543050" lvl="3" indent="-285750">
              <a:buFont typeface="Wingdings" panose="05000000000000000000" pitchFamily="2" charset="2"/>
              <a:buChar char="Ø"/>
            </a:pPr>
            <a:r>
              <a:rPr lang="en-GB" dirty="0">
                <a:solidFill>
                  <a:prstClr val="black"/>
                </a:solidFill>
              </a:rPr>
              <a:t>Some Residential providers have begun to develop supported living accommodation as an alternative to residential care. </a:t>
            </a:r>
          </a:p>
          <a:p>
            <a:pPr marL="1543050" lvl="3" indent="-285750">
              <a:buFont typeface="Wingdings" panose="05000000000000000000" pitchFamily="2" charset="2"/>
              <a:buChar char="Ø"/>
            </a:pPr>
            <a:r>
              <a:rPr lang="en-GB" dirty="0">
                <a:solidFill>
                  <a:prstClr val="black"/>
                </a:solidFill>
              </a:rPr>
              <a:t>Over 160 people moved from residential care into alternative accommodation </a:t>
            </a:r>
          </a:p>
          <a:p>
            <a:pPr marL="1543050" lvl="3" indent="-285750">
              <a:buFont typeface="Wingdings" panose="05000000000000000000" pitchFamily="2" charset="2"/>
              <a:buChar char="Ø"/>
            </a:pPr>
            <a:r>
              <a:rPr lang="en-GB" dirty="0">
                <a:solidFill>
                  <a:prstClr val="black"/>
                </a:solidFill>
              </a:rPr>
              <a:t>Increased focus on meeting demand for High Specialist and Specialist Plus residential homes </a:t>
            </a:r>
          </a:p>
          <a:p>
            <a:endParaRPr lang="en-GB" dirty="0"/>
          </a:p>
        </p:txBody>
      </p:sp>
    </p:spTree>
    <p:extLst>
      <p:ext uri="{BB962C8B-B14F-4D97-AF65-F5344CB8AC3E}">
        <p14:creationId xmlns:p14="http://schemas.microsoft.com/office/powerpoint/2010/main" val="363217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06"/>
            <a:ext cx="10972800" cy="1143000"/>
          </a:xfrm>
        </p:spPr>
        <p:txBody>
          <a:bodyPr/>
          <a:lstStyle/>
          <a:p>
            <a:r>
              <a:rPr lang="en-GB" dirty="0"/>
              <a:t>John’s Story</a:t>
            </a:r>
          </a:p>
        </p:txBody>
      </p:sp>
      <p:sp>
        <p:nvSpPr>
          <p:cNvPr id="3" name="Content Placeholder 2"/>
          <p:cNvSpPr>
            <a:spLocks noGrp="1"/>
          </p:cNvSpPr>
          <p:nvPr>
            <p:ph idx="1"/>
          </p:nvPr>
        </p:nvSpPr>
        <p:spPr>
          <a:xfrm>
            <a:off x="609600" y="1268897"/>
            <a:ext cx="10972800" cy="4525963"/>
          </a:xfrm>
        </p:spPr>
        <p:txBody>
          <a:bodyPr/>
          <a:lstStyle/>
          <a:p>
            <a:r>
              <a:rPr lang="en-GB" sz="2000" dirty="0"/>
              <a:t>John is a young man who has a mild learning disability and Tourette’s Syndrome.</a:t>
            </a:r>
          </a:p>
          <a:p>
            <a:endParaRPr lang="en-GB" sz="2000" dirty="0"/>
          </a:p>
          <a:p>
            <a:r>
              <a:rPr lang="en-GB" sz="2000" dirty="0"/>
              <a:t>John previously lived in a residential home for people with learning disabilities for just over a year.  Prior to this he lived in a supported living placement.  The placements both broke down due to personality clashes and difficulties engaging John.</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2000" dirty="0"/>
              <a:t>John moved into supported living with his friend. </a:t>
            </a:r>
          </a:p>
          <a:p>
            <a:endParaRPr lang="en-GB" sz="1600" dirty="0"/>
          </a:p>
          <a:p>
            <a:pPr marL="0" indent="0">
              <a:buNone/>
            </a:pPr>
            <a:endParaRPr lang="en-GB" sz="1600" dirty="0"/>
          </a:p>
        </p:txBody>
      </p:sp>
      <p:pic>
        <p:nvPicPr>
          <p:cNvPr id="4" name="Picture 3"/>
          <p:cNvPicPr>
            <a:picLocks noChangeAspect="1"/>
          </p:cNvPicPr>
          <p:nvPr/>
        </p:nvPicPr>
        <p:blipFill rotWithShape="1">
          <a:blip r:embed="rId2"/>
          <a:srcRect l="83881" t="44781" r="4218" b="37226"/>
          <a:stretch/>
        </p:blipFill>
        <p:spPr>
          <a:xfrm>
            <a:off x="5197262" y="3044537"/>
            <a:ext cx="1797476" cy="1919620"/>
          </a:xfrm>
          <a:prstGeom prst="rect">
            <a:avLst/>
          </a:prstGeom>
        </p:spPr>
      </p:pic>
      <p:sp>
        <p:nvSpPr>
          <p:cNvPr id="6" name="TextBox 5"/>
          <p:cNvSpPr txBox="1"/>
          <p:nvPr/>
        </p:nvSpPr>
        <p:spPr>
          <a:xfrm>
            <a:off x="1214546" y="3335491"/>
            <a:ext cx="2442949" cy="1754326"/>
          </a:xfrm>
          <a:prstGeom prst="rect">
            <a:avLst/>
          </a:prstGeom>
          <a:noFill/>
        </p:spPr>
        <p:txBody>
          <a:bodyPr wrap="square" rtlCol="0">
            <a:spAutoFit/>
          </a:bodyPr>
          <a:lstStyle/>
          <a:p>
            <a:r>
              <a:rPr lang="en-GB" dirty="0">
                <a:solidFill>
                  <a:srgbClr val="0070C0"/>
                </a:solidFill>
              </a:rPr>
              <a:t>“… John is a friendly, affable young man who has now found the right placement where he engages well with staff support” – CM</a:t>
            </a:r>
          </a:p>
        </p:txBody>
      </p:sp>
      <p:sp>
        <p:nvSpPr>
          <p:cNvPr id="7" name="TextBox 6"/>
          <p:cNvSpPr txBox="1"/>
          <p:nvPr/>
        </p:nvSpPr>
        <p:spPr>
          <a:xfrm>
            <a:off x="2323888" y="4212654"/>
            <a:ext cx="2442949" cy="369332"/>
          </a:xfrm>
          <a:prstGeom prst="rect">
            <a:avLst/>
          </a:prstGeom>
          <a:noFill/>
        </p:spPr>
        <p:txBody>
          <a:bodyPr wrap="square" rtlCol="0">
            <a:spAutoFit/>
          </a:bodyPr>
          <a:lstStyle/>
          <a:p>
            <a:endParaRPr lang="en-GB" dirty="0">
              <a:solidFill>
                <a:srgbClr val="0070C0"/>
              </a:solidFill>
            </a:endParaRPr>
          </a:p>
        </p:txBody>
      </p:sp>
      <p:sp>
        <p:nvSpPr>
          <p:cNvPr id="8" name="TextBox 7"/>
          <p:cNvSpPr txBox="1"/>
          <p:nvPr/>
        </p:nvSpPr>
        <p:spPr>
          <a:xfrm>
            <a:off x="7760962" y="3015371"/>
            <a:ext cx="2917406" cy="923330"/>
          </a:xfrm>
          <a:prstGeom prst="rect">
            <a:avLst/>
          </a:prstGeom>
          <a:noFill/>
        </p:spPr>
        <p:txBody>
          <a:bodyPr wrap="square" rtlCol="0">
            <a:spAutoFit/>
          </a:bodyPr>
          <a:lstStyle/>
          <a:p>
            <a:r>
              <a:rPr lang="en-GB" dirty="0">
                <a:solidFill>
                  <a:srgbClr val="0070C0"/>
                </a:solidFill>
              </a:rPr>
              <a:t>“… I really like my new home and working with staff here, especially Lisa…” - John</a:t>
            </a:r>
          </a:p>
        </p:txBody>
      </p:sp>
      <p:sp>
        <p:nvSpPr>
          <p:cNvPr id="9" name="TextBox 8"/>
          <p:cNvSpPr txBox="1"/>
          <p:nvPr/>
        </p:nvSpPr>
        <p:spPr>
          <a:xfrm>
            <a:off x="7410555" y="4319374"/>
            <a:ext cx="2917407" cy="1754326"/>
          </a:xfrm>
          <a:prstGeom prst="rect">
            <a:avLst/>
          </a:prstGeom>
          <a:noFill/>
        </p:spPr>
        <p:txBody>
          <a:bodyPr wrap="square" rtlCol="0">
            <a:spAutoFit/>
          </a:bodyPr>
          <a:lstStyle/>
          <a:p>
            <a:r>
              <a:rPr lang="en-GB" dirty="0">
                <a:solidFill>
                  <a:srgbClr val="0070C0"/>
                </a:solidFill>
              </a:rPr>
              <a:t>“… We are happy that John is settled at last and in a really good placement.  We have good lines of communication with this service…” Grandparents</a:t>
            </a:r>
          </a:p>
        </p:txBody>
      </p:sp>
    </p:spTree>
    <p:extLst>
      <p:ext uri="{BB962C8B-B14F-4D97-AF65-F5344CB8AC3E}">
        <p14:creationId xmlns:p14="http://schemas.microsoft.com/office/powerpoint/2010/main" val="12453484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1701</Words>
  <Application>Microsoft Office PowerPoint</Application>
  <PresentationFormat>Widescreen</PresentationFormat>
  <Paragraphs>210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inherit</vt:lpstr>
      <vt:lpstr>Times New Roman</vt:lpstr>
      <vt:lpstr>Wingdings</vt:lpstr>
      <vt:lpstr>1_Office Theme</vt:lpstr>
      <vt:lpstr>Recommissioning of Residential Care Home Contracts for People with a Learning Disability, People with a Physical Disability and People with Mental Health Needs   Service Provider Engagement Event  29th August  2018 </vt:lpstr>
      <vt:lpstr>Agenda</vt:lpstr>
      <vt:lpstr>Introduction </vt:lpstr>
      <vt:lpstr>Business Objectives which need to be addressed:  </vt:lpstr>
      <vt:lpstr>Commissioning Principles </vt:lpstr>
      <vt:lpstr>Commissioning Principles </vt:lpstr>
      <vt:lpstr>Kent Accommodation Strategy - Overview </vt:lpstr>
      <vt:lpstr>Kent Accommodation Strategy - The ‘Your Life Your Home’ Project</vt:lpstr>
      <vt:lpstr>John’s Story</vt:lpstr>
      <vt:lpstr>Terry’s Story</vt:lpstr>
      <vt:lpstr>Service Specification </vt:lpstr>
      <vt:lpstr>Service Specification </vt:lpstr>
      <vt:lpstr>Service Specification </vt:lpstr>
      <vt:lpstr>Proposed Route to Market </vt:lpstr>
      <vt:lpstr>New Cost Model </vt:lpstr>
      <vt:lpstr>New Cost Model </vt:lpstr>
      <vt:lpstr>Timetable</vt:lpstr>
      <vt:lpstr>Feedback </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Recommissioning of Residential Care Home Contracts for People with a Learning Disability, People with a Physical Disability and People with Mental Health Needs  Service Provider Engagement Event  29th August  2018</dc:title>
  <dc:creator>Watson, Paula - ST SC</dc:creator>
  <cp:lastModifiedBy>Moreton, Sarah - ST SC</cp:lastModifiedBy>
  <cp:revision>12</cp:revision>
  <cp:lastPrinted>2018-08-28T07:32:17Z</cp:lastPrinted>
  <dcterms:created xsi:type="dcterms:W3CDTF">2018-08-24T13:01:41Z</dcterms:created>
  <dcterms:modified xsi:type="dcterms:W3CDTF">2018-09-05T08:37:50Z</dcterms:modified>
</cp:coreProperties>
</file>