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7" r:id="rId5"/>
    <p:sldMasterId id="2147483661" r:id="rId6"/>
    <p:sldMasterId id="2147483685" r:id="rId7"/>
    <p:sldMasterId id="2147483805" r:id="rId8"/>
    <p:sldMasterId id="2147483817" r:id="rId9"/>
    <p:sldMasterId id="2147483841" r:id="rId10"/>
    <p:sldMasterId id="2147483853" r:id="rId11"/>
    <p:sldMasterId id="2147483865" r:id="rId12"/>
    <p:sldMasterId id="2147483877" r:id="rId13"/>
    <p:sldMasterId id="2147483889" r:id="rId14"/>
  </p:sldMasterIdLst>
  <p:notesMasterIdLst>
    <p:notesMasterId r:id="rId31"/>
  </p:notesMasterIdLst>
  <p:handoutMasterIdLst>
    <p:handoutMasterId r:id="rId32"/>
  </p:handoutMasterIdLst>
  <p:sldIdLst>
    <p:sldId id="256" r:id="rId15"/>
    <p:sldId id="262" r:id="rId16"/>
    <p:sldId id="259" r:id="rId17"/>
    <p:sldId id="260" r:id="rId18"/>
    <p:sldId id="267" r:id="rId19"/>
    <p:sldId id="264" r:id="rId20"/>
    <p:sldId id="270" r:id="rId21"/>
    <p:sldId id="269" r:id="rId22"/>
    <p:sldId id="268" r:id="rId23"/>
    <p:sldId id="271" r:id="rId24"/>
    <p:sldId id="272" r:id="rId25"/>
    <p:sldId id="273" r:id="rId26"/>
    <p:sldId id="275" r:id="rId27"/>
    <p:sldId id="276" r:id="rId28"/>
    <p:sldId id="277" r:id="rId29"/>
    <p:sldId id="266" r:id="rId30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40D"/>
    <a:srgbClr val="F47B20"/>
    <a:srgbClr val="53C2EF"/>
    <a:srgbClr val="4575BA"/>
    <a:srgbClr val="A2CC3A"/>
    <a:srgbClr val="5C8B3D"/>
    <a:srgbClr val="E62D55"/>
    <a:srgbClr val="BF1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3C6E0-802E-4D7D-9276-129B9A2F6B40}" v="43" dt="2020-01-07T16:36:59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5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EEA2186-A3A1-4A50-9AF0-136A5BCE1572}" type="datetimeFigureOut">
              <a:rPr lang="en-GB" altLang="en-US"/>
              <a:pPr>
                <a:defRPr/>
              </a:pPr>
              <a:t>09/01/2020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45A4CB2-A9E9-4CFF-A686-134190A9A8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0345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CFEAA3-5069-45FF-B2B4-6704570287A1}" type="datetimeFigureOut">
              <a:rPr lang="en-GB" altLang="en-US"/>
              <a:pPr>
                <a:defRPr/>
              </a:pPr>
              <a:t>09/01/2020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9F0EAE-85BA-412E-98E4-75394881C6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8030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S Council 124mm•GR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630238"/>
            <a:ext cx="2676525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00" y="0"/>
            <a:ext cx="8812212" cy="16406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17500" y="5270500"/>
            <a:ext cx="10883900" cy="685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65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54300" y="4914900"/>
            <a:ext cx="552450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54300" y="2374900"/>
            <a:ext cx="552450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654300" y="3644900"/>
            <a:ext cx="552450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54300" y="1104900"/>
            <a:ext cx="552450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16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37300" y="355600"/>
            <a:ext cx="5461000" cy="35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426200" y="4556125"/>
            <a:ext cx="5676900" cy="688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90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950" y="533400"/>
            <a:ext cx="3905250" cy="66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76800" y="1016000"/>
            <a:ext cx="6858000" cy="425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876800" y="533400"/>
            <a:ext cx="6858000" cy="48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1950" y="1193800"/>
            <a:ext cx="3905250" cy="50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47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th Somers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2900" y="241300"/>
            <a:ext cx="11557000" cy="74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2900" y="1028700"/>
            <a:ext cx="11557000" cy="1879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78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wor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2900" y="241300"/>
            <a:ext cx="11557000" cy="74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2900" y="1016000"/>
            <a:ext cx="11557000" cy="2120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42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ults and older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2900" y="241300"/>
            <a:ext cx="11557000" cy="74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2900" y="1003300"/>
            <a:ext cx="11557000" cy="1879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65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2900" y="241300"/>
            <a:ext cx="11557000" cy="74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2900" y="1028700"/>
            <a:ext cx="11557000" cy="1879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539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ldren and 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2900" y="241300"/>
            <a:ext cx="11557000" cy="74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2900" y="990600"/>
            <a:ext cx="11557000" cy="1879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41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2900" y="241300"/>
            <a:ext cx="11557000" cy="74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2900" y="1003300"/>
            <a:ext cx="11557000" cy="1879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17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70063"/>
            <a:ext cx="12192000" cy="4800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18275"/>
            <a:ext cx="3041650" cy="415925"/>
          </a:xfrm>
          <a:prstGeom prst="rect">
            <a:avLst/>
          </a:prstGeom>
          <a:gradFill>
            <a:gsLst>
              <a:gs pos="0">
                <a:srgbClr val="BF1E43"/>
              </a:gs>
              <a:gs pos="100000">
                <a:srgbClr val="E62D5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3713" y="6518275"/>
            <a:ext cx="3041650" cy="415925"/>
          </a:xfrm>
          <a:prstGeom prst="rect">
            <a:avLst/>
          </a:prstGeom>
          <a:gradFill>
            <a:gsLst>
              <a:gs pos="0">
                <a:srgbClr val="4575BA"/>
              </a:gs>
              <a:gs pos="100000">
                <a:srgbClr val="53C2E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5363" y="6543675"/>
            <a:ext cx="3054350" cy="415925"/>
          </a:xfrm>
          <a:prstGeom prst="rect">
            <a:avLst/>
          </a:prstGeom>
          <a:gradFill>
            <a:gsLst>
              <a:gs pos="0">
                <a:srgbClr val="5C8B3D"/>
              </a:gs>
              <a:gs pos="100000">
                <a:srgbClr val="A2CC3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29713" y="6543675"/>
            <a:ext cx="3062287" cy="415925"/>
          </a:xfrm>
          <a:prstGeom prst="rect">
            <a:avLst/>
          </a:prstGeom>
          <a:gradFill>
            <a:gsLst>
              <a:gs pos="0">
                <a:srgbClr val="F47B20"/>
              </a:gs>
              <a:gs pos="100000">
                <a:srgbClr val="FEC40D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31" name="Group 1"/>
          <p:cNvGrpSpPr>
            <a:grpSpLocks/>
          </p:cNvGrpSpPr>
          <p:nvPr/>
        </p:nvGrpSpPr>
        <p:grpSpPr bwMode="auto">
          <a:xfrm>
            <a:off x="0" y="1741488"/>
            <a:ext cx="12192000" cy="2787650"/>
            <a:chOff x="-1" y="2296131"/>
            <a:chExt cx="12192001" cy="2787330"/>
          </a:xfrm>
        </p:grpSpPr>
        <p:pic>
          <p:nvPicPr>
            <p:cNvPr id="1032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5974" y="2296132"/>
              <a:ext cx="3956026" cy="278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96131"/>
              <a:ext cx="4196654" cy="2787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837" y="2296132"/>
              <a:ext cx="4175442" cy="278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2481263" y="720725"/>
            <a:ext cx="6248400" cy="1066800"/>
          </a:xfrm>
          <a:prstGeom prst="rightArrow">
            <a:avLst/>
          </a:prstGeom>
          <a:gradFill>
            <a:gsLst>
              <a:gs pos="0">
                <a:srgbClr val="BF1E43"/>
              </a:gs>
              <a:gs pos="100000">
                <a:srgbClr val="E62D5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95563" y="2041525"/>
            <a:ext cx="6248400" cy="1087438"/>
          </a:xfrm>
          <a:prstGeom prst="rightArrow">
            <a:avLst/>
          </a:prstGeom>
          <a:gradFill>
            <a:gsLst>
              <a:gs pos="0">
                <a:srgbClr val="4575BA"/>
              </a:gs>
              <a:gs pos="100000">
                <a:srgbClr val="53C2E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595563" y="3325813"/>
            <a:ext cx="6248400" cy="1104900"/>
          </a:xfrm>
          <a:prstGeom prst="rightArrow">
            <a:avLst/>
          </a:prstGeom>
          <a:gradFill>
            <a:gsLst>
              <a:gs pos="0">
                <a:srgbClr val="5C8B3D"/>
              </a:gs>
              <a:gs pos="100000">
                <a:srgbClr val="A2CC3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95563" y="4572000"/>
            <a:ext cx="6248400" cy="1104900"/>
          </a:xfrm>
          <a:prstGeom prst="rightArrow">
            <a:avLst/>
          </a:prstGeom>
          <a:gradFill>
            <a:gsLst>
              <a:gs pos="0">
                <a:srgbClr val="F47B20"/>
              </a:gs>
              <a:gs pos="100000">
                <a:srgbClr val="FEC40D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442075"/>
            <a:ext cx="3041650" cy="415925"/>
          </a:xfrm>
          <a:prstGeom prst="rect">
            <a:avLst/>
          </a:prstGeom>
          <a:gradFill>
            <a:gsLst>
              <a:gs pos="0">
                <a:srgbClr val="BF1E43"/>
              </a:gs>
              <a:gs pos="100000">
                <a:srgbClr val="E62D5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Prosperity and opportunity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33713" y="6442075"/>
            <a:ext cx="3041650" cy="415925"/>
          </a:xfrm>
          <a:prstGeom prst="rect">
            <a:avLst/>
          </a:prstGeom>
          <a:gradFill>
            <a:gsLst>
              <a:gs pos="0">
                <a:srgbClr val="4575BA"/>
              </a:gs>
              <a:gs pos="100000">
                <a:srgbClr val="53C2E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Health and wellbeing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75363" y="6442075"/>
            <a:ext cx="3054350" cy="415925"/>
          </a:xfrm>
          <a:prstGeom prst="rect">
            <a:avLst/>
          </a:prstGeom>
          <a:gradFill>
            <a:gsLst>
              <a:gs pos="0">
                <a:srgbClr val="5C8B3D"/>
              </a:gs>
              <a:gs pos="100000">
                <a:srgbClr val="A2CC3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Quality places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09075" y="6442075"/>
            <a:ext cx="3082925" cy="415925"/>
          </a:xfrm>
          <a:prstGeom prst="rect">
            <a:avLst/>
          </a:prstGeom>
          <a:gradFill>
            <a:gsLst>
              <a:gs pos="0">
                <a:srgbClr val="F47B20"/>
              </a:gs>
              <a:gs pos="100000">
                <a:srgbClr val="FEC40D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Enabler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BD4854-E443-4DE6-B6B7-57F9D88F42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53138" y="0"/>
            <a:ext cx="6138862" cy="6443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42075"/>
            <a:ext cx="3041650" cy="415925"/>
          </a:xfrm>
          <a:prstGeom prst="rect">
            <a:avLst/>
          </a:prstGeom>
          <a:gradFill>
            <a:gsLst>
              <a:gs pos="0">
                <a:srgbClr val="BF1E43"/>
              </a:gs>
              <a:gs pos="100000">
                <a:srgbClr val="E62D5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3713" y="6442075"/>
            <a:ext cx="3041650" cy="415925"/>
          </a:xfrm>
          <a:prstGeom prst="rect">
            <a:avLst/>
          </a:prstGeom>
          <a:gradFill>
            <a:gsLst>
              <a:gs pos="0">
                <a:srgbClr val="4575BA"/>
              </a:gs>
              <a:gs pos="100000">
                <a:srgbClr val="53C2E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5363" y="6442075"/>
            <a:ext cx="3054350" cy="415925"/>
          </a:xfrm>
          <a:prstGeom prst="rect">
            <a:avLst/>
          </a:prstGeom>
          <a:gradFill>
            <a:gsLst>
              <a:gs pos="0">
                <a:srgbClr val="5C8B3D"/>
              </a:gs>
              <a:gs pos="100000">
                <a:srgbClr val="A2CC3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29713" y="6442075"/>
            <a:ext cx="3062287" cy="415925"/>
          </a:xfrm>
          <a:prstGeom prst="rect">
            <a:avLst/>
          </a:prstGeom>
          <a:gradFill>
            <a:gsLst>
              <a:gs pos="0">
                <a:srgbClr val="F47B20"/>
              </a:gs>
              <a:gs pos="100000">
                <a:srgbClr val="FEC40D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6" name="Picture 18" descr="NS Council 124mm•GR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5065713"/>
            <a:ext cx="2676525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287463"/>
            <a:ext cx="39560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S Council 124mm•GR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38" y="5360988"/>
            <a:ext cx="21224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4403725" cy="6442075"/>
          </a:xfrm>
          <a:prstGeom prst="rect">
            <a:avLst/>
          </a:prstGeom>
          <a:gradFill>
            <a:gsLst>
              <a:gs pos="0">
                <a:srgbClr val="E62D55"/>
              </a:gs>
              <a:gs pos="100000">
                <a:srgbClr val="BF1E4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74400" rIns="360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42075"/>
            <a:ext cx="3041650" cy="415925"/>
          </a:xfrm>
          <a:prstGeom prst="rect">
            <a:avLst/>
          </a:prstGeom>
          <a:gradFill>
            <a:gsLst>
              <a:gs pos="0">
                <a:srgbClr val="BF1E43"/>
              </a:gs>
              <a:gs pos="100000">
                <a:srgbClr val="E62D55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3713" y="6442075"/>
            <a:ext cx="3041650" cy="415925"/>
          </a:xfrm>
          <a:prstGeom prst="rect">
            <a:avLst/>
          </a:prstGeom>
          <a:gradFill>
            <a:gsLst>
              <a:gs pos="0">
                <a:srgbClr val="4575BA"/>
              </a:gs>
              <a:gs pos="100000">
                <a:srgbClr val="53C2E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75363" y="6442075"/>
            <a:ext cx="3054350" cy="415925"/>
          </a:xfrm>
          <a:prstGeom prst="rect">
            <a:avLst/>
          </a:prstGeom>
          <a:gradFill>
            <a:gsLst>
              <a:gs pos="0">
                <a:srgbClr val="5C8B3D"/>
              </a:gs>
              <a:gs pos="100000">
                <a:srgbClr val="A2CC3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29713" y="6442075"/>
            <a:ext cx="3062287" cy="415925"/>
          </a:xfrm>
          <a:prstGeom prst="rect">
            <a:avLst/>
          </a:prstGeom>
          <a:gradFill>
            <a:gsLst>
              <a:gs pos="0">
                <a:srgbClr val="F47B20"/>
              </a:gs>
              <a:gs pos="100000">
                <a:srgbClr val="FEC40D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C0CE33-DCB0-43C7-BAED-25A65DDDD565}" type="datetimeFigureOut">
              <a:rPr lang="en-GB"/>
              <a:pPr>
                <a:defRPr/>
              </a:pPr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7597F5-3A5F-4096-895E-B6DEA3FCF5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0" y="2984500"/>
            <a:ext cx="12192000" cy="2787650"/>
            <a:chOff x="-1" y="2296131"/>
            <a:chExt cx="12192001" cy="2787330"/>
          </a:xfrm>
        </p:grpSpPr>
        <p:pic>
          <p:nvPicPr>
            <p:cNvPr id="13321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5974" y="2296132"/>
              <a:ext cx="3956026" cy="278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296131"/>
              <a:ext cx="4196654" cy="2787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837" y="2296132"/>
              <a:ext cx="4175442" cy="278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0" y="5772150"/>
            <a:ext cx="12192000" cy="10858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96863"/>
            <a:ext cx="12192000" cy="509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20" name="Picture 1" descr="NS Council 124mm•REV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8" y="5954713"/>
            <a:ext cx="18399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DD8A9F-7A86-407C-95EC-453ABE2CA8BF}" type="datetimeFigureOut">
              <a:rPr lang="en-GB"/>
              <a:pPr>
                <a:defRPr/>
              </a:pPr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20B3FD-16C6-4B84-B8E2-E37F03F82E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4341" name="Picture 2" descr="26705 General NSC Templates 2016 B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075"/>
            <a:ext cx="121920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772150"/>
            <a:ext cx="12192000" cy="10858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6863"/>
            <a:ext cx="12192000" cy="509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344" name="Picture 1" descr="NS Council 124mm•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8" y="5954713"/>
            <a:ext cx="18399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6705 General NSC Templates 2016 B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9138"/>
            <a:ext cx="121920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" descr="NS Council 124mm•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8" y="5954713"/>
            <a:ext cx="18399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780088"/>
            <a:ext cx="12192000" cy="10858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Century Gothic" panose="020B0502020202020204" pitchFamily="34" charset="0"/>
            </a:endParaRPr>
          </a:p>
        </p:txBody>
      </p:sp>
      <p:pic>
        <p:nvPicPr>
          <p:cNvPr id="15365" name="Picture 1" descr="NS Council 124mm•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8" y="5962650"/>
            <a:ext cx="18399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1A7582-E14F-42B3-A5CF-20C8B2C3F0D4}" type="datetimeFigureOut">
              <a:rPr lang="en-GB"/>
              <a:pPr>
                <a:defRPr/>
              </a:pPr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10436C-CD14-46DB-8B13-66305B4BF5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6389" name="Picture 2" descr="26705 General NSC Templates 2016 B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250"/>
            <a:ext cx="121920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772150"/>
            <a:ext cx="12192000" cy="10858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6863"/>
            <a:ext cx="12192000" cy="509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392" name="Picture 1" descr="NS Council 124mm•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8" y="5962650"/>
            <a:ext cx="18399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77D1B2-7195-4D36-B923-3B7E89D74D47}" type="datetimeFigureOut">
              <a:rPr lang="en-GB"/>
              <a:pPr>
                <a:defRPr/>
              </a:pPr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028A16-0B83-48F2-893A-AB80098B94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7413" name="Picture 2" descr="26705 General NSC Templates 2016 B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9138"/>
            <a:ext cx="121920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772150"/>
            <a:ext cx="12192000" cy="10858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6863"/>
            <a:ext cx="12192000" cy="509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416" name="Picture 1" descr="NS Council 124mm•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8" y="5954713"/>
            <a:ext cx="18399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166031-D5A6-44E2-B667-C8F0E79A2E97}" type="datetimeFigureOut">
              <a:rPr lang="en-GB"/>
              <a:pPr>
                <a:defRPr/>
              </a:pPr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1EDE62-7366-444F-AED6-E18CD01C12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8437" name="Picture 2" descr="26705 General NSC Templates 2016 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075"/>
            <a:ext cx="121920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772150"/>
            <a:ext cx="12192000" cy="10858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6863"/>
            <a:ext cx="12192000" cy="5094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2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440" name="Picture 1" descr="NS Council 124mm•R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38" y="5954713"/>
            <a:ext cx="18399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WSM-Shops-DPS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Weston Heritage Action Zone</a:t>
            </a:r>
            <a:br>
              <a:rPr lang="en-GB" sz="4000" dirty="0"/>
            </a:br>
            <a:r>
              <a:rPr lang="en-GB" sz="4000" dirty="0"/>
              <a:t>DPS Workshop </a:t>
            </a:r>
            <a:r>
              <a:rPr lang="en-GB" sz="3200" dirty="0"/>
              <a:t>9 January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7500" y="4726609"/>
            <a:ext cx="10883900" cy="1879600"/>
          </a:xfrm>
        </p:spPr>
        <p:txBody>
          <a:bodyPr/>
          <a:lstStyle/>
          <a:p>
            <a:pPr marL="0" indent="0" algn="ctr">
              <a:buNone/>
            </a:pPr>
            <a:r>
              <a:rPr lang="en-GB" sz="4800" dirty="0"/>
              <a:t>Welcome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76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FB13F-5430-45C5-896F-A891349E4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0" y="1016000"/>
            <a:ext cx="6858000" cy="3904344"/>
          </a:xfrm>
        </p:spPr>
        <p:txBody>
          <a:bodyPr/>
          <a:lstStyle/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B23FA-5AB0-4FFB-943C-740BD5C60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800" b="1" dirty="0"/>
              <a:t>DPS – What does it entail?</a:t>
            </a:r>
          </a:p>
          <a:p>
            <a:r>
              <a:rPr lang="en-GB" sz="4800" dirty="0"/>
              <a:t>Lots</a:t>
            </a:r>
          </a:p>
          <a:p>
            <a:endParaRPr lang="en-GB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6872094-47B8-4547-B71A-CE0BDD5B4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195068"/>
              </p:ext>
            </p:extLst>
          </p:nvPr>
        </p:nvGraphicFramePr>
        <p:xfrm>
          <a:off x="5129349" y="1015999"/>
          <a:ext cx="5826033" cy="4434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2857">
                  <a:extLst>
                    <a:ext uri="{9D8B030D-6E8A-4147-A177-3AD203B41FA5}">
                      <a16:colId xmlns:a16="http://schemas.microsoft.com/office/drawing/2014/main" val="1678485283"/>
                    </a:ext>
                  </a:extLst>
                </a:gridCol>
                <a:gridCol w="383176">
                  <a:extLst>
                    <a:ext uri="{9D8B030D-6E8A-4147-A177-3AD203B41FA5}">
                      <a16:colId xmlns:a16="http://schemas.microsoft.com/office/drawing/2014/main" val="1102086026"/>
                    </a:ext>
                  </a:extLst>
                </a:gridCol>
              </a:tblGrid>
              <a:tr h="829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Trade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Lot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009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Joinery and millwork, specifically classical shop front construction and installation in timber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6875492"/>
                  </a:ext>
                </a:extLst>
              </a:tr>
              <a:tr h="2479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Decoration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3685242"/>
                  </a:ext>
                </a:extLst>
              </a:tr>
              <a:tr h="2479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Minor electrical works (external lighting etc)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2666957"/>
                  </a:ext>
                </a:extLst>
              </a:tr>
              <a:tr h="2479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Minor demolition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5983566"/>
                  </a:ext>
                </a:extLst>
              </a:tr>
              <a:tr h="2479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Brick repairs / Repointing / Stone repairs/ lime mortar rendering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3957851"/>
                  </a:ext>
                </a:extLst>
              </a:tr>
              <a:tr h="2479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Timber window installation</a:t>
                      </a:r>
                      <a:endParaRPr lang="en-GB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367898"/>
                  </a:ext>
                </a:extLst>
              </a:tr>
              <a:tr h="2479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Leadwork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7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897757"/>
                  </a:ext>
                </a:extLst>
              </a:tr>
              <a:tr h="2479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Scaffolding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8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257440"/>
                  </a:ext>
                </a:extLst>
              </a:tr>
              <a:tr h="2479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Internal security grills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9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7437250"/>
                  </a:ext>
                </a:extLst>
              </a:tr>
              <a:tr h="2479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Shop doorway/ doors automatic and manual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10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5977498"/>
                  </a:ext>
                </a:extLst>
              </a:tr>
              <a:tr h="2479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Traditional tiling (Victorian floor tiles and 20</a:t>
                      </a:r>
                      <a:r>
                        <a:rPr lang="en-GB" sz="1600" baseline="30000" dirty="0">
                          <a:effectLst/>
                        </a:rPr>
                        <a:t>th</a:t>
                      </a:r>
                      <a:r>
                        <a:rPr lang="en-GB" sz="1600" dirty="0">
                          <a:effectLst/>
                        </a:rPr>
                        <a:t> century wall tiling)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11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7927242"/>
                  </a:ext>
                </a:extLst>
              </a:tr>
              <a:tr h="24797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Signage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12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323327"/>
                  </a:ext>
                </a:extLst>
              </a:tr>
              <a:tr h="49595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Main contractor  - Some or all the trades above and managing and supervising sub-contractors where used.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13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2897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05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FB13F-5430-45C5-896F-A891349E4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0" y="1015999"/>
            <a:ext cx="6858000" cy="4430643"/>
          </a:xfrm>
        </p:spPr>
        <p:txBody>
          <a:bodyPr/>
          <a:lstStyle/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u="sng" dirty="0">
                <a:hlinkClick r:id="rId2"/>
              </a:rPr>
              <a:t>https://tinyurl.com/WSM-Shops-DPS</a:t>
            </a:r>
            <a:endParaRPr lang="en-GB" dirty="0"/>
          </a:p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Three main documents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1 –Introductory Document – Tells you about the DPS and how it will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2 - Selection Questionnaire – which needs to be completed and returned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3 – Example RFQ – Used for future quotation requests. </a:t>
            </a:r>
          </a:p>
          <a:p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B23FA-5AB0-4FFB-943C-740BD5C60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800" b="1" dirty="0"/>
              <a:t>DPS – What does it entail?</a:t>
            </a:r>
            <a:r>
              <a:rPr lang="en-GB" sz="4800" dirty="0"/>
              <a:t> </a:t>
            </a:r>
          </a:p>
          <a:p>
            <a:r>
              <a:rPr lang="en-GB" sz="4800" dirty="0"/>
              <a:t>Applying</a:t>
            </a:r>
          </a:p>
          <a:p>
            <a:endParaRPr lang="en-GB" sz="4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90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FB13F-5430-45C5-896F-A891349E4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0" y="834887"/>
            <a:ext cx="6858000" cy="4611755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Doc 2 – Selection Questionnaire</a:t>
            </a:r>
          </a:p>
          <a:p>
            <a:pPr lvl="0">
              <a:spcBef>
                <a:spcPct val="0"/>
              </a:spcBef>
            </a:pPr>
            <a:endParaRPr lang="en-GB" sz="2000" b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lvl="0">
              <a:spcBef>
                <a:spcPct val="0"/>
              </a:spcBef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Introduction and guidance</a:t>
            </a:r>
          </a:p>
          <a:p>
            <a:pPr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Part 1 – Details about your Company</a:t>
            </a:r>
          </a:p>
          <a:p>
            <a:pPr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Part 2 – Exclusion Grounds</a:t>
            </a:r>
          </a:p>
          <a:p>
            <a:pPr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Part 3 – </a:t>
            </a:r>
          </a:p>
          <a:p>
            <a:pPr lvl="1" indent="-285750">
              <a:spcBef>
                <a:spcPct val="0"/>
              </a:spcBef>
            </a:pPr>
            <a:r>
              <a:rPr lang="en-GB" sz="2000" dirty="0">
                <a:latin typeface="Calibri" panose="020F0502020204030204" pitchFamily="34" charset="0"/>
                <a:ea typeface="MS PGothic" panose="020B0600070205080204" pitchFamily="34" charset="-128"/>
              </a:rPr>
              <a:t>Financial</a:t>
            </a:r>
          </a:p>
          <a:p>
            <a:pPr lvl="1" indent="-285750">
              <a:spcBef>
                <a:spcPct val="0"/>
              </a:spcBef>
            </a:pPr>
            <a:r>
              <a:rPr lang="en-GB" sz="2000" dirty="0">
                <a:latin typeface="Calibri" panose="020F0502020204030204" pitchFamily="34" charset="0"/>
                <a:ea typeface="MS PGothic" panose="020B0600070205080204" pitchFamily="34" charset="-128"/>
              </a:rPr>
              <a:t>Technical – example of 3 previous contracts </a:t>
            </a:r>
          </a:p>
          <a:p>
            <a:pPr lvl="1" indent="-285750">
              <a:spcBef>
                <a:spcPct val="0"/>
              </a:spcBef>
            </a:pPr>
            <a:r>
              <a:rPr lang="en-GB" sz="2000" dirty="0">
                <a:latin typeface="Calibri" panose="020F0502020204030204" pitchFamily="34" charset="0"/>
                <a:ea typeface="MS PGothic" panose="020B0600070205080204" pitchFamily="34" charset="-128"/>
              </a:rPr>
              <a:t>Insurance - £</a:t>
            </a:r>
            <a:r>
              <a:rPr lang="en-GB" sz="2000" dirty="0" err="1">
                <a:latin typeface="Calibri" panose="020F0502020204030204" pitchFamily="34" charset="0"/>
                <a:ea typeface="MS PGothic" panose="020B0600070205080204" pitchFamily="34" charset="-128"/>
              </a:rPr>
              <a:t>5m</a:t>
            </a:r>
            <a:endParaRPr lang="en-GB" sz="2000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lvl="1" indent="-285750">
              <a:spcBef>
                <a:spcPct val="0"/>
              </a:spcBef>
            </a:pPr>
            <a:r>
              <a:rPr lang="en-GB" sz="2000" dirty="0">
                <a:latin typeface="Calibri" panose="020F0502020204030204" pitchFamily="34" charset="0"/>
                <a:ea typeface="MS PGothic" panose="020B0600070205080204" pitchFamily="34" charset="-128"/>
              </a:rPr>
              <a:t>Health and Safety</a:t>
            </a:r>
          </a:p>
          <a:p>
            <a:pPr lvl="2" indent="-285750">
              <a:spcBef>
                <a:spcPct val="0"/>
              </a:spcBef>
            </a:pPr>
            <a:r>
              <a:rPr lang="en-GB" dirty="0">
                <a:latin typeface="Calibri" panose="020F0502020204030204" pitchFamily="34" charset="0"/>
                <a:ea typeface="MS PGothic" panose="020B0600070205080204" pitchFamily="34" charset="-128"/>
              </a:rPr>
              <a:t>Policy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https://www.hse.gov.uk/simple-health-safety/policy/index.htm</a:t>
            </a:r>
          </a:p>
          <a:p>
            <a:pPr lvl="2" indent="-285750">
              <a:spcBef>
                <a:spcPct val="0"/>
              </a:spcBef>
            </a:pPr>
            <a:r>
              <a:rPr lang="en-GB" dirty="0">
                <a:latin typeface="Calibri" panose="020F0502020204030204" pitchFamily="34" charset="0"/>
                <a:ea typeface="MS PGothic" panose="020B0600070205080204" pitchFamily="34" charset="-128"/>
              </a:rPr>
              <a:t>Risk Assessments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https://www.hse.gov.uk/risk/casestudies/</a:t>
            </a:r>
          </a:p>
          <a:p>
            <a:pPr lvl="1" indent="-285750">
              <a:spcBef>
                <a:spcPct val="0"/>
              </a:spcBef>
            </a:pPr>
            <a:r>
              <a:rPr lang="en-GB" sz="2000" dirty="0">
                <a:latin typeface="Calibri" panose="020F0502020204030204" pitchFamily="34" charset="0"/>
                <a:ea typeface="MS PGothic" panose="020B0600070205080204" pitchFamily="34" charset="-128"/>
              </a:rPr>
              <a:t>Equalities and Diversity –</a:t>
            </a:r>
            <a:r>
              <a:rPr lang="en-GB" sz="2000" dirty="0" err="1">
                <a:latin typeface="Calibri" panose="020F0502020204030204" pitchFamily="34" charset="0"/>
                <a:ea typeface="MS PGothic" panose="020B0600070205080204" pitchFamily="34" charset="-128"/>
              </a:rPr>
              <a:t>Acas</a:t>
            </a:r>
            <a:r>
              <a:rPr lang="en-GB" sz="2000" dirty="0">
                <a:latin typeface="Calibri" panose="020F0502020204030204" pitchFamily="34" charset="0"/>
                <a:ea typeface="MS PGothic" panose="020B0600070205080204" pitchFamily="34" charset="-128"/>
              </a:rPr>
              <a:t> model </a:t>
            </a:r>
            <a:r>
              <a:rPr lang="en-GB" sz="2000" dirty="0" err="1">
                <a:latin typeface="Calibri" panose="020F0502020204030204" pitchFamily="34" charset="0"/>
                <a:ea typeface="MS PGothic" panose="020B0600070205080204" pitchFamily="34" charset="-128"/>
              </a:rPr>
              <a:t>E&amp;D</a:t>
            </a:r>
            <a:r>
              <a:rPr lang="en-GB" sz="2000" dirty="0">
                <a:latin typeface="Calibri" panose="020F0502020204030204" pitchFamily="34" charset="0"/>
                <a:ea typeface="MS PGothic" panose="020B0600070205080204" pitchFamily="34" charset="-128"/>
              </a:rPr>
              <a:t> policy</a:t>
            </a:r>
          </a:p>
          <a:p>
            <a:pPr marL="857250" lvl="2" indent="0">
              <a:spcBef>
                <a:spcPct val="0"/>
              </a:spcBef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	https://www.acas.org.uk/equality-policy-template</a:t>
            </a:r>
          </a:p>
          <a:p>
            <a:pPr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Part 4 – Assessment Criteria </a:t>
            </a:r>
          </a:p>
          <a:p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B23FA-5AB0-4FFB-943C-740BD5C60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800" b="1" dirty="0"/>
              <a:t>DPS – What does it entail?</a:t>
            </a:r>
            <a:r>
              <a:rPr lang="en-GB" sz="4800" dirty="0"/>
              <a:t> </a:t>
            </a:r>
            <a:r>
              <a:rPr lang="en-GB" sz="3600" dirty="0"/>
              <a:t>Selection Questionnaire</a:t>
            </a:r>
          </a:p>
          <a:p>
            <a:endParaRPr lang="en-GB" sz="4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45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FB13F-5430-45C5-896F-A891349E4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0" y="1015999"/>
            <a:ext cx="6858000" cy="44306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Quotation process </a:t>
            </a:r>
          </a:p>
          <a:p>
            <a:pPr marL="971550" lvl="1" indent="-285750"/>
            <a:r>
              <a:rPr lang="en-GB" sz="2000" dirty="0">
                <a:solidFill>
                  <a:schemeClr val="tx1"/>
                </a:solidFill>
                <a:latin typeface="+mn-lt"/>
              </a:rPr>
              <a:t>All Companies within Lot invited</a:t>
            </a:r>
          </a:p>
          <a:p>
            <a:pPr marL="971550" lvl="1" indent="-285750"/>
            <a:r>
              <a:rPr lang="en-GB" sz="2000" dirty="0">
                <a:solidFill>
                  <a:schemeClr val="tx1"/>
                </a:solidFill>
                <a:latin typeface="+mn-lt"/>
              </a:rPr>
              <a:t>Run through the Portal</a:t>
            </a:r>
          </a:p>
          <a:p>
            <a:pPr marL="971550" lvl="1" indent="-285750"/>
            <a:r>
              <a:rPr lang="en-GB" sz="2000" dirty="0">
                <a:solidFill>
                  <a:schemeClr val="tx1"/>
                </a:solidFill>
                <a:latin typeface="+mn-lt"/>
              </a:rPr>
              <a:t>Opportunity to raise Q&amp;A’s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Request for Quote (RFQ) </a:t>
            </a:r>
          </a:p>
          <a:p>
            <a:pPr marL="971550" lvl="1" indent="-285750"/>
            <a:r>
              <a:rPr lang="en-GB" sz="2000" dirty="0"/>
              <a:t>Scope of works </a:t>
            </a:r>
          </a:p>
          <a:p>
            <a:pPr marL="971550" lvl="1" indent="-285750"/>
            <a:r>
              <a:rPr lang="en-GB" sz="2000" dirty="0"/>
              <a:t>Pricing schedule </a:t>
            </a:r>
          </a:p>
          <a:p>
            <a:pPr marL="971550" lvl="1" indent="-285750"/>
            <a:r>
              <a:rPr lang="en-GB" sz="2000" dirty="0"/>
              <a:t>Form of contract</a:t>
            </a:r>
          </a:p>
          <a:p>
            <a:pPr marL="971550" lvl="1" indent="-285750"/>
            <a:r>
              <a:rPr lang="en-GB" sz="2000" dirty="0"/>
              <a:t>Questions confirming eligibility to quote </a:t>
            </a:r>
          </a:p>
          <a:p>
            <a:pPr marL="971550" lvl="1" indent="-285750"/>
            <a:r>
              <a:rPr lang="en-GB" sz="2000" dirty="0"/>
              <a:t>Scheme specific questions</a:t>
            </a:r>
          </a:p>
          <a:p>
            <a:pPr marL="971550" lvl="1" indent="-285750"/>
            <a:r>
              <a:rPr lang="en-GB" sz="2000" dirty="0"/>
              <a:t>Evaluation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B23FA-5AB0-4FFB-943C-740BD5C60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800" b="1" dirty="0"/>
              <a:t>DPS – What does it entail?</a:t>
            </a:r>
            <a:r>
              <a:rPr lang="en-GB" sz="4800" dirty="0"/>
              <a:t> </a:t>
            </a:r>
          </a:p>
          <a:p>
            <a:r>
              <a:rPr lang="en-GB" sz="3600" dirty="0"/>
              <a:t>Operational</a:t>
            </a:r>
          </a:p>
          <a:p>
            <a:endParaRPr lang="en-GB" sz="4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72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FB13F-5430-45C5-896F-A891349E4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0" y="1015999"/>
            <a:ext cx="6858000" cy="4430643"/>
          </a:xfrm>
        </p:spPr>
        <p:txBody>
          <a:bodyPr/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Social Value </a:t>
            </a:r>
          </a:p>
          <a:p>
            <a:pPr marL="457200" lvl="2" indent="-285750">
              <a:spcBef>
                <a:spcPts val="1000"/>
              </a:spcBef>
            </a:pPr>
            <a:r>
              <a:rPr lang="en-GB" dirty="0"/>
              <a:t>Social, Economic and Environmental benefits</a:t>
            </a:r>
          </a:p>
          <a:p>
            <a:pPr marL="457200" lvl="2" indent="-285750">
              <a:spcBef>
                <a:spcPts val="1000"/>
              </a:spcBef>
            </a:pPr>
            <a:r>
              <a:rPr lang="en-GB" dirty="0"/>
              <a:t>NSC policy</a:t>
            </a:r>
          </a:p>
          <a:p>
            <a:pPr marL="400050" lvl="1" indent="0">
              <a:buNone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https://www.n-somerset.gov.uk/my-business/tenders-procurement/procurement-strategy/our-social-value-policy/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Heritage Skills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B23FA-5AB0-4FFB-943C-740BD5C60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800" b="1" dirty="0"/>
              <a:t>DPS – What does it entail?</a:t>
            </a:r>
            <a:r>
              <a:rPr lang="en-GB" sz="4800" dirty="0"/>
              <a:t> </a:t>
            </a:r>
            <a:endParaRPr lang="en-GB" sz="3600" dirty="0"/>
          </a:p>
          <a:p>
            <a:r>
              <a:rPr lang="en-GB" sz="3600" dirty="0"/>
              <a:t>Social Value</a:t>
            </a:r>
          </a:p>
          <a:p>
            <a:endParaRPr lang="en-GB" sz="4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85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FB13F-5430-45C5-896F-A891349E4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0" y="1015999"/>
            <a:ext cx="6858000" cy="4430643"/>
          </a:xfrm>
        </p:spPr>
        <p:txBody>
          <a:bodyPr/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Timelines</a:t>
            </a:r>
          </a:p>
          <a:p>
            <a:pPr marL="971550" lvl="1" indent="-285750"/>
            <a:r>
              <a:rPr lang="en-GB" sz="2000" dirty="0"/>
              <a:t>Round 1 applications –1 PM 20 January</a:t>
            </a:r>
          </a:p>
          <a:p>
            <a:pPr marL="971550" lvl="1" indent="-285750"/>
            <a:r>
              <a:rPr lang="en-GB" sz="2000" dirty="0"/>
              <a:t>DPS competitions start – February </a:t>
            </a:r>
          </a:p>
          <a:p>
            <a:pPr marL="971550" lvl="1" indent="-285750"/>
            <a:r>
              <a:rPr lang="en-GB" sz="2000" dirty="0"/>
              <a:t>DPS remains open until March 2024. </a:t>
            </a:r>
          </a:p>
          <a:p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Procurement Portal – </a:t>
            </a:r>
          </a:p>
          <a:p>
            <a:pPr marL="971550" lvl="1" indent="-285750"/>
            <a:r>
              <a:rPr lang="en-GB" sz="2000" dirty="0"/>
              <a:t>Supplyingthesouthwest.org.uk  </a:t>
            </a:r>
          </a:p>
          <a:p>
            <a:pPr marL="971550" lvl="1" indent="-285750"/>
            <a:r>
              <a:rPr lang="en-GB" sz="2000" dirty="0"/>
              <a:t>Used for the DPS</a:t>
            </a:r>
          </a:p>
          <a:p>
            <a:pPr marL="971550" lvl="1" indent="-285750"/>
            <a:r>
              <a:rPr lang="en-GB" sz="2000" dirty="0"/>
              <a:t>All advertised Opportunities</a:t>
            </a:r>
          </a:p>
          <a:p>
            <a:pPr marL="971550" lvl="1" indent="-285750"/>
            <a:r>
              <a:rPr lang="en-GB" sz="2000" dirty="0"/>
              <a:t>Free to register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B23FA-5AB0-4FFB-943C-740BD5C60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800" b="1" dirty="0"/>
              <a:t>DPS – What does it entail?</a:t>
            </a:r>
            <a:r>
              <a:rPr lang="en-GB" sz="4800" dirty="0"/>
              <a:t> </a:t>
            </a:r>
            <a:r>
              <a:rPr lang="en-GB" sz="3600" dirty="0"/>
              <a:t>Timelines and Portal</a:t>
            </a:r>
          </a:p>
          <a:p>
            <a:endParaRPr lang="en-GB" sz="4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080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FB13F-5430-45C5-896F-A891349E4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0" y="1015999"/>
            <a:ext cx="6858000" cy="4430643"/>
          </a:xfrm>
        </p:spPr>
        <p:txBody>
          <a:bodyPr/>
          <a:lstStyle/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800" dirty="0"/>
              <a:t>Queries</a:t>
            </a:r>
          </a:p>
          <a:p>
            <a:r>
              <a:rPr lang="en-GB" sz="4800" dirty="0"/>
              <a:t>and </a:t>
            </a:r>
          </a:p>
          <a:p>
            <a:r>
              <a:rPr lang="en-GB" sz="4800" dirty="0"/>
              <a:t>Questions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B23FA-5AB0-4FFB-943C-740BD5C60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950" y="225287"/>
            <a:ext cx="3905250" cy="6048513"/>
          </a:xfrm>
        </p:spPr>
        <p:txBody>
          <a:bodyPr/>
          <a:lstStyle/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Open session</a:t>
            </a:r>
          </a:p>
          <a:p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7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FB13F-5430-45C5-896F-A891349E4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0" y="1015999"/>
            <a:ext cx="6858000" cy="4430643"/>
          </a:xfrm>
        </p:spPr>
        <p:txBody>
          <a:bodyPr/>
          <a:lstStyle/>
          <a:p>
            <a:endParaRPr lang="en-GB" b="1" dirty="0"/>
          </a:p>
          <a:p>
            <a:r>
              <a:rPr lang="en-GB" sz="1800" b="1" dirty="0"/>
              <a:t>2.30	Welcome: Cara MacMahon. </a:t>
            </a:r>
            <a:r>
              <a:rPr lang="en-GB" sz="1200" b="1" dirty="0"/>
              <a:t>Heritage Action Zone Officer</a:t>
            </a:r>
            <a:endParaRPr lang="en-GB" sz="1200" dirty="0"/>
          </a:p>
          <a:p>
            <a:r>
              <a:rPr lang="en-GB" sz="1800" b="1" dirty="0"/>
              <a:t>2.35	Overview: Cara MacMahon. </a:t>
            </a:r>
            <a:endParaRPr lang="en-GB" sz="1800" dirty="0"/>
          </a:p>
          <a:p>
            <a:pPr lvl="2"/>
            <a:r>
              <a:rPr lang="en-GB" sz="1800" dirty="0">
                <a:latin typeface="Century Gothic" panose="020B0502020202020204" pitchFamily="34" charset="0"/>
                <a:cs typeface="Arial" panose="020B0604020202020204" pitchFamily="34" charset="0"/>
              </a:rPr>
              <a:t>Background to The Heritage Action Zone</a:t>
            </a:r>
          </a:p>
          <a:p>
            <a:pPr lvl="2"/>
            <a:r>
              <a:rPr lang="en-GB" sz="1800" dirty="0">
                <a:latin typeface="Century Gothic" panose="020B0502020202020204" pitchFamily="34" charset="0"/>
                <a:cs typeface="Arial" panose="020B0604020202020204" pitchFamily="34" charset="0"/>
              </a:rPr>
              <a:t>Overview of the Shopfront Enhancement Scheme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/>
              <a:t>2.50	Introduction to DPS- Geoff Wall. </a:t>
            </a:r>
            <a:r>
              <a:rPr lang="en-GB" sz="1050" b="1" dirty="0"/>
              <a:t>Projects and Resources Manager</a:t>
            </a:r>
            <a:r>
              <a:rPr lang="en-GB" sz="1050" dirty="0"/>
              <a:t> </a:t>
            </a:r>
          </a:p>
          <a:p>
            <a:r>
              <a:rPr lang="en-GB" sz="1800" b="1" dirty="0"/>
              <a:t>3.10	Open Questions session</a:t>
            </a:r>
          </a:p>
          <a:p>
            <a:r>
              <a:rPr lang="en-GB" sz="1800" b="1" dirty="0"/>
              <a:t>3.30	Next Steps</a:t>
            </a:r>
            <a:endParaRPr lang="en-GB" sz="1800" dirty="0"/>
          </a:p>
          <a:p>
            <a:r>
              <a:rPr lang="en-GB" sz="1800" b="1" dirty="0"/>
              <a:t>3.45	Opportunity for contractors to ask specific questions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B23FA-5AB0-4FFB-943C-740BD5C60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5400" dirty="0"/>
              <a:t>AGENDA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70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5D1605-A554-41B2-9A00-EFF3B66643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Great </a:t>
            </a:r>
          </a:p>
          <a:p>
            <a:r>
              <a:rPr lang="en-GB" dirty="0"/>
              <a:t>Weston</a:t>
            </a:r>
          </a:p>
          <a:p>
            <a:r>
              <a:rPr lang="en-GB" dirty="0"/>
              <a:t>Conservation</a:t>
            </a:r>
          </a:p>
          <a:p>
            <a:r>
              <a:rPr lang="en-GB" dirty="0"/>
              <a:t>Area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E36BF-3C29-43CD-BC19-CA84444750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9234" y="1193800"/>
            <a:ext cx="2286058" cy="482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 descr="B:\D&amp;E\Weston Town Centre Regeneration\HAZ\181120 Mapping\180828_CA BOUNDARY-01.jpg">
            <a:extLst>
              <a:ext uri="{FF2B5EF4-FFF2-40B4-BE49-F238E27FC236}">
                <a16:creationId xmlns:a16="http://schemas.microsoft.com/office/drawing/2014/main" id="{4D243799-8EEA-4B03-B8EC-8DF09154D3C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01" y="0"/>
            <a:ext cx="5214673" cy="6427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67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DCBD5-50AE-41C7-806A-A740CC0CB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000" dirty="0"/>
              <a:t> Newly adopted Shopfront Design Guide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1C22A2-9782-4591-B56C-A1A3B3266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10" y="0"/>
            <a:ext cx="4265675" cy="602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9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DCBD5-50AE-41C7-806A-A740CC0CB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000" dirty="0"/>
              <a:t>Footprint for the shop front enhancement work 2020-2024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1798A5-DB7C-43F6-BE1F-D4443D4D3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60" y="0"/>
            <a:ext cx="6330790" cy="64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6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FB13F-5430-45C5-896F-A891349E4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0" y="1015999"/>
            <a:ext cx="6858000" cy="4430643"/>
          </a:xfrm>
        </p:spPr>
        <p:txBody>
          <a:bodyPr/>
          <a:lstStyle/>
          <a:p>
            <a:endParaRPr lang="en-GB" sz="32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The scheme offers grants of up to 75% of eligible capital  costs to retailers to enhance their shopfronts and 1</a:t>
            </a:r>
            <a:r>
              <a:rPr lang="en-GB" sz="2000" baseline="30000" dirty="0">
                <a:solidFill>
                  <a:schemeClr val="tx1"/>
                </a:solidFill>
                <a:latin typeface="+mn-lt"/>
              </a:rPr>
              <a:t>st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/ 2</a:t>
            </a:r>
            <a:r>
              <a:rPr lang="en-GB" sz="2000" baseline="30000" dirty="0">
                <a:solidFill>
                  <a:schemeClr val="tx1"/>
                </a:solidFill>
                <a:latin typeface="+mn-lt"/>
              </a:rPr>
              <a:t>nd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floor facades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We provide ‘free’ design service to retailers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Once a retailer has agreed to be part of the scheme we offer a full design and costing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We will gain relevant planning consents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We also will procure the contractors for each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Contractors who have successfully registered on the DPS will be invited to tender for each shop enhancement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B23FA-5AB0-4FFB-943C-740BD5C60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800" b="1" dirty="0"/>
              <a:t>What we have done so far</a:t>
            </a:r>
            <a:endParaRPr lang="en-GB" sz="4800" dirty="0"/>
          </a:p>
          <a:p>
            <a:r>
              <a:rPr lang="en-GB" sz="4000" dirty="0"/>
              <a:t>The Offer to Shops</a:t>
            </a:r>
          </a:p>
        </p:txBody>
      </p:sp>
    </p:spTree>
    <p:extLst>
      <p:ext uri="{BB962C8B-B14F-4D97-AF65-F5344CB8AC3E}">
        <p14:creationId xmlns:p14="http://schemas.microsoft.com/office/powerpoint/2010/main" val="247547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FB13F-5430-45C5-896F-A891349E4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0" y="1015999"/>
            <a:ext cx="6858000" cy="4430643"/>
          </a:xfrm>
        </p:spPr>
        <p:txBody>
          <a:bodyPr/>
          <a:lstStyle/>
          <a:p>
            <a:endParaRPr lang="en-GB" sz="32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Procurement of Architect team- Chris Dyson Architects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Work includes- </a:t>
            </a:r>
          </a:p>
          <a:p>
            <a:pPr marL="971550" lvl="1" indent="-285750"/>
            <a:r>
              <a:rPr lang="en-GB" sz="2000" dirty="0"/>
              <a:t>Design for each shopfront/ facade</a:t>
            </a:r>
          </a:p>
          <a:p>
            <a:pPr marL="971550" lvl="1" indent="-285750"/>
            <a:r>
              <a:rPr lang="en-GB" sz="2000" dirty="0"/>
              <a:t>Submission of planning permissions</a:t>
            </a:r>
          </a:p>
          <a:p>
            <a:pPr marL="971550" lvl="1" indent="-285750"/>
            <a:r>
              <a:rPr lang="en-GB" sz="2000" dirty="0"/>
              <a:t>Draft costing for each shopfront/ facade</a:t>
            </a:r>
          </a:p>
          <a:p>
            <a:pPr marL="971550" lvl="1" indent="-285750"/>
            <a:r>
              <a:rPr lang="en-GB" sz="2000" dirty="0"/>
              <a:t>Support to develop tender brief for each piece of work</a:t>
            </a:r>
          </a:p>
          <a:p>
            <a:pPr marL="971550" lvl="1" indent="-285750"/>
            <a:r>
              <a:rPr lang="en-GB" sz="2000" dirty="0"/>
              <a:t>Oversight of contractors for each shopfront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B23FA-5AB0-4FFB-943C-740BD5C60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800" b="1" dirty="0"/>
              <a:t>What we have done so far</a:t>
            </a:r>
            <a:endParaRPr lang="en-GB" sz="4800" dirty="0"/>
          </a:p>
          <a:p>
            <a:r>
              <a:rPr lang="en-GB" sz="4000" dirty="0"/>
              <a:t>The Architects</a:t>
            </a:r>
          </a:p>
        </p:txBody>
      </p:sp>
    </p:spTree>
    <p:extLst>
      <p:ext uri="{BB962C8B-B14F-4D97-AF65-F5344CB8AC3E}">
        <p14:creationId xmlns:p14="http://schemas.microsoft.com/office/powerpoint/2010/main" val="364367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FB13F-5430-45C5-896F-A891349E4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0" y="1015999"/>
            <a:ext cx="6858000" cy="4430643"/>
          </a:xfrm>
        </p:spPr>
        <p:txBody>
          <a:bodyPr/>
          <a:lstStyle/>
          <a:p>
            <a:endParaRPr lang="en-GB" sz="320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Gaining buy in from retailers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Work includes- </a:t>
            </a:r>
          </a:p>
          <a:p>
            <a:pPr marL="971550" lvl="1" indent="-285750"/>
            <a:r>
              <a:rPr lang="en-GB" dirty="0"/>
              <a:t>Informing all retailers about the scheme</a:t>
            </a:r>
          </a:p>
          <a:p>
            <a:pPr marL="971550" lvl="1" indent="-285750"/>
            <a:r>
              <a:rPr lang="en-GB" dirty="0"/>
              <a:t>Gaining initial interest from retailers</a:t>
            </a:r>
          </a:p>
          <a:p>
            <a:pPr marL="971550" lvl="1" indent="-285750"/>
            <a:r>
              <a:rPr lang="en-GB" dirty="0"/>
              <a:t>Draft design and costing for 4 premises</a:t>
            </a:r>
          </a:p>
          <a:p>
            <a:pPr marL="971550" lvl="1" indent="-285750"/>
            <a:r>
              <a:rPr lang="en-GB" dirty="0"/>
              <a:t>Interest from a further 10 more premises to date</a:t>
            </a:r>
          </a:p>
          <a:p>
            <a:pPr marL="971550" lvl="1" indent="-285750"/>
            <a:r>
              <a:rPr lang="en-GB" dirty="0"/>
              <a:t>First shop ready to be developed- Walker &amp; 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B23FA-5AB0-4FFB-943C-740BD5C60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800" b="1" dirty="0"/>
              <a:t>What we have done so far</a:t>
            </a:r>
            <a:endParaRPr lang="en-GB" sz="4800" dirty="0"/>
          </a:p>
          <a:p>
            <a:r>
              <a:rPr lang="en-GB" sz="4000" dirty="0"/>
              <a:t>The retailers</a:t>
            </a:r>
          </a:p>
        </p:txBody>
      </p:sp>
    </p:spTree>
    <p:extLst>
      <p:ext uri="{BB962C8B-B14F-4D97-AF65-F5344CB8AC3E}">
        <p14:creationId xmlns:p14="http://schemas.microsoft.com/office/powerpoint/2010/main" val="218404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FB13F-5430-45C5-896F-A891349E4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0" y="1015999"/>
            <a:ext cx="6858000" cy="4430643"/>
          </a:xfrm>
        </p:spPr>
        <p:txBody>
          <a:bodyPr/>
          <a:lstStyle/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B23FA-5AB0-4FFB-943C-740BD5C606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800" b="1" dirty="0"/>
              <a:t>DPS – What does it entail?</a:t>
            </a:r>
          </a:p>
          <a:p>
            <a:r>
              <a:rPr lang="en-GB" sz="4800" dirty="0"/>
              <a:t>Introduction</a:t>
            </a:r>
          </a:p>
          <a:p>
            <a:endParaRPr lang="en-GB" sz="4800" dirty="0"/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3AA2AF-54A1-4BE3-B0C9-46ECD5584108}"/>
              </a:ext>
            </a:extLst>
          </p:cNvPr>
          <p:cNvSpPr/>
          <p:nvPr/>
        </p:nvSpPr>
        <p:spPr>
          <a:xfrm>
            <a:off x="5068388" y="1193800"/>
            <a:ext cx="6096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What is a DPS?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Dynamic Purchasing System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Pre-Approved list of suppliers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Open to applications at all times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Advantages of joining the DPS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£</a:t>
            </a:r>
            <a:r>
              <a:rPr lang="en-GB" sz="2000" dirty="0" err="1"/>
              <a:t>1m</a:t>
            </a:r>
            <a:r>
              <a:rPr lang="en-GB" sz="2000" dirty="0"/>
              <a:t> worth of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1 initial application 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All Suppliers Invited to quote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Prices/rates not asked for at time of joining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Free to join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The Council is commitment to be a fair client and to pay its suppliers on time.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286942"/>
      </p:ext>
    </p:extLst>
  </p:cSld>
  <p:clrMapOvr>
    <a:masterClrMapping/>
  </p:clrMapOvr>
</p:sld>
</file>

<file path=ppt/theme/theme1.xml><?xml version="1.0" encoding="utf-8"?>
<a:theme xmlns:a="http://schemas.openxmlformats.org/drawingml/2006/main" name="Tilte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C Corporate Template [Compatibility Mode]" id="{009A84B1-1F8F-47AF-8492-3CB4E2AC562A}" vid="{EE36730D-0A2C-41E5-9B9A-8881BF60170B}"/>
    </a:ext>
  </a:extLst>
</a:theme>
</file>

<file path=ppt/theme/theme10.xml><?xml version="1.0" encoding="utf-8"?>
<a:theme xmlns:a="http://schemas.openxmlformats.org/drawingml/2006/main" name="Arrow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C Corporate Template [Compatibility Mode]" id="{009A84B1-1F8F-47AF-8492-3CB4E2AC562A}" vid="{D7F10EE1-8DB1-47C1-B4ED-B1BE8542BF7B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C Corporate Template [Compatibility Mode]" id="{009A84B1-1F8F-47AF-8492-3CB4E2AC562A}" vid="{D1E0A5A2-831A-47CD-A4AB-9560EC45B3A5}"/>
    </a:ext>
  </a:extLst>
</a:theme>
</file>

<file path=ppt/theme/theme3.xml><?xml version="1.0" encoding="utf-8"?>
<a:theme xmlns:a="http://schemas.openxmlformats.org/drawingml/2006/main" name="Red lef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C Corporate Template [Compatibility Mode]" id="{009A84B1-1F8F-47AF-8492-3CB4E2AC562A}" vid="{FE1F18A4-1F57-419F-80A0-24E488F2C11A}"/>
    </a:ext>
  </a:extLst>
</a:theme>
</file>

<file path=ppt/theme/theme4.xml><?xml version="1.0" encoding="utf-8"?>
<a:theme xmlns:a="http://schemas.openxmlformats.org/drawingml/2006/main" name="North Somerset Are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C Corporate Template [Compatibility Mode]" id="{009A84B1-1F8F-47AF-8492-3CB4E2AC562A}" vid="{3E78DFCF-41A9-41A3-8E0E-F96A1C031A2F}"/>
    </a:ext>
  </a:extLst>
</a:theme>
</file>

<file path=ppt/theme/theme5.xml><?xml version="1.0" encoding="utf-8"?>
<a:theme xmlns:a="http://schemas.openxmlformats.org/drawingml/2006/main" name="Partnership work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C Corporate Template [Compatibility Mode]" id="{009A84B1-1F8F-47AF-8492-3CB4E2AC562A}" vid="{B2BAF547-21C2-4FDD-A589-821C45502DC2}"/>
    </a:ext>
  </a:extLst>
</a:theme>
</file>

<file path=ppt/theme/theme6.xml><?xml version="1.0" encoding="utf-8"?>
<a:theme xmlns:a="http://schemas.openxmlformats.org/drawingml/2006/main" name="Adults and older peop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C Corporate Template [Compatibility Mode]" id="{009A84B1-1F8F-47AF-8492-3CB4E2AC562A}" vid="{29135E1C-C7CB-4225-9FD4-2FD64CBA679A}"/>
    </a:ext>
  </a:extLst>
</a:theme>
</file>

<file path=ppt/theme/theme7.xml><?xml version="1.0" encoding="utf-8"?>
<a:theme xmlns:a="http://schemas.openxmlformats.org/drawingml/2006/main" name="Busine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C Corporate Template [Compatibility Mode]" id="{009A84B1-1F8F-47AF-8492-3CB4E2AC562A}" vid="{D7459AF7-234F-4056-A8F4-ED2C4B8B9F1F}"/>
    </a:ext>
  </a:extLst>
</a:theme>
</file>

<file path=ppt/theme/theme8.xml><?xml version="1.0" encoding="utf-8"?>
<a:theme xmlns:a="http://schemas.openxmlformats.org/drawingml/2006/main" name="Children and young peop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C Corporate Template [Compatibility Mode]" id="{009A84B1-1F8F-47AF-8492-3CB4E2AC562A}" vid="{5DECFC7C-EEAD-4AD5-8F09-FC7B70EB9A59}"/>
    </a:ext>
  </a:extLst>
</a:theme>
</file>

<file path=ppt/theme/theme9.xml><?xml version="1.0" encoding="utf-8"?>
<a:theme xmlns:a="http://schemas.openxmlformats.org/drawingml/2006/main" name="Environ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C Corporate Template [Compatibility Mode]" id="{009A84B1-1F8F-47AF-8492-3CB4E2AC562A}" vid="{54212776-2F46-4F4F-A4F9-B23D32FCCEB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9905C72198BA458B5AC4885B240266" ma:contentTypeVersion="355" ma:contentTypeDescription="Create a new document." ma:contentTypeScope="" ma:versionID="47e02a692097e7ce117870f835a18240">
  <xsd:schema xmlns:xsd="http://www.w3.org/2001/XMLSchema" xmlns:xs="http://www.w3.org/2001/XMLSchema" xmlns:p="http://schemas.microsoft.com/office/2006/metadata/properties" xmlns:ns2="639c30d1-9da3-478d-9283-3c828138270d" xmlns:ns3="238d29a5-7a0f-45a9-aedd-4b5a61862def" targetNamespace="http://schemas.microsoft.com/office/2006/metadata/properties" ma:root="true" ma:fieldsID="492cd2b0fd27679c24373658684e65fd" ns2:_="" ns3:_="">
    <xsd:import namespace="639c30d1-9da3-478d-9283-3c828138270d"/>
    <xsd:import namespace="238d29a5-7a0f-45a9-aedd-4b5a61862de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c30d1-9da3-478d-9283-3c828138270d" elementFormDefault="qualified">
    <xsd:import namespace="http://schemas.microsoft.com/office/2006/documentManagement/types"/>
    <xsd:import namespace="http://schemas.microsoft.com/office/infopath/2007/PartnerControls"/>
    <xsd:element name="_dlc_DocId" ma:index="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d29a5-7a0f-45a9-aedd-4b5a61862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7" nillable="true" ma:displayName="Tags" ma:internalName="MediaServiceAutoTags" ma:readOnly="true">
      <xsd:simpleType>
        <xsd:restriction base="dms:Text"/>
      </xsd:simpleType>
    </xsd:element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96667D-5852-4865-89E6-270416E49BA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7A9DC3D-C87E-4FAC-8EFC-7B4C01A445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A0EEE-3139-4657-AE05-95752C73C692}">
  <ds:schemaRefs>
    <ds:schemaRef ds:uri="http://purl.org/dc/elements/1.1/"/>
    <ds:schemaRef ds:uri="http://schemas.microsoft.com/office/2006/metadata/properties"/>
    <ds:schemaRef ds:uri="238d29a5-7a0f-45a9-aedd-4b5a61862def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39c30d1-9da3-478d-9283-3c828138270d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2F42977-6C96-46B6-AFA1-7BD7E0A35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9c30d1-9da3-478d-9283-3c828138270d"/>
    <ds:schemaRef ds:uri="238d29a5-7a0f-45a9-aedd-4b5a61862d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NSC Corporate Template</Template>
  <TotalTime>1528</TotalTime>
  <Words>688</Words>
  <Application>Microsoft Office PowerPoint</Application>
  <PresentationFormat>Widescreen</PresentationFormat>
  <Paragraphs>157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Century Gothic</vt:lpstr>
      <vt:lpstr>Tilte slide 1</vt:lpstr>
      <vt:lpstr>Title Slide 2</vt:lpstr>
      <vt:lpstr>Red left</vt:lpstr>
      <vt:lpstr>North Somerset Area</vt:lpstr>
      <vt:lpstr>Partnership working</vt:lpstr>
      <vt:lpstr>Adults and older people</vt:lpstr>
      <vt:lpstr>Business</vt:lpstr>
      <vt:lpstr>Children and young people</vt:lpstr>
      <vt:lpstr>Environment</vt:lpstr>
      <vt:lpstr>Arrows</vt:lpstr>
      <vt:lpstr>Weston Heritage Action Zone DPS Workshop 9 January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Weston Town Centre Advisory Group June 2018</dc:title>
  <dc:creator>cara</dc:creator>
  <cp:lastModifiedBy>Cara MacMahon</cp:lastModifiedBy>
  <cp:revision>35</cp:revision>
  <cp:lastPrinted>2016-04-22T11:12:47Z</cp:lastPrinted>
  <dcterms:created xsi:type="dcterms:W3CDTF">2018-06-12T08:53:49Z</dcterms:created>
  <dcterms:modified xsi:type="dcterms:W3CDTF">2020-01-09T08:51:38Z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0x010100CF9905C72198BA458B5AC4885B240266</vt:lpwstr>
  </property>
</Properties>
</file>