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8" r:id="rId2"/>
    <p:sldMasterId id="2147483681" r:id="rId3"/>
    <p:sldMasterId id="2147483693" r:id="rId4"/>
    <p:sldMasterId id="2147483705" r:id="rId5"/>
    <p:sldMasterId id="2147483717" r:id="rId6"/>
    <p:sldMasterId id="2147483729" r:id="rId7"/>
    <p:sldMasterId id="2147483741" r:id="rId8"/>
    <p:sldMasterId id="2147483753" r:id="rId9"/>
  </p:sldMasterIdLst>
  <p:notesMasterIdLst>
    <p:notesMasterId r:id="rId85"/>
  </p:notesMasterIdLst>
  <p:handoutMasterIdLst>
    <p:handoutMasterId r:id="rId86"/>
  </p:handoutMasterIdLst>
  <p:sldIdLst>
    <p:sldId id="432" r:id="rId10"/>
    <p:sldId id="468" r:id="rId11"/>
    <p:sldId id="469" r:id="rId12"/>
    <p:sldId id="441" r:id="rId13"/>
    <p:sldId id="442" r:id="rId14"/>
    <p:sldId id="443" r:id="rId15"/>
    <p:sldId id="444" r:id="rId16"/>
    <p:sldId id="446" r:id="rId17"/>
    <p:sldId id="456" r:id="rId18"/>
    <p:sldId id="457" r:id="rId19"/>
    <p:sldId id="480" r:id="rId20"/>
    <p:sldId id="481" r:id="rId21"/>
    <p:sldId id="482" r:id="rId22"/>
    <p:sldId id="483" r:id="rId23"/>
    <p:sldId id="484" r:id="rId24"/>
    <p:sldId id="485" r:id="rId25"/>
    <p:sldId id="486" r:id="rId26"/>
    <p:sldId id="487" r:id="rId27"/>
    <p:sldId id="488" r:id="rId28"/>
    <p:sldId id="489" r:id="rId29"/>
    <p:sldId id="491" r:id="rId30"/>
    <p:sldId id="492" r:id="rId31"/>
    <p:sldId id="493" r:id="rId32"/>
    <p:sldId id="494" r:id="rId33"/>
    <p:sldId id="495" r:id="rId34"/>
    <p:sldId id="496" r:id="rId35"/>
    <p:sldId id="497" r:id="rId36"/>
    <p:sldId id="498" r:id="rId37"/>
    <p:sldId id="499" r:id="rId38"/>
    <p:sldId id="500" r:id="rId39"/>
    <p:sldId id="501" r:id="rId40"/>
    <p:sldId id="502" r:id="rId41"/>
    <p:sldId id="503" r:id="rId42"/>
    <p:sldId id="504" r:id="rId43"/>
    <p:sldId id="505" r:id="rId44"/>
    <p:sldId id="506" r:id="rId45"/>
    <p:sldId id="507" r:id="rId46"/>
    <p:sldId id="508" r:id="rId47"/>
    <p:sldId id="509" r:id="rId48"/>
    <p:sldId id="510" r:id="rId49"/>
    <p:sldId id="511" r:id="rId50"/>
    <p:sldId id="512" r:id="rId51"/>
    <p:sldId id="513" r:id="rId52"/>
    <p:sldId id="514" r:id="rId53"/>
    <p:sldId id="515" r:id="rId54"/>
    <p:sldId id="516" r:id="rId55"/>
    <p:sldId id="517" r:id="rId56"/>
    <p:sldId id="518" r:id="rId57"/>
    <p:sldId id="519" r:id="rId58"/>
    <p:sldId id="520" r:id="rId59"/>
    <p:sldId id="521" r:id="rId60"/>
    <p:sldId id="522" r:id="rId61"/>
    <p:sldId id="523" r:id="rId62"/>
    <p:sldId id="524" r:id="rId63"/>
    <p:sldId id="525" r:id="rId64"/>
    <p:sldId id="526" r:id="rId65"/>
    <p:sldId id="527" r:id="rId66"/>
    <p:sldId id="528" r:id="rId67"/>
    <p:sldId id="529" r:id="rId68"/>
    <p:sldId id="530" r:id="rId69"/>
    <p:sldId id="531" r:id="rId70"/>
    <p:sldId id="532" r:id="rId71"/>
    <p:sldId id="533" r:id="rId72"/>
    <p:sldId id="534" r:id="rId73"/>
    <p:sldId id="535" r:id="rId74"/>
    <p:sldId id="536" r:id="rId75"/>
    <p:sldId id="537" r:id="rId76"/>
    <p:sldId id="538" r:id="rId77"/>
    <p:sldId id="539" r:id="rId78"/>
    <p:sldId id="540" r:id="rId79"/>
    <p:sldId id="541" r:id="rId80"/>
    <p:sldId id="542" r:id="rId81"/>
    <p:sldId id="543" r:id="rId82"/>
    <p:sldId id="544" r:id="rId83"/>
    <p:sldId id="545" r:id="rId84"/>
  </p:sldIdLst>
  <p:sldSz cx="9144000" cy="6858000" type="screen4x3"/>
  <p:notesSz cx="6640513" cy="9904413"/>
  <p:defaultTextStyle>
    <a:defPPr>
      <a:defRPr lang="en-GB"/>
    </a:defPPr>
    <a:lvl1pPr algn="l" rtl="0" fontAlgn="base">
      <a:spcBef>
        <a:spcPct val="0"/>
      </a:spcBef>
      <a:spcAft>
        <a:spcPct val="0"/>
      </a:spcAft>
      <a:defRPr sz="2000" kern="1200">
        <a:solidFill>
          <a:schemeClr val="tx1"/>
        </a:solidFill>
        <a:latin typeface="Trebuchet MS" pitchFamily="34" charset="0"/>
        <a:ea typeface="+mn-ea"/>
        <a:cs typeface="+mn-cs"/>
      </a:defRPr>
    </a:lvl1pPr>
    <a:lvl2pPr marL="457200" algn="l" rtl="0" fontAlgn="base">
      <a:spcBef>
        <a:spcPct val="0"/>
      </a:spcBef>
      <a:spcAft>
        <a:spcPct val="0"/>
      </a:spcAft>
      <a:defRPr sz="2000" kern="1200">
        <a:solidFill>
          <a:schemeClr val="tx1"/>
        </a:solidFill>
        <a:latin typeface="Trebuchet MS" pitchFamily="34" charset="0"/>
        <a:ea typeface="+mn-ea"/>
        <a:cs typeface="+mn-cs"/>
      </a:defRPr>
    </a:lvl2pPr>
    <a:lvl3pPr marL="914400" algn="l" rtl="0" fontAlgn="base">
      <a:spcBef>
        <a:spcPct val="0"/>
      </a:spcBef>
      <a:spcAft>
        <a:spcPct val="0"/>
      </a:spcAft>
      <a:defRPr sz="2000" kern="1200">
        <a:solidFill>
          <a:schemeClr val="tx1"/>
        </a:solidFill>
        <a:latin typeface="Trebuchet MS" pitchFamily="34" charset="0"/>
        <a:ea typeface="+mn-ea"/>
        <a:cs typeface="+mn-cs"/>
      </a:defRPr>
    </a:lvl3pPr>
    <a:lvl4pPr marL="1371600" algn="l" rtl="0" fontAlgn="base">
      <a:spcBef>
        <a:spcPct val="0"/>
      </a:spcBef>
      <a:spcAft>
        <a:spcPct val="0"/>
      </a:spcAft>
      <a:defRPr sz="2000" kern="1200">
        <a:solidFill>
          <a:schemeClr val="tx1"/>
        </a:solidFill>
        <a:latin typeface="Trebuchet MS" pitchFamily="34" charset="0"/>
        <a:ea typeface="+mn-ea"/>
        <a:cs typeface="+mn-cs"/>
      </a:defRPr>
    </a:lvl4pPr>
    <a:lvl5pPr marL="1828800" algn="l" rtl="0" fontAlgn="base">
      <a:spcBef>
        <a:spcPct val="0"/>
      </a:spcBef>
      <a:spcAft>
        <a:spcPct val="0"/>
      </a:spcAft>
      <a:defRPr sz="2000" kern="1200">
        <a:solidFill>
          <a:schemeClr val="tx1"/>
        </a:solidFill>
        <a:latin typeface="Trebuchet MS" pitchFamily="34" charset="0"/>
        <a:ea typeface="+mn-ea"/>
        <a:cs typeface="+mn-cs"/>
      </a:defRPr>
    </a:lvl5pPr>
    <a:lvl6pPr marL="2286000" algn="l" defTabSz="914400" rtl="0" eaLnBrk="1" latinLnBrk="0" hangingPunct="1">
      <a:defRPr sz="2000" kern="1200">
        <a:solidFill>
          <a:schemeClr val="tx1"/>
        </a:solidFill>
        <a:latin typeface="Trebuchet MS" pitchFamily="34" charset="0"/>
        <a:ea typeface="+mn-ea"/>
        <a:cs typeface="+mn-cs"/>
      </a:defRPr>
    </a:lvl6pPr>
    <a:lvl7pPr marL="2743200" algn="l" defTabSz="914400" rtl="0" eaLnBrk="1" latinLnBrk="0" hangingPunct="1">
      <a:defRPr sz="2000" kern="1200">
        <a:solidFill>
          <a:schemeClr val="tx1"/>
        </a:solidFill>
        <a:latin typeface="Trebuchet MS" pitchFamily="34" charset="0"/>
        <a:ea typeface="+mn-ea"/>
        <a:cs typeface="+mn-cs"/>
      </a:defRPr>
    </a:lvl7pPr>
    <a:lvl8pPr marL="3200400" algn="l" defTabSz="914400" rtl="0" eaLnBrk="1" latinLnBrk="0" hangingPunct="1">
      <a:defRPr sz="2000" kern="1200">
        <a:solidFill>
          <a:schemeClr val="tx1"/>
        </a:solidFill>
        <a:latin typeface="Trebuchet MS" pitchFamily="34" charset="0"/>
        <a:ea typeface="+mn-ea"/>
        <a:cs typeface="+mn-cs"/>
      </a:defRPr>
    </a:lvl8pPr>
    <a:lvl9pPr marL="3657600" algn="l" defTabSz="914400" rtl="0" eaLnBrk="1" latinLnBrk="0" hangingPunct="1">
      <a:defRPr sz="2000" kern="1200">
        <a:solidFill>
          <a:schemeClr val="tx1"/>
        </a:solidFill>
        <a:latin typeface="Trebuchet MS"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0">
          <p15:clr>
            <a:srgbClr val="A4A3A4"/>
          </p15:clr>
        </p15:guide>
        <p15:guide id="2" pos="209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olhurst"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FFCC00"/>
    <a:srgbClr val="000066"/>
    <a:srgbClr val="990033"/>
    <a:srgbClr val="FF0000"/>
    <a:srgbClr val="FFFF99"/>
    <a:srgbClr val="FF9900"/>
    <a:srgbClr val="FCB3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55" autoAdjust="0"/>
    <p:restoredTop sz="91297" autoAdjust="0"/>
  </p:normalViewPr>
  <p:slideViewPr>
    <p:cSldViewPr snapToGrid="0">
      <p:cViewPr>
        <p:scale>
          <a:sx n="74" d="100"/>
          <a:sy n="74" d="100"/>
        </p:scale>
        <p:origin x="-1488"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47" d="100"/>
          <a:sy n="47" d="100"/>
        </p:scale>
        <p:origin x="-2736" y="-108"/>
      </p:cViewPr>
      <p:guideLst>
        <p:guide orient="horz" pos="3120"/>
        <p:guide pos="209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slide" Target="slides/slide54.xml"/><Relationship Id="rId68" Type="http://schemas.openxmlformats.org/officeDocument/2006/relationships/slide" Target="slides/slide59.xml"/><Relationship Id="rId76" Type="http://schemas.openxmlformats.org/officeDocument/2006/relationships/slide" Target="slides/slide67.xml"/><Relationship Id="rId84" Type="http://schemas.openxmlformats.org/officeDocument/2006/relationships/slide" Target="slides/slide75.xml"/><Relationship Id="rId89" Type="http://schemas.openxmlformats.org/officeDocument/2006/relationships/viewProps" Target="viewProps.xml"/><Relationship Id="rId7" Type="http://schemas.openxmlformats.org/officeDocument/2006/relationships/slideMaster" Target="slideMasters/slideMaster7.xml"/><Relationship Id="rId71" Type="http://schemas.openxmlformats.org/officeDocument/2006/relationships/slide" Target="slides/slide62.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slide" Target="slides/slide57.xml"/><Relationship Id="rId74" Type="http://schemas.openxmlformats.org/officeDocument/2006/relationships/slide" Target="slides/slide65.xml"/><Relationship Id="rId79" Type="http://schemas.openxmlformats.org/officeDocument/2006/relationships/slide" Target="slides/slide70.xml"/><Relationship Id="rId87" Type="http://schemas.openxmlformats.org/officeDocument/2006/relationships/commentAuthors" Target="commentAuthors.xml"/><Relationship Id="rId5" Type="http://schemas.openxmlformats.org/officeDocument/2006/relationships/slideMaster" Target="slideMasters/slideMaster5.xml"/><Relationship Id="rId61" Type="http://schemas.openxmlformats.org/officeDocument/2006/relationships/slide" Target="slides/slide52.xml"/><Relationship Id="rId82" Type="http://schemas.openxmlformats.org/officeDocument/2006/relationships/slide" Target="slides/slide73.xml"/><Relationship Id="rId90" Type="http://schemas.openxmlformats.org/officeDocument/2006/relationships/theme" Target="theme/theme1.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slide" Target="slides/slide60.xml"/><Relationship Id="rId77" Type="http://schemas.openxmlformats.org/officeDocument/2006/relationships/slide" Target="slides/slide68.xml"/><Relationship Id="rId8" Type="http://schemas.openxmlformats.org/officeDocument/2006/relationships/slideMaster" Target="slideMasters/slideMaster8.xml"/><Relationship Id="rId51" Type="http://schemas.openxmlformats.org/officeDocument/2006/relationships/slide" Target="slides/slide42.xml"/><Relationship Id="rId72" Type="http://schemas.openxmlformats.org/officeDocument/2006/relationships/slide" Target="slides/slide63.xml"/><Relationship Id="rId80" Type="http://schemas.openxmlformats.org/officeDocument/2006/relationships/slide" Target="slides/slide71.xml"/><Relationship Id="rId85"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slide" Target="slides/slide66.xml"/><Relationship Id="rId83" Type="http://schemas.openxmlformats.org/officeDocument/2006/relationships/slide" Target="slides/slide74.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slide" Target="slides/slide64.xml"/><Relationship Id="rId78" Type="http://schemas.openxmlformats.org/officeDocument/2006/relationships/slide" Target="slides/slide69.xml"/><Relationship Id="rId81" Type="http://schemas.openxmlformats.org/officeDocument/2006/relationships/slide" Target="slides/slide72.xml"/><Relationship Id="rId86"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878138"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35" tIns="46067" rIns="92135" bIns="46067" numCol="1" anchor="t" anchorCtr="0" compatLnSpc="1">
            <a:prstTxWarp prst="textNoShape">
              <a:avLst/>
            </a:prstTxWarp>
          </a:bodyPr>
          <a:lstStyle>
            <a:lvl1pPr defTabSz="920750">
              <a:defRPr sz="1200">
                <a:latin typeface="Arial" charset="0"/>
              </a:defRPr>
            </a:lvl1pPr>
          </a:lstStyle>
          <a:p>
            <a:endParaRPr lang="en-US" altLang="en-US" dirty="0"/>
          </a:p>
        </p:txBody>
      </p:sp>
      <p:sp>
        <p:nvSpPr>
          <p:cNvPr id="62467" name="Rectangle 3"/>
          <p:cNvSpPr>
            <a:spLocks noGrp="1" noChangeArrowheads="1"/>
          </p:cNvSpPr>
          <p:nvPr>
            <p:ph type="dt" sz="quarter" idx="1"/>
          </p:nvPr>
        </p:nvSpPr>
        <p:spPr bwMode="auto">
          <a:xfrm>
            <a:off x="3760788" y="0"/>
            <a:ext cx="287813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35" tIns="46067" rIns="92135" bIns="46067" numCol="1" anchor="t" anchorCtr="0" compatLnSpc="1">
            <a:prstTxWarp prst="textNoShape">
              <a:avLst/>
            </a:prstTxWarp>
          </a:bodyPr>
          <a:lstStyle>
            <a:lvl1pPr algn="r" defTabSz="920750">
              <a:defRPr sz="1200">
                <a:latin typeface="Arial" charset="0"/>
              </a:defRPr>
            </a:lvl1pPr>
          </a:lstStyle>
          <a:p>
            <a:endParaRPr lang="en-US" altLang="en-US" dirty="0"/>
          </a:p>
        </p:txBody>
      </p:sp>
      <p:sp>
        <p:nvSpPr>
          <p:cNvPr id="62468" name="Rectangle 4"/>
          <p:cNvSpPr>
            <a:spLocks noGrp="1" noChangeArrowheads="1"/>
          </p:cNvSpPr>
          <p:nvPr>
            <p:ph type="ftr" sz="quarter" idx="2"/>
          </p:nvPr>
        </p:nvSpPr>
        <p:spPr bwMode="auto">
          <a:xfrm>
            <a:off x="0" y="9407525"/>
            <a:ext cx="2878138"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35" tIns="46067" rIns="92135" bIns="46067" numCol="1" anchor="b" anchorCtr="0" compatLnSpc="1">
            <a:prstTxWarp prst="textNoShape">
              <a:avLst/>
            </a:prstTxWarp>
          </a:bodyPr>
          <a:lstStyle>
            <a:lvl1pPr defTabSz="920750">
              <a:defRPr sz="1200">
                <a:latin typeface="Arial" charset="0"/>
              </a:defRPr>
            </a:lvl1pPr>
          </a:lstStyle>
          <a:p>
            <a:endParaRPr lang="en-US" altLang="en-US" dirty="0"/>
          </a:p>
        </p:txBody>
      </p:sp>
      <p:sp>
        <p:nvSpPr>
          <p:cNvPr id="62469" name="Rectangle 5"/>
          <p:cNvSpPr>
            <a:spLocks noGrp="1" noChangeArrowheads="1"/>
          </p:cNvSpPr>
          <p:nvPr>
            <p:ph type="sldNum" sz="quarter" idx="3"/>
          </p:nvPr>
        </p:nvSpPr>
        <p:spPr bwMode="auto">
          <a:xfrm>
            <a:off x="3760788" y="9407525"/>
            <a:ext cx="287813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35" tIns="46067" rIns="92135" bIns="46067" numCol="1" anchor="b" anchorCtr="0" compatLnSpc="1">
            <a:prstTxWarp prst="textNoShape">
              <a:avLst/>
            </a:prstTxWarp>
          </a:bodyPr>
          <a:lstStyle>
            <a:lvl1pPr algn="r" defTabSz="920750">
              <a:defRPr sz="1200">
                <a:latin typeface="Arial" charset="0"/>
              </a:defRPr>
            </a:lvl1pPr>
          </a:lstStyle>
          <a:p>
            <a:fld id="{653CB8CD-5861-4305-979E-51E5680E48D5}" type="slidenum">
              <a:rPr lang="en-GB" altLang="en-US"/>
              <a:pPr/>
              <a:t>‹#›</a:t>
            </a:fld>
            <a:endParaRPr lang="en-GB" altLang="en-US" dirty="0"/>
          </a:p>
        </p:txBody>
      </p:sp>
    </p:spTree>
    <p:extLst>
      <p:ext uri="{BB962C8B-B14F-4D97-AF65-F5344CB8AC3E}">
        <p14:creationId xmlns:p14="http://schemas.microsoft.com/office/powerpoint/2010/main" val="1179452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878138"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35" tIns="46067" rIns="92135" bIns="46067" numCol="1" anchor="t" anchorCtr="0" compatLnSpc="1">
            <a:prstTxWarp prst="textNoShape">
              <a:avLst/>
            </a:prstTxWarp>
          </a:bodyPr>
          <a:lstStyle>
            <a:lvl1pPr defTabSz="920750">
              <a:defRPr sz="1200">
                <a:latin typeface="Arial" charset="0"/>
              </a:defRPr>
            </a:lvl1pPr>
          </a:lstStyle>
          <a:p>
            <a:endParaRPr lang="en-US" altLang="en-US" dirty="0"/>
          </a:p>
        </p:txBody>
      </p:sp>
      <p:sp>
        <p:nvSpPr>
          <p:cNvPr id="31747" name="Rectangle 3"/>
          <p:cNvSpPr>
            <a:spLocks noGrp="1" noChangeArrowheads="1"/>
          </p:cNvSpPr>
          <p:nvPr>
            <p:ph type="dt" idx="1"/>
          </p:nvPr>
        </p:nvSpPr>
        <p:spPr bwMode="auto">
          <a:xfrm>
            <a:off x="3760788" y="0"/>
            <a:ext cx="287813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35" tIns="46067" rIns="92135" bIns="46067" numCol="1" anchor="t" anchorCtr="0" compatLnSpc="1">
            <a:prstTxWarp prst="textNoShape">
              <a:avLst/>
            </a:prstTxWarp>
          </a:bodyPr>
          <a:lstStyle>
            <a:lvl1pPr algn="r" defTabSz="920750">
              <a:defRPr sz="1200">
                <a:latin typeface="Arial" charset="0"/>
              </a:defRPr>
            </a:lvl1pPr>
          </a:lstStyle>
          <a:p>
            <a:endParaRPr lang="en-US" altLang="en-US" dirty="0"/>
          </a:p>
        </p:txBody>
      </p:sp>
      <p:sp>
        <p:nvSpPr>
          <p:cNvPr id="34820" name="Rectangle 4"/>
          <p:cNvSpPr>
            <a:spLocks noGrp="1" noRot="1" noChangeAspect="1" noChangeArrowheads="1" noTextEdit="1"/>
          </p:cNvSpPr>
          <p:nvPr>
            <p:ph type="sldImg" idx="2"/>
          </p:nvPr>
        </p:nvSpPr>
        <p:spPr bwMode="auto">
          <a:xfrm>
            <a:off x="844550" y="742950"/>
            <a:ext cx="4954588" cy="37163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p:cNvSpPr>
            <a:spLocks noGrp="1" noChangeArrowheads="1"/>
          </p:cNvSpPr>
          <p:nvPr>
            <p:ph type="body" sz="quarter" idx="3"/>
          </p:nvPr>
        </p:nvSpPr>
        <p:spPr bwMode="auto">
          <a:xfrm>
            <a:off x="663575" y="4705350"/>
            <a:ext cx="5313363"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35" tIns="46067" rIns="92135" bIns="46067"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1750" name="Rectangle 6"/>
          <p:cNvSpPr>
            <a:spLocks noGrp="1" noChangeArrowheads="1"/>
          </p:cNvSpPr>
          <p:nvPr>
            <p:ph type="ftr" sz="quarter" idx="4"/>
          </p:nvPr>
        </p:nvSpPr>
        <p:spPr bwMode="auto">
          <a:xfrm>
            <a:off x="0" y="9407525"/>
            <a:ext cx="2878138"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35" tIns="46067" rIns="92135" bIns="46067" numCol="1" anchor="b" anchorCtr="0" compatLnSpc="1">
            <a:prstTxWarp prst="textNoShape">
              <a:avLst/>
            </a:prstTxWarp>
          </a:bodyPr>
          <a:lstStyle>
            <a:lvl1pPr defTabSz="920750">
              <a:defRPr sz="1200">
                <a:latin typeface="Arial" charset="0"/>
              </a:defRPr>
            </a:lvl1pPr>
          </a:lstStyle>
          <a:p>
            <a:endParaRPr lang="en-US" altLang="en-US" dirty="0"/>
          </a:p>
        </p:txBody>
      </p:sp>
      <p:sp>
        <p:nvSpPr>
          <p:cNvPr id="31751" name="Rectangle 7"/>
          <p:cNvSpPr>
            <a:spLocks noGrp="1" noChangeArrowheads="1"/>
          </p:cNvSpPr>
          <p:nvPr>
            <p:ph type="sldNum" sz="quarter" idx="5"/>
          </p:nvPr>
        </p:nvSpPr>
        <p:spPr bwMode="auto">
          <a:xfrm>
            <a:off x="3760788" y="9407525"/>
            <a:ext cx="287813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35" tIns="46067" rIns="92135" bIns="46067" numCol="1" anchor="b" anchorCtr="0" compatLnSpc="1">
            <a:prstTxWarp prst="textNoShape">
              <a:avLst/>
            </a:prstTxWarp>
          </a:bodyPr>
          <a:lstStyle>
            <a:lvl1pPr algn="r" defTabSz="920750">
              <a:defRPr sz="1200">
                <a:latin typeface="Arial" charset="0"/>
              </a:defRPr>
            </a:lvl1pPr>
          </a:lstStyle>
          <a:p>
            <a:fld id="{389B8533-D1B5-4F4E-A482-0D2B7B67CB2F}" type="slidenum">
              <a:rPr lang="en-GB" altLang="en-US"/>
              <a:pPr/>
              <a:t>‹#›</a:t>
            </a:fld>
            <a:endParaRPr lang="en-GB" altLang="en-US" dirty="0"/>
          </a:p>
        </p:txBody>
      </p:sp>
    </p:spTree>
    <p:extLst>
      <p:ext uri="{BB962C8B-B14F-4D97-AF65-F5344CB8AC3E}">
        <p14:creationId xmlns:p14="http://schemas.microsoft.com/office/powerpoint/2010/main" val="5622871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pitchFamily="34" charset="0"/>
                <a:ea typeface="+mn-ea"/>
                <a:cs typeface="+mn-cs"/>
              </a:rPr>
              <a:t>In Scope</a:t>
            </a:r>
          </a:p>
          <a:p>
            <a:pPr lvl="0"/>
            <a:r>
              <a:rPr lang="en-GB" sz="1200" kern="1200" dirty="0" smtClean="0">
                <a:solidFill>
                  <a:schemeClr val="tx1"/>
                </a:solidFill>
                <a:effectLst/>
                <a:latin typeface="Arial" pitchFamily="34" charset="0"/>
                <a:ea typeface="+mn-ea"/>
                <a:cs typeface="+mn-cs"/>
              </a:rPr>
              <a:t>Integrated Open access (all age) Reproductive and Sexual Health Service level 1-3</a:t>
            </a:r>
          </a:p>
          <a:p>
            <a:pPr lvl="0"/>
            <a:r>
              <a:rPr lang="en-GB" sz="1200" kern="1200" dirty="0" smtClean="0">
                <a:solidFill>
                  <a:schemeClr val="tx1"/>
                </a:solidFill>
                <a:effectLst/>
                <a:latin typeface="Arial" pitchFamily="34" charset="0"/>
                <a:ea typeface="+mn-ea"/>
                <a:cs typeface="+mn-cs"/>
              </a:rPr>
              <a:t>The Chlamydia Screening Programme for Cornwall</a:t>
            </a:r>
          </a:p>
          <a:p>
            <a:pPr lvl="0"/>
            <a:r>
              <a:rPr lang="en-GB" sz="1200" kern="1200" dirty="0" smtClean="0">
                <a:solidFill>
                  <a:schemeClr val="tx1"/>
                </a:solidFill>
                <a:effectLst/>
                <a:latin typeface="Arial" pitchFamily="34" charset="0"/>
                <a:ea typeface="+mn-ea"/>
                <a:cs typeface="+mn-cs"/>
              </a:rPr>
              <a:t>Young Peoples Sexual Health Services </a:t>
            </a:r>
          </a:p>
          <a:p>
            <a:pPr lvl="0"/>
            <a:r>
              <a:rPr lang="en-GB" sz="1200" kern="1200" dirty="0" smtClean="0">
                <a:solidFill>
                  <a:schemeClr val="tx1"/>
                </a:solidFill>
                <a:effectLst/>
                <a:latin typeface="Arial" pitchFamily="34" charset="0"/>
                <a:ea typeface="+mn-ea"/>
                <a:cs typeface="+mn-cs"/>
              </a:rPr>
              <a:t>Healthy Cornwall Sexual Health Services</a:t>
            </a:r>
          </a:p>
          <a:p>
            <a:pPr lvl="1"/>
            <a:r>
              <a:rPr lang="en-GB" sz="1200" kern="1200" dirty="0" smtClean="0">
                <a:solidFill>
                  <a:schemeClr val="tx1"/>
                </a:solidFill>
                <a:effectLst/>
                <a:latin typeface="Arial" pitchFamily="34" charset="0"/>
                <a:ea typeface="+mn-ea"/>
                <a:cs typeface="+mn-cs"/>
              </a:rPr>
              <a:t>Condom Distribution Scheme</a:t>
            </a:r>
          </a:p>
          <a:p>
            <a:pPr lvl="1"/>
            <a:r>
              <a:rPr lang="en-GB" sz="1200" kern="1200" dirty="0" smtClean="0">
                <a:solidFill>
                  <a:schemeClr val="tx1"/>
                </a:solidFill>
                <a:effectLst/>
                <a:latin typeface="Arial" pitchFamily="34" charset="0"/>
                <a:ea typeface="+mn-ea"/>
                <a:cs typeface="+mn-cs"/>
              </a:rPr>
              <a:t>You’re Welcome (SAVY)</a:t>
            </a:r>
          </a:p>
          <a:p>
            <a:pPr lvl="1"/>
            <a:r>
              <a:rPr lang="en-GB" sz="1200" kern="1200" dirty="0" smtClean="0">
                <a:solidFill>
                  <a:schemeClr val="tx1"/>
                </a:solidFill>
                <a:effectLst/>
                <a:latin typeface="Arial" pitchFamily="34" charset="0"/>
                <a:ea typeface="+mn-ea"/>
                <a:cs typeface="+mn-cs"/>
              </a:rPr>
              <a:t>Workforce Training for young people services</a:t>
            </a:r>
          </a:p>
          <a:p>
            <a:pPr lvl="0"/>
            <a:r>
              <a:rPr lang="en-GB" sz="1200" kern="1200" dirty="0" smtClean="0">
                <a:solidFill>
                  <a:schemeClr val="tx1"/>
                </a:solidFill>
                <a:effectLst/>
                <a:latin typeface="Arial" pitchFamily="34" charset="0"/>
                <a:ea typeface="+mn-ea"/>
                <a:cs typeface="+mn-cs"/>
              </a:rPr>
              <a:t>HIV Prevention Services</a:t>
            </a:r>
          </a:p>
          <a:p>
            <a:pPr lvl="0"/>
            <a:r>
              <a:rPr lang="en-GB" sz="1200" kern="1200" dirty="0" smtClean="0">
                <a:solidFill>
                  <a:schemeClr val="tx1"/>
                </a:solidFill>
                <a:effectLst/>
                <a:latin typeface="Arial" pitchFamily="34" charset="0"/>
                <a:ea typeface="+mn-ea"/>
                <a:cs typeface="+mn-cs"/>
              </a:rPr>
              <a:t>The national HIV testing service</a:t>
            </a:r>
          </a:p>
          <a:p>
            <a:endParaRPr lang="en-GB" dirty="0"/>
          </a:p>
        </p:txBody>
      </p:sp>
      <p:sp>
        <p:nvSpPr>
          <p:cNvPr id="4" name="Slide Number Placeholder 3"/>
          <p:cNvSpPr>
            <a:spLocks noGrp="1"/>
          </p:cNvSpPr>
          <p:nvPr>
            <p:ph type="sldNum" sz="quarter" idx="10"/>
          </p:nvPr>
        </p:nvSpPr>
        <p:spPr/>
        <p:txBody>
          <a:bodyPr/>
          <a:lstStyle/>
          <a:p>
            <a:fld id="{389B8533-D1B5-4F4E-A482-0D2B7B67CB2F}" type="slidenum">
              <a:rPr lang="en-GB" altLang="en-US" smtClean="0"/>
              <a:pPr/>
              <a:t>2</a:t>
            </a:fld>
            <a:endParaRPr lang="en-GB" altLang="en-US" dirty="0"/>
          </a:p>
        </p:txBody>
      </p:sp>
    </p:spTree>
    <p:extLst>
      <p:ext uri="{BB962C8B-B14F-4D97-AF65-F5344CB8AC3E}">
        <p14:creationId xmlns:p14="http://schemas.microsoft.com/office/powerpoint/2010/main" val="4114380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89B8533-D1B5-4F4E-A482-0D2B7B67CB2F}" type="slidenum">
              <a:rPr lang="en-GB" altLang="en-US" smtClean="0">
                <a:solidFill>
                  <a:prstClr val="black"/>
                </a:solidFill>
              </a:rPr>
              <a:pPr/>
              <a:t>11</a:t>
            </a:fld>
            <a:endParaRPr lang="en-GB" altLang="en-US" dirty="0">
              <a:solidFill>
                <a:prstClr val="black"/>
              </a:solidFill>
            </a:endParaRPr>
          </a:p>
        </p:txBody>
      </p:sp>
    </p:spTree>
    <p:extLst>
      <p:ext uri="{BB962C8B-B14F-4D97-AF65-F5344CB8AC3E}">
        <p14:creationId xmlns:p14="http://schemas.microsoft.com/office/powerpoint/2010/main" val="2856587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89B8533-D1B5-4F4E-A482-0D2B7B67CB2F}" type="slidenum">
              <a:rPr lang="en-GB" altLang="en-US" smtClean="0">
                <a:solidFill>
                  <a:prstClr val="black"/>
                </a:solidFill>
              </a:rPr>
              <a:pPr/>
              <a:t>13</a:t>
            </a:fld>
            <a:endParaRPr lang="en-GB" altLang="en-US" dirty="0">
              <a:solidFill>
                <a:prstClr val="black"/>
              </a:solidFill>
            </a:endParaRPr>
          </a:p>
        </p:txBody>
      </p:sp>
    </p:spTree>
    <p:extLst>
      <p:ext uri="{BB962C8B-B14F-4D97-AF65-F5344CB8AC3E}">
        <p14:creationId xmlns:p14="http://schemas.microsoft.com/office/powerpoint/2010/main" val="4114380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pitchFamily="34" charset="0"/>
                <a:ea typeface="+mn-ea"/>
                <a:cs typeface="+mn-cs"/>
              </a:rPr>
              <a:t>Out of Scope</a:t>
            </a:r>
          </a:p>
          <a:p>
            <a:pPr lvl="0"/>
            <a:r>
              <a:rPr lang="en-GB" sz="1200" kern="1200" dirty="0" smtClean="0">
                <a:solidFill>
                  <a:schemeClr val="tx1"/>
                </a:solidFill>
                <a:effectLst/>
                <a:latin typeface="Arial" pitchFamily="34" charset="0"/>
                <a:ea typeface="+mn-ea"/>
                <a:cs typeface="+mn-cs"/>
              </a:rPr>
              <a:t>GP Local Enhanced Services for the provision of Long acting reversible contraception (LARC)</a:t>
            </a:r>
          </a:p>
          <a:p>
            <a:pPr lvl="0"/>
            <a:r>
              <a:rPr lang="en-GB" sz="1200" kern="1200" dirty="0" smtClean="0">
                <a:solidFill>
                  <a:schemeClr val="tx1"/>
                </a:solidFill>
                <a:effectLst/>
                <a:latin typeface="Arial" pitchFamily="34" charset="0"/>
                <a:ea typeface="+mn-ea"/>
                <a:cs typeface="+mn-cs"/>
              </a:rPr>
              <a:t>Pharmacy Enhanced Services for the provision for the Provision of Emergency Hormonal Contraception (EHC)</a:t>
            </a:r>
          </a:p>
          <a:p>
            <a:pPr lvl="0"/>
            <a:r>
              <a:rPr lang="en-GB" sz="1200" kern="1200" dirty="0" smtClean="0">
                <a:solidFill>
                  <a:schemeClr val="tx1"/>
                </a:solidFill>
                <a:effectLst/>
                <a:latin typeface="Arial" pitchFamily="34" charset="0"/>
                <a:ea typeface="+mn-ea"/>
                <a:cs typeface="+mn-cs"/>
              </a:rPr>
              <a:t>Primary Care Enhanced Services for the provision of an integrated sexual and reproductive health offer level 2 service to support the West of Cornwall including the Isles of Scilly</a:t>
            </a:r>
          </a:p>
          <a:p>
            <a:pPr lvl="0"/>
            <a:r>
              <a:rPr lang="en-GB" sz="1200" kern="1200" dirty="0" smtClean="0">
                <a:solidFill>
                  <a:schemeClr val="tx1"/>
                </a:solidFill>
                <a:effectLst/>
                <a:latin typeface="Arial" pitchFamily="34" charset="0"/>
                <a:ea typeface="+mn-ea"/>
                <a:cs typeface="+mn-cs"/>
              </a:rPr>
              <a:t>The Young Peoples Sexual Health Service Commissioned for residents who access Plymouth Services – The Zone</a:t>
            </a:r>
          </a:p>
          <a:p>
            <a:pPr lvl="0"/>
            <a:r>
              <a:rPr lang="en-GB" sz="1200" kern="1200" dirty="0" smtClean="0">
                <a:solidFill>
                  <a:schemeClr val="tx1"/>
                </a:solidFill>
                <a:effectLst/>
                <a:latin typeface="Arial" pitchFamily="34" charset="0"/>
                <a:ea typeface="+mn-ea"/>
                <a:cs typeface="+mn-cs"/>
              </a:rPr>
              <a:t>Cross border provision of contraception and sexual health services provided in Devon and Plymouth</a:t>
            </a:r>
          </a:p>
          <a:p>
            <a:endParaRPr lang="en-GB" dirty="0"/>
          </a:p>
        </p:txBody>
      </p:sp>
      <p:sp>
        <p:nvSpPr>
          <p:cNvPr id="4" name="Slide Number Placeholder 3"/>
          <p:cNvSpPr>
            <a:spLocks noGrp="1"/>
          </p:cNvSpPr>
          <p:nvPr>
            <p:ph type="sldNum" sz="quarter" idx="10"/>
          </p:nvPr>
        </p:nvSpPr>
        <p:spPr/>
        <p:txBody>
          <a:bodyPr/>
          <a:lstStyle/>
          <a:p>
            <a:fld id="{389B8533-D1B5-4F4E-A482-0D2B7B67CB2F}" type="slidenum">
              <a:rPr lang="en-GB" altLang="en-US" smtClean="0"/>
              <a:pPr/>
              <a:t>3</a:t>
            </a:fld>
            <a:endParaRPr lang="en-GB" altLang="en-US" dirty="0"/>
          </a:p>
        </p:txBody>
      </p:sp>
    </p:spTree>
    <p:extLst>
      <p:ext uri="{BB962C8B-B14F-4D97-AF65-F5344CB8AC3E}">
        <p14:creationId xmlns:p14="http://schemas.microsoft.com/office/powerpoint/2010/main" val="3027740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pitchFamily="34" charset="0"/>
                <a:ea typeface="+mn-ea"/>
                <a:cs typeface="+mn-cs"/>
              </a:rPr>
              <a:t>Service Description</a:t>
            </a:r>
          </a:p>
          <a:p>
            <a:r>
              <a:rPr lang="en-GB" sz="1200" kern="1200" dirty="0" smtClean="0">
                <a:solidFill>
                  <a:schemeClr val="tx1"/>
                </a:solidFill>
                <a:effectLst/>
                <a:latin typeface="Arial" pitchFamily="34" charset="0"/>
                <a:ea typeface="+mn-ea"/>
                <a:cs typeface="+mn-cs"/>
              </a:rPr>
              <a:t>Open access (all age) Reproductive and Sexual Health Service level 1-3</a:t>
            </a:r>
          </a:p>
          <a:p>
            <a:r>
              <a:rPr lang="en-GB" sz="1200" kern="1200" dirty="0" smtClean="0">
                <a:solidFill>
                  <a:schemeClr val="tx1"/>
                </a:solidFill>
                <a:effectLst/>
                <a:latin typeface="Arial" pitchFamily="34" charset="0"/>
                <a:ea typeface="+mn-ea"/>
                <a:cs typeface="+mn-cs"/>
              </a:rPr>
              <a:t>The service will provide open access, cost-effective, high quality provision for contraception and prevention, diagnosis and management of sexually transmitted infections, including HIV testing, according to evidence-based protocols and adapted to the needs of the local population.</a:t>
            </a:r>
          </a:p>
          <a:p>
            <a:r>
              <a:rPr lang="en-GB" sz="1200" kern="1200" dirty="0" smtClean="0">
                <a:solidFill>
                  <a:schemeClr val="tx1"/>
                </a:solidFill>
                <a:effectLst/>
                <a:latin typeface="Arial" pitchFamily="34" charset="0"/>
                <a:ea typeface="+mn-ea"/>
                <a:cs typeface="+mn-cs"/>
              </a:rPr>
              <a:t>The service will have:</a:t>
            </a:r>
          </a:p>
          <a:p>
            <a:pPr lvl="0"/>
            <a:r>
              <a:rPr lang="en-GB" sz="1200" kern="1200" dirty="0" smtClean="0">
                <a:solidFill>
                  <a:schemeClr val="tx1"/>
                </a:solidFill>
                <a:effectLst/>
                <a:latin typeface="Arial" pitchFamily="34" charset="0"/>
                <a:ea typeface="+mn-ea"/>
                <a:cs typeface="+mn-cs"/>
              </a:rPr>
              <a:t>Integration with the Online Sexual Health Service which will act as a digital front door to sexual health services. The Provider will supply and update information as necessary to support access through the Online Sexual Health Service and make provision for any training, staff briefings and integration requirements as necessary for implementation of this service as part of the Sexual Health System; </a:t>
            </a:r>
          </a:p>
          <a:p>
            <a:pPr lvl="0"/>
            <a:r>
              <a:rPr lang="en-GB" sz="1200" kern="1200" dirty="0" smtClean="0">
                <a:solidFill>
                  <a:schemeClr val="tx1"/>
                </a:solidFill>
                <a:effectLst/>
                <a:latin typeface="Arial" pitchFamily="34" charset="0"/>
                <a:ea typeface="+mn-ea"/>
                <a:cs typeface="+mn-cs"/>
              </a:rPr>
              <a:t>Simplified access that is clearly defined and communicated, delivered by the Online Sexual Health offer</a:t>
            </a:r>
          </a:p>
          <a:p>
            <a:pPr lvl="0"/>
            <a:r>
              <a:rPr lang="en-GB" sz="1200" kern="1200" dirty="0" smtClean="0">
                <a:solidFill>
                  <a:schemeClr val="tx1"/>
                </a:solidFill>
                <a:effectLst/>
                <a:latin typeface="Arial" pitchFamily="34" charset="0"/>
                <a:ea typeface="+mn-ea"/>
                <a:cs typeface="+mn-cs"/>
              </a:rPr>
              <a:t>A one stop shop where possible to improve convenience for service user, delivered though training and the appropriate skill mix of staff. </a:t>
            </a:r>
          </a:p>
          <a:p>
            <a:pPr lvl="0"/>
            <a:r>
              <a:rPr lang="en-GB" sz="1200" kern="1200" dirty="0" smtClean="0">
                <a:solidFill>
                  <a:schemeClr val="tx1"/>
                </a:solidFill>
                <a:effectLst/>
                <a:latin typeface="Arial" pitchFamily="34" charset="0"/>
                <a:ea typeface="+mn-ea"/>
                <a:cs typeface="+mn-cs"/>
              </a:rPr>
              <a:t>Single brand for Sexual Health Services across the Sexual Health System</a:t>
            </a:r>
          </a:p>
          <a:p>
            <a:pPr lvl="0"/>
            <a:r>
              <a:rPr lang="en-GB" sz="1200" kern="1200" dirty="0" smtClean="0">
                <a:solidFill>
                  <a:schemeClr val="tx1"/>
                </a:solidFill>
                <a:effectLst/>
                <a:latin typeface="Arial" pitchFamily="34" charset="0"/>
                <a:ea typeface="+mn-ea"/>
                <a:cs typeface="+mn-cs"/>
              </a:rPr>
              <a:t>Young people friendly, with all organisations delivering sexual health services having achieved or actively working towards full SAVVY </a:t>
            </a:r>
          </a:p>
          <a:p>
            <a:endParaRPr lang="en-GB" dirty="0"/>
          </a:p>
        </p:txBody>
      </p:sp>
      <p:sp>
        <p:nvSpPr>
          <p:cNvPr id="4" name="Slide Number Placeholder 3"/>
          <p:cNvSpPr>
            <a:spLocks noGrp="1"/>
          </p:cNvSpPr>
          <p:nvPr>
            <p:ph type="sldNum" sz="quarter" idx="10"/>
          </p:nvPr>
        </p:nvSpPr>
        <p:spPr/>
        <p:txBody>
          <a:bodyPr/>
          <a:lstStyle/>
          <a:p>
            <a:fld id="{389B8533-D1B5-4F4E-A482-0D2B7B67CB2F}" type="slidenum">
              <a:rPr lang="en-GB" altLang="en-US" smtClean="0"/>
              <a:pPr/>
              <a:t>4</a:t>
            </a:fld>
            <a:endParaRPr lang="en-GB" altLang="en-US" dirty="0"/>
          </a:p>
        </p:txBody>
      </p:sp>
    </p:spTree>
    <p:extLst>
      <p:ext uri="{BB962C8B-B14F-4D97-AF65-F5344CB8AC3E}">
        <p14:creationId xmlns:p14="http://schemas.microsoft.com/office/powerpoint/2010/main" val="2762408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pitchFamily="34" charset="0"/>
                <a:ea typeface="+mn-ea"/>
                <a:cs typeface="+mn-cs"/>
              </a:rPr>
              <a:t>The </a:t>
            </a:r>
            <a:r>
              <a:rPr lang="en-GB" sz="1200" b="1" kern="1200" dirty="0" smtClean="0">
                <a:solidFill>
                  <a:schemeClr val="tx1"/>
                </a:solidFill>
                <a:effectLst/>
                <a:latin typeface="Arial" pitchFamily="34" charset="0"/>
                <a:ea typeface="+mn-ea"/>
                <a:cs typeface="+mn-cs"/>
              </a:rPr>
              <a:t>open access (all age) Reproductive and Sexual Health Service level 1-3 </a:t>
            </a:r>
            <a:r>
              <a:rPr lang="en-GB" sz="1200" kern="1200" dirty="0" smtClean="0">
                <a:solidFill>
                  <a:schemeClr val="tx1"/>
                </a:solidFill>
                <a:effectLst/>
                <a:latin typeface="Arial" pitchFamily="34" charset="0"/>
                <a:ea typeface="+mn-ea"/>
                <a:cs typeface="+mn-cs"/>
              </a:rPr>
              <a:t>will</a:t>
            </a:r>
            <a:r>
              <a:rPr lang="en-GB" sz="1200" b="1" kern="1200" dirty="0" smtClean="0">
                <a:solidFill>
                  <a:schemeClr val="tx1"/>
                </a:solidFill>
                <a:effectLst/>
                <a:latin typeface="Arial" pitchFamily="34" charset="0"/>
                <a:ea typeface="+mn-ea"/>
                <a:cs typeface="+mn-cs"/>
              </a:rPr>
              <a:t> </a:t>
            </a:r>
            <a:r>
              <a:rPr lang="en-GB" sz="1200" kern="1200" dirty="0" smtClean="0">
                <a:solidFill>
                  <a:schemeClr val="tx1"/>
                </a:solidFill>
                <a:effectLst/>
                <a:latin typeface="Arial" pitchFamily="34" charset="0"/>
                <a:ea typeface="+mn-ea"/>
                <a:cs typeface="+mn-cs"/>
              </a:rPr>
              <a:t>lead the</a:t>
            </a:r>
            <a:r>
              <a:rPr lang="en-GB" sz="1200" b="1" kern="1200" dirty="0" smtClean="0">
                <a:solidFill>
                  <a:schemeClr val="tx1"/>
                </a:solidFill>
                <a:effectLst/>
                <a:latin typeface="Arial" pitchFamily="34" charset="0"/>
                <a:ea typeface="+mn-ea"/>
                <a:cs typeface="+mn-cs"/>
              </a:rPr>
              <a:t> </a:t>
            </a:r>
            <a:r>
              <a:rPr lang="en-GB" sz="1200" kern="1200" dirty="0" smtClean="0">
                <a:solidFill>
                  <a:schemeClr val="tx1"/>
                </a:solidFill>
                <a:effectLst/>
                <a:latin typeface="Arial" pitchFamily="34" charset="0"/>
                <a:ea typeface="+mn-ea"/>
                <a:cs typeface="+mn-cs"/>
              </a:rPr>
              <a:t>local delivery of the National Chlamydia screening programme which will include:</a:t>
            </a:r>
          </a:p>
          <a:p>
            <a:pPr lvl="0"/>
            <a:r>
              <a:rPr lang="en-GB" sz="1200" kern="1200" dirty="0" smtClean="0">
                <a:solidFill>
                  <a:schemeClr val="tx1"/>
                </a:solidFill>
                <a:effectLst/>
                <a:latin typeface="Arial" pitchFamily="34" charset="0"/>
                <a:ea typeface="+mn-ea"/>
                <a:cs typeface="+mn-cs"/>
              </a:rPr>
              <a:t>Delivery of chlamydia screening for 15-24 year olds, including provision of self - sampling kits and laboratory services, results management, partner notification, and treatment. </a:t>
            </a:r>
          </a:p>
          <a:p>
            <a:pPr lvl="0"/>
            <a:r>
              <a:rPr lang="en-GB" sz="1200" kern="1200" dirty="0" smtClean="0">
                <a:solidFill>
                  <a:schemeClr val="tx1"/>
                </a:solidFill>
                <a:effectLst/>
                <a:latin typeface="Arial" pitchFamily="34" charset="0"/>
                <a:ea typeface="+mn-ea"/>
                <a:cs typeface="+mn-cs"/>
              </a:rPr>
              <a:t>Lead development, implementation and monitoring of the chlamydia detection rate</a:t>
            </a:r>
          </a:p>
          <a:p>
            <a:pPr lvl="0"/>
            <a:r>
              <a:rPr lang="en-GB" sz="1200" kern="1200" dirty="0" smtClean="0">
                <a:solidFill>
                  <a:schemeClr val="tx1"/>
                </a:solidFill>
                <a:effectLst/>
                <a:latin typeface="Arial" pitchFamily="34" charset="0"/>
                <a:ea typeface="+mn-ea"/>
                <a:cs typeface="+mn-cs"/>
              </a:rPr>
              <a:t>Contract services, including primary care and pharmacy, to support delivery of the programme to young people </a:t>
            </a:r>
          </a:p>
          <a:p>
            <a:endParaRPr lang="en-GB" dirty="0"/>
          </a:p>
        </p:txBody>
      </p:sp>
      <p:sp>
        <p:nvSpPr>
          <p:cNvPr id="4" name="Slide Number Placeholder 3"/>
          <p:cNvSpPr>
            <a:spLocks noGrp="1"/>
          </p:cNvSpPr>
          <p:nvPr>
            <p:ph type="sldNum" sz="quarter" idx="10"/>
          </p:nvPr>
        </p:nvSpPr>
        <p:spPr/>
        <p:txBody>
          <a:bodyPr/>
          <a:lstStyle/>
          <a:p>
            <a:fld id="{389B8533-D1B5-4F4E-A482-0D2B7B67CB2F}" type="slidenum">
              <a:rPr lang="en-GB" altLang="en-US" smtClean="0"/>
              <a:pPr/>
              <a:t>5</a:t>
            </a:fld>
            <a:endParaRPr lang="en-GB" altLang="en-US" dirty="0"/>
          </a:p>
        </p:txBody>
      </p:sp>
    </p:spTree>
    <p:extLst>
      <p:ext uri="{BB962C8B-B14F-4D97-AF65-F5344CB8AC3E}">
        <p14:creationId xmlns:p14="http://schemas.microsoft.com/office/powerpoint/2010/main" val="672354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pitchFamily="34" charset="0"/>
                <a:ea typeface="+mn-ea"/>
                <a:cs typeface="+mn-cs"/>
              </a:rPr>
              <a:t>Accessibility, availability and clinic locations</a:t>
            </a:r>
          </a:p>
          <a:p>
            <a:r>
              <a:rPr lang="en-GB" sz="1200" kern="1200" dirty="0" smtClean="0">
                <a:solidFill>
                  <a:schemeClr val="tx1"/>
                </a:solidFill>
                <a:effectLst/>
                <a:latin typeface="Arial" pitchFamily="34" charset="0"/>
                <a:ea typeface="+mn-ea"/>
                <a:cs typeface="+mn-cs"/>
              </a:rPr>
              <a:t>Services must support equitable access across the county in order to reduce health inequality. Therefore clinic locations must be established considering the following factors (with approval as to final location(s) being sought and obtained from the Commissioner</a:t>
            </a:r>
          </a:p>
          <a:p>
            <a:pPr lvl="0"/>
            <a:r>
              <a:rPr lang="en-GB" sz="1200" kern="1200" dirty="0" smtClean="0">
                <a:solidFill>
                  <a:schemeClr val="tx1"/>
                </a:solidFill>
                <a:effectLst/>
                <a:latin typeface="Arial" pitchFamily="34" charset="0"/>
                <a:ea typeface="+mn-ea"/>
                <a:cs typeface="+mn-cs"/>
              </a:rPr>
              <a:t>Areas of high need and social inequality including deprivation, poverty, and health inequality.</a:t>
            </a:r>
          </a:p>
          <a:p>
            <a:pPr lvl="0"/>
            <a:r>
              <a:rPr lang="en-GB" sz="1200" kern="1200" dirty="0" smtClean="0">
                <a:solidFill>
                  <a:schemeClr val="tx1"/>
                </a:solidFill>
                <a:effectLst/>
                <a:latin typeface="Arial" pitchFamily="34" charset="0"/>
                <a:ea typeface="+mn-ea"/>
                <a:cs typeface="+mn-cs"/>
              </a:rPr>
              <a:t>Areas with factors associated with sexual health risk and need such as, high rates of drug and alcohol use, teenage pregnancy. </a:t>
            </a:r>
          </a:p>
          <a:p>
            <a:pPr lvl="0"/>
            <a:r>
              <a:rPr lang="en-GB" sz="1200" kern="1200" dirty="0" smtClean="0">
                <a:solidFill>
                  <a:schemeClr val="tx1"/>
                </a:solidFill>
                <a:effectLst/>
                <a:latin typeface="Arial" pitchFamily="34" charset="0"/>
                <a:ea typeface="+mn-ea"/>
                <a:cs typeface="+mn-cs"/>
              </a:rPr>
              <a:t>Accessible public transport and reasonable journey times (less than 30 minutes by car and one hour by public transport </a:t>
            </a:r>
          </a:p>
          <a:p>
            <a:pPr lvl="0"/>
            <a:r>
              <a:rPr lang="en-GB" sz="1200" kern="1200" dirty="0" smtClean="0">
                <a:solidFill>
                  <a:schemeClr val="tx1"/>
                </a:solidFill>
                <a:effectLst/>
                <a:latin typeface="Arial" pitchFamily="34" charset="0"/>
                <a:ea typeface="+mn-ea"/>
                <a:cs typeface="+mn-cs"/>
              </a:rPr>
              <a:t>Alternate Provision in the area.</a:t>
            </a:r>
          </a:p>
        </p:txBody>
      </p:sp>
      <p:sp>
        <p:nvSpPr>
          <p:cNvPr id="4" name="Slide Number Placeholder 3"/>
          <p:cNvSpPr>
            <a:spLocks noGrp="1"/>
          </p:cNvSpPr>
          <p:nvPr>
            <p:ph type="sldNum" sz="quarter" idx="10"/>
          </p:nvPr>
        </p:nvSpPr>
        <p:spPr/>
        <p:txBody>
          <a:bodyPr/>
          <a:lstStyle/>
          <a:p>
            <a:fld id="{389B8533-D1B5-4F4E-A482-0D2B7B67CB2F}" type="slidenum">
              <a:rPr lang="en-GB" altLang="en-US" smtClean="0"/>
              <a:pPr/>
              <a:t>6</a:t>
            </a:fld>
            <a:endParaRPr lang="en-GB" altLang="en-US" dirty="0"/>
          </a:p>
        </p:txBody>
      </p:sp>
    </p:spTree>
    <p:extLst>
      <p:ext uri="{BB962C8B-B14F-4D97-AF65-F5344CB8AC3E}">
        <p14:creationId xmlns:p14="http://schemas.microsoft.com/office/powerpoint/2010/main" val="1952730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pitchFamily="34" charset="0"/>
                <a:ea typeface="+mn-ea"/>
                <a:cs typeface="+mn-cs"/>
              </a:rPr>
              <a:t>Lot 2: </a:t>
            </a:r>
            <a:r>
              <a:rPr lang="en-GB" sz="1200" b="1" kern="1200" dirty="0" smtClean="0">
                <a:solidFill>
                  <a:schemeClr val="tx1"/>
                </a:solidFill>
                <a:effectLst/>
                <a:latin typeface="Arial" pitchFamily="34" charset="0"/>
                <a:ea typeface="+mn-ea"/>
                <a:cs typeface="+mn-cs"/>
              </a:rPr>
              <a:t>Young person’s reproductive and sexual health service (targeted)</a:t>
            </a:r>
            <a:endParaRPr lang="en-GB" sz="1200" kern="1200" dirty="0" smtClean="0">
              <a:solidFill>
                <a:schemeClr val="tx1"/>
              </a:solidFill>
              <a:effectLst/>
              <a:latin typeface="Arial" pitchFamily="34" charset="0"/>
              <a:ea typeface="+mn-ea"/>
              <a:cs typeface="+mn-cs"/>
            </a:endParaRPr>
          </a:p>
          <a:p>
            <a:pPr lvl="0"/>
            <a:r>
              <a:rPr lang="en-GB" sz="1200" kern="1200" dirty="0" smtClean="0">
                <a:solidFill>
                  <a:schemeClr val="tx1"/>
                </a:solidFill>
                <a:effectLst/>
                <a:latin typeface="Arial" pitchFamily="34" charset="0"/>
                <a:ea typeface="+mn-ea"/>
                <a:cs typeface="+mn-cs"/>
              </a:rPr>
              <a:t>Targeted young people’s (under 25 years) provision of contraception and sexual health service; levels 1 and 2 clinical provision. </a:t>
            </a:r>
          </a:p>
          <a:p>
            <a:pPr lvl="0"/>
            <a:r>
              <a:rPr lang="en-GB" sz="1200" kern="1200" dirty="0" smtClean="0">
                <a:solidFill>
                  <a:schemeClr val="tx1"/>
                </a:solidFill>
                <a:effectLst/>
                <a:latin typeface="Arial" pitchFamily="34" charset="0"/>
                <a:ea typeface="+mn-ea"/>
                <a:cs typeface="+mn-cs"/>
              </a:rPr>
              <a:t>Delivery of quality, age appropriate, evidence based relationships and sex education.</a:t>
            </a:r>
          </a:p>
          <a:p>
            <a:pPr lvl="0"/>
            <a:r>
              <a:rPr lang="en-GB" sz="1200" kern="1200" dirty="0" smtClean="0">
                <a:solidFill>
                  <a:schemeClr val="tx1"/>
                </a:solidFill>
                <a:effectLst/>
                <a:latin typeface="Arial" pitchFamily="34" charset="0"/>
                <a:ea typeface="+mn-ea"/>
                <a:cs typeface="+mn-cs"/>
              </a:rPr>
              <a:t>Leadership, coordination and delivery of non-clinical workforce training across the network.</a:t>
            </a:r>
          </a:p>
          <a:p>
            <a:pPr lvl="0"/>
            <a:r>
              <a:rPr lang="en-GB" sz="1200" kern="1200" dirty="0" smtClean="0">
                <a:solidFill>
                  <a:schemeClr val="tx1"/>
                </a:solidFill>
                <a:effectLst/>
                <a:latin typeface="Arial" pitchFamily="34" charset="0"/>
                <a:ea typeface="+mn-ea"/>
                <a:cs typeface="+mn-cs"/>
              </a:rPr>
              <a:t>Condom distribution scheme</a:t>
            </a:r>
          </a:p>
          <a:p>
            <a:pPr lvl="0"/>
            <a:r>
              <a:rPr lang="en-GB" sz="1200" kern="1200" dirty="0" smtClean="0">
                <a:solidFill>
                  <a:schemeClr val="tx1"/>
                </a:solidFill>
                <a:effectLst/>
                <a:latin typeface="Arial" pitchFamily="34" charset="0"/>
                <a:ea typeface="+mn-ea"/>
                <a:cs typeface="+mn-cs"/>
              </a:rPr>
              <a:t>You’re Welcome Accreditation ( SAVY)</a:t>
            </a:r>
          </a:p>
          <a:p>
            <a:endParaRPr lang="en-GB" dirty="0"/>
          </a:p>
        </p:txBody>
      </p:sp>
      <p:sp>
        <p:nvSpPr>
          <p:cNvPr id="4" name="Slide Number Placeholder 3"/>
          <p:cNvSpPr>
            <a:spLocks noGrp="1"/>
          </p:cNvSpPr>
          <p:nvPr>
            <p:ph type="sldNum" sz="quarter" idx="10"/>
          </p:nvPr>
        </p:nvSpPr>
        <p:spPr/>
        <p:txBody>
          <a:bodyPr/>
          <a:lstStyle/>
          <a:p>
            <a:fld id="{389B8533-D1B5-4F4E-A482-0D2B7B67CB2F}" type="slidenum">
              <a:rPr lang="en-GB" altLang="en-US" smtClean="0"/>
              <a:pPr/>
              <a:t>7</a:t>
            </a:fld>
            <a:endParaRPr lang="en-GB" altLang="en-US" dirty="0"/>
          </a:p>
        </p:txBody>
      </p:sp>
    </p:spTree>
    <p:extLst>
      <p:ext uri="{BB962C8B-B14F-4D97-AF65-F5344CB8AC3E}">
        <p14:creationId xmlns:p14="http://schemas.microsoft.com/office/powerpoint/2010/main" val="3903279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Arial" pitchFamily="34" charset="0"/>
                <a:ea typeface="+mn-ea"/>
                <a:cs typeface="+mn-cs"/>
              </a:rPr>
              <a:t>Young person’s reproductive and sexual health service (targeted)</a:t>
            </a:r>
            <a:endParaRPr lang="en-GB" sz="1200" kern="1200" dirty="0" smtClean="0">
              <a:solidFill>
                <a:schemeClr val="tx1"/>
              </a:solidFill>
              <a:effectLst/>
              <a:latin typeface="Arial" pitchFamily="34" charset="0"/>
              <a:ea typeface="+mn-ea"/>
              <a:cs typeface="+mn-cs"/>
            </a:endParaRPr>
          </a:p>
          <a:p>
            <a:r>
              <a:rPr lang="en-GB" sz="1200" kern="1200" dirty="0" smtClean="0">
                <a:solidFill>
                  <a:schemeClr val="tx1"/>
                </a:solidFill>
                <a:effectLst/>
                <a:latin typeface="Arial" pitchFamily="34" charset="0"/>
                <a:ea typeface="+mn-ea"/>
                <a:cs typeface="+mn-cs"/>
              </a:rPr>
              <a:t>1. 	The service will provide open access, cost-effective, high quality provision for contraception and prevention, diagnosis and management of sexually transmitted infections, according to evidence-based protocols and adapted to the needs of local populations. </a:t>
            </a:r>
          </a:p>
          <a:p>
            <a:r>
              <a:rPr lang="en-GB" sz="1200" kern="1200" dirty="0" smtClean="0">
                <a:solidFill>
                  <a:schemeClr val="tx1"/>
                </a:solidFill>
                <a:effectLst/>
                <a:latin typeface="Arial" pitchFamily="34" charset="0"/>
                <a:ea typeface="+mn-ea"/>
                <a:cs typeface="+mn-cs"/>
              </a:rPr>
              <a:t>2. 	The service will have:</a:t>
            </a:r>
          </a:p>
          <a:p>
            <a:pPr lvl="0"/>
            <a:r>
              <a:rPr lang="en-GB" sz="1200" kern="1200" dirty="0" smtClean="0">
                <a:solidFill>
                  <a:schemeClr val="tx1"/>
                </a:solidFill>
                <a:effectLst/>
                <a:latin typeface="Arial" pitchFamily="34" charset="0"/>
                <a:ea typeface="+mn-ea"/>
                <a:cs typeface="+mn-cs"/>
              </a:rPr>
              <a:t>Integration with Cornwall’s online sexual health service which will act as a digital front door to sexual health services. </a:t>
            </a:r>
          </a:p>
          <a:p>
            <a:pPr lvl="0"/>
            <a:r>
              <a:rPr lang="en-GB" sz="1200" kern="1200" dirty="0" smtClean="0">
                <a:solidFill>
                  <a:schemeClr val="tx1"/>
                </a:solidFill>
                <a:effectLst/>
                <a:latin typeface="Arial" pitchFamily="34" charset="0"/>
                <a:ea typeface="+mn-ea"/>
                <a:cs typeface="+mn-cs"/>
              </a:rPr>
              <a:t>Simple access, with a single telephone number and online system, including social media, for information, booking appointments and receiving advice across all services.</a:t>
            </a:r>
          </a:p>
          <a:p>
            <a:pPr lvl="0"/>
            <a:r>
              <a:rPr lang="en-GB" sz="1200" kern="1200" dirty="0" smtClean="0">
                <a:solidFill>
                  <a:schemeClr val="tx1"/>
                </a:solidFill>
                <a:effectLst/>
                <a:latin typeface="Arial" pitchFamily="34" charset="0"/>
                <a:ea typeface="+mn-ea"/>
                <a:cs typeface="+mn-cs"/>
              </a:rPr>
              <a:t>A one stop shop where possible to improve convenience for service users</a:t>
            </a:r>
          </a:p>
          <a:p>
            <a:pPr lvl="0"/>
            <a:r>
              <a:rPr lang="en-GB" sz="1200" kern="1200" dirty="0" smtClean="0">
                <a:solidFill>
                  <a:schemeClr val="tx1"/>
                </a:solidFill>
                <a:effectLst/>
                <a:latin typeface="Arial" pitchFamily="34" charset="0"/>
                <a:ea typeface="+mn-ea"/>
                <a:cs typeface="+mn-cs"/>
              </a:rPr>
              <a:t>Compatible IT systems enabling patient records to be available regardless of point of entry</a:t>
            </a:r>
          </a:p>
          <a:p>
            <a:pPr lvl="0"/>
            <a:r>
              <a:rPr lang="en-GB" sz="1200" kern="1200" dirty="0" smtClean="0">
                <a:solidFill>
                  <a:schemeClr val="tx1"/>
                </a:solidFill>
                <a:effectLst/>
                <a:latin typeface="Arial" pitchFamily="34" charset="0"/>
                <a:ea typeface="+mn-ea"/>
                <a:cs typeface="+mn-cs"/>
              </a:rPr>
              <a:t>Single brand across all organisations</a:t>
            </a:r>
          </a:p>
          <a:p>
            <a:pPr lvl="0"/>
            <a:r>
              <a:rPr lang="en-GB" sz="1200" kern="1200" dirty="0" smtClean="0">
                <a:solidFill>
                  <a:schemeClr val="tx1"/>
                </a:solidFill>
                <a:effectLst/>
                <a:latin typeface="Arial" pitchFamily="34" charset="0"/>
                <a:ea typeface="+mn-ea"/>
                <a:cs typeface="+mn-cs"/>
              </a:rPr>
              <a:t>Young people friendly</a:t>
            </a:r>
          </a:p>
          <a:p>
            <a:endParaRPr lang="en-GB" dirty="0"/>
          </a:p>
        </p:txBody>
      </p:sp>
      <p:sp>
        <p:nvSpPr>
          <p:cNvPr id="4" name="Slide Number Placeholder 3"/>
          <p:cNvSpPr>
            <a:spLocks noGrp="1"/>
          </p:cNvSpPr>
          <p:nvPr>
            <p:ph type="sldNum" sz="quarter" idx="10"/>
          </p:nvPr>
        </p:nvSpPr>
        <p:spPr/>
        <p:txBody>
          <a:bodyPr/>
          <a:lstStyle/>
          <a:p>
            <a:fld id="{389B8533-D1B5-4F4E-A482-0D2B7B67CB2F}" type="slidenum">
              <a:rPr lang="en-GB" altLang="en-US" smtClean="0"/>
              <a:pPr/>
              <a:t>8</a:t>
            </a:fld>
            <a:endParaRPr lang="en-GB" altLang="en-US" dirty="0"/>
          </a:p>
        </p:txBody>
      </p:sp>
    </p:spTree>
    <p:extLst>
      <p:ext uri="{BB962C8B-B14F-4D97-AF65-F5344CB8AC3E}">
        <p14:creationId xmlns:p14="http://schemas.microsoft.com/office/powerpoint/2010/main" val="575393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pitchFamily="34" charset="0"/>
                <a:ea typeface="+mn-ea"/>
                <a:cs typeface="+mn-cs"/>
              </a:rPr>
              <a:t>HIV Prevention Service</a:t>
            </a:r>
          </a:p>
          <a:p>
            <a:r>
              <a:rPr lang="en-GB" sz="1200" kern="1200" dirty="0" smtClean="0">
                <a:solidFill>
                  <a:schemeClr val="tx1"/>
                </a:solidFill>
                <a:effectLst/>
                <a:latin typeface="Arial" pitchFamily="34" charset="0"/>
                <a:ea typeface="+mn-ea"/>
                <a:cs typeface="+mn-cs"/>
              </a:rPr>
              <a:t>Aim of the HIV Prevention Service</a:t>
            </a:r>
          </a:p>
          <a:p>
            <a:r>
              <a:rPr lang="en-GB" sz="1200" kern="1200" dirty="0" smtClean="0">
                <a:solidFill>
                  <a:schemeClr val="tx1"/>
                </a:solidFill>
                <a:effectLst/>
                <a:latin typeface="Arial" pitchFamily="34" charset="0"/>
                <a:ea typeface="+mn-ea"/>
                <a:cs typeface="+mn-cs"/>
              </a:rPr>
              <a:t>To reduce onward transmission of HIV through delivery of evidence-based health promotion interventions that increase uptake of HIV testing, promote safer sex practices, reduce stigma, improve early detection of HIV and support  people living with HIV.</a:t>
            </a:r>
          </a:p>
          <a:p>
            <a:r>
              <a:rPr lang="en-GB" sz="1200" kern="1200" dirty="0" smtClean="0">
                <a:solidFill>
                  <a:schemeClr val="tx1"/>
                </a:solidFill>
                <a:effectLst/>
                <a:latin typeface="Arial" pitchFamily="34" charset="0"/>
                <a:ea typeface="+mn-ea"/>
                <a:cs typeface="+mn-cs"/>
              </a:rPr>
              <a:t>To improve outcomes for those affected by HIV by reducing late diagnosis, support with initial diagnosis, supporting adherence to treatment, support with disclosure when appropriate, and support to access mainstream services to improve health and wellbeing such as finance, employment, education, social care and accommodation.  </a:t>
            </a:r>
          </a:p>
          <a:p>
            <a:r>
              <a:rPr lang="en-GB" sz="1200" kern="1200" dirty="0" smtClean="0">
                <a:solidFill>
                  <a:schemeClr val="tx1"/>
                </a:solidFill>
                <a:effectLst/>
                <a:latin typeface="Arial" pitchFamily="34" charset="0"/>
                <a:ea typeface="+mn-ea"/>
                <a:cs typeface="+mn-cs"/>
              </a:rPr>
              <a:t> </a:t>
            </a:r>
          </a:p>
          <a:p>
            <a:r>
              <a:rPr lang="en-GB" sz="1200" kern="1200" dirty="0" smtClean="0">
                <a:solidFill>
                  <a:schemeClr val="tx1"/>
                </a:solidFill>
                <a:effectLst/>
                <a:latin typeface="Arial" pitchFamily="34" charset="0"/>
                <a:ea typeface="+mn-ea"/>
                <a:cs typeface="+mn-cs"/>
              </a:rPr>
              <a:t>Objectives of Service</a:t>
            </a:r>
          </a:p>
          <a:p>
            <a:r>
              <a:rPr lang="en-GB" sz="1200" kern="1200" dirty="0" smtClean="0">
                <a:solidFill>
                  <a:schemeClr val="tx1"/>
                </a:solidFill>
                <a:effectLst/>
                <a:latin typeface="Arial" pitchFamily="34" charset="0"/>
                <a:ea typeface="+mn-ea"/>
                <a:cs typeface="+mn-cs"/>
              </a:rPr>
              <a:t>To engage with Service Users, Stakeholders and Communities with a high proximity to HIV to ensure services are designed and delivered in line with need and are effective at improving outcomes at both an individual and community level.</a:t>
            </a:r>
          </a:p>
          <a:p>
            <a:r>
              <a:rPr lang="en-GB" sz="1200" kern="1200" dirty="0" smtClean="0">
                <a:solidFill>
                  <a:schemeClr val="tx1"/>
                </a:solidFill>
                <a:effectLst/>
                <a:latin typeface="Arial" pitchFamily="34" charset="0"/>
                <a:ea typeface="+mn-ea"/>
                <a:cs typeface="+mn-cs"/>
              </a:rPr>
              <a:t> </a:t>
            </a:r>
          </a:p>
          <a:p>
            <a:endParaRPr lang="en-GB" dirty="0"/>
          </a:p>
        </p:txBody>
      </p:sp>
      <p:sp>
        <p:nvSpPr>
          <p:cNvPr id="4" name="Slide Number Placeholder 3"/>
          <p:cNvSpPr>
            <a:spLocks noGrp="1"/>
          </p:cNvSpPr>
          <p:nvPr>
            <p:ph type="sldNum" sz="quarter" idx="10"/>
          </p:nvPr>
        </p:nvSpPr>
        <p:spPr/>
        <p:txBody>
          <a:bodyPr/>
          <a:lstStyle/>
          <a:p>
            <a:fld id="{389B8533-D1B5-4F4E-A482-0D2B7B67CB2F}" type="slidenum">
              <a:rPr lang="en-GB" altLang="en-US" smtClean="0"/>
              <a:pPr/>
              <a:t>9</a:t>
            </a:fld>
            <a:endParaRPr lang="en-GB" altLang="en-US" dirty="0"/>
          </a:p>
        </p:txBody>
      </p:sp>
    </p:spTree>
    <p:extLst>
      <p:ext uri="{BB962C8B-B14F-4D97-AF65-F5344CB8AC3E}">
        <p14:creationId xmlns:p14="http://schemas.microsoft.com/office/powerpoint/2010/main" val="1969410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pitchFamily="34" charset="0"/>
                <a:ea typeface="+mn-ea"/>
                <a:cs typeface="+mn-cs"/>
              </a:rPr>
              <a:t>To deliver intelligence and evidence-based services. Processes and a culture of continued learning will support the service to prioritise resources and be responsive and adaptive to changing needs among communities at high proximity to HIV. </a:t>
            </a:r>
          </a:p>
          <a:p>
            <a:r>
              <a:rPr lang="en-GB" sz="1200" kern="1200" dirty="0" smtClean="0">
                <a:solidFill>
                  <a:schemeClr val="tx1"/>
                </a:solidFill>
                <a:effectLst/>
                <a:latin typeface="Arial" pitchFamily="34" charset="0"/>
                <a:ea typeface="+mn-ea"/>
                <a:cs typeface="+mn-cs"/>
              </a:rPr>
              <a:t> </a:t>
            </a:r>
          </a:p>
          <a:p>
            <a:r>
              <a:rPr lang="en-GB" sz="1200" kern="1200" dirty="0" smtClean="0">
                <a:solidFill>
                  <a:schemeClr val="tx1"/>
                </a:solidFill>
                <a:effectLst/>
                <a:latin typeface="Arial" pitchFamily="34" charset="0"/>
                <a:ea typeface="+mn-ea"/>
                <a:cs typeface="+mn-cs"/>
              </a:rPr>
              <a:t>Work in a collaborative and multi-disciplinary fashion, ensuring effective engagement with partners across the sexual health network and other sectors, in order to meet the outcomes set out in this service specification.  </a:t>
            </a:r>
          </a:p>
          <a:p>
            <a:r>
              <a:rPr lang="en-GB" sz="1200" kern="1200" dirty="0" smtClean="0">
                <a:solidFill>
                  <a:schemeClr val="tx1"/>
                </a:solidFill>
                <a:effectLst/>
                <a:latin typeface="Arial" pitchFamily="34" charset="0"/>
                <a:ea typeface="+mn-ea"/>
                <a:cs typeface="+mn-cs"/>
              </a:rPr>
              <a:t> </a:t>
            </a:r>
          </a:p>
          <a:p>
            <a:r>
              <a:rPr lang="en-GB" sz="1200" kern="1200" dirty="0" smtClean="0">
                <a:solidFill>
                  <a:schemeClr val="tx1"/>
                </a:solidFill>
                <a:effectLst/>
                <a:latin typeface="Arial" pitchFamily="34" charset="0"/>
                <a:ea typeface="+mn-ea"/>
                <a:cs typeface="+mn-cs"/>
              </a:rPr>
              <a:t>Deliver prevention interventions that will include provision of information and education campaigns, behaviour change, and training, in order to raise public awareness of HIV, reduce stigma, increase uptake of HIV testing and safer sexual practices, reduce late HIV diagnosis and increase capacity for brief intervention and support among the wider health and social care workforce and communities. </a:t>
            </a:r>
          </a:p>
          <a:p>
            <a:pPr marL="0" marR="0" indent="0" algn="l" defTabSz="914400" rtl="0" eaLnBrk="1" fontAlgn="base" latinLnBrk="0" hangingPunct="1">
              <a:lnSpc>
                <a:spcPct val="100000"/>
              </a:lnSpc>
              <a:spcBef>
                <a:spcPct val="30000"/>
              </a:spcBef>
              <a:spcAft>
                <a:spcPct val="0"/>
              </a:spcAft>
              <a:buClrTx/>
              <a:buSzTx/>
              <a:buFontTx/>
              <a:buNone/>
              <a:tabLst/>
              <a:defRPr/>
            </a:pPr>
            <a:r>
              <a:rPr lang="en-GB" dirty="0" smtClean="0"/>
              <a:t>The office base of this service is not specified but where provision of office, meeting, event, or intervention activity space is used, it must meet all legislative standards, and provide fair and equitable access for service users across Cornwall and IOS dependant on the type of activity.</a:t>
            </a:r>
          </a:p>
          <a:p>
            <a:endParaRPr lang="en-GB" dirty="0"/>
          </a:p>
        </p:txBody>
      </p:sp>
      <p:sp>
        <p:nvSpPr>
          <p:cNvPr id="4" name="Slide Number Placeholder 3"/>
          <p:cNvSpPr>
            <a:spLocks noGrp="1"/>
          </p:cNvSpPr>
          <p:nvPr>
            <p:ph type="sldNum" sz="quarter" idx="10"/>
          </p:nvPr>
        </p:nvSpPr>
        <p:spPr/>
        <p:txBody>
          <a:bodyPr/>
          <a:lstStyle/>
          <a:p>
            <a:fld id="{389B8533-D1B5-4F4E-A482-0D2B7B67CB2F}" type="slidenum">
              <a:rPr lang="en-GB" altLang="en-US" smtClean="0"/>
              <a:pPr/>
              <a:t>10</a:t>
            </a:fld>
            <a:endParaRPr lang="en-GB" altLang="en-US" dirty="0"/>
          </a:p>
        </p:txBody>
      </p:sp>
    </p:spTree>
    <p:extLst>
      <p:ext uri="{BB962C8B-B14F-4D97-AF65-F5344CB8AC3E}">
        <p14:creationId xmlns:p14="http://schemas.microsoft.com/office/powerpoint/2010/main" val="1040116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853"/>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13628"/>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373802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41959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70325" y="2420938"/>
            <a:ext cx="1133475" cy="4133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68313" y="2420938"/>
            <a:ext cx="3249612" cy="4133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91802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6757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52335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9F358086-8648-4109-A6A0-7B62567CB9DA}" type="datetimeFigureOut">
              <a:rPr lang="en-GB" altLang="en-US"/>
              <a:pPr/>
              <a:t>11/02/2019</a:t>
            </a:fld>
            <a:endParaRPr lang="en-GB" altLang="en-US" dirty="0"/>
          </a:p>
        </p:txBody>
      </p:sp>
      <p:sp>
        <p:nvSpPr>
          <p:cNvPr id="5" name="Footer Placeholder 4"/>
          <p:cNvSpPr>
            <a:spLocks noGrp="1"/>
          </p:cNvSpPr>
          <p:nvPr>
            <p:ph type="ftr" sz="quarter" idx="11"/>
          </p:nvPr>
        </p:nvSpPr>
        <p:spPr/>
        <p:txBody>
          <a:bodyPr/>
          <a:lstStyle>
            <a:lvl1pPr>
              <a:defRPr/>
            </a:lvl1pPr>
          </a:lstStyle>
          <a:p>
            <a:endParaRPr lang="en-GB" altLang="en-US" dirty="0"/>
          </a:p>
        </p:txBody>
      </p:sp>
      <p:sp>
        <p:nvSpPr>
          <p:cNvPr id="6" name="Slide Number Placeholder 5"/>
          <p:cNvSpPr>
            <a:spLocks noGrp="1"/>
          </p:cNvSpPr>
          <p:nvPr>
            <p:ph type="sldNum" sz="quarter" idx="12"/>
          </p:nvPr>
        </p:nvSpPr>
        <p:spPr/>
        <p:txBody>
          <a:bodyPr/>
          <a:lstStyle>
            <a:lvl1pPr>
              <a:defRPr/>
            </a:lvl1pPr>
          </a:lstStyle>
          <a:p>
            <a:fld id="{9F594204-255F-4B05-A842-491FAA3FE243}" type="slidenum">
              <a:rPr lang="en-GB" altLang="en-US"/>
              <a:pPr/>
              <a:t>‹#›</a:t>
            </a:fld>
            <a:endParaRPr lang="en-GB" altLang="en-US" dirty="0"/>
          </a:p>
        </p:txBody>
      </p:sp>
    </p:spTree>
    <p:extLst>
      <p:ext uri="{BB962C8B-B14F-4D97-AF65-F5344CB8AC3E}">
        <p14:creationId xmlns:p14="http://schemas.microsoft.com/office/powerpoint/2010/main" val="1143851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6228" y="868583"/>
            <a:ext cx="8229600" cy="1143000"/>
          </a:xfrm>
        </p:spPr>
        <p:txBody>
          <a:bodyPr/>
          <a:lstStyle/>
          <a:p>
            <a:r>
              <a:rPr lang="en-US" smtClean="0"/>
              <a:t>Click to edit Master title style</a:t>
            </a:r>
            <a:endParaRPr lang="en-GB"/>
          </a:p>
        </p:txBody>
      </p:sp>
      <p:sp>
        <p:nvSpPr>
          <p:cNvPr id="3" name="Content Placeholder 2"/>
          <p:cNvSpPr>
            <a:spLocks noGrp="1"/>
          </p:cNvSpPr>
          <p:nvPr>
            <p:ph idx="1"/>
          </p:nvPr>
        </p:nvSpPr>
        <p:spPr>
          <a:xfrm>
            <a:off x="486228" y="2194146"/>
            <a:ext cx="6851650" cy="40905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2BA41C42-8D45-4B66-B117-EAAA372E34E3}" type="datetimeFigureOut">
              <a:rPr lang="en-GB" altLang="en-US"/>
              <a:pPr/>
              <a:t>11/02/2019</a:t>
            </a:fld>
            <a:endParaRPr lang="en-GB" altLang="en-US" dirty="0"/>
          </a:p>
        </p:txBody>
      </p:sp>
      <p:sp>
        <p:nvSpPr>
          <p:cNvPr id="5" name="Footer Placeholder 4"/>
          <p:cNvSpPr>
            <a:spLocks noGrp="1"/>
          </p:cNvSpPr>
          <p:nvPr>
            <p:ph type="ftr" sz="quarter" idx="11"/>
          </p:nvPr>
        </p:nvSpPr>
        <p:spPr/>
        <p:txBody>
          <a:bodyPr/>
          <a:lstStyle>
            <a:lvl1pPr>
              <a:defRPr/>
            </a:lvl1pPr>
          </a:lstStyle>
          <a:p>
            <a:endParaRPr lang="en-GB" altLang="en-US" dirty="0"/>
          </a:p>
        </p:txBody>
      </p:sp>
      <p:sp>
        <p:nvSpPr>
          <p:cNvPr id="6" name="Slide Number Placeholder 5"/>
          <p:cNvSpPr>
            <a:spLocks noGrp="1"/>
          </p:cNvSpPr>
          <p:nvPr>
            <p:ph type="sldNum" sz="quarter" idx="12"/>
          </p:nvPr>
        </p:nvSpPr>
        <p:spPr/>
        <p:txBody>
          <a:bodyPr/>
          <a:lstStyle>
            <a:lvl1pPr>
              <a:defRPr/>
            </a:lvl1pPr>
          </a:lstStyle>
          <a:p>
            <a:fld id="{264A7BC6-D71C-4D66-A2E3-93DC2DAAD5C2}" type="slidenum">
              <a:rPr lang="en-GB" altLang="en-US"/>
              <a:pPr/>
              <a:t>‹#›</a:t>
            </a:fld>
            <a:endParaRPr lang="en-GB" altLang="en-US" dirty="0"/>
          </a:p>
        </p:txBody>
      </p:sp>
    </p:spTree>
    <p:extLst>
      <p:ext uri="{BB962C8B-B14F-4D97-AF65-F5344CB8AC3E}">
        <p14:creationId xmlns:p14="http://schemas.microsoft.com/office/powerpoint/2010/main" val="4086859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6CE5365-B11F-4E9E-B97B-BC42E1A6628B}" type="datetimeFigureOut">
              <a:rPr lang="en-GB" altLang="en-US"/>
              <a:pPr/>
              <a:t>11/02/2019</a:t>
            </a:fld>
            <a:endParaRPr lang="en-GB" altLang="en-US" dirty="0"/>
          </a:p>
        </p:txBody>
      </p:sp>
      <p:sp>
        <p:nvSpPr>
          <p:cNvPr id="5" name="Footer Placeholder 4"/>
          <p:cNvSpPr>
            <a:spLocks noGrp="1"/>
          </p:cNvSpPr>
          <p:nvPr>
            <p:ph type="ftr" sz="quarter" idx="11"/>
          </p:nvPr>
        </p:nvSpPr>
        <p:spPr/>
        <p:txBody>
          <a:bodyPr/>
          <a:lstStyle>
            <a:lvl1pPr>
              <a:defRPr/>
            </a:lvl1pPr>
          </a:lstStyle>
          <a:p>
            <a:endParaRPr lang="en-GB" altLang="en-US" dirty="0"/>
          </a:p>
        </p:txBody>
      </p:sp>
      <p:sp>
        <p:nvSpPr>
          <p:cNvPr id="6" name="Slide Number Placeholder 5"/>
          <p:cNvSpPr>
            <a:spLocks noGrp="1"/>
          </p:cNvSpPr>
          <p:nvPr>
            <p:ph type="sldNum" sz="quarter" idx="12"/>
          </p:nvPr>
        </p:nvSpPr>
        <p:spPr/>
        <p:txBody>
          <a:bodyPr/>
          <a:lstStyle>
            <a:lvl1pPr>
              <a:defRPr/>
            </a:lvl1pPr>
          </a:lstStyle>
          <a:p>
            <a:fld id="{6E483670-F73D-495B-8B70-514C53D0270B}" type="slidenum">
              <a:rPr lang="en-GB" altLang="en-US"/>
              <a:pPr/>
              <a:t>‹#›</a:t>
            </a:fld>
            <a:endParaRPr lang="en-GB" altLang="en-US" dirty="0"/>
          </a:p>
        </p:txBody>
      </p:sp>
    </p:spTree>
    <p:extLst>
      <p:ext uri="{BB962C8B-B14F-4D97-AF65-F5344CB8AC3E}">
        <p14:creationId xmlns:p14="http://schemas.microsoft.com/office/powerpoint/2010/main" val="3582050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6228" y="854069"/>
            <a:ext cx="82296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107062"/>
            <a:ext cx="3349625" cy="42792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959225" y="2107062"/>
            <a:ext cx="3349625" cy="42792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31780932-0ED6-4112-8696-0E8BA81DA834}" type="datetimeFigureOut">
              <a:rPr lang="en-GB" altLang="en-US"/>
              <a:pPr/>
              <a:t>11/02/2019</a:t>
            </a:fld>
            <a:endParaRPr lang="en-GB" altLang="en-US" dirty="0"/>
          </a:p>
        </p:txBody>
      </p:sp>
      <p:sp>
        <p:nvSpPr>
          <p:cNvPr id="6" name="Footer Placeholder 5"/>
          <p:cNvSpPr>
            <a:spLocks noGrp="1"/>
          </p:cNvSpPr>
          <p:nvPr>
            <p:ph type="ftr" sz="quarter" idx="11"/>
          </p:nvPr>
        </p:nvSpPr>
        <p:spPr/>
        <p:txBody>
          <a:bodyPr/>
          <a:lstStyle>
            <a:lvl1pPr>
              <a:defRPr/>
            </a:lvl1pPr>
          </a:lstStyle>
          <a:p>
            <a:endParaRPr lang="en-GB" altLang="en-US" dirty="0"/>
          </a:p>
        </p:txBody>
      </p:sp>
      <p:sp>
        <p:nvSpPr>
          <p:cNvPr id="7" name="Slide Number Placeholder 6"/>
          <p:cNvSpPr>
            <a:spLocks noGrp="1"/>
          </p:cNvSpPr>
          <p:nvPr>
            <p:ph type="sldNum" sz="quarter" idx="12"/>
          </p:nvPr>
        </p:nvSpPr>
        <p:spPr/>
        <p:txBody>
          <a:bodyPr/>
          <a:lstStyle>
            <a:lvl1pPr>
              <a:defRPr/>
            </a:lvl1pPr>
          </a:lstStyle>
          <a:p>
            <a:fld id="{8A283258-0EF9-46F8-81D0-4437F6A39CAE}" type="slidenum">
              <a:rPr lang="en-GB" altLang="en-US"/>
              <a:pPr/>
              <a:t>‹#›</a:t>
            </a:fld>
            <a:endParaRPr lang="en-GB" altLang="en-US" dirty="0"/>
          </a:p>
        </p:txBody>
      </p:sp>
    </p:spTree>
    <p:extLst>
      <p:ext uri="{BB962C8B-B14F-4D97-AF65-F5344CB8AC3E}">
        <p14:creationId xmlns:p14="http://schemas.microsoft.com/office/powerpoint/2010/main" val="2437528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48806"/>
            <a:ext cx="8229600" cy="1143000"/>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709281"/>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49043"/>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709281"/>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49043"/>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3F746B23-1BED-44D6-8311-140B61382295}" type="datetimeFigureOut">
              <a:rPr lang="en-GB" altLang="en-US"/>
              <a:pPr/>
              <a:t>11/02/2019</a:t>
            </a:fld>
            <a:endParaRPr lang="en-GB" altLang="en-US" dirty="0"/>
          </a:p>
        </p:txBody>
      </p:sp>
      <p:sp>
        <p:nvSpPr>
          <p:cNvPr id="8" name="Footer Placeholder 7"/>
          <p:cNvSpPr>
            <a:spLocks noGrp="1"/>
          </p:cNvSpPr>
          <p:nvPr>
            <p:ph type="ftr" sz="quarter" idx="11"/>
          </p:nvPr>
        </p:nvSpPr>
        <p:spPr/>
        <p:txBody>
          <a:bodyPr/>
          <a:lstStyle>
            <a:lvl1pPr>
              <a:defRPr/>
            </a:lvl1pPr>
          </a:lstStyle>
          <a:p>
            <a:endParaRPr lang="en-GB" altLang="en-US" dirty="0"/>
          </a:p>
        </p:txBody>
      </p:sp>
      <p:sp>
        <p:nvSpPr>
          <p:cNvPr id="9" name="Slide Number Placeholder 8"/>
          <p:cNvSpPr>
            <a:spLocks noGrp="1"/>
          </p:cNvSpPr>
          <p:nvPr>
            <p:ph type="sldNum" sz="quarter" idx="12"/>
          </p:nvPr>
        </p:nvSpPr>
        <p:spPr/>
        <p:txBody>
          <a:bodyPr/>
          <a:lstStyle>
            <a:lvl1pPr>
              <a:defRPr/>
            </a:lvl1pPr>
          </a:lstStyle>
          <a:p>
            <a:fld id="{46856E07-E3BA-4C50-A4A4-CA9111AE02E8}" type="slidenum">
              <a:rPr lang="en-GB" altLang="en-US"/>
              <a:pPr/>
              <a:t>‹#›</a:t>
            </a:fld>
            <a:endParaRPr lang="en-GB" altLang="en-US" dirty="0"/>
          </a:p>
        </p:txBody>
      </p:sp>
    </p:spTree>
    <p:extLst>
      <p:ext uri="{BB962C8B-B14F-4D97-AF65-F5344CB8AC3E}">
        <p14:creationId xmlns:p14="http://schemas.microsoft.com/office/powerpoint/2010/main" val="12102217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86228" y="781499"/>
            <a:ext cx="8229600" cy="1143000"/>
          </a:xfrm>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BADC3884-3328-4512-B981-3333DEDD36E4}" type="datetimeFigureOut">
              <a:rPr lang="en-GB" altLang="en-US"/>
              <a:pPr/>
              <a:t>11/02/2019</a:t>
            </a:fld>
            <a:endParaRPr lang="en-GB" altLang="en-US" dirty="0"/>
          </a:p>
        </p:txBody>
      </p:sp>
      <p:sp>
        <p:nvSpPr>
          <p:cNvPr id="4" name="Footer Placeholder 3"/>
          <p:cNvSpPr>
            <a:spLocks noGrp="1"/>
          </p:cNvSpPr>
          <p:nvPr>
            <p:ph type="ftr" sz="quarter" idx="11"/>
          </p:nvPr>
        </p:nvSpPr>
        <p:spPr/>
        <p:txBody>
          <a:bodyPr/>
          <a:lstStyle>
            <a:lvl1pPr>
              <a:defRPr/>
            </a:lvl1pPr>
          </a:lstStyle>
          <a:p>
            <a:endParaRPr lang="en-GB" altLang="en-US" dirty="0"/>
          </a:p>
        </p:txBody>
      </p:sp>
      <p:sp>
        <p:nvSpPr>
          <p:cNvPr id="5" name="Slide Number Placeholder 4"/>
          <p:cNvSpPr>
            <a:spLocks noGrp="1"/>
          </p:cNvSpPr>
          <p:nvPr>
            <p:ph type="sldNum" sz="quarter" idx="12"/>
          </p:nvPr>
        </p:nvSpPr>
        <p:spPr/>
        <p:txBody>
          <a:bodyPr/>
          <a:lstStyle>
            <a:lvl1pPr>
              <a:defRPr/>
            </a:lvl1pPr>
          </a:lstStyle>
          <a:p>
            <a:fld id="{D52F298F-213E-468C-87EF-0F6F2C6DB01A}" type="slidenum">
              <a:rPr lang="en-GB" altLang="en-US"/>
              <a:pPr/>
              <a:t>‹#›</a:t>
            </a:fld>
            <a:endParaRPr lang="en-GB" altLang="en-US" dirty="0"/>
          </a:p>
        </p:txBody>
      </p:sp>
    </p:spTree>
    <p:extLst>
      <p:ext uri="{BB962C8B-B14F-4D97-AF65-F5344CB8AC3E}">
        <p14:creationId xmlns:p14="http://schemas.microsoft.com/office/powerpoint/2010/main" val="3258072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9BBFB6E-D8B0-4623-97B7-088EFBD5AE88}" type="datetimeFigureOut">
              <a:rPr lang="en-GB" altLang="en-US"/>
              <a:pPr/>
              <a:t>11/02/2019</a:t>
            </a:fld>
            <a:endParaRPr lang="en-GB" altLang="en-US" dirty="0"/>
          </a:p>
        </p:txBody>
      </p:sp>
      <p:sp>
        <p:nvSpPr>
          <p:cNvPr id="3" name="Footer Placeholder 2"/>
          <p:cNvSpPr>
            <a:spLocks noGrp="1"/>
          </p:cNvSpPr>
          <p:nvPr>
            <p:ph type="ftr" sz="quarter" idx="11"/>
          </p:nvPr>
        </p:nvSpPr>
        <p:spPr/>
        <p:txBody>
          <a:bodyPr/>
          <a:lstStyle>
            <a:lvl1pPr>
              <a:defRPr/>
            </a:lvl1pPr>
          </a:lstStyle>
          <a:p>
            <a:endParaRPr lang="en-GB" altLang="en-US" dirty="0"/>
          </a:p>
        </p:txBody>
      </p:sp>
      <p:sp>
        <p:nvSpPr>
          <p:cNvPr id="4" name="Slide Number Placeholder 3"/>
          <p:cNvSpPr>
            <a:spLocks noGrp="1"/>
          </p:cNvSpPr>
          <p:nvPr>
            <p:ph type="sldNum" sz="quarter" idx="12"/>
          </p:nvPr>
        </p:nvSpPr>
        <p:spPr/>
        <p:txBody>
          <a:bodyPr/>
          <a:lstStyle>
            <a:lvl1pPr>
              <a:defRPr/>
            </a:lvl1pPr>
          </a:lstStyle>
          <a:p>
            <a:fld id="{F20C1CB6-EF27-4E3F-B45C-C56641504CE5}" type="slidenum">
              <a:rPr lang="en-GB" altLang="en-US"/>
              <a:pPr/>
              <a:t>‹#›</a:t>
            </a:fld>
            <a:endParaRPr lang="en-GB" altLang="en-US" dirty="0"/>
          </a:p>
        </p:txBody>
      </p:sp>
    </p:spTree>
    <p:extLst>
      <p:ext uri="{BB962C8B-B14F-4D97-AF65-F5344CB8AC3E}">
        <p14:creationId xmlns:p14="http://schemas.microsoft.com/office/powerpoint/2010/main" val="17261219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35352B0-5EC9-40BC-8A39-A27891D1024C}" type="datetimeFigureOut">
              <a:rPr lang="en-GB" altLang="en-US"/>
              <a:pPr/>
              <a:t>11/02/2019</a:t>
            </a:fld>
            <a:endParaRPr lang="en-GB" altLang="en-US" dirty="0"/>
          </a:p>
        </p:txBody>
      </p:sp>
      <p:sp>
        <p:nvSpPr>
          <p:cNvPr id="6" name="Footer Placeholder 5"/>
          <p:cNvSpPr>
            <a:spLocks noGrp="1"/>
          </p:cNvSpPr>
          <p:nvPr>
            <p:ph type="ftr" sz="quarter" idx="11"/>
          </p:nvPr>
        </p:nvSpPr>
        <p:spPr/>
        <p:txBody>
          <a:bodyPr/>
          <a:lstStyle>
            <a:lvl1pPr>
              <a:defRPr/>
            </a:lvl1pPr>
          </a:lstStyle>
          <a:p>
            <a:endParaRPr lang="en-GB" altLang="en-US" dirty="0"/>
          </a:p>
        </p:txBody>
      </p:sp>
      <p:sp>
        <p:nvSpPr>
          <p:cNvPr id="7" name="Slide Number Placeholder 6"/>
          <p:cNvSpPr>
            <a:spLocks noGrp="1"/>
          </p:cNvSpPr>
          <p:nvPr>
            <p:ph type="sldNum" sz="quarter" idx="12"/>
          </p:nvPr>
        </p:nvSpPr>
        <p:spPr/>
        <p:txBody>
          <a:bodyPr/>
          <a:lstStyle>
            <a:lvl1pPr>
              <a:defRPr/>
            </a:lvl1pPr>
          </a:lstStyle>
          <a:p>
            <a:fld id="{BDD04910-5FEF-49BC-8122-667D655CC340}" type="slidenum">
              <a:rPr lang="en-GB" altLang="en-US"/>
              <a:pPr/>
              <a:t>‹#›</a:t>
            </a:fld>
            <a:endParaRPr lang="en-GB" altLang="en-US" dirty="0"/>
          </a:p>
        </p:txBody>
      </p:sp>
    </p:spTree>
    <p:extLst>
      <p:ext uri="{BB962C8B-B14F-4D97-AF65-F5344CB8AC3E}">
        <p14:creationId xmlns:p14="http://schemas.microsoft.com/office/powerpoint/2010/main" val="258971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6995" y="1919522"/>
            <a:ext cx="5613173" cy="2303462"/>
          </a:xfrm>
        </p:spPr>
        <p:txBody>
          <a:bodyPr/>
          <a:lstStyle/>
          <a:p>
            <a:r>
              <a:rPr lang="en-US" smtClean="0"/>
              <a:t>Click to edit Master title style</a:t>
            </a:r>
            <a:endParaRPr lang="en-GB"/>
          </a:p>
        </p:txBody>
      </p:sp>
      <p:sp>
        <p:nvSpPr>
          <p:cNvPr id="3" name="Content Placeholder 2"/>
          <p:cNvSpPr>
            <a:spLocks noGrp="1"/>
          </p:cNvSpPr>
          <p:nvPr>
            <p:ph idx="1"/>
          </p:nvPr>
        </p:nvSpPr>
        <p:spPr>
          <a:xfrm>
            <a:off x="655860" y="4467687"/>
            <a:ext cx="4177397" cy="116386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26190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58FA352-5B84-46FD-BD57-57C51E61C32E}" type="datetimeFigureOut">
              <a:rPr lang="en-GB" altLang="en-US"/>
              <a:pPr/>
              <a:t>11/02/2019</a:t>
            </a:fld>
            <a:endParaRPr lang="en-GB" altLang="en-US" dirty="0"/>
          </a:p>
        </p:txBody>
      </p:sp>
      <p:sp>
        <p:nvSpPr>
          <p:cNvPr id="6" name="Footer Placeholder 5"/>
          <p:cNvSpPr>
            <a:spLocks noGrp="1"/>
          </p:cNvSpPr>
          <p:nvPr>
            <p:ph type="ftr" sz="quarter" idx="11"/>
          </p:nvPr>
        </p:nvSpPr>
        <p:spPr/>
        <p:txBody>
          <a:bodyPr/>
          <a:lstStyle>
            <a:lvl1pPr>
              <a:defRPr/>
            </a:lvl1pPr>
          </a:lstStyle>
          <a:p>
            <a:endParaRPr lang="en-GB" altLang="en-US" dirty="0"/>
          </a:p>
        </p:txBody>
      </p:sp>
      <p:sp>
        <p:nvSpPr>
          <p:cNvPr id="7" name="Slide Number Placeholder 6"/>
          <p:cNvSpPr>
            <a:spLocks noGrp="1"/>
          </p:cNvSpPr>
          <p:nvPr>
            <p:ph type="sldNum" sz="quarter" idx="12"/>
          </p:nvPr>
        </p:nvSpPr>
        <p:spPr/>
        <p:txBody>
          <a:bodyPr/>
          <a:lstStyle>
            <a:lvl1pPr>
              <a:defRPr/>
            </a:lvl1pPr>
          </a:lstStyle>
          <a:p>
            <a:fld id="{B38CE3C1-B791-4853-8829-4B115C686E94}" type="slidenum">
              <a:rPr lang="en-GB" altLang="en-US"/>
              <a:pPr/>
              <a:t>‹#›</a:t>
            </a:fld>
            <a:endParaRPr lang="en-GB" altLang="en-US" dirty="0"/>
          </a:p>
        </p:txBody>
      </p:sp>
    </p:spTree>
    <p:extLst>
      <p:ext uri="{BB962C8B-B14F-4D97-AF65-F5344CB8AC3E}">
        <p14:creationId xmlns:p14="http://schemas.microsoft.com/office/powerpoint/2010/main" val="36845540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15AAB06-8F27-45AF-B9C1-1DB079E0FB52}" type="datetimeFigureOut">
              <a:rPr lang="en-GB" altLang="en-US"/>
              <a:pPr/>
              <a:t>11/02/2019</a:t>
            </a:fld>
            <a:endParaRPr lang="en-GB" altLang="en-US" dirty="0"/>
          </a:p>
        </p:txBody>
      </p:sp>
      <p:sp>
        <p:nvSpPr>
          <p:cNvPr id="5" name="Footer Placeholder 4"/>
          <p:cNvSpPr>
            <a:spLocks noGrp="1"/>
          </p:cNvSpPr>
          <p:nvPr>
            <p:ph type="ftr" sz="quarter" idx="11"/>
          </p:nvPr>
        </p:nvSpPr>
        <p:spPr/>
        <p:txBody>
          <a:bodyPr/>
          <a:lstStyle>
            <a:lvl1pPr>
              <a:defRPr/>
            </a:lvl1pPr>
          </a:lstStyle>
          <a:p>
            <a:endParaRPr lang="en-GB" altLang="en-US" dirty="0"/>
          </a:p>
        </p:txBody>
      </p:sp>
      <p:sp>
        <p:nvSpPr>
          <p:cNvPr id="6" name="Slide Number Placeholder 5"/>
          <p:cNvSpPr>
            <a:spLocks noGrp="1"/>
          </p:cNvSpPr>
          <p:nvPr>
            <p:ph type="sldNum" sz="quarter" idx="12"/>
          </p:nvPr>
        </p:nvSpPr>
        <p:spPr/>
        <p:txBody>
          <a:bodyPr/>
          <a:lstStyle>
            <a:lvl1pPr>
              <a:defRPr/>
            </a:lvl1pPr>
          </a:lstStyle>
          <a:p>
            <a:fld id="{F25BE51C-2954-43BB-9EE5-C46A5DE1C196}" type="slidenum">
              <a:rPr lang="en-GB" altLang="en-US"/>
              <a:pPr/>
              <a:t>‹#›</a:t>
            </a:fld>
            <a:endParaRPr lang="en-GB" altLang="en-US" dirty="0"/>
          </a:p>
        </p:txBody>
      </p:sp>
    </p:spTree>
    <p:extLst>
      <p:ext uri="{BB962C8B-B14F-4D97-AF65-F5344CB8AC3E}">
        <p14:creationId xmlns:p14="http://schemas.microsoft.com/office/powerpoint/2010/main" val="34996717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49275"/>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549275"/>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84640B0C-3416-4F34-90D1-B4F49981085F}" type="datetimeFigureOut">
              <a:rPr lang="en-GB" altLang="en-US"/>
              <a:pPr/>
              <a:t>11/02/2019</a:t>
            </a:fld>
            <a:endParaRPr lang="en-GB" altLang="en-US" dirty="0"/>
          </a:p>
        </p:txBody>
      </p:sp>
      <p:sp>
        <p:nvSpPr>
          <p:cNvPr id="5" name="Footer Placeholder 4"/>
          <p:cNvSpPr>
            <a:spLocks noGrp="1"/>
          </p:cNvSpPr>
          <p:nvPr>
            <p:ph type="ftr" sz="quarter" idx="11"/>
          </p:nvPr>
        </p:nvSpPr>
        <p:spPr/>
        <p:txBody>
          <a:bodyPr/>
          <a:lstStyle>
            <a:lvl1pPr>
              <a:defRPr/>
            </a:lvl1pPr>
          </a:lstStyle>
          <a:p>
            <a:endParaRPr lang="en-GB" altLang="en-US" dirty="0"/>
          </a:p>
        </p:txBody>
      </p:sp>
      <p:sp>
        <p:nvSpPr>
          <p:cNvPr id="6" name="Slide Number Placeholder 5"/>
          <p:cNvSpPr>
            <a:spLocks noGrp="1"/>
          </p:cNvSpPr>
          <p:nvPr>
            <p:ph type="sldNum" sz="quarter" idx="12"/>
          </p:nvPr>
        </p:nvSpPr>
        <p:spPr/>
        <p:txBody>
          <a:bodyPr/>
          <a:lstStyle>
            <a:lvl1pPr>
              <a:defRPr/>
            </a:lvl1pPr>
          </a:lstStyle>
          <a:p>
            <a:fld id="{966E4CFD-F791-4FEB-9EC7-2584C8078071}" type="slidenum">
              <a:rPr lang="en-GB" altLang="en-US"/>
              <a:pPr/>
              <a:t>‹#›</a:t>
            </a:fld>
            <a:endParaRPr lang="en-GB" altLang="en-US" dirty="0"/>
          </a:p>
        </p:txBody>
      </p:sp>
    </p:spTree>
    <p:extLst>
      <p:ext uri="{BB962C8B-B14F-4D97-AF65-F5344CB8AC3E}">
        <p14:creationId xmlns:p14="http://schemas.microsoft.com/office/powerpoint/2010/main" val="36322759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853"/>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13628"/>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8677361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6995" y="1919522"/>
            <a:ext cx="5613173" cy="2303462"/>
          </a:xfrm>
        </p:spPr>
        <p:txBody>
          <a:bodyPr/>
          <a:lstStyle/>
          <a:p>
            <a:r>
              <a:rPr lang="en-US" smtClean="0"/>
              <a:t>Click to edit Master title style</a:t>
            </a:r>
            <a:endParaRPr lang="en-GB"/>
          </a:p>
        </p:txBody>
      </p:sp>
      <p:sp>
        <p:nvSpPr>
          <p:cNvPr id="3" name="Content Placeholder 2"/>
          <p:cNvSpPr>
            <a:spLocks noGrp="1"/>
          </p:cNvSpPr>
          <p:nvPr>
            <p:ph idx="1"/>
          </p:nvPr>
        </p:nvSpPr>
        <p:spPr>
          <a:xfrm>
            <a:off x="655860" y="4467687"/>
            <a:ext cx="4177397" cy="116386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3261954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2314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22957"/>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550826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750" y="5157788"/>
            <a:ext cx="2155825" cy="139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847975" y="5157788"/>
            <a:ext cx="2155825" cy="139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400600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291749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8136697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6964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2314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22957"/>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750590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697143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357112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484624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70325" y="2420938"/>
            <a:ext cx="1133475" cy="4133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68313" y="2420938"/>
            <a:ext cx="3249612" cy="4133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827583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6757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52335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9F358086-8648-4109-A6A0-7B62567CB9DA}" type="datetimeFigureOut">
              <a:rPr lang="en-GB" altLang="en-US">
                <a:solidFill>
                  <a:srgbClr val="000000"/>
                </a:solidFill>
              </a:rPr>
              <a:pPr/>
              <a:t>11/02/2019</a:t>
            </a:fld>
            <a:endParaRPr lang="en-GB"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F594204-255F-4B05-A842-491FAA3FE243}"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9607174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6228" y="868583"/>
            <a:ext cx="8229600" cy="1143000"/>
          </a:xfrm>
        </p:spPr>
        <p:txBody>
          <a:bodyPr/>
          <a:lstStyle/>
          <a:p>
            <a:r>
              <a:rPr lang="en-US" smtClean="0"/>
              <a:t>Click to edit Master title style</a:t>
            </a:r>
            <a:endParaRPr lang="en-GB"/>
          </a:p>
        </p:txBody>
      </p:sp>
      <p:sp>
        <p:nvSpPr>
          <p:cNvPr id="3" name="Content Placeholder 2"/>
          <p:cNvSpPr>
            <a:spLocks noGrp="1"/>
          </p:cNvSpPr>
          <p:nvPr>
            <p:ph idx="1"/>
          </p:nvPr>
        </p:nvSpPr>
        <p:spPr>
          <a:xfrm>
            <a:off x="486228" y="2194146"/>
            <a:ext cx="6851650" cy="40905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2BA41C42-8D45-4B66-B117-EAAA372E34E3}" type="datetimeFigureOut">
              <a:rPr lang="en-GB" altLang="en-US">
                <a:solidFill>
                  <a:srgbClr val="000000"/>
                </a:solidFill>
              </a:rPr>
              <a:pPr/>
              <a:t>11/02/2019</a:t>
            </a:fld>
            <a:endParaRPr lang="en-GB"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64A7BC6-D71C-4D66-A2E3-93DC2DAAD5C2}"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29766903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6CE5365-B11F-4E9E-B97B-BC42E1A6628B}" type="datetimeFigureOut">
              <a:rPr lang="en-GB" altLang="en-US">
                <a:solidFill>
                  <a:srgbClr val="000000"/>
                </a:solidFill>
              </a:rPr>
              <a:pPr/>
              <a:t>11/02/2019</a:t>
            </a:fld>
            <a:endParaRPr lang="en-GB"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E483670-F73D-495B-8B70-514C53D0270B}"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15338567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6228" y="854069"/>
            <a:ext cx="82296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107062"/>
            <a:ext cx="3349625" cy="42792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959225" y="2107062"/>
            <a:ext cx="3349625" cy="42792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31780932-0ED6-4112-8696-0E8BA81DA834}" type="datetimeFigureOut">
              <a:rPr lang="en-GB" altLang="en-US">
                <a:solidFill>
                  <a:srgbClr val="000000"/>
                </a:solidFill>
              </a:rPr>
              <a:pPr/>
              <a:t>11/02/2019</a:t>
            </a:fld>
            <a:endParaRPr lang="en-GB" alt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A283258-0EF9-46F8-81D0-4437F6A39CAE}"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25977230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48806"/>
            <a:ext cx="8229600" cy="1143000"/>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709281"/>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49043"/>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709281"/>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49043"/>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3F746B23-1BED-44D6-8311-140B61382295}" type="datetimeFigureOut">
              <a:rPr lang="en-GB" altLang="en-US">
                <a:solidFill>
                  <a:srgbClr val="000000"/>
                </a:solidFill>
              </a:rPr>
              <a:pPr/>
              <a:t>11/02/2019</a:t>
            </a:fld>
            <a:endParaRPr lang="en-GB" alt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6856E07-E3BA-4C50-A4A4-CA9111AE02E8}"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31697659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86228" y="781499"/>
            <a:ext cx="8229600" cy="1143000"/>
          </a:xfrm>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BADC3884-3328-4512-B981-3333DEDD36E4}" type="datetimeFigureOut">
              <a:rPr lang="en-GB" altLang="en-US">
                <a:solidFill>
                  <a:srgbClr val="000000"/>
                </a:solidFill>
              </a:rPr>
              <a:pPr/>
              <a:t>11/02/2019</a:t>
            </a:fld>
            <a:endParaRPr lang="en-GB" alt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52F298F-213E-468C-87EF-0F6F2C6DB01A}"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3249855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750" y="5157788"/>
            <a:ext cx="2155825" cy="139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847975" y="5157788"/>
            <a:ext cx="2155825" cy="139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096376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9BBFB6E-D8B0-4623-97B7-088EFBD5AE88}" type="datetimeFigureOut">
              <a:rPr lang="en-GB" altLang="en-US">
                <a:solidFill>
                  <a:srgbClr val="000000"/>
                </a:solidFill>
              </a:rPr>
              <a:pPr/>
              <a:t>11/02/2019</a:t>
            </a:fld>
            <a:endParaRPr lang="en-GB" alt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F20C1CB6-EF27-4E3F-B45C-C56641504CE5}"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4472685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35352B0-5EC9-40BC-8A39-A27891D1024C}" type="datetimeFigureOut">
              <a:rPr lang="en-GB" altLang="en-US">
                <a:solidFill>
                  <a:srgbClr val="000000"/>
                </a:solidFill>
              </a:rPr>
              <a:pPr/>
              <a:t>11/02/2019</a:t>
            </a:fld>
            <a:endParaRPr lang="en-GB" alt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DD04910-5FEF-49BC-8122-667D655CC340}"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83182505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58FA352-5B84-46FD-BD57-57C51E61C32E}" type="datetimeFigureOut">
              <a:rPr lang="en-GB" altLang="en-US">
                <a:solidFill>
                  <a:srgbClr val="000000"/>
                </a:solidFill>
              </a:rPr>
              <a:pPr/>
              <a:t>11/02/2019</a:t>
            </a:fld>
            <a:endParaRPr lang="en-GB" alt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38CE3C1-B791-4853-8829-4B115C686E94}"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23304910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15AAB06-8F27-45AF-B9C1-1DB079E0FB52}" type="datetimeFigureOut">
              <a:rPr lang="en-GB" altLang="en-US">
                <a:solidFill>
                  <a:srgbClr val="000000"/>
                </a:solidFill>
              </a:rPr>
              <a:pPr/>
              <a:t>11/02/2019</a:t>
            </a:fld>
            <a:endParaRPr lang="en-GB"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25BE51C-2954-43BB-9EE5-C46A5DE1C196}"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23727231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49275"/>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549275"/>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84640B0C-3416-4F34-90D1-B4F49981085F}" type="datetimeFigureOut">
              <a:rPr lang="en-GB" altLang="en-US">
                <a:solidFill>
                  <a:srgbClr val="000000"/>
                </a:solidFill>
              </a:rPr>
              <a:pPr/>
              <a:t>11/02/2019</a:t>
            </a:fld>
            <a:endParaRPr lang="en-GB"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66E4CFD-F791-4FEB-9EC7-2584C8078071}"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37772143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2/11/2019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0143853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2/11/2019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502286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2/11/2019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171792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2/11/2019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679007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2/11/2019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0180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5546428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2/11/2019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7231126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2/11/2019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1511796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2/11/2019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5465631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2/11/2019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747224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2/11/2019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2367188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2/11/2019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3281670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853"/>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13628"/>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85613313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6995" y="1919522"/>
            <a:ext cx="5613173" cy="2303462"/>
          </a:xfrm>
        </p:spPr>
        <p:txBody>
          <a:bodyPr/>
          <a:lstStyle/>
          <a:p>
            <a:r>
              <a:rPr lang="en-US" smtClean="0"/>
              <a:t>Click to edit Master title style</a:t>
            </a:r>
            <a:endParaRPr lang="en-GB"/>
          </a:p>
        </p:txBody>
      </p:sp>
      <p:sp>
        <p:nvSpPr>
          <p:cNvPr id="3" name="Content Placeholder 2"/>
          <p:cNvSpPr>
            <a:spLocks noGrp="1"/>
          </p:cNvSpPr>
          <p:nvPr>
            <p:ph idx="1"/>
          </p:nvPr>
        </p:nvSpPr>
        <p:spPr>
          <a:xfrm>
            <a:off x="655860" y="4467687"/>
            <a:ext cx="4177397" cy="116386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26967664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2314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22957"/>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2426559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750" y="5157788"/>
            <a:ext cx="2155825" cy="139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847975" y="5157788"/>
            <a:ext cx="2155825" cy="139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89744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21691845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9619230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46346100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472244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4255310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1838949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5296133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70325" y="2420938"/>
            <a:ext cx="1133475" cy="4133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68313" y="2420938"/>
            <a:ext cx="3249612" cy="4133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315503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6757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52335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9F358086-8648-4109-A6A0-7B62567CB9DA}" type="datetimeFigureOut">
              <a:rPr lang="en-GB" altLang="en-US">
                <a:solidFill>
                  <a:srgbClr val="000000"/>
                </a:solidFill>
              </a:rPr>
              <a:pPr/>
              <a:t>11/02/2019</a:t>
            </a:fld>
            <a:endParaRPr lang="en-GB"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F594204-255F-4B05-A842-491FAA3FE243}"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246475609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6228" y="868583"/>
            <a:ext cx="8229600" cy="1143000"/>
          </a:xfrm>
        </p:spPr>
        <p:txBody>
          <a:bodyPr/>
          <a:lstStyle/>
          <a:p>
            <a:r>
              <a:rPr lang="en-US" smtClean="0"/>
              <a:t>Click to edit Master title style</a:t>
            </a:r>
            <a:endParaRPr lang="en-GB"/>
          </a:p>
        </p:txBody>
      </p:sp>
      <p:sp>
        <p:nvSpPr>
          <p:cNvPr id="3" name="Content Placeholder 2"/>
          <p:cNvSpPr>
            <a:spLocks noGrp="1"/>
          </p:cNvSpPr>
          <p:nvPr>
            <p:ph idx="1"/>
          </p:nvPr>
        </p:nvSpPr>
        <p:spPr>
          <a:xfrm>
            <a:off x="486228" y="2194146"/>
            <a:ext cx="6851650" cy="40905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2BA41C42-8D45-4B66-B117-EAAA372E34E3}" type="datetimeFigureOut">
              <a:rPr lang="en-GB" altLang="en-US">
                <a:solidFill>
                  <a:srgbClr val="000000"/>
                </a:solidFill>
              </a:rPr>
              <a:pPr/>
              <a:t>11/02/2019</a:t>
            </a:fld>
            <a:endParaRPr lang="en-GB"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64A7BC6-D71C-4D66-A2E3-93DC2DAAD5C2}"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2216938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6CE5365-B11F-4E9E-B97B-BC42E1A6628B}" type="datetimeFigureOut">
              <a:rPr lang="en-GB" altLang="en-US">
                <a:solidFill>
                  <a:srgbClr val="000000"/>
                </a:solidFill>
              </a:rPr>
              <a:pPr/>
              <a:t>11/02/2019</a:t>
            </a:fld>
            <a:endParaRPr lang="en-GB"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E483670-F73D-495B-8B70-514C53D0270B}"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168100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433198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6228" y="854069"/>
            <a:ext cx="82296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107062"/>
            <a:ext cx="3349625" cy="42792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959225" y="2107062"/>
            <a:ext cx="3349625" cy="42792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31780932-0ED6-4112-8696-0E8BA81DA834}" type="datetimeFigureOut">
              <a:rPr lang="en-GB" altLang="en-US">
                <a:solidFill>
                  <a:srgbClr val="000000"/>
                </a:solidFill>
              </a:rPr>
              <a:pPr/>
              <a:t>11/02/2019</a:t>
            </a:fld>
            <a:endParaRPr lang="en-GB" alt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A283258-0EF9-46F8-81D0-4437F6A39CAE}"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334730543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48806"/>
            <a:ext cx="8229600" cy="1143000"/>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709281"/>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49043"/>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709281"/>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49043"/>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3F746B23-1BED-44D6-8311-140B61382295}" type="datetimeFigureOut">
              <a:rPr lang="en-GB" altLang="en-US">
                <a:solidFill>
                  <a:srgbClr val="000000"/>
                </a:solidFill>
              </a:rPr>
              <a:pPr/>
              <a:t>11/02/2019</a:t>
            </a:fld>
            <a:endParaRPr lang="en-GB" alt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6856E07-E3BA-4C50-A4A4-CA9111AE02E8}"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239835630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86228" y="781499"/>
            <a:ext cx="8229600" cy="1143000"/>
          </a:xfrm>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BADC3884-3328-4512-B981-3333DEDD36E4}" type="datetimeFigureOut">
              <a:rPr lang="en-GB" altLang="en-US">
                <a:solidFill>
                  <a:srgbClr val="000000"/>
                </a:solidFill>
              </a:rPr>
              <a:pPr/>
              <a:t>11/02/2019</a:t>
            </a:fld>
            <a:endParaRPr lang="en-GB" alt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52F298F-213E-468C-87EF-0F6F2C6DB01A}"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188070974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9BBFB6E-D8B0-4623-97B7-088EFBD5AE88}" type="datetimeFigureOut">
              <a:rPr lang="en-GB" altLang="en-US">
                <a:solidFill>
                  <a:srgbClr val="000000"/>
                </a:solidFill>
              </a:rPr>
              <a:pPr/>
              <a:t>11/02/2019</a:t>
            </a:fld>
            <a:endParaRPr lang="en-GB" alt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F20C1CB6-EF27-4E3F-B45C-C56641504CE5}"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261337158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35352B0-5EC9-40BC-8A39-A27891D1024C}" type="datetimeFigureOut">
              <a:rPr lang="en-GB" altLang="en-US">
                <a:solidFill>
                  <a:srgbClr val="000000"/>
                </a:solidFill>
              </a:rPr>
              <a:pPr/>
              <a:t>11/02/2019</a:t>
            </a:fld>
            <a:endParaRPr lang="en-GB" alt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DD04910-5FEF-49BC-8122-667D655CC340}"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97080515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58FA352-5B84-46FD-BD57-57C51E61C32E}" type="datetimeFigureOut">
              <a:rPr lang="en-GB" altLang="en-US">
                <a:solidFill>
                  <a:srgbClr val="000000"/>
                </a:solidFill>
              </a:rPr>
              <a:pPr/>
              <a:t>11/02/2019</a:t>
            </a:fld>
            <a:endParaRPr lang="en-GB" alt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38CE3C1-B791-4853-8829-4B115C686E94}"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222813793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15AAB06-8F27-45AF-B9C1-1DB079E0FB52}" type="datetimeFigureOut">
              <a:rPr lang="en-GB" altLang="en-US">
                <a:solidFill>
                  <a:srgbClr val="000000"/>
                </a:solidFill>
              </a:rPr>
              <a:pPr/>
              <a:t>11/02/2019</a:t>
            </a:fld>
            <a:endParaRPr lang="en-GB"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25BE51C-2954-43BB-9EE5-C46A5DE1C196}"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235123496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49275"/>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549275"/>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84640B0C-3416-4F34-90D1-B4F49981085F}" type="datetimeFigureOut">
              <a:rPr lang="en-GB" altLang="en-US">
                <a:solidFill>
                  <a:srgbClr val="000000"/>
                </a:solidFill>
              </a:rPr>
              <a:pPr/>
              <a:t>11/02/2019</a:t>
            </a:fld>
            <a:endParaRPr lang="en-GB"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66E4CFD-F791-4FEB-9EC7-2584C8078071}"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203418709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853"/>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13628"/>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08106673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6995" y="1919522"/>
            <a:ext cx="5613173" cy="2303462"/>
          </a:xfrm>
        </p:spPr>
        <p:txBody>
          <a:bodyPr/>
          <a:lstStyle/>
          <a:p>
            <a:r>
              <a:rPr lang="en-US" smtClean="0"/>
              <a:t>Click to edit Master title style</a:t>
            </a:r>
            <a:endParaRPr lang="en-GB"/>
          </a:p>
        </p:txBody>
      </p:sp>
      <p:sp>
        <p:nvSpPr>
          <p:cNvPr id="3" name="Content Placeholder 2"/>
          <p:cNvSpPr>
            <a:spLocks noGrp="1"/>
          </p:cNvSpPr>
          <p:nvPr>
            <p:ph idx="1"/>
          </p:nvPr>
        </p:nvSpPr>
        <p:spPr>
          <a:xfrm>
            <a:off x="655860" y="4467687"/>
            <a:ext cx="4177397" cy="116386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448631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8565084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2314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22957"/>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6341161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750" y="5157788"/>
            <a:ext cx="2155825" cy="139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847975" y="5157788"/>
            <a:ext cx="2155825" cy="139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3697602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8761980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6439243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092997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9281715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9806207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8802872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70325" y="2420938"/>
            <a:ext cx="1133475" cy="4133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68313" y="2420938"/>
            <a:ext cx="3249612" cy="4133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9722902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6757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52335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9F358086-8648-4109-A6A0-7B62567CB9DA}" type="datetimeFigureOut">
              <a:rPr lang="en-GB" altLang="en-US">
                <a:solidFill>
                  <a:srgbClr val="000000"/>
                </a:solidFill>
              </a:rPr>
              <a:pPr/>
              <a:t>11/02/2019</a:t>
            </a:fld>
            <a:endParaRPr lang="en-GB"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F594204-255F-4B05-A842-491FAA3FE243}"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1439428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3012877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6228" y="868583"/>
            <a:ext cx="8229600" cy="1143000"/>
          </a:xfrm>
        </p:spPr>
        <p:txBody>
          <a:bodyPr/>
          <a:lstStyle/>
          <a:p>
            <a:r>
              <a:rPr lang="en-US" smtClean="0"/>
              <a:t>Click to edit Master title style</a:t>
            </a:r>
            <a:endParaRPr lang="en-GB"/>
          </a:p>
        </p:txBody>
      </p:sp>
      <p:sp>
        <p:nvSpPr>
          <p:cNvPr id="3" name="Content Placeholder 2"/>
          <p:cNvSpPr>
            <a:spLocks noGrp="1"/>
          </p:cNvSpPr>
          <p:nvPr>
            <p:ph idx="1"/>
          </p:nvPr>
        </p:nvSpPr>
        <p:spPr>
          <a:xfrm>
            <a:off x="486228" y="2194146"/>
            <a:ext cx="6851650" cy="40905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2BA41C42-8D45-4B66-B117-EAAA372E34E3}" type="datetimeFigureOut">
              <a:rPr lang="en-GB" altLang="en-US">
                <a:solidFill>
                  <a:srgbClr val="000000"/>
                </a:solidFill>
              </a:rPr>
              <a:pPr/>
              <a:t>11/02/2019</a:t>
            </a:fld>
            <a:endParaRPr lang="en-GB"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64A7BC6-D71C-4D66-A2E3-93DC2DAAD5C2}"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227200689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6CE5365-B11F-4E9E-B97B-BC42E1A6628B}" type="datetimeFigureOut">
              <a:rPr lang="en-GB" altLang="en-US">
                <a:solidFill>
                  <a:srgbClr val="000000"/>
                </a:solidFill>
              </a:rPr>
              <a:pPr/>
              <a:t>11/02/2019</a:t>
            </a:fld>
            <a:endParaRPr lang="en-GB"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E483670-F73D-495B-8B70-514C53D0270B}"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393352184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6228" y="854069"/>
            <a:ext cx="82296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107062"/>
            <a:ext cx="3349625" cy="42792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959225" y="2107062"/>
            <a:ext cx="3349625" cy="42792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31780932-0ED6-4112-8696-0E8BA81DA834}" type="datetimeFigureOut">
              <a:rPr lang="en-GB" altLang="en-US">
                <a:solidFill>
                  <a:srgbClr val="000000"/>
                </a:solidFill>
              </a:rPr>
              <a:pPr/>
              <a:t>11/02/2019</a:t>
            </a:fld>
            <a:endParaRPr lang="en-GB" alt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A283258-0EF9-46F8-81D0-4437F6A39CAE}"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424849365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48806"/>
            <a:ext cx="8229600" cy="1143000"/>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709281"/>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49043"/>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709281"/>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49043"/>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3F746B23-1BED-44D6-8311-140B61382295}" type="datetimeFigureOut">
              <a:rPr lang="en-GB" altLang="en-US">
                <a:solidFill>
                  <a:srgbClr val="000000"/>
                </a:solidFill>
              </a:rPr>
              <a:pPr/>
              <a:t>11/02/2019</a:t>
            </a:fld>
            <a:endParaRPr lang="en-GB" alt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6856E07-E3BA-4C50-A4A4-CA9111AE02E8}"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111260826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86228" y="781499"/>
            <a:ext cx="8229600" cy="1143000"/>
          </a:xfrm>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BADC3884-3328-4512-B981-3333DEDD36E4}" type="datetimeFigureOut">
              <a:rPr lang="en-GB" altLang="en-US">
                <a:solidFill>
                  <a:srgbClr val="000000"/>
                </a:solidFill>
              </a:rPr>
              <a:pPr/>
              <a:t>11/02/2019</a:t>
            </a:fld>
            <a:endParaRPr lang="en-GB" alt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52F298F-213E-468C-87EF-0F6F2C6DB01A}"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341339742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9BBFB6E-D8B0-4623-97B7-088EFBD5AE88}" type="datetimeFigureOut">
              <a:rPr lang="en-GB" altLang="en-US">
                <a:solidFill>
                  <a:srgbClr val="000000"/>
                </a:solidFill>
              </a:rPr>
              <a:pPr/>
              <a:t>11/02/2019</a:t>
            </a:fld>
            <a:endParaRPr lang="en-GB" alt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F20C1CB6-EF27-4E3F-B45C-C56641504CE5}"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116521208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35352B0-5EC9-40BC-8A39-A27891D1024C}" type="datetimeFigureOut">
              <a:rPr lang="en-GB" altLang="en-US">
                <a:solidFill>
                  <a:srgbClr val="000000"/>
                </a:solidFill>
              </a:rPr>
              <a:pPr/>
              <a:t>11/02/2019</a:t>
            </a:fld>
            <a:endParaRPr lang="en-GB" alt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DD04910-5FEF-49BC-8122-667D655CC340}"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160178685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58FA352-5B84-46FD-BD57-57C51E61C32E}" type="datetimeFigureOut">
              <a:rPr lang="en-GB" altLang="en-US">
                <a:solidFill>
                  <a:srgbClr val="000000"/>
                </a:solidFill>
              </a:rPr>
              <a:pPr/>
              <a:t>11/02/2019</a:t>
            </a:fld>
            <a:endParaRPr lang="en-GB" alt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38CE3C1-B791-4853-8829-4B115C686E94}"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98974019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15AAB06-8F27-45AF-B9C1-1DB079E0FB52}" type="datetimeFigureOut">
              <a:rPr lang="en-GB" altLang="en-US">
                <a:solidFill>
                  <a:srgbClr val="000000"/>
                </a:solidFill>
              </a:rPr>
              <a:pPr/>
              <a:t>11/02/2019</a:t>
            </a:fld>
            <a:endParaRPr lang="en-GB"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25BE51C-2954-43BB-9EE5-C46A5DE1C196}"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57089540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49275"/>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549275"/>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84640B0C-3416-4F34-90D1-B4F49981085F}" type="datetimeFigureOut">
              <a:rPr lang="en-GB" altLang="en-US">
                <a:solidFill>
                  <a:srgbClr val="000000"/>
                </a:solidFill>
              </a:rPr>
              <a:pPr/>
              <a:t>11/02/2019</a:t>
            </a:fld>
            <a:endParaRPr lang="en-GB" alt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lt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66E4CFD-F791-4FEB-9EC7-2584C8078071}"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3974957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2.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2.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1"/>
            <a:ext cx="9144000" cy="6957729"/>
          </a:xfrm>
          <a:prstGeom prst="rect">
            <a:avLst/>
          </a:prstGeom>
        </p:spPr>
      </p:pic>
      <p:sp>
        <p:nvSpPr>
          <p:cNvPr id="64541" name="Rectangle 29"/>
          <p:cNvSpPr>
            <a:spLocks noGrp="1" noChangeArrowheads="1"/>
          </p:cNvSpPr>
          <p:nvPr>
            <p:ph type="title"/>
          </p:nvPr>
        </p:nvSpPr>
        <p:spPr bwMode="auto">
          <a:xfrm>
            <a:off x="656995" y="2093694"/>
            <a:ext cx="5613173" cy="2303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smtClean="0"/>
              <a:t>Click to edit Master title style</a:t>
            </a:r>
          </a:p>
        </p:txBody>
      </p:sp>
      <p:sp>
        <p:nvSpPr>
          <p:cNvPr id="64542" name="Rectangle 30"/>
          <p:cNvSpPr>
            <a:spLocks noGrp="1" noChangeArrowheads="1"/>
          </p:cNvSpPr>
          <p:nvPr>
            <p:ph type="body" idx="1"/>
          </p:nvPr>
        </p:nvSpPr>
        <p:spPr bwMode="auto">
          <a:xfrm>
            <a:off x="655860" y="4641859"/>
            <a:ext cx="4177397" cy="116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smtClean="0"/>
              <a:t>Click to edit Master text styles</a:t>
            </a:r>
          </a:p>
        </p:txBody>
      </p:sp>
      <p:sp>
        <p:nvSpPr>
          <p:cNvPr id="3" name="TextBox 2"/>
          <p:cNvSpPr txBox="1"/>
          <p:nvPr userDrawn="1"/>
        </p:nvSpPr>
        <p:spPr>
          <a:xfrm>
            <a:off x="653142" y="6458860"/>
            <a:ext cx="4630057" cy="307777"/>
          </a:xfrm>
          <a:prstGeom prst="rect">
            <a:avLst/>
          </a:prstGeom>
          <a:noFill/>
          <a:ln>
            <a:noFill/>
          </a:ln>
        </p:spPr>
        <p:txBody>
          <a:bodyPr wrap="square" rtlCol="0">
            <a:spAutoFit/>
          </a:bodyPr>
          <a:lstStyle/>
          <a:p>
            <a:r>
              <a:rPr lang="en-GB" sz="1400" b="1" dirty="0" smtClean="0">
                <a:latin typeface="Verdana" panose="020B0604030504040204" pitchFamily="34" charset="0"/>
              </a:rPr>
              <a:t>www.cornwall.gov.uk</a:t>
            </a:r>
            <a:endParaRPr lang="en-GB" sz="1400" b="1" dirty="0">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iming>
    <p:tnLst>
      <p:par>
        <p:cTn id="1" dur="indefinite" restart="never" nodeType="tmRoot"/>
      </p:par>
    </p:tnLst>
  </p:timing>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Verdana" pitchFamily="34" charset="0"/>
        </a:defRPr>
      </a:lvl2pPr>
      <a:lvl3pPr algn="l" rtl="0" eaLnBrk="0" fontAlgn="base" hangingPunct="0">
        <a:spcBef>
          <a:spcPct val="0"/>
        </a:spcBef>
        <a:spcAft>
          <a:spcPct val="0"/>
        </a:spcAft>
        <a:defRPr sz="3200" b="1">
          <a:solidFill>
            <a:schemeClr val="tx2"/>
          </a:solidFill>
          <a:latin typeface="Verdana" pitchFamily="34" charset="0"/>
        </a:defRPr>
      </a:lvl3pPr>
      <a:lvl4pPr algn="l" rtl="0" eaLnBrk="0" fontAlgn="base" hangingPunct="0">
        <a:spcBef>
          <a:spcPct val="0"/>
        </a:spcBef>
        <a:spcAft>
          <a:spcPct val="0"/>
        </a:spcAft>
        <a:defRPr sz="3200" b="1">
          <a:solidFill>
            <a:schemeClr val="tx2"/>
          </a:solidFill>
          <a:latin typeface="Verdana" pitchFamily="34" charset="0"/>
        </a:defRPr>
      </a:lvl4pPr>
      <a:lvl5pPr algn="l" rtl="0" eaLnBrk="0" fontAlgn="base" hangingPunct="0">
        <a:spcBef>
          <a:spcPct val="0"/>
        </a:spcBef>
        <a:spcAft>
          <a:spcPct val="0"/>
        </a:spcAft>
        <a:defRPr sz="3200" b="1">
          <a:solidFill>
            <a:schemeClr val="tx2"/>
          </a:solidFill>
          <a:latin typeface="Verdana" pitchFamily="34" charset="0"/>
        </a:defRPr>
      </a:lvl5pPr>
      <a:lvl6pPr marL="457200" algn="l" rtl="0" eaLnBrk="0" fontAlgn="base" hangingPunct="0">
        <a:spcBef>
          <a:spcPct val="0"/>
        </a:spcBef>
        <a:spcAft>
          <a:spcPct val="0"/>
        </a:spcAft>
        <a:defRPr sz="3200" b="1">
          <a:solidFill>
            <a:schemeClr val="tx2"/>
          </a:solidFill>
          <a:latin typeface="Verdana" pitchFamily="34" charset="0"/>
        </a:defRPr>
      </a:lvl6pPr>
      <a:lvl7pPr marL="914400" algn="l" rtl="0" eaLnBrk="0" fontAlgn="base" hangingPunct="0">
        <a:spcBef>
          <a:spcPct val="0"/>
        </a:spcBef>
        <a:spcAft>
          <a:spcPct val="0"/>
        </a:spcAft>
        <a:defRPr sz="3200" b="1">
          <a:solidFill>
            <a:schemeClr val="tx2"/>
          </a:solidFill>
          <a:latin typeface="Verdana" pitchFamily="34" charset="0"/>
        </a:defRPr>
      </a:lvl7pPr>
      <a:lvl8pPr marL="1371600" algn="l" rtl="0" eaLnBrk="0" fontAlgn="base" hangingPunct="0">
        <a:spcBef>
          <a:spcPct val="0"/>
        </a:spcBef>
        <a:spcAft>
          <a:spcPct val="0"/>
        </a:spcAft>
        <a:defRPr sz="3200" b="1">
          <a:solidFill>
            <a:schemeClr val="tx2"/>
          </a:solidFill>
          <a:latin typeface="Verdana" pitchFamily="34" charset="0"/>
        </a:defRPr>
      </a:lvl8pPr>
      <a:lvl9pPr marL="1828800" algn="l" rtl="0" eaLnBrk="0" fontAlgn="base" hangingPunct="0">
        <a:spcBef>
          <a:spcPct val="0"/>
        </a:spcBef>
        <a:spcAft>
          <a:spcPct val="0"/>
        </a:spcAft>
        <a:defRPr sz="3200" b="1">
          <a:solidFill>
            <a:schemeClr val="tx2"/>
          </a:solidFill>
          <a:latin typeface="Verdana" pitchFamily="34" charset="0"/>
        </a:defRPr>
      </a:lvl9pPr>
    </p:titleStyle>
    <p:bodyStyle>
      <a:lvl1pPr algn="l" rtl="0" eaLnBrk="0" fontAlgn="base" hangingPunct="0">
        <a:spcBef>
          <a:spcPct val="20000"/>
        </a:spcBef>
        <a:spcAft>
          <a:spcPct val="0"/>
        </a:spcAft>
        <a:defRPr sz="1600" b="1">
          <a:solidFill>
            <a:schemeClr val="tx1"/>
          </a:solidFill>
          <a:latin typeface="+mn-lt"/>
          <a:ea typeface="+mn-ea"/>
          <a:cs typeface="+mn-cs"/>
        </a:defRPr>
      </a:lvl1pPr>
      <a:lvl2pPr marL="179388" algn="l" rtl="0" eaLnBrk="0" fontAlgn="base" hangingPunct="0">
        <a:spcBef>
          <a:spcPct val="20000"/>
        </a:spcBef>
        <a:spcAft>
          <a:spcPct val="0"/>
        </a:spcAft>
        <a:defRPr sz="1600" b="1">
          <a:solidFill>
            <a:schemeClr val="tx1"/>
          </a:solidFill>
          <a:latin typeface="+mn-lt"/>
        </a:defRPr>
      </a:lvl2pPr>
      <a:lvl3pPr marL="1231900" indent="-228600" algn="l" rtl="0" eaLnBrk="0" fontAlgn="base" hangingPunct="0">
        <a:spcBef>
          <a:spcPct val="20000"/>
        </a:spcBef>
        <a:spcAft>
          <a:spcPct val="0"/>
        </a:spcAft>
        <a:buChar char="•"/>
        <a:defRPr sz="2400">
          <a:solidFill>
            <a:schemeClr val="tx1"/>
          </a:solidFill>
          <a:latin typeface="+mn-lt"/>
        </a:defRPr>
      </a:lvl3pPr>
      <a:lvl4pPr marL="1639888"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1"/>
            <a:ext cx="9144000" cy="6957729"/>
          </a:xfrm>
          <a:prstGeom prst="rect">
            <a:avLst/>
          </a:prstGeom>
        </p:spPr>
      </p:pic>
      <p:sp>
        <p:nvSpPr>
          <p:cNvPr id="369666" name="Rectangle 2"/>
          <p:cNvSpPr>
            <a:spLocks noGrp="1" noChangeArrowheads="1"/>
          </p:cNvSpPr>
          <p:nvPr>
            <p:ph type="title"/>
          </p:nvPr>
        </p:nvSpPr>
        <p:spPr bwMode="auto">
          <a:xfrm>
            <a:off x="486228" y="621845"/>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smtClean="0"/>
              <a:t>Click to edit Master title style</a:t>
            </a:r>
          </a:p>
        </p:txBody>
      </p:sp>
      <p:sp>
        <p:nvSpPr>
          <p:cNvPr id="369667" name="Rectangle 3"/>
          <p:cNvSpPr>
            <a:spLocks noGrp="1" noChangeArrowheads="1"/>
          </p:cNvSpPr>
          <p:nvPr>
            <p:ph type="body" idx="1"/>
          </p:nvPr>
        </p:nvSpPr>
        <p:spPr bwMode="auto">
          <a:xfrm>
            <a:off x="486228" y="1947408"/>
            <a:ext cx="6851650" cy="4163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smtClean="0"/>
              <a:t>Click to edit Master text styles</a:t>
            </a:r>
          </a:p>
          <a:p>
            <a:pPr lvl="1"/>
            <a:r>
              <a:rPr lang="en-GB" altLang="en-US" dirty="0" smtClean="0"/>
              <a:t>Second level</a:t>
            </a:r>
          </a:p>
        </p:txBody>
      </p:sp>
      <p:sp>
        <p:nvSpPr>
          <p:cNvPr id="3696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latin typeface="Arial" charset="0"/>
              </a:defRPr>
            </a:lvl1pPr>
          </a:lstStyle>
          <a:p>
            <a:fld id="{B07B0122-AEB3-4F15-8B4E-652B6478D126}" type="datetimeFigureOut">
              <a:rPr lang="en-GB" altLang="en-US"/>
              <a:pPr/>
              <a:t>11/02/2019</a:t>
            </a:fld>
            <a:endParaRPr lang="en-GB" altLang="en-US" dirty="0"/>
          </a:p>
        </p:txBody>
      </p:sp>
      <p:sp>
        <p:nvSpPr>
          <p:cNvPr id="3696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latin typeface="Arial" charset="0"/>
              </a:defRPr>
            </a:lvl1pPr>
          </a:lstStyle>
          <a:p>
            <a:endParaRPr lang="en-GB" altLang="en-US" dirty="0"/>
          </a:p>
        </p:txBody>
      </p:sp>
      <p:sp>
        <p:nvSpPr>
          <p:cNvPr id="3696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latin typeface="Arial" charset="0"/>
              </a:defRPr>
            </a:lvl1pPr>
          </a:lstStyle>
          <a:p>
            <a:fld id="{1C322526-0CC6-4E6F-8AE3-1715E334C688}" type="slidenum">
              <a:rPr lang="en-GB" altLang="en-US"/>
              <a:pPr/>
              <a:t>‹#›</a:t>
            </a:fld>
            <a:endParaRPr lang="en-GB" altLang="en-US" dirty="0"/>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rtl="0" fontAlgn="base">
        <a:spcBef>
          <a:spcPct val="0"/>
        </a:spcBef>
        <a:spcAft>
          <a:spcPct val="0"/>
        </a:spcAft>
        <a:defRPr sz="3200" b="1">
          <a:solidFill>
            <a:srgbClr val="660066"/>
          </a:solidFill>
          <a:latin typeface="+mj-lt"/>
          <a:ea typeface="+mj-ea"/>
          <a:cs typeface="+mj-cs"/>
        </a:defRPr>
      </a:lvl1pPr>
      <a:lvl2pPr algn="l" rtl="0" fontAlgn="base">
        <a:spcBef>
          <a:spcPct val="0"/>
        </a:spcBef>
        <a:spcAft>
          <a:spcPct val="0"/>
        </a:spcAft>
        <a:defRPr sz="3200" b="1">
          <a:solidFill>
            <a:srgbClr val="660066"/>
          </a:solidFill>
          <a:latin typeface="Verdana" pitchFamily="34" charset="0"/>
        </a:defRPr>
      </a:lvl2pPr>
      <a:lvl3pPr algn="l" rtl="0" fontAlgn="base">
        <a:spcBef>
          <a:spcPct val="0"/>
        </a:spcBef>
        <a:spcAft>
          <a:spcPct val="0"/>
        </a:spcAft>
        <a:defRPr sz="3200" b="1">
          <a:solidFill>
            <a:srgbClr val="660066"/>
          </a:solidFill>
          <a:latin typeface="Verdana" pitchFamily="34" charset="0"/>
        </a:defRPr>
      </a:lvl3pPr>
      <a:lvl4pPr algn="l" rtl="0" fontAlgn="base">
        <a:spcBef>
          <a:spcPct val="0"/>
        </a:spcBef>
        <a:spcAft>
          <a:spcPct val="0"/>
        </a:spcAft>
        <a:defRPr sz="3200" b="1">
          <a:solidFill>
            <a:srgbClr val="660066"/>
          </a:solidFill>
          <a:latin typeface="Verdana" pitchFamily="34" charset="0"/>
        </a:defRPr>
      </a:lvl4pPr>
      <a:lvl5pPr algn="l" rtl="0" fontAlgn="base">
        <a:spcBef>
          <a:spcPct val="0"/>
        </a:spcBef>
        <a:spcAft>
          <a:spcPct val="0"/>
        </a:spcAft>
        <a:defRPr sz="3200" b="1">
          <a:solidFill>
            <a:srgbClr val="660066"/>
          </a:solidFill>
          <a:latin typeface="Verdana" pitchFamily="34" charset="0"/>
        </a:defRPr>
      </a:lvl5pPr>
      <a:lvl6pPr marL="457200" algn="l" rtl="0" fontAlgn="base">
        <a:spcBef>
          <a:spcPct val="0"/>
        </a:spcBef>
        <a:spcAft>
          <a:spcPct val="0"/>
        </a:spcAft>
        <a:defRPr sz="3200" b="1">
          <a:solidFill>
            <a:srgbClr val="660066"/>
          </a:solidFill>
          <a:latin typeface="Verdana" pitchFamily="34" charset="0"/>
        </a:defRPr>
      </a:lvl6pPr>
      <a:lvl7pPr marL="914400" algn="l" rtl="0" fontAlgn="base">
        <a:spcBef>
          <a:spcPct val="0"/>
        </a:spcBef>
        <a:spcAft>
          <a:spcPct val="0"/>
        </a:spcAft>
        <a:defRPr sz="3200" b="1">
          <a:solidFill>
            <a:srgbClr val="660066"/>
          </a:solidFill>
          <a:latin typeface="Verdana" pitchFamily="34" charset="0"/>
        </a:defRPr>
      </a:lvl7pPr>
      <a:lvl8pPr marL="1371600" algn="l" rtl="0" fontAlgn="base">
        <a:spcBef>
          <a:spcPct val="0"/>
        </a:spcBef>
        <a:spcAft>
          <a:spcPct val="0"/>
        </a:spcAft>
        <a:defRPr sz="3200" b="1">
          <a:solidFill>
            <a:srgbClr val="660066"/>
          </a:solidFill>
          <a:latin typeface="Verdana" pitchFamily="34" charset="0"/>
        </a:defRPr>
      </a:lvl8pPr>
      <a:lvl9pPr marL="1828800" algn="l" rtl="0" fontAlgn="base">
        <a:spcBef>
          <a:spcPct val="0"/>
        </a:spcBef>
        <a:spcAft>
          <a:spcPct val="0"/>
        </a:spcAft>
        <a:defRPr sz="3200" b="1">
          <a:solidFill>
            <a:srgbClr val="660066"/>
          </a:solidFill>
          <a:latin typeface="Verdana" pitchFamily="34" charset="0"/>
        </a:defRPr>
      </a:lvl9pPr>
    </p:titleStyle>
    <p:bodyStyle>
      <a:lvl1pPr marL="342900" indent="-342900" algn="l" rtl="0" fontAlgn="base">
        <a:spcBef>
          <a:spcPct val="20000"/>
        </a:spcBef>
        <a:spcAft>
          <a:spcPct val="0"/>
        </a:spcAft>
        <a:buClr>
          <a:srgbClr val="660066"/>
        </a:buClr>
        <a:buChar char="•"/>
        <a:defRPr sz="2400">
          <a:solidFill>
            <a:schemeClr val="tx1"/>
          </a:solidFill>
          <a:latin typeface="+mn-lt"/>
          <a:ea typeface="+mn-ea"/>
          <a:cs typeface="+mn-cs"/>
        </a:defRPr>
      </a:lvl1pPr>
      <a:lvl2pPr marL="742950" indent="-285750" algn="l" rtl="0" fontAlgn="base">
        <a:spcBef>
          <a:spcPct val="20000"/>
        </a:spcBef>
        <a:spcAft>
          <a:spcPct val="0"/>
        </a:spcAft>
        <a:defRPr sz="22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1"/>
            <a:ext cx="9144000" cy="6957729"/>
          </a:xfrm>
          <a:prstGeom prst="rect">
            <a:avLst/>
          </a:prstGeom>
        </p:spPr>
      </p:pic>
      <p:sp>
        <p:nvSpPr>
          <p:cNvPr id="64541" name="Rectangle 29"/>
          <p:cNvSpPr>
            <a:spLocks noGrp="1" noChangeArrowheads="1"/>
          </p:cNvSpPr>
          <p:nvPr>
            <p:ph type="title"/>
          </p:nvPr>
        </p:nvSpPr>
        <p:spPr bwMode="auto">
          <a:xfrm>
            <a:off x="656995" y="2093694"/>
            <a:ext cx="5613173" cy="2303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smtClean="0"/>
              <a:t>Click to edit Master title style</a:t>
            </a:r>
          </a:p>
        </p:txBody>
      </p:sp>
      <p:sp>
        <p:nvSpPr>
          <p:cNvPr id="64542" name="Rectangle 30"/>
          <p:cNvSpPr>
            <a:spLocks noGrp="1" noChangeArrowheads="1"/>
          </p:cNvSpPr>
          <p:nvPr>
            <p:ph type="body" idx="1"/>
          </p:nvPr>
        </p:nvSpPr>
        <p:spPr bwMode="auto">
          <a:xfrm>
            <a:off x="655860" y="4641859"/>
            <a:ext cx="4177397" cy="116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smtClean="0"/>
              <a:t>Click to edit Master text styles</a:t>
            </a:r>
          </a:p>
        </p:txBody>
      </p:sp>
      <p:sp>
        <p:nvSpPr>
          <p:cNvPr id="3" name="TextBox 2"/>
          <p:cNvSpPr txBox="1"/>
          <p:nvPr userDrawn="1"/>
        </p:nvSpPr>
        <p:spPr>
          <a:xfrm>
            <a:off x="653142" y="6458860"/>
            <a:ext cx="4630057" cy="307777"/>
          </a:xfrm>
          <a:prstGeom prst="rect">
            <a:avLst/>
          </a:prstGeom>
          <a:noFill/>
          <a:ln>
            <a:noFill/>
          </a:ln>
        </p:spPr>
        <p:txBody>
          <a:bodyPr wrap="square" rtlCol="0">
            <a:spAutoFit/>
          </a:bodyPr>
          <a:lstStyle/>
          <a:p>
            <a:r>
              <a:rPr lang="en-GB" sz="1400" b="1" dirty="0" smtClean="0">
                <a:solidFill>
                  <a:srgbClr val="000000"/>
                </a:solidFill>
                <a:latin typeface="Verdana" panose="020B0604030504040204" pitchFamily="34" charset="0"/>
              </a:rPr>
              <a:t>www.cornwall.gov.uk</a:t>
            </a:r>
            <a:endParaRPr lang="en-GB" sz="1400" b="1" dirty="0">
              <a:solidFill>
                <a:srgbClr val="000000"/>
              </a:solidFill>
              <a:latin typeface="Verdana" panose="020B0604030504040204" pitchFamily="34" charset="0"/>
            </a:endParaRPr>
          </a:p>
        </p:txBody>
      </p:sp>
    </p:spTree>
    <p:extLst>
      <p:ext uri="{BB962C8B-B14F-4D97-AF65-F5344CB8AC3E}">
        <p14:creationId xmlns:p14="http://schemas.microsoft.com/office/powerpoint/2010/main" val="977622655"/>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iming>
    <p:tnLst>
      <p:par>
        <p:cTn id="1" dur="indefinite" restart="never" nodeType="tmRoot"/>
      </p:par>
    </p:tnLst>
  </p:timing>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Verdana" pitchFamily="34" charset="0"/>
        </a:defRPr>
      </a:lvl2pPr>
      <a:lvl3pPr algn="l" rtl="0" eaLnBrk="0" fontAlgn="base" hangingPunct="0">
        <a:spcBef>
          <a:spcPct val="0"/>
        </a:spcBef>
        <a:spcAft>
          <a:spcPct val="0"/>
        </a:spcAft>
        <a:defRPr sz="3200" b="1">
          <a:solidFill>
            <a:schemeClr val="tx2"/>
          </a:solidFill>
          <a:latin typeface="Verdana" pitchFamily="34" charset="0"/>
        </a:defRPr>
      </a:lvl3pPr>
      <a:lvl4pPr algn="l" rtl="0" eaLnBrk="0" fontAlgn="base" hangingPunct="0">
        <a:spcBef>
          <a:spcPct val="0"/>
        </a:spcBef>
        <a:spcAft>
          <a:spcPct val="0"/>
        </a:spcAft>
        <a:defRPr sz="3200" b="1">
          <a:solidFill>
            <a:schemeClr val="tx2"/>
          </a:solidFill>
          <a:latin typeface="Verdana" pitchFamily="34" charset="0"/>
        </a:defRPr>
      </a:lvl4pPr>
      <a:lvl5pPr algn="l" rtl="0" eaLnBrk="0" fontAlgn="base" hangingPunct="0">
        <a:spcBef>
          <a:spcPct val="0"/>
        </a:spcBef>
        <a:spcAft>
          <a:spcPct val="0"/>
        </a:spcAft>
        <a:defRPr sz="3200" b="1">
          <a:solidFill>
            <a:schemeClr val="tx2"/>
          </a:solidFill>
          <a:latin typeface="Verdana" pitchFamily="34" charset="0"/>
        </a:defRPr>
      </a:lvl5pPr>
      <a:lvl6pPr marL="457200" algn="l" rtl="0" eaLnBrk="0" fontAlgn="base" hangingPunct="0">
        <a:spcBef>
          <a:spcPct val="0"/>
        </a:spcBef>
        <a:spcAft>
          <a:spcPct val="0"/>
        </a:spcAft>
        <a:defRPr sz="3200" b="1">
          <a:solidFill>
            <a:schemeClr val="tx2"/>
          </a:solidFill>
          <a:latin typeface="Verdana" pitchFamily="34" charset="0"/>
        </a:defRPr>
      </a:lvl6pPr>
      <a:lvl7pPr marL="914400" algn="l" rtl="0" eaLnBrk="0" fontAlgn="base" hangingPunct="0">
        <a:spcBef>
          <a:spcPct val="0"/>
        </a:spcBef>
        <a:spcAft>
          <a:spcPct val="0"/>
        </a:spcAft>
        <a:defRPr sz="3200" b="1">
          <a:solidFill>
            <a:schemeClr val="tx2"/>
          </a:solidFill>
          <a:latin typeface="Verdana" pitchFamily="34" charset="0"/>
        </a:defRPr>
      </a:lvl7pPr>
      <a:lvl8pPr marL="1371600" algn="l" rtl="0" eaLnBrk="0" fontAlgn="base" hangingPunct="0">
        <a:spcBef>
          <a:spcPct val="0"/>
        </a:spcBef>
        <a:spcAft>
          <a:spcPct val="0"/>
        </a:spcAft>
        <a:defRPr sz="3200" b="1">
          <a:solidFill>
            <a:schemeClr val="tx2"/>
          </a:solidFill>
          <a:latin typeface="Verdana" pitchFamily="34" charset="0"/>
        </a:defRPr>
      </a:lvl8pPr>
      <a:lvl9pPr marL="1828800" algn="l" rtl="0" eaLnBrk="0" fontAlgn="base" hangingPunct="0">
        <a:spcBef>
          <a:spcPct val="0"/>
        </a:spcBef>
        <a:spcAft>
          <a:spcPct val="0"/>
        </a:spcAft>
        <a:defRPr sz="3200" b="1">
          <a:solidFill>
            <a:schemeClr val="tx2"/>
          </a:solidFill>
          <a:latin typeface="Verdana" pitchFamily="34" charset="0"/>
        </a:defRPr>
      </a:lvl9pPr>
    </p:titleStyle>
    <p:bodyStyle>
      <a:lvl1pPr algn="l" rtl="0" eaLnBrk="0" fontAlgn="base" hangingPunct="0">
        <a:spcBef>
          <a:spcPct val="20000"/>
        </a:spcBef>
        <a:spcAft>
          <a:spcPct val="0"/>
        </a:spcAft>
        <a:defRPr sz="1600" b="1">
          <a:solidFill>
            <a:schemeClr val="tx1"/>
          </a:solidFill>
          <a:latin typeface="+mn-lt"/>
          <a:ea typeface="+mn-ea"/>
          <a:cs typeface="+mn-cs"/>
        </a:defRPr>
      </a:lvl1pPr>
      <a:lvl2pPr marL="179388" algn="l" rtl="0" eaLnBrk="0" fontAlgn="base" hangingPunct="0">
        <a:spcBef>
          <a:spcPct val="20000"/>
        </a:spcBef>
        <a:spcAft>
          <a:spcPct val="0"/>
        </a:spcAft>
        <a:defRPr sz="1600" b="1">
          <a:solidFill>
            <a:schemeClr val="tx1"/>
          </a:solidFill>
          <a:latin typeface="+mn-lt"/>
        </a:defRPr>
      </a:lvl2pPr>
      <a:lvl3pPr marL="1231900" indent="-228600" algn="l" rtl="0" eaLnBrk="0" fontAlgn="base" hangingPunct="0">
        <a:spcBef>
          <a:spcPct val="20000"/>
        </a:spcBef>
        <a:spcAft>
          <a:spcPct val="0"/>
        </a:spcAft>
        <a:buChar char="•"/>
        <a:defRPr sz="2400">
          <a:solidFill>
            <a:schemeClr val="tx1"/>
          </a:solidFill>
          <a:latin typeface="+mn-lt"/>
        </a:defRPr>
      </a:lvl3pPr>
      <a:lvl4pPr marL="1639888"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1"/>
            <a:ext cx="9144000" cy="6957729"/>
          </a:xfrm>
          <a:prstGeom prst="rect">
            <a:avLst/>
          </a:prstGeom>
        </p:spPr>
      </p:pic>
      <p:sp>
        <p:nvSpPr>
          <p:cNvPr id="369666" name="Rectangle 2"/>
          <p:cNvSpPr>
            <a:spLocks noGrp="1" noChangeArrowheads="1"/>
          </p:cNvSpPr>
          <p:nvPr>
            <p:ph type="title"/>
          </p:nvPr>
        </p:nvSpPr>
        <p:spPr bwMode="auto">
          <a:xfrm>
            <a:off x="486228" y="621845"/>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smtClean="0"/>
              <a:t>Click to edit Master title style</a:t>
            </a:r>
          </a:p>
        </p:txBody>
      </p:sp>
      <p:sp>
        <p:nvSpPr>
          <p:cNvPr id="369667" name="Rectangle 3"/>
          <p:cNvSpPr>
            <a:spLocks noGrp="1" noChangeArrowheads="1"/>
          </p:cNvSpPr>
          <p:nvPr>
            <p:ph type="body" idx="1"/>
          </p:nvPr>
        </p:nvSpPr>
        <p:spPr bwMode="auto">
          <a:xfrm>
            <a:off x="486228" y="1947408"/>
            <a:ext cx="6851650" cy="4163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smtClean="0"/>
              <a:t>Click to edit Master text styles</a:t>
            </a:r>
          </a:p>
          <a:p>
            <a:pPr lvl="1"/>
            <a:r>
              <a:rPr lang="en-GB" altLang="en-US" dirty="0" smtClean="0"/>
              <a:t>Second level</a:t>
            </a:r>
          </a:p>
        </p:txBody>
      </p:sp>
      <p:sp>
        <p:nvSpPr>
          <p:cNvPr id="3696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latin typeface="Arial" charset="0"/>
              </a:defRPr>
            </a:lvl1pPr>
          </a:lstStyle>
          <a:p>
            <a:fld id="{B07B0122-AEB3-4F15-8B4E-652B6478D126}" type="datetimeFigureOut">
              <a:rPr lang="en-GB" altLang="en-US">
                <a:solidFill>
                  <a:srgbClr val="000000"/>
                </a:solidFill>
              </a:rPr>
              <a:pPr/>
              <a:t>11/02/2019</a:t>
            </a:fld>
            <a:endParaRPr lang="en-GB" altLang="en-US" dirty="0">
              <a:solidFill>
                <a:srgbClr val="000000"/>
              </a:solidFill>
            </a:endParaRPr>
          </a:p>
        </p:txBody>
      </p:sp>
      <p:sp>
        <p:nvSpPr>
          <p:cNvPr id="3696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latin typeface="Arial" charset="0"/>
              </a:defRPr>
            </a:lvl1pPr>
          </a:lstStyle>
          <a:p>
            <a:endParaRPr lang="en-GB" altLang="en-US" dirty="0">
              <a:solidFill>
                <a:srgbClr val="000000"/>
              </a:solidFill>
            </a:endParaRPr>
          </a:p>
        </p:txBody>
      </p:sp>
      <p:sp>
        <p:nvSpPr>
          <p:cNvPr id="3696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latin typeface="Arial" charset="0"/>
              </a:defRPr>
            </a:lvl1pPr>
          </a:lstStyle>
          <a:p>
            <a:fld id="{1C322526-0CC6-4E6F-8AE3-1715E334C688}"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418818137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rtl="0" fontAlgn="base">
        <a:spcBef>
          <a:spcPct val="0"/>
        </a:spcBef>
        <a:spcAft>
          <a:spcPct val="0"/>
        </a:spcAft>
        <a:defRPr sz="3200" b="1">
          <a:solidFill>
            <a:srgbClr val="660066"/>
          </a:solidFill>
          <a:latin typeface="+mj-lt"/>
          <a:ea typeface="+mj-ea"/>
          <a:cs typeface="+mj-cs"/>
        </a:defRPr>
      </a:lvl1pPr>
      <a:lvl2pPr algn="l" rtl="0" fontAlgn="base">
        <a:spcBef>
          <a:spcPct val="0"/>
        </a:spcBef>
        <a:spcAft>
          <a:spcPct val="0"/>
        </a:spcAft>
        <a:defRPr sz="3200" b="1">
          <a:solidFill>
            <a:srgbClr val="660066"/>
          </a:solidFill>
          <a:latin typeface="Verdana" pitchFamily="34" charset="0"/>
        </a:defRPr>
      </a:lvl2pPr>
      <a:lvl3pPr algn="l" rtl="0" fontAlgn="base">
        <a:spcBef>
          <a:spcPct val="0"/>
        </a:spcBef>
        <a:spcAft>
          <a:spcPct val="0"/>
        </a:spcAft>
        <a:defRPr sz="3200" b="1">
          <a:solidFill>
            <a:srgbClr val="660066"/>
          </a:solidFill>
          <a:latin typeface="Verdana" pitchFamily="34" charset="0"/>
        </a:defRPr>
      </a:lvl3pPr>
      <a:lvl4pPr algn="l" rtl="0" fontAlgn="base">
        <a:spcBef>
          <a:spcPct val="0"/>
        </a:spcBef>
        <a:spcAft>
          <a:spcPct val="0"/>
        </a:spcAft>
        <a:defRPr sz="3200" b="1">
          <a:solidFill>
            <a:srgbClr val="660066"/>
          </a:solidFill>
          <a:latin typeface="Verdana" pitchFamily="34" charset="0"/>
        </a:defRPr>
      </a:lvl4pPr>
      <a:lvl5pPr algn="l" rtl="0" fontAlgn="base">
        <a:spcBef>
          <a:spcPct val="0"/>
        </a:spcBef>
        <a:spcAft>
          <a:spcPct val="0"/>
        </a:spcAft>
        <a:defRPr sz="3200" b="1">
          <a:solidFill>
            <a:srgbClr val="660066"/>
          </a:solidFill>
          <a:latin typeface="Verdana" pitchFamily="34" charset="0"/>
        </a:defRPr>
      </a:lvl5pPr>
      <a:lvl6pPr marL="457200" algn="l" rtl="0" fontAlgn="base">
        <a:spcBef>
          <a:spcPct val="0"/>
        </a:spcBef>
        <a:spcAft>
          <a:spcPct val="0"/>
        </a:spcAft>
        <a:defRPr sz="3200" b="1">
          <a:solidFill>
            <a:srgbClr val="660066"/>
          </a:solidFill>
          <a:latin typeface="Verdana" pitchFamily="34" charset="0"/>
        </a:defRPr>
      </a:lvl6pPr>
      <a:lvl7pPr marL="914400" algn="l" rtl="0" fontAlgn="base">
        <a:spcBef>
          <a:spcPct val="0"/>
        </a:spcBef>
        <a:spcAft>
          <a:spcPct val="0"/>
        </a:spcAft>
        <a:defRPr sz="3200" b="1">
          <a:solidFill>
            <a:srgbClr val="660066"/>
          </a:solidFill>
          <a:latin typeface="Verdana" pitchFamily="34" charset="0"/>
        </a:defRPr>
      </a:lvl7pPr>
      <a:lvl8pPr marL="1371600" algn="l" rtl="0" fontAlgn="base">
        <a:spcBef>
          <a:spcPct val="0"/>
        </a:spcBef>
        <a:spcAft>
          <a:spcPct val="0"/>
        </a:spcAft>
        <a:defRPr sz="3200" b="1">
          <a:solidFill>
            <a:srgbClr val="660066"/>
          </a:solidFill>
          <a:latin typeface="Verdana" pitchFamily="34" charset="0"/>
        </a:defRPr>
      </a:lvl8pPr>
      <a:lvl9pPr marL="1828800" algn="l" rtl="0" fontAlgn="base">
        <a:spcBef>
          <a:spcPct val="0"/>
        </a:spcBef>
        <a:spcAft>
          <a:spcPct val="0"/>
        </a:spcAft>
        <a:defRPr sz="3200" b="1">
          <a:solidFill>
            <a:srgbClr val="660066"/>
          </a:solidFill>
          <a:latin typeface="Verdana" pitchFamily="34" charset="0"/>
        </a:defRPr>
      </a:lvl9pPr>
    </p:titleStyle>
    <p:bodyStyle>
      <a:lvl1pPr marL="342900" indent="-342900" algn="l" rtl="0" fontAlgn="base">
        <a:spcBef>
          <a:spcPct val="20000"/>
        </a:spcBef>
        <a:spcAft>
          <a:spcPct val="0"/>
        </a:spcAft>
        <a:buClr>
          <a:srgbClr val="660066"/>
        </a:buClr>
        <a:buChar char="•"/>
        <a:defRPr sz="2400">
          <a:solidFill>
            <a:schemeClr val="tx1"/>
          </a:solidFill>
          <a:latin typeface="+mn-lt"/>
          <a:ea typeface="+mn-ea"/>
          <a:cs typeface="+mn-cs"/>
        </a:defRPr>
      </a:lvl1pPr>
      <a:lvl2pPr marL="742950" indent="-285750" algn="l" rtl="0" fontAlgn="base">
        <a:spcBef>
          <a:spcPct val="20000"/>
        </a:spcBef>
        <a:spcAft>
          <a:spcPct val="0"/>
        </a:spcAft>
        <a:defRPr sz="22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D8BD707-D9CF-40AE-B4C6-C98DA3205C09}" type="datetimeFigureOut">
              <a:rPr lang="en-US" smtClean="0">
                <a:solidFill>
                  <a:prstClr val="black">
                    <a:tint val="75000"/>
                  </a:prstClr>
                </a:solidFill>
                <a:latin typeface="Calibri"/>
              </a:rPr>
              <a:pPr fontAlgn="auto">
                <a:spcBef>
                  <a:spcPts val="0"/>
                </a:spcBef>
                <a:spcAft>
                  <a:spcPts val="0"/>
                </a:spcAft>
              </a:pPr>
              <a:t>2/11/2019</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B6F15528-21DE-4FAA-801E-634DDDAF4B2B}" type="slidenum">
              <a:rPr lang="en-US" smtClean="0">
                <a:solidFill>
                  <a:prstClr val="black">
                    <a:tint val="75000"/>
                  </a:prstClr>
                </a:solidFill>
                <a:latin typeface="Calibri"/>
              </a:rPr>
              <a:pPr fontAlgn="auto">
                <a:spcBef>
                  <a:spcPts val="0"/>
                </a:spcBef>
                <a:spcAft>
                  <a:spcPts val="0"/>
                </a:spcAft>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282523321"/>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1"/>
            <a:ext cx="9144000" cy="6957729"/>
          </a:xfrm>
          <a:prstGeom prst="rect">
            <a:avLst/>
          </a:prstGeom>
        </p:spPr>
      </p:pic>
      <p:sp>
        <p:nvSpPr>
          <p:cNvPr id="64541" name="Rectangle 29"/>
          <p:cNvSpPr>
            <a:spLocks noGrp="1" noChangeArrowheads="1"/>
          </p:cNvSpPr>
          <p:nvPr>
            <p:ph type="title"/>
          </p:nvPr>
        </p:nvSpPr>
        <p:spPr bwMode="auto">
          <a:xfrm>
            <a:off x="656995" y="2093694"/>
            <a:ext cx="5613173" cy="2303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smtClean="0"/>
              <a:t>Click to edit Master title style</a:t>
            </a:r>
          </a:p>
        </p:txBody>
      </p:sp>
      <p:sp>
        <p:nvSpPr>
          <p:cNvPr id="64542" name="Rectangle 30"/>
          <p:cNvSpPr>
            <a:spLocks noGrp="1" noChangeArrowheads="1"/>
          </p:cNvSpPr>
          <p:nvPr>
            <p:ph type="body" idx="1"/>
          </p:nvPr>
        </p:nvSpPr>
        <p:spPr bwMode="auto">
          <a:xfrm>
            <a:off x="655860" y="4641859"/>
            <a:ext cx="4177397" cy="116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smtClean="0"/>
              <a:t>Click to edit Master text styles</a:t>
            </a:r>
          </a:p>
        </p:txBody>
      </p:sp>
      <p:sp>
        <p:nvSpPr>
          <p:cNvPr id="3" name="TextBox 2"/>
          <p:cNvSpPr txBox="1"/>
          <p:nvPr userDrawn="1"/>
        </p:nvSpPr>
        <p:spPr>
          <a:xfrm>
            <a:off x="653142" y="6458860"/>
            <a:ext cx="4630057" cy="307777"/>
          </a:xfrm>
          <a:prstGeom prst="rect">
            <a:avLst/>
          </a:prstGeom>
          <a:noFill/>
          <a:ln>
            <a:noFill/>
          </a:ln>
        </p:spPr>
        <p:txBody>
          <a:bodyPr wrap="square" rtlCol="0">
            <a:spAutoFit/>
          </a:bodyPr>
          <a:lstStyle/>
          <a:p>
            <a:r>
              <a:rPr lang="en-GB" sz="1400" b="1" dirty="0" smtClean="0">
                <a:solidFill>
                  <a:srgbClr val="000000"/>
                </a:solidFill>
                <a:latin typeface="Verdana" panose="020B0604030504040204" pitchFamily="34" charset="0"/>
              </a:rPr>
              <a:t>www.cornwall.gov.uk</a:t>
            </a:r>
            <a:endParaRPr lang="en-GB" sz="1400" b="1" dirty="0">
              <a:solidFill>
                <a:srgbClr val="000000"/>
              </a:solidFill>
              <a:latin typeface="Verdana" panose="020B0604030504040204" pitchFamily="34" charset="0"/>
            </a:endParaRPr>
          </a:p>
        </p:txBody>
      </p:sp>
    </p:spTree>
    <p:extLst>
      <p:ext uri="{BB962C8B-B14F-4D97-AF65-F5344CB8AC3E}">
        <p14:creationId xmlns:p14="http://schemas.microsoft.com/office/powerpoint/2010/main" val="4120200276"/>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iming>
    <p:tnLst>
      <p:par>
        <p:cTn id="1" dur="indefinite" restart="never" nodeType="tmRoot"/>
      </p:par>
    </p:tnLst>
  </p:timing>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Verdana" pitchFamily="34" charset="0"/>
        </a:defRPr>
      </a:lvl2pPr>
      <a:lvl3pPr algn="l" rtl="0" eaLnBrk="0" fontAlgn="base" hangingPunct="0">
        <a:spcBef>
          <a:spcPct val="0"/>
        </a:spcBef>
        <a:spcAft>
          <a:spcPct val="0"/>
        </a:spcAft>
        <a:defRPr sz="3200" b="1">
          <a:solidFill>
            <a:schemeClr val="tx2"/>
          </a:solidFill>
          <a:latin typeface="Verdana" pitchFamily="34" charset="0"/>
        </a:defRPr>
      </a:lvl3pPr>
      <a:lvl4pPr algn="l" rtl="0" eaLnBrk="0" fontAlgn="base" hangingPunct="0">
        <a:spcBef>
          <a:spcPct val="0"/>
        </a:spcBef>
        <a:spcAft>
          <a:spcPct val="0"/>
        </a:spcAft>
        <a:defRPr sz="3200" b="1">
          <a:solidFill>
            <a:schemeClr val="tx2"/>
          </a:solidFill>
          <a:latin typeface="Verdana" pitchFamily="34" charset="0"/>
        </a:defRPr>
      </a:lvl4pPr>
      <a:lvl5pPr algn="l" rtl="0" eaLnBrk="0" fontAlgn="base" hangingPunct="0">
        <a:spcBef>
          <a:spcPct val="0"/>
        </a:spcBef>
        <a:spcAft>
          <a:spcPct val="0"/>
        </a:spcAft>
        <a:defRPr sz="3200" b="1">
          <a:solidFill>
            <a:schemeClr val="tx2"/>
          </a:solidFill>
          <a:latin typeface="Verdana" pitchFamily="34" charset="0"/>
        </a:defRPr>
      </a:lvl5pPr>
      <a:lvl6pPr marL="457200" algn="l" rtl="0" eaLnBrk="0" fontAlgn="base" hangingPunct="0">
        <a:spcBef>
          <a:spcPct val="0"/>
        </a:spcBef>
        <a:spcAft>
          <a:spcPct val="0"/>
        </a:spcAft>
        <a:defRPr sz="3200" b="1">
          <a:solidFill>
            <a:schemeClr val="tx2"/>
          </a:solidFill>
          <a:latin typeface="Verdana" pitchFamily="34" charset="0"/>
        </a:defRPr>
      </a:lvl6pPr>
      <a:lvl7pPr marL="914400" algn="l" rtl="0" eaLnBrk="0" fontAlgn="base" hangingPunct="0">
        <a:spcBef>
          <a:spcPct val="0"/>
        </a:spcBef>
        <a:spcAft>
          <a:spcPct val="0"/>
        </a:spcAft>
        <a:defRPr sz="3200" b="1">
          <a:solidFill>
            <a:schemeClr val="tx2"/>
          </a:solidFill>
          <a:latin typeface="Verdana" pitchFamily="34" charset="0"/>
        </a:defRPr>
      </a:lvl7pPr>
      <a:lvl8pPr marL="1371600" algn="l" rtl="0" eaLnBrk="0" fontAlgn="base" hangingPunct="0">
        <a:spcBef>
          <a:spcPct val="0"/>
        </a:spcBef>
        <a:spcAft>
          <a:spcPct val="0"/>
        </a:spcAft>
        <a:defRPr sz="3200" b="1">
          <a:solidFill>
            <a:schemeClr val="tx2"/>
          </a:solidFill>
          <a:latin typeface="Verdana" pitchFamily="34" charset="0"/>
        </a:defRPr>
      </a:lvl8pPr>
      <a:lvl9pPr marL="1828800" algn="l" rtl="0" eaLnBrk="0" fontAlgn="base" hangingPunct="0">
        <a:spcBef>
          <a:spcPct val="0"/>
        </a:spcBef>
        <a:spcAft>
          <a:spcPct val="0"/>
        </a:spcAft>
        <a:defRPr sz="3200" b="1">
          <a:solidFill>
            <a:schemeClr val="tx2"/>
          </a:solidFill>
          <a:latin typeface="Verdana" pitchFamily="34" charset="0"/>
        </a:defRPr>
      </a:lvl9pPr>
    </p:titleStyle>
    <p:bodyStyle>
      <a:lvl1pPr algn="l" rtl="0" eaLnBrk="0" fontAlgn="base" hangingPunct="0">
        <a:spcBef>
          <a:spcPct val="20000"/>
        </a:spcBef>
        <a:spcAft>
          <a:spcPct val="0"/>
        </a:spcAft>
        <a:defRPr sz="1600" b="1">
          <a:solidFill>
            <a:schemeClr val="tx1"/>
          </a:solidFill>
          <a:latin typeface="+mn-lt"/>
          <a:ea typeface="+mn-ea"/>
          <a:cs typeface="+mn-cs"/>
        </a:defRPr>
      </a:lvl1pPr>
      <a:lvl2pPr marL="179388" algn="l" rtl="0" eaLnBrk="0" fontAlgn="base" hangingPunct="0">
        <a:spcBef>
          <a:spcPct val="20000"/>
        </a:spcBef>
        <a:spcAft>
          <a:spcPct val="0"/>
        </a:spcAft>
        <a:defRPr sz="1600" b="1">
          <a:solidFill>
            <a:schemeClr val="tx1"/>
          </a:solidFill>
          <a:latin typeface="+mn-lt"/>
        </a:defRPr>
      </a:lvl2pPr>
      <a:lvl3pPr marL="1231900" indent="-228600" algn="l" rtl="0" eaLnBrk="0" fontAlgn="base" hangingPunct="0">
        <a:spcBef>
          <a:spcPct val="20000"/>
        </a:spcBef>
        <a:spcAft>
          <a:spcPct val="0"/>
        </a:spcAft>
        <a:buChar char="•"/>
        <a:defRPr sz="2400">
          <a:solidFill>
            <a:schemeClr val="tx1"/>
          </a:solidFill>
          <a:latin typeface="+mn-lt"/>
        </a:defRPr>
      </a:lvl3pPr>
      <a:lvl4pPr marL="1639888"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1"/>
            <a:ext cx="9144000" cy="6957729"/>
          </a:xfrm>
          <a:prstGeom prst="rect">
            <a:avLst/>
          </a:prstGeom>
        </p:spPr>
      </p:pic>
      <p:sp>
        <p:nvSpPr>
          <p:cNvPr id="369666" name="Rectangle 2"/>
          <p:cNvSpPr>
            <a:spLocks noGrp="1" noChangeArrowheads="1"/>
          </p:cNvSpPr>
          <p:nvPr>
            <p:ph type="title"/>
          </p:nvPr>
        </p:nvSpPr>
        <p:spPr bwMode="auto">
          <a:xfrm>
            <a:off x="486228" y="621845"/>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smtClean="0"/>
              <a:t>Click to edit Master title style</a:t>
            </a:r>
          </a:p>
        </p:txBody>
      </p:sp>
      <p:sp>
        <p:nvSpPr>
          <p:cNvPr id="369667" name="Rectangle 3"/>
          <p:cNvSpPr>
            <a:spLocks noGrp="1" noChangeArrowheads="1"/>
          </p:cNvSpPr>
          <p:nvPr>
            <p:ph type="body" idx="1"/>
          </p:nvPr>
        </p:nvSpPr>
        <p:spPr bwMode="auto">
          <a:xfrm>
            <a:off x="486228" y="1947408"/>
            <a:ext cx="6851650" cy="4163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smtClean="0"/>
              <a:t>Click to edit Master text styles</a:t>
            </a:r>
          </a:p>
          <a:p>
            <a:pPr lvl="1"/>
            <a:r>
              <a:rPr lang="en-GB" altLang="en-US" dirty="0" smtClean="0"/>
              <a:t>Second level</a:t>
            </a:r>
          </a:p>
        </p:txBody>
      </p:sp>
      <p:sp>
        <p:nvSpPr>
          <p:cNvPr id="3696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latin typeface="Arial" charset="0"/>
              </a:defRPr>
            </a:lvl1pPr>
          </a:lstStyle>
          <a:p>
            <a:fld id="{B07B0122-AEB3-4F15-8B4E-652B6478D126}" type="datetimeFigureOut">
              <a:rPr lang="en-GB" altLang="en-US">
                <a:solidFill>
                  <a:srgbClr val="000000"/>
                </a:solidFill>
              </a:rPr>
              <a:pPr/>
              <a:t>11/02/2019</a:t>
            </a:fld>
            <a:endParaRPr lang="en-GB" altLang="en-US" dirty="0">
              <a:solidFill>
                <a:srgbClr val="000000"/>
              </a:solidFill>
            </a:endParaRPr>
          </a:p>
        </p:txBody>
      </p:sp>
      <p:sp>
        <p:nvSpPr>
          <p:cNvPr id="3696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latin typeface="Arial" charset="0"/>
              </a:defRPr>
            </a:lvl1pPr>
          </a:lstStyle>
          <a:p>
            <a:endParaRPr lang="en-GB" altLang="en-US" dirty="0">
              <a:solidFill>
                <a:srgbClr val="000000"/>
              </a:solidFill>
            </a:endParaRPr>
          </a:p>
        </p:txBody>
      </p:sp>
      <p:sp>
        <p:nvSpPr>
          <p:cNvPr id="3696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latin typeface="Arial" charset="0"/>
              </a:defRPr>
            </a:lvl1pPr>
          </a:lstStyle>
          <a:p>
            <a:fld id="{1C322526-0CC6-4E6F-8AE3-1715E334C688}"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474221076"/>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rtl="0" fontAlgn="base">
        <a:spcBef>
          <a:spcPct val="0"/>
        </a:spcBef>
        <a:spcAft>
          <a:spcPct val="0"/>
        </a:spcAft>
        <a:defRPr sz="3200" b="1">
          <a:solidFill>
            <a:srgbClr val="660066"/>
          </a:solidFill>
          <a:latin typeface="+mj-lt"/>
          <a:ea typeface="+mj-ea"/>
          <a:cs typeface="+mj-cs"/>
        </a:defRPr>
      </a:lvl1pPr>
      <a:lvl2pPr algn="l" rtl="0" fontAlgn="base">
        <a:spcBef>
          <a:spcPct val="0"/>
        </a:spcBef>
        <a:spcAft>
          <a:spcPct val="0"/>
        </a:spcAft>
        <a:defRPr sz="3200" b="1">
          <a:solidFill>
            <a:srgbClr val="660066"/>
          </a:solidFill>
          <a:latin typeface="Verdana" pitchFamily="34" charset="0"/>
        </a:defRPr>
      </a:lvl2pPr>
      <a:lvl3pPr algn="l" rtl="0" fontAlgn="base">
        <a:spcBef>
          <a:spcPct val="0"/>
        </a:spcBef>
        <a:spcAft>
          <a:spcPct val="0"/>
        </a:spcAft>
        <a:defRPr sz="3200" b="1">
          <a:solidFill>
            <a:srgbClr val="660066"/>
          </a:solidFill>
          <a:latin typeface="Verdana" pitchFamily="34" charset="0"/>
        </a:defRPr>
      </a:lvl3pPr>
      <a:lvl4pPr algn="l" rtl="0" fontAlgn="base">
        <a:spcBef>
          <a:spcPct val="0"/>
        </a:spcBef>
        <a:spcAft>
          <a:spcPct val="0"/>
        </a:spcAft>
        <a:defRPr sz="3200" b="1">
          <a:solidFill>
            <a:srgbClr val="660066"/>
          </a:solidFill>
          <a:latin typeface="Verdana" pitchFamily="34" charset="0"/>
        </a:defRPr>
      </a:lvl4pPr>
      <a:lvl5pPr algn="l" rtl="0" fontAlgn="base">
        <a:spcBef>
          <a:spcPct val="0"/>
        </a:spcBef>
        <a:spcAft>
          <a:spcPct val="0"/>
        </a:spcAft>
        <a:defRPr sz="3200" b="1">
          <a:solidFill>
            <a:srgbClr val="660066"/>
          </a:solidFill>
          <a:latin typeface="Verdana" pitchFamily="34" charset="0"/>
        </a:defRPr>
      </a:lvl5pPr>
      <a:lvl6pPr marL="457200" algn="l" rtl="0" fontAlgn="base">
        <a:spcBef>
          <a:spcPct val="0"/>
        </a:spcBef>
        <a:spcAft>
          <a:spcPct val="0"/>
        </a:spcAft>
        <a:defRPr sz="3200" b="1">
          <a:solidFill>
            <a:srgbClr val="660066"/>
          </a:solidFill>
          <a:latin typeface="Verdana" pitchFamily="34" charset="0"/>
        </a:defRPr>
      </a:lvl6pPr>
      <a:lvl7pPr marL="914400" algn="l" rtl="0" fontAlgn="base">
        <a:spcBef>
          <a:spcPct val="0"/>
        </a:spcBef>
        <a:spcAft>
          <a:spcPct val="0"/>
        </a:spcAft>
        <a:defRPr sz="3200" b="1">
          <a:solidFill>
            <a:srgbClr val="660066"/>
          </a:solidFill>
          <a:latin typeface="Verdana" pitchFamily="34" charset="0"/>
        </a:defRPr>
      </a:lvl7pPr>
      <a:lvl8pPr marL="1371600" algn="l" rtl="0" fontAlgn="base">
        <a:spcBef>
          <a:spcPct val="0"/>
        </a:spcBef>
        <a:spcAft>
          <a:spcPct val="0"/>
        </a:spcAft>
        <a:defRPr sz="3200" b="1">
          <a:solidFill>
            <a:srgbClr val="660066"/>
          </a:solidFill>
          <a:latin typeface="Verdana" pitchFamily="34" charset="0"/>
        </a:defRPr>
      </a:lvl8pPr>
      <a:lvl9pPr marL="1828800" algn="l" rtl="0" fontAlgn="base">
        <a:spcBef>
          <a:spcPct val="0"/>
        </a:spcBef>
        <a:spcAft>
          <a:spcPct val="0"/>
        </a:spcAft>
        <a:defRPr sz="3200" b="1">
          <a:solidFill>
            <a:srgbClr val="660066"/>
          </a:solidFill>
          <a:latin typeface="Verdana" pitchFamily="34" charset="0"/>
        </a:defRPr>
      </a:lvl9pPr>
    </p:titleStyle>
    <p:bodyStyle>
      <a:lvl1pPr marL="342900" indent="-342900" algn="l" rtl="0" fontAlgn="base">
        <a:spcBef>
          <a:spcPct val="20000"/>
        </a:spcBef>
        <a:spcAft>
          <a:spcPct val="0"/>
        </a:spcAft>
        <a:buClr>
          <a:srgbClr val="660066"/>
        </a:buClr>
        <a:buChar char="•"/>
        <a:defRPr sz="2400">
          <a:solidFill>
            <a:schemeClr val="tx1"/>
          </a:solidFill>
          <a:latin typeface="+mn-lt"/>
          <a:ea typeface="+mn-ea"/>
          <a:cs typeface="+mn-cs"/>
        </a:defRPr>
      </a:lvl1pPr>
      <a:lvl2pPr marL="742950" indent="-285750" algn="l" rtl="0" fontAlgn="base">
        <a:spcBef>
          <a:spcPct val="20000"/>
        </a:spcBef>
        <a:spcAft>
          <a:spcPct val="0"/>
        </a:spcAft>
        <a:defRPr sz="22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1"/>
            <a:ext cx="9144000" cy="6957729"/>
          </a:xfrm>
          <a:prstGeom prst="rect">
            <a:avLst/>
          </a:prstGeom>
        </p:spPr>
      </p:pic>
      <p:sp>
        <p:nvSpPr>
          <p:cNvPr id="64541" name="Rectangle 29"/>
          <p:cNvSpPr>
            <a:spLocks noGrp="1" noChangeArrowheads="1"/>
          </p:cNvSpPr>
          <p:nvPr>
            <p:ph type="title"/>
          </p:nvPr>
        </p:nvSpPr>
        <p:spPr bwMode="auto">
          <a:xfrm>
            <a:off x="656995" y="2093694"/>
            <a:ext cx="5613173" cy="2303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smtClean="0"/>
              <a:t>Click to edit Master title style</a:t>
            </a:r>
          </a:p>
        </p:txBody>
      </p:sp>
      <p:sp>
        <p:nvSpPr>
          <p:cNvPr id="64542" name="Rectangle 30"/>
          <p:cNvSpPr>
            <a:spLocks noGrp="1" noChangeArrowheads="1"/>
          </p:cNvSpPr>
          <p:nvPr>
            <p:ph type="body" idx="1"/>
          </p:nvPr>
        </p:nvSpPr>
        <p:spPr bwMode="auto">
          <a:xfrm>
            <a:off x="655860" y="4641859"/>
            <a:ext cx="4177397" cy="116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smtClean="0"/>
              <a:t>Click to edit Master text styles</a:t>
            </a:r>
          </a:p>
        </p:txBody>
      </p:sp>
      <p:sp>
        <p:nvSpPr>
          <p:cNvPr id="3" name="TextBox 2"/>
          <p:cNvSpPr txBox="1"/>
          <p:nvPr userDrawn="1"/>
        </p:nvSpPr>
        <p:spPr>
          <a:xfrm>
            <a:off x="653142" y="6458860"/>
            <a:ext cx="4630057" cy="307777"/>
          </a:xfrm>
          <a:prstGeom prst="rect">
            <a:avLst/>
          </a:prstGeom>
          <a:noFill/>
          <a:ln>
            <a:noFill/>
          </a:ln>
        </p:spPr>
        <p:txBody>
          <a:bodyPr wrap="square" rtlCol="0">
            <a:spAutoFit/>
          </a:bodyPr>
          <a:lstStyle/>
          <a:p>
            <a:r>
              <a:rPr lang="en-GB" sz="1400" b="1" dirty="0" smtClean="0">
                <a:solidFill>
                  <a:srgbClr val="000000"/>
                </a:solidFill>
                <a:latin typeface="Verdana" panose="020B0604030504040204" pitchFamily="34" charset="0"/>
              </a:rPr>
              <a:t>www.cornwall.gov.uk</a:t>
            </a:r>
            <a:endParaRPr lang="en-GB" sz="1400" b="1" dirty="0">
              <a:solidFill>
                <a:srgbClr val="000000"/>
              </a:solidFill>
              <a:latin typeface="Verdana" panose="020B0604030504040204" pitchFamily="34" charset="0"/>
            </a:endParaRPr>
          </a:p>
        </p:txBody>
      </p:sp>
    </p:spTree>
    <p:extLst>
      <p:ext uri="{BB962C8B-B14F-4D97-AF65-F5344CB8AC3E}">
        <p14:creationId xmlns:p14="http://schemas.microsoft.com/office/powerpoint/2010/main" val="2986287171"/>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iming>
    <p:tnLst>
      <p:par>
        <p:cTn id="1" dur="indefinite" restart="never" nodeType="tmRoot"/>
      </p:par>
    </p:tnLst>
  </p:timing>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Verdana" pitchFamily="34" charset="0"/>
        </a:defRPr>
      </a:lvl2pPr>
      <a:lvl3pPr algn="l" rtl="0" eaLnBrk="0" fontAlgn="base" hangingPunct="0">
        <a:spcBef>
          <a:spcPct val="0"/>
        </a:spcBef>
        <a:spcAft>
          <a:spcPct val="0"/>
        </a:spcAft>
        <a:defRPr sz="3200" b="1">
          <a:solidFill>
            <a:schemeClr val="tx2"/>
          </a:solidFill>
          <a:latin typeface="Verdana" pitchFamily="34" charset="0"/>
        </a:defRPr>
      </a:lvl3pPr>
      <a:lvl4pPr algn="l" rtl="0" eaLnBrk="0" fontAlgn="base" hangingPunct="0">
        <a:spcBef>
          <a:spcPct val="0"/>
        </a:spcBef>
        <a:spcAft>
          <a:spcPct val="0"/>
        </a:spcAft>
        <a:defRPr sz="3200" b="1">
          <a:solidFill>
            <a:schemeClr val="tx2"/>
          </a:solidFill>
          <a:latin typeface="Verdana" pitchFamily="34" charset="0"/>
        </a:defRPr>
      </a:lvl4pPr>
      <a:lvl5pPr algn="l" rtl="0" eaLnBrk="0" fontAlgn="base" hangingPunct="0">
        <a:spcBef>
          <a:spcPct val="0"/>
        </a:spcBef>
        <a:spcAft>
          <a:spcPct val="0"/>
        </a:spcAft>
        <a:defRPr sz="3200" b="1">
          <a:solidFill>
            <a:schemeClr val="tx2"/>
          </a:solidFill>
          <a:latin typeface="Verdana" pitchFamily="34" charset="0"/>
        </a:defRPr>
      </a:lvl5pPr>
      <a:lvl6pPr marL="457200" algn="l" rtl="0" eaLnBrk="0" fontAlgn="base" hangingPunct="0">
        <a:spcBef>
          <a:spcPct val="0"/>
        </a:spcBef>
        <a:spcAft>
          <a:spcPct val="0"/>
        </a:spcAft>
        <a:defRPr sz="3200" b="1">
          <a:solidFill>
            <a:schemeClr val="tx2"/>
          </a:solidFill>
          <a:latin typeface="Verdana" pitchFamily="34" charset="0"/>
        </a:defRPr>
      </a:lvl6pPr>
      <a:lvl7pPr marL="914400" algn="l" rtl="0" eaLnBrk="0" fontAlgn="base" hangingPunct="0">
        <a:spcBef>
          <a:spcPct val="0"/>
        </a:spcBef>
        <a:spcAft>
          <a:spcPct val="0"/>
        </a:spcAft>
        <a:defRPr sz="3200" b="1">
          <a:solidFill>
            <a:schemeClr val="tx2"/>
          </a:solidFill>
          <a:latin typeface="Verdana" pitchFamily="34" charset="0"/>
        </a:defRPr>
      </a:lvl7pPr>
      <a:lvl8pPr marL="1371600" algn="l" rtl="0" eaLnBrk="0" fontAlgn="base" hangingPunct="0">
        <a:spcBef>
          <a:spcPct val="0"/>
        </a:spcBef>
        <a:spcAft>
          <a:spcPct val="0"/>
        </a:spcAft>
        <a:defRPr sz="3200" b="1">
          <a:solidFill>
            <a:schemeClr val="tx2"/>
          </a:solidFill>
          <a:latin typeface="Verdana" pitchFamily="34" charset="0"/>
        </a:defRPr>
      </a:lvl8pPr>
      <a:lvl9pPr marL="1828800" algn="l" rtl="0" eaLnBrk="0" fontAlgn="base" hangingPunct="0">
        <a:spcBef>
          <a:spcPct val="0"/>
        </a:spcBef>
        <a:spcAft>
          <a:spcPct val="0"/>
        </a:spcAft>
        <a:defRPr sz="3200" b="1">
          <a:solidFill>
            <a:schemeClr val="tx2"/>
          </a:solidFill>
          <a:latin typeface="Verdana" pitchFamily="34" charset="0"/>
        </a:defRPr>
      </a:lvl9pPr>
    </p:titleStyle>
    <p:bodyStyle>
      <a:lvl1pPr algn="l" rtl="0" eaLnBrk="0" fontAlgn="base" hangingPunct="0">
        <a:spcBef>
          <a:spcPct val="20000"/>
        </a:spcBef>
        <a:spcAft>
          <a:spcPct val="0"/>
        </a:spcAft>
        <a:defRPr sz="1600" b="1">
          <a:solidFill>
            <a:schemeClr val="tx1"/>
          </a:solidFill>
          <a:latin typeface="+mn-lt"/>
          <a:ea typeface="+mn-ea"/>
          <a:cs typeface="+mn-cs"/>
        </a:defRPr>
      </a:lvl1pPr>
      <a:lvl2pPr marL="179388" algn="l" rtl="0" eaLnBrk="0" fontAlgn="base" hangingPunct="0">
        <a:spcBef>
          <a:spcPct val="20000"/>
        </a:spcBef>
        <a:spcAft>
          <a:spcPct val="0"/>
        </a:spcAft>
        <a:defRPr sz="1600" b="1">
          <a:solidFill>
            <a:schemeClr val="tx1"/>
          </a:solidFill>
          <a:latin typeface="+mn-lt"/>
        </a:defRPr>
      </a:lvl2pPr>
      <a:lvl3pPr marL="1231900" indent="-228600" algn="l" rtl="0" eaLnBrk="0" fontAlgn="base" hangingPunct="0">
        <a:spcBef>
          <a:spcPct val="20000"/>
        </a:spcBef>
        <a:spcAft>
          <a:spcPct val="0"/>
        </a:spcAft>
        <a:buChar char="•"/>
        <a:defRPr sz="2400">
          <a:solidFill>
            <a:schemeClr val="tx1"/>
          </a:solidFill>
          <a:latin typeface="+mn-lt"/>
        </a:defRPr>
      </a:lvl3pPr>
      <a:lvl4pPr marL="1639888"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1"/>
            <a:ext cx="9144000" cy="6957729"/>
          </a:xfrm>
          <a:prstGeom prst="rect">
            <a:avLst/>
          </a:prstGeom>
        </p:spPr>
      </p:pic>
      <p:sp>
        <p:nvSpPr>
          <p:cNvPr id="369666" name="Rectangle 2"/>
          <p:cNvSpPr>
            <a:spLocks noGrp="1" noChangeArrowheads="1"/>
          </p:cNvSpPr>
          <p:nvPr>
            <p:ph type="title"/>
          </p:nvPr>
        </p:nvSpPr>
        <p:spPr bwMode="auto">
          <a:xfrm>
            <a:off x="486228" y="621845"/>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smtClean="0"/>
              <a:t>Click to edit Master title style</a:t>
            </a:r>
          </a:p>
        </p:txBody>
      </p:sp>
      <p:sp>
        <p:nvSpPr>
          <p:cNvPr id="369667" name="Rectangle 3"/>
          <p:cNvSpPr>
            <a:spLocks noGrp="1" noChangeArrowheads="1"/>
          </p:cNvSpPr>
          <p:nvPr>
            <p:ph type="body" idx="1"/>
          </p:nvPr>
        </p:nvSpPr>
        <p:spPr bwMode="auto">
          <a:xfrm>
            <a:off x="486228" y="1947408"/>
            <a:ext cx="6851650" cy="4163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smtClean="0"/>
              <a:t>Click to edit Master text styles</a:t>
            </a:r>
          </a:p>
          <a:p>
            <a:pPr lvl="1"/>
            <a:r>
              <a:rPr lang="en-GB" altLang="en-US" dirty="0" smtClean="0"/>
              <a:t>Second level</a:t>
            </a:r>
          </a:p>
        </p:txBody>
      </p:sp>
      <p:sp>
        <p:nvSpPr>
          <p:cNvPr id="3696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latin typeface="Arial" charset="0"/>
              </a:defRPr>
            </a:lvl1pPr>
          </a:lstStyle>
          <a:p>
            <a:fld id="{B07B0122-AEB3-4F15-8B4E-652B6478D126}" type="datetimeFigureOut">
              <a:rPr lang="en-GB" altLang="en-US">
                <a:solidFill>
                  <a:srgbClr val="000000"/>
                </a:solidFill>
              </a:rPr>
              <a:pPr/>
              <a:t>11/02/2019</a:t>
            </a:fld>
            <a:endParaRPr lang="en-GB" altLang="en-US" dirty="0">
              <a:solidFill>
                <a:srgbClr val="000000"/>
              </a:solidFill>
            </a:endParaRPr>
          </a:p>
        </p:txBody>
      </p:sp>
      <p:sp>
        <p:nvSpPr>
          <p:cNvPr id="3696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latin typeface="Arial" charset="0"/>
              </a:defRPr>
            </a:lvl1pPr>
          </a:lstStyle>
          <a:p>
            <a:endParaRPr lang="en-GB" altLang="en-US" dirty="0">
              <a:solidFill>
                <a:srgbClr val="000000"/>
              </a:solidFill>
            </a:endParaRPr>
          </a:p>
        </p:txBody>
      </p:sp>
      <p:sp>
        <p:nvSpPr>
          <p:cNvPr id="3696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latin typeface="Arial" charset="0"/>
              </a:defRPr>
            </a:lvl1pPr>
          </a:lstStyle>
          <a:p>
            <a:fld id="{1C322526-0CC6-4E6F-8AE3-1715E334C688}" type="slidenum">
              <a:rPr lang="en-GB" altLang="en-US">
                <a:solidFill>
                  <a:srgbClr val="000000"/>
                </a:solidFill>
              </a:rPr>
              <a:pPr/>
              <a:t>‹#›</a:t>
            </a:fld>
            <a:endParaRPr lang="en-GB" altLang="en-US" dirty="0">
              <a:solidFill>
                <a:srgbClr val="000000"/>
              </a:solidFill>
            </a:endParaRPr>
          </a:p>
        </p:txBody>
      </p:sp>
    </p:spTree>
    <p:extLst>
      <p:ext uri="{BB962C8B-B14F-4D97-AF65-F5344CB8AC3E}">
        <p14:creationId xmlns:p14="http://schemas.microsoft.com/office/powerpoint/2010/main" val="4278541096"/>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l" rtl="0" fontAlgn="base">
        <a:spcBef>
          <a:spcPct val="0"/>
        </a:spcBef>
        <a:spcAft>
          <a:spcPct val="0"/>
        </a:spcAft>
        <a:defRPr sz="3200" b="1">
          <a:solidFill>
            <a:srgbClr val="660066"/>
          </a:solidFill>
          <a:latin typeface="+mj-lt"/>
          <a:ea typeface="+mj-ea"/>
          <a:cs typeface="+mj-cs"/>
        </a:defRPr>
      </a:lvl1pPr>
      <a:lvl2pPr algn="l" rtl="0" fontAlgn="base">
        <a:spcBef>
          <a:spcPct val="0"/>
        </a:spcBef>
        <a:spcAft>
          <a:spcPct val="0"/>
        </a:spcAft>
        <a:defRPr sz="3200" b="1">
          <a:solidFill>
            <a:srgbClr val="660066"/>
          </a:solidFill>
          <a:latin typeface="Verdana" pitchFamily="34" charset="0"/>
        </a:defRPr>
      </a:lvl2pPr>
      <a:lvl3pPr algn="l" rtl="0" fontAlgn="base">
        <a:spcBef>
          <a:spcPct val="0"/>
        </a:spcBef>
        <a:spcAft>
          <a:spcPct val="0"/>
        </a:spcAft>
        <a:defRPr sz="3200" b="1">
          <a:solidFill>
            <a:srgbClr val="660066"/>
          </a:solidFill>
          <a:latin typeface="Verdana" pitchFamily="34" charset="0"/>
        </a:defRPr>
      </a:lvl3pPr>
      <a:lvl4pPr algn="l" rtl="0" fontAlgn="base">
        <a:spcBef>
          <a:spcPct val="0"/>
        </a:spcBef>
        <a:spcAft>
          <a:spcPct val="0"/>
        </a:spcAft>
        <a:defRPr sz="3200" b="1">
          <a:solidFill>
            <a:srgbClr val="660066"/>
          </a:solidFill>
          <a:latin typeface="Verdana" pitchFamily="34" charset="0"/>
        </a:defRPr>
      </a:lvl4pPr>
      <a:lvl5pPr algn="l" rtl="0" fontAlgn="base">
        <a:spcBef>
          <a:spcPct val="0"/>
        </a:spcBef>
        <a:spcAft>
          <a:spcPct val="0"/>
        </a:spcAft>
        <a:defRPr sz="3200" b="1">
          <a:solidFill>
            <a:srgbClr val="660066"/>
          </a:solidFill>
          <a:latin typeface="Verdana" pitchFamily="34" charset="0"/>
        </a:defRPr>
      </a:lvl5pPr>
      <a:lvl6pPr marL="457200" algn="l" rtl="0" fontAlgn="base">
        <a:spcBef>
          <a:spcPct val="0"/>
        </a:spcBef>
        <a:spcAft>
          <a:spcPct val="0"/>
        </a:spcAft>
        <a:defRPr sz="3200" b="1">
          <a:solidFill>
            <a:srgbClr val="660066"/>
          </a:solidFill>
          <a:latin typeface="Verdana" pitchFamily="34" charset="0"/>
        </a:defRPr>
      </a:lvl6pPr>
      <a:lvl7pPr marL="914400" algn="l" rtl="0" fontAlgn="base">
        <a:spcBef>
          <a:spcPct val="0"/>
        </a:spcBef>
        <a:spcAft>
          <a:spcPct val="0"/>
        </a:spcAft>
        <a:defRPr sz="3200" b="1">
          <a:solidFill>
            <a:srgbClr val="660066"/>
          </a:solidFill>
          <a:latin typeface="Verdana" pitchFamily="34" charset="0"/>
        </a:defRPr>
      </a:lvl7pPr>
      <a:lvl8pPr marL="1371600" algn="l" rtl="0" fontAlgn="base">
        <a:spcBef>
          <a:spcPct val="0"/>
        </a:spcBef>
        <a:spcAft>
          <a:spcPct val="0"/>
        </a:spcAft>
        <a:defRPr sz="3200" b="1">
          <a:solidFill>
            <a:srgbClr val="660066"/>
          </a:solidFill>
          <a:latin typeface="Verdana" pitchFamily="34" charset="0"/>
        </a:defRPr>
      </a:lvl8pPr>
      <a:lvl9pPr marL="1828800" algn="l" rtl="0" fontAlgn="base">
        <a:spcBef>
          <a:spcPct val="0"/>
        </a:spcBef>
        <a:spcAft>
          <a:spcPct val="0"/>
        </a:spcAft>
        <a:defRPr sz="3200" b="1">
          <a:solidFill>
            <a:srgbClr val="660066"/>
          </a:solidFill>
          <a:latin typeface="Verdana" pitchFamily="34" charset="0"/>
        </a:defRPr>
      </a:lvl9pPr>
    </p:titleStyle>
    <p:bodyStyle>
      <a:lvl1pPr marL="342900" indent="-342900" algn="l" rtl="0" fontAlgn="base">
        <a:spcBef>
          <a:spcPct val="20000"/>
        </a:spcBef>
        <a:spcAft>
          <a:spcPct val="0"/>
        </a:spcAft>
        <a:buClr>
          <a:srgbClr val="660066"/>
        </a:buClr>
        <a:buChar char="•"/>
        <a:defRPr sz="2400">
          <a:solidFill>
            <a:schemeClr val="tx1"/>
          </a:solidFill>
          <a:latin typeface="+mn-lt"/>
          <a:ea typeface="+mn-ea"/>
          <a:cs typeface="+mn-cs"/>
        </a:defRPr>
      </a:lvl1pPr>
      <a:lvl2pPr marL="742950" indent="-285750" algn="l" rtl="0" fontAlgn="base">
        <a:spcBef>
          <a:spcPct val="20000"/>
        </a:spcBef>
        <a:spcAft>
          <a:spcPct val="0"/>
        </a:spcAft>
        <a:defRPr sz="22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a:xfrm>
            <a:off x="656995" y="1919522"/>
            <a:ext cx="7717748" cy="2303462"/>
          </a:xfrm>
          <a:noFill/>
          <a:ln/>
        </p:spPr>
        <p:txBody>
          <a:bodyPr/>
          <a:lstStyle/>
          <a:p>
            <a:pPr algn="ctr"/>
            <a:r>
              <a:rPr lang="en-GB" altLang="en-US" sz="1800" dirty="0" smtClean="0"/>
              <a:t>A brief recap of the vision and lots for the tender from the previous market engagement event</a:t>
            </a:r>
            <a:endParaRPr lang="en-GB" altLang="en-US" sz="1800" dirty="0"/>
          </a:p>
        </p:txBody>
      </p:sp>
      <p:sp>
        <p:nvSpPr>
          <p:cNvPr id="368643" name="Rectangle 3"/>
          <p:cNvSpPr>
            <a:spLocks noGrp="1" noChangeArrowheads="1"/>
          </p:cNvSpPr>
          <p:nvPr>
            <p:ph idx="1"/>
          </p:nvPr>
        </p:nvSpPr>
        <p:spPr>
          <a:xfrm>
            <a:off x="550506" y="4007771"/>
            <a:ext cx="4177397" cy="1163860"/>
          </a:xfrm>
          <a:noFill/>
          <a:ln/>
        </p:spPr>
        <p:txBody>
          <a:bodyPr/>
          <a:lstStyle/>
          <a:p>
            <a:r>
              <a:rPr lang="en-GB" altLang="en-US" dirty="0" smtClean="0"/>
              <a:t>Michael Priestley</a:t>
            </a:r>
            <a:endParaRPr lang="en-GB" altLang="en-US" dirty="0"/>
          </a:p>
          <a:p>
            <a:r>
              <a:rPr lang="en-GB" altLang="en-US" dirty="0" smtClean="0"/>
              <a:t>Public Health Commissioning Manager  (Sexual </a:t>
            </a:r>
            <a:r>
              <a:rPr lang="en-GB" altLang="en-US" dirty="0"/>
              <a:t>H</a:t>
            </a:r>
            <a:r>
              <a:rPr lang="en-GB" altLang="en-US" dirty="0" smtClean="0"/>
              <a:t>ealth)</a:t>
            </a:r>
            <a:endParaRPr lang="en-GB" altLang="en-US" dirty="0"/>
          </a:p>
        </p:txBody>
      </p:sp>
      <p:sp>
        <p:nvSpPr>
          <p:cNvPr id="4" name="Rectangle 3"/>
          <p:cNvSpPr txBox="1">
            <a:spLocks noChangeArrowheads="1"/>
          </p:cNvSpPr>
          <p:nvPr/>
        </p:nvSpPr>
        <p:spPr bwMode="auto">
          <a:xfrm>
            <a:off x="721175" y="5171631"/>
            <a:ext cx="4177397" cy="116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0" fontAlgn="base" hangingPunct="0">
              <a:spcBef>
                <a:spcPct val="20000"/>
              </a:spcBef>
              <a:spcAft>
                <a:spcPct val="0"/>
              </a:spcAft>
              <a:defRPr sz="1600" b="1">
                <a:solidFill>
                  <a:schemeClr val="tx1"/>
                </a:solidFill>
                <a:latin typeface="+mn-lt"/>
                <a:ea typeface="+mn-ea"/>
                <a:cs typeface="+mn-cs"/>
              </a:defRPr>
            </a:lvl1pPr>
            <a:lvl2pPr marL="179388" algn="l" rtl="0" eaLnBrk="0" fontAlgn="base" hangingPunct="0">
              <a:spcBef>
                <a:spcPct val="20000"/>
              </a:spcBef>
              <a:spcAft>
                <a:spcPct val="0"/>
              </a:spcAft>
              <a:defRPr sz="1600" b="1">
                <a:solidFill>
                  <a:schemeClr val="tx1"/>
                </a:solidFill>
                <a:latin typeface="+mn-lt"/>
              </a:defRPr>
            </a:lvl2pPr>
            <a:lvl3pPr marL="1231900" indent="-228600" algn="l" rtl="0" eaLnBrk="0" fontAlgn="base" hangingPunct="0">
              <a:spcBef>
                <a:spcPct val="20000"/>
              </a:spcBef>
              <a:spcAft>
                <a:spcPct val="0"/>
              </a:spcAft>
              <a:buChar char="•"/>
              <a:defRPr sz="2400">
                <a:solidFill>
                  <a:schemeClr val="tx1"/>
                </a:solidFill>
                <a:latin typeface="+mn-lt"/>
              </a:defRPr>
            </a:lvl3pPr>
            <a:lvl4pPr marL="1639888"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GB" sz="2400" dirty="0" smtClean="0"/>
              <a:t>Leading </a:t>
            </a:r>
            <a:r>
              <a:rPr lang="en-GB" sz="2400" dirty="0"/>
              <a:t>the way </a:t>
            </a:r>
            <a:r>
              <a:rPr lang="en-GB" sz="2400" dirty="0" smtClean="0"/>
              <a:t>forward</a:t>
            </a:r>
            <a:endParaRPr lang="en-GB"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1200" y="741034"/>
            <a:ext cx="7721600" cy="5447645"/>
          </a:xfrm>
          <a:prstGeom prst="rect">
            <a:avLst/>
          </a:prstGeom>
        </p:spPr>
        <p:txBody>
          <a:bodyPr wrap="square">
            <a:spAutoFit/>
          </a:bodyPr>
          <a:lstStyle/>
          <a:p>
            <a:pPr algn="ctr"/>
            <a:r>
              <a:rPr lang="en-GB" dirty="0"/>
              <a:t> </a:t>
            </a:r>
            <a:r>
              <a:rPr lang="en-GB" u="sng" dirty="0" smtClean="0">
                <a:latin typeface="Calibri" panose="020F0502020204030204" pitchFamily="34" charset="0"/>
                <a:cs typeface="Calibri" panose="020F0502020204030204" pitchFamily="34" charset="0"/>
              </a:rPr>
              <a:t>Lot 3</a:t>
            </a:r>
          </a:p>
          <a:p>
            <a:pPr algn="ct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To engage with </a:t>
            </a:r>
            <a:r>
              <a:rPr lang="en-GB" dirty="0" smtClean="0">
                <a:latin typeface="Calibri" panose="020F0502020204030204" pitchFamily="34" charset="0"/>
                <a:cs typeface="Calibri" panose="020F0502020204030204" pitchFamily="34" charset="0"/>
              </a:rPr>
              <a:t>service users</a:t>
            </a:r>
            <a:r>
              <a:rPr lang="en-GB" dirty="0">
                <a:latin typeface="Calibri" panose="020F0502020204030204" pitchFamily="34" charset="0"/>
                <a:cs typeface="Calibri" panose="020F0502020204030204" pitchFamily="34" charset="0"/>
              </a:rPr>
              <a:t>, </a:t>
            </a:r>
            <a:r>
              <a:rPr lang="en-GB" dirty="0" smtClean="0">
                <a:latin typeface="Calibri" panose="020F0502020204030204" pitchFamily="34" charset="0"/>
                <a:cs typeface="Calibri" panose="020F0502020204030204" pitchFamily="34" charset="0"/>
              </a:rPr>
              <a:t>stakeholders </a:t>
            </a:r>
            <a:r>
              <a:rPr lang="en-GB" dirty="0">
                <a:latin typeface="Calibri" panose="020F0502020204030204" pitchFamily="34" charset="0"/>
                <a:cs typeface="Calibri" panose="020F0502020204030204" pitchFamily="34" charset="0"/>
              </a:rPr>
              <a:t>and </a:t>
            </a:r>
            <a:r>
              <a:rPr lang="en-GB" dirty="0" smtClean="0">
                <a:latin typeface="Calibri" panose="020F0502020204030204" pitchFamily="34" charset="0"/>
                <a:cs typeface="Calibri" panose="020F0502020204030204" pitchFamily="34" charset="0"/>
              </a:rPr>
              <a:t>communities </a:t>
            </a:r>
            <a:r>
              <a:rPr lang="en-GB" dirty="0">
                <a:latin typeface="Calibri" panose="020F0502020204030204" pitchFamily="34" charset="0"/>
                <a:cs typeface="Calibri" panose="020F0502020204030204" pitchFamily="34" charset="0"/>
              </a:rPr>
              <a:t>to ensure services are designed and delivered in line with need</a:t>
            </a:r>
          </a:p>
          <a:p>
            <a:endParaRPr lang="en-GB" dirty="0" smtClean="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Deliver </a:t>
            </a:r>
            <a:r>
              <a:rPr lang="en-GB" dirty="0">
                <a:latin typeface="Calibri" panose="020F0502020204030204" pitchFamily="34" charset="0"/>
                <a:cs typeface="Calibri" panose="020F0502020204030204" pitchFamily="34" charset="0"/>
              </a:rPr>
              <a:t>prevention interventions that will include provision of information and education campaigns, behaviour change, and </a:t>
            </a:r>
            <a:r>
              <a:rPr lang="en-GB" dirty="0" smtClean="0">
                <a:latin typeface="Calibri" panose="020F0502020204030204" pitchFamily="34" charset="0"/>
                <a:cs typeface="Calibri" panose="020F0502020204030204" pitchFamily="34" charset="0"/>
              </a:rPr>
              <a:t>training</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T</a:t>
            </a:r>
            <a:r>
              <a:rPr lang="en-GB" dirty="0" smtClean="0">
                <a:latin typeface="Calibri" panose="020F0502020204030204" pitchFamily="34" charset="0"/>
                <a:cs typeface="Calibri" panose="020F0502020204030204" pitchFamily="34" charset="0"/>
              </a:rPr>
              <a:t>o </a:t>
            </a:r>
            <a:r>
              <a:rPr lang="en-GB" dirty="0">
                <a:latin typeface="Calibri" panose="020F0502020204030204" pitchFamily="34" charset="0"/>
                <a:cs typeface="Calibri" panose="020F0502020204030204" pitchFamily="34" charset="0"/>
              </a:rPr>
              <a:t>raise public awareness of HIV, reduce stigma, increase uptake of HIV testing and safer sexual practices</a:t>
            </a:r>
            <a:r>
              <a:rPr lang="en-GB" dirty="0" smtClean="0">
                <a:latin typeface="Calibri" panose="020F0502020204030204" pitchFamily="34" charset="0"/>
                <a:cs typeface="Calibri" panose="020F0502020204030204" pitchFamily="34" charset="0"/>
              </a:rPr>
              <a:t>, and </a:t>
            </a:r>
            <a:r>
              <a:rPr lang="en-GB" dirty="0">
                <a:latin typeface="Calibri" panose="020F0502020204030204" pitchFamily="34" charset="0"/>
                <a:cs typeface="Calibri" panose="020F0502020204030204" pitchFamily="34" charset="0"/>
              </a:rPr>
              <a:t>reduce late HIV </a:t>
            </a:r>
            <a:r>
              <a:rPr lang="en-GB" dirty="0" smtClean="0">
                <a:latin typeface="Calibri" panose="020F0502020204030204" pitchFamily="34" charset="0"/>
                <a:cs typeface="Calibri" panose="020F0502020204030204" pitchFamily="34" charset="0"/>
              </a:rPr>
              <a:t>diagnosis</a:t>
            </a:r>
          </a:p>
          <a:p>
            <a:endParaRPr lang="en-GB" dirty="0" smtClean="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To act </a:t>
            </a:r>
            <a:r>
              <a:rPr lang="en-GB" dirty="0">
                <a:latin typeface="Calibri" panose="020F0502020204030204" pitchFamily="34" charset="0"/>
                <a:cs typeface="Calibri" panose="020F0502020204030204" pitchFamily="34" charset="0"/>
              </a:rPr>
              <a:t>as a bridging service </a:t>
            </a:r>
            <a:r>
              <a:rPr lang="en-GB" dirty="0" smtClean="0">
                <a:latin typeface="Calibri" panose="020F0502020204030204" pitchFamily="34" charset="0"/>
                <a:cs typeface="Calibri" panose="020F0502020204030204" pitchFamily="34" charset="0"/>
              </a:rPr>
              <a:t>empowering </a:t>
            </a:r>
            <a:r>
              <a:rPr lang="en-GB" dirty="0">
                <a:latin typeface="Calibri" panose="020F0502020204030204" pitchFamily="34" charset="0"/>
                <a:cs typeface="Calibri" panose="020F0502020204030204" pitchFamily="34" charset="0"/>
              </a:rPr>
              <a:t>people living with HIV to access other services that will improve their health and </a:t>
            </a:r>
            <a:r>
              <a:rPr lang="en-GB" dirty="0" smtClean="0">
                <a:latin typeface="Calibri" panose="020F0502020204030204" pitchFamily="34" charset="0"/>
                <a:cs typeface="Calibri" panose="020F0502020204030204" pitchFamily="34" charset="0"/>
              </a:rPr>
              <a:t>wellbeing</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Interventions may range from group work, outreach, </a:t>
            </a:r>
            <a:r>
              <a:rPr lang="en-GB" dirty="0" smtClean="0">
                <a:latin typeface="Calibri" panose="020F0502020204030204" pitchFamily="34" charset="0"/>
                <a:cs typeface="Calibri" panose="020F0502020204030204" pitchFamily="34" charset="0"/>
              </a:rPr>
              <a:t>one-to-one brief interventions, </a:t>
            </a:r>
            <a:r>
              <a:rPr lang="en-GB" dirty="0">
                <a:latin typeface="Calibri" panose="020F0502020204030204" pitchFamily="34" charset="0"/>
                <a:cs typeface="Calibri" panose="020F0502020204030204" pitchFamily="34" charset="0"/>
              </a:rPr>
              <a:t>social marketing and digital </a:t>
            </a:r>
            <a:r>
              <a:rPr lang="en-GB" dirty="0" smtClean="0">
                <a:latin typeface="Calibri" panose="020F0502020204030204" pitchFamily="34" charset="0"/>
                <a:cs typeface="Calibri" panose="020F0502020204030204" pitchFamily="34" charset="0"/>
              </a:rPr>
              <a:t>outreach</a:t>
            </a:r>
          </a:p>
          <a:p>
            <a:endParaRPr lang="en-GB" dirty="0"/>
          </a:p>
        </p:txBody>
      </p:sp>
    </p:spTree>
    <p:extLst>
      <p:ext uri="{BB962C8B-B14F-4D97-AF65-F5344CB8AC3E}">
        <p14:creationId xmlns:p14="http://schemas.microsoft.com/office/powerpoint/2010/main" val="2441431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2000" dirty="0" smtClean="0">
                <a:latin typeface="Calibri" panose="020F0502020204030204" pitchFamily="34" charset="0"/>
                <a:cs typeface="Calibri" panose="020F0502020204030204" pitchFamily="34" charset="0"/>
              </a:rPr>
              <a:t>Indicative Lot Values</a:t>
            </a:r>
            <a:endParaRPr lang="en-GB" sz="2000" dirty="0">
              <a:latin typeface="Calibri" panose="020F0502020204030204" pitchFamily="34" charset="0"/>
              <a:cs typeface="Calibri" panose="020F0502020204030204" pitchFamily="34" charset="0"/>
            </a:endParaRPr>
          </a:p>
        </p:txBody>
      </p:sp>
      <p:sp>
        <p:nvSpPr>
          <p:cNvPr id="5" name="Content Placeholder 4"/>
          <p:cNvSpPr>
            <a:spLocks noGrp="1"/>
          </p:cNvSpPr>
          <p:nvPr>
            <p:ph idx="1"/>
          </p:nvPr>
        </p:nvSpPr>
        <p:spPr>
          <a:xfrm>
            <a:off x="174171" y="1741714"/>
            <a:ext cx="8461829" cy="4542968"/>
          </a:xfrm>
        </p:spPr>
        <p:txBody>
          <a:bodyPr/>
          <a:lstStyle/>
          <a:p>
            <a:endParaRPr lang="en-GB" sz="2000" dirty="0" smtClean="0">
              <a:latin typeface="Trebuchet MS" panose="020B0603020202020204" pitchFamily="34" charset="0"/>
            </a:endParaRPr>
          </a:p>
          <a:p>
            <a:endParaRPr lang="en-GB" sz="2000" dirty="0">
              <a:latin typeface="Trebuchet MS" panose="020B0603020202020204" pitchFamily="34" charset="0"/>
            </a:endParaRPr>
          </a:p>
          <a:p>
            <a:endParaRPr lang="en-GB" sz="2000" dirty="0" smtClean="0">
              <a:latin typeface="Trebuchet MS" panose="020B0603020202020204" pitchFamily="34" charset="0"/>
            </a:endParaRPr>
          </a:p>
          <a:p>
            <a:endParaRPr lang="en-GB" sz="2000" dirty="0">
              <a:latin typeface="Calibri" panose="020F0502020204030204" pitchFamily="34" charset="0"/>
              <a:cs typeface="Calibri" panose="020F0502020204030204" pitchFamily="34" charset="0"/>
            </a:endParaRPr>
          </a:p>
          <a:p>
            <a:endParaRPr lang="en-GB" sz="2000" dirty="0" smtClean="0">
              <a:latin typeface="Calibri" panose="020F0502020204030204" pitchFamily="34" charset="0"/>
              <a:cs typeface="Calibri" panose="020F0502020204030204" pitchFamily="34" charset="0"/>
            </a:endParaRPr>
          </a:p>
          <a:p>
            <a:endParaRPr lang="en-GB" sz="2000" dirty="0">
              <a:latin typeface="Calibri" panose="020F0502020204030204" pitchFamily="34" charset="0"/>
              <a:cs typeface="Calibri" panose="020F0502020204030204" pitchFamily="34" charset="0"/>
            </a:endParaRPr>
          </a:p>
          <a:p>
            <a:endParaRPr lang="en-GB" sz="2000" dirty="0" smtClean="0">
              <a:latin typeface="Calibri" panose="020F0502020204030204" pitchFamily="34" charset="0"/>
              <a:cs typeface="Calibri" panose="020F0502020204030204" pitchFamily="34" charset="0"/>
            </a:endParaRPr>
          </a:p>
          <a:p>
            <a:endParaRPr lang="en-GB" sz="2000" dirty="0">
              <a:latin typeface="Calibri" panose="020F0502020204030204" pitchFamily="34" charset="0"/>
              <a:cs typeface="Calibri" panose="020F0502020204030204" pitchFamily="34" charset="0"/>
            </a:endParaRPr>
          </a:p>
          <a:p>
            <a:endParaRPr lang="en-GB" sz="2000" dirty="0" smtClean="0">
              <a:latin typeface="Calibri" panose="020F0502020204030204" pitchFamily="34" charset="0"/>
              <a:cs typeface="Calibri" panose="020F0502020204030204" pitchFamily="34" charset="0"/>
            </a:endParaRPr>
          </a:p>
          <a:p>
            <a:pPr marL="0" indent="0">
              <a:buNone/>
            </a:pPr>
            <a:r>
              <a:rPr lang="en-GB" sz="2000" dirty="0" smtClean="0">
                <a:latin typeface="Calibri" panose="020F0502020204030204" pitchFamily="34" charset="0"/>
                <a:cs typeface="Calibri" panose="020F0502020204030204" pitchFamily="34" charset="0"/>
              </a:rPr>
              <a:t>Indicative Total Contract Value: </a:t>
            </a:r>
            <a:r>
              <a:rPr lang="en-GB" sz="2000" b="1" dirty="0">
                <a:latin typeface="Calibri" panose="020F0502020204030204" pitchFamily="34" charset="0"/>
                <a:cs typeface="Calibri" panose="020F0502020204030204" pitchFamily="34" charset="0"/>
              </a:rPr>
              <a:t>£</a:t>
            </a:r>
            <a:r>
              <a:rPr lang="en-GB" sz="2000" b="1" dirty="0" smtClean="0">
                <a:latin typeface="Calibri" panose="020F0502020204030204" pitchFamily="34" charset="0"/>
                <a:cs typeface="Calibri" panose="020F0502020204030204" pitchFamily="34" charset="0"/>
              </a:rPr>
              <a:t>20,577,410</a:t>
            </a:r>
            <a:endParaRPr lang="en-GB" sz="2000" dirty="0">
              <a:latin typeface="Calibri" panose="020F0502020204030204" pitchFamily="34" charset="0"/>
              <a:cs typeface="Calibri" panose="020F0502020204030204" pitchFamily="34" charset="0"/>
            </a:endParaRPr>
          </a:p>
          <a:p>
            <a:pPr marL="0" indent="0">
              <a:buNone/>
            </a:pP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18669046"/>
              </p:ext>
            </p:extLst>
          </p:nvPr>
        </p:nvGraphicFramePr>
        <p:xfrm>
          <a:off x="420915" y="1730829"/>
          <a:ext cx="8331200" cy="3108960"/>
        </p:xfrm>
        <a:graphic>
          <a:graphicData uri="http://schemas.openxmlformats.org/drawingml/2006/table">
            <a:tbl>
              <a:tblPr firstRow="1" bandRow="1">
                <a:tableStyleId>{5C22544A-7EE6-4342-B048-85BDC9FD1C3A}</a:tableStyleId>
              </a:tblPr>
              <a:tblGrid>
                <a:gridCol w="2082800">
                  <a:extLst>
                    <a:ext uri="{9D8B030D-6E8A-4147-A177-3AD203B41FA5}">
                      <a16:colId xmlns:a16="http://schemas.microsoft.com/office/drawing/2014/main" xmlns="" val="20000"/>
                    </a:ext>
                  </a:extLst>
                </a:gridCol>
                <a:gridCol w="2082800">
                  <a:extLst>
                    <a:ext uri="{9D8B030D-6E8A-4147-A177-3AD203B41FA5}">
                      <a16:colId xmlns:a16="http://schemas.microsoft.com/office/drawing/2014/main" xmlns="" val="20001"/>
                    </a:ext>
                  </a:extLst>
                </a:gridCol>
                <a:gridCol w="2082800">
                  <a:extLst>
                    <a:ext uri="{9D8B030D-6E8A-4147-A177-3AD203B41FA5}">
                      <a16:colId xmlns:a16="http://schemas.microsoft.com/office/drawing/2014/main" xmlns="" val="20002"/>
                    </a:ext>
                  </a:extLst>
                </a:gridCol>
                <a:gridCol w="2082800">
                  <a:extLst>
                    <a:ext uri="{9D8B030D-6E8A-4147-A177-3AD203B41FA5}">
                      <a16:colId xmlns:a16="http://schemas.microsoft.com/office/drawing/2014/main" xmlns="" val="20003"/>
                    </a:ext>
                  </a:extLst>
                </a:gridCol>
              </a:tblGrid>
              <a:tr h="370840">
                <a:tc>
                  <a:txBody>
                    <a:bodyPr/>
                    <a:lstStyle/>
                    <a:p>
                      <a:r>
                        <a:rPr lang="en-GB" sz="2000" dirty="0" smtClean="0">
                          <a:latin typeface="Calibri" panose="020F0502020204030204" pitchFamily="34" charset="0"/>
                          <a:cs typeface="Calibri" panose="020F0502020204030204" pitchFamily="34" charset="0"/>
                        </a:rPr>
                        <a:t>Lot Number</a:t>
                      </a:r>
                      <a:endParaRPr lang="en-GB" sz="2000" dirty="0">
                        <a:latin typeface="Calibri" panose="020F0502020204030204" pitchFamily="34" charset="0"/>
                        <a:cs typeface="Calibri" panose="020F0502020204030204" pitchFamily="34" charset="0"/>
                      </a:endParaRPr>
                    </a:p>
                  </a:txBody>
                  <a:tcPr/>
                </a:tc>
                <a:tc>
                  <a:txBody>
                    <a:bodyPr/>
                    <a:lstStyle/>
                    <a:p>
                      <a:r>
                        <a:rPr lang="en-GB" sz="2000" dirty="0" smtClean="0">
                          <a:latin typeface="Calibri" panose="020F0502020204030204" pitchFamily="34" charset="0"/>
                          <a:cs typeface="Calibri" panose="020F0502020204030204" pitchFamily="34" charset="0"/>
                        </a:rPr>
                        <a:t>Description</a:t>
                      </a:r>
                      <a:endParaRPr lang="en-GB" sz="2000" dirty="0">
                        <a:latin typeface="Calibri" panose="020F0502020204030204" pitchFamily="34" charset="0"/>
                        <a:cs typeface="Calibri" panose="020F0502020204030204" pitchFamily="34" charset="0"/>
                      </a:endParaRPr>
                    </a:p>
                  </a:txBody>
                  <a:tcPr/>
                </a:tc>
                <a:tc>
                  <a:txBody>
                    <a:bodyPr/>
                    <a:lstStyle/>
                    <a:p>
                      <a:r>
                        <a:rPr lang="en-GB" sz="2000" dirty="0" smtClean="0">
                          <a:latin typeface="Calibri" panose="020F0502020204030204" pitchFamily="34" charset="0"/>
                          <a:cs typeface="Calibri" panose="020F0502020204030204" pitchFamily="34" charset="0"/>
                        </a:rPr>
                        <a:t>Annual Indicative Value</a:t>
                      </a:r>
                      <a:endParaRPr lang="en-GB" sz="2000" dirty="0">
                        <a:latin typeface="Calibri" panose="020F0502020204030204" pitchFamily="34" charset="0"/>
                        <a:cs typeface="Calibri" panose="020F0502020204030204" pitchFamily="34" charset="0"/>
                      </a:endParaRPr>
                    </a:p>
                  </a:txBody>
                  <a:tcPr/>
                </a:tc>
                <a:tc>
                  <a:txBody>
                    <a:bodyPr/>
                    <a:lstStyle/>
                    <a:p>
                      <a:r>
                        <a:rPr lang="en-GB" sz="2000" dirty="0" smtClean="0">
                          <a:latin typeface="Calibri" panose="020F0502020204030204" pitchFamily="34" charset="0"/>
                          <a:cs typeface="Calibri" panose="020F0502020204030204" pitchFamily="34" charset="0"/>
                        </a:rPr>
                        <a:t>Total Indicative Value (7 years)</a:t>
                      </a:r>
                      <a:endParaRPr lang="en-GB"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xmlns="" val="10000"/>
                  </a:ext>
                </a:extLst>
              </a:tr>
              <a:tr h="370840">
                <a:tc>
                  <a:txBody>
                    <a:bodyPr/>
                    <a:lstStyle/>
                    <a:p>
                      <a:r>
                        <a:rPr lang="en-GB" sz="2000" dirty="0" smtClean="0">
                          <a:latin typeface="Calibri" panose="020F0502020204030204" pitchFamily="34" charset="0"/>
                          <a:cs typeface="Calibri" panose="020F0502020204030204" pitchFamily="34" charset="0"/>
                        </a:rPr>
                        <a:t>Lot 1</a:t>
                      </a:r>
                      <a:endParaRPr lang="en-GB" sz="2000" dirty="0">
                        <a:latin typeface="Calibri" panose="020F0502020204030204" pitchFamily="34" charset="0"/>
                        <a:cs typeface="Calibri" panose="020F0502020204030204" pitchFamily="34" charset="0"/>
                      </a:endParaRPr>
                    </a:p>
                  </a:txBody>
                  <a:tcPr/>
                </a:tc>
                <a:tc>
                  <a:txBody>
                    <a:bodyPr/>
                    <a:lstStyle/>
                    <a:p>
                      <a:r>
                        <a:rPr lang="en-GB" sz="2000" dirty="0" smtClean="0">
                          <a:latin typeface="Calibri" panose="020F0502020204030204" pitchFamily="34" charset="0"/>
                          <a:cs typeface="Calibri" panose="020F0502020204030204" pitchFamily="34" charset="0"/>
                        </a:rPr>
                        <a:t>Open Access (all age)</a:t>
                      </a:r>
                      <a:endParaRPr lang="en-GB" sz="2000" dirty="0">
                        <a:latin typeface="Calibri" panose="020F0502020204030204" pitchFamily="34" charset="0"/>
                        <a:cs typeface="Calibri" panose="020F0502020204030204" pitchFamily="34" charset="0"/>
                      </a:endParaRPr>
                    </a:p>
                  </a:txBody>
                  <a:tcPr/>
                </a:tc>
                <a:tc>
                  <a:txBody>
                    <a:bodyPr/>
                    <a:lstStyle/>
                    <a:p>
                      <a:r>
                        <a:rPr lang="en-GB" sz="2000" dirty="0" smtClean="0">
                          <a:latin typeface="Calibri" panose="020F0502020204030204" pitchFamily="34" charset="0"/>
                          <a:cs typeface="Calibri" panose="020F0502020204030204" pitchFamily="34" charset="0"/>
                        </a:rPr>
                        <a:t>£2,500,000</a:t>
                      </a:r>
                      <a:endParaRPr lang="en-GB" sz="2000" dirty="0">
                        <a:latin typeface="Calibri" panose="020F0502020204030204" pitchFamily="34" charset="0"/>
                        <a:cs typeface="Calibri" panose="020F0502020204030204" pitchFamily="34" charset="0"/>
                      </a:endParaRPr>
                    </a:p>
                  </a:txBody>
                  <a:tcPr/>
                </a:tc>
                <a:tc>
                  <a:txBody>
                    <a:bodyPr/>
                    <a:lstStyle/>
                    <a:p>
                      <a:r>
                        <a:rPr lang="en-GB" sz="2000" dirty="0" smtClean="0">
                          <a:latin typeface="Calibri" panose="020F0502020204030204" pitchFamily="34" charset="0"/>
                          <a:cs typeface="Calibri" panose="020F0502020204030204" pitchFamily="34" charset="0"/>
                        </a:rPr>
                        <a:t>£17,500,000</a:t>
                      </a:r>
                      <a:endParaRPr lang="en-GB"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xmlns="" val="10001"/>
                  </a:ext>
                </a:extLst>
              </a:tr>
              <a:tr h="370840">
                <a:tc>
                  <a:txBody>
                    <a:bodyPr/>
                    <a:lstStyle/>
                    <a:p>
                      <a:r>
                        <a:rPr lang="en-GB" sz="2000" dirty="0" smtClean="0">
                          <a:latin typeface="Calibri" panose="020F0502020204030204" pitchFamily="34" charset="0"/>
                          <a:cs typeface="Calibri" panose="020F0502020204030204" pitchFamily="34" charset="0"/>
                        </a:rPr>
                        <a:t>Lot 2</a:t>
                      </a:r>
                      <a:endParaRPr lang="en-GB" sz="2000" dirty="0">
                        <a:latin typeface="Calibri" panose="020F0502020204030204" pitchFamily="34" charset="0"/>
                        <a:cs typeface="Calibri" panose="020F0502020204030204" pitchFamily="34" charset="0"/>
                      </a:endParaRPr>
                    </a:p>
                  </a:txBody>
                  <a:tcPr/>
                </a:tc>
                <a:tc>
                  <a:txBody>
                    <a:bodyPr/>
                    <a:lstStyle/>
                    <a:p>
                      <a:r>
                        <a:rPr lang="en-GB" sz="2000" dirty="0" smtClean="0">
                          <a:latin typeface="Calibri" panose="020F0502020204030204" pitchFamily="34" charset="0"/>
                          <a:cs typeface="Calibri" panose="020F0502020204030204" pitchFamily="34" charset="0"/>
                        </a:rPr>
                        <a:t>Young Person’s Service (universal and targeted)</a:t>
                      </a:r>
                      <a:endParaRPr lang="en-GB" sz="2000" dirty="0">
                        <a:latin typeface="Calibri" panose="020F0502020204030204" pitchFamily="34" charset="0"/>
                        <a:cs typeface="Calibri" panose="020F0502020204030204" pitchFamily="34" charset="0"/>
                      </a:endParaRPr>
                    </a:p>
                  </a:txBody>
                  <a:tcPr/>
                </a:tc>
                <a:tc>
                  <a:txBody>
                    <a:bodyPr/>
                    <a:lstStyle/>
                    <a:p>
                      <a:r>
                        <a:rPr lang="en-GB" sz="2000" dirty="0" smtClean="0">
                          <a:latin typeface="Calibri" panose="020F0502020204030204" pitchFamily="34" charset="0"/>
                          <a:cs typeface="Calibri" panose="020F0502020204030204" pitchFamily="34" charset="0"/>
                        </a:rPr>
                        <a:t>£410,000</a:t>
                      </a:r>
                      <a:endParaRPr lang="en-GB" sz="2000" dirty="0">
                        <a:latin typeface="Calibri" panose="020F0502020204030204" pitchFamily="34" charset="0"/>
                        <a:cs typeface="Calibri" panose="020F0502020204030204" pitchFamily="34" charset="0"/>
                      </a:endParaRPr>
                    </a:p>
                  </a:txBody>
                  <a:tcPr/>
                </a:tc>
                <a:tc>
                  <a:txBody>
                    <a:bodyPr/>
                    <a:lstStyle/>
                    <a:p>
                      <a:r>
                        <a:rPr lang="en-GB" sz="2000" dirty="0" smtClean="0">
                          <a:latin typeface="Calibri" panose="020F0502020204030204" pitchFamily="34" charset="0"/>
                          <a:cs typeface="Calibri" panose="020F0502020204030204" pitchFamily="34" charset="0"/>
                        </a:rPr>
                        <a:t>£2,870,000</a:t>
                      </a:r>
                      <a:endParaRPr lang="en-GB"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xmlns="" val="10002"/>
                  </a:ext>
                </a:extLst>
              </a:tr>
              <a:tr h="370840">
                <a:tc>
                  <a:txBody>
                    <a:bodyPr/>
                    <a:lstStyle/>
                    <a:p>
                      <a:r>
                        <a:rPr lang="en-GB" sz="2000" dirty="0" smtClean="0">
                          <a:latin typeface="Calibri" panose="020F0502020204030204" pitchFamily="34" charset="0"/>
                          <a:cs typeface="Calibri" panose="020F0502020204030204" pitchFamily="34" charset="0"/>
                        </a:rPr>
                        <a:t>Lot 3</a:t>
                      </a:r>
                      <a:endParaRPr lang="en-GB" sz="2000" dirty="0">
                        <a:latin typeface="Calibri" panose="020F0502020204030204" pitchFamily="34" charset="0"/>
                        <a:cs typeface="Calibri" panose="020F0502020204030204" pitchFamily="34" charset="0"/>
                      </a:endParaRPr>
                    </a:p>
                  </a:txBody>
                  <a:tcPr/>
                </a:tc>
                <a:tc>
                  <a:txBody>
                    <a:bodyPr/>
                    <a:lstStyle/>
                    <a:p>
                      <a:r>
                        <a:rPr lang="en-GB" sz="2000" dirty="0" smtClean="0">
                          <a:latin typeface="Calibri" panose="020F0502020204030204" pitchFamily="34" charset="0"/>
                          <a:cs typeface="Calibri" panose="020F0502020204030204" pitchFamily="34" charset="0"/>
                        </a:rPr>
                        <a:t>HIV Prevention Service</a:t>
                      </a:r>
                      <a:endParaRPr lang="en-GB" sz="2000" dirty="0">
                        <a:latin typeface="Calibri" panose="020F0502020204030204" pitchFamily="34" charset="0"/>
                        <a:cs typeface="Calibri" panose="020F0502020204030204" pitchFamily="34" charset="0"/>
                      </a:endParaRPr>
                    </a:p>
                  </a:txBody>
                  <a:tcPr/>
                </a:tc>
                <a:tc>
                  <a:txBody>
                    <a:bodyPr/>
                    <a:lstStyle/>
                    <a:p>
                      <a:r>
                        <a:rPr lang="en-GB" sz="2000" dirty="0" smtClean="0">
                          <a:latin typeface="Calibri" panose="020F0502020204030204" pitchFamily="34" charset="0"/>
                          <a:cs typeface="Calibri" panose="020F0502020204030204" pitchFamily="34" charset="0"/>
                        </a:rPr>
                        <a:t>£29,630</a:t>
                      </a:r>
                      <a:endParaRPr lang="en-GB" sz="2000" dirty="0">
                        <a:latin typeface="Calibri" panose="020F0502020204030204" pitchFamily="34" charset="0"/>
                        <a:cs typeface="Calibri" panose="020F0502020204030204" pitchFamily="34" charset="0"/>
                      </a:endParaRPr>
                    </a:p>
                  </a:txBody>
                  <a:tcPr/>
                </a:tc>
                <a:tc>
                  <a:txBody>
                    <a:bodyPr/>
                    <a:lstStyle/>
                    <a:p>
                      <a:r>
                        <a:rPr lang="en-GB" sz="2000" dirty="0" smtClean="0">
                          <a:latin typeface="Calibri" panose="020F0502020204030204" pitchFamily="34" charset="0"/>
                          <a:cs typeface="Calibri" panose="020F0502020204030204" pitchFamily="34" charset="0"/>
                        </a:rPr>
                        <a:t>£207,410</a:t>
                      </a:r>
                      <a:endParaRPr lang="en-GB"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20274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a:xfrm>
            <a:off x="656995" y="1919522"/>
            <a:ext cx="7717748" cy="2303462"/>
          </a:xfrm>
          <a:noFill/>
          <a:ln/>
        </p:spPr>
        <p:txBody>
          <a:bodyPr/>
          <a:lstStyle/>
          <a:p>
            <a:pPr algn="ctr"/>
            <a:r>
              <a:rPr lang="en-GB" altLang="en-US" sz="1800" dirty="0" smtClean="0"/>
              <a:t>Lot 1</a:t>
            </a:r>
            <a:br>
              <a:rPr lang="en-GB" altLang="en-US" sz="1800" dirty="0" smtClean="0"/>
            </a:br>
            <a:r>
              <a:rPr lang="en-GB" altLang="en-US" sz="1800" dirty="0" smtClean="0"/>
              <a:t/>
            </a:r>
            <a:br>
              <a:rPr lang="en-GB" altLang="en-US" sz="1800" dirty="0" smtClean="0"/>
            </a:br>
            <a:r>
              <a:rPr lang="en-GB" altLang="en-US" sz="1800" dirty="0" smtClean="0"/>
              <a:t>Open Access Integrated Reproductive and Sexual Health Service level 1-3 </a:t>
            </a:r>
            <a:endParaRPr lang="en-GB" altLang="en-US" sz="1800" dirty="0"/>
          </a:p>
        </p:txBody>
      </p:sp>
      <p:sp>
        <p:nvSpPr>
          <p:cNvPr id="368643" name="Rectangle 3"/>
          <p:cNvSpPr>
            <a:spLocks noGrp="1" noChangeArrowheads="1"/>
          </p:cNvSpPr>
          <p:nvPr>
            <p:ph idx="1"/>
          </p:nvPr>
        </p:nvSpPr>
        <p:spPr>
          <a:xfrm>
            <a:off x="597803" y="4007771"/>
            <a:ext cx="4177397" cy="1163860"/>
          </a:xfrm>
          <a:noFill/>
          <a:ln/>
        </p:spPr>
        <p:txBody>
          <a:bodyPr/>
          <a:lstStyle/>
          <a:p>
            <a:r>
              <a:rPr lang="en-GB" altLang="en-US" dirty="0" smtClean="0"/>
              <a:t>Michael Priestley</a:t>
            </a:r>
            <a:endParaRPr lang="en-GB" altLang="en-US" dirty="0"/>
          </a:p>
          <a:p>
            <a:r>
              <a:rPr lang="en-GB" altLang="en-US" dirty="0" smtClean="0"/>
              <a:t>Public Health Commissioning Manager  (Sexual </a:t>
            </a:r>
            <a:r>
              <a:rPr lang="en-GB" altLang="en-US" dirty="0"/>
              <a:t>H</a:t>
            </a:r>
            <a:r>
              <a:rPr lang="en-GB" altLang="en-US" dirty="0" smtClean="0"/>
              <a:t>ealth)</a:t>
            </a:r>
            <a:endParaRPr lang="en-GB" altLang="en-US" dirty="0"/>
          </a:p>
        </p:txBody>
      </p:sp>
      <p:sp>
        <p:nvSpPr>
          <p:cNvPr id="4" name="Rectangle 3"/>
          <p:cNvSpPr txBox="1">
            <a:spLocks noChangeArrowheads="1"/>
          </p:cNvSpPr>
          <p:nvPr/>
        </p:nvSpPr>
        <p:spPr bwMode="auto">
          <a:xfrm>
            <a:off x="721175" y="5171631"/>
            <a:ext cx="4177397" cy="116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0" fontAlgn="base" hangingPunct="0">
              <a:spcBef>
                <a:spcPct val="20000"/>
              </a:spcBef>
              <a:spcAft>
                <a:spcPct val="0"/>
              </a:spcAft>
              <a:defRPr sz="1600" b="1">
                <a:solidFill>
                  <a:schemeClr val="tx1"/>
                </a:solidFill>
                <a:latin typeface="+mn-lt"/>
                <a:ea typeface="+mn-ea"/>
                <a:cs typeface="+mn-cs"/>
              </a:defRPr>
            </a:lvl1pPr>
            <a:lvl2pPr marL="179388" algn="l" rtl="0" eaLnBrk="0" fontAlgn="base" hangingPunct="0">
              <a:spcBef>
                <a:spcPct val="20000"/>
              </a:spcBef>
              <a:spcAft>
                <a:spcPct val="0"/>
              </a:spcAft>
              <a:defRPr sz="1600" b="1">
                <a:solidFill>
                  <a:schemeClr val="tx1"/>
                </a:solidFill>
                <a:latin typeface="+mn-lt"/>
              </a:defRPr>
            </a:lvl2pPr>
            <a:lvl3pPr marL="1231900" indent="-228600" algn="l" rtl="0" eaLnBrk="0" fontAlgn="base" hangingPunct="0">
              <a:spcBef>
                <a:spcPct val="20000"/>
              </a:spcBef>
              <a:spcAft>
                <a:spcPct val="0"/>
              </a:spcAft>
              <a:buChar char="•"/>
              <a:defRPr sz="2400">
                <a:solidFill>
                  <a:schemeClr val="tx1"/>
                </a:solidFill>
                <a:latin typeface="+mn-lt"/>
              </a:defRPr>
            </a:lvl3pPr>
            <a:lvl4pPr marL="1639888"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GB" sz="2400" dirty="0" smtClean="0">
                <a:solidFill>
                  <a:srgbClr val="000000"/>
                </a:solidFill>
              </a:rPr>
              <a:t>Leading </a:t>
            </a:r>
            <a:r>
              <a:rPr lang="en-GB" sz="2400" dirty="0">
                <a:solidFill>
                  <a:srgbClr val="000000"/>
                </a:solidFill>
              </a:rPr>
              <a:t>the way </a:t>
            </a:r>
            <a:r>
              <a:rPr lang="en-GB" sz="2400" dirty="0" smtClean="0">
                <a:solidFill>
                  <a:srgbClr val="000000"/>
                </a:solidFill>
              </a:rPr>
              <a:t>forward</a:t>
            </a:r>
            <a:endParaRPr lang="en-GB" sz="2400" dirty="0">
              <a:solidFill>
                <a:srgbClr val="000000"/>
              </a:solidFill>
            </a:endParaRPr>
          </a:p>
        </p:txBody>
      </p:sp>
    </p:spTree>
    <p:extLst>
      <p:ext uri="{BB962C8B-B14F-4D97-AF65-F5344CB8AC3E}">
        <p14:creationId xmlns:p14="http://schemas.microsoft.com/office/powerpoint/2010/main" val="2884589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4148" y="871940"/>
            <a:ext cx="7997589" cy="4260141"/>
          </a:xfrm>
          <a:prstGeom prst="rect">
            <a:avLst/>
          </a:prstGeom>
        </p:spPr>
        <p:txBody>
          <a:bodyPr wrap="square">
            <a:spAutoFit/>
          </a:bodyPr>
          <a:lstStyle/>
          <a:p>
            <a:pPr marL="365760" indent="-365760" algn="ctr">
              <a:spcBef>
                <a:spcPts val="295"/>
              </a:spcBef>
              <a:spcAft>
                <a:spcPts val="0"/>
              </a:spcAft>
              <a:tabLst>
                <a:tab pos="591185" algn="l"/>
              </a:tabLst>
            </a:pPr>
            <a:r>
              <a:rPr lang="x-none" u="sng" spc="-5" smtClean="0">
                <a:solidFill>
                  <a:srgbClr val="000000"/>
                </a:solidFill>
                <a:latin typeface="Calibri"/>
                <a:ea typeface="Times New Roman"/>
                <a:cs typeface="Calibri"/>
              </a:rPr>
              <a:t>National</a:t>
            </a:r>
            <a:r>
              <a:rPr lang="en-GB" u="sng" spc="-5" dirty="0" smtClean="0">
                <a:solidFill>
                  <a:srgbClr val="000000"/>
                </a:solidFill>
                <a:latin typeface="Calibri"/>
                <a:ea typeface="Times New Roman"/>
                <a:cs typeface="Calibri"/>
              </a:rPr>
              <a:t> and </a:t>
            </a:r>
            <a:r>
              <a:rPr lang="x-none" u="sng" spc="-5" smtClean="0">
                <a:solidFill>
                  <a:srgbClr val="000000"/>
                </a:solidFill>
                <a:latin typeface="Calibri"/>
                <a:ea typeface="Times New Roman"/>
                <a:cs typeface="Calibri"/>
              </a:rPr>
              <a:t>local</a:t>
            </a:r>
            <a:r>
              <a:rPr lang="x-none" u="sng" smtClean="0">
                <a:solidFill>
                  <a:srgbClr val="000000"/>
                </a:solidFill>
                <a:latin typeface="Calibri"/>
                <a:ea typeface="Times New Roman"/>
                <a:cs typeface="Calibri"/>
              </a:rPr>
              <a:t> c</a:t>
            </a:r>
            <a:r>
              <a:rPr lang="x-none" u="sng" spc="-5" smtClean="0">
                <a:solidFill>
                  <a:srgbClr val="000000"/>
                </a:solidFill>
                <a:latin typeface="Calibri"/>
                <a:ea typeface="Times New Roman"/>
                <a:cs typeface="Calibri"/>
              </a:rPr>
              <a:t>ontext</a:t>
            </a:r>
            <a:endParaRPr lang="en-GB" u="sng" spc="-5" dirty="0" smtClean="0">
              <a:solidFill>
                <a:srgbClr val="000000"/>
              </a:solidFill>
              <a:latin typeface="Calibri"/>
              <a:ea typeface="Times New Roman"/>
              <a:cs typeface="Calibri"/>
            </a:endParaRPr>
          </a:p>
          <a:p>
            <a:pPr marL="365760" indent="-365760" algn="ctr">
              <a:spcBef>
                <a:spcPts val="295"/>
              </a:spcBef>
              <a:spcAft>
                <a:spcPts val="0"/>
              </a:spcAft>
              <a:tabLst>
                <a:tab pos="591185" algn="l"/>
              </a:tabLst>
            </a:pPr>
            <a:endParaRPr lang="en-GB" b="1" dirty="0">
              <a:solidFill>
                <a:srgbClr val="000000"/>
              </a:solidFill>
              <a:latin typeface="Calibri"/>
              <a:ea typeface="Times New Roman"/>
              <a:cs typeface="Times New Roman"/>
            </a:endParaRPr>
          </a:p>
          <a:p>
            <a:pPr marL="342900" marR="97155" indent="-342900" algn="just">
              <a:spcBef>
                <a:spcPts val="725"/>
              </a:spcBef>
              <a:spcAft>
                <a:spcPts val="0"/>
              </a:spcAft>
              <a:buFont typeface="+mj-lt"/>
              <a:buAutoNum type="arabicPeriod"/>
            </a:pPr>
            <a:r>
              <a:rPr lang="en-US" spc="-5" dirty="0" smtClean="0">
                <a:solidFill>
                  <a:srgbClr val="000000"/>
                </a:solidFill>
                <a:latin typeface="Calibri"/>
                <a:ea typeface="Arial"/>
                <a:cs typeface="Times New Roman"/>
              </a:rPr>
              <a:t>Sexual</a:t>
            </a:r>
            <a:r>
              <a:rPr lang="en-US" dirty="0" smtClean="0">
                <a:solidFill>
                  <a:srgbClr val="000000"/>
                </a:solidFill>
                <a:latin typeface="Calibri"/>
                <a:ea typeface="Arial"/>
                <a:cs typeface="Times New Roman"/>
              </a:rPr>
              <a:t> </a:t>
            </a:r>
            <a:r>
              <a:rPr lang="en-US" spc="-5" dirty="0">
                <a:solidFill>
                  <a:srgbClr val="000000"/>
                </a:solidFill>
                <a:latin typeface="Calibri"/>
                <a:ea typeface="Arial"/>
                <a:cs typeface="Times New Roman"/>
              </a:rPr>
              <a:t>health</a:t>
            </a:r>
            <a:r>
              <a:rPr lang="en-US" dirty="0">
                <a:solidFill>
                  <a:srgbClr val="000000"/>
                </a:solidFill>
                <a:latin typeface="Calibri"/>
                <a:ea typeface="Arial"/>
                <a:cs typeface="Times New Roman"/>
              </a:rPr>
              <a:t> </a:t>
            </a:r>
            <a:r>
              <a:rPr lang="en-US" dirty="0" smtClean="0">
                <a:solidFill>
                  <a:srgbClr val="000000"/>
                </a:solidFill>
                <a:latin typeface="Calibri"/>
                <a:ea typeface="Arial"/>
                <a:cs typeface="Times New Roman"/>
              </a:rPr>
              <a:t>- </a:t>
            </a:r>
            <a:r>
              <a:rPr lang="en-US" spc="-5" dirty="0" smtClean="0">
                <a:solidFill>
                  <a:srgbClr val="000000"/>
                </a:solidFill>
                <a:latin typeface="Calibri"/>
                <a:ea typeface="Arial"/>
                <a:cs typeface="Times New Roman"/>
              </a:rPr>
              <a:t>strong</a:t>
            </a:r>
            <a:r>
              <a:rPr lang="en-US" dirty="0" smtClean="0">
                <a:solidFill>
                  <a:srgbClr val="000000"/>
                </a:solidFill>
                <a:latin typeface="Calibri"/>
                <a:ea typeface="Arial"/>
                <a:cs typeface="Times New Roman"/>
              </a:rPr>
              <a:t> </a:t>
            </a:r>
            <a:r>
              <a:rPr lang="en-US" spc="-5" dirty="0">
                <a:solidFill>
                  <a:srgbClr val="000000"/>
                </a:solidFill>
                <a:latin typeface="Calibri"/>
                <a:ea typeface="Arial"/>
                <a:cs typeface="Times New Roman"/>
              </a:rPr>
              <a:t>links</a:t>
            </a:r>
            <a:r>
              <a:rPr lang="en-US" dirty="0">
                <a:solidFill>
                  <a:srgbClr val="000000"/>
                </a:solidFill>
                <a:latin typeface="Calibri"/>
                <a:ea typeface="Arial"/>
                <a:cs typeface="Times New Roman"/>
              </a:rPr>
              <a:t> </a:t>
            </a:r>
            <a:r>
              <a:rPr lang="en-US" dirty="0" smtClean="0">
                <a:solidFill>
                  <a:srgbClr val="000000"/>
                </a:solidFill>
                <a:latin typeface="Calibri"/>
                <a:ea typeface="Arial"/>
                <a:cs typeface="Times New Roman"/>
              </a:rPr>
              <a:t>with </a:t>
            </a:r>
            <a:r>
              <a:rPr lang="en-US" spc="-5" dirty="0" smtClean="0">
                <a:solidFill>
                  <a:srgbClr val="000000"/>
                </a:solidFill>
                <a:latin typeface="Calibri"/>
                <a:ea typeface="Arial"/>
                <a:cs typeface="Times New Roman"/>
              </a:rPr>
              <a:t>deprivation</a:t>
            </a:r>
            <a:r>
              <a:rPr lang="en-US" spc="5" dirty="0" smtClean="0">
                <a:solidFill>
                  <a:srgbClr val="000000"/>
                </a:solidFill>
                <a:latin typeface="Calibri"/>
                <a:ea typeface="Arial"/>
                <a:cs typeface="Times New Roman"/>
              </a:rPr>
              <a:t> </a:t>
            </a:r>
            <a:r>
              <a:rPr lang="en-US" spc="-5" dirty="0">
                <a:solidFill>
                  <a:srgbClr val="000000"/>
                </a:solidFill>
                <a:latin typeface="Calibri"/>
                <a:ea typeface="Arial"/>
                <a:cs typeface="Times New Roman"/>
              </a:rPr>
              <a:t>and</a:t>
            </a:r>
            <a:r>
              <a:rPr lang="en-US" dirty="0">
                <a:solidFill>
                  <a:srgbClr val="000000"/>
                </a:solidFill>
                <a:latin typeface="Calibri"/>
                <a:ea typeface="Arial"/>
                <a:cs typeface="Times New Roman"/>
              </a:rPr>
              <a:t> </a:t>
            </a:r>
            <a:r>
              <a:rPr lang="en-US" spc="-5" dirty="0">
                <a:solidFill>
                  <a:srgbClr val="000000"/>
                </a:solidFill>
                <a:latin typeface="Calibri"/>
                <a:ea typeface="Arial"/>
                <a:cs typeface="Times New Roman"/>
              </a:rPr>
              <a:t>STIs,</a:t>
            </a:r>
            <a:r>
              <a:rPr lang="en-US" spc="5" dirty="0">
                <a:solidFill>
                  <a:srgbClr val="000000"/>
                </a:solidFill>
                <a:latin typeface="Calibri"/>
                <a:ea typeface="Arial"/>
                <a:cs typeface="Times New Roman"/>
              </a:rPr>
              <a:t> </a:t>
            </a:r>
            <a:r>
              <a:rPr lang="en-US" spc="-5" dirty="0">
                <a:solidFill>
                  <a:srgbClr val="000000"/>
                </a:solidFill>
                <a:latin typeface="Calibri"/>
                <a:ea typeface="Arial"/>
                <a:cs typeface="Times New Roman"/>
              </a:rPr>
              <a:t>teenage</a:t>
            </a:r>
            <a:r>
              <a:rPr lang="en-US" dirty="0">
                <a:solidFill>
                  <a:srgbClr val="000000"/>
                </a:solidFill>
                <a:latin typeface="Calibri"/>
                <a:ea typeface="Arial"/>
                <a:cs typeface="Times New Roman"/>
              </a:rPr>
              <a:t> </a:t>
            </a:r>
            <a:r>
              <a:rPr lang="en-US" spc="-5" dirty="0">
                <a:solidFill>
                  <a:srgbClr val="000000"/>
                </a:solidFill>
                <a:latin typeface="Calibri"/>
                <a:ea typeface="Arial"/>
                <a:cs typeface="Times New Roman"/>
              </a:rPr>
              <a:t>conceptions</a:t>
            </a:r>
            <a:r>
              <a:rPr lang="en-US" dirty="0">
                <a:solidFill>
                  <a:srgbClr val="000000"/>
                </a:solidFill>
                <a:latin typeface="Calibri"/>
                <a:ea typeface="Arial"/>
                <a:cs typeface="Times New Roman"/>
              </a:rPr>
              <a:t> </a:t>
            </a:r>
            <a:r>
              <a:rPr lang="en-US" spc="-5" dirty="0">
                <a:solidFill>
                  <a:srgbClr val="000000"/>
                </a:solidFill>
                <a:latin typeface="Calibri"/>
                <a:ea typeface="Arial"/>
                <a:cs typeface="Times New Roman"/>
              </a:rPr>
              <a:t>and</a:t>
            </a:r>
            <a:r>
              <a:rPr lang="en-US" dirty="0">
                <a:solidFill>
                  <a:srgbClr val="000000"/>
                </a:solidFill>
                <a:latin typeface="Calibri"/>
                <a:ea typeface="Arial"/>
                <a:cs typeface="Times New Roman"/>
              </a:rPr>
              <a:t> </a:t>
            </a:r>
            <a:r>
              <a:rPr lang="en-US" spc="-5" dirty="0" smtClean="0">
                <a:solidFill>
                  <a:srgbClr val="000000"/>
                </a:solidFill>
                <a:latin typeface="Calibri"/>
                <a:ea typeface="Arial"/>
                <a:cs typeface="Times New Roman"/>
              </a:rPr>
              <a:t>abortions</a:t>
            </a:r>
            <a:endParaRPr lang="en-GB" sz="2400" dirty="0">
              <a:solidFill>
                <a:srgbClr val="000000"/>
              </a:solidFill>
              <a:latin typeface="Arial"/>
              <a:ea typeface="Arial"/>
              <a:cs typeface="Times New Roman"/>
            </a:endParaRPr>
          </a:p>
          <a:p>
            <a:pPr marL="342900" marR="97155" indent="-342900" algn="just">
              <a:spcBef>
                <a:spcPts val="725"/>
              </a:spcBef>
              <a:spcAft>
                <a:spcPts val="0"/>
              </a:spcAft>
              <a:buFont typeface="+mj-lt"/>
              <a:buAutoNum type="arabicPeriod"/>
            </a:pPr>
            <a:r>
              <a:rPr lang="en-US" spc="-5" dirty="0" smtClean="0">
                <a:solidFill>
                  <a:srgbClr val="000000"/>
                </a:solidFill>
                <a:latin typeface="Calibri"/>
                <a:ea typeface="Arial"/>
                <a:cs typeface="Times New Roman"/>
              </a:rPr>
              <a:t>Highest risk - MSM</a:t>
            </a:r>
            <a:r>
              <a:rPr lang="en-US" spc="-5" dirty="0">
                <a:solidFill>
                  <a:srgbClr val="000000"/>
                </a:solidFill>
                <a:latin typeface="Calibri"/>
                <a:ea typeface="Arial"/>
                <a:cs typeface="Times New Roman"/>
              </a:rPr>
              <a:t>, the trans</a:t>
            </a:r>
            <a:r>
              <a:rPr lang="en-US" dirty="0">
                <a:solidFill>
                  <a:srgbClr val="000000"/>
                </a:solidFill>
                <a:latin typeface="Calibri"/>
                <a:ea typeface="Arial"/>
                <a:cs typeface="Times New Roman"/>
              </a:rPr>
              <a:t> </a:t>
            </a:r>
            <a:r>
              <a:rPr lang="en-US" spc="-5" dirty="0">
                <a:solidFill>
                  <a:srgbClr val="000000"/>
                </a:solidFill>
                <a:latin typeface="Calibri"/>
                <a:ea typeface="Arial"/>
                <a:cs typeface="Times New Roman"/>
              </a:rPr>
              <a:t>community,</a:t>
            </a:r>
            <a:r>
              <a:rPr lang="en-US" dirty="0">
                <a:solidFill>
                  <a:srgbClr val="000000"/>
                </a:solidFill>
                <a:latin typeface="Calibri"/>
                <a:ea typeface="Arial"/>
                <a:cs typeface="Times New Roman"/>
              </a:rPr>
              <a:t> </a:t>
            </a:r>
            <a:r>
              <a:rPr lang="en-US" spc="-5" dirty="0">
                <a:solidFill>
                  <a:srgbClr val="000000"/>
                </a:solidFill>
                <a:latin typeface="Calibri"/>
                <a:ea typeface="Arial"/>
                <a:cs typeface="Times New Roman"/>
              </a:rPr>
              <a:t>teenagers,</a:t>
            </a:r>
            <a:r>
              <a:rPr lang="en-US" dirty="0">
                <a:solidFill>
                  <a:srgbClr val="000000"/>
                </a:solidFill>
                <a:latin typeface="Calibri"/>
                <a:ea typeface="Arial"/>
                <a:cs typeface="Times New Roman"/>
              </a:rPr>
              <a:t> </a:t>
            </a:r>
            <a:r>
              <a:rPr lang="en-US" spc="-5" dirty="0">
                <a:solidFill>
                  <a:srgbClr val="000000"/>
                </a:solidFill>
                <a:latin typeface="Calibri"/>
                <a:ea typeface="Arial"/>
                <a:cs typeface="Times New Roman"/>
              </a:rPr>
              <a:t>young</a:t>
            </a:r>
            <a:r>
              <a:rPr lang="en-US" dirty="0">
                <a:solidFill>
                  <a:srgbClr val="000000"/>
                </a:solidFill>
                <a:latin typeface="Calibri"/>
                <a:ea typeface="Arial"/>
                <a:cs typeface="Times New Roman"/>
              </a:rPr>
              <a:t> </a:t>
            </a:r>
            <a:r>
              <a:rPr lang="en-US" spc="-5" dirty="0">
                <a:solidFill>
                  <a:srgbClr val="000000"/>
                </a:solidFill>
                <a:latin typeface="Calibri"/>
                <a:ea typeface="Arial"/>
                <a:cs typeface="Times New Roman"/>
              </a:rPr>
              <a:t>adults,</a:t>
            </a:r>
            <a:r>
              <a:rPr lang="en-US" dirty="0">
                <a:solidFill>
                  <a:srgbClr val="000000"/>
                </a:solidFill>
                <a:latin typeface="Calibri"/>
                <a:ea typeface="Arial"/>
                <a:cs typeface="Times New Roman"/>
              </a:rPr>
              <a:t> </a:t>
            </a:r>
            <a:r>
              <a:rPr lang="en-US" spc="-5" dirty="0">
                <a:solidFill>
                  <a:srgbClr val="000000"/>
                </a:solidFill>
                <a:latin typeface="Calibri"/>
                <a:ea typeface="Arial"/>
                <a:cs typeface="Times New Roman"/>
              </a:rPr>
              <a:t>and</a:t>
            </a:r>
            <a:r>
              <a:rPr lang="en-US" dirty="0">
                <a:solidFill>
                  <a:srgbClr val="000000"/>
                </a:solidFill>
                <a:latin typeface="Calibri"/>
                <a:ea typeface="Arial"/>
                <a:cs typeface="Times New Roman"/>
              </a:rPr>
              <a:t> </a:t>
            </a:r>
            <a:r>
              <a:rPr lang="en-US" spc="-5" dirty="0" smtClean="0">
                <a:solidFill>
                  <a:srgbClr val="000000"/>
                </a:solidFill>
                <a:latin typeface="Calibri"/>
                <a:ea typeface="Arial"/>
                <a:cs typeface="Times New Roman"/>
              </a:rPr>
              <a:t>BME</a:t>
            </a:r>
            <a:r>
              <a:rPr lang="en-US" dirty="0" smtClean="0">
                <a:solidFill>
                  <a:srgbClr val="000000"/>
                </a:solidFill>
                <a:latin typeface="Calibri"/>
                <a:ea typeface="Arial"/>
                <a:cs typeface="Times New Roman"/>
              </a:rPr>
              <a:t> </a:t>
            </a:r>
            <a:endParaRPr lang="en-GB" sz="2400" dirty="0">
              <a:solidFill>
                <a:srgbClr val="000000"/>
              </a:solidFill>
              <a:latin typeface="Arial"/>
              <a:ea typeface="Arial"/>
              <a:cs typeface="Times New Roman"/>
            </a:endParaRPr>
          </a:p>
          <a:p>
            <a:pPr marL="342900" indent="-342900" algn="just">
              <a:spcAft>
                <a:spcPts val="1000"/>
              </a:spcAft>
              <a:buFont typeface="+mj-lt"/>
              <a:buAutoNum type="arabicPeriod"/>
            </a:pPr>
            <a:r>
              <a:rPr lang="en-GB" dirty="0">
                <a:solidFill>
                  <a:srgbClr val="000000"/>
                </a:solidFill>
                <a:latin typeface="Calibri"/>
                <a:ea typeface="Calibri"/>
                <a:cs typeface="Calibri"/>
              </a:rPr>
              <a:t>Cornwall is the second largest local authority </a:t>
            </a:r>
            <a:r>
              <a:rPr lang="en-GB" dirty="0" smtClean="0">
                <a:solidFill>
                  <a:srgbClr val="000000"/>
                </a:solidFill>
                <a:latin typeface="Calibri"/>
                <a:ea typeface="Calibri"/>
                <a:cs typeface="Calibri"/>
              </a:rPr>
              <a:t>- half </a:t>
            </a:r>
            <a:r>
              <a:rPr lang="en-GB" dirty="0">
                <a:solidFill>
                  <a:srgbClr val="000000"/>
                </a:solidFill>
                <a:latin typeface="Calibri"/>
                <a:ea typeface="Calibri"/>
                <a:cs typeface="Calibri"/>
              </a:rPr>
              <a:t>a million residents living in the county (</a:t>
            </a:r>
            <a:r>
              <a:rPr lang="en-GB" dirty="0" smtClean="0">
                <a:solidFill>
                  <a:srgbClr val="000000"/>
                </a:solidFill>
                <a:latin typeface="Calibri"/>
                <a:ea typeface="Calibri"/>
                <a:cs typeface="Calibri"/>
              </a:rPr>
              <a:t>561,349) </a:t>
            </a:r>
          </a:p>
          <a:p>
            <a:pPr marL="342900" indent="-342900" algn="just">
              <a:spcAft>
                <a:spcPts val="1000"/>
              </a:spcAft>
              <a:buFont typeface="+mj-lt"/>
              <a:buAutoNum type="arabicPeriod"/>
            </a:pPr>
            <a:r>
              <a:rPr lang="en-US" dirty="0" smtClean="0">
                <a:solidFill>
                  <a:srgbClr val="000000"/>
                </a:solidFill>
                <a:latin typeface="Calibri"/>
                <a:ea typeface="Calibri"/>
                <a:cs typeface="Calibri"/>
              </a:rPr>
              <a:t>Cornwall </a:t>
            </a:r>
            <a:r>
              <a:rPr lang="en-US" dirty="0">
                <a:solidFill>
                  <a:srgbClr val="000000"/>
                </a:solidFill>
                <a:latin typeface="Calibri"/>
                <a:ea typeface="Calibri"/>
                <a:cs typeface="Calibri"/>
              </a:rPr>
              <a:t>as a whole is not deprived </a:t>
            </a:r>
            <a:r>
              <a:rPr lang="en-US" dirty="0" smtClean="0">
                <a:solidFill>
                  <a:srgbClr val="000000"/>
                </a:solidFill>
                <a:latin typeface="Calibri"/>
                <a:ea typeface="Calibri"/>
                <a:cs typeface="Calibri"/>
              </a:rPr>
              <a:t> - some areas </a:t>
            </a:r>
            <a:r>
              <a:rPr lang="en-US" dirty="0">
                <a:solidFill>
                  <a:srgbClr val="000000"/>
                </a:solidFill>
                <a:latin typeface="Calibri"/>
                <a:ea typeface="Calibri"/>
                <a:cs typeface="Calibri"/>
              </a:rPr>
              <a:t>which rank amongst the top 20% most deprived areas in England</a:t>
            </a:r>
            <a:endParaRPr lang="en-GB" dirty="0">
              <a:solidFill>
                <a:srgbClr val="000000"/>
              </a:solidFill>
              <a:latin typeface="Calibri"/>
              <a:ea typeface="Calibri"/>
              <a:cs typeface="Times New Roman"/>
            </a:endParaRPr>
          </a:p>
          <a:p>
            <a:pPr marL="342900" indent="-342900" algn="just">
              <a:spcAft>
                <a:spcPts val="1000"/>
              </a:spcAft>
              <a:buFont typeface="+mj-lt"/>
              <a:buAutoNum type="arabicPeriod"/>
            </a:pPr>
            <a:r>
              <a:rPr lang="en-GB" dirty="0" smtClean="0">
                <a:solidFill>
                  <a:srgbClr val="000000"/>
                </a:solidFill>
                <a:latin typeface="Calibri"/>
                <a:ea typeface="Calibri"/>
                <a:cs typeface="Calibri"/>
              </a:rPr>
              <a:t>We need to provide accessible </a:t>
            </a:r>
            <a:r>
              <a:rPr lang="en-GB" dirty="0">
                <a:solidFill>
                  <a:srgbClr val="000000"/>
                </a:solidFill>
                <a:latin typeface="Calibri"/>
                <a:ea typeface="Calibri"/>
                <a:cs typeface="Calibri"/>
              </a:rPr>
              <a:t>services </a:t>
            </a:r>
            <a:r>
              <a:rPr lang="en-GB" dirty="0" smtClean="0">
                <a:solidFill>
                  <a:srgbClr val="000000"/>
                </a:solidFill>
                <a:latin typeface="Calibri"/>
                <a:ea typeface="Calibri"/>
                <a:cs typeface="Calibri"/>
              </a:rPr>
              <a:t>for </a:t>
            </a:r>
            <a:r>
              <a:rPr lang="en-GB" dirty="0">
                <a:solidFill>
                  <a:srgbClr val="000000"/>
                </a:solidFill>
                <a:latin typeface="Calibri"/>
                <a:ea typeface="Calibri"/>
                <a:cs typeface="Calibri"/>
              </a:rPr>
              <a:t>the </a:t>
            </a:r>
            <a:r>
              <a:rPr lang="en-GB" dirty="0" smtClean="0">
                <a:solidFill>
                  <a:srgbClr val="000000"/>
                </a:solidFill>
                <a:latin typeface="Calibri"/>
                <a:ea typeface="Calibri"/>
                <a:cs typeface="Calibri"/>
              </a:rPr>
              <a:t>dispersed rural population</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2270454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376" y="1060493"/>
            <a:ext cx="8202305" cy="3477875"/>
          </a:xfrm>
          <a:prstGeom prst="rect">
            <a:avLst/>
          </a:prstGeom>
        </p:spPr>
        <p:txBody>
          <a:bodyPr wrap="square">
            <a:spAutoFit/>
          </a:bodyPr>
          <a:lstStyle/>
          <a:p>
            <a:pPr algn="ctr">
              <a:spcAft>
                <a:spcPts val="0"/>
              </a:spcAft>
            </a:pPr>
            <a:r>
              <a:rPr lang="en-GB" u="sng" dirty="0">
                <a:solidFill>
                  <a:srgbClr val="000000"/>
                </a:solidFill>
                <a:latin typeface="Calibri"/>
                <a:ea typeface="Calibri"/>
                <a:cs typeface="Times New Roman"/>
              </a:rPr>
              <a:t>Cornwall sexual health delivery model</a:t>
            </a:r>
          </a:p>
          <a:p>
            <a:pPr algn="just">
              <a:spcAft>
                <a:spcPts val="0"/>
              </a:spcAft>
            </a:pPr>
            <a:r>
              <a:rPr lang="en-GB" dirty="0">
                <a:solidFill>
                  <a:srgbClr val="000000"/>
                </a:solidFill>
                <a:latin typeface="Calibri"/>
                <a:ea typeface="Calibri"/>
                <a:cs typeface="Times New Roman"/>
              </a:rPr>
              <a:t> </a:t>
            </a:r>
          </a:p>
          <a:p>
            <a:pPr marL="342900" indent="-342900" algn="just">
              <a:spcAft>
                <a:spcPts val="0"/>
              </a:spcAft>
              <a:buFont typeface="+mj-lt"/>
              <a:buAutoNum type="arabicPeriod"/>
            </a:pPr>
            <a:r>
              <a:rPr lang="en-US" dirty="0" smtClean="0">
                <a:solidFill>
                  <a:srgbClr val="000000"/>
                </a:solidFill>
                <a:latin typeface="Calibri"/>
                <a:ea typeface="Calibri"/>
                <a:cs typeface="Calibri"/>
              </a:rPr>
              <a:t>Lot </a:t>
            </a:r>
            <a:r>
              <a:rPr lang="en-US" dirty="0">
                <a:solidFill>
                  <a:srgbClr val="000000"/>
                </a:solidFill>
                <a:latin typeface="Calibri"/>
                <a:ea typeface="Calibri"/>
                <a:cs typeface="Calibri"/>
              </a:rPr>
              <a:t>1 provider </a:t>
            </a:r>
            <a:r>
              <a:rPr lang="en-US" dirty="0" smtClean="0">
                <a:solidFill>
                  <a:srgbClr val="000000"/>
                </a:solidFill>
                <a:latin typeface="Calibri"/>
                <a:ea typeface="Calibri"/>
                <a:cs typeface="Calibri"/>
              </a:rPr>
              <a:t>will lead the </a:t>
            </a:r>
            <a:r>
              <a:rPr lang="en-US" dirty="0">
                <a:solidFill>
                  <a:srgbClr val="000000"/>
                </a:solidFill>
                <a:latin typeface="Calibri"/>
                <a:ea typeface="Calibri"/>
                <a:cs typeface="Calibri"/>
              </a:rPr>
              <a:t>creation of the </a:t>
            </a:r>
            <a:r>
              <a:rPr lang="en-US" dirty="0" smtClean="0">
                <a:solidFill>
                  <a:srgbClr val="000000"/>
                </a:solidFill>
                <a:latin typeface="Calibri"/>
                <a:ea typeface="Calibri"/>
                <a:cs typeface="Calibri"/>
              </a:rPr>
              <a:t>sexual health system digital front door, with collaboration </a:t>
            </a:r>
            <a:r>
              <a:rPr lang="en-US" dirty="0">
                <a:solidFill>
                  <a:srgbClr val="000000"/>
                </a:solidFill>
                <a:latin typeface="Calibri"/>
                <a:ea typeface="Calibri"/>
                <a:cs typeface="Calibri"/>
              </a:rPr>
              <a:t>with the providers of Lot 2 and Lot </a:t>
            </a:r>
            <a:r>
              <a:rPr lang="en-US" dirty="0" smtClean="0">
                <a:solidFill>
                  <a:srgbClr val="000000"/>
                </a:solidFill>
                <a:latin typeface="Calibri"/>
                <a:ea typeface="Calibri"/>
                <a:cs typeface="Calibri"/>
              </a:rPr>
              <a:t>3</a:t>
            </a:r>
            <a:endParaRPr lang="en-GB" dirty="0" smtClean="0">
              <a:solidFill>
                <a:srgbClr val="000000"/>
              </a:solidFill>
              <a:latin typeface="Calibri"/>
              <a:ea typeface="Calibri"/>
              <a:cs typeface="Calibri"/>
            </a:endParaRPr>
          </a:p>
          <a:p>
            <a:pPr marL="342900" indent="-342900" algn="just">
              <a:spcAft>
                <a:spcPts val="0"/>
              </a:spcAft>
              <a:buFont typeface="+mj-lt"/>
              <a:buAutoNum type="arabicPeriod"/>
            </a:pPr>
            <a:r>
              <a:rPr lang="en-GB" dirty="0" smtClean="0">
                <a:solidFill>
                  <a:srgbClr val="000000"/>
                </a:solidFill>
                <a:latin typeface="Calibri"/>
                <a:ea typeface="Calibri"/>
                <a:cs typeface="Calibri"/>
              </a:rPr>
              <a:t>The system digital front door will </a:t>
            </a:r>
            <a:r>
              <a:rPr lang="en-GB" dirty="0">
                <a:solidFill>
                  <a:srgbClr val="000000"/>
                </a:solidFill>
                <a:latin typeface="Calibri"/>
                <a:ea typeface="Calibri"/>
                <a:cs typeface="Calibri"/>
              </a:rPr>
              <a:t>offer risk assessment and </a:t>
            </a:r>
            <a:r>
              <a:rPr lang="en-GB" dirty="0" smtClean="0">
                <a:solidFill>
                  <a:srgbClr val="000000"/>
                </a:solidFill>
                <a:latin typeface="Calibri"/>
                <a:ea typeface="Calibri"/>
                <a:cs typeface="Calibri"/>
              </a:rPr>
              <a:t>triage to clinical services or online </a:t>
            </a:r>
            <a:r>
              <a:rPr lang="en-GB" dirty="0">
                <a:solidFill>
                  <a:srgbClr val="000000"/>
                </a:solidFill>
                <a:latin typeface="Calibri"/>
                <a:ea typeface="Calibri"/>
                <a:cs typeface="Calibri"/>
              </a:rPr>
              <a:t>STI </a:t>
            </a:r>
            <a:r>
              <a:rPr lang="en-GB" dirty="0" smtClean="0">
                <a:solidFill>
                  <a:srgbClr val="000000"/>
                </a:solidFill>
                <a:latin typeface="Calibri"/>
                <a:ea typeface="Calibri"/>
                <a:cs typeface="Calibri"/>
              </a:rPr>
              <a:t>self-sampling, </a:t>
            </a:r>
            <a:r>
              <a:rPr lang="en-GB" dirty="0" smtClean="0">
                <a:solidFill>
                  <a:srgbClr val="000000"/>
                </a:solidFill>
                <a:latin typeface="Calibri"/>
                <a:ea typeface="Calibri"/>
                <a:cs typeface="Times New Roman"/>
              </a:rPr>
              <a:t>enabling access to a </a:t>
            </a:r>
            <a:r>
              <a:rPr lang="en-GB" dirty="0" smtClean="0">
                <a:solidFill>
                  <a:srgbClr val="000000"/>
                </a:solidFill>
                <a:latin typeface="Calibri"/>
                <a:ea typeface="Calibri"/>
                <a:cs typeface="Calibri"/>
              </a:rPr>
              <a:t>preferred service based on need</a:t>
            </a:r>
            <a:endParaRPr lang="en-GB" dirty="0">
              <a:solidFill>
                <a:srgbClr val="000000"/>
              </a:solidFill>
              <a:latin typeface="Calibri"/>
              <a:ea typeface="Calibri"/>
              <a:cs typeface="Times New Roman"/>
            </a:endParaRPr>
          </a:p>
          <a:p>
            <a:pPr marL="342900" indent="-342900" algn="just">
              <a:spcAft>
                <a:spcPts val="0"/>
              </a:spcAft>
              <a:buFont typeface="+mj-lt"/>
              <a:buAutoNum type="arabicPeriod"/>
            </a:pPr>
            <a:r>
              <a:rPr lang="en-GB" dirty="0">
                <a:solidFill>
                  <a:srgbClr val="000000"/>
                </a:solidFill>
                <a:latin typeface="Calibri"/>
                <a:ea typeface="Calibri"/>
                <a:cs typeface="Calibri"/>
              </a:rPr>
              <a:t>Those </a:t>
            </a:r>
            <a:r>
              <a:rPr lang="en-GB" dirty="0" smtClean="0">
                <a:solidFill>
                  <a:srgbClr val="000000"/>
                </a:solidFill>
                <a:latin typeface="Calibri"/>
                <a:ea typeface="Calibri"/>
                <a:cs typeface="Calibri"/>
              </a:rPr>
              <a:t>contacting </a:t>
            </a:r>
            <a:r>
              <a:rPr lang="en-GB" dirty="0">
                <a:solidFill>
                  <a:srgbClr val="000000"/>
                </a:solidFill>
                <a:latin typeface="Calibri"/>
                <a:ea typeface="Calibri"/>
                <a:cs typeface="Calibri"/>
              </a:rPr>
              <a:t>face-to-face services </a:t>
            </a:r>
            <a:r>
              <a:rPr lang="en-GB" dirty="0" smtClean="0">
                <a:solidFill>
                  <a:srgbClr val="000000"/>
                </a:solidFill>
                <a:latin typeface="Calibri"/>
                <a:ea typeface="Calibri"/>
                <a:cs typeface="Calibri"/>
              </a:rPr>
              <a:t>can be </a:t>
            </a:r>
            <a:r>
              <a:rPr lang="en-GB" dirty="0">
                <a:solidFill>
                  <a:srgbClr val="000000"/>
                </a:solidFill>
                <a:latin typeface="Calibri"/>
                <a:ea typeface="Calibri"/>
                <a:cs typeface="Calibri"/>
              </a:rPr>
              <a:t>given the option to access online </a:t>
            </a:r>
            <a:r>
              <a:rPr lang="en-GB" dirty="0" smtClean="0">
                <a:solidFill>
                  <a:srgbClr val="000000"/>
                </a:solidFill>
                <a:latin typeface="Calibri"/>
                <a:ea typeface="Calibri"/>
                <a:cs typeface="Calibri"/>
              </a:rPr>
              <a:t>services for </a:t>
            </a:r>
            <a:r>
              <a:rPr lang="en-GB" dirty="0">
                <a:solidFill>
                  <a:srgbClr val="000000"/>
                </a:solidFill>
                <a:latin typeface="Calibri"/>
                <a:ea typeface="Calibri"/>
                <a:cs typeface="Calibri"/>
              </a:rPr>
              <a:t>routine care </a:t>
            </a:r>
            <a:endParaRPr lang="en-GB" dirty="0" smtClean="0">
              <a:solidFill>
                <a:srgbClr val="000000"/>
              </a:solidFill>
              <a:latin typeface="Calibri"/>
              <a:ea typeface="Calibri"/>
              <a:cs typeface="Calibri"/>
            </a:endParaRPr>
          </a:p>
          <a:p>
            <a:pPr marL="342900" indent="-342900" algn="just">
              <a:spcAft>
                <a:spcPts val="0"/>
              </a:spcAft>
              <a:buFont typeface="+mj-lt"/>
              <a:buAutoNum type="arabicPeriod"/>
            </a:pPr>
            <a:r>
              <a:rPr lang="en-GB" dirty="0" smtClean="0">
                <a:solidFill>
                  <a:srgbClr val="000000"/>
                </a:solidFill>
                <a:latin typeface="Calibri"/>
                <a:ea typeface="Calibri"/>
                <a:cs typeface="Times New Roman"/>
              </a:rPr>
              <a:t>Lot 1 provider will also provide leadership within the sexual health network </a:t>
            </a:r>
          </a:p>
        </p:txBody>
      </p:sp>
    </p:spTree>
    <p:extLst>
      <p:ext uri="{BB962C8B-B14F-4D97-AF65-F5344CB8AC3E}">
        <p14:creationId xmlns:p14="http://schemas.microsoft.com/office/powerpoint/2010/main" val="39609232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1105" y="-455"/>
            <a:ext cx="6799188" cy="679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97801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8738" y="1000846"/>
            <a:ext cx="7847463" cy="1631216"/>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Current service provision in Cornwall</a:t>
            </a:r>
          </a:p>
          <a:p>
            <a:endParaRPr lang="en-US" dirty="0">
              <a:solidFill>
                <a:srgbClr val="000000"/>
              </a:solidFill>
              <a:latin typeface="Calibri" panose="020F0502020204030204" pitchFamily="34" charset="0"/>
              <a:cs typeface="Calibri" panose="020F0502020204030204" pitchFamily="34" charset="0"/>
            </a:endParaRPr>
          </a:p>
          <a:p>
            <a:r>
              <a:rPr lang="en-US" dirty="0">
                <a:solidFill>
                  <a:srgbClr val="000000"/>
                </a:solidFill>
                <a:latin typeface="Calibri" panose="020F0502020204030204" pitchFamily="34" charset="0"/>
                <a:cs typeface="Calibri" panose="020F0502020204030204" pitchFamily="34" charset="0"/>
              </a:rPr>
              <a:t>Open Access (all age) Reproductive and Sexual Health Service level 1-3</a:t>
            </a:r>
          </a:p>
          <a:p>
            <a:r>
              <a:rPr lang="en-US" dirty="0" smtClean="0">
                <a:solidFill>
                  <a:srgbClr val="000000"/>
                </a:solidFill>
                <a:latin typeface="Calibri" panose="020F0502020204030204" pitchFamily="34" charset="0"/>
                <a:cs typeface="Calibri" panose="020F0502020204030204" pitchFamily="34" charset="0"/>
              </a:rPr>
              <a:t>Currently </a:t>
            </a:r>
            <a:r>
              <a:rPr lang="en-US" dirty="0">
                <a:solidFill>
                  <a:srgbClr val="000000"/>
                </a:solidFill>
                <a:latin typeface="Calibri" panose="020F0502020204030204" pitchFamily="34" charset="0"/>
                <a:cs typeface="Calibri" panose="020F0502020204030204" pitchFamily="34" charset="0"/>
              </a:rPr>
              <a:t>provided across 13 </a:t>
            </a:r>
            <a:r>
              <a:rPr lang="en-US" dirty="0" smtClean="0">
                <a:solidFill>
                  <a:srgbClr val="000000"/>
                </a:solidFill>
                <a:latin typeface="Calibri" panose="020F0502020204030204" pitchFamily="34" charset="0"/>
                <a:cs typeface="Calibri" panose="020F0502020204030204" pitchFamily="34" charset="0"/>
              </a:rPr>
              <a:t>locations</a:t>
            </a:r>
          </a:p>
          <a:p>
            <a:endParaRPr lang="en-US" dirty="0">
              <a:solidFill>
                <a:srgbClr val="00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649187653"/>
              </p:ext>
            </p:extLst>
          </p:nvPr>
        </p:nvGraphicFramePr>
        <p:xfrm>
          <a:off x="805218" y="2632062"/>
          <a:ext cx="7710983" cy="1538281"/>
        </p:xfrm>
        <a:graphic>
          <a:graphicData uri="http://schemas.openxmlformats.org/drawingml/2006/table">
            <a:tbl>
              <a:tblPr firstRow="1" firstCol="1" bandRow="1"/>
              <a:tblGrid>
                <a:gridCol w="1541863">
                  <a:extLst>
                    <a:ext uri="{9D8B030D-6E8A-4147-A177-3AD203B41FA5}">
                      <a16:colId xmlns:a16="http://schemas.microsoft.com/office/drawing/2014/main" xmlns="" val="20000"/>
                    </a:ext>
                  </a:extLst>
                </a:gridCol>
                <a:gridCol w="1541863">
                  <a:extLst>
                    <a:ext uri="{9D8B030D-6E8A-4147-A177-3AD203B41FA5}">
                      <a16:colId xmlns:a16="http://schemas.microsoft.com/office/drawing/2014/main" xmlns="" val="20001"/>
                    </a:ext>
                  </a:extLst>
                </a:gridCol>
                <a:gridCol w="1542697">
                  <a:extLst>
                    <a:ext uri="{9D8B030D-6E8A-4147-A177-3AD203B41FA5}">
                      <a16:colId xmlns:a16="http://schemas.microsoft.com/office/drawing/2014/main" xmlns="" val="20002"/>
                    </a:ext>
                  </a:extLst>
                </a:gridCol>
                <a:gridCol w="1541863">
                  <a:extLst>
                    <a:ext uri="{9D8B030D-6E8A-4147-A177-3AD203B41FA5}">
                      <a16:colId xmlns:a16="http://schemas.microsoft.com/office/drawing/2014/main" xmlns="" val="20003"/>
                    </a:ext>
                  </a:extLst>
                </a:gridCol>
                <a:gridCol w="1542697">
                  <a:extLst>
                    <a:ext uri="{9D8B030D-6E8A-4147-A177-3AD203B41FA5}">
                      <a16:colId xmlns:a16="http://schemas.microsoft.com/office/drawing/2014/main" xmlns="" val="20004"/>
                    </a:ext>
                  </a:extLst>
                </a:gridCol>
              </a:tblGrid>
              <a:tr h="506367">
                <a:tc>
                  <a:txBody>
                    <a:bodyPr/>
                    <a:lstStyle/>
                    <a:p>
                      <a:pPr>
                        <a:spcAft>
                          <a:spcPts val="0"/>
                        </a:spcAft>
                      </a:pPr>
                      <a:r>
                        <a:rPr lang="en-US" sz="1600" dirty="0">
                          <a:effectLst/>
                          <a:latin typeface="Calibri"/>
                          <a:ea typeface="Calibri"/>
                          <a:cs typeface="Times New Roman"/>
                        </a:rPr>
                        <a:t>Bodmin</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a:effectLst/>
                          <a:latin typeface="Calibri"/>
                          <a:ea typeface="Calibri"/>
                          <a:cs typeface="Times New Roman"/>
                        </a:rPr>
                        <a:t>Helston</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a:effectLst/>
                          <a:latin typeface="Calibri"/>
                          <a:ea typeface="Calibri"/>
                          <a:cs typeface="Times New Roman"/>
                        </a:rPr>
                        <a:t>Liskeard</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a:effectLst/>
                          <a:latin typeface="Calibri"/>
                          <a:ea typeface="Calibri"/>
                          <a:cs typeface="Times New Roman"/>
                        </a:rPr>
                        <a:t>Penzance</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spcAft>
                          <a:spcPts val="0"/>
                        </a:spcAft>
                      </a:pPr>
                      <a:r>
                        <a:rPr lang="en-US" sz="1600" dirty="0">
                          <a:effectLst/>
                          <a:latin typeface="Calibri"/>
                          <a:ea typeface="Calibri"/>
                          <a:cs typeface="Times New Roman"/>
                        </a:rPr>
                        <a:t>Truro</a:t>
                      </a:r>
                      <a:endParaRPr lang="en-GB"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515957">
                <a:tc>
                  <a:txBody>
                    <a:bodyPr/>
                    <a:lstStyle/>
                    <a:p>
                      <a:pPr>
                        <a:spcAft>
                          <a:spcPts val="0"/>
                        </a:spcAft>
                      </a:pPr>
                      <a:r>
                        <a:rPr lang="en-US" sz="1600" dirty="0">
                          <a:effectLst/>
                          <a:latin typeface="Calibri"/>
                          <a:ea typeface="Calibri"/>
                          <a:cs typeface="Times New Roman"/>
                        </a:rPr>
                        <a:t>Bude</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a:effectLst/>
                          <a:latin typeface="Calibri"/>
                          <a:ea typeface="Calibri"/>
                          <a:cs typeface="Times New Roman"/>
                        </a:rPr>
                        <a:t>Hayle</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a:effectLst/>
                          <a:latin typeface="Calibri"/>
                          <a:ea typeface="Calibri"/>
                          <a:cs typeface="Times New Roman"/>
                        </a:rPr>
                        <a:t>Newquay</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a:effectLst/>
                          <a:latin typeface="Calibri"/>
                          <a:ea typeface="Calibri"/>
                          <a:cs typeface="Times New Roman"/>
                        </a:rPr>
                        <a:t>Redruth</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xmlns="" val="10001"/>
                  </a:ext>
                </a:extLst>
              </a:tr>
              <a:tr h="515957">
                <a:tc>
                  <a:txBody>
                    <a:bodyPr/>
                    <a:lstStyle/>
                    <a:p>
                      <a:pPr>
                        <a:spcAft>
                          <a:spcPts val="0"/>
                        </a:spcAft>
                      </a:pPr>
                      <a:r>
                        <a:rPr lang="en-US" sz="1600" dirty="0">
                          <a:effectLst/>
                          <a:latin typeface="Calibri"/>
                          <a:ea typeface="Calibri"/>
                          <a:cs typeface="Times New Roman"/>
                        </a:rPr>
                        <a:t>Falmouth</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a:effectLst/>
                          <a:latin typeface="Calibri"/>
                          <a:ea typeface="Calibri"/>
                          <a:cs typeface="Times New Roman"/>
                        </a:rPr>
                        <a:t>Launceston</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a:effectLst/>
                          <a:latin typeface="Calibri"/>
                          <a:ea typeface="Calibri"/>
                          <a:cs typeface="Times New Roman"/>
                        </a:rPr>
                        <a:t>Penryn</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a:effectLst/>
                          <a:latin typeface="Calibri"/>
                          <a:ea typeface="Calibri"/>
                          <a:cs typeface="Times New Roman"/>
                        </a:rPr>
                        <a:t>St Austell</a:t>
                      </a:r>
                      <a:endParaRPr lang="en-GB"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985099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376" y="844619"/>
            <a:ext cx="8243248" cy="3939540"/>
          </a:xfrm>
          <a:prstGeom prst="rect">
            <a:avLst/>
          </a:prstGeom>
        </p:spPr>
        <p:txBody>
          <a:bodyPr wrap="square">
            <a:spAutoFit/>
          </a:bodyPr>
          <a:lstStyle/>
          <a:p>
            <a:pPr marL="457200" indent="-457200" algn="ctr">
              <a:spcBef>
                <a:spcPts val="1230"/>
              </a:spcBef>
              <a:spcAft>
                <a:spcPts val="0"/>
              </a:spcAft>
              <a:tabLst>
                <a:tab pos="527685" algn="l"/>
              </a:tabLst>
            </a:pPr>
            <a:r>
              <a:rPr lang="en-GB" u="sng" dirty="0">
                <a:solidFill>
                  <a:srgbClr val="000000"/>
                </a:solidFill>
                <a:latin typeface="Calibri"/>
                <a:ea typeface="Times New Roman"/>
                <a:cs typeface="Times New Roman"/>
              </a:rPr>
              <a:t>Aims and objectives </a:t>
            </a:r>
            <a:r>
              <a:rPr lang="en-GB" u="sng" dirty="0">
                <a:solidFill>
                  <a:srgbClr val="000000"/>
                </a:solidFill>
                <a:latin typeface="Calibri"/>
                <a:ea typeface="Calibri"/>
                <a:cs typeface="Times New Roman"/>
              </a:rPr>
              <a:t> </a:t>
            </a:r>
          </a:p>
          <a:p>
            <a:pPr marL="342900" indent="-342900" algn="just">
              <a:spcAft>
                <a:spcPts val="1000"/>
              </a:spcAft>
              <a:buFont typeface="+mj-lt"/>
              <a:buAutoNum type="arabicPeriod"/>
            </a:pPr>
            <a:r>
              <a:rPr lang="en-GB" dirty="0" smtClean="0">
                <a:solidFill>
                  <a:srgbClr val="000000"/>
                </a:solidFill>
                <a:latin typeface="Calibri"/>
                <a:ea typeface="Calibri"/>
                <a:cs typeface="Times New Roman"/>
              </a:rPr>
              <a:t>Support </a:t>
            </a:r>
            <a:r>
              <a:rPr lang="en-GB" dirty="0">
                <a:solidFill>
                  <a:srgbClr val="000000"/>
                </a:solidFill>
                <a:latin typeface="Calibri"/>
                <a:ea typeface="Calibri"/>
                <a:cs typeface="Times New Roman"/>
              </a:rPr>
              <a:t>prevention, behaviour change, health promotion and increased </a:t>
            </a:r>
            <a:r>
              <a:rPr lang="en-GB" dirty="0" smtClean="0">
                <a:solidFill>
                  <a:srgbClr val="000000"/>
                </a:solidFill>
                <a:latin typeface="Calibri"/>
                <a:ea typeface="Calibri"/>
                <a:cs typeface="Times New Roman"/>
              </a:rPr>
              <a:t>self-management through the </a:t>
            </a:r>
            <a:r>
              <a:rPr lang="en-GB" dirty="0">
                <a:solidFill>
                  <a:srgbClr val="000000"/>
                </a:solidFill>
                <a:latin typeface="Calibri"/>
                <a:ea typeface="Calibri"/>
                <a:cs typeface="Times New Roman"/>
              </a:rPr>
              <a:t>online digital </a:t>
            </a:r>
            <a:r>
              <a:rPr lang="en-GB" dirty="0" smtClean="0">
                <a:solidFill>
                  <a:srgbClr val="000000"/>
                </a:solidFill>
                <a:latin typeface="Calibri"/>
                <a:ea typeface="Calibri"/>
                <a:cs typeface="Times New Roman"/>
              </a:rPr>
              <a:t>service</a:t>
            </a:r>
            <a:endParaRPr lang="en-GB" dirty="0">
              <a:solidFill>
                <a:srgbClr val="000000"/>
              </a:solidFill>
              <a:latin typeface="Calibri"/>
              <a:ea typeface="Calibri"/>
              <a:cs typeface="Times New Roman"/>
            </a:endParaRPr>
          </a:p>
          <a:p>
            <a:pPr marL="342900" indent="-342900" algn="just">
              <a:spcAft>
                <a:spcPts val="1000"/>
              </a:spcAft>
              <a:buFont typeface="+mj-lt"/>
              <a:buAutoNum type="arabicPeriod"/>
            </a:pPr>
            <a:r>
              <a:rPr lang="en-GB" dirty="0">
                <a:solidFill>
                  <a:srgbClr val="000000"/>
                </a:solidFill>
                <a:latin typeface="Calibri"/>
                <a:ea typeface="Calibri"/>
                <a:cs typeface="Times New Roman"/>
              </a:rPr>
              <a:t>Provide rapid, easy and equitable access to the full range of contraceptive services (including LARC</a:t>
            </a:r>
            <a:r>
              <a:rPr lang="en-GB" dirty="0" smtClean="0">
                <a:solidFill>
                  <a:srgbClr val="000000"/>
                </a:solidFill>
                <a:latin typeface="Calibri"/>
                <a:ea typeface="Calibri"/>
                <a:cs typeface="Times New Roman"/>
              </a:rPr>
              <a:t>)</a:t>
            </a:r>
            <a:r>
              <a:rPr lang="en-GB" dirty="0">
                <a:solidFill>
                  <a:srgbClr val="000000"/>
                </a:solidFill>
                <a:latin typeface="Calibri"/>
                <a:ea typeface="Calibri"/>
                <a:cs typeface="Times New Roman"/>
              </a:rPr>
              <a:t> </a:t>
            </a:r>
            <a:r>
              <a:rPr lang="en-GB" dirty="0" smtClean="0">
                <a:solidFill>
                  <a:srgbClr val="000000"/>
                </a:solidFill>
                <a:latin typeface="Calibri"/>
                <a:ea typeface="Calibri"/>
                <a:cs typeface="Times New Roman"/>
              </a:rPr>
              <a:t>and access  to GU </a:t>
            </a:r>
            <a:r>
              <a:rPr lang="en-GB" dirty="0">
                <a:solidFill>
                  <a:srgbClr val="000000"/>
                </a:solidFill>
                <a:latin typeface="Calibri"/>
                <a:ea typeface="Calibri"/>
                <a:cs typeface="Times New Roman"/>
              </a:rPr>
              <a:t>services within 48 </a:t>
            </a:r>
            <a:r>
              <a:rPr lang="en-GB" dirty="0" smtClean="0">
                <a:solidFill>
                  <a:srgbClr val="000000"/>
                </a:solidFill>
                <a:latin typeface="Calibri"/>
                <a:ea typeface="Calibri"/>
                <a:cs typeface="Times New Roman"/>
              </a:rPr>
              <a:t>hours</a:t>
            </a:r>
            <a:endParaRPr lang="en-GB" dirty="0">
              <a:solidFill>
                <a:srgbClr val="000000"/>
              </a:solidFill>
              <a:latin typeface="Calibri"/>
              <a:ea typeface="Calibri"/>
              <a:cs typeface="Times New Roman"/>
            </a:endParaRPr>
          </a:p>
          <a:p>
            <a:pPr marL="342900" indent="-342900" algn="just">
              <a:spcAft>
                <a:spcPts val="1000"/>
              </a:spcAft>
              <a:buFont typeface="+mj-lt"/>
              <a:buAutoNum type="arabicPeriod"/>
            </a:pPr>
            <a:r>
              <a:rPr lang="en-GB" dirty="0" smtClean="0">
                <a:solidFill>
                  <a:srgbClr val="000000"/>
                </a:solidFill>
                <a:latin typeface="Calibri"/>
                <a:ea typeface="Calibri"/>
                <a:cs typeface="Times New Roman"/>
              </a:rPr>
              <a:t>Support </a:t>
            </a:r>
            <a:r>
              <a:rPr lang="en-GB" dirty="0">
                <a:solidFill>
                  <a:srgbClr val="000000"/>
                </a:solidFill>
                <a:latin typeface="Calibri"/>
                <a:ea typeface="Calibri"/>
                <a:cs typeface="Times New Roman"/>
              </a:rPr>
              <a:t>the sexual health workforce </a:t>
            </a:r>
            <a:r>
              <a:rPr lang="en-GB" dirty="0" smtClean="0">
                <a:solidFill>
                  <a:srgbClr val="000000"/>
                </a:solidFill>
                <a:latin typeface="Calibri"/>
                <a:ea typeface="Calibri"/>
                <a:cs typeface="Times New Roman"/>
              </a:rPr>
              <a:t>and </a:t>
            </a:r>
            <a:r>
              <a:rPr lang="en-GB" dirty="0">
                <a:solidFill>
                  <a:srgbClr val="000000"/>
                </a:solidFill>
                <a:latin typeface="Calibri"/>
                <a:ea typeface="Calibri"/>
                <a:cs typeface="Times New Roman"/>
              </a:rPr>
              <a:t>the non-specialist workforce </a:t>
            </a:r>
          </a:p>
          <a:p>
            <a:pPr marL="342900" indent="-342900" algn="just">
              <a:spcAft>
                <a:spcPts val="1000"/>
              </a:spcAft>
              <a:buFont typeface="+mj-lt"/>
              <a:buAutoNum type="arabicPeriod"/>
            </a:pPr>
            <a:r>
              <a:rPr lang="en-GB" dirty="0">
                <a:solidFill>
                  <a:srgbClr val="000000"/>
                </a:solidFill>
                <a:latin typeface="Calibri"/>
                <a:ea typeface="Calibri"/>
                <a:cs typeface="Times New Roman"/>
              </a:rPr>
              <a:t>Support delivery of evidence based health promotion to groups at risk </a:t>
            </a:r>
          </a:p>
          <a:p>
            <a:pPr marL="342900" indent="-342900" algn="just">
              <a:spcAft>
                <a:spcPts val="1000"/>
              </a:spcAft>
              <a:buFont typeface="+mj-lt"/>
              <a:buAutoNum type="arabicPeriod"/>
            </a:pPr>
            <a:r>
              <a:rPr lang="en-GB" dirty="0">
                <a:solidFill>
                  <a:srgbClr val="000000"/>
                </a:solidFill>
                <a:latin typeface="Calibri"/>
                <a:ea typeface="Calibri"/>
                <a:cs typeface="Times New Roman"/>
              </a:rPr>
              <a:t>Meet the chlamydia detection rate target </a:t>
            </a:r>
          </a:p>
          <a:p>
            <a:pPr marL="342900" indent="-342900" algn="just">
              <a:spcAft>
                <a:spcPts val="1000"/>
              </a:spcAft>
              <a:buFont typeface="+mj-lt"/>
              <a:buAutoNum type="arabicPeriod"/>
            </a:pPr>
            <a:r>
              <a:rPr lang="en-GB" dirty="0">
                <a:solidFill>
                  <a:srgbClr val="000000"/>
                </a:solidFill>
                <a:latin typeface="Calibri"/>
                <a:ea typeface="Calibri"/>
                <a:cs typeface="Times New Roman"/>
              </a:rPr>
              <a:t>Support young people to access services </a:t>
            </a:r>
          </a:p>
          <a:p>
            <a:pPr marL="342900" indent="-342900" algn="just">
              <a:spcAft>
                <a:spcPts val="1000"/>
              </a:spcAft>
              <a:buFont typeface="+mj-lt"/>
              <a:buAutoNum type="arabicPeriod"/>
            </a:pPr>
            <a:r>
              <a:rPr lang="en-GB" dirty="0" smtClean="0">
                <a:solidFill>
                  <a:srgbClr val="000000"/>
                </a:solidFill>
                <a:latin typeface="Calibri"/>
                <a:ea typeface="Calibri"/>
                <a:cs typeface="Times New Roman"/>
              </a:rPr>
              <a:t>Provide Saturday </a:t>
            </a:r>
            <a:r>
              <a:rPr lang="en-GB" dirty="0">
                <a:solidFill>
                  <a:srgbClr val="000000"/>
                </a:solidFill>
                <a:latin typeface="Calibri"/>
                <a:ea typeface="Calibri"/>
                <a:cs typeface="Times New Roman"/>
              </a:rPr>
              <a:t>and evening </a:t>
            </a:r>
            <a:r>
              <a:rPr lang="en-GB" dirty="0" smtClean="0">
                <a:solidFill>
                  <a:srgbClr val="000000"/>
                </a:solidFill>
                <a:latin typeface="Calibri"/>
                <a:ea typeface="Calibri"/>
                <a:cs typeface="Times New Roman"/>
              </a:rPr>
              <a:t>clinics </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31251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5908" y="1027463"/>
            <a:ext cx="8093123" cy="3919022"/>
          </a:xfrm>
          <a:prstGeom prst="rect">
            <a:avLst/>
          </a:prstGeom>
        </p:spPr>
        <p:txBody>
          <a:bodyPr wrap="square">
            <a:spAutoFit/>
          </a:bodyPr>
          <a:lstStyle/>
          <a:p>
            <a:pPr marL="457200" algn="ctr">
              <a:lnSpc>
                <a:spcPct val="115000"/>
              </a:lnSpc>
              <a:spcAft>
                <a:spcPts val="1000"/>
              </a:spcAft>
            </a:pPr>
            <a:r>
              <a:rPr lang="en-GB" u="sng" dirty="0">
                <a:solidFill>
                  <a:srgbClr val="000000"/>
                </a:solidFill>
                <a:latin typeface="Calibri"/>
                <a:ea typeface="Calibri"/>
                <a:cs typeface="Times New Roman"/>
              </a:rPr>
              <a:t>Aims and </a:t>
            </a:r>
            <a:r>
              <a:rPr lang="en-GB" u="sng" dirty="0" smtClean="0">
                <a:solidFill>
                  <a:srgbClr val="000000"/>
                </a:solidFill>
                <a:latin typeface="Calibri"/>
                <a:ea typeface="Calibri"/>
                <a:cs typeface="Times New Roman"/>
              </a:rPr>
              <a:t>objectives</a:t>
            </a:r>
          </a:p>
          <a:p>
            <a:pPr marL="457200" indent="-457200" algn="just">
              <a:lnSpc>
                <a:spcPct val="115000"/>
              </a:lnSpc>
              <a:spcAft>
                <a:spcPts val="1000"/>
              </a:spcAft>
              <a:buFont typeface="+mj-lt"/>
              <a:buAutoNum type="arabicPeriod" startAt="11"/>
            </a:pPr>
            <a:r>
              <a:rPr lang="en-GB" dirty="0" smtClean="0">
                <a:solidFill>
                  <a:srgbClr val="000000"/>
                </a:solidFill>
                <a:latin typeface="Calibri"/>
                <a:ea typeface="Calibri"/>
                <a:cs typeface="Times New Roman"/>
              </a:rPr>
              <a:t>Ensure effective access to emergency contraception </a:t>
            </a:r>
          </a:p>
          <a:p>
            <a:pPr marL="457200" indent="-457200" algn="just">
              <a:lnSpc>
                <a:spcPct val="115000"/>
              </a:lnSpc>
              <a:spcAft>
                <a:spcPts val="1000"/>
              </a:spcAft>
              <a:buFont typeface="+mj-lt"/>
              <a:buAutoNum type="arabicPeriod" startAt="11"/>
            </a:pPr>
            <a:r>
              <a:rPr lang="en-GB" dirty="0" smtClean="0">
                <a:solidFill>
                  <a:srgbClr val="000000"/>
                </a:solidFill>
                <a:latin typeface="Calibri"/>
                <a:ea typeface="Calibri"/>
                <a:cs typeface="Times New Roman"/>
              </a:rPr>
              <a:t>Reduce </a:t>
            </a:r>
            <a:r>
              <a:rPr lang="en-GB" dirty="0">
                <a:solidFill>
                  <a:srgbClr val="000000"/>
                </a:solidFill>
                <a:latin typeface="Calibri"/>
                <a:ea typeface="Calibri"/>
                <a:cs typeface="Times New Roman"/>
              </a:rPr>
              <a:t>late diagnoses of HIV </a:t>
            </a:r>
            <a:r>
              <a:rPr lang="en-GB" dirty="0">
                <a:solidFill>
                  <a:srgbClr val="000000"/>
                </a:solidFill>
                <a:latin typeface="Calibri"/>
                <a:ea typeface="Calibri"/>
                <a:cs typeface="Calibri"/>
              </a:rPr>
              <a:t>awareness and uptake of HIV </a:t>
            </a:r>
            <a:r>
              <a:rPr lang="en-GB" dirty="0" smtClean="0">
                <a:solidFill>
                  <a:srgbClr val="000000"/>
                </a:solidFill>
                <a:latin typeface="Calibri"/>
                <a:ea typeface="Calibri"/>
                <a:cs typeface="Calibri"/>
              </a:rPr>
              <a:t>testing</a:t>
            </a:r>
            <a:r>
              <a:rPr lang="en-GB" dirty="0" smtClean="0">
                <a:solidFill>
                  <a:srgbClr val="000000"/>
                </a:solidFill>
                <a:latin typeface="Calibri"/>
                <a:ea typeface="Calibri"/>
                <a:cs typeface="Times New Roman"/>
              </a:rPr>
              <a:t> by </a:t>
            </a:r>
            <a:r>
              <a:rPr lang="en-GB" dirty="0">
                <a:solidFill>
                  <a:srgbClr val="000000"/>
                </a:solidFill>
                <a:latin typeface="Calibri"/>
                <a:ea typeface="Calibri"/>
                <a:cs typeface="Times New Roman"/>
              </a:rPr>
              <a:t>a programme of education in both primary and secondary </a:t>
            </a:r>
            <a:r>
              <a:rPr lang="en-GB" dirty="0" smtClean="0">
                <a:solidFill>
                  <a:srgbClr val="000000"/>
                </a:solidFill>
                <a:latin typeface="Calibri"/>
                <a:ea typeface="Calibri"/>
                <a:cs typeface="Times New Roman"/>
              </a:rPr>
              <a:t>care</a:t>
            </a:r>
          </a:p>
          <a:p>
            <a:pPr marL="457200" indent="-457200" algn="just">
              <a:lnSpc>
                <a:spcPct val="115000"/>
              </a:lnSpc>
              <a:spcAft>
                <a:spcPts val="1000"/>
              </a:spcAft>
              <a:buFont typeface="+mj-lt"/>
              <a:buAutoNum type="arabicPeriod" startAt="11"/>
            </a:pPr>
            <a:r>
              <a:rPr lang="en-GB" dirty="0" smtClean="0">
                <a:solidFill>
                  <a:srgbClr val="000000"/>
                </a:solidFill>
                <a:latin typeface="Calibri"/>
                <a:ea typeface="Calibri"/>
                <a:cs typeface="Times New Roman"/>
              </a:rPr>
              <a:t>Ensure </a:t>
            </a:r>
            <a:r>
              <a:rPr lang="en-GB" dirty="0">
                <a:solidFill>
                  <a:srgbClr val="000000"/>
                </a:solidFill>
                <a:latin typeface="Calibri"/>
                <a:ea typeface="Calibri"/>
                <a:cs typeface="Times New Roman"/>
              </a:rPr>
              <a:t>continuous service improvement through audit, evaluation </a:t>
            </a:r>
          </a:p>
          <a:p>
            <a:pPr marL="457200" indent="-457200" algn="just">
              <a:lnSpc>
                <a:spcPct val="115000"/>
              </a:lnSpc>
              <a:spcAft>
                <a:spcPts val="1000"/>
              </a:spcAft>
              <a:buFont typeface="+mj-lt"/>
              <a:buAutoNum type="arabicPeriod" startAt="11"/>
            </a:pPr>
            <a:r>
              <a:rPr lang="en-GB" dirty="0">
                <a:solidFill>
                  <a:srgbClr val="000000"/>
                </a:solidFill>
                <a:latin typeface="Calibri"/>
                <a:ea typeface="Calibri"/>
                <a:cs typeface="Times New Roman"/>
              </a:rPr>
              <a:t>Use accredited pathology services </a:t>
            </a:r>
            <a:endParaRPr lang="en-GB" dirty="0" smtClean="0">
              <a:solidFill>
                <a:srgbClr val="000000"/>
              </a:solidFill>
              <a:latin typeface="Calibri"/>
              <a:ea typeface="Calibri"/>
              <a:cs typeface="Times New Roman"/>
            </a:endParaRPr>
          </a:p>
          <a:p>
            <a:pPr marL="457200" indent="-457200" algn="just">
              <a:lnSpc>
                <a:spcPct val="115000"/>
              </a:lnSpc>
              <a:spcAft>
                <a:spcPts val="1000"/>
              </a:spcAft>
              <a:buFont typeface="+mj-lt"/>
              <a:buAutoNum type="arabicPeriod" startAt="11"/>
            </a:pPr>
            <a:r>
              <a:rPr lang="en-GB" dirty="0" smtClean="0">
                <a:solidFill>
                  <a:srgbClr val="000000"/>
                </a:solidFill>
                <a:latin typeface="Calibri"/>
                <a:ea typeface="Calibri"/>
                <a:cs typeface="Times New Roman"/>
              </a:rPr>
              <a:t>Provide </a:t>
            </a:r>
            <a:r>
              <a:rPr lang="en-GB" dirty="0">
                <a:solidFill>
                  <a:srgbClr val="000000"/>
                </a:solidFill>
                <a:latin typeface="Calibri"/>
                <a:ea typeface="Calibri"/>
                <a:cs typeface="Times New Roman"/>
              </a:rPr>
              <a:t>accredited training to medical and nursing students, doctors, including GUM specialist trainees, F2 doctors and GP specialist trainees, gynaecology specialist trainees, and GPs, nurses and other practitioners </a:t>
            </a:r>
          </a:p>
        </p:txBody>
      </p:sp>
    </p:spTree>
    <p:extLst>
      <p:ext uri="{BB962C8B-B14F-4D97-AF65-F5344CB8AC3E}">
        <p14:creationId xmlns:p14="http://schemas.microsoft.com/office/powerpoint/2010/main" val="3887759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206" y="443123"/>
            <a:ext cx="8120418" cy="6182718"/>
          </a:xfrm>
          <a:prstGeom prst="rect">
            <a:avLst/>
          </a:prstGeom>
        </p:spPr>
        <p:txBody>
          <a:bodyPr wrap="square">
            <a:spAutoFit/>
          </a:bodyPr>
          <a:lstStyle/>
          <a:p>
            <a:pPr marL="297180" marR="91440" indent="-227330" algn="ctr">
              <a:lnSpc>
                <a:spcPct val="144000"/>
              </a:lnSpc>
              <a:spcBef>
                <a:spcPts val="1070"/>
              </a:spcBef>
              <a:spcAft>
                <a:spcPts val="0"/>
              </a:spcAft>
            </a:pPr>
            <a:r>
              <a:rPr lang="en-GB" u="sng" dirty="0" smtClean="0">
                <a:solidFill>
                  <a:srgbClr val="000000"/>
                </a:solidFill>
                <a:latin typeface="Calibri"/>
                <a:ea typeface="Arial"/>
                <a:cs typeface="Times New Roman"/>
              </a:rPr>
              <a:t>Service objectives </a:t>
            </a:r>
          </a:p>
          <a:p>
            <a:pPr marL="297180" marR="91440" indent="-227330">
              <a:lnSpc>
                <a:spcPct val="144000"/>
              </a:lnSpc>
              <a:spcBef>
                <a:spcPts val="1070"/>
              </a:spcBef>
              <a:spcAft>
                <a:spcPts val="0"/>
              </a:spcAft>
            </a:pPr>
            <a:r>
              <a:rPr lang="en-GB" dirty="0" smtClean="0">
                <a:solidFill>
                  <a:srgbClr val="000000"/>
                </a:solidFill>
                <a:latin typeface="Calibri"/>
                <a:ea typeface="Calibri"/>
                <a:cs typeface="Times New Roman"/>
              </a:rPr>
              <a:t>STI services</a:t>
            </a:r>
          </a:p>
          <a:p>
            <a:pPr marL="342900" indent="-342900">
              <a:spcAft>
                <a:spcPts val="0"/>
              </a:spcAft>
              <a:buFont typeface="+mj-lt"/>
              <a:buAutoNum type="arabicPeriod"/>
            </a:pPr>
            <a:r>
              <a:rPr lang="en-US" dirty="0" smtClean="0">
                <a:solidFill>
                  <a:srgbClr val="000000"/>
                </a:solidFill>
                <a:latin typeface="Calibri"/>
                <a:ea typeface="Calibri"/>
                <a:cs typeface="Times New Roman"/>
              </a:rPr>
              <a:t>Provide </a:t>
            </a:r>
            <a:r>
              <a:rPr lang="en-US" dirty="0">
                <a:solidFill>
                  <a:srgbClr val="000000"/>
                </a:solidFill>
                <a:latin typeface="Calibri"/>
                <a:ea typeface="Calibri"/>
                <a:cs typeface="Times New Roman"/>
              </a:rPr>
              <a:t>opportunities for people </a:t>
            </a:r>
            <a:r>
              <a:rPr lang="en-US" dirty="0" smtClean="0">
                <a:solidFill>
                  <a:srgbClr val="000000"/>
                </a:solidFill>
                <a:latin typeface="Calibri"/>
                <a:ea typeface="Calibri"/>
                <a:cs typeface="Times New Roman"/>
              </a:rPr>
              <a:t>to </a:t>
            </a:r>
            <a:r>
              <a:rPr lang="en-US" dirty="0">
                <a:solidFill>
                  <a:srgbClr val="000000"/>
                </a:solidFill>
                <a:latin typeface="Calibri"/>
                <a:ea typeface="Calibri"/>
                <a:cs typeface="Times New Roman"/>
              </a:rPr>
              <a:t>manage their own sexual </a:t>
            </a:r>
            <a:r>
              <a:rPr lang="en-US" dirty="0" smtClean="0">
                <a:solidFill>
                  <a:srgbClr val="000000"/>
                </a:solidFill>
                <a:latin typeface="Calibri"/>
                <a:ea typeface="Calibri"/>
                <a:cs typeface="Times New Roman"/>
              </a:rPr>
              <a:t>health</a:t>
            </a:r>
          </a:p>
          <a:p>
            <a:pPr marL="342900" indent="-342900">
              <a:spcAft>
                <a:spcPts val="0"/>
              </a:spcAft>
              <a:buFont typeface="+mj-lt"/>
              <a:buAutoNum type="arabicPeriod"/>
            </a:pPr>
            <a:r>
              <a:rPr lang="en-US" dirty="0" smtClean="0">
                <a:solidFill>
                  <a:srgbClr val="000000"/>
                </a:solidFill>
                <a:latin typeface="Calibri"/>
                <a:ea typeface="Calibri"/>
                <a:cs typeface="Times New Roman"/>
              </a:rPr>
              <a:t>Provision </a:t>
            </a:r>
            <a:r>
              <a:rPr lang="en-US" dirty="0">
                <a:solidFill>
                  <a:srgbClr val="000000"/>
                </a:solidFill>
                <a:latin typeface="Calibri"/>
                <a:ea typeface="Calibri"/>
                <a:cs typeface="Times New Roman"/>
              </a:rPr>
              <a:t>of chlamydia screening and treatment as part of the National Chlamydia Screening Programme (NCSP)</a:t>
            </a:r>
            <a:endParaRPr lang="en-GB" dirty="0">
              <a:solidFill>
                <a:srgbClr val="000000"/>
              </a:solidFill>
              <a:latin typeface="Calibri"/>
              <a:ea typeface="Calibri"/>
              <a:cs typeface="Times New Roman"/>
            </a:endParaRPr>
          </a:p>
          <a:p>
            <a:pPr marL="342900" indent="-342900">
              <a:spcAft>
                <a:spcPts val="0"/>
              </a:spcAft>
              <a:buFont typeface="+mj-lt"/>
              <a:buAutoNum type="arabicPeriod"/>
            </a:pPr>
            <a:r>
              <a:rPr lang="en-US" dirty="0" smtClean="0">
                <a:solidFill>
                  <a:srgbClr val="000000"/>
                </a:solidFill>
                <a:latin typeface="Calibri"/>
                <a:ea typeface="Calibri"/>
                <a:cs typeface="Times New Roman"/>
              </a:rPr>
              <a:t>Increase </a:t>
            </a:r>
            <a:r>
              <a:rPr lang="en-US" dirty="0">
                <a:solidFill>
                  <a:srgbClr val="000000"/>
                </a:solidFill>
                <a:latin typeface="Calibri"/>
                <a:ea typeface="Calibri"/>
                <a:cs typeface="Times New Roman"/>
              </a:rPr>
              <a:t>the uptake of HIV </a:t>
            </a:r>
            <a:r>
              <a:rPr lang="en-US" dirty="0" smtClean="0">
                <a:solidFill>
                  <a:srgbClr val="000000"/>
                </a:solidFill>
                <a:latin typeface="Calibri"/>
                <a:ea typeface="Calibri"/>
                <a:cs typeface="Times New Roman"/>
              </a:rPr>
              <a:t>testing</a:t>
            </a:r>
            <a:r>
              <a:rPr lang="en-GB" dirty="0">
                <a:solidFill>
                  <a:srgbClr val="000000"/>
                </a:solidFill>
                <a:latin typeface="Calibri"/>
                <a:ea typeface="Calibri"/>
                <a:cs typeface="Times New Roman"/>
              </a:rPr>
              <a:t> </a:t>
            </a:r>
            <a:r>
              <a:rPr lang="en-GB" dirty="0" smtClean="0">
                <a:solidFill>
                  <a:srgbClr val="000000"/>
                </a:solidFill>
                <a:latin typeface="Calibri"/>
                <a:ea typeface="Calibri"/>
                <a:cs typeface="Times New Roman"/>
              </a:rPr>
              <a:t>and monitor </a:t>
            </a:r>
            <a:r>
              <a:rPr lang="en-US" dirty="0" smtClean="0">
                <a:solidFill>
                  <a:srgbClr val="000000"/>
                </a:solidFill>
                <a:latin typeface="Calibri"/>
                <a:ea typeface="Calibri"/>
                <a:cs typeface="Times New Roman"/>
              </a:rPr>
              <a:t>HIV </a:t>
            </a:r>
            <a:r>
              <a:rPr lang="en-US" dirty="0">
                <a:solidFill>
                  <a:srgbClr val="000000"/>
                </a:solidFill>
                <a:latin typeface="Calibri"/>
                <a:ea typeface="Calibri"/>
                <a:cs typeface="Times New Roman"/>
              </a:rPr>
              <a:t>late diagnoses and partner notification</a:t>
            </a:r>
            <a:endParaRPr lang="en-GB" dirty="0">
              <a:solidFill>
                <a:srgbClr val="000000"/>
              </a:solidFill>
              <a:latin typeface="Calibri"/>
              <a:ea typeface="Calibri"/>
              <a:cs typeface="Times New Roman"/>
            </a:endParaRPr>
          </a:p>
          <a:p>
            <a:pPr marL="342900" indent="-342900">
              <a:spcAft>
                <a:spcPts val="0"/>
              </a:spcAft>
              <a:buFont typeface="+mj-lt"/>
              <a:buAutoNum type="arabicPeriod"/>
            </a:pPr>
            <a:r>
              <a:rPr lang="en-US" dirty="0">
                <a:solidFill>
                  <a:srgbClr val="000000"/>
                </a:solidFill>
                <a:latin typeface="Calibri"/>
                <a:ea typeface="Calibri"/>
                <a:cs typeface="Times New Roman"/>
              </a:rPr>
              <a:t>Rapid referral to treatment and care services following diagnosis, to allow timely initiation of </a:t>
            </a:r>
            <a:r>
              <a:rPr lang="en-US" dirty="0" smtClean="0">
                <a:solidFill>
                  <a:srgbClr val="000000"/>
                </a:solidFill>
                <a:latin typeface="Calibri"/>
                <a:ea typeface="Calibri"/>
                <a:cs typeface="Times New Roman"/>
              </a:rPr>
              <a:t>treatment</a:t>
            </a:r>
          </a:p>
          <a:p>
            <a:pPr>
              <a:spcAft>
                <a:spcPts val="0"/>
              </a:spcAft>
            </a:pPr>
            <a:endParaRPr lang="en-US" dirty="0" smtClean="0">
              <a:solidFill>
                <a:srgbClr val="000000"/>
              </a:solidFill>
              <a:latin typeface="Calibri"/>
              <a:ea typeface="Calibri"/>
              <a:cs typeface="Times New Roman"/>
            </a:endParaRPr>
          </a:p>
          <a:p>
            <a:pPr>
              <a:spcAft>
                <a:spcPts val="0"/>
              </a:spcAft>
            </a:pPr>
            <a:r>
              <a:rPr lang="en-US" dirty="0" smtClean="0">
                <a:solidFill>
                  <a:srgbClr val="000000"/>
                </a:solidFill>
                <a:latin typeface="Calibri"/>
                <a:ea typeface="Calibri"/>
                <a:cs typeface="Times New Roman"/>
              </a:rPr>
              <a:t> Sexual </a:t>
            </a:r>
            <a:r>
              <a:rPr lang="en-US" dirty="0">
                <a:solidFill>
                  <a:srgbClr val="000000"/>
                </a:solidFill>
                <a:latin typeface="Calibri"/>
                <a:ea typeface="Calibri"/>
                <a:cs typeface="Times New Roman"/>
              </a:rPr>
              <a:t>and reproductive health </a:t>
            </a:r>
            <a:r>
              <a:rPr lang="en-US" dirty="0" smtClean="0">
                <a:solidFill>
                  <a:srgbClr val="000000"/>
                </a:solidFill>
                <a:latin typeface="Calibri"/>
                <a:ea typeface="Calibri"/>
                <a:cs typeface="Times New Roman"/>
              </a:rPr>
              <a:t>services</a:t>
            </a:r>
            <a:endParaRPr lang="en-US" u="sng" dirty="0">
              <a:solidFill>
                <a:srgbClr val="000000"/>
              </a:solidFill>
              <a:latin typeface="Calibri"/>
              <a:ea typeface="Calibri"/>
              <a:cs typeface="Times New Roman"/>
            </a:endParaRPr>
          </a:p>
          <a:p>
            <a:pPr marL="342900" indent="-342900">
              <a:spcAft>
                <a:spcPts val="0"/>
              </a:spcAft>
              <a:buFont typeface="+mj-lt"/>
              <a:buAutoNum type="arabicPeriod"/>
            </a:pPr>
            <a:r>
              <a:rPr lang="en-US" dirty="0" smtClean="0">
                <a:solidFill>
                  <a:srgbClr val="000000"/>
                </a:solidFill>
                <a:latin typeface="Calibri"/>
                <a:ea typeface="Calibri"/>
                <a:cs typeface="Times New Roman"/>
              </a:rPr>
              <a:t>Provide </a:t>
            </a:r>
            <a:r>
              <a:rPr lang="en-US" dirty="0">
                <a:solidFill>
                  <a:srgbClr val="000000"/>
                </a:solidFill>
                <a:latin typeface="Calibri"/>
                <a:ea typeface="Calibri"/>
                <a:cs typeface="Times New Roman"/>
              </a:rPr>
              <a:t>sexual health information</a:t>
            </a:r>
          </a:p>
          <a:p>
            <a:pPr marL="342900" indent="-342900">
              <a:spcAft>
                <a:spcPts val="0"/>
              </a:spcAft>
              <a:buFont typeface="+mj-lt"/>
              <a:buAutoNum type="arabicPeriod"/>
            </a:pPr>
            <a:r>
              <a:rPr lang="en-US" dirty="0">
                <a:solidFill>
                  <a:srgbClr val="000000"/>
                </a:solidFill>
                <a:latin typeface="Calibri"/>
                <a:ea typeface="Calibri"/>
                <a:cs typeface="Times New Roman"/>
              </a:rPr>
              <a:t>Access for all age groups to a complete range and choice of contraception</a:t>
            </a:r>
          </a:p>
          <a:p>
            <a:pPr marL="342900" indent="-342900">
              <a:spcAft>
                <a:spcPts val="0"/>
              </a:spcAft>
              <a:buFont typeface="+mj-lt"/>
              <a:buAutoNum type="arabicPeriod"/>
            </a:pPr>
            <a:r>
              <a:rPr lang="en-US" dirty="0">
                <a:solidFill>
                  <a:srgbClr val="000000"/>
                </a:solidFill>
                <a:latin typeface="Calibri"/>
                <a:ea typeface="Calibri"/>
                <a:cs typeface="Times New Roman"/>
              </a:rPr>
              <a:t>Access to free pregnancy tests and appropriate onward referral </a:t>
            </a:r>
          </a:p>
          <a:p>
            <a:pPr marL="342900" indent="-342900">
              <a:spcAft>
                <a:spcPts val="0"/>
              </a:spcAft>
              <a:buFont typeface="+mj-lt"/>
              <a:buAutoNum type="arabicPeriod"/>
            </a:pPr>
            <a:r>
              <a:rPr lang="en-US" dirty="0" smtClean="0">
                <a:solidFill>
                  <a:srgbClr val="000000"/>
                </a:solidFill>
                <a:latin typeface="Calibri"/>
                <a:ea typeface="Calibri"/>
                <a:cs typeface="Times New Roman"/>
              </a:rPr>
              <a:t>Provide pathways to </a:t>
            </a:r>
            <a:r>
              <a:rPr lang="en-US" dirty="0">
                <a:solidFill>
                  <a:srgbClr val="000000"/>
                </a:solidFill>
                <a:latin typeface="Calibri"/>
                <a:ea typeface="Calibri"/>
                <a:cs typeface="Times New Roman"/>
              </a:rPr>
              <a:t>abortion </a:t>
            </a:r>
            <a:r>
              <a:rPr lang="en-US" dirty="0" smtClean="0">
                <a:solidFill>
                  <a:srgbClr val="000000"/>
                </a:solidFill>
                <a:latin typeface="Calibri"/>
                <a:ea typeface="Calibri"/>
                <a:cs typeface="Times New Roman"/>
              </a:rPr>
              <a:t>and </a:t>
            </a:r>
            <a:r>
              <a:rPr lang="en-US" dirty="0">
                <a:solidFill>
                  <a:srgbClr val="000000"/>
                </a:solidFill>
                <a:latin typeface="Calibri"/>
                <a:ea typeface="Calibri"/>
                <a:cs typeface="Times New Roman"/>
              </a:rPr>
              <a:t>maternity services</a:t>
            </a:r>
          </a:p>
          <a:p>
            <a:pPr>
              <a:lnSpc>
                <a:spcPct val="115000"/>
              </a:lnSpc>
              <a:spcAft>
                <a:spcPts val="0"/>
              </a:spcAft>
            </a:pPr>
            <a:endParaRPr lang="en-US" dirty="0" smtClean="0">
              <a:solidFill>
                <a:srgbClr val="000000"/>
              </a:solidFill>
              <a:latin typeface="Calibri"/>
              <a:ea typeface="Calibri"/>
              <a:cs typeface="Times New Roman"/>
            </a:endParaRPr>
          </a:p>
          <a:p>
            <a:pPr marL="342900" indent="-342900">
              <a:lnSpc>
                <a:spcPct val="115000"/>
              </a:lnSpc>
              <a:spcAft>
                <a:spcPts val="0"/>
              </a:spcAft>
              <a:buFont typeface="+mj-lt"/>
              <a:buAutoNum type="arabicPeriod"/>
            </a:pPr>
            <a:endParaRPr lang="en-US" dirty="0">
              <a:solidFill>
                <a:srgbClr val="000000"/>
              </a:solidFill>
              <a:latin typeface="Calibri"/>
              <a:ea typeface="Calibri"/>
              <a:cs typeface="Times New Roman"/>
            </a:endParaRPr>
          </a:p>
          <a:p>
            <a:pPr marL="342900" indent="-342900">
              <a:lnSpc>
                <a:spcPct val="115000"/>
              </a:lnSpc>
              <a:spcAft>
                <a:spcPts val="0"/>
              </a:spcAft>
              <a:buFont typeface="+mj-lt"/>
              <a:buAutoNum type="arabicPeriod"/>
            </a:pP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422645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 calcmode="lin" valueType="num">
                                      <p:cBhvr additive="base">
                                        <p:cTn id="4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10" end="10"/>
                                            </p:txEl>
                                          </p:spTgt>
                                        </p:tgtEl>
                                        <p:attrNameLst>
                                          <p:attrName>style.visibility</p:attrName>
                                        </p:attrNameLst>
                                      </p:cBhvr>
                                      <p:to>
                                        <p:strVal val="visible"/>
                                      </p:to>
                                    </p:set>
                                    <p:anim calcmode="lin" valueType="num">
                                      <p:cBhvr additive="base">
                                        <p:cTn id="5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1" end="11"/>
                                            </p:txEl>
                                          </p:spTgt>
                                        </p:tgtEl>
                                        <p:attrNameLst>
                                          <p:attrName>style.visibility</p:attrName>
                                        </p:attrNameLst>
                                      </p:cBhvr>
                                      <p:to>
                                        <p:strVal val="visible"/>
                                      </p:to>
                                    </p:set>
                                    <p:anim calcmode="lin" valueType="num">
                                      <p:cBhvr additive="base">
                                        <p:cTn id="6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2457" y="766733"/>
            <a:ext cx="7199086" cy="3170099"/>
          </a:xfrm>
          <a:prstGeom prst="rect">
            <a:avLst/>
          </a:prstGeom>
        </p:spPr>
        <p:txBody>
          <a:bodyPr wrap="square">
            <a:spAutoFit/>
          </a:bodyPr>
          <a:lstStyle/>
          <a:p>
            <a:r>
              <a:rPr lang="en-GB" dirty="0"/>
              <a:t> </a:t>
            </a:r>
          </a:p>
          <a:p>
            <a:pPr algn="ctr"/>
            <a:r>
              <a:rPr lang="en-GB" u="sng" dirty="0">
                <a:latin typeface="Calibri" panose="020F0502020204030204" pitchFamily="34" charset="0"/>
                <a:cs typeface="Calibri" panose="020F0502020204030204" pitchFamily="34" charset="0"/>
              </a:rPr>
              <a:t>In s</a:t>
            </a:r>
            <a:r>
              <a:rPr lang="en-GB" u="sng" dirty="0" smtClean="0">
                <a:latin typeface="Calibri" panose="020F0502020204030204" pitchFamily="34" charset="0"/>
                <a:cs typeface="Calibri" panose="020F0502020204030204" pitchFamily="34" charset="0"/>
              </a:rPr>
              <a:t>cope</a:t>
            </a:r>
          </a:p>
          <a:p>
            <a:endParaRPr lang="en-GB" dirty="0">
              <a:latin typeface="Calibri" panose="020F0502020204030204" pitchFamily="34" charset="0"/>
              <a:cs typeface="Calibri" panose="020F0502020204030204" pitchFamily="34" charset="0"/>
            </a:endParaRPr>
          </a:p>
          <a:p>
            <a:pPr marL="342900" lvl="0" indent="-342900">
              <a:buFont typeface="Arial" panose="020B0604020202020204" pitchFamily="34" charset="0"/>
              <a:buChar char="•"/>
            </a:pPr>
            <a:r>
              <a:rPr lang="en-GB" dirty="0">
                <a:latin typeface="Calibri" panose="020F0502020204030204" pitchFamily="34" charset="0"/>
                <a:cs typeface="Calibri" panose="020F0502020204030204" pitchFamily="34" charset="0"/>
              </a:rPr>
              <a:t>Integrated </a:t>
            </a:r>
            <a:r>
              <a:rPr lang="en-GB" dirty="0" smtClean="0">
                <a:latin typeface="Calibri" panose="020F0502020204030204" pitchFamily="34" charset="0"/>
                <a:cs typeface="Calibri" panose="020F0502020204030204" pitchFamily="34" charset="0"/>
              </a:rPr>
              <a:t>open </a:t>
            </a:r>
            <a:r>
              <a:rPr lang="en-GB" dirty="0">
                <a:latin typeface="Calibri" panose="020F0502020204030204" pitchFamily="34" charset="0"/>
                <a:cs typeface="Calibri" panose="020F0502020204030204" pitchFamily="34" charset="0"/>
              </a:rPr>
              <a:t>access (all age) </a:t>
            </a:r>
            <a:r>
              <a:rPr lang="en-GB" dirty="0" smtClean="0">
                <a:latin typeface="Calibri" panose="020F0502020204030204" pitchFamily="34" charset="0"/>
                <a:cs typeface="Calibri" panose="020F0502020204030204" pitchFamily="34" charset="0"/>
              </a:rPr>
              <a:t>reproductive </a:t>
            </a:r>
            <a:r>
              <a:rPr lang="en-GB" dirty="0">
                <a:latin typeface="Calibri" panose="020F0502020204030204" pitchFamily="34" charset="0"/>
                <a:cs typeface="Calibri" panose="020F0502020204030204" pitchFamily="34" charset="0"/>
              </a:rPr>
              <a:t>and </a:t>
            </a:r>
            <a:r>
              <a:rPr lang="en-GB" dirty="0" smtClean="0">
                <a:latin typeface="Calibri" panose="020F0502020204030204" pitchFamily="34" charset="0"/>
                <a:cs typeface="Calibri" panose="020F0502020204030204" pitchFamily="34" charset="0"/>
              </a:rPr>
              <a:t>sexual health service </a:t>
            </a:r>
            <a:r>
              <a:rPr lang="en-GB" dirty="0">
                <a:latin typeface="Calibri" panose="020F0502020204030204" pitchFamily="34" charset="0"/>
                <a:cs typeface="Calibri" panose="020F0502020204030204" pitchFamily="34" charset="0"/>
              </a:rPr>
              <a:t>level 1-3</a:t>
            </a:r>
          </a:p>
          <a:p>
            <a:pPr marL="342900" lvl="0" indent="-342900">
              <a:buFont typeface="Arial" panose="020B0604020202020204" pitchFamily="34" charset="0"/>
              <a:buChar char="•"/>
            </a:pPr>
            <a:r>
              <a:rPr lang="en-GB" dirty="0" smtClean="0">
                <a:latin typeface="Calibri" panose="020F0502020204030204" pitchFamily="34" charset="0"/>
                <a:cs typeface="Calibri" panose="020F0502020204030204" pitchFamily="34" charset="0"/>
              </a:rPr>
              <a:t>Chlamydia screening programme </a:t>
            </a:r>
          </a:p>
          <a:p>
            <a:pPr marL="342900" lvl="0" indent="-342900">
              <a:buFont typeface="Arial" panose="020B0604020202020204" pitchFamily="34" charset="0"/>
              <a:buChar char="•"/>
            </a:pPr>
            <a:r>
              <a:rPr lang="en-GB" dirty="0" smtClean="0">
                <a:latin typeface="Calibri" panose="020F0502020204030204" pitchFamily="34" charset="0"/>
                <a:cs typeface="Calibri" panose="020F0502020204030204" pitchFamily="34" charset="0"/>
              </a:rPr>
              <a:t>Young people’s </a:t>
            </a:r>
            <a:r>
              <a:rPr lang="en-GB" dirty="0">
                <a:latin typeface="Calibri" panose="020F0502020204030204" pitchFamily="34" charset="0"/>
                <a:cs typeface="Calibri" panose="020F0502020204030204" pitchFamily="34" charset="0"/>
              </a:rPr>
              <a:t>s</a:t>
            </a:r>
            <a:r>
              <a:rPr lang="en-GB" dirty="0" smtClean="0">
                <a:latin typeface="Calibri" panose="020F0502020204030204" pitchFamily="34" charset="0"/>
                <a:cs typeface="Calibri" panose="020F0502020204030204" pitchFamily="34" charset="0"/>
              </a:rPr>
              <a:t>exual health services </a:t>
            </a:r>
            <a:endParaRPr lang="en-GB" dirty="0">
              <a:latin typeface="Calibri" panose="020F0502020204030204" pitchFamily="34" charset="0"/>
              <a:cs typeface="Calibri" panose="020F0502020204030204" pitchFamily="34" charset="0"/>
            </a:endParaRPr>
          </a:p>
          <a:p>
            <a:pPr marL="342900" lvl="0" indent="-342900">
              <a:buFont typeface="Arial" panose="020B0604020202020204" pitchFamily="34" charset="0"/>
              <a:buChar char="•"/>
            </a:pPr>
            <a:r>
              <a:rPr lang="en-GB" dirty="0">
                <a:latin typeface="Calibri" panose="020F0502020204030204" pitchFamily="34" charset="0"/>
                <a:cs typeface="Calibri" panose="020F0502020204030204" pitchFamily="34" charset="0"/>
              </a:rPr>
              <a:t>Healthy Cornwall </a:t>
            </a:r>
            <a:r>
              <a:rPr lang="en-GB" dirty="0" smtClean="0">
                <a:latin typeface="Calibri" panose="020F0502020204030204" pitchFamily="34" charset="0"/>
                <a:cs typeface="Calibri" panose="020F0502020204030204" pitchFamily="34" charset="0"/>
              </a:rPr>
              <a:t>sexual health services</a:t>
            </a:r>
            <a:endParaRPr lang="en-GB" dirty="0">
              <a:latin typeface="Calibri" panose="020F0502020204030204" pitchFamily="34" charset="0"/>
              <a:cs typeface="Calibri" panose="020F0502020204030204" pitchFamily="34" charset="0"/>
            </a:endParaRPr>
          </a:p>
          <a:p>
            <a:pPr marL="342900" lvl="0" indent="-342900">
              <a:buFont typeface="Arial" panose="020B0604020202020204" pitchFamily="34" charset="0"/>
              <a:buChar char="•"/>
            </a:pPr>
            <a:r>
              <a:rPr lang="en-GB" dirty="0" smtClean="0">
                <a:latin typeface="Calibri" panose="020F0502020204030204" pitchFamily="34" charset="0"/>
                <a:cs typeface="Calibri" panose="020F0502020204030204" pitchFamily="34" charset="0"/>
              </a:rPr>
              <a:t>HIV </a:t>
            </a:r>
            <a:r>
              <a:rPr lang="en-GB" dirty="0">
                <a:latin typeface="Calibri" panose="020F0502020204030204" pitchFamily="34" charset="0"/>
                <a:cs typeface="Calibri" panose="020F0502020204030204" pitchFamily="34" charset="0"/>
              </a:rPr>
              <a:t>p</a:t>
            </a:r>
            <a:r>
              <a:rPr lang="en-GB" dirty="0" smtClean="0">
                <a:latin typeface="Calibri" panose="020F0502020204030204" pitchFamily="34" charset="0"/>
                <a:cs typeface="Calibri" panose="020F0502020204030204" pitchFamily="34" charset="0"/>
              </a:rPr>
              <a:t>revention services</a:t>
            </a:r>
            <a:endParaRPr lang="en-GB" dirty="0">
              <a:latin typeface="Calibri" panose="020F0502020204030204" pitchFamily="34" charset="0"/>
              <a:cs typeface="Calibri" panose="020F0502020204030204" pitchFamily="34" charset="0"/>
            </a:endParaRPr>
          </a:p>
          <a:p>
            <a:pPr marL="342900" lvl="0" indent="-342900">
              <a:buFont typeface="Arial" panose="020B0604020202020204" pitchFamily="34" charset="0"/>
              <a:buChar char="•"/>
            </a:pPr>
            <a:r>
              <a:rPr lang="en-GB" dirty="0" smtClean="0">
                <a:latin typeface="Calibri" panose="020F0502020204030204" pitchFamily="34" charset="0"/>
                <a:cs typeface="Calibri" panose="020F0502020204030204" pitchFamily="34" charset="0"/>
              </a:rPr>
              <a:t>HIV </a:t>
            </a:r>
            <a:r>
              <a:rPr lang="en-GB" dirty="0">
                <a:latin typeface="Calibri" panose="020F0502020204030204" pitchFamily="34" charset="0"/>
                <a:cs typeface="Calibri" panose="020F0502020204030204" pitchFamily="34" charset="0"/>
              </a:rPr>
              <a:t>testing service</a:t>
            </a:r>
          </a:p>
        </p:txBody>
      </p:sp>
    </p:spTree>
    <p:extLst>
      <p:ext uri="{BB962C8B-B14F-4D97-AF65-F5344CB8AC3E}">
        <p14:creationId xmlns:p14="http://schemas.microsoft.com/office/powerpoint/2010/main" val="17426060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024" y="871686"/>
            <a:ext cx="8311486" cy="4857740"/>
          </a:xfrm>
          <a:prstGeom prst="rect">
            <a:avLst/>
          </a:prstGeom>
        </p:spPr>
        <p:txBody>
          <a:bodyPr wrap="square">
            <a:spAutoFit/>
          </a:bodyPr>
          <a:lstStyle/>
          <a:p>
            <a:pPr algn="ctr">
              <a:lnSpc>
                <a:spcPct val="115000"/>
              </a:lnSpc>
              <a:spcAft>
                <a:spcPts val="0"/>
              </a:spcAft>
            </a:pPr>
            <a:r>
              <a:rPr lang="en-GB" u="sng" dirty="0" smtClean="0">
                <a:solidFill>
                  <a:srgbClr val="000000"/>
                </a:solidFill>
                <a:latin typeface="Calibri"/>
                <a:ea typeface="Calibri"/>
                <a:cs typeface="Calibri"/>
              </a:rPr>
              <a:t>Education and Training</a:t>
            </a:r>
            <a:endParaRPr lang="en-GB" dirty="0">
              <a:solidFill>
                <a:srgbClr val="000000"/>
              </a:solidFill>
              <a:latin typeface="Calibri"/>
              <a:ea typeface="Calibri"/>
              <a:cs typeface="Times New Roman"/>
            </a:endParaRPr>
          </a:p>
          <a:p>
            <a:pPr marL="342900" marR="87630" indent="-342900" algn="just">
              <a:spcBef>
                <a:spcPts val="730"/>
              </a:spcBef>
              <a:spcAft>
                <a:spcPts val="0"/>
              </a:spcAft>
              <a:buFont typeface="+mj-lt"/>
              <a:buAutoNum type="arabicPeriod"/>
              <a:tabLst>
                <a:tab pos="297815" algn="l"/>
              </a:tabLst>
            </a:pPr>
            <a:r>
              <a:rPr lang="en-GB" dirty="0">
                <a:solidFill>
                  <a:srgbClr val="000000"/>
                </a:solidFill>
                <a:latin typeface="Calibri"/>
                <a:ea typeface="Arial"/>
                <a:cs typeface="Times New Roman"/>
              </a:rPr>
              <a:t>Develop the sexual health workforce </a:t>
            </a:r>
            <a:endParaRPr lang="en-GB" dirty="0" smtClean="0">
              <a:solidFill>
                <a:srgbClr val="000000"/>
              </a:solidFill>
              <a:latin typeface="Calibri"/>
              <a:ea typeface="Arial"/>
              <a:cs typeface="Times New Roman"/>
            </a:endParaRPr>
          </a:p>
          <a:p>
            <a:pPr marL="342900" marR="933450" indent="-342900" algn="just">
              <a:spcBef>
                <a:spcPts val="730"/>
              </a:spcBef>
              <a:spcAft>
                <a:spcPts val="0"/>
              </a:spcAft>
              <a:buFont typeface="+mj-lt"/>
              <a:buAutoNum type="arabicPeriod"/>
              <a:tabLst>
                <a:tab pos="297815" algn="l"/>
              </a:tabLst>
            </a:pPr>
            <a:r>
              <a:rPr lang="en-GB" dirty="0" smtClean="0">
                <a:solidFill>
                  <a:srgbClr val="000000"/>
                </a:solidFill>
                <a:latin typeface="Calibri"/>
                <a:ea typeface="Arial"/>
                <a:cs typeface="Times New Roman"/>
              </a:rPr>
              <a:t>Coordinate </a:t>
            </a:r>
            <a:r>
              <a:rPr lang="en-GB" dirty="0">
                <a:solidFill>
                  <a:srgbClr val="000000"/>
                </a:solidFill>
                <a:latin typeface="Calibri"/>
                <a:ea typeface="Arial"/>
                <a:cs typeface="Times New Roman"/>
              </a:rPr>
              <a:t>and </a:t>
            </a:r>
            <a:r>
              <a:rPr lang="en-GB" dirty="0" smtClean="0">
                <a:solidFill>
                  <a:srgbClr val="000000"/>
                </a:solidFill>
                <a:latin typeface="Calibri"/>
                <a:ea typeface="Arial"/>
                <a:cs typeface="Times New Roman"/>
              </a:rPr>
              <a:t>provide clinical </a:t>
            </a:r>
            <a:r>
              <a:rPr lang="en-GB" dirty="0">
                <a:solidFill>
                  <a:srgbClr val="000000"/>
                </a:solidFill>
                <a:latin typeface="Calibri"/>
                <a:ea typeface="Arial"/>
                <a:cs typeface="Times New Roman"/>
              </a:rPr>
              <a:t>advice, clinical governance and clinical networks</a:t>
            </a:r>
            <a:endParaRPr lang="en-GB" sz="2400" dirty="0">
              <a:solidFill>
                <a:srgbClr val="000000"/>
              </a:solidFill>
              <a:latin typeface="Arial"/>
              <a:ea typeface="Arial"/>
              <a:cs typeface="Times New Roman"/>
            </a:endParaRPr>
          </a:p>
          <a:p>
            <a:pPr marL="342900" marR="371475" indent="-342900" algn="just">
              <a:spcBef>
                <a:spcPts val="730"/>
              </a:spcBef>
              <a:spcAft>
                <a:spcPts val="0"/>
              </a:spcAft>
              <a:buFont typeface="+mj-lt"/>
              <a:buAutoNum type="arabicPeriod"/>
              <a:tabLst>
                <a:tab pos="297815" algn="l"/>
              </a:tabLst>
            </a:pPr>
            <a:r>
              <a:rPr lang="en-GB" dirty="0">
                <a:solidFill>
                  <a:srgbClr val="000000"/>
                </a:solidFill>
                <a:latin typeface="Calibri"/>
                <a:ea typeface="Arial"/>
                <a:cs typeface="Times New Roman"/>
              </a:rPr>
              <a:t>T</a:t>
            </a:r>
            <a:r>
              <a:rPr lang="en-GB" dirty="0" smtClean="0">
                <a:solidFill>
                  <a:srgbClr val="000000"/>
                </a:solidFill>
                <a:latin typeface="Calibri"/>
                <a:ea typeface="Arial"/>
                <a:cs typeface="Times New Roman"/>
              </a:rPr>
              <a:t>raining </a:t>
            </a:r>
            <a:r>
              <a:rPr lang="en-GB" dirty="0">
                <a:solidFill>
                  <a:srgbClr val="000000"/>
                </a:solidFill>
                <a:latin typeface="Calibri"/>
                <a:ea typeface="Arial"/>
                <a:cs typeface="Times New Roman"/>
              </a:rPr>
              <a:t>of nursing and medical sexual health experts</a:t>
            </a:r>
            <a:endParaRPr lang="en-GB" sz="2400" dirty="0">
              <a:solidFill>
                <a:srgbClr val="000000"/>
              </a:solidFill>
              <a:latin typeface="Arial"/>
              <a:ea typeface="Arial"/>
              <a:cs typeface="Times New Roman"/>
            </a:endParaRPr>
          </a:p>
          <a:p>
            <a:pPr marL="342900" marR="66040" indent="-342900" algn="just">
              <a:spcBef>
                <a:spcPts val="730"/>
              </a:spcBef>
              <a:spcAft>
                <a:spcPts val="0"/>
              </a:spcAft>
              <a:buFont typeface="+mj-lt"/>
              <a:buAutoNum type="arabicPeriod"/>
              <a:tabLst>
                <a:tab pos="297815" algn="l"/>
              </a:tabLst>
            </a:pPr>
            <a:r>
              <a:rPr lang="en-GB" dirty="0">
                <a:solidFill>
                  <a:srgbClr val="000000"/>
                </a:solidFill>
                <a:latin typeface="Calibri"/>
                <a:ea typeface="Arial"/>
                <a:cs typeface="Times New Roman"/>
              </a:rPr>
              <a:t>P</a:t>
            </a:r>
            <a:r>
              <a:rPr lang="en-GB" dirty="0" smtClean="0">
                <a:solidFill>
                  <a:srgbClr val="000000"/>
                </a:solidFill>
                <a:latin typeface="Calibri"/>
                <a:ea typeface="Arial"/>
                <a:cs typeface="Times New Roman"/>
              </a:rPr>
              <a:t>ostgraduate </a:t>
            </a:r>
            <a:r>
              <a:rPr lang="en-GB" dirty="0">
                <a:solidFill>
                  <a:srgbClr val="000000"/>
                </a:solidFill>
                <a:latin typeface="Calibri"/>
                <a:ea typeface="Arial"/>
                <a:cs typeface="Times New Roman"/>
              </a:rPr>
              <a:t>training, including to primary and secondary care; and </a:t>
            </a:r>
            <a:r>
              <a:rPr lang="en-GB" dirty="0" smtClean="0">
                <a:solidFill>
                  <a:srgbClr val="000000"/>
                </a:solidFill>
                <a:latin typeface="Calibri"/>
                <a:ea typeface="Arial"/>
                <a:cs typeface="Times New Roman"/>
              </a:rPr>
              <a:t>delivering </a:t>
            </a:r>
            <a:r>
              <a:rPr lang="en-GB" dirty="0">
                <a:solidFill>
                  <a:srgbClr val="000000"/>
                </a:solidFill>
                <a:latin typeface="Calibri"/>
                <a:ea typeface="Arial"/>
                <a:cs typeface="Times New Roman"/>
              </a:rPr>
              <a:t>undergraduate training </a:t>
            </a:r>
            <a:endParaRPr lang="en-GB" dirty="0" smtClean="0">
              <a:solidFill>
                <a:srgbClr val="000000"/>
              </a:solidFill>
              <a:latin typeface="Calibri"/>
              <a:ea typeface="Arial"/>
              <a:cs typeface="Times New Roman"/>
            </a:endParaRPr>
          </a:p>
          <a:p>
            <a:pPr marL="342900" marR="66040" indent="-342900" algn="just">
              <a:spcBef>
                <a:spcPts val="730"/>
              </a:spcBef>
              <a:spcAft>
                <a:spcPts val="0"/>
              </a:spcAft>
              <a:buFont typeface="+mj-lt"/>
              <a:buAutoNum type="arabicPeriod"/>
              <a:tabLst>
                <a:tab pos="297815" algn="l"/>
              </a:tabLst>
            </a:pPr>
            <a:r>
              <a:rPr lang="en-GB" dirty="0" smtClean="0">
                <a:solidFill>
                  <a:srgbClr val="000000"/>
                </a:solidFill>
                <a:latin typeface="Calibri"/>
                <a:ea typeface="Arial"/>
                <a:cs typeface="Times New Roman"/>
              </a:rPr>
              <a:t>Deliver </a:t>
            </a:r>
            <a:r>
              <a:rPr lang="en-GB" dirty="0">
                <a:solidFill>
                  <a:srgbClr val="000000"/>
                </a:solidFill>
                <a:latin typeface="Calibri"/>
                <a:ea typeface="Arial"/>
                <a:cs typeface="Times New Roman"/>
              </a:rPr>
              <a:t>training for medical and nursing students </a:t>
            </a:r>
            <a:endParaRPr lang="en-GB" dirty="0" smtClean="0">
              <a:solidFill>
                <a:srgbClr val="000000"/>
              </a:solidFill>
              <a:latin typeface="Calibri"/>
              <a:ea typeface="Arial"/>
              <a:cs typeface="Times New Roman"/>
            </a:endParaRPr>
          </a:p>
          <a:p>
            <a:pPr marL="342900" marR="66040" indent="-342900" algn="just">
              <a:spcBef>
                <a:spcPts val="730"/>
              </a:spcBef>
              <a:spcAft>
                <a:spcPts val="0"/>
              </a:spcAft>
              <a:buFont typeface="+mj-lt"/>
              <a:buAutoNum type="arabicPeriod"/>
              <a:tabLst>
                <a:tab pos="297815" algn="l"/>
              </a:tabLst>
            </a:pPr>
            <a:r>
              <a:rPr lang="en-GB" dirty="0" smtClean="0">
                <a:solidFill>
                  <a:srgbClr val="000000"/>
                </a:solidFill>
                <a:latin typeface="Calibri"/>
                <a:ea typeface="Arial"/>
                <a:cs typeface="Times New Roman"/>
              </a:rPr>
              <a:t>Ensure </a:t>
            </a:r>
            <a:r>
              <a:rPr lang="en-GB" dirty="0">
                <a:solidFill>
                  <a:srgbClr val="000000"/>
                </a:solidFill>
                <a:latin typeface="Calibri"/>
                <a:ea typeface="Arial"/>
                <a:cs typeface="Times New Roman"/>
              </a:rPr>
              <a:t>that healthcare professionals undertake accredited </a:t>
            </a:r>
            <a:r>
              <a:rPr lang="en-GB" dirty="0" smtClean="0">
                <a:solidFill>
                  <a:srgbClr val="000000"/>
                </a:solidFill>
                <a:latin typeface="Calibri"/>
                <a:ea typeface="Arial"/>
                <a:cs typeface="Times New Roman"/>
              </a:rPr>
              <a:t>qualifications </a:t>
            </a:r>
            <a:endParaRPr lang="en-GB" dirty="0">
              <a:solidFill>
                <a:srgbClr val="000000"/>
              </a:solidFill>
              <a:latin typeface="Calibri"/>
              <a:ea typeface="Arial"/>
              <a:cs typeface="Times New Roman"/>
            </a:endParaRPr>
          </a:p>
          <a:p>
            <a:pPr marL="342900" marR="66040" indent="-342900" algn="just">
              <a:spcBef>
                <a:spcPts val="730"/>
              </a:spcBef>
              <a:spcAft>
                <a:spcPts val="0"/>
              </a:spcAft>
              <a:buFont typeface="+mj-lt"/>
              <a:buAutoNum type="arabicPeriod"/>
              <a:tabLst>
                <a:tab pos="297815" algn="l"/>
              </a:tabLst>
            </a:pPr>
            <a:r>
              <a:rPr lang="en-GB" dirty="0" smtClean="0">
                <a:solidFill>
                  <a:srgbClr val="000000"/>
                </a:solidFill>
                <a:latin typeface="Calibri" panose="020F0502020204030204" pitchFamily="34" charset="0"/>
                <a:ea typeface="Arial"/>
                <a:cs typeface="Calibri" panose="020F0502020204030204" pitchFamily="34" charset="0"/>
              </a:rPr>
              <a:t>Specifically </a:t>
            </a:r>
            <a:r>
              <a:rPr lang="en-GB" dirty="0">
                <a:solidFill>
                  <a:srgbClr val="000000"/>
                </a:solidFill>
                <a:latin typeface="Calibri" panose="020F0502020204030204" pitchFamily="34" charset="0"/>
                <a:ea typeface="Arial"/>
                <a:cs typeface="Calibri" panose="020F0502020204030204" pitchFamily="34" charset="0"/>
              </a:rPr>
              <a:t>work with Health Education England, CCGs and NHSE to facilitate access to training for general practitioners practice nurses, and other groups for specialist contraceptive services such as LARC</a:t>
            </a:r>
          </a:p>
          <a:p>
            <a:pPr marR="66040" algn="just">
              <a:spcBef>
                <a:spcPts val="730"/>
              </a:spcBef>
              <a:spcAft>
                <a:spcPts val="0"/>
              </a:spcAft>
              <a:tabLst>
                <a:tab pos="297815" algn="l"/>
              </a:tabLst>
            </a:pPr>
            <a:r>
              <a:rPr lang="en-GB" dirty="0">
                <a:solidFill>
                  <a:srgbClr val="000000"/>
                </a:solidFill>
                <a:latin typeface="Calibri"/>
                <a:ea typeface="Arial"/>
                <a:cs typeface="Calibri"/>
              </a:rPr>
              <a:t> </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3773024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 calcmode="lin" valueType="num">
                                      <p:cBhvr additive="base">
                                        <p:cTn id="4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5910" y="837262"/>
            <a:ext cx="8134066" cy="4760278"/>
          </a:xfrm>
          <a:prstGeom prst="rect">
            <a:avLst/>
          </a:prstGeom>
        </p:spPr>
        <p:txBody>
          <a:bodyPr wrap="square">
            <a:spAutoFit/>
          </a:bodyPr>
          <a:lstStyle/>
          <a:p>
            <a:pPr marL="457200" indent="-457200" algn="ctr">
              <a:spcBef>
                <a:spcPts val="1200"/>
              </a:spcBef>
              <a:spcAft>
                <a:spcPts val="0"/>
              </a:spcAft>
              <a:tabLst>
                <a:tab pos="527685" algn="l"/>
              </a:tabLst>
            </a:pPr>
            <a:r>
              <a:rPr lang="en-GB" u="sng" dirty="0">
                <a:solidFill>
                  <a:srgbClr val="000000"/>
                </a:solidFill>
                <a:latin typeface="Calibri"/>
                <a:ea typeface="Times New Roman"/>
                <a:cs typeface="Times New Roman"/>
              </a:rPr>
              <a:t>Service description/pathway</a:t>
            </a:r>
            <a:endParaRPr lang="en-GB" sz="2800" b="1" dirty="0">
              <a:solidFill>
                <a:srgbClr val="000000"/>
              </a:solidFill>
              <a:latin typeface="Arial"/>
              <a:ea typeface="Times New Roman"/>
              <a:cs typeface="Times New Roman"/>
            </a:endParaRPr>
          </a:p>
          <a:p>
            <a:pPr algn="just">
              <a:spcAft>
                <a:spcPts val="0"/>
              </a:spcAft>
            </a:pPr>
            <a:r>
              <a:rPr lang="en-GB" dirty="0">
                <a:solidFill>
                  <a:srgbClr val="000000"/>
                </a:solidFill>
                <a:latin typeface="Calibri"/>
                <a:ea typeface="Calibri"/>
                <a:cs typeface="Times New Roman"/>
              </a:rPr>
              <a:t> </a:t>
            </a:r>
          </a:p>
          <a:p>
            <a:pPr algn="just">
              <a:spcAft>
                <a:spcPts val="0"/>
              </a:spcAft>
            </a:pPr>
            <a:r>
              <a:rPr lang="en-GB" dirty="0" smtClean="0">
                <a:solidFill>
                  <a:srgbClr val="000000"/>
                </a:solidFill>
                <a:latin typeface="Calibri"/>
                <a:ea typeface="Calibri"/>
                <a:cs typeface="Times New Roman"/>
              </a:rPr>
              <a:t>Provision of </a:t>
            </a:r>
            <a:r>
              <a:rPr lang="en-GB" dirty="0">
                <a:solidFill>
                  <a:srgbClr val="000000"/>
                </a:solidFill>
                <a:latin typeface="Calibri"/>
                <a:ea typeface="Calibri"/>
                <a:cs typeface="Times New Roman"/>
              </a:rPr>
              <a:t>open access, cost-effective, high quality provision for contraception and prevention, diagnosis and management of sexually transmitted infections, including HIV testing</a:t>
            </a:r>
          </a:p>
          <a:p>
            <a:pPr marL="342900" indent="-342900" algn="just">
              <a:spcBef>
                <a:spcPts val="1200"/>
              </a:spcBef>
              <a:spcAft>
                <a:spcPts val="1000"/>
              </a:spcAft>
              <a:buFont typeface="+mj-lt"/>
              <a:buAutoNum type="arabicPeriod"/>
            </a:pPr>
            <a:r>
              <a:rPr lang="en-GB" dirty="0">
                <a:solidFill>
                  <a:srgbClr val="000000"/>
                </a:solidFill>
                <a:latin typeface="Calibri"/>
                <a:ea typeface="Calibri"/>
                <a:cs typeface="Times New Roman"/>
              </a:rPr>
              <a:t>I</a:t>
            </a:r>
            <a:r>
              <a:rPr lang="en-GB" dirty="0" smtClean="0">
                <a:solidFill>
                  <a:srgbClr val="000000"/>
                </a:solidFill>
                <a:latin typeface="Calibri"/>
                <a:ea typeface="Calibri"/>
                <a:cs typeface="Times New Roman"/>
              </a:rPr>
              <a:t>ntegrated </a:t>
            </a:r>
            <a:r>
              <a:rPr lang="en-GB" dirty="0">
                <a:solidFill>
                  <a:srgbClr val="000000"/>
                </a:solidFill>
                <a:latin typeface="Calibri"/>
                <a:ea typeface="Calibri"/>
                <a:cs typeface="Times New Roman"/>
              </a:rPr>
              <a:t>online sexual health </a:t>
            </a:r>
            <a:r>
              <a:rPr lang="en-GB" dirty="0" smtClean="0">
                <a:solidFill>
                  <a:srgbClr val="000000"/>
                </a:solidFill>
                <a:latin typeface="Calibri"/>
                <a:ea typeface="Calibri"/>
                <a:cs typeface="Times New Roman"/>
              </a:rPr>
              <a:t>service - system digital </a:t>
            </a:r>
            <a:r>
              <a:rPr lang="en-GB" dirty="0">
                <a:solidFill>
                  <a:srgbClr val="000000"/>
                </a:solidFill>
                <a:latin typeface="Calibri"/>
                <a:ea typeface="Calibri"/>
                <a:cs typeface="Times New Roman"/>
              </a:rPr>
              <a:t>front door to all sexual health services in Cornwall</a:t>
            </a:r>
          </a:p>
          <a:p>
            <a:pPr marL="342900" indent="-342900" algn="just">
              <a:spcBef>
                <a:spcPts val="1200"/>
              </a:spcBef>
              <a:spcAft>
                <a:spcPts val="1000"/>
              </a:spcAft>
              <a:buFont typeface="+mj-lt"/>
              <a:buAutoNum type="arabicPeriod"/>
            </a:pPr>
            <a:r>
              <a:rPr lang="en-GB" dirty="0">
                <a:solidFill>
                  <a:srgbClr val="000000"/>
                </a:solidFill>
                <a:latin typeface="Calibri"/>
                <a:ea typeface="Calibri"/>
                <a:cs typeface="Times New Roman"/>
              </a:rPr>
              <a:t>Simplified access to services which is clearly defined </a:t>
            </a:r>
            <a:endParaRPr lang="en-GB" dirty="0" smtClean="0">
              <a:solidFill>
                <a:srgbClr val="000000"/>
              </a:solidFill>
              <a:latin typeface="Calibri"/>
              <a:ea typeface="Calibri"/>
              <a:cs typeface="Times New Roman"/>
            </a:endParaRPr>
          </a:p>
          <a:p>
            <a:pPr marL="342900" indent="-342900" algn="just">
              <a:spcBef>
                <a:spcPts val="1200"/>
              </a:spcBef>
              <a:spcAft>
                <a:spcPts val="1000"/>
              </a:spcAft>
              <a:buFont typeface="+mj-lt"/>
              <a:buAutoNum type="arabicPeriod"/>
            </a:pPr>
            <a:r>
              <a:rPr lang="en-GB" dirty="0" smtClean="0">
                <a:solidFill>
                  <a:srgbClr val="000000"/>
                </a:solidFill>
                <a:latin typeface="Calibri"/>
                <a:ea typeface="Calibri"/>
                <a:cs typeface="Times New Roman"/>
              </a:rPr>
              <a:t>Compatible </a:t>
            </a:r>
            <a:r>
              <a:rPr lang="en-GB" dirty="0">
                <a:solidFill>
                  <a:srgbClr val="000000"/>
                </a:solidFill>
                <a:latin typeface="Calibri"/>
                <a:ea typeface="Calibri"/>
                <a:cs typeface="Times New Roman"/>
              </a:rPr>
              <a:t>IT systems </a:t>
            </a:r>
            <a:endParaRPr lang="en-GB" dirty="0" smtClean="0">
              <a:solidFill>
                <a:srgbClr val="000000"/>
              </a:solidFill>
              <a:latin typeface="Calibri"/>
              <a:ea typeface="Calibri"/>
              <a:cs typeface="Times New Roman"/>
            </a:endParaRPr>
          </a:p>
          <a:p>
            <a:pPr marL="342900" indent="-342900" algn="just">
              <a:spcBef>
                <a:spcPts val="1200"/>
              </a:spcBef>
              <a:spcAft>
                <a:spcPts val="1000"/>
              </a:spcAft>
              <a:buFont typeface="+mj-lt"/>
              <a:buAutoNum type="arabicPeriod"/>
            </a:pPr>
            <a:r>
              <a:rPr lang="en-GB" dirty="0" smtClean="0">
                <a:solidFill>
                  <a:srgbClr val="000000"/>
                </a:solidFill>
                <a:latin typeface="Calibri"/>
                <a:ea typeface="Calibri"/>
                <a:cs typeface="Times New Roman"/>
              </a:rPr>
              <a:t>A </a:t>
            </a:r>
            <a:r>
              <a:rPr lang="en-GB" dirty="0">
                <a:solidFill>
                  <a:srgbClr val="000000"/>
                </a:solidFill>
                <a:latin typeface="Calibri"/>
                <a:ea typeface="Calibri"/>
                <a:cs typeface="Times New Roman"/>
              </a:rPr>
              <a:t>single brand </a:t>
            </a:r>
            <a:r>
              <a:rPr lang="en-GB" dirty="0" smtClean="0">
                <a:solidFill>
                  <a:srgbClr val="000000"/>
                </a:solidFill>
                <a:latin typeface="Calibri"/>
                <a:ea typeface="Calibri"/>
                <a:cs typeface="Times New Roman"/>
              </a:rPr>
              <a:t>across </a:t>
            </a:r>
            <a:r>
              <a:rPr lang="en-GB" dirty="0">
                <a:solidFill>
                  <a:srgbClr val="000000"/>
                </a:solidFill>
                <a:latin typeface="Calibri"/>
                <a:ea typeface="Calibri"/>
                <a:cs typeface="Times New Roman"/>
              </a:rPr>
              <a:t>the sexual health system</a:t>
            </a:r>
          </a:p>
          <a:p>
            <a:pPr marL="342900" indent="-342900" algn="just">
              <a:spcBef>
                <a:spcPts val="1200"/>
              </a:spcBef>
              <a:spcAft>
                <a:spcPts val="1000"/>
              </a:spcAft>
              <a:buFont typeface="+mj-lt"/>
              <a:buAutoNum type="arabicPeriod"/>
            </a:pPr>
            <a:r>
              <a:rPr lang="en-GB" dirty="0">
                <a:solidFill>
                  <a:srgbClr val="000000"/>
                </a:solidFill>
                <a:latin typeface="Calibri"/>
                <a:ea typeface="Calibri"/>
                <a:cs typeface="Times New Roman"/>
              </a:rPr>
              <a:t>Young people </a:t>
            </a:r>
            <a:r>
              <a:rPr lang="en-GB" dirty="0" smtClean="0">
                <a:solidFill>
                  <a:srgbClr val="000000"/>
                </a:solidFill>
                <a:latin typeface="Calibri"/>
                <a:ea typeface="Calibri"/>
                <a:cs typeface="Times New Roman"/>
              </a:rPr>
              <a:t>friendly</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7610812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3205" y="928047"/>
            <a:ext cx="7983941" cy="3657411"/>
          </a:xfrm>
          <a:prstGeom prst="rect">
            <a:avLst/>
          </a:prstGeom>
        </p:spPr>
        <p:txBody>
          <a:bodyPr wrap="square">
            <a:spAutoFit/>
          </a:bodyPr>
          <a:lstStyle/>
          <a:p>
            <a:pPr marL="457200" algn="ctr">
              <a:spcBef>
                <a:spcPts val="1200"/>
              </a:spcBef>
              <a:spcAft>
                <a:spcPts val="1000"/>
              </a:spcAft>
            </a:pPr>
            <a:r>
              <a:rPr lang="en-GB" u="sng" dirty="0">
                <a:solidFill>
                  <a:srgbClr val="000000"/>
                </a:solidFill>
                <a:latin typeface="Calibri"/>
                <a:ea typeface="Calibri"/>
                <a:cs typeface="Times New Roman"/>
              </a:rPr>
              <a:t>Service </a:t>
            </a:r>
            <a:r>
              <a:rPr lang="en-GB" u="sng" dirty="0" smtClean="0">
                <a:solidFill>
                  <a:srgbClr val="000000"/>
                </a:solidFill>
                <a:latin typeface="Calibri"/>
                <a:ea typeface="Calibri"/>
                <a:cs typeface="Times New Roman"/>
              </a:rPr>
              <a:t>description/pathway</a:t>
            </a:r>
            <a:r>
              <a:rPr lang="en-GB" dirty="0">
                <a:solidFill>
                  <a:srgbClr val="000000"/>
                </a:solidFill>
                <a:latin typeface="Calibri"/>
                <a:ea typeface="Calibri"/>
                <a:cs typeface="Times New Roman"/>
              </a:rPr>
              <a:t> </a:t>
            </a:r>
          </a:p>
          <a:p>
            <a:pPr marL="457200" indent="-457200" algn="just">
              <a:spcBef>
                <a:spcPts val="1200"/>
              </a:spcBef>
              <a:spcAft>
                <a:spcPts val="1000"/>
              </a:spcAft>
              <a:buFont typeface="+mj-lt"/>
              <a:buAutoNum type="arabicPeriod" startAt="6"/>
            </a:pPr>
            <a:r>
              <a:rPr lang="en-GB" dirty="0">
                <a:solidFill>
                  <a:srgbClr val="000000"/>
                </a:solidFill>
                <a:latin typeface="Calibri"/>
                <a:ea typeface="Calibri"/>
                <a:cs typeface="Times New Roman"/>
              </a:rPr>
              <a:t>M</a:t>
            </a:r>
            <a:r>
              <a:rPr lang="en-GB" dirty="0" smtClean="0">
                <a:solidFill>
                  <a:srgbClr val="000000"/>
                </a:solidFill>
                <a:latin typeface="Calibri"/>
                <a:ea typeface="Calibri"/>
                <a:cs typeface="Times New Roman"/>
              </a:rPr>
              <a:t>anage </a:t>
            </a:r>
            <a:r>
              <a:rPr lang="en-GB" dirty="0">
                <a:solidFill>
                  <a:srgbClr val="000000"/>
                </a:solidFill>
                <a:latin typeface="Calibri"/>
                <a:ea typeface="Calibri"/>
                <a:cs typeface="Times New Roman"/>
              </a:rPr>
              <a:t>conditions of the genital area which are non-STI related </a:t>
            </a:r>
            <a:endParaRPr lang="en-GB" dirty="0" smtClean="0">
              <a:solidFill>
                <a:srgbClr val="000000"/>
              </a:solidFill>
              <a:latin typeface="Calibri"/>
              <a:ea typeface="Calibri"/>
              <a:cs typeface="Times New Roman"/>
            </a:endParaRPr>
          </a:p>
          <a:p>
            <a:pPr marL="914400" lvl="1" indent="-457200" algn="just">
              <a:spcBef>
                <a:spcPts val="1200"/>
              </a:spcBef>
              <a:spcAft>
                <a:spcPts val="1000"/>
              </a:spcAft>
              <a:buFont typeface="Arial" panose="020B0604020202020204" pitchFamily="34" charset="0"/>
              <a:buChar char="•"/>
            </a:pPr>
            <a:r>
              <a:rPr lang="en-GB" dirty="0">
                <a:solidFill>
                  <a:srgbClr val="000000"/>
                </a:solidFill>
                <a:latin typeface="Calibri"/>
                <a:ea typeface="Calibri"/>
                <a:cs typeface="Times New Roman"/>
              </a:rPr>
              <a:t>P</a:t>
            </a:r>
            <a:r>
              <a:rPr lang="en-GB" dirty="0" smtClean="0">
                <a:solidFill>
                  <a:srgbClr val="000000"/>
                </a:solidFill>
                <a:latin typeface="Calibri"/>
                <a:ea typeface="Calibri"/>
                <a:cs typeface="Times New Roman"/>
              </a:rPr>
              <a:t>rovide </a:t>
            </a:r>
            <a:r>
              <a:rPr lang="en-GB" dirty="0">
                <a:solidFill>
                  <a:srgbClr val="000000"/>
                </a:solidFill>
                <a:latin typeface="Calibri"/>
                <a:ea typeface="Calibri"/>
                <a:cs typeface="Times New Roman"/>
              </a:rPr>
              <a:t>a weekly multidisciplinary genital dermatosis </a:t>
            </a:r>
            <a:r>
              <a:rPr lang="en-GB" dirty="0" smtClean="0">
                <a:solidFill>
                  <a:srgbClr val="000000"/>
                </a:solidFill>
                <a:latin typeface="Calibri"/>
                <a:ea typeface="Calibri"/>
                <a:cs typeface="Times New Roman"/>
              </a:rPr>
              <a:t>clinic</a:t>
            </a:r>
          </a:p>
          <a:p>
            <a:pPr marL="914400" lvl="1" indent="-457200" algn="just">
              <a:spcBef>
                <a:spcPts val="1200"/>
              </a:spcBef>
              <a:spcAft>
                <a:spcPts val="1000"/>
              </a:spcAft>
              <a:buFont typeface="Arial" panose="020B0604020202020204" pitchFamily="34" charset="0"/>
              <a:buChar char="•"/>
            </a:pPr>
            <a:r>
              <a:rPr lang="en-GB" dirty="0">
                <a:solidFill>
                  <a:srgbClr val="000000"/>
                </a:solidFill>
                <a:latin typeface="Calibri"/>
                <a:ea typeface="Calibri"/>
                <a:cs typeface="Times New Roman"/>
              </a:rPr>
              <a:t>M</a:t>
            </a:r>
            <a:r>
              <a:rPr lang="en-GB" dirty="0" smtClean="0">
                <a:solidFill>
                  <a:srgbClr val="000000"/>
                </a:solidFill>
                <a:latin typeface="Calibri"/>
                <a:ea typeface="Calibri"/>
                <a:cs typeface="Times New Roman"/>
              </a:rPr>
              <a:t>anage </a:t>
            </a:r>
            <a:r>
              <a:rPr lang="en-GB" dirty="0">
                <a:solidFill>
                  <a:srgbClr val="000000"/>
                </a:solidFill>
                <a:latin typeface="Calibri"/>
                <a:ea typeface="Calibri"/>
                <a:cs typeface="Times New Roman"/>
              </a:rPr>
              <a:t>patients with complex genital pain syndromes </a:t>
            </a:r>
            <a:endParaRPr lang="en-GB" dirty="0" smtClean="0">
              <a:solidFill>
                <a:srgbClr val="000000"/>
              </a:solidFill>
              <a:latin typeface="Calibri"/>
              <a:ea typeface="Calibri"/>
              <a:cs typeface="Times New Roman"/>
            </a:endParaRPr>
          </a:p>
          <a:p>
            <a:pPr marL="914400" lvl="1" indent="-457200" algn="just">
              <a:spcBef>
                <a:spcPts val="1200"/>
              </a:spcBef>
              <a:spcAft>
                <a:spcPts val="1000"/>
              </a:spcAft>
              <a:buFont typeface="Arial" panose="020B0604020202020204" pitchFamily="34" charset="0"/>
              <a:buChar char="•"/>
            </a:pPr>
            <a:r>
              <a:rPr lang="en-GB" dirty="0" smtClean="0">
                <a:solidFill>
                  <a:srgbClr val="000000"/>
                </a:solidFill>
                <a:latin typeface="Calibri"/>
                <a:ea typeface="Calibri"/>
                <a:cs typeface="Times New Roman"/>
              </a:rPr>
              <a:t>Manage erectile </a:t>
            </a:r>
            <a:r>
              <a:rPr lang="en-GB" dirty="0">
                <a:solidFill>
                  <a:srgbClr val="000000"/>
                </a:solidFill>
                <a:latin typeface="Calibri"/>
                <a:ea typeface="Calibri"/>
                <a:cs typeface="Times New Roman"/>
              </a:rPr>
              <a:t>dysfunction, loss of libido and vaginismus</a:t>
            </a:r>
          </a:p>
          <a:p>
            <a:pPr marL="914400" lvl="1" indent="-457200" algn="just">
              <a:spcBef>
                <a:spcPts val="1200"/>
              </a:spcBef>
              <a:spcAft>
                <a:spcPts val="1000"/>
              </a:spcAft>
              <a:buFont typeface="Arial" panose="020B0604020202020204" pitchFamily="34" charset="0"/>
              <a:buChar char="•"/>
            </a:pPr>
            <a:r>
              <a:rPr lang="en-GB" dirty="0" smtClean="0">
                <a:solidFill>
                  <a:srgbClr val="000000"/>
                </a:solidFill>
                <a:latin typeface="Calibri"/>
                <a:ea typeface="Calibri"/>
                <a:cs typeface="Times New Roman"/>
              </a:rPr>
              <a:t>Management of heavy menstrual bleeding, and polycystic </a:t>
            </a:r>
            <a:r>
              <a:rPr lang="en-GB" dirty="0">
                <a:solidFill>
                  <a:srgbClr val="000000"/>
                </a:solidFill>
                <a:latin typeface="Calibri"/>
                <a:ea typeface="Calibri"/>
                <a:cs typeface="Times New Roman"/>
              </a:rPr>
              <a:t>ovary </a:t>
            </a:r>
            <a:r>
              <a:rPr lang="en-GB" dirty="0" smtClean="0">
                <a:solidFill>
                  <a:srgbClr val="000000"/>
                </a:solidFill>
                <a:latin typeface="Calibri"/>
                <a:ea typeface="Calibri"/>
                <a:cs typeface="Times New Roman"/>
              </a:rPr>
              <a:t>syndrome</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36164170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2263" y="1188279"/>
            <a:ext cx="8024883" cy="3493264"/>
          </a:xfrm>
          <a:prstGeom prst="rect">
            <a:avLst/>
          </a:prstGeom>
        </p:spPr>
        <p:txBody>
          <a:bodyPr wrap="square">
            <a:spAutoFit/>
          </a:bodyPr>
          <a:lstStyle/>
          <a:p>
            <a:pPr algn="ctr">
              <a:spcAft>
                <a:spcPts val="0"/>
              </a:spcAft>
            </a:pPr>
            <a:r>
              <a:rPr lang="en-GB" u="sng" dirty="0">
                <a:solidFill>
                  <a:srgbClr val="000000"/>
                </a:solidFill>
                <a:latin typeface="Calibri"/>
                <a:ea typeface="Calibri"/>
                <a:cs typeface="Times New Roman"/>
              </a:rPr>
              <a:t>Local coordination of the National Chlamydia Screening Programme</a:t>
            </a:r>
            <a:endParaRPr lang="en-GB" dirty="0">
              <a:solidFill>
                <a:srgbClr val="000000"/>
              </a:solidFill>
              <a:latin typeface="Calibri"/>
              <a:ea typeface="Calibri"/>
              <a:cs typeface="Times New Roman"/>
            </a:endParaRPr>
          </a:p>
          <a:p>
            <a:pPr marL="755650" algn="just">
              <a:spcAft>
                <a:spcPts val="0"/>
              </a:spcAft>
            </a:pPr>
            <a:r>
              <a:rPr lang="en-GB" b="1" dirty="0">
                <a:solidFill>
                  <a:srgbClr val="000000"/>
                </a:solidFill>
                <a:latin typeface="Calibri"/>
                <a:ea typeface="Calibri"/>
                <a:cs typeface="Times New Roman"/>
              </a:rPr>
              <a:t> </a:t>
            </a:r>
            <a:endParaRPr lang="en-GB" dirty="0">
              <a:solidFill>
                <a:srgbClr val="000000"/>
              </a:solidFill>
              <a:latin typeface="Calibri"/>
              <a:ea typeface="Calibri"/>
              <a:cs typeface="Times New Roman"/>
            </a:endParaRPr>
          </a:p>
          <a:p>
            <a:pPr algn="just">
              <a:spcAft>
                <a:spcPts val="0"/>
              </a:spcAft>
            </a:pPr>
            <a:r>
              <a:rPr lang="en-GB" dirty="0">
                <a:solidFill>
                  <a:srgbClr val="000000"/>
                </a:solidFill>
                <a:latin typeface="Calibri"/>
                <a:ea typeface="Calibri"/>
                <a:cs typeface="Times New Roman"/>
              </a:rPr>
              <a:t>L</a:t>
            </a:r>
            <a:r>
              <a:rPr lang="en-GB" dirty="0" smtClean="0">
                <a:solidFill>
                  <a:srgbClr val="000000"/>
                </a:solidFill>
                <a:latin typeface="Calibri"/>
                <a:ea typeface="Calibri"/>
                <a:cs typeface="Times New Roman"/>
              </a:rPr>
              <a:t>ead </a:t>
            </a:r>
            <a:r>
              <a:rPr lang="en-GB" dirty="0">
                <a:solidFill>
                  <a:srgbClr val="000000"/>
                </a:solidFill>
                <a:latin typeface="Calibri"/>
                <a:ea typeface="Calibri"/>
                <a:cs typeface="Times New Roman"/>
              </a:rPr>
              <a:t>and provide the local delivery of the </a:t>
            </a:r>
            <a:r>
              <a:rPr lang="en-GB" dirty="0" smtClean="0">
                <a:solidFill>
                  <a:srgbClr val="000000"/>
                </a:solidFill>
                <a:latin typeface="Calibri"/>
                <a:ea typeface="Calibri"/>
                <a:cs typeface="Times New Roman"/>
              </a:rPr>
              <a:t>NCSP standards </a:t>
            </a:r>
            <a:r>
              <a:rPr lang="en-GB" dirty="0">
                <a:solidFill>
                  <a:srgbClr val="000000"/>
                </a:solidFill>
                <a:latin typeface="Calibri"/>
                <a:ea typeface="Calibri"/>
                <a:cs typeface="Times New Roman"/>
              </a:rPr>
              <a:t> </a:t>
            </a:r>
          </a:p>
          <a:p>
            <a:pPr marL="342900" indent="-342900" algn="just">
              <a:lnSpc>
                <a:spcPct val="115000"/>
              </a:lnSpc>
              <a:spcAft>
                <a:spcPts val="0"/>
              </a:spcAft>
              <a:buFont typeface="+mj-lt"/>
              <a:buAutoNum type="arabicPeriod"/>
            </a:pPr>
            <a:r>
              <a:rPr lang="en-GB" dirty="0" smtClean="0">
                <a:solidFill>
                  <a:srgbClr val="000000"/>
                </a:solidFill>
                <a:latin typeface="Calibri"/>
                <a:ea typeface="Calibri"/>
                <a:cs typeface="Times New Roman"/>
              </a:rPr>
              <a:t>Programme delivery for </a:t>
            </a:r>
            <a:r>
              <a:rPr lang="en-GB" dirty="0">
                <a:solidFill>
                  <a:srgbClr val="000000"/>
                </a:solidFill>
                <a:latin typeface="Calibri"/>
                <a:ea typeface="Calibri"/>
                <a:cs typeface="Times New Roman"/>
              </a:rPr>
              <a:t>15-24 year olds </a:t>
            </a:r>
            <a:endParaRPr lang="en-GB" dirty="0" smtClean="0">
              <a:solidFill>
                <a:srgbClr val="000000"/>
              </a:solidFill>
              <a:latin typeface="Calibri"/>
              <a:ea typeface="Calibri"/>
              <a:cs typeface="Times New Roman"/>
            </a:endParaRPr>
          </a:p>
          <a:p>
            <a:pPr marL="342900" indent="-342900" algn="just">
              <a:lnSpc>
                <a:spcPct val="115000"/>
              </a:lnSpc>
              <a:spcAft>
                <a:spcPts val="0"/>
              </a:spcAft>
              <a:buFont typeface="+mj-lt"/>
              <a:buAutoNum type="arabicPeriod"/>
            </a:pPr>
            <a:r>
              <a:rPr lang="en-GB" dirty="0" smtClean="0">
                <a:solidFill>
                  <a:srgbClr val="000000"/>
                </a:solidFill>
                <a:latin typeface="Calibri"/>
                <a:ea typeface="Calibri"/>
                <a:cs typeface="Times New Roman"/>
              </a:rPr>
              <a:t>Self-sampling </a:t>
            </a:r>
            <a:r>
              <a:rPr lang="en-GB" dirty="0">
                <a:solidFill>
                  <a:srgbClr val="000000"/>
                </a:solidFill>
                <a:latin typeface="Calibri"/>
                <a:ea typeface="Calibri"/>
                <a:cs typeface="Times New Roman"/>
              </a:rPr>
              <a:t>kits, laboratory services, results management, partner notification and </a:t>
            </a:r>
            <a:r>
              <a:rPr lang="en-GB" dirty="0" smtClean="0">
                <a:solidFill>
                  <a:srgbClr val="000000"/>
                </a:solidFill>
                <a:latin typeface="Calibri"/>
                <a:ea typeface="Calibri"/>
                <a:cs typeface="Times New Roman"/>
              </a:rPr>
              <a:t>treatment</a:t>
            </a:r>
          </a:p>
          <a:p>
            <a:pPr marL="342900" indent="-342900" algn="just">
              <a:lnSpc>
                <a:spcPct val="115000"/>
              </a:lnSpc>
              <a:spcAft>
                <a:spcPts val="0"/>
              </a:spcAft>
              <a:buFont typeface="+mj-lt"/>
              <a:buAutoNum type="arabicPeriod"/>
            </a:pPr>
            <a:r>
              <a:rPr lang="en-GB" dirty="0">
                <a:solidFill>
                  <a:srgbClr val="000000"/>
                </a:solidFill>
                <a:latin typeface="Calibri"/>
                <a:ea typeface="Calibri"/>
                <a:cs typeface="Times New Roman"/>
              </a:rPr>
              <a:t>M</a:t>
            </a:r>
            <a:r>
              <a:rPr lang="en-GB" dirty="0" smtClean="0">
                <a:solidFill>
                  <a:srgbClr val="000000"/>
                </a:solidFill>
                <a:latin typeface="Calibri"/>
                <a:ea typeface="Calibri"/>
                <a:cs typeface="Times New Roman"/>
              </a:rPr>
              <a:t>anage </a:t>
            </a:r>
            <a:r>
              <a:rPr lang="en-GB" dirty="0">
                <a:solidFill>
                  <a:srgbClr val="000000"/>
                </a:solidFill>
                <a:latin typeface="Calibri"/>
                <a:ea typeface="Calibri"/>
                <a:cs typeface="Times New Roman"/>
              </a:rPr>
              <a:t>contracts for primary care and pharmacy services to deliver chlamydia testing </a:t>
            </a:r>
            <a:endParaRPr lang="en-GB" dirty="0" smtClean="0">
              <a:solidFill>
                <a:srgbClr val="000000"/>
              </a:solidFill>
              <a:latin typeface="Calibri"/>
              <a:ea typeface="Calibri"/>
              <a:cs typeface="Times New Roman"/>
            </a:endParaRPr>
          </a:p>
          <a:p>
            <a:pPr marL="342900" indent="-342900" algn="just">
              <a:lnSpc>
                <a:spcPct val="115000"/>
              </a:lnSpc>
              <a:spcAft>
                <a:spcPts val="0"/>
              </a:spcAft>
              <a:buFont typeface="+mj-lt"/>
              <a:buAutoNum type="arabicPeriod"/>
            </a:pPr>
            <a:r>
              <a:rPr lang="en-GB" dirty="0" smtClean="0">
                <a:solidFill>
                  <a:srgbClr val="000000"/>
                </a:solidFill>
                <a:latin typeface="Calibri"/>
                <a:ea typeface="Calibri"/>
                <a:cs typeface="Times New Roman"/>
              </a:rPr>
              <a:t>Implement and develop the local plan for Cornwall </a:t>
            </a:r>
            <a:endParaRPr lang="en-GB" dirty="0">
              <a:solidFill>
                <a:srgbClr val="000000"/>
              </a:solidFill>
              <a:latin typeface="Calibri"/>
              <a:ea typeface="Calibri"/>
              <a:cs typeface="Times New Roman"/>
            </a:endParaRPr>
          </a:p>
          <a:p>
            <a:pPr marL="342900" indent="-342900" algn="just">
              <a:lnSpc>
                <a:spcPct val="115000"/>
              </a:lnSpc>
              <a:spcAft>
                <a:spcPts val="0"/>
              </a:spcAft>
              <a:buFont typeface="+mj-lt"/>
              <a:buAutoNum type="arabicPeriod"/>
            </a:pPr>
            <a:r>
              <a:rPr lang="en-GB" dirty="0">
                <a:solidFill>
                  <a:srgbClr val="000000"/>
                </a:solidFill>
                <a:latin typeface="Calibri"/>
                <a:ea typeface="Calibri"/>
                <a:cs typeface="Times New Roman"/>
              </a:rPr>
              <a:t>Integrate chlamydia screening into young person’s services</a:t>
            </a:r>
          </a:p>
        </p:txBody>
      </p:sp>
    </p:spTree>
    <p:extLst>
      <p:ext uri="{BB962C8B-B14F-4D97-AF65-F5344CB8AC3E}">
        <p14:creationId xmlns:p14="http://schemas.microsoft.com/office/powerpoint/2010/main" val="14156079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5910" y="869713"/>
            <a:ext cx="7997590" cy="2652008"/>
          </a:xfrm>
          <a:prstGeom prst="rect">
            <a:avLst/>
          </a:prstGeom>
        </p:spPr>
        <p:txBody>
          <a:bodyPr wrap="square">
            <a:spAutoFit/>
          </a:bodyPr>
          <a:lstStyle/>
          <a:p>
            <a:pPr algn="ctr">
              <a:lnSpc>
                <a:spcPct val="115000"/>
              </a:lnSpc>
              <a:spcAft>
                <a:spcPts val="1000"/>
              </a:spcAft>
            </a:pPr>
            <a:r>
              <a:rPr lang="en-GB" u="sng" dirty="0">
                <a:solidFill>
                  <a:srgbClr val="000000"/>
                </a:solidFill>
                <a:latin typeface="Calibri" panose="020F0502020204030204" pitchFamily="34" charset="0"/>
                <a:cs typeface="Calibri" panose="020F0502020204030204" pitchFamily="34" charset="0"/>
              </a:rPr>
              <a:t>Core components of service </a:t>
            </a:r>
            <a:r>
              <a:rPr lang="en-GB" u="sng" dirty="0" smtClean="0">
                <a:solidFill>
                  <a:srgbClr val="000000"/>
                </a:solidFill>
                <a:latin typeface="Calibri" panose="020F0502020204030204" pitchFamily="34" charset="0"/>
                <a:cs typeface="Calibri" panose="020F0502020204030204" pitchFamily="34" charset="0"/>
              </a:rPr>
              <a:t>delivery</a:t>
            </a:r>
            <a:endParaRPr lang="en-GB" dirty="0">
              <a:solidFill>
                <a:srgbClr val="000000"/>
              </a:solidFill>
              <a:latin typeface="Calibri" panose="020F0502020204030204" pitchFamily="34" charset="0"/>
              <a:cs typeface="Calibri" panose="020F0502020204030204" pitchFamily="34" charset="0"/>
            </a:endParaRPr>
          </a:p>
          <a:p>
            <a:pPr algn="just">
              <a:spcAft>
                <a:spcPts val="0"/>
              </a:spcAft>
            </a:pPr>
            <a:r>
              <a:rPr lang="en-GB" dirty="0">
                <a:solidFill>
                  <a:srgbClr val="000000"/>
                </a:solidFill>
                <a:latin typeface="Calibri"/>
                <a:ea typeface="Calibri"/>
                <a:cs typeface="Times New Roman"/>
              </a:rPr>
              <a:t> </a:t>
            </a:r>
          </a:p>
          <a:p>
            <a:pPr marL="342900" indent="-342900" algn="just">
              <a:lnSpc>
                <a:spcPct val="115000"/>
              </a:lnSpc>
              <a:spcAft>
                <a:spcPts val="0"/>
              </a:spcAft>
              <a:buFont typeface="+mj-lt"/>
              <a:buAutoNum type="arabicPeriod"/>
            </a:pPr>
            <a:r>
              <a:rPr lang="en-GB" dirty="0" smtClean="0">
                <a:solidFill>
                  <a:srgbClr val="000000"/>
                </a:solidFill>
                <a:latin typeface="Calibri"/>
                <a:ea typeface="Calibri"/>
                <a:cs typeface="Times New Roman"/>
              </a:rPr>
              <a:t>A </a:t>
            </a:r>
            <a:r>
              <a:rPr lang="en-GB" dirty="0">
                <a:solidFill>
                  <a:srgbClr val="000000"/>
                </a:solidFill>
                <a:latin typeface="Calibri"/>
                <a:ea typeface="Calibri"/>
                <a:cs typeface="Times New Roman"/>
              </a:rPr>
              <a:t>communications plan will be developed for the sexual health system, through a communications working </a:t>
            </a:r>
            <a:r>
              <a:rPr lang="en-GB" dirty="0" smtClean="0">
                <a:solidFill>
                  <a:srgbClr val="000000"/>
                </a:solidFill>
                <a:latin typeface="Calibri"/>
                <a:ea typeface="Calibri"/>
                <a:cs typeface="Times New Roman"/>
              </a:rPr>
              <a:t>group</a:t>
            </a:r>
          </a:p>
          <a:p>
            <a:pPr marL="342900" indent="-342900" algn="just">
              <a:lnSpc>
                <a:spcPct val="115000"/>
              </a:lnSpc>
              <a:spcAft>
                <a:spcPts val="0"/>
              </a:spcAft>
              <a:buFont typeface="+mj-lt"/>
              <a:buAutoNum type="arabicPeriod"/>
            </a:pPr>
            <a:r>
              <a:rPr lang="en-GB" dirty="0" smtClean="0">
                <a:solidFill>
                  <a:srgbClr val="000000"/>
                </a:solidFill>
                <a:latin typeface="Calibri"/>
                <a:ea typeface="Calibri"/>
                <a:cs typeface="Times New Roman"/>
              </a:rPr>
              <a:t>Make </a:t>
            </a:r>
            <a:r>
              <a:rPr lang="en-GB" dirty="0">
                <a:solidFill>
                  <a:srgbClr val="000000"/>
                </a:solidFill>
                <a:latin typeface="Calibri"/>
                <a:ea typeface="Calibri"/>
                <a:cs typeface="Times New Roman"/>
              </a:rPr>
              <a:t>Every Contact Count (MECC) </a:t>
            </a:r>
            <a:r>
              <a:rPr lang="en-GB" dirty="0" smtClean="0">
                <a:solidFill>
                  <a:srgbClr val="000000"/>
                </a:solidFill>
                <a:latin typeface="Calibri"/>
                <a:ea typeface="Calibri"/>
                <a:cs typeface="Times New Roman"/>
              </a:rPr>
              <a:t>- provider </a:t>
            </a:r>
            <a:r>
              <a:rPr lang="en-GB" dirty="0">
                <a:solidFill>
                  <a:srgbClr val="000000"/>
                </a:solidFill>
                <a:latin typeface="Calibri"/>
                <a:ea typeface="Calibri"/>
                <a:cs typeface="Times New Roman"/>
              </a:rPr>
              <a:t>will develop a plan to establish MECC </a:t>
            </a:r>
            <a:endParaRPr lang="en-GB" dirty="0" smtClean="0">
              <a:solidFill>
                <a:srgbClr val="000000"/>
              </a:solidFill>
              <a:latin typeface="Calibri"/>
              <a:ea typeface="Calibri"/>
              <a:cs typeface="Times New Roman"/>
            </a:endParaRPr>
          </a:p>
          <a:p>
            <a:pPr algn="just">
              <a:lnSpc>
                <a:spcPct val="115000"/>
              </a:lnSpc>
              <a:spcAft>
                <a:spcPts val="0"/>
              </a:spcAft>
            </a:pPr>
            <a:endParaRPr lang="en-GB" u="sng" dirty="0">
              <a:solidFill>
                <a:srgbClr val="000000"/>
              </a:solidFill>
              <a:latin typeface="Calibri"/>
              <a:ea typeface="Times New Roman"/>
              <a:cs typeface="Times New Roman"/>
            </a:endParaRPr>
          </a:p>
        </p:txBody>
      </p:sp>
    </p:spTree>
    <p:extLst>
      <p:ext uri="{BB962C8B-B14F-4D97-AF65-F5344CB8AC3E}">
        <p14:creationId xmlns:p14="http://schemas.microsoft.com/office/powerpoint/2010/main" val="40129026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728" y="906072"/>
            <a:ext cx="8229600" cy="4324261"/>
          </a:xfrm>
          <a:prstGeom prst="rect">
            <a:avLst/>
          </a:prstGeom>
        </p:spPr>
        <p:txBody>
          <a:bodyPr wrap="square">
            <a:spAutoFit/>
          </a:bodyPr>
          <a:lstStyle/>
          <a:p>
            <a:pPr marL="457200" indent="-457200" algn="ctr">
              <a:spcBef>
                <a:spcPts val="1200"/>
              </a:spcBef>
              <a:spcAft>
                <a:spcPts val="0"/>
              </a:spcAft>
              <a:tabLst>
                <a:tab pos="527685" algn="l"/>
              </a:tabLst>
            </a:pPr>
            <a:r>
              <a:rPr lang="en-GB" u="sng" dirty="0">
                <a:solidFill>
                  <a:srgbClr val="000000"/>
                </a:solidFill>
                <a:latin typeface="Calibri"/>
                <a:ea typeface="Times New Roman"/>
                <a:cs typeface="Times New Roman"/>
              </a:rPr>
              <a:t>Location of provider </a:t>
            </a:r>
            <a:r>
              <a:rPr lang="en-GB" u="sng" dirty="0" smtClean="0">
                <a:solidFill>
                  <a:srgbClr val="000000"/>
                </a:solidFill>
                <a:latin typeface="Calibri"/>
                <a:ea typeface="Times New Roman"/>
                <a:cs typeface="Times New Roman"/>
              </a:rPr>
              <a:t>premises</a:t>
            </a:r>
          </a:p>
          <a:p>
            <a:pPr algn="just">
              <a:lnSpc>
                <a:spcPct val="115000"/>
              </a:lnSpc>
              <a:spcAft>
                <a:spcPts val="0"/>
              </a:spcAft>
            </a:pPr>
            <a:endParaRPr lang="en-GB" u="sng" dirty="0" smtClean="0">
              <a:solidFill>
                <a:srgbClr val="000000"/>
              </a:solidFill>
              <a:latin typeface="Calibri"/>
              <a:ea typeface="Times New Roman"/>
              <a:cs typeface="Times New Roman"/>
            </a:endParaRPr>
          </a:p>
          <a:p>
            <a:pPr algn="just">
              <a:lnSpc>
                <a:spcPct val="115000"/>
              </a:lnSpc>
              <a:spcAft>
                <a:spcPts val="0"/>
              </a:spcAft>
            </a:pPr>
            <a:r>
              <a:rPr lang="en-GB" u="sng" dirty="0" smtClean="0">
                <a:solidFill>
                  <a:srgbClr val="000000"/>
                </a:solidFill>
                <a:latin typeface="Calibri"/>
                <a:ea typeface="Times New Roman"/>
                <a:cs typeface="Times New Roman"/>
              </a:rPr>
              <a:t>Service </a:t>
            </a:r>
            <a:r>
              <a:rPr lang="en-GB" u="sng" dirty="0">
                <a:solidFill>
                  <a:srgbClr val="000000"/>
                </a:solidFill>
                <a:latin typeface="Calibri"/>
                <a:ea typeface="Times New Roman"/>
                <a:cs typeface="Times New Roman"/>
              </a:rPr>
              <a:t>levels</a:t>
            </a:r>
            <a:endParaRPr lang="en-GB" sz="2800" b="1" dirty="0">
              <a:solidFill>
                <a:srgbClr val="000000"/>
              </a:solidFill>
              <a:latin typeface="Arial"/>
              <a:ea typeface="Times New Roman"/>
              <a:cs typeface="Times New Roman"/>
            </a:endParaRPr>
          </a:p>
          <a:p>
            <a:pPr marL="297180" indent="-227330">
              <a:lnSpc>
                <a:spcPct val="115000"/>
              </a:lnSpc>
              <a:spcBef>
                <a:spcPts val="615"/>
              </a:spcBef>
              <a:spcAft>
                <a:spcPts val="0"/>
              </a:spcAft>
            </a:pPr>
            <a:r>
              <a:rPr lang="en-GB" dirty="0">
                <a:solidFill>
                  <a:srgbClr val="000000"/>
                </a:solidFill>
                <a:latin typeface="Calibri"/>
                <a:ea typeface="Arial"/>
                <a:cs typeface="Times New Roman"/>
              </a:rPr>
              <a:t>The service will provide a range of interventions to meet the needs of local</a:t>
            </a:r>
          </a:p>
          <a:p>
            <a:pPr marL="297180" indent="-227330">
              <a:lnSpc>
                <a:spcPct val="115000"/>
              </a:lnSpc>
              <a:spcBef>
                <a:spcPts val="615"/>
              </a:spcBef>
              <a:spcAft>
                <a:spcPts val="0"/>
              </a:spcAft>
            </a:pPr>
            <a:r>
              <a:rPr lang="en-GB" dirty="0" smtClean="0">
                <a:solidFill>
                  <a:srgbClr val="000000"/>
                </a:solidFill>
                <a:latin typeface="Calibri"/>
                <a:ea typeface="Arial"/>
                <a:cs typeface="Times New Roman"/>
              </a:rPr>
              <a:t>Population delivering an integrated </a:t>
            </a:r>
            <a:r>
              <a:rPr lang="en-GB" dirty="0">
                <a:solidFill>
                  <a:srgbClr val="000000"/>
                </a:solidFill>
                <a:latin typeface="Calibri"/>
                <a:ea typeface="Arial"/>
                <a:cs typeface="Times New Roman"/>
              </a:rPr>
              <a:t>sexual health service </a:t>
            </a:r>
            <a:r>
              <a:rPr lang="en-GB" dirty="0" smtClean="0">
                <a:solidFill>
                  <a:srgbClr val="000000"/>
                </a:solidFill>
                <a:latin typeface="Calibri"/>
                <a:ea typeface="Arial"/>
                <a:cs typeface="Times New Roman"/>
              </a:rPr>
              <a:t>in </a:t>
            </a:r>
            <a:r>
              <a:rPr lang="en-GB" dirty="0">
                <a:solidFill>
                  <a:srgbClr val="000000"/>
                </a:solidFill>
                <a:latin typeface="Calibri"/>
                <a:ea typeface="Arial"/>
                <a:cs typeface="Times New Roman"/>
              </a:rPr>
              <a:t>broad</a:t>
            </a:r>
          </a:p>
          <a:p>
            <a:pPr marL="297180" indent="-227330">
              <a:lnSpc>
                <a:spcPct val="115000"/>
              </a:lnSpc>
              <a:spcBef>
                <a:spcPts val="615"/>
              </a:spcBef>
              <a:spcAft>
                <a:spcPts val="0"/>
              </a:spcAft>
            </a:pPr>
            <a:r>
              <a:rPr lang="en-GB" dirty="0">
                <a:solidFill>
                  <a:srgbClr val="000000"/>
                </a:solidFill>
                <a:latin typeface="Calibri"/>
                <a:ea typeface="Arial"/>
                <a:cs typeface="Times New Roman"/>
              </a:rPr>
              <a:t>accordance with </a:t>
            </a:r>
            <a:r>
              <a:rPr lang="en-GB" dirty="0" smtClean="0">
                <a:solidFill>
                  <a:srgbClr val="000000"/>
                </a:solidFill>
                <a:latin typeface="Calibri"/>
                <a:ea typeface="Arial"/>
                <a:cs typeface="Times New Roman"/>
              </a:rPr>
              <a:t> </a:t>
            </a:r>
            <a:r>
              <a:rPr lang="en-GB" dirty="0">
                <a:solidFill>
                  <a:srgbClr val="000000"/>
                </a:solidFill>
                <a:latin typeface="Calibri"/>
                <a:ea typeface="Arial"/>
                <a:cs typeface="Times New Roman"/>
              </a:rPr>
              <a:t>level 1, 2 and 3 service </a:t>
            </a:r>
            <a:r>
              <a:rPr lang="en-GB" dirty="0" smtClean="0">
                <a:solidFill>
                  <a:srgbClr val="000000"/>
                </a:solidFill>
                <a:latin typeface="Calibri"/>
                <a:ea typeface="Arial"/>
                <a:cs typeface="Times New Roman"/>
              </a:rPr>
              <a:t>models</a:t>
            </a:r>
            <a:endParaRPr lang="en-GB" sz="2800" b="1" dirty="0">
              <a:solidFill>
                <a:srgbClr val="000000"/>
              </a:solidFill>
              <a:latin typeface="Arial"/>
              <a:ea typeface="Times New Roman"/>
              <a:cs typeface="Times New Roman"/>
            </a:endParaRPr>
          </a:p>
          <a:p>
            <a:pPr>
              <a:spcAft>
                <a:spcPts val="0"/>
              </a:spcAft>
            </a:pPr>
            <a:r>
              <a:rPr lang="en-GB" dirty="0">
                <a:solidFill>
                  <a:srgbClr val="000000"/>
                </a:solidFill>
                <a:latin typeface="Calibri"/>
                <a:ea typeface="Calibri"/>
                <a:cs typeface="Times New Roman"/>
              </a:rPr>
              <a:t> </a:t>
            </a:r>
          </a:p>
          <a:p>
            <a:pPr marL="457200" indent="-457200" algn="just">
              <a:spcAft>
                <a:spcPts val="1000"/>
              </a:spcAft>
              <a:buFont typeface="+mj-lt"/>
              <a:buAutoNum type="arabicPeriod"/>
            </a:pPr>
            <a:r>
              <a:rPr lang="en-GB" dirty="0" smtClean="0">
                <a:solidFill>
                  <a:srgbClr val="000000"/>
                </a:solidFill>
                <a:latin typeface="Calibri"/>
                <a:ea typeface="Calibri"/>
                <a:cs typeface="Times New Roman"/>
              </a:rPr>
              <a:t>Delivered </a:t>
            </a:r>
            <a:r>
              <a:rPr lang="en-GB" dirty="0">
                <a:solidFill>
                  <a:srgbClr val="000000"/>
                </a:solidFill>
                <a:latin typeface="Calibri"/>
                <a:ea typeface="Calibri"/>
                <a:cs typeface="Times New Roman"/>
              </a:rPr>
              <a:t>at times and locations </a:t>
            </a:r>
            <a:r>
              <a:rPr lang="en-GB" dirty="0" smtClean="0">
                <a:solidFill>
                  <a:srgbClr val="000000"/>
                </a:solidFill>
                <a:latin typeface="Calibri"/>
                <a:ea typeface="Calibri"/>
                <a:cs typeface="Times New Roman"/>
              </a:rPr>
              <a:t>accessible </a:t>
            </a:r>
            <a:r>
              <a:rPr lang="en-GB" dirty="0">
                <a:solidFill>
                  <a:srgbClr val="000000"/>
                </a:solidFill>
                <a:latin typeface="Calibri"/>
                <a:ea typeface="Calibri"/>
                <a:cs typeface="Times New Roman"/>
              </a:rPr>
              <a:t>to the local population </a:t>
            </a:r>
            <a:endParaRPr lang="en-GB" dirty="0" smtClean="0">
              <a:solidFill>
                <a:srgbClr val="000000"/>
              </a:solidFill>
              <a:latin typeface="Calibri"/>
              <a:ea typeface="Calibri"/>
              <a:cs typeface="Times New Roman"/>
            </a:endParaRPr>
          </a:p>
          <a:p>
            <a:pPr marL="457200" indent="-457200" algn="just">
              <a:spcAft>
                <a:spcPts val="1000"/>
              </a:spcAft>
              <a:buFont typeface="+mj-lt"/>
              <a:buAutoNum type="arabicPeriod"/>
            </a:pPr>
            <a:r>
              <a:rPr lang="en-GB" dirty="0" smtClean="0">
                <a:solidFill>
                  <a:srgbClr val="000000"/>
                </a:solidFill>
                <a:latin typeface="Calibri"/>
                <a:ea typeface="Arial"/>
                <a:cs typeface="Times New Roman"/>
              </a:rPr>
              <a:t>A mixture of walk-in </a:t>
            </a:r>
            <a:r>
              <a:rPr lang="en-GB" dirty="0">
                <a:solidFill>
                  <a:srgbClr val="000000"/>
                </a:solidFill>
                <a:latin typeface="Calibri"/>
                <a:ea typeface="Arial"/>
                <a:cs typeface="Times New Roman"/>
              </a:rPr>
              <a:t>and appointment clinics will be </a:t>
            </a:r>
            <a:r>
              <a:rPr lang="en-GB" dirty="0" smtClean="0">
                <a:solidFill>
                  <a:srgbClr val="000000"/>
                </a:solidFill>
                <a:latin typeface="Calibri"/>
                <a:ea typeface="Arial"/>
                <a:cs typeface="Times New Roman"/>
              </a:rPr>
              <a:t>available</a:t>
            </a:r>
            <a:endParaRPr lang="en-GB" dirty="0">
              <a:solidFill>
                <a:srgbClr val="000000"/>
              </a:solidFill>
              <a:latin typeface="Calibri"/>
              <a:ea typeface="Arial"/>
              <a:cs typeface="Times New Roman"/>
            </a:endParaRPr>
          </a:p>
          <a:p>
            <a:pPr marL="457200" indent="-457200" algn="just">
              <a:spcAft>
                <a:spcPts val="1000"/>
              </a:spcAft>
              <a:buFont typeface="+mj-lt"/>
              <a:buAutoNum type="arabicPeriod"/>
            </a:pPr>
            <a:r>
              <a:rPr lang="en-GB" dirty="0" smtClean="0">
                <a:solidFill>
                  <a:srgbClr val="000000"/>
                </a:solidFill>
                <a:latin typeface="Calibri"/>
                <a:ea typeface="Calibri"/>
                <a:cs typeface="Calibri"/>
              </a:rPr>
              <a:t>All </a:t>
            </a:r>
            <a:r>
              <a:rPr lang="en-GB" dirty="0">
                <a:solidFill>
                  <a:srgbClr val="000000"/>
                </a:solidFill>
                <a:latin typeface="Calibri"/>
                <a:ea typeface="Calibri"/>
                <a:cs typeface="Calibri"/>
              </a:rPr>
              <a:t>clinics are clearly </a:t>
            </a:r>
            <a:r>
              <a:rPr lang="en-GB" dirty="0" smtClean="0">
                <a:solidFill>
                  <a:srgbClr val="000000"/>
                </a:solidFill>
                <a:latin typeface="Calibri"/>
                <a:ea typeface="Calibri"/>
                <a:cs typeface="Calibri"/>
              </a:rPr>
              <a:t>advertised</a:t>
            </a:r>
            <a:endParaRPr lang="en-GB" dirty="0">
              <a:solidFill>
                <a:srgbClr val="000000"/>
              </a:solidFill>
              <a:latin typeface="Calibri"/>
              <a:ea typeface="Calibri"/>
              <a:cs typeface="Times New Roman"/>
            </a:endParaRPr>
          </a:p>
          <a:p>
            <a:pPr marL="457200" indent="-457200" algn="just">
              <a:spcAft>
                <a:spcPts val="0"/>
              </a:spcAft>
              <a:buFont typeface="+mj-lt"/>
              <a:buAutoNum type="arabicPeriod"/>
            </a:pPr>
            <a:r>
              <a:rPr lang="en-GB" dirty="0" smtClean="0">
                <a:solidFill>
                  <a:srgbClr val="000000"/>
                </a:solidFill>
                <a:latin typeface="Calibri"/>
                <a:ea typeface="Calibri"/>
                <a:cs typeface="Calibri"/>
              </a:rPr>
              <a:t>Clinic </a:t>
            </a:r>
            <a:r>
              <a:rPr lang="en-GB" dirty="0">
                <a:solidFill>
                  <a:srgbClr val="000000"/>
                </a:solidFill>
                <a:latin typeface="Calibri"/>
                <a:ea typeface="Calibri"/>
                <a:cs typeface="Calibri"/>
              </a:rPr>
              <a:t>hours will be distributed fairly and </a:t>
            </a:r>
            <a:r>
              <a:rPr lang="en-GB" dirty="0" smtClean="0">
                <a:solidFill>
                  <a:srgbClr val="000000"/>
                </a:solidFill>
                <a:latin typeface="Calibri"/>
                <a:ea typeface="Calibri"/>
                <a:cs typeface="Calibri"/>
              </a:rPr>
              <a:t>consistently</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32172241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963" y="150125"/>
            <a:ext cx="8045354" cy="409434"/>
          </a:xfrm>
        </p:spPr>
        <p:txBody>
          <a:bodyPr>
            <a:normAutofit/>
          </a:bodyPr>
          <a:lstStyle/>
          <a:p>
            <a:r>
              <a:rPr lang="en-GB" sz="2000" u="sng" dirty="0"/>
              <a:t>C</a:t>
            </a:r>
            <a:r>
              <a:rPr lang="en-GB" sz="2000" u="sng" dirty="0" smtClean="0"/>
              <a:t>linic </a:t>
            </a:r>
            <a:r>
              <a:rPr lang="en-GB" sz="2000" u="sng" dirty="0"/>
              <a:t>l</a:t>
            </a:r>
            <a:r>
              <a:rPr lang="en-GB" sz="2000" u="sng" dirty="0" smtClean="0"/>
              <a:t>ocations</a:t>
            </a:r>
            <a:endParaRPr lang="en-GB" sz="2000" u="sng" dirty="0"/>
          </a:p>
        </p:txBody>
      </p:sp>
      <p:sp>
        <p:nvSpPr>
          <p:cNvPr id="3" name="Content Placeholder 2"/>
          <p:cNvSpPr>
            <a:spLocks noGrp="1"/>
          </p:cNvSpPr>
          <p:nvPr>
            <p:ph idx="1"/>
          </p:nvPr>
        </p:nvSpPr>
        <p:spPr/>
        <p:txBody>
          <a:bodyPr>
            <a:normAutofit/>
          </a:bodyPr>
          <a:lstStyle/>
          <a:p>
            <a:pPr marL="0" lvl="0" indent="0" algn="just">
              <a:lnSpc>
                <a:spcPct val="115000"/>
              </a:lnSpc>
              <a:buNone/>
            </a:pPr>
            <a:endParaRPr lang="en-GB" dirty="0">
              <a:cs typeface="Calibri"/>
            </a:endParaRPr>
          </a:p>
          <a:p>
            <a:pPr lvl="0" algn="just">
              <a:lnSpc>
                <a:spcPct val="115000"/>
              </a:lnSpc>
              <a:buFont typeface="+mj-lt"/>
              <a:buAutoNum type="arabicPeriod"/>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198234493"/>
              </p:ext>
            </p:extLst>
          </p:nvPr>
        </p:nvGraphicFramePr>
        <p:xfrm>
          <a:off x="381000" y="668740"/>
          <a:ext cx="8305800" cy="5748627"/>
        </p:xfrm>
        <a:graphic>
          <a:graphicData uri="http://schemas.openxmlformats.org/drawingml/2006/table">
            <a:tbl>
              <a:tblPr firstRow="1" bandRow="1">
                <a:tableStyleId>{5C22544A-7EE6-4342-B048-85BDC9FD1C3A}</a:tableStyleId>
              </a:tblPr>
              <a:tblGrid>
                <a:gridCol w="2076450">
                  <a:extLst>
                    <a:ext uri="{9D8B030D-6E8A-4147-A177-3AD203B41FA5}">
                      <a16:colId xmlns:a16="http://schemas.microsoft.com/office/drawing/2014/main" xmlns="" val="20000"/>
                    </a:ext>
                  </a:extLst>
                </a:gridCol>
                <a:gridCol w="2076450">
                  <a:extLst>
                    <a:ext uri="{9D8B030D-6E8A-4147-A177-3AD203B41FA5}">
                      <a16:colId xmlns:a16="http://schemas.microsoft.com/office/drawing/2014/main" xmlns="" val="20001"/>
                    </a:ext>
                  </a:extLst>
                </a:gridCol>
                <a:gridCol w="2076450">
                  <a:extLst>
                    <a:ext uri="{9D8B030D-6E8A-4147-A177-3AD203B41FA5}">
                      <a16:colId xmlns:a16="http://schemas.microsoft.com/office/drawing/2014/main" xmlns="" val="20002"/>
                    </a:ext>
                  </a:extLst>
                </a:gridCol>
                <a:gridCol w="2076450">
                  <a:extLst>
                    <a:ext uri="{9D8B030D-6E8A-4147-A177-3AD203B41FA5}">
                      <a16:colId xmlns:a16="http://schemas.microsoft.com/office/drawing/2014/main" xmlns="" val="20003"/>
                    </a:ext>
                  </a:extLst>
                </a:gridCol>
              </a:tblGrid>
              <a:tr h="202096">
                <a:tc>
                  <a:txBody>
                    <a:bodyPr/>
                    <a:lstStyle/>
                    <a:p>
                      <a:r>
                        <a:rPr lang="en-GB" sz="1400" dirty="0" smtClean="0"/>
                        <a:t>Location</a:t>
                      </a:r>
                      <a:endParaRPr lang="en-GB" sz="1400" dirty="0"/>
                    </a:p>
                  </a:txBody>
                  <a:tcPr/>
                </a:tc>
                <a:tc>
                  <a:txBody>
                    <a:bodyPr/>
                    <a:lstStyle/>
                    <a:p>
                      <a:r>
                        <a:rPr lang="en-GB" sz="1400" dirty="0" smtClean="0"/>
                        <a:t>Clinic Level</a:t>
                      </a:r>
                      <a:endParaRPr lang="en-GB" sz="1400" dirty="0"/>
                    </a:p>
                  </a:txBody>
                  <a:tcPr/>
                </a:tc>
                <a:tc>
                  <a:txBody>
                    <a:bodyPr/>
                    <a:lstStyle/>
                    <a:p>
                      <a:r>
                        <a:rPr lang="en-GB" sz="1400" dirty="0" smtClean="0"/>
                        <a:t>Opening Times</a:t>
                      </a:r>
                      <a:endParaRPr lang="en-GB" sz="1400" dirty="0"/>
                    </a:p>
                  </a:txBody>
                  <a:tcPr/>
                </a:tc>
                <a:tc>
                  <a:txBody>
                    <a:bodyPr/>
                    <a:lstStyle/>
                    <a:p>
                      <a:r>
                        <a:rPr lang="en-GB" sz="1400" dirty="0" smtClean="0"/>
                        <a:t>Days</a:t>
                      </a:r>
                      <a:endParaRPr lang="en-GB" sz="1400" dirty="0"/>
                    </a:p>
                  </a:txBody>
                  <a:tcPr/>
                </a:tc>
                <a:extLst>
                  <a:ext uri="{0D108BD9-81ED-4DB2-BD59-A6C34878D82A}">
                    <a16:rowId xmlns:a16="http://schemas.microsoft.com/office/drawing/2014/main" xmlns="" val="10000"/>
                  </a:ext>
                </a:extLst>
              </a:tr>
              <a:tr h="656811">
                <a:tc>
                  <a:txBody>
                    <a:bodyPr/>
                    <a:lstStyle/>
                    <a:p>
                      <a:r>
                        <a:rPr lang="en-GB" sz="1400" dirty="0" smtClean="0"/>
                        <a:t>Truro</a:t>
                      </a:r>
                      <a:endParaRPr lang="en-GB" sz="1400" dirty="0"/>
                    </a:p>
                  </a:txBody>
                  <a:tcPr/>
                </a:tc>
                <a:tc>
                  <a:txBody>
                    <a:bodyPr/>
                    <a:lstStyle/>
                    <a:p>
                      <a:r>
                        <a:rPr lang="en-GB" sz="1400" dirty="0" smtClean="0"/>
                        <a:t>3</a:t>
                      </a:r>
                      <a:endParaRPr lang="en-GB" sz="1400" dirty="0"/>
                    </a:p>
                  </a:txBody>
                  <a:tcPr/>
                </a:tc>
                <a:tc>
                  <a:txBody>
                    <a:bodyPr/>
                    <a:lstStyle/>
                    <a:p>
                      <a:r>
                        <a:rPr lang="en-GB" sz="1400" dirty="0" smtClean="0"/>
                        <a:t>9.00am – 7.30pm</a:t>
                      </a:r>
                      <a:endParaRPr lang="en-GB" sz="1400" dirty="0"/>
                    </a:p>
                  </a:txBody>
                  <a:tcPr/>
                </a:tc>
                <a:tc>
                  <a:txBody>
                    <a:bodyPr/>
                    <a:lstStyle/>
                    <a:p>
                      <a:r>
                        <a:rPr lang="en-GB" sz="1400" dirty="0" smtClean="0"/>
                        <a:t>2 days per week plus level 3 every Saturday for 4 hours</a:t>
                      </a:r>
                      <a:endParaRPr lang="en-GB" sz="1400" dirty="0"/>
                    </a:p>
                  </a:txBody>
                  <a:tcPr/>
                </a:tc>
                <a:extLst>
                  <a:ext uri="{0D108BD9-81ED-4DB2-BD59-A6C34878D82A}">
                    <a16:rowId xmlns:a16="http://schemas.microsoft.com/office/drawing/2014/main" xmlns="" val="10001"/>
                  </a:ext>
                </a:extLst>
              </a:tr>
              <a:tr h="752390">
                <a:tc>
                  <a:txBody>
                    <a:bodyPr/>
                    <a:lstStyle/>
                    <a:p>
                      <a:r>
                        <a:rPr lang="en-GB" sz="1400" dirty="0" smtClean="0"/>
                        <a:t>Penzance</a:t>
                      </a:r>
                      <a:endParaRPr lang="en-GB" sz="1400" dirty="0"/>
                    </a:p>
                  </a:txBody>
                  <a:tcPr/>
                </a:tc>
                <a:tc>
                  <a:txBody>
                    <a:bodyPr/>
                    <a:lstStyle/>
                    <a:p>
                      <a:r>
                        <a:rPr lang="en-GB" sz="1400" dirty="0" smtClean="0"/>
                        <a:t>3</a:t>
                      </a:r>
                      <a:endParaRPr lang="en-GB" sz="1400" dirty="0"/>
                    </a:p>
                  </a:txBody>
                  <a:tcPr/>
                </a:tc>
                <a:tc>
                  <a:txBody>
                    <a:bodyPr/>
                    <a:lstStyle/>
                    <a:p>
                      <a:r>
                        <a:rPr lang="en-GB" sz="1400" dirty="0" smtClean="0"/>
                        <a:t>12.00</a:t>
                      </a:r>
                      <a:r>
                        <a:rPr lang="en-GB" sz="1400" baseline="0" dirty="0" smtClean="0"/>
                        <a:t> – 7.30pm</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1 day per week plus level 3 every Saturday for 4 hours</a:t>
                      </a:r>
                    </a:p>
                    <a:p>
                      <a:endParaRPr lang="en-GB" sz="1400" dirty="0"/>
                    </a:p>
                  </a:txBody>
                  <a:tcPr/>
                </a:tc>
                <a:extLst>
                  <a:ext uri="{0D108BD9-81ED-4DB2-BD59-A6C34878D82A}">
                    <a16:rowId xmlns:a16="http://schemas.microsoft.com/office/drawing/2014/main" xmlns="" val="10002"/>
                  </a:ext>
                </a:extLst>
              </a:tr>
              <a:tr h="808383">
                <a:tc>
                  <a:txBody>
                    <a:bodyPr/>
                    <a:lstStyle/>
                    <a:p>
                      <a:r>
                        <a:rPr lang="en-GB" sz="1400" dirty="0" smtClean="0"/>
                        <a:t>Falmouth</a:t>
                      </a:r>
                      <a:r>
                        <a:rPr lang="en-GB" sz="1400" baseline="0" dirty="0" smtClean="0"/>
                        <a:t> or Penryn</a:t>
                      </a:r>
                      <a:endParaRPr lang="en-GB" sz="1400" dirty="0"/>
                    </a:p>
                  </a:txBody>
                  <a:tcPr/>
                </a:tc>
                <a:tc>
                  <a:txBody>
                    <a:bodyPr/>
                    <a:lstStyle/>
                    <a:p>
                      <a:r>
                        <a:rPr lang="en-GB" sz="1400" dirty="0" smtClean="0"/>
                        <a:t>3</a:t>
                      </a:r>
                      <a:endParaRPr lang="en-GB" sz="1400" dirty="0"/>
                    </a:p>
                  </a:txBody>
                  <a:tcPr/>
                </a:tc>
                <a:tc>
                  <a:txBody>
                    <a:bodyPr/>
                    <a:lstStyle/>
                    <a:p>
                      <a:r>
                        <a:rPr lang="en-GB" sz="1400" dirty="0" smtClean="0"/>
                        <a:t>12.00</a:t>
                      </a:r>
                      <a:r>
                        <a:rPr lang="en-GB" sz="1400" baseline="0" dirty="0" smtClean="0"/>
                        <a:t> – 7.30pm</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1 day per week plus level 3 every Saturday for 4 hours</a:t>
                      </a:r>
                    </a:p>
                    <a:p>
                      <a:endParaRPr lang="en-GB" sz="1400" dirty="0"/>
                    </a:p>
                  </a:txBody>
                  <a:tcPr/>
                </a:tc>
                <a:extLst>
                  <a:ext uri="{0D108BD9-81ED-4DB2-BD59-A6C34878D82A}">
                    <a16:rowId xmlns:a16="http://schemas.microsoft.com/office/drawing/2014/main" xmlns="" val="10003"/>
                  </a:ext>
                </a:extLst>
              </a:tr>
              <a:tr h="808383">
                <a:tc>
                  <a:txBody>
                    <a:bodyPr/>
                    <a:lstStyle/>
                    <a:p>
                      <a:r>
                        <a:rPr lang="en-GB" sz="1400" dirty="0" smtClean="0"/>
                        <a:t>Liskeard</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3</a:t>
                      </a:r>
                    </a:p>
                    <a:p>
                      <a:endParaRPr lang="en-GB" sz="1400" dirty="0"/>
                    </a:p>
                  </a:txBody>
                  <a:tcPr/>
                </a:tc>
                <a:tc>
                  <a:txBody>
                    <a:bodyPr/>
                    <a:lstStyle/>
                    <a:p>
                      <a:r>
                        <a:rPr lang="en-GB" sz="1400" dirty="0" smtClean="0"/>
                        <a:t>12.00</a:t>
                      </a:r>
                      <a:r>
                        <a:rPr lang="en-GB" sz="1400" baseline="0" dirty="0" smtClean="0"/>
                        <a:t> – 7.30pm</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1 day per week plus level 3 every Saturday for 4 hours</a:t>
                      </a:r>
                    </a:p>
                    <a:p>
                      <a:endParaRPr lang="en-GB" sz="1400" dirty="0"/>
                    </a:p>
                  </a:txBody>
                  <a:tcPr/>
                </a:tc>
                <a:extLst>
                  <a:ext uri="{0D108BD9-81ED-4DB2-BD59-A6C34878D82A}">
                    <a16:rowId xmlns:a16="http://schemas.microsoft.com/office/drawing/2014/main" xmlns="" val="10004"/>
                  </a:ext>
                </a:extLst>
              </a:tr>
              <a:tr h="202096">
                <a:tc>
                  <a:txBody>
                    <a:bodyPr/>
                    <a:lstStyle/>
                    <a:p>
                      <a:r>
                        <a:rPr lang="en-GB" sz="1400" dirty="0" smtClean="0"/>
                        <a:t>Bodmin</a:t>
                      </a:r>
                      <a:endParaRPr lang="en-GB" sz="1400" dirty="0"/>
                    </a:p>
                  </a:txBody>
                  <a:tcPr/>
                </a:tc>
                <a:tc>
                  <a:txBody>
                    <a:bodyPr/>
                    <a:lstStyle/>
                    <a:p>
                      <a:r>
                        <a:rPr lang="en-GB" sz="1400" dirty="0" smtClean="0"/>
                        <a:t>3</a:t>
                      </a:r>
                      <a:endParaRPr lang="en-GB" sz="1400" dirty="0"/>
                    </a:p>
                  </a:txBody>
                  <a:tcPr/>
                </a:tc>
                <a:tc>
                  <a:txBody>
                    <a:bodyPr/>
                    <a:lstStyle/>
                    <a:p>
                      <a:r>
                        <a:rPr lang="en-GB" sz="1400" dirty="0" smtClean="0"/>
                        <a:t>12.00</a:t>
                      </a:r>
                      <a:r>
                        <a:rPr lang="en-GB" sz="1400" baseline="0" dirty="0" smtClean="0"/>
                        <a:t> – 7.30pm</a:t>
                      </a:r>
                      <a:endParaRPr lang="en-GB" sz="1400" dirty="0"/>
                    </a:p>
                  </a:txBody>
                  <a:tcPr/>
                </a:tc>
                <a:tc>
                  <a:txBody>
                    <a:bodyPr/>
                    <a:lstStyle/>
                    <a:p>
                      <a:r>
                        <a:rPr lang="en-GB" sz="1400" dirty="0" smtClean="0"/>
                        <a:t>1 day per week</a:t>
                      </a:r>
                      <a:endParaRPr lang="en-GB" sz="1400" dirty="0"/>
                    </a:p>
                  </a:txBody>
                  <a:tcPr/>
                </a:tc>
                <a:extLst>
                  <a:ext uri="{0D108BD9-81ED-4DB2-BD59-A6C34878D82A}">
                    <a16:rowId xmlns:a16="http://schemas.microsoft.com/office/drawing/2014/main" xmlns="" val="10005"/>
                  </a:ext>
                </a:extLst>
              </a:tr>
              <a:tr h="202096">
                <a:tc>
                  <a:txBody>
                    <a:bodyPr/>
                    <a:lstStyle/>
                    <a:p>
                      <a:r>
                        <a:rPr lang="en-GB" sz="1400" dirty="0" smtClean="0"/>
                        <a:t>Newquay</a:t>
                      </a:r>
                      <a:endParaRPr lang="en-GB" sz="1400" dirty="0"/>
                    </a:p>
                  </a:txBody>
                  <a:tcPr/>
                </a:tc>
                <a:tc>
                  <a:txBody>
                    <a:bodyPr/>
                    <a:lstStyle/>
                    <a:p>
                      <a:r>
                        <a:rPr lang="en-GB" sz="1400" dirty="0" smtClean="0"/>
                        <a:t>3</a:t>
                      </a:r>
                      <a:endParaRPr lang="en-GB" sz="1400" dirty="0"/>
                    </a:p>
                  </a:txBody>
                  <a:tcPr/>
                </a:tc>
                <a:tc>
                  <a:txBody>
                    <a:bodyPr/>
                    <a:lstStyle/>
                    <a:p>
                      <a:r>
                        <a:rPr lang="en-GB" sz="1400" dirty="0" smtClean="0"/>
                        <a:t>12.00</a:t>
                      </a:r>
                      <a:r>
                        <a:rPr lang="en-GB" sz="1400" baseline="0" dirty="0" smtClean="0"/>
                        <a:t> – 7.30pm</a:t>
                      </a:r>
                      <a:endParaRPr lang="en-GB" sz="1400" dirty="0"/>
                    </a:p>
                  </a:txBody>
                  <a:tcPr/>
                </a:tc>
                <a:tc>
                  <a:txBody>
                    <a:bodyPr/>
                    <a:lstStyle/>
                    <a:p>
                      <a:r>
                        <a:rPr lang="en-GB" sz="1400" dirty="0" smtClean="0"/>
                        <a:t>1 day per week</a:t>
                      </a:r>
                      <a:endParaRPr lang="en-GB" sz="1400" dirty="0"/>
                    </a:p>
                  </a:txBody>
                  <a:tcPr/>
                </a:tc>
                <a:extLst>
                  <a:ext uri="{0D108BD9-81ED-4DB2-BD59-A6C34878D82A}">
                    <a16:rowId xmlns:a16="http://schemas.microsoft.com/office/drawing/2014/main" xmlns="" val="10006"/>
                  </a:ext>
                </a:extLst>
              </a:tr>
              <a:tr h="202096">
                <a:tc>
                  <a:txBody>
                    <a:bodyPr/>
                    <a:lstStyle/>
                    <a:p>
                      <a:r>
                        <a:rPr lang="en-GB" sz="1400" dirty="0" smtClean="0"/>
                        <a:t>Bude</a:t>
                      </a:r>
                      <a:endParaRPr lang="en-GB" sz="1400" dirty="0"/>
                    </a:p>
                  </a:txBody>
                  <a:tcPr/>
                </a:tc>
                <a:tc>
                  <a:txBody>
                    <a:bodyPr/>
                    <a:lstStyle/>
                    <a:p>
                      <a:r>
                        <a:rPr lang="en-GB" sz="1400" dirty="0" smtClean="0"/>
                        <a:t>2</a:t>
                      </a:r>
                      <a:endParaRPr lang="en-GB" sz="1400" dirty="0"/>
                    </a:p>
                  </a:txBody>
                  <a:tcPr/>
                </a:tc>
                <a:tc>
                  <a:txBody>
                    <a:bodyPr/>
                    <a:lstStyle/>
                    <a:p>
                      <a:r>
                        <a:rPr lang="en-GB" sz="1400" dirty="0" smtClean="0"/>
                        <a:t>12.00</a:t>
                      </a:r>
                      <a:r>
                        <a:rPr lang="en-GB" sz="1400" baseline="0" dirty="0" smtClean="0"/>
                        <a:t> – 7.30pm</a:t>
                      </a:r>
                      <a:endParaRPr lang="en-GB" sz="1400" dirty="0"/>
                    </a:p>
                  </a:txBody>
                  <a:tcPr/>
                </a:tc>
                <a:tc>
                  <a:txBody>
                    <a:bodyPr/>
                    <a:lstStyle/>
                    <a:p>
                      <a:r>
                        <a:rPr lang="en-GB" sz="1400" dirty="0" smtClean="0"/>
                        <a:t>1 day per week</a:t>
                      </a:r>
                      <a:endParaRPr lang="en-GB" sz="1400" dirty="0"/>
                    </a:p>
                  </a:txBody>
                  <a:tcPr/>
                </a:tc>
                <a:extLst>
                  <a:ext uri="{0D108BD9-81ED-4DB2-BD59-A6C34878D82A}">
                    <a16:rowId xmlns:a16="http://schemas.microsoft.com/office/drawing/2014/main" xmlns="" val="10007"/>
                  </a:ext>
                </a:extLst>
              </a:tr>
              <a:tr h="202096">
                <a:tc>
                  <a:txBody>
                    <a:bodyPr/>
                    <a:lstStyle/>
                    <a:p>
                      <a:r>
                        <a:rPr lang="en-GB" sz="1400" dirty="0" smtClean="0"/>
                        <a:t>Saltash</a:t>
                      </a:r>
                      <a:endParaRPr lang="en-GB" sz="1400" dirty="0"/>
                    </a:p>
                  </a:txBody>
                  <a:tcPr/>
                </a:tc>
                <a:tc>
                  <a:txBody>
                    <a:bodyPr/>
                    <a:lstStyle/>
                    <a:p>
                      <a:r>
                        <a:rPr lang="en-GB" sz="1400" dirty="0" smtClean="0"/>
                        <a:t>2</a:t>
                      </a:r>
                      <a:endParaRPr lang="en-GB" sz="1400" dirty="0"/>
                    </a:p>
                  </a:txBody>
                  <a:tcPr/>
                </a:tc>
                <a:tc>
                  <a:txBody>
                    <a:bodyPr/>
                    <a:lstStyle/>
                    <a:p>
                      <a:r>
                        <a:rPr lang="en-GB" sz="1400" dirty="0" smtClean="0"/>
                        <a:t>12.00</a:t>
                      </a:r>
                      <a:r>
                        <a:rPr lang="en-GB" sz="1400" baseline="0" dirty="0" smtClean="0"/>
                        <a:t> – 7.30pm</a:t>
                      </a:r>
                      <a:endParaRPr lang="en-GB" sz="1400" dirty="0"/>
                    </a:p>
                  </a:txBody>
                  <a:tcPr/>
                </a:tc>
                <a:tc>
                  <a:txBody>
                    <a:bodyPr/>
                    <a:lstStyle/>
                    <a:p>
                      <a:r>
                        <a:rPr lang="en-GB" sz="1400" dirty="0" smtClean="0"/>
                        <a:t>1 day per week</a:t>
                      </a:r>
                      <a:endParaRPr lang="en-GB" sz="1400" dirty="0"/>
                    </a:p>
                  </a:txBody>
                  <a:tcPr/>
                </a:tc>
                <a:extLst>
                  <a:ext uri="{0D108BD9-81ED-4DB2-BD59-A6C34878D82A}">
                    <a16:rowId xmlns:a16="http://schemas.microsoft.com/office/drawing/2014/main" xmlns="" val="10008"/>
                  </a:ext>
                </a:extLst>
              </a:tr>
              <a:tr h="353667">
                <a:tc>
                  <a:txBody>
                    <a:bodyPr/>
                    <a:lstStyle/>
                    <a:p>
                      <a:r>
                        <a:rPr lang="en-GB" sz="1400" dirty="0" smtClean="0"/>
                        <a:t>Redruth/Camborne</a:t>
                      </a:r>
                      <a:endParaRPr lang="en-GB" sz="1400" dirty="0"/>
                    </a:p>
                  </a:txBody>
                  <a:tcPr/>
                </a:tc>
                <a:tc>
                  <a:txBody>
                    <a:bodyPr/>
                    <a:lstStyle/>
                    <a:p>
                      <a:r>
                        <a:rPr lang="en-GB" sz="1400" dirty="0" smtClean="0"/>
                        <a:t>2</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12.00</a:t>
                      </a:r>
                      <a:r>
                        <a:rPr lang="en-GB" sz="1400" baseline="0" dirty="0" smtClean="0"/>
                        <a:t> – 7.30pm</a:t>
                      </a:r>
                      <a:endParaRPr lang="en-GB" sz="1400" dirty="0"/>
                    </a:p>
                  </a:txBody>
                  <a:tcPr/>
                </a:tc>
                <a:tc>
                  <a:txBody>
                    <a:bodyPr/>
                    <a:lstStyle/>
                    <a:p>
                      <a:r>
                        <a:rPr lang="en-GB" sz="1400" dirty="0" smtClean="0"/>
                        <a:t>1 day per week</a:t>
                      </a:r>
                      <a:endParaRPr lang="en-GB" sz="1400" dirty="0"/>
                    </a:p>
                  </a:txBody>
                  <a:tcPr/>
                </a:tc>
                <a:extLst>
                  <a:ext uri="{0D108BD9-81ED-4DB2-BD59-A6C34878D82A}">
                    <a16:rowId xmlns:a16="http://schemas.microsoft.com/office/drawing/2014/main" xmlns="" val="10009"/>
                  </a:ext>
                </a:extLst>
              </a:tr>
              <a:tr h="202096">
                <a:tc>
                  <a:txBody>
                    <a:bodyPr/>
                    <a:lstStyle/>
                    <a:p>
                      <a:r>
                        <a:rPr lang="en-GB" sz="1400" dirty="0" smtClean="0"/>
                        <a:t>St Austell</a:t>
                      </a:r>
                      <a:endParaRPr lang="en-GB" sz="1400" dirty="0"/>
                    </a:p>
                  </a:txBody>
                  <a:tcPr/>
                </a:tc>
                <a:tc>
                  <a:txBody>
                    <a:bodyPr/>
                    <a:lstStyle/>
                    <a:p>
                      <a:r>
                        <a:rPr lang="en-GB" sz="1400" dirty="0" smtClean="0"/>
                        <a:t>2</a:t>
                      </a:r>
                      <a:endParaRPr lang="en-GB" sz="1400" dirty="0"/>
                    </a:p>
                  </a:txBody>
                  <a:tcPr/>
                </a:tc>
                <a:tc>
                  <a:txBody>
                    <a:bodyPr/>
                    <a:lstStyle/>
                    <a:p>
                      <a:r>
                        <a:rPr lang="en-GB" sz="1400" dirty="0" smtClean="0"/>
                        <a:t>12.00</a:t>
                      </a:r>
                      <a:r>
                        <a:rPr lang="en-GB" sz="1400" baseline="0" dirty="0" smtClean="0"/>
                        <a:t> – 7.30pm</a:t>
                      </a:r>
                      <a:endParaRPr lang="en-GB" sz="1400" dirty="0"/>
                    </a:p>
                  </a:txBody>
                  <a:tcPr/>
                </a:tc>
                <a:tc>
                  <a:txBody>
                    <a:bodyPr/>
                    <a:lstStyle/>
                    <a:p>
                      <a:r>
                        <a:rPr lang="en-GB" sz="1400" dirty="0" smtClean="0"/>
                        <a:t>1 day per week</a:t>
                      </a:r>
                      <a:endParaRPr lang="en-GB" sz="1400" dirty="0"/>
                    </a:p>
                  </a:txBody>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330436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9903" y="1789834"/>
            <a:ext cx="8529145" cy="1862561"/>
          </a:xfrm>
          <a:prstGeom prst="rect">
            <a:avLst/>
          </a:prstGeom>
        </p:spPr>
        <p:txBody>
          <a:bodyPr wrap="square">
            <a:spAutoFit/>
          </a:bodyPr>
          <a:lstStyle/>
          <a:p>
            <a:pPr marL="365760" indent="-365760" algn="ctr">
              <a:spcAft>
                <a:spcPts val="0"/>
              </a:spcAft>
            </a:pPr>
            <a:r>
              <a:rPr lang="en-GB" u="sng" dirty="0">
                <a:solidFill>
                  <a:srgbClr val="000000"/>
                </a:solidFill>
                <a:latin typeface="Calibri"/>
                <a:ea typeface="Times New Roman"/>
                <a:cs typeface="Calibri"/>
              </a:rPr>
              <a:t>Service user surveys</a:t>
            </a:r>
            <a:endParaRPr lang="en-GB" sz="3600" b="1" dirty="0">
              <a:solidFill>
                <a:srgbClr val="000000"/>
              </a:solidFill>
              <a:latin typeface="Calibri"/>
              <a:ea typeface="Times New Roman"/>
              <a:cs typeface="Times New Roman"/>
            </a:endParaRPr>
          </a:p>
          <a:p>
            <a:pPr marL="139700" marR="95250" indent="-227330" algn="just">
              <a:lnSpc>
                <a:spcPct val="101000"/>
              </a:lnSpc>
              <a:spcBef>
                <a:spcPts val="730"/>
              </a:spcBef>
              <a:spcAft>
                <a:spcPts val="0"/>
              </a:spcAft>
            </a:pPr>
            <a:r>
              <a:rPr lang="en-GB" dirty="0">
                <a:solidFill>
                  <a:srgbClr val="000000"/>
                </a:solidFill>
                <a:latin typeface="Calibri"/>
                <a:ea typeface="Arial"/>
                <a:cs typeface="Times New Roman"/>
              </a:rPr>
              <a:t> </a:t>
            </a:r>
            <a:endParaRPr lang="en-GB" sz="2400" dirty="0">
              <a:solidFill>
                <a:srgbClr val="000000"/>
              </a:solidFill>
              <a:latin typeface="Arial"/>
              <a:ea typeface="Arial"/>
              <a:cs typeface="Times New Roman"/>
            </a:endParaRPr>
          </a:p>
          <a:p>
            <a:pPr algn="just">
              <a:lnSpc>
                <a:spcPct val="115000"/>
              </a:lnSpc>
              <a:spcAft>
                <a:spcPts val="1000"/>
              </a:spcAft>
            </a:pPr>
            <a:r>
              <a:rPr lang="en-GB" dirty="0">
                <a:solidFill>
                  <a:srgbClr val="000000"/>
                </a:solidFill>
                <a:latin typeface="Calibri"/>
                <a:ea typeface="Calibri"/>
                <a:cs typeface="Calibri"/>
              </a:rPr>
              <a:t>The provider will gather and reflect feedback from engagement with patient/service users and key stakeholders and p</a:t>
            </a:r>
            <a:r>
              <a:rPr lang="en-GB" dirty="0">
                <a:solidFill>
                  <a:srgbClr val="000000"/>
                </a:solidFill>
                <a:latin typeface="Calibri"/>
                <a:ea typeface="Calibri"/>
                <a:cs typeface="Times New Roman"/>
              </a:rPr>
              <a:t>rovide a clear plan and process for working with and engaging service </a:t>
            </a:r>
            <a:r>
              <a:rPr lang="en-GB" dirty="0" smtClean="0">
                <a:solidFill>
                  <a:srgbClr val="000000"/>
                </a:solidFill>
                <a:latin typeface="Calibri"/>
                <a:ea typeface="Calibri"/>
                <a:cs typeface="Times New Roman"/>
              </a:rPr>
              <a:t>users</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6284827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854" y="946911"/>
            <a:ext cx="8024884" cy="3231654"/>
          </a:xfrm>
          <a:prstGeom prst="rect">
            <a:avLst/>
          </a:prstGeom>
        </p:spPr>
        <p:txBody>
          <a:bodyPr wrap="square">
            <a:spAutoFit/>
          </a:bodyPr>
          <a:lstStyle/>
          <a:p>
            <a:pPr marL="297180" indent="-227330" algn="ctr">
              <a:spcBef>
                <a:spcPts val="1805"/>
              </a:spcBef>
              <a:spcAft>
                <a:spcPts val="0"/>
              </a:spcAft>
            </a:pPr>
            <a:r>
              <a:rPr lang="en-GB" u="sng" dirty="0" smtClean="0">
                <a:solidFill>
                  <a:srgbClr val="000000"/>
                </a:solidFill>
                <a:latin typeface="Calibri"/>
                <a:ea typeface="Arial"/>
                <a:cs typeface="Times New Roman"/>
              </a:rPr>
              <a:t>System online </a:t>
            </a:r>
            <a:r>
              <a:rPr lang="en-GB" u="sng" dirty="0">
                <a:solidFill>
                  <a:srgbClr val="000000"/>
                </a:solidFill>
                <a:latin typeface="Calibri"/>
                <a:ea typeface="Arial"/>
                <a:cs typeface="Times New Roman"/>
              </a:rPr>
              <a:t>sexual health service </a:t>
            </a:r>
            <a:r>
              <a:rPr lang="en-GB" dirty="0">
                <a:solidFill>
                  <a:srgbClr val="000000"/>
                </a:solidFill>
                <a:latin typeface="Calibri"/>
                <a:ea typeface="Calibri"/>
                <a:cs typeface="Calibri"/>
              </a:rPr>
              <a:t> </a:t>
            </a:r>
            <a:endParaRPr lang="en-GB" dirty="0" smtClean="0">
              <a:solidFill>
                <a:srgbClr val="000000"/>
              </a:solidFill>
              <a:latin typeface="Calibri"/>
              <a:ea typeface="Calibri"/>
              <a:cs typeface="Calibri"/>
            </a:endParaRPr>
          </a:p>
          <a:p>
            <a:pPr marL="342900" indent="-342900" algn="just">
              <a:lnSpc>
                <a:spcPct val="115000"/>
              </a:lnSpc>
              <a:spcAft>
                <a:spcPts val="0"/>
              </a:spcAft>
              <a:buFont typeface="+mj-lt"/>
              <a:buAutoNum type="arabicPeriod"/>
            </a:pPr>
            <a:endParaRPr lang="en-GB" dirty="0" smtClean="0">
              <a:solidFill>
                <a:srgbClr val="000000"/>
              </a:solidFill>
              <a:latin typeface="Calibri"/>
              <a:ea typeface="Calibri"/>
              <a:cs typeface="Calibri"/>
            </a:endParaRPr>
          </a:p>
          <a:p>
            <a:pPr marL="342900" indent="-342900" algn="just">
              <a:lnSpc>
                <a:spcPct val="115000"/>
              </a:lnSpc>
              <a:spcAft>
                <a:spcPts val="0"/>
              </a:spcAft>
              <a:buFont typeface="+mj-lt"/>
              <a:buAutoNum type="arabicPeriod"/>
            </a:pPr>
            <a:r>
              <a:rPr lang="en-GB" dirty="0" smtClean="0">
                <a:solidFill>
                  <a:srgbClr val="000000"/>
                </a:solidFill>
                <a:latin typeface="Calibri"/>
                <a:ea typeface="Calibri"/>
                <a:cs typeface="Calibri"/>
              </a:rPr>
              <a:t>The </a:t>
            </a:r>
            <a:r>
              <a:rPr lang="en-GB" dirty="0">
                <a:solidFill>
                  <a:srgbClr val="000000"/>
                </a:solidFill>
                <a:latin typeface="Calibri"/>
                <a:ea typeface="Calibri"/>
                <a:cs typeface="Calibri"/>
              </a:rPr>
              <a:t>provider </a:t>
            </a:r>
            <a:r>
              <a:rPr lang="en-GB" dirty="0" smtClean="0">
                <a:solidFill>
                  <a:srgbClr val="000000"/>
                </a:solidFill>
                <a:latin typeface="Calibri"/>
                <a:ea typeface="Calibri"/>
                <a:cs typeface="Calibri"/>
              </a:rPr>
              <a:t>will host and </a:t>
            </a:r>
            <a:r>
              <a:rPr lang="en-GB" dirty="0">
                <a:solidFill>
                  <a:srgbClr val="000000"/>
                </a:solidFill>
                <a:latin typeface="Calibri"/>
                <a:ea typeface="Calibri"/>
                <a:cs typeface="Calibri"/>
              </a:rPr>
              <a:t>manage a secure and accessible online interface that acts as a </a:t>
            </a:r>
            <a:r>
              <a:rPr lang="en-GB" dirty="0" smtClean="0">
                <a:solidFill>
                  <a:srgbClr val="000000"/>
                </a:solidFill>
                <a:latin typeface="Calibri"/>
                <a:ea typeface="Calibri"/>
                <a:cs typeface="Calibri"/>
              </a:rPr>
              <a:t>system digital </a:t>
            </a:r>
            <a:r>
              <a:rPr lang="en-GB" dirty="0">
                <a:solidFill>
                  <a:srgbClr val="000000"/>
                </a:solidFill>
                <a:latin typeface="Calibri"/>
                <a:ea typeface="Calibri"/>
                <a:cs typeface="Calibri"/>
              </a:rPr>
              <a:t>front door to all Cornwall sexual health </a:t>
            </a:r>
            <a:r>
              <a:rPr lang="en-GB" dirty="0" smtClean="0">
                <a:solidFill>
                  <a:srgbClr val="000000"/>
                </a:solidFill>
                <a:latin typeface="Calibri"/>
                <a:ea typeface="Calibri"/>
                <a:cs typeface="Calibri"/>
              </a:rPr>
              <a:t>services</a:t>
            </a:r>
            <a:endParaRPr lang="en-GB" dirty="0">
              <a:solidFill>
                <a:srgbClr val="000000"/>
              </a:solidFill>
              <a:latin typeface="Calibri"/>
              <a:ea typeface="Calibri"/>
              <a:cs typeface="Times New Roman"/>
            </a:endParaRPr>
          </a:p>
          <a:p>
            <a:pPr marL="342900" indent="-342900" algn="just">
              <a:lnSpc>
                <a:spcPct val="115000"/>
              </a:lnSpc>
              <a:spcAft>
                <a:spcPts val="0"/>
              </a:spcAft>
              <a:buFont typeface="+mj-lt"/>
              <a:buAutoNum type="arabicPeriod"/>
            </a:pPr>
            <a:r>
              <a:rPr lang="en-GB" dirty="0">
                <a:solidFill>
                  <a:srgbClr val="000000"/>
                </a:solidFill>
                <a:latin typeface="Calibri"/>
                <a:ea typeface="Calibri"/>
                <a:cs typeface="Calibri"/>
              </a:rPr>
              <a:t>C</a:t>
            </a:r>
            <a:r>
              <a:rPr lang="en-GB" dirty="0" smtClean="0">
                <a:solidFill>
                  <a:srgbClr val="000000"/>
                </a:solidFill>
                <a:latin typeface="Calibri"/>
                <a:ea typeface="Calibri"/>
                <a:cs typeface="Calibri"/>
              </a:rPr>
              <a:t>ompliant </a:t>
            </a:r>
            <a:r>
              <a:rPr lang="en-GB" dirty="0">
                <a:solidFill>
                  <a:srgbClr val="000000"/>
                </a:solidFill>
                <a:latin typeface="Calibri"/>
                <a:ea typeface="Calibri"/>
                <a:cs typeface="Calibri"/>
              </a:rPr>
              <a:t>with the BASHH standards </a:t>
            </a:r>
            <a:r>
              <a:rPr lang="en-GB" dirty="0" smtClean="0">
                <a:solidFill>
                  <a:srgbClr val="000000"/>
                </a:solidFill>
                <a:latin typeface="Calibri"/>
                <a:ea typeface="Calibri"/>
                <a:cs typeface="Calibri"/>
              </a:rPr>
              <a:t>and NICE Guidance</a:t>
            </a:r>
          </a:p>
          <a:p>
            <a:pPr marL="342900" indent="-342900" algn="just">
              <a:lnSpc>
                <a:spcPct val="115000"/>
              </a:lnSpc>
              <a:spcAft>
                <a:spcPts val="0"/>
              </a:spcAft>
              <a:buFont typeface="+mj-lt"/>
              <a:buAutoNum type="arabicPeriod"/>
            </a:pPr>
            <a:r>
              <a:rPr lang="en-GB" dirty="0">
                <a:solidFill>
                  <a:srgbClr val="000000"/>
                </a:solidFill>
                <a:latin typeface="Calibri"/>
                <a:ea typeface="Arial"/>
                <a:cs typeface="Times New Roman"/>
              </a:rPr>
              <a:t>O</a:t>
            </a:r>
            <a:r>
              <a:rPr lang="en-GB" dirty="0" smtClean="0">
                <a:solidFill>
                  <a:srgbClr val="000000"/>
                </a:solidFill>
                <a:latin typeface="Calibri"/>
                <a:ea typeface="Arial"/>
                <a:cs typeface="Times New Roman"/>
              </a:rPr>
              <a:t>ffer </a:t>
            </a:r>
            <a:r>
              <a:rPr lang="en-GB" dirty="0">
                <a:solidFill>
                  <a:srgbClr val="000000"/>
                </a:solidFill>
                <a:latin typeface="Calibri"/>
                <a:ea typeface="Arial"/>
                <a:cs typeface="Times New Roman"/>
              </a:rPr>
              <a:t>patients the opportunity to triage and </a:t>
            </a:r>
            <a:r>
              <a:rPr lang="en-GB" dirty="0" smtClean="0">
                <a:solidFill>
                  <a:srgbClr val="000000"/>
                </a:solidFill>
                <a:latin typeface="Calibri"/>
                <a:ea typeface="Arial"/>
                <a:cs typeface="Times New Roman"/>
              </a:rPr>
              <a:t>self-sample</a:t>
            </a:r>
          </a:p>
          <a:p>
            <a:pPr marL="342900" indent="-342900" algn="just">
              <a:lnSpc>
                <a:spcPct val="115000"/>
              </a:lnSpc>
              <a:spcAft>
                <a:spcPts val="0"/>
              </a:spcAft>
              <a:buFont typeface="+mj-lt"/>
              <a:buAutoNum type="arabicPeriod"/>
            </a:pPr>
            <a:r>
              <a:rPr lang="en-GB" dirty="0" smtClean="0">
                <a:solidFill>
                  <a:srgbClr val="000000"/>
                </a:solidFill>
                <a:latin typeface="Calibri"/>
                <a:ea typeface="Arial"/>
                <a:cs typeface="Times New Roman"/>
              </a:rPr>
              <a:t>Patients </a:t>
            </a:r>
            <a:r>
              <a:rPr lang="en-GB" dirty="0">
                <a:solidFill>
                  <a:srgbClr val="000000"/>
                </a:solidFill>
                <a:latin typeface="Calibri"/>
                <a:ea typeface="Arial"/>
                <a:cs typeface="Times New Roman"/>
              </a:rPr>
              <a:t>who are diagnosed with an STI will be offered an appointment within 24 hours or fast tracked, if available to a walk-in </a:t>
            </a:r>
            <a:r>
              <a:rPr lang="en-GB" dirty="0" smtClean="0">
                <a:solidFill>
                  <a:srgbClr val="000000"/>
                </a:solidFill>
                <a:latin typeface="Calibri"/>
                <a:ea typeface="Arial"/>
                <a:cs typeface="Times New Roman"/>
              </a:rPr>
              <a:t>service</a:t>
            </a:r>
            <a:endParaRPr lang="en-GB" sz="2400" dirty="0">
              <a:solidFill>
                <a:srgbClr val="000000"/>
              </a:solidFill>
              <a:latin typeface="Arial"/>
              <a:ea typeface="Arial"/>
              <a:cs typeface="Times New Roman"/>
            </a:endParaRPr>
          </a:p>
        </p:txBody>
      </p:sp>
    </p:spTree>
    <p:extLst>
      <p:ext uri="{BB962C8B-B14F-4D97-AF65-F5344CB8AC3E}">
        <p14:creationId xmlns:p14="http://schemas.microsoft.com/office/powerpoint/2010/main" val="26052596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672" y="489494"/>
            <a:ext cx="8120418" cy="5688480"/>
          </a:xfrm>
          <a:prstGeom prst="rect">
            <a:avLst/>
          </a:prstGeom>
        </p:spPr>
        <p:txBody>
          <a:bodyPr wrap="square">
            <a:spAutoFit/>
          </a:bodyPr>
          <a:lstStyle/>
          <a:p>
            <a:pPr marL="297180" indent="-227330" algn="ctr">
              <a:spcBef>
                <a:spcPts val="595"/>
              </a:spcBef>
              <a:spcAft>
                <a:spcPts val="0"/>
              </a:spcAft>
            </a:pPr>
            <a:r>
              <a:rPr lang="en-GB" u="sng" dirty="0">
                <a:solidFill>
                  <a:srgbClr val="000000"/>
                </a:solidFill>
                <a:latin typeface="Calibri"/>
                <a:ea typeface="Arial"/>
                <a:cs typeface="Times New Roman"/>
              </a:rPr>
              <a:t>Examples of online </a:t>
            </a:r>
            <a:r>
              <a:rPr lang="en-GB" u="sng" dirty="0" smtClean="0">
                <a:solidFill>
                  <a:srgbClr val="000000"/>
                </a:solidFill>
                <a:latin typeface="Calibri"/>
                <a:ea typeface="Arial"/>
                <a:cs typeface="Times New Roman"/>
              </a:rPr>
              <a:t>services</a:t>
            </a:r>
            <a:endParaRPr lang="en-GB" sz="2400" dirty="0" smtClean="0">
              <a:solidFill>
                <a:srgbClr val="000000"/>
              </a:solidFill>
              <a:latin typeface="Arial"/>
              <a:ea typeface="Arial"/>
              <a:cs typeface="Times New Roman"/>
            </a:endParaRPr>
          </a:p>
          <a:p>
            <a:pPr marL="342900" indent="-342900">
              <a:lnSpc>
                <a:spcPct val="115000"/>
              </a:lnSpc>
              <a:spcAft>
                <a:spcPts val="0"/>
              </a:spcAft>
              <a:buFont typeface="+mj-lt"/>
              <a:buAutoNum type="arabicPeriod"/>
            </a:pPr>
            <a:endParaRPr lang="en-US" dirty="0" smtClean="0">
              <a:solidFill>
                <a:srgbClr val="000000"/>
              </a:solidFill>
              <a:latin typeface="Calibri"/>
              <a:ea typeface="Calibri"/>
              <a:cs typeface="Times New Roman"/>
            </a:endParaRPr>
          </a:p>
          <a:p>
            <a:pPr marL="342900" indent="-342900">
              <a:lnSpc>
                <a:spcPct val="115000"/>
              </a:lnSpc>
              <a:spcAft>
                <a:spcPts val="0"/>
              </a:spcAft>
              <a:buFont typeface="+mj-lt"/>
              <a:buAutoNum type="arabicPeriod"/>
            </a:pPr>
            <a:r>
              <a:rPr lang="en-US" dirty="0" smtClean="0">
                <a:solidFill>
                  <a:srgbClr val="000000"/>
                </a:solidFill>
                <a:latin typeface="Calibri"/>
                <a:ea typeface="Calibri"/>
                <a:cs typeface="Times New Roman"/>
              </a:rPr>
              <a:t>Condom distribution - </a:t>
            </a:r>
            <a:r>
              <a:rPr lang="en-GB" dirty="0" smtClean="0">
                <a:solidFill>
                  <a:srgbClr val="000000"/>
                </a:solidFill>
                <a:latin typeface="Calibri"/>
                <a:ea typeface="Calibri"/>
                <a:cs typeface="Times New Roman"/>
              </a:rPr>
              <a:t>16 to 24 years</a:t>
            </a:r>
          </a:p>
          <a:p>
            <a:pPr marL="342900" indent="-342900">
              <a:lnSpc>
                <a:spcPct val="115000"/>
              </a:lnSpc>
              <a:spcAft>
                <a:spcPts val="0"/>
              </a:spcAft>
              <a:buFont typeface="+mj-lt"/>
              <a:buAutoNum type="arabicPeriod"/>
            </a:pPr>
            <a:r>
              <a:rPr lang="en-US" dirty="0" smtClean="0">
                <a:solidFill>
                  <a:srgbClr val="000000"/>
                </a:solidFill>
                <a:latin typeface="Calibri"/>
                <a:ea typeface="Calibri"/>
                <a:cs typeface="Times New Roman"/>
              </a:rPr>
              <a:t>Remote </a:t>
            </a:r>
            <a:r>
              <a:rPr lang="en-US" dirty="0">
                <a:solidFill>
                  <a:srgbClr val="000000"/>
                </a:solidFill>
                <a:latin typeface="Calibri"/>
                <a:ea typeface="Calibri"/>
                <a:cs typeface="Times New Roman"/>
              </a:rPr>
              <a:t>chlamydia screening</a:t>
            </a:r>
            <a:endParaRPr lang="en-GB" dirty="0">
              <a:solidFill>
                <a:srgbClr val="000000"/>
              </a:solidFill>
              <a:latin typeface="Calibri"/>
              <a:ea typeface="Calibri"/>
              <a:cs typeface="Times New Roman"/>
            </a:endParaRPr>
          </a:p>
          <a:p>
            <a:pPr marL="342900" indent="-342900">
              <a:lnSpc>
                <a:spcPct val="115000"/>
              </a:lnSpc>
              <a:spcAft>
                <a:spcPts val="0"/>
              </a:spcAft>
              <a:buFont typeface="+mj-lt"/>
              <a:buAutoNum type="arabicPeriod"/>
            </a:pPr>
            <a:r>
              <a:rPr lang="en-US" dirty="0">
                <a:solidFill>
                  <a:srgbClr val="000000"/>
                </a:solidFill>
                <a:latin typeface="Calibri"/>
                <a:ea typeface="Calibri"/>
                <a:cs typeface="Times New Roman"/>
              </a:rPr>
              <a:t>Digital self-triage </a:t>
            </a:r>
            <a:endParaRPr lang="en-US" dirty="0" smtClean="0">
              <a:solidFill>
                <a:srgbClr val="000000"/>
              </a:solidFill>
              <a:latin typeface="Calibri"/>
              <a:ea typeface="Calibri"/>
              <a:cs typeface="Times New Roman"/>
            </a:endParaRPr>
          </a:p>
          <a:p>
            <a:pPr marL="342900" indent="-342900">
              <a:lnSpc>
                <a:spcPct val="115000"/>
              </a:lnSpc>
              <a:spcAft>
                <a:spcPts val="0"/>
              </a:spcAft>
              <a:buFont typeface="+mj-lt"/>
              <a:buAutoNum type="arabicPeriod"/>
            </a:pPr>
            <a:r>
              <a:rPr lang="en-US" dirty="0" smtClean="0">
                <a:solidFill>
                  <a:srgbClr val="000000"/>
                </a:solidFill>
                <a:latin typeface="Calibri"/>
                <a:ea typeface="Calibri"/>
                <a:cs typeface="Times New Roman"/>
              </a:rPr>
              <a:t>STI </a:t>
            </a:r>
            <a:r>
              <a:rPr lang="en-US" dirty="0">
                <a:solidFill>
                  <a:srgbClr val="000000"/>
                </a:solidFill>
                <a:latin typeface="Calibri"/>
                <a:ea typeface="Calibri"/>
                <a:cs typeface="Times New Roman"/>
              </a:rPr>
              <a:t>self-sampling kits </a:t>
            </a:r>
            <a:endParaRPr lang="en-US" dirty="0" smtClean="0">
              <a:solidFill>
                <a:srgbClr val="000000"/>
              </a:solidFill>
              <a:latin typeface="Calibri"/>
              <a:ea typeface="Calibri"/>
              <a:cs typeface="Times New Roman"/>
            </a:endParaRPr>
          </a:p>
          <a:p>
            <a:pPr marL="342900" indent="-342900">
              <a:lnSpc>
                <a:spcPct val="115000"/>
              </a:lnSpc>
              <a:spcAft>
                <a:spcPts val="0"/>
              </a:spcAft>
              <a:buFont typeface="+mj-lt"/>
              <a:buAutoNum type="arabicPeriod"/>
            </a:pPr>
            <a:r>
              <a:rPr lang="en-US" dirty="0" smtClean="0">
                <a:solidFill>
                  <a:srgbClr val="000000"/>
                </a:solidFill>
                <a:latin typeface="Calibri"/>
                <a:ea typeface="Calibri"/>
                <a:cs typeface="Times New Roman"/>
              </a:rPr>
              <a:t>HIV </a:t>
            </a:r>
            <a:r>
              <a:rPr lang="en-US" dirty="0">
                <a:solidFill>
                  <a:srgbClr val="000000"/>
                </a:solidFill>
                <a:latin typeface="Calibri"/>
                <a:ea typeface="Calibri"/>
                <a:cs typeface="Times New Roman"/>
              </a:rPr>
              <a:t>self-sampling </a:t>
            </a:r>
            <a:endParaRPr lang="en-GB" dirty="0">
              <a:solidFill>
                <a:srgbClr val="000000"/>
              </a:solidFill>
              <a:latin typeface="Calibri"/>
              <a:ea typeface="Calibri"/>
              <a:cs typeface="Times New Roman"/>
            </a:endParaRPr>
          </a:p>
          <a:p>
            <a:pPr marL="342900" indent="-342900">
              <a:lnSpc>
                <a:spcPct val="115000"/>
              </a:lnSpc>
              <a:spcAft>
                <a:spcPts val="0"/>
              </a:spcAft>
              <a:buFont typeface="+mj-lt"/>
              <a:buAutoNum type="arabicPeriod"/>
            </a:pPr>
            <a:r>
              <a:rPr lang="en-US" dirty="0">
                <a:solidFill>
                  <a:srgbClr val="000000"/>
                </a:solidFill>
                <a:latin typeface="Calibri"/>
                <a:ea typeface="Calibri"/>
                <a:cs typeface="Times New Roman"/>
              </a:rPr>
              <a:t>Online self-care information </a:t>
            </a:r>
            <a:endParaRPr lang="en-US" dirty="0" smtClean="0">
              <a:solidFill>
                <a:srgbClr val="000000"/>
              </a:solidFill>
              <a:latin typeface="Calibri"/>
              <a:ea typeface="Calibri"/>
              <a:cs typeface="Times New Roman"/>
            </a:endParaRPr>
          </a:p>
          <a:p>
            <a:pPr marL="342900" indent="-342900">
              <a:lnSpc>
                <a:spcPct val="115000"/>
              </a:lnSpc>
              <a:spcAft>
                <a:spcPts val="0"/>
              </a:spcAft>
              <a:buFont typeface="+mj-lt"/>
              <a:buAutoNum type="arabicPeriod"/>
            </a:pPr>
            <a:r>
              <a:rPr lang="en-US" dirty="0" smtClean="0">
                <a:solidFill>
                  <a:srgbClr val="000000"/>
                </a:solidFill>
                <a:latin typeface="Calibri"/>
                <a:ea typeface="Calibri"/>
                <a:cs typeface="Times New Roman"/>
              </a:rPr>
              <a:t>Ability </a:t>
            </a:r>
            <a:r>
              <a:rPr lang="en-US" dirty="0">
                <a:solidFill>
                  <a:srgbClr val="000000"/>
                </a:solidFill>
                <a:latin typeface="Calibri"/>
                <a:ea typeface="Calibri"/>
                <a:cs typeface="Times New Roman"/>
              </a:rPr>
              <a:t>to book appointments online</a:t>
            </a:r>
            <a:endParaRPr lang="en-GB" dirty="0">
              <a:solidFill>
                <a:srgbClr val="000000"/>
              </a:solidFill>
              <a:latin typeface="Calibri"/>
              <a:ea typeface="Calibri"/>
              <a:cs typeface="Times New Roman"/>
            </a:endParaRPr>
          </a:p>
          <a:p>
            <a:pPr marL="342900" indent="-342900">
              <a:lnSpc>
                <a:spcPct val="115000"/>
              </a:lnSpc>
              <a:spcAft>
                <a:spcPts val="0"/>
              </a:spcAft>
              <a:buFont typeface="+mj-lt"/>
              <a:buAutoNum type="arabicPeriod"/>
            </a:pPr>
            <a:r>
              <a:rPr lang="en-US" dirty="0">
                <a:solidFill>
                  <a:srgbClr val="000000"/>
                </a:solidFill>
                <a:latin typeface="Calibri"/>
                <a:ea typeface="Calibri"/>
                <a:cs typeface="Times New Roman"/>
              </a:rPr>
              <a:t>Results by text message </a:t>
            </a:r>
            <a:endParaRPr lang="en-US" dirty="0" smtClean="0">
              <a:solidFill>
                <a:srgbClr val="000000"/>
              </a:solidFill>
              <a:latin typeface="Calibri"/>
              <a:ea typeface="Calibri"/>
              <a:cs typeface="Times New Roman"/>
            </a:endParaRPr>
          </a:p>
          <a:p>
            <a:pPr marL="342900" indent="-342900">
              <a:lnSpc>
                <a:spcPct val="115000"/>
              </a:lnSpc>
              <a:spcAft>
                <a:spcPts val="0"/>
              </a:spcAft>
              <a:buFont typeface="+mj-lt"/>
              <a:buAutoNum type="arabicPeriod"/>
            </a:pPr>
            <a:r>
              <a:rPr lang="en-US" dirty="0" smtClean="0">
                <a:solidFill>
                  <a:srgbClr val="000000"/>
                </a:solidFill>
                <a:latin typeface="Calibri"/>
                <a:ea typeface="Calibri"/>
                <a:cs typeface="Times New Roman"/>
              </a:rPr>
              <a:t>Digital </a:t>
            </a:r>
            <a:r>
              <a:rPr lang="en-US" dirty="0">
                <a:solidFill>
                  <a:srgbClr val="000000"/>
                </a:solidFill>
                <a:latin typeface="Calibri"/>
                <a:ea typeface="Calibri"/>
                <a:cs typeface="Times New Roman"/>
              </a:rPr>
              <a:t>partner notification </a:t>
            </a:r>
            <a:endParaRPr lang="en-US" dirty="0" smtClean="0">
              <a:solidFill>
                <a:srgbClr val="000000"/>
              </a:solidFill>
              <a:latin typeface="Calibri"/>
              <a:ea typeface="Calibri"/>
              <a:cs typeface="Times New Roman"/>
            </a:endParaRPr>
          </a:p>
          <a:p>
            <a:pPr marL="342900" indent="-342900">
              <a:lnSpc>
                <a:spcPct val="115000"/>
              </a:lnSpc>
              <a:spcAft>
                <a:spcPts val="0"/>
              </a:spcAft>
              <a:buFont typeface="+mj-lt"/>
              <a:buAutoNum type="arabicPeriod"/>
            </a:pPr>
            <a:r>
              <a:rPr lang="en-US" dirty="0">
                <a:solidFill>
                  <a:srgbClr val="000000"/>
                </a:solidFill>
                <a:latin typeface="Calibri"/>
                <a:ea typeface="Calibri"/>
                <a:cs typeface="Times New Roman"/>
              </a:rPr>
              <a:t>A</a:t>
            </a:r>
            <a:r>
              <a:rPr lang="en-US" dirty="0" smtClean="0">
                <a:solidFill>
                  <a:srgbClr val="000000"/>
                </a:solidFill>
                <a:latin typeface="Calibri"/>
                <a:ea typeface="Calibri"/>
                <a:cs typeface="Times New Roman"/>
              </a:rPr>
              <a:t>dvice via </a:t>
            </a:r>
            <a:r>
              <a:rPr lang="en-US" dirty="0">
                <a:solidFill>
                  <a:srgbClr val="000000"/>
                </a:solidFill>
                <a:latin typeface="Calibri"/>
                <a:ea typeface="Calibri"/>
                <a:cs typeface="Times New Roman"/>
              </a:rPr>
              <a:t>phone, instant messaging (web chat) and/or video consultations</a:t>
            </a:r>
            <a:endParaRPr lang="en-GB" dirty="0">
              <a:solidFill>
                <a:srgbClr val="000000"/>
              </a:solidFill>
              <a:latin typeface="Calibri"/>
              <a:ea typeface="Calibri"/>
              <a:cs typeface="Times New Roman"/>
            </a:endParaRPr>
          </a:p>
          <a:p>
            <a:pPr marL="342900" indent="-342900">
              <a:lnSpc>
                <a:spcPct val="115000"/>
              </a:lnSpc>
              <a:spcAft>
                <a:spcPts val="0"/>
              </a:spcAft>
              <a:buFont typeface="+mj-lt"/>
              <a:buAutoNum type="arabicPeriod"/>
            </a:pPr>
            <a:r>
              <a:rPr lang="en-US" dirty="0">
                <a:solidFill>
                  <a:srgbClr val="000000"/>
                </a:solidFill>
                <a:latin typeface="Calibri"/>
                <a:ea typeface="Calibri"/>
                <a:cs typeface="Times New Roman"/>
              </a:rPr>
              <a:t>Opportunities for self-managed treatment, including antibiotics and wart </a:t>
            </a:r>
            <a:r>
              <a:rPr lang="en-US" dirty="0" smtClean="0">
                <a:solidFill>
                  <a:srgbClr val="000000"/>
                </a:solidFill>
                <a:latin typeface="Calibri"/>
                <a:ea typeface="Calibri"/>
                <a:cs typeface="Times New Roman"/>
              </a:rPr>
              <a:t>treatments</a:t>
            </a:r>
          </a:p>
          <a:p>
            <a:pPr marL="342900" indent="-342900">
              <a:lnSpc>
                <a:spcPct val="115000"/>
              </a:lnSpc>
              <a:spcAft>
                <a:spcPts val="0"/>
              </a:spcAft>
              <a:buFont typeface="+mj-lt"/>
              <a:buAutoNum type="arabicPeriod"/>
            </a:pPr>
            <a:r>
              <a:rPr lang="en-US" dirty="0" smtClean="0">
                <a:solidFill>
                  <a:srgbClr val="000000"/>
                </a:solidFill>
                <a:latin typeface="Calibri"/>
                <a:ea typeface="Calibri"/>
                <a:cs typeface="Times New Roman"/>
              </a:rPr>
              <a:t>Robust </a:t>
            </a:r>
            <a:r>
              <a:rPr lang="en-US" dirty="0">
                <a:solidFill>
                  <a:srgbClr val="000000"/>
                </a:solidFill>
                <a:latin typeface="Calibri"/>
                <a:ea typeface="Calibri"/>
                <a:cs typeface="Times New Roman"/>
              </a:rPr>
              <a:t>follow-up of all positive/reactive </a:t>
            </a:r>
            <a:r>
              <a:rPr lang="en-US" dirty="0" smtClean="0">
                <a:solidFill>
                  <a:srgbClr val="000000"/>
                </a:solidFill>
                <a:latin typeface="Calibri"/>
                <a:ea typeface="Calibri"/>
                <a:cs typeface="Times New Roman"/>
              </a:rPr>
              <a:t>results</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2841157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 calcmode="lin" valueType="num">
                                      <p:cBhvr additive="base">
                                        <p:cTn id="4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10" end="10"/>
                                            </p:txEl>
                                          </p:spTgt>
                                        </p:tgtEl>
                                        <p:attrNameLst>
                                          <p:attrName>style.visibility</p:attrName>
                                        </p:attrNameLst>
                                      </p:cBhvr>
                                      <p:to>
                                        <p:strVal val="visible"/>
                                      </p:to>
                                    </p:set>
                                    <p:anim calcmode="lin" valueType="num">
                                      <p:cBhvr additive="base">
                                        <p:cTn id="5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1" end="11"/>
                                            </p:txEl>
                                          </p:spTgt>
                                        </p:tgtEl>
                                        <p:attrNameLst>
                                          <p:attrName>style.visibility</p:attrName>
                                        </p:attrNameLst>
                                      </p:cBhvr>
                                      <p:to>
                                        <p:strVal val="visible"/>
                                      </p:to>
                                    </p:set>
                                    <p:anim calcmode="lin" valueType="num">
                                      <p:cBhvr additive="base">
                                        <p:cTn id="6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 calcmode="lin" valueType="num">
                                      <p:cBhvr additive="base">
                                        <p:cTn id="67"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
                                            <p:txEl>
                                              <p:pRg st="13" end="13"/>
                                            </p:txEl>
                                          </p:spTgt>
                                        </p:tgtEl>
                                        <p:attrNameLst>
                                          <p:attrName>style.visibility</p:attrName>
                                        </p:attrNameLst>
                                      </p:cBhvr>
                                      <p:to>
                                        <p:strVal val="visible"/>
                                      </p:to>
                                    </p:set>
                                    <p:anim calcmode="lin" valueType="num">
                                      <p:cBhvr additive="base">
                                        <p:cTn id="73"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314" y="1022037"/>
            <a:ext cx="7489372" cy="3908762"/>
          </a:xfrm>
          <a:prstGeom prst="rect">
            <a:avLst/>
          </a:prstGeom>
        </p:spPr>
        <p:txBody>
          <a:bodyPr wrap="square">
            <a:spAutoFit/>
          </a:bodyPr>
          <a:lstStyle/>
          <a:p>
            <a:pPr algn="ctr"/>
            <a:r>
              <a:rPr lang="en-GB" u="sng" dirty="0">
                <a:latin typeface="Calibri" panose="020F0502020204030204" pitchFamily="34" charset="0"/>
                <a:cs typeface="Calibri" panose="020F0502020204030204" pitchFamily="34" charset="0"/>
              </a:rPr>
              <a:t>Out of s</a:t>
            </a:r>
            <a:r>
              <a:rPr lang="en-GB" u="sng" dirty="0" smtClean="0">
                <a:latin typeface="Calibri" panose="020F0502020204030204" pitchFamily="34" charset="0"/>
                <a:cs typeface="Calibri" panose="020F0502020204030204" pitchFamily="34" charset="0"/>
              </a:rPr>
              <a:t>cope</a:t>
            </a:r>
          </a:p>
          <a:p>
            <a:endParaRPr lang="en-GB" dirty="0">
              <a:latin typeface="Calibri" panose="020F0502020204030204" pitchFamily="34" charset="0"/>
              <a:cs typeface="Calibri" panose="020F0502020204030204" pitchFamily="34" charset="0"/>
            </a:endParaRPr>
          </a:p>
          <a:p>
            <a:pPr marL="342900" lvl="0" indent="-342900">
              <a:buFont typeface="Arial" panose="020B0604020202020204" pitchFamily="34" charset="0"/>
              <a:buChar char="•"/>
            </a:pPr>
            <a:r>
              <a:rPr lang="en-GB" dirty="0">
                <a:latin typeface="Calibri" panose="020F0502020204030204" pitchFamily="34" charset="0"/>
                <a:cs typeface="Calibri" panose="020F0502020204030204" pitchFamily="34" charset="0"/>
              </a:rPr>
              <a:t>GP l</a:t>
            </a:r>
            <a:r>
              <a:rPr lang="en-GB" dirty="0" smtClean="0">
                <a:latin typeface="Calibri" panose="020F0502020204030204" pitchFamily="34" charset="0"/>
                <a:cs typeface="Calibri" panose="020F0502020204030204" pitchFamily="34" charset="0"/>
              </a:rPr>
              <a:t>ocal enhanced services (LES) </a:t>
            </a:r>
            <a:r>
              <a:rPr lang="en-GB" dirty="0">
                <a:latin typeface="Calibri" panose="020F0502020204030204" pitchFamily="34" charset="0"/>
                <a:cs typeface="Calibri" panose="020F0502020204030204" pitchFamily="34" charset="0"/>
              </a:rPr>
              <a:t>for the provision of </a:t>
            </a:r>
            <a:r>
              <a:rPr lang="en-GB" dirty="0" smtClean="0">
                <a:latin typeface="Calibri" panose="020F0502020204030204" pitchFamily="34" charset="0"/>
                <a:cs typeface="Calibri" panose="020F0502020204030204" pitchFamily="34" charset="0"/>
              </a:rPr>
              <a:t>long </a:t>
            </a:r>
            <a:r>
              <a:rPr lang="en-GB" dirty="0">
                <a:latin typeface="Calibri" panose="020F0502020204030204" pitchFamily="34" charset="0"/>
                <a:cs typeface="Calibri" panose="020F0502020204030204" pitchFamily="34" charset="0"/>
              </a:rPr>
              <a:t>acting reversible contraception (LARC)</a:t>
            </a:r>
          </a:p>
          <a:p>
            <a:pPr marL="342900" lvl="0" indent="-342900">
              <a:buFont typeface="Arial" panose="020B0604020202020204" pitchFamily="34" charset="0"/>
              <a:buChar char="•"/>
            </a:pPr>
            <a:r>
              <a:rPr lang="en-GB" dirty="0">
                <a:latin typeface="Calibri" panose="020F0502020204030204" pitchFamily="34" charset="0"/>
                <a:cs typeface="Calibri" panose="020F0502020204030204" pitchFamily="34" charset="0"/>
              </a:rPr>
              <a:t>Pharmacy </a:t>
            </a:r>
            <a:r>
              <a:rPr lang="en-GB" dirty="0" smtClean="0">
                <a:latin typeface="Calibri" panose="020F0502020204030204" pitchFamily="34" charset="0"/>
                <a:cs typeface="Calibri" panose="020F0502020204030204" pitchFamily="34" charset="0"/>
              </a:rPr>
              <a:t>LES for </a:t>
            </a:r>
            <a:r>
              <a:rPr lang="en-GB" dirty="0">
                <a:latin typeface="Calibri" panose="020F0502020204030204" pitchFamily="34" charset="0"/>
                <a:cs typeface="Calibri" panose="020F0502020204030204" pitchFamily="34" charset="0"/>
              </a:rPr>
              <a:t>the provision </a:t>
            </a:r>
            <a:r>
              <a:rPr lang="en-GB" dirty="0" smtClean="0">
                <a:latin typeface="Calibri" panose="020F0502020204030204" pitchFamily="34" charset="0"/>
                <a:cs typeface="Calibri" panose="020F0502020204030204" pitchFamily="34" charset="0"/>
              </a:rPr>
              <a:t>of emergency </a:t>
            </a:r>
            <a:r>
              <a:rPr lang="en-GB" dirty="0">
                <a:latin typeface="Calibri" panose="020F0502020204030204" pitchFamily="34" charset="0"/>
                <a:cs typeface="Calibri" panose="020F0502020204030204" pitchFamily="34" charset="0"/>
              </a:rPr>
              <a:t>h</a:t>
            </a:r>
            <a:r>
              <a:rPr lang="en-GB" dirty="0" smtClean="0">
                <a:latin typeface="Calibri" panose="020F0502020204030204" pitchFamily="34" charset="0"/>
                <a:cs typeface="Calibri" panose="020F0502020204030204" pitchFamily="34" charset="0"/>
              </a:rPr>
              <a:t>ormonal </a:t>
            </a:r>
            <a:r>
              <a:rPr lang="en-GB" dirty="0">
                <a:latin typeface="Calibri" panose="020F0502020204030204" pitchFamily="34" charset="0"/>
                <a:cs typeface="Calibri" panose="020F0502020204030204" pitchFamily="34" charset="0"/>
              </a:rPr>
              <a:t>c</a:t>
            </a:r>
            <a:r>
              <a:rPr lang="en-GB" dirty="0" smtClean="0">
                <a:latin typeface="Calibri" panose="020F0502020204030204" pitchFamily="34" charset="0"/>
                <a:cs typeface="Calibri" panose="020F0502020204030204" pitchFamily="34" charset="0"/>
              </a:rPr>
              <a:t>ontraception </a:t>
            </a:r>
            <a:r>
              <a:rPr lang="en-GB" dirty="0">
                <a:latin typeface="Calibri" panose="020F0502020204030204" pitchFamily="34" charset="0"/>
                <a:cs typeface="Calibri" panose="020F0502020204030204" pitchFamily="34" charset="0"/>
              </a:rPr>
              <a:t>(EHC)</a:t>
            </a:r>
          </a:p>
          <a:p>
            <a:pPr marL="342900" lvl="0" indent="-342900">
              <a:buFont typeface="Arial" panose="020B0604020202020204" pitchFamily="34" charset="0"/>
              <a:buChar char="•"/>
            </a:pPr>
            <a:r>
              <a:rPr lang="en-GB" dirty="0" smtClean="0">
                <a:latin typeface="Calibri" panose="020F0502020204030204" pitchFamily="34" charset="0"/>
                <a:cs typeface="Calibri" panose="020F0502020204030204" pitchFamily="34" charset="0"/>
              </a:rPr>
              <a:t>GP LES Level </a:t>
            </a:r>
            <a:r>
              <a:rPr lang="en-GB" dirty="0">
                <a:latin typeface="Calibri" panose="020F0502020204030204" pitchFamily="34" charset="0"/>
                <a:cs typeface="Calibri" panose="020F0502020204030204" pitchFamily="34" charset="0"/>
              </a:rPr>
              <a:t>2 service to support the </a:t>
            </a:r>
            <a:r>
              <a:rPr lang="en-GB" dirty="0" smtClean="0">
                <a:latin typeface="Calibri" panose="020F0502020204030204" pitchFamily="34" charset="0"/>
                <a:cs typeface="Calibri" panose="020F0502020204030204" pitchFamily="34" charset="0"/>
              </a:rPr>
              <a:t>west </a:t>
            </a:r>
            <a:r>
              <a:rPr lang="en-GB" dirty="0">
                <a:latin typeface="Calibri" panose="020F0502020204030204" pitchFamily="34" charset="0"/>
                <a:cs typeface="Calibri" panose="020F0502020204030204" pitchFamily="34" charset="0"/>
              </a:rPr>
              <a:t>of Cornwall including the Isles of Scilly</a:t>
            </a:r>
          </a:p>
          <a:p>
            <a:pPr marL="342900" lvl="0" indent="-342900">
              <a:buFont typeface="Arial" panose="020B0604020202020204" pitchFamily="34" charset="0"/>
              <a:buChar char="•"/>
            </a:pPr>
            <a:r>
              <a:rPr lang="en-GB" dirty="0" smtClean="0">
                <a:latin typeface="Calibri" panose="020F0502020204030204" pitchFamily="34" charset="0"/>
                <a:cs typeface="Calibri" panose="020F0502020204030204" pitchFamily="34" charset="0"/>
              </a:rPr>
              <a:t>Young people’s sexual health service commissioned </a:t>
            </a:r>
            <a:r>
              <a:rPr lang="en-GB" dirty="0">
                <a:latin typeface="Calibri" panose="020F0502020204030204" pitchFamily="34" charset="0"/>
                <a:cs typeface="Calibri" panose="020F0502020204030204" pitchFamily="34" charset="0"/>
              </a:rPr>
              <a:t>for residents who access Plymouth </a:t>
            </a:r>
            <a:r>
              <a:rPr lang="en-GB" dirty="0" smtClean="0">
                <a:latin typeface="Calibri" panose="020F0502020204030204" pitchFamily="34" charset="0"/>
                <a:cs typeface="Calibri" panose="020F0502020204030204" pitchFamily="34" charset="0"/>
              </a:rPr>
              <a:t>services </a:t>
            </a:r>
          </a:p>
          <a:p>
            <a:pPr marL="342900" lvl="0" indent="-342900">
              <a:buFont typeface="Arial" panose="020B0604020202020204" pitchFamily="34" charset="0"/>
              <a:buChar char="•"/>
            </a:pPr>
            <a:r>
              <a:rPr lang="en-GB" dirty="0" smtClean="0">
                <a:latin typeface="Calibri" panose="020F0502020204030204" pitchFamily="34" charset="0"/>
                <a:cs typeface="Calibri" panose="020F0502020204030204" pitchFamily="34" charset="0"/>
              </a:rPr>
              <a:t>Cross-border </a:t>
            </a:r>
            <a:r>
              <a:rPr lang="en-GB" dirty="0">
                <a:latin typeface="Calibri" panose="020F0502020204030204" pitchFamily="34" charset="0"/>
                <a:cs typeface="Calibri" panose="020F0502020204030204" pitchFamily="34" charset="0"/>
              </a:rPr>
              <a:t>provision of contraception and sexual health services provided in Devon and Plymouth</a:t>
            </a:r>
          </a:p>
        </p:txBody>
      </p:sp>
    </p:spTree>
    <p:extLst>
      <p:ext uri="{BB962C8B-B14F-4D97-AF65-F5344CB8AC3E}">
        <p14:creationId xmlns:p14="http://schemas.microsoft.com/office/powerpoint/2010/main" val="11398597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5093" y="667647"/>
            <a:ext cx="7874758" cy="4693593"/>
          </a:xfrm>
          <a:prstGeom prst="rect">
            <a:avLst/>
          </a:prstGeom>
        </p:spPr>
        <p:txBody>
          <a:bodyPr wrap="square">
            <a:spAutoFit/>
          </a:bodyPr>
          <a:lstStyle/>
          <a:p>
            <a:pPr algn="ctr">
              <a:lnSpc>
                <a:spcPct val="115000"/>
              </a:lnSpc>
              <a:spcAft>
                <a:spcPts val="0"/>
              </a:spcAft>
            </a:pPr>
            <a:r>
              <a:rPr lang="en-GB" u="sng" dirty="0">
                <a:solidFill>
                  <a:srgbClr val="000000"/>
                </a:solidFill>
                <a:latin typeface="Calibri"/>
                <a:ea typeface="Calibri"/>
                <a:cs typeface="Calibri"/>
              </a:rPr>
              <a:t>Information through the digital platform</a:t>
            </a:r>
            <a:endParaRPr lang="en-GB" dirty="0">
              <a:solidFill>
                <a:srgbClr val="000000"/>
              </a:solidFill>
              <a:latin typeface="Calibri"/>
              <a:ea typeface="Calibri"/>
              <a:cs typeface="Times New Roman"/>
            </a:endParaRPr>
          </a:p>
          <a:p>
            <a:pPr algn="ctr">
              <a:lnSpc>
                <a:spcPct val="115000"/>
              </a:lnSpc>
              <a:spcAft>
                <a:spcPts val="0"/>
              </a:spcAft>
            </a:pPr>
            <a:r>
              <a:rPr lang="en-US" dirty="0">
                <a:solidFill>
                  <a:srgbClr val="000000"/>
                </a:solidFill>
                <a:latin typeface="Calibri"/>
                <a:ea typeface="Calibri"/>
                <a:cs typeface="Times New Roman"/>
              </a:rPr>
              <a:t> </a:t>
            </a:r>
            <a:endParaRPr lang="en-GB" dirty="0">
              <a:solidFill>
                <a:srgbClr val="000000"/>
              </a:solidFill>
              <a:latin typeface="Calibri"/>
              <a:ea typeface="Calibri"/>
              <a:cs typeface="Times New Roman"/>
            </a:endParaRPr>
          </a:p>
          <a:p>
            <a:pPr marL="457200" indent="-457200" algn="just">
              <a:lnSpc>
                <a:spcPct val="115000"/>
              </a:lnSpc>
              <a:spcAft>
                <a:spcPts val="0"/>
              </a:spcAft>
              <a:buFont typeface="+mj-lt"/>
              <a:buAutoNum type="arabicPeriod"/>
            </a:pPr>
            <a:r>
              <a:rPr lang="en-GB" dirty="0">
                <a:solidFill>
                  <a:srgbClr val="000000"/>
                </a:solidFill>
                <a:latin typeface="Calibri"/>
                <a:ea typeface="Calibri"/>
                <a:cs typeface="Calibri"/>
              </a:rPr>
              <a:t>Undertake marketing activities </a:t>
            </a:r>
            <a:r>
              <a:rPr lang="en-GB" dirty="0" smtClean="0">
                <a:solidFill>
                  <a:srgbClr val="000000"/>
                </a:solidFill>
                <a:latin typeface="Calibri"/>
                <a:ea typeface="Calibri"/>
                <a:cs typeface="Calibri"/>
              </a:rPr>
              <a:t>in </a:t>
            </a:r>
            <a:r>
              <a:rPr lang="en-GB" dirty="0">
                <a:solidFill>
                  <a:srgbClr val="000000"/>
                </a:solidFill>
                <a:latin typeface="Calibri"/>
                <a:ea typeface="Calibri"/>
                <a:cs typeface="Calibri"/>
              </a:rPr>
              <a:t>line with regionally and locally commissioned </a:t>
            </a:r>
            <a:r>
              <a:rPr lang="en-GB" dirty="0" smtClean="0">
                <a:solidFill>
                  <a:srgbClr val="000000"/>
                </a:solidFill>
                <a:latin typeface="Calibri"/>
                <a:ea typeface="Calibri"/>
                <a:cs typeface="Calibri"/>
              </a:rPr>
              <a:t>campaigns</a:t>
            </a:r>
          </a:p>
          <a:p>
            <a:pPr marL="457200" indent="-457200" algn="just">
              <a:lnSpc>
                <a:spcPct val="115000"/>
              </a:lnSpc>
              <a:spcAft>
                <a:spcPts val="0"/>
              </a:spcAft>
              <a:buFont typeface="+mj-lt"/>
              <a:buAutoNum type="arabicPeriod"/>
            </a:pPr>
            <a:r>
              <a:rPr lang="en-GB" dirty="0">
                <a:solidFill>
                  <a:srgbClr val="000000"/>
                </a:solidFill>
                <a:latin typeface="Calibri"/>
                <a:ea typeface="Calibri"/>
                <a:cs typeface="Calibri"/>
              </a:rPr>
              <a:t>U</a:t>
            </a:r>
            <a:r>
              <a:rPr lang="en-GB" dirty="0" smtClean="0">
                <a:solidFill>
                  <a:srgbClr val="000000"/>
                </a:solidFill>
                <a:latin typeface="Calibri"/>
                <a:ea typeface="Calibri"/>
                <a:cs typeface="Calibri"/>
              </a:rPr>
              <a:t>ser choice </a:t>
            </a:r>
            <a:r>
              <a:rPr lang="en-GB" dirty="0">
                <a:solidFill>
                  <a:srgbClr val="000000"/>
                </a:solidFill>
                <a:latin typeface="Calibri"/>
                <a:ea typeface="Calibri"/>
                <a:cs typeface="Calibri"/>
              </a:rPr>
              <a:t>of clinics based on geographic location </a:t>
            </a:r>
          </a:p>
          <a:p>
            <a:pPr marL="457200" indent="-457200" algn="just">
              <a:lnSpc>
                <a:spcPct val="115000"/>
              </a:lnSpc>
              <a:spcAft>
                <a:spcPts val="0"/>
              </a:spcAft>
              <a:buFont typeface="+mj-lt"/>
              <a:buAutoNum type="arabicPeriod"/>
            </a:pPr>
            <a:r>
              <a:rPr lang="en-GB" dirty="0">
                <a:solidFill>
                  <a:srgbClr val="000000"/>
                </a:solidFill>
                <a:latin typeface="Calibri"/>
                <a:ea typeface="Calibri"/>
                <a:cs typeface="Calibri"/>
              </a:rPr>
              <a:t>I</a:t>
            </a:r>
            <a:r>
              <a:rPr lang="en-GB" dirty="0" smtClean="0">
                <a:solidFill>
                  <a:srgbClr val="000000"/>
                </a:solidFill>
                <a:latin typeface="Calibri"/>
                <a:ea typeface="Calibri"/>
                <a:cs typeface="Calibri"/>
              </a:rPr>
              <a:t>ndividuals </a:t>
            </a:r>
            <a:r>
              <a:rPr lang="en-GB" dirty="0">
                <a:solidFill>
                  <a:srgbClr val="000000"/>
                </a:solidFill>
                <a:latin typeface="Calibri"/>
                <a:ea typeface="Calibri"/>
                <a:cs typeface="Calibri"/>
              </a:rPr>
              <a:t>residing outside of </a:t>
            </a:r>
            <a:r>
              <a:rPr lang="en-GB" dirty="0" smtClean="0">
                <a:solidFill>
                  <a:srgbClr val="000000"/>
                </a:solidFill>
                <a:latin typeface="Calibri"/>
                <a:ea typeface="Calibri"/>
                <a:cs typeface="Calibri"/>
              </a:rPr>
              <a:t>Cornwall signposted to their local service</a:t>
            </a:r>
          </a:p>
          <a:p>
            <a:pPr marL="457200" indent="-457200" algn="just">
              <a:lnSpc>
                <a:spcPct val="115000"/>
              </a:lnSpc>
              <a:spcAft>
                <a:spcPts val="0"/>
              </a:spcAft>
              <a:buFont typeface="+mj-lt"/>
              <a:buAutoNum type="arabicPeriod"/>
            </a:pPr>
            <a:r>
              <a:rPr lang="en-GB" dirty="0" smtClean="0">
                <a:solidFill>
                  <a:srgbClr val="000000"/>
                </a:solidFill>
                <a:latin typeface="Calibri"/>
                <a:ea typeface="Calibri"/>
                <a:cs typeface="Calibri"/>
              </a:rPr>
              <a:t>Alternatives appointment </a:t>
            </a:r>
            <a:r>
              <a:rPr lang="en-GB" dirty="0">
                <a:solidFill>
                  <a:srgbClr val="000000"/>
                </a:solidFill>
                <a:latin typeface="Calibri"/>
                <a:ea typeface="Calibri"/>
                <a:cs typeface="Calibri"/>
              </a:rPr>
              <a:t>with a </a:t>
            </a:r>
            <a:r>
              <a:rPr lang="en-GB" dirty="0" smtClean="0">
                <a:solidFill>
                  <a:srgbClr val="000000"/>
                </a:solidFill>
                <a:latin typeface="Calibri"/>
                <a:ea typeface="Calibri"/>
                <a:cs typeface="Calibri"/>
              </a:rPr>
              <a:t>clinician</a:t>
            </a:r>
          </a:p>
          <a:p>
            <a:pPr marL="457200" indent="-457200" algn="just">
              <a:lnSpc>
                <a:spcPct val="115000"/>
              </a:lnSpc>
              <a:spcAft>
                <a:spcPts val="0"/>
              </a:spcAft>
              <a:buFont typeface="+mj-lt"/>
              <a:buAutoNum type="arabicPeriod"/>
            </a:pPr>
            <a:r>
              <a:rPr lang="en-GB" dirty="0">
                <a:solidFill>
                  <a:srgbClr val="000000"/>
                </a:solidFill>
                <a:latin typeface="Calibri"/>
                <a:ea typeface="Calibri"/>
                <a:cs typeface="Calibri"/>
              </a:rPr>
              <a:t>S</a:t>
            </a:r>
            <a:r>
              <a:rPr lang="en-GB" dirty="0" smtClean="0">
                <a:solidFill>
                  <a:srgbClr val="000000"/>
                </a:solidFill>
                <a:latin typeface="Calibri"/>
                <a:ea typeface="Calibri"/>
                <a:cs typeface="Calibri"/>
              </a:rPr>
              <a:t>elf-sampling </a:t>
            </a:r>
            <a:r>
              <a:rPr lang="en-GB" dirty="0">
                <a:solidFill>
                  <a:srgbClr val="000000"/>
                </a:solidFill>
                <a:latin typeface="Calibri"/>
                <a:ea typeface="Calibri"/>
                <a:cs typeface="Calibri"/>
              </a:rPr>
              <a:t>kits for the following asymptomatic </a:t>
            </a:r>
            <a:r>
              <a:rPr lang="en-GB" dirty="0" smtClean="0">
                <a:solidFill>
                  <a:srgbClr val="000000"/>
                </a:solidFill>
                <a:latin typeface="Calibri"/>
                <a:ea typeface="Calibri"/>
                <a:cs typeface="Calibri"/>
              </a:rPr>
              <a:t>patients : </a:t>
            </a:r>
            <a:r>
              <a:rPr lang="en-GB" dirty="0">
                <a:solidFill>
                  <a:srgbClr val="000000"/>
                </a:solidFill>
                <a:latin typeface="Calibri"/>
                <a:ea typeface="Calibri"/>
                <a:cs typeface="Calibri"/>
              </a:rPr>
              <a:t>chlamydia test, chlamydia and gonorrhoea duel test, syphilis, hepatitis B, HIV, and hepatitis </a:t>
            </a:r>
            <a:r>
              <a:rPr lang="en-GB" dirty="0" smtClean="0">
                <a:solidFill>
                  <a:srgbClr val="000000"/>
                </a:solidFill>
                <a:latin typeface="Calibri"/>
                <a:ea typeface="Calibri"/>
                <a:cs typeface="Calibri"/>
              </a:rPr>
              <a:t>C</a:t>
            </a:r>
          </a:p>
          <a:p>
            <a:pPr marL="457200" indent="-457200" algn="just">
              <a:lnSpc>
                <a:spcPct val="115000"/>
              </a:lnSpc>
              <a:spcAft>
                <a:spcPts val="0"/>
              </a:spcAft>
              <a:buFont typeface="+mj-lt"/>
              <a:buAutoNum type="arabicPeriod"/>
            </a:pPr>
            <a:r>
              <a:rPr lang="en-GB" dirty="0" smtClean="0">
                <a:solidFill>
                  <a:srgbClr val="000000"/>
                </a:solidFill>
                <a:latin typeface="Calibri"/>
                <a:ea typeface="Calibri"/>
                <a:cs typeface="Calibri"/>
              </a:rPr>
              <a:t>User must be </a:t>
            </a:r>
            <a:r>
              <a:rPr lang="en-GB" dirty="0">
                <a:solidFill>
                  <a:srgbClr val="000000"/>
                </a:solidFill>
                <a:latin typeface="Calibri"/>
                <a:ea typeface="Calibri"/>
                <a:cs typeface="Calibri"/>
              </a:rPr>
              <a:t>16 years old or over to be able to order a self-sampling </a:t>
            </a:r>
            <a:r>
              <a:rPr lang="en-GB" dirty="0" smtClean="0">
                <a:solidFill>
                  <a:srgbClr val="000000"/>
                </a:solidFill>
                <a:latin typeface="Calibri"/>
                <a:ea typeface="Calibri"/>
                <a:cs typeface="Calibri"/>
              </a:rPr>
              <a:t>kit</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58230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5910" y="645029"/>
            <a:ext cx="8093123" cy="3631763"/>
          </a:xfrm>
          <a:prstGeom prst="rect">
            <a:avLst/>
          </a:prstGeom>
        </p:spPr>
        <p:txBody>
          <a:bodyPr wrap="square">
            <a:spAutoFit/>
          </a:bodyPr>
          <a:lstStyle/>
          <a:p>
            <a:pPr marL="365760" indent="-365760" algn="ctr">
              <a:lnSpc>
                <a:spcPct val="115000"/>
              </a:lnSpc>
            </a:pPr>
            <a:r>
              <a:rPr lang="en-GB" u="sng" dirty="0">
                <a:solidFill>
                  <a:srgbClr val="000000"/>
                </a:solidFill>
                <a:latin typeface="Calibri"/>
                <a:ea typeface="Times New Roman"/>
                <a:cs typeface="Calibri"/>
              </a:rPr>
              <a:t>P</a:t>
            </a:r>
            <a:r>
              <a:rPr lang="en-GB" u="sng" dirty="0" smtClean="0">
                <a:solidFill>
                  <a:srgbClr val="000000"/>
                </a:solidFill>
                <a:latin typeface="Calibri"/>
                <a:ea typeface="Times New Roman"/>
                <a:cs typeface="Calibri"/>
              </a:rPr>
              <a:t>rocessing </a:t>
            </a:r>
            <a:r>
              <a:rPr lang="en-GB" u="sng" dirty="0">
                <a:solidFill>
                  <a:srgbClr val="000000"/>
                </a:solidFill>
                <a:latin typeface="Calibri"/>
                <a:ea typeface="Times New Roman"/>
                <a:cs typeface="Calibri"/>
              </a:rPr>
              <a:t>of self-sampling kits and providing the </a:t>
            </a:r>
            <a:r>
              <a:rPr lang="en-GB" u="sng" dirty="0" smtClean="0">
                <a:solidFill>
                  <a:srgbClr val="000000"/>
                </a:solidFill>
                <a:latin typeface="Calibri"/>
                <a:ea typeface="Times New Roman"/>
                <a:cs typeface="Calibri"/>
              </a:rPr>
              <a:t>results</a:t>
            </a:r>
          </a:p>
          <a:p>
            <a:pPr marL="365760" indent="-365760" algn="ctr">
              <a:lnSpc>
                <a:spcPct val="115000"/>
              </a:lnSpc>
            </a:pPr>
            <a:endParaRPr lang="en-GB" b="1" dirty="0">
              <a:solidFill>
                <a:srgbClr val="000000"/>
              </a:solidFill>
              <a:latin typeface="Calibri"/>
              <a:ea typeface="Times New Roman"/>
              <a:cs typeface="Times New Roman"/>
            </a:endParaRPr>
          </a:p>
          <a:p>
            <a:pPr marL="342900" indent="-342900">
              <a:lnSpc>
                <a:spcPct val="115000"/>
              </a:lnSpc>
              <a:spcAft>
                <a:spcPts val="0"/>
              </a:spcAft>
              <a:buFont typeface="+mj-lt"/>
              <a:buAutoNum type="arabicPeriod"/>
            </a:pPr>
            <a:r>
              <a:rPr lang="en-GB" dirty="0" smtClean="0">
                <a:solidFill>
                  <a:srgbClr val="000000"/>
                </a:solidFill>
                <a:latin typeface="Calibri"/>
                <a:ea typeface="Calibri"/>
                <a:cs typeface="Calibri"/>
              </a:rPr>
              <a:t>STI </a:t>
            </a:r>
            <a:r>
              <a:rPr lang="en-GB" dirty="0">
                <a:solidFill>
                  <a:srgbClr val="000000"/>
                </a:solidFill>
                <a:latin typeface="Calibri"/>
                <a:ea typeface="Calibri"/>
                <a:cs typeface="Calibri"/>
              </a:rPr>
              <a:t>results must be available to the user electronically within 72 </a:t>
            </a:r>
            <a:r>
              <a:rPr lang="en-GB" dirty="0" smtClean="0">
                <a:solidFill>
                  <a:srgbClr val="000000"/>
                </a:solidFill>
                <a:latin typeface="Calibri"/>
                <a:ea typeface="Calibri"/>
                <a:cs typeface="Calibri"/>
              </a:rPr>
              <a:t>hours</a:t>
            </a:r>
          </a:p>
          <a:p>
            <a:pPr marL="342900" indent="-342900">
              <a:lnSpc>
                <a:spcPct val="115000"/>
              </a:lnSpc>
              <a:spcAft>
                <a:spcPts val="0"/>
              </a:spcAft>
              <a:buFont typeface="+mj-lt"/>
              <a:buAutoNum type="arabicPeriod"/>
            </a:pPr>
            <a:r>
              <a:rPr lang="en-GB" dirty="0" smtClean="0">
                <a:solidFill>
                  <a:srgbClr val="000000"/>
                </a:solidFill>
                <a:latin typeface="Calibri"/>
                <a:ea typeface="Calibri"/>
                <a:cs typeface="Calibri"/>
              </a:rPr>
              <a:t>Results </a:t>
            </a:r>
            <a:r>
              <a:rPr lang="en-GB" dirty="0">
                <a:solidFill>
                  <a:srgbClr val="000000"/>
                </a:solidFill>
                <a:latin typeface="Calibri"/>
                <a:ea typeface="Calibri"/>
                <a:cs typeface="Calibri"/>
              </a:rPr>
              <a:t>must be provided either via text message or </a:t>
            </a:r>
            <a:r>
              <a:rPr lang="en-GB" dirty="0" smtClean="0">
                <a:solidFill>
                  <a:srgbClr val="000000"/>
                </a:solidFill>
                <a:latin typeface="Calibri"/>
                <a:ea typeface="Calibri"/>
                <a:cs typeface="Calibri"/>
              </a:rPr>
              <a:t>other user preferred method</a:t>
            </a:r>
          </a:p>
          <a:p>
            <a:pPr marL="342900" indent="-342900">
              <a:lnSpc>
                <a:spcPct val="115000"/>
              </a:lnSpc>
              <a:spcAft>
                <a:spcPts val="0"/>
              </a:spcAft>
              <a:buFont typeface="+mj-lt"/>
              <a:buAutoNum type="arabicPeriod"/>
            </a:pPr>
            <a:r>
              <a:rPr lang="en-GB" dirty="0" smtClean="0">
                <a:solidFill>
                  <a:srgbClr val="000000"/>
                </a:solidFill>
                <a:latin typeface="Calibri"/>
                <a:ea typeface="Calibri"/>
                <a:cs typeface="Calibri"/>
              </a:rPr>
              <a:t>There </a:t>
            </a:r>
            <a:r>
              <a:rPr lang="en-GB" dirty="0">
                <a:solidFill>
                  <a:srgbClr val="000000"/>
                </a:solidFill>
                <a:latin typeface="Calibri"/>
                <a:ea typeface="Calibri"/>
                <a:cs typeface="Calibri"/>
              </a:rPr>
              <a:t>must be an established system for the provision of reactive results</a:t>
            </a:r>
            <a:endParaRPr lang="en-GB" dirty="0">
              <a:solidFill>
                <a:srgbClr val="000000"/>
              </a:solidFill>
              <a:latin typeface="Calibri"/>
              <a:ea typeface="Calibri"/>
              <a:cs typeface="Times New Roman"/>
            </a:endParaRPr>
          </a:p>
          <a:p>
            <a:pPr marL="342900" indent="-342900">
              <a:lnSpc>
                <a:spcPct val="115000"/>
              </a:lnSpc>
              <a:spcAft>
                <a:spcPts val="0"/>
              </a:spcAft>
              <a:buFont typeface="+mj-lt"/>
              <a:buAutoNum type="arabicPeriod"/>
            </a:pPr>
            <a:r>
              <a:rPr lang="en-GB" dirty="0">
                <a:solidFill>
                  <a:srgbClr val="000000"/>
                </a:solidFill>
                <a:latin typeface="Calibri"/>
                <a:ea typeface="Calibri"/>
                <a:cs typeface="Calibri"/>
              </a:rPr>
              <a:t>If a positive result is identified - user must be provided with an appointment at their nearest clinic/preferred clinic within 48 hours</a:t>
            </a:r>
            <a:endParaRPr lang="en-GB" dirty="0">
              <a:solidFill>
                <a:srgbClr val="000000"/>
              </a:solidFill>
              <a:latin typeface="Calibri"/>
              <a:ea typeface="Calibri"/>
              <a:cs typeface="Times New Roman"/>
            </a:endParaRPr>
          </a:p>
          <a:p>
            <a:pPr marL="342900" indent="-342900">
              <a:lnSpc>
                <a:spcPct val="115000"/>
              </a:lnSpc>
              <a:spcAft>
                <a:spcPts val="0"/>
              </a:spcAft>
              <a:buFont typeface="+mj-lt"/>
              <a:buAutoNum type="arabicPeriod"/>
            </a:pPr>
            <a:r>
              <a:rPr lang="en-GB" dirty="0" smtClean="0">
                <a:solidFill>
                  <a:srgbClr val="000000"/>
                </a:solidFill>
                <a:latin typeface="Calibri"/>
                <a:ea typeface="Calibri"/>
                <a:cs typeface="Calibri"/>
              </a:rPr>
              <a:t>Provider must have the ability to maintain and comply with standard operating procedures </a:t>
            </a:r>
          </a:p>
        </p:txBody>
      </p:sp>
    </p:spTree>
    <p:extLst>
      <p:ext uri="{BB962C8B-B14F-4D97-AF65-F5344CB8AC3E}">
        <p14:creationId xmlns:p14="http://schemas.microsoft.com/office/powerpoint/2010/main" val="22697296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5910" y="974482"/>
            <a:ext cx="7997589" cy="3893374"/>
          </a:xfrm>
          <a:prstGeom prst="rect">
            <a:avLst/>
          </a:prstGeom>
        </p:spPr>
        <p:txBody>
          <a:bodyPr wrap="square">
            <a:spAutoFit/>
          </a:bodyPr>
          <a:lstStyle/>
          <a:p>
            <a:pPr marL="365760" indent="-365760" algn="ctr"/>
            <a:r>
              <a:rPr lang="en-GB" u="sng" dirty="0" smtClean="0">
                <a:solidFill>
                  <a:srgbClr val="000000"/>
                </a:solidFill>
                <a:latin typeface="Calibri"/>
                <a:ea typeface="Times New Roman"/>
                <a:cs typeface="Calibri"/>
              </a:rPr>
              <a:t>Digital system</a:t>
            </a:r>
          </a:p>
          <a:p>
            <a:pPr marL="365760" indent="-365760" algn="ctr"/>
            <a:endParaRPr lang="en-GB" u="sng" dirty="0">
              <a:solidFill>
                <a:srgbClr val="000000"/>
              </a:solidFill>
              <a:latin typeface="Calibri"/>
              <a:ea typeface="Calibri"/>
              <a:cs typeface="Calibri"/>
            </a:endParaRPr>
          </a:p>
          <a:p>
            <a:pPr marL="342900" indent="-342900" algn="just">
              <a:lnSpc>
                <a:spcPct val="115000"/>
              </a:lnSpc>
              <a:spcAft>
                <a:spcPts val="0"/>
              </a:spcAft>
              <a:buFont typeface="+mj-lt"/>
              <a:buAutoNum type="arabicPeriod"/>
            </a:pPr>
            <a:r>
              <a:rPr lang="en-GB" dirty="0" smtClean="0">
                <a:solidFill>
                  <a:srgbClr val="000000"/>
                </a:solidFill>
                <a:latin typeface="Calibri"/>
                <a:ea typeface="Calibri"/>
                <a:cs typeface="Calibri"/>
              </a:rPr>
              <a:t>Will provide data analysis of patterns </a:t>
            </a:r>
            <a:r>
              <a:rPr lang="en-GB" dirty="0">
                <a:solidFill>
                  <a:srgbClr val="000000"/>
                </a:solidFill>
                <a:latin typeface="Calibri"/>
                <a:ea typeface="Calibri"/>
                <a:cs typeface="Calibri"/>
              </a:rPr>
              <a:t>and trends around STI-sampling, pathology, positive and negative </a:t>
            </a:r>
            <a:r>
              <a:rPr lang="en-GB" dirty="0" smtClean="0">
                <a:solidFill>
                  <a:srgbClr val="000000"/>
                </a:solidFill>
                <a:latin typeface="Calibri"/>
                <a:ea typeface="Calibri"/>
                <a:cs typeface="Calibri"/>
              </a:rPr>
              <a:t>results, repeat </a:t>
            </a:r>
            <a:r>
              <a:rPr lang="en-GB" dirty="0">
                <a:solidFill>
                  <a:srgbClr val="000000"/>
                </a:solidFill>
                <a:latin typeface="Calibri"/>
                <a:ea typeface="Calibri"/>
                <a:cs typeface="Calibri"/>
              </a:rPr>
              <a:t>testing</a:t>
            </a:r>
            <a:endParaRPr lang="en-GB" dirty="0">
              <a:solidFill>
                <a:srgbClr val="000000"/>
              </a:solidFill>
              <a:latin typeface="Calibri"/>
              <a:ea typeface="Calibri"/>
              <a:cs typeface="Times New Roman"/>
            </a:endParaRPr>
          </a:p>
          <a:p>
            <a:pPr marL="342900" indent="-342900">
              <a:lnSpc>
                <a:spcPct val="115000"/>
              </a:lnSpc>
              <a:spcAft>
                <a:spcPts val="0"/>
              </a:spcAft>
              <a:buFont typeface="+mj-lt"/>
              <a:buAutoNum type="arabicPeriod"/>
            </a:pPr>
            <a:r>
              <a:rPr lang="en-GB" dirty="0" smtClean="0">
                <a:solidFill>
                  <a:srgbClr val="000000"/>
                </a:solidFill>
                <a:latin typeface="Calibri"/>
                <a:ea typeface="Calibri"/>
                <a:cs typeface="Calibri"/>
              </a:rPr>
              <a:t>System will give AA compliancy; </a:t>
            </a:r>
            <a:r>
              <a:rPr lang="en-GB" dirty="0">
                <a:solidFill>
                  <a:srgbClr val="000000"/>
                </a:solidFill>
                <a:latin typeface="Calibri"/>
                <a:ea typeface="Calibri"/>
                <a:cs typeface="Calibri"/>
              </a:rPr>
              <a:t>Web Content Accessibility Guidelines (WCAG). </a:t>
            </a:r>
            <a:endParaRPr lang="en-GB" dirty="0" smtClean="0">
              <a:solidFill>
                <a:srgbClr val="000000"/>
              </a:solidFill>
              <a:latin typeface="Calibri"/>
              <a:ea typeface="Calibri"/>
              <a:cs typeface="Calibri"/>
            </a:endParaRPr>
          </a:p>
          <a:p>
            <a:pPr marL="342900" indent="-342900">
              <a:lnSpc>
                <a:spcPct val="115000"/>
              </a:lnSpc>
              <a:spcAft>
                <a:spcPts val="0"/>
              </a:spcAft>
              <a:buFont typeface="+mj-lt"/>
              <a:buAutoNum type="arabicPeriod"/>
            </a:pPr>
            <a:r>
              <a:rPr lang="en-GB" dirty="0" smtClean="0">
                <a:solidFill>
                  <a:srgbClr val="000000"/>
                </a:solidFill>
                <a:latin typeface="Calibri"/>
                <a:ea typeface="Calibri"/>
                <a:cs typeface="Calibri"/>
              </a:rPr>
              <a:t>It </a:t>
            </a:r>
            <a:r>
              <a:rPr lang="en-GB" dirty="0">
                <a:solidFill>
                  <a:srgbClr val="000000"/>
                </a:solidFill>
                <a:latin typeface="Calibri"/>
                <a:ea typeface="Calibri"/>
                <a:cs typeface="Calibri"/>
              </a:rPr>
              <a:t>must be accessible to all users including those with visual impairments, learning difficulties and those with a preference for information in languages other than English</a:t>
            </a:r>
            <a:endParaRPr lang="en-GB" dirty="0">
              <a:solidFill>
                <a:srgbClr val="000000"/>
              </a:solidFill>
              <a:latin typeface="Calibri"/>
              <a:ea typeface="Calibri"/>
              <a:cs typeface="Times New Roman"/>
            </a:endParaRPr>
          </a:p>
          <a:p>
            <a:pPr marL="342900" indent="-342900">
              <a:lnSpc>
                <a:spcPct val="115000"/>
              </a:lnSpc>
              <a:spcAft>
                <a:spcPts val="0"/>
              </a:spcAft>
              <a:buFont typeface="+mj-lt"/>
              <a:buAutoNum type="arabicPeriod"/>
            </a:pPr>
            <a:r>
              <a:rPr lang="en-GB" dirty="0">
                <a:solidFill>
                  <a:srgbClr val="000000"/>
                </a:solidFill>
                <a:latin typeface="Calibri"/>
                <a:ea typeface="Calibri"/>
                <a:cs typeface="Calibri"/>
              </a:rPr>
              <a:t>Cornwall Council </a:t>
            </a:r>
            <a:r>
              <a:rPr lang="en-GB" dirty="0" smtClean="0">
                <a:solidFill>
                  <a:srgbClr val="000000"/>
                </a:solidFill>
                <a:latin typeface="Calibri"/>
                <a:ea typeface="Calibri"/>
                <a:cs typeface="Calibri"/>
              </a:rPr>
              <a:t>branding </a:t>
            </a:r>
            <a:endParaRPr lang="en-GB" dirty="0">
              <a:solidFill>
                <a:srgbClr val="000000"/>
              </a:solidFill>
              <a:latin typeface="Calibri"/>
              <a:ea typeface="Calibri"/>
              <a:cs typeface="Calibri"/>
            </a:endParaRPr>
          </a:p>
          <a:p>
            <a:pPr marL="342900" indent="-342900">
              <a:lnSpc>
                <a:spcPct val="115000"/>
              </a:lnSpc>
              <a:spcAft>
                <a:spcPts val="0"/>
              </a:spcAft>
              <a:buFont typeface="+mj-lt"/>
              <a:buAutoNum type="arabicPeriod"/>
            </a:pPr>
            <a:r>
              <a:rPr lang="en-GB" dirty="0" smtClean="0">
                <a:solidFill>
                  <a:srgbClr val="000000"/>
                </a:solidFill>
                <a:latin typeface="Calibri"/>
                <a:ea typeface="Calibri"/>
                <a:cs typeface="Calibri"/>
              </a:rPr>
              <a:t>All </a:t>
            </a:r>
            <a:r>
              <a:rPr lang="en-GB" dirty="0">
                <a:solidFill>
                  <a:srgbClr val="000000"/>
                </a:solidFill>
                <a:latin typeface="Calibri"/>
                <a:ea typeface="Calibri"/>
                <a:cs typeface="Calibri"/>
              </a:rPr>
              <a:t>systems will render content for mobile or smart </a:t>
            </a:r>
            <a:r>
              <a:rPr lang="en-GB" dirty="0" smtClean="0">
                <a:solidFill>
                  <a:srgbClr val="000000"/>
                </a:solidFill>
                <a:latin typeface="Calibri"/>
                <a:ea typeface="Calibri"/>
                <a:cs typeface="Calibri"/>
              </a:rPr>
              <a:t>devices</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3804622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2386" y="994969"/>
            <a:ext cx="8038531" cy="2246769"/>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Workforce and </a:t>
            </a:r>
            <a:r>
              <a:rPr lang="en-US" u="sng" dirty="0" smtClean="0">
                <a:solidFill>
                  <a:srgbClr val="000000"/>
                </a:solidFill>
                <a:latin typeface="Calibri" panose="020F0502020204030204" pitchFamily="34" charset="0"/>
                <a:cs typeface="Calibri" panose="020F0502020204030204" pitchFamily="34" charset="0"/>
              </a:rPr>
              <a:t>leadership</a:t>
            </a:r>
          </a:p>
          <a:p>
            <a:endParaRPr lang="en-US" u="sng" dirty="0">
              <a:solidFill>
                <a:srgbClr val="000000"/>
              </a:solidFill>
              <a:latin typeface="Calibri" panose="020F0502020204030204" pitchFamily="34" charset="0"/>
              <a:cs typeface="Calibri" panose="020F0502020204030204" pitchFamily="34" charset="0"/>
            </a:endParaRPr>
          </a:p>
          <a:p>
            <a:r>
              <a:rPr lang="en-US" dirty="0">
                <a:solidFill>
                  <a:srgbClr val="000000"/>
                </a:solidFill>
                <a:latin typeface="Calibri" panose="020F0502020204030204" pitchFamily="34" charset="0"/>
                <a:cs typeface="Calibri" panose="020F0502020204030204" pitchFamily="34" charset="0"/>
              </a:rPr>
              <a:t>The integrated sexual and reproductive health services will have appropriately trained leadership to ensure quality of service provision, development, training and clinical </a:t>
            </a:r>
            <a:r>
              <a:rPr lang="en-US" dirty="0" smtClean="0">
                <a:solidFill>
                  <a:srgbClr val="000000"/>
                </a:solidFill>
                <a:latin typeface="Calibri" panose="020F0502020204030204" pitchFamily="34" charset="0"/>
                <a:cs typeface="Calibri" panose="020F0502020204030204" pitchFamily="34" charset="0"/>
              </a:rPr>
              <a:t>governance</a:t>
            </a:r>
          </a:p>
          <a:p>
            <a:endParaRPr lang="en-US" dirty="0">
              <a:solidFill>
                <a:srgbClr val="000000"/>
              </a:solidFill>
              <a:latin typeface="Calibri" panose="020F0502020204030204" pitchFamily="34" charset="0"/>
              <a:cs typeface="Calibri" panose="020F0502020204030204" pitchFamily="34" charset="0"/>
            </a:endParaRPr>
          </a:p>
          <a:p>
            <a:endParaRPr lang="en-US"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821441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1796" y="876956"/>
            <a:ext cx="7866993" cy="3139321"/>
          </a:xfrm>
          <a:prstGeom prst="rect">
            <a:avLst/>
          </a:prstGeom>
        </p:spPr>
        <p:txBody>
          <a:bodyPr wrap="square">
            <a:spAutoFit/>
          </a:bodyPr>
          <a:lstStyle/>
          <a:p>
            <a:pPr marR="64135" algn="ctr">
              <a:spcBef>
                <a:spcPts val="620"/>
              </a:spcBef>
              <a:spcAft>
                <a:spcPts val="0"/>
              </a:spcAft>
            </a:pPr>
            <a:r>
              <a:rPr lang="en-GB" u="sng" dirty="0">
                <a:solidFill>
                  <a:srgbClr val="000000"/>
                </a:solidFill>
                <a:latin typeface="Calibri"/>
                <a:ea typeface="Calibri"/>
                <a:cs typeface="Times New Roman"/>
              </a:rPr>
              <a:t>Mobilisation and </a:t>
            </a:r>
            <a:r>
              <a:rPr lang="en-GB" u="sng" dirty="0" smtClean="0">
                <a:solidFill>
                  <a:srgbClr val="000000"/>
                </a:solidFill>
                <a:latin typeface="Calibri"/>
                <a:ea typeface="Calibri"/>
                <a:cs typeface="Times New Roman"/>
              </a:rPr>
              <a:t>implementation</a:t>
            </a:r>
          </a:p>
          <a:p>
            <a:pPr marR="64135" algn="ctr">
              <a:spcBef>
                <a:spcPts val="620"/>
              </a:spcBef>
              <a:spcAft>
                <a:spcPts val="0"/>
              </a:spcAft>
            </a:pPr>
            <a:endParaRPr lang="en-GB" dirty="0">
              <a:solidFill>
                <a:srgbClr val="000000"/>
              </a:solidFill>
              <a:latin typeface="Calibri"/>
              <a:ea typeface="Calibri"/>
              <a:cs typeface="Times New Roman"/>
            </a:endParaRPr>
          </a:p>
          <a:p>
            <a:pPr marL="342900" marR="64135" indent="-342900" algn="just">
              <a:lnSpc>
                <a:spcPct val="115000"/>
              </a:lnSpc>
              <a:spcBef>
                <a:spcPts val="620"/>
              </a:spcBef>
              <a:spcAft>
                <a:spcPts val="0"/>
              </a:spcAft>
              <a:buFont typeface="+mj-lt"/>
              <a:buAutoNum type="arabicPeriod"/>
            </a:pPr>
            <a:r>
              <a:rPr lang="en-GB" dirty="0">
                <a:solidFill>
                  <a:srgbClr val="000000"/>
                </a:solidFill>
                <a:latin typeface="Calibri"/>
                <a:ea typeface="Calibri"/>
                <a:cs typeface="Times New Roman"/>
              </a:rPr>
              <a:t>The provider will produce a mobilisation and implementation plan for the new service </a:t>
            </a:r>
            <a:r>
              <a:rPr lang="en-GB" dirty="0" smtClean="0">
                <a:solidFill>
                  <a:srgbClr val="000000"/>
                </a:solidFill>
                <a:latin typeface="Calibri"/>
                <a:ea typeface="Calibri"/>
                <a:cs typeface="Times New Roman"/>
              </a:rPr>
              <a:t>model </a:t>
            </a:r>
            <a:endParaRPr lang="en-GB" dirty="0">
              <a:solidFill>
                <a:srgbClr val="000000"/>
              </a:solidFill>
              <a:latin typeface="Calibri"/>
              <a:ea typeface="Calibri"/>
              <a:cs typeface="Times New Roman"/>
            </a:endParaRPr>
          </a:p>
          <a:p>
            <a:pPr marL="342900" marR="64135" indent="-342900" algn="just">
              <a:lnSpc>
                <a:spcPct val="115000"/>
              </a:lnSpc>
              <a:spcBef>
                <a:spcPts val="620"/>
              </a:spcBef>
              <a:spcAft>
                <a:spcPts val="0"/>
              </a:spcAft>
              <a:buFont typeface="+mj-lt"/>
              <a:buAutoNum type="arabicPeriod"/>
            </a:pPr>
            <a:r>
              <a:rPr lang="en-GB" dirty="0">
                <a:solidFill>
                  <a:srgbClr val="000000"/>
                </a:solidFill>
                <a:latin typeface="Calibri"/>
                <a:ea typeface="Calibri"/>
                <a:cs typeface="Times New Roman"/>
              </a:rPr>
              <a:t>The </a:t>
            </a:r>
            <a:r>
              <a:rPr lang="en-GB" dirty="0" smtClean="0">
                <a:solidFill>
                  <a:srgbClr val="000000"/>
                </a:solidFill>
                <a:latin typeface="Calibri"/>
                <a:ea typeface="Calibri"/>
                <a:cs typeface="Times New Roman"/>
              </a:rPr>
              <a:t>plan </a:t>
            </a:r>
            <a:r>
              <a:rPr lang="en-GB" dirty="0">
                <a:solidFill>
                  <a:srgbClr val="000000"/>
                </a:solidFill>
                <a:latin typeface="Calibri"/>
                <a:ea typeface="Calibri"/>
                <a:cs typeface="Times New Roman"/>
              </a:rPr>
              <a:t>will set out the key resources, deliverables and milestones required for successful implementation of the new service model </a:t>
            </a:r>
            <a:endParaRPr lang="en-GB" dirty="0" smtClean="0">
              <a:solidFill>
                <a:srgbClr val="000000"/>
              </a:solidFill>
              <a:latin typeface="Calibri"/>
              <a:ea typeface="Calibri"/>
              <a:cs typeface="Times New Roman"/>
            </a:endParaRPr>
          </a:p>
          <a:p>
            <a:pPr marL="342900" marR="64135" indent="-342900" algn="just">
              <a:lnSpc>
                <a:spcPct val="115000"/>
              </a:lnSpc>
              <a:spcBef>
                <a:spcPts val="620"/>
              </a:spcBef>
              <a:spcAft>
                <a:spcPts val="0"/>
              </a:spcAft>
              <a:buFont typeface="+mj-lt"/>
              <a:buAutoNum type="arabicPeriod"/>
            </a:pPr>
            <a:r>
              <a:rPr lang="en-GB" dirty="0">
                <a:solidFill>
                  <a:srgbClr val="000000"/>
                </a:solidFill>
                <a:latin typeface="Calibri"/>
                <a:ea typeface="Calibri"/>
                <a:cs typeface="Times New Roman"/>
              </a:rPr>
              <a:t>E</a:t>
            </a:r>
            <a:r>
              <a:rPr lang="en-GB" dirty="0" smtClean="0">
                <a:solidFill>
                  <a:srgbClr val="000000"/>
                </a:solidFill>
                <a:latin typeface="Calibri"/>
                <a:ea typeface="Calibri"/>
                <a:cs typeface="Times New Roman"/>
              </a:rPr>
              <a:t>nsure </a:t>
            </a:r>
            <a:r>
              <a:rPr lang="en-GB" dirty="0">
                <a:solidFill>
                  <a:srgbClr val="000000"/>
                </a:solidFill>
                <a:latin typeface="Calibri"/>
                <a:ea typeface="Calibri"/>
                <a:cs typeface="Times New Roman"/>
              </a:rPr>
              <a:t>the integration of the </a:t>
            </a:r>
            <a:r>
              <a:rPr lang="en-GB" dirty="0" smtClean="0">
                <a:solidFill>
                  <a:srgbClr val="000000"/>
                </a:solidFill>
                <a:latin typeface="Calibri"/>
                <a:ea typeface="Calibri"/>
                <a:cs typeface="Times New Roman"/>
              </a:rPr>
              <a:t>system online </a:t>
            </a:r>
            <a:r>
              <a:rPr lang="en-GB" dirty="0">
                <a:solidFill>
                  <a:srgbClr val="000000"/>
                </a:solidFill>
                <a:latin typeface="Calibri"/>
                <a:ea typeface="Calibri"/>
                <a:cs typeface="Times New Roman"/>
              </a:rPr>
              <a:t>sexual health </a:t>
            </a:r>
            <a:r>
              <a:rPr lang="en-GB" dirty="0" smtClean="0">
                <a:solidFill>
                  <a:srgbClr val="000000"/>
                </a:solidFill>
                <a:latin typeface="Calibri"/>
                <a:ea typeface="Calibri"/>
                <a:cs typeface="Times New Roman"/>
              </a:rPr>
              <a:t>service</a:t>
            </a:r>
            <a:endParaRPr lang="en-GB" dirty="0">
              <a:solidFill>
                <a:srgbClr val="000000"/>
              </a:solidFill>
              <a:latin typeface="Calibri"/>
              <a:ea typeface="Calibri"/>
              <a:cs typeface="Times New Roman"/>
            </a:endParaRPr>
          </a:p>
          <a:p>
            <a:pPr marL="342900" indent="-342900" algn="just">
              <a:lnSpc>
                <a:spcPct val="115000"/>
              </a:lnSpc>
              <a:spcAft>
                <a:spcPts val="1000"/>
              </a:spcAft>
              <a:buFont typeface="+mj-lt"/>
              <a:buAutoNum type="arabicPeriod"/>
            </a:pPr>
            <a:r>
              <a:rPr lang="en-GB" dirty="0">
                <a:solidFill>
                  <a:srgbClr val="000000"/>
                </a:solidFill>
                <a:latin typeface="Calibri"/>
                <a:ea typeface="Calibri"/>
                <a:cs typeface="Times New Roman"/>
              </a:rPr>
              <a:t>The plan </a:t>
            </a:r>
            <a:r>
              <a:rPr lang="en-GB" dirty="0" smtClean="0">
                <a:solidFill>
                  <a:srgbClr val="000000"/>
                </a:solidFill>
                <a:latin typeface="Calibri"/>
                <a:ea typeface="Calibri"/>
                <a:cs typeface="Times New Roman"/>
              </a:rPr>
              <a:t>will be fully costed</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4050335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a:xfrm>
            <a:off x="656995" y="1919522"/>
            <a:ext cx="7717748" cy="2303462"/>
          </a:xfrm>
          <a:noFill/>
          <a:ln/>
        </p:spPr>
        <p:txBody>
          <a:bodyPr/>
          <a:lstStyle/>
          <a:p>
            <a:pPr algn="ctr"/>
            <a:r>
              <a:rPr lang="en-GB" altLang="en-US" sz="1800" dirty="0" smtClean="0"/>
              <a:t>Lot 2</a:t>
            </a:r>
            <a:br>
              <a:rPr lang="en-GB" altLang="en-US" sz="1800" dirty="0" smtClean="0"/>
            </a:br>
            <a:r>
              <a:rPr lang="en-GB" altLang="en-US" sz="1800" dirty="0" smtClean="0"/>
              <a:t/>
            </a:r>
            <a:br>
              <a:rPr lang="en-GB" altLang="en-US" sz="1800" dirty="0" smtClean="0"/>
            </a:br>
            <a:r>
              <a:rPr lang="en-GB" altLang="en-US" sz="1800" dirty="0" smtClean="0"/>
              <a:t>Young People’s Service </a:t>
            </a:r>
            <a:endParaRPr lang="en-GB" altLang="en-US" sz="1800" dirty="0"/>
          </a:p>
        </p:txBody>
      </p:sp>
      <p:sp>
        <p:nvSpPr>
          <p:cNvPr id="368643" name="Rectangle 3"/>
          <p:cNvSpPr>
            <a:spLocks noGrp="1" noChangeArrowheads="1"/>
          </p:cNvSpPr>
          <p:nvPr>
            <p:ph idx="1"/>
          </p:nvPr>
        </p:nvSpPr>
        <p:spPr>
          <a:xfrm>
            <a:off x="597803" y="4007771"/>
            <a:ext cx="4177397" cy="1163860"/>
          </a:xfrm>
          <a:noFill/>
          <a:ln/>
        </p:spPr>
        <p:txBody>
          <a:bodyPr/>
          <a:lstStyle/>
          <a:p>
            <a:r>
              <a:rPr lang="en-GB" altLang="en-US" dirty="0" smtClean="0"/>
              <a:t>Michael Priestley</a:t>
            </a:r>
            <a:endParaRPr lang="en-GB" altLang="en-US" dirty="0"/>
          </a:p>
          <a:p>
            <a:r>
              <a:rPr lang="en-GB" altLang="en-US" dirty="0" smtClean="0"/>
              <a:t>Public Health Commissioning Manager  (Sexual </a:t>
            </a:r>
            <a:r>
              <a:rPr lang="en-GB" altLang="en-US" dirty="0"/>
              <a:t>H</a:t>
            </a:r>
            <a:r>
              <a:rPr lang="en-GB" altLang="en-US" dirty="0" smtClean="0"/>
              <a:t>ealth)</a:t>
            </a:r>
            <a:endParaRPr lang="en-GB" altLang="en-US" dirty="0"/>
          </a:p>
        </p:txBody>
      </p:sp>
      <p:sp>
        <p:nvSpPr>
          <p:cNvPr id="4" name="Rectangle 3"/>
          <p:cNvSpPr txBox="1">
            <a:spLocks noChangeArrowheads="1"/>
          </p:cNvSpPr>
          <p:nvPr/>
        </p:nvSpPr>
        <p:spPr bwMode="auto">
          <a:xfrm>
            <a:off x="721175" y="5171631"/>
            <a:ext cx="4177397" cy="116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0" fontAlgn="base" hangingPunct="0">
              <a:spcBef>
                <a:spcPct val="20000"/>
              </a:spcBef>
              <a:spcAft>
                <a:spcPct val="0"/>
              </a:spcAft>
              <a:defRPr sz="1600" b="1">
                <a:solidFill>
                  <a:schemeClr val="tx1"/>
                </a:solidFill>
                <a:latin typeface="+mn-lt"/>
                <a:ea typeface="+mn-ea"/>
                <a:cs typeface="+mn-cs"/>
              </a:defRPr>
            </a:lvl1pPr>
            <a:lvl2pPr marL="179388" algn="l" rtl="0" eaLnBrk="0" fontAlgn="base" hangingPunct="0">
              <a:spcBef>
                <a:spcPct val="20000"/>
              </a:spcBef>
              <a:spcAft>
                <a:spcPct val="0"/>
              </a:spcAft>
              <a:defRPr sz="1600" b="1">
                <a:solidFill>
                  <a:schemeClr val="tx1"/>
                </a:solidFill>
                <a:latin typeface="+mn-lt"/>
              </a:defRPr>
            </a:lvl2pPr>
            <a:lvl3pPr marL="1231900" indent="-228600" algn="l" rtl="0" eaLnBrk="0" fontAlgn="base" hangingPunct="0">
              <a:spcBef>
                <a:spcPct val="20000"/>
              </a:spcBef>
              <a:spcAft>
                <a:spcPct val="0"/>
              </a:spcAft>
              <a:buChar char="•"/>
              <a:defRPr sz="2400">
                <a:solidFill>
                  <a:schemeClr val="tx1"/>
                </a:solidFill>
                <a:latin typeface="+mn-lt"/>
              </a:defRPr>
            </a:lvl3pPr>
            <a:lvl4pPr marL="1639888"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GB" sz="2400" dirty="0" smtClean="0">
                <a:solidFill>
                  <a:srgbClr val="000000"/>
                </a:solidFill>
              </a:rPr>
              <a:t>Leading </a:t>
            </a:r>
            <a:r>
              <a:rPr lang="en-GB" sz="2400" dirty="0">
                <a:solidFill>
                  <a:srgbClr val="000000"/>
                </a:solidFill>
              </a:rPr>
              <a:t>the way </a:t>
            </a:r>
            <a:r>
              <a:rPr lang="en-GB" sz="2400" dirty="0" smtClean="0">
                <a:solidFill>
                  <a:srgbClr val="000000"/>
                </a:solidFill>
              </a:rPr>
              <a:t>forward</a:t>
            </a:r>
            <a:endParaRPr lang="en-GB" sz="2400" dirty="0">
              <a:solidFill>
                <a:srgbClr val="000000"/>
              </a:solidFill>
            </a:endParaRPr>
          </a:p>
        </p:txBody>
      </p:sp>
    </p:spTree>
    <p:extLst>
      <p:ext uri="{BB962C8B-B14F-4D97-AF65-F5344CB8AC3E}">
        <p14:creationId xmlns:p14="http://schemas.microsoft.com/office/powerpoint/2010/main" val="5783673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9090" y="1030282"/>
            <a:ext cx="7977351" cy="4708981"/>
          </a:xfrm>
          <a:prstGeom prst="rect">
            <a:avLst/>
          </a:prstGeom>
        </p:spPr>
        <p:txBody>
          <a:bodyPr wrap="square">
            <a:spAutoFit/>
          </a:bodyPr>
          <a:lstStyle/>
          <a:p>
            <a:pPr algn="ctr"/>
            <a:r>
              <a:rPr lang="en-US" u="sng" dirty="0" smtClean="0">
                <a:solidFill>
                  <a:srgbClr val="000000"/>
                </a:solidFill>
                <a:latin typeface="Calibri" panose="020F0502020204030204" pitchFamily="34" charset="0"/>
                <a:cs typeface="Calibri" panose="020F0502020204030204" pitchFamily="34" charset="0"/>
              </a:rPr>
              <a:t>Young Peoples Service in </a:t>
            </a:r>
            <a:r>
              <a:rPr lang="en-US" u="sng" dirty="0">
                <a:solidFill>
                  <a:srgbClr val="000000"/>
                </a:solidFill>
                <a:latin typeface="Calibri" panose="020F0502020204030204" pitchFamily="34" charset="0"/>
                <a:cs typeface="Calibri" panose="020F0502020204030204" pitchFamily="34" charset="0"/>
              </a:rPr>
              <a:t>Cornwall</a:t>
            </a:r>
          </a:p>
          <a:p>
            <a:r>
              <a:rPr lang="en-US" dirty="0" smtClean="0">
                <a:solidFill>
                  <a:srgbClr val="000000"/>
                </a:solidFill>
                <a:latin typeface="Calibri" panose="020F0502020204030204" pitchFamily="34" charset="0"/>
                <a:cs typeface="Calibri" panose="020F0502020204030204" pitchFamily="34" charset="0"/>
              </a:rPr>
              <a:t> </a:t>
            </a:r>
            <a:endParaRPr lang="en-US" dirty="0">
              <a:solidFill>
                <a:srgbClr val="000000"/>
              </a:solidFill>
              <a:latin typeface="Calibri" panose="020F0502020204030204" pitchFamily="34" charset="0"/>
              <a:cs typeface="Calibri" panose="020F0502020204030204" pitchFamily="34" charset="0"/>
            </a:endParaRPr>
          </a:p>
          <a:p>
            <a:r>
              <a:rPr lang="en-US" dirty="0">
                <a:solidFill>
                  <a:srgbClr val="000000"/>
                </a:solidFill>
                <a:latin typeface="Calibri" panose="020F0502020204030204" pitchFamily="34" charset="0"/>
                <a:cs typeface="Calibri" panose="020F0502020204030204" pitchFamily="34" charset="0"/>
              </a:rPr>
              <a:t>The </a:t>
            </a:r>
            <a:r>
              <a:rPr lang="en-US" dirty="0" smtClean="0">
                <a:solidFill>
                  <a:srgbClr val="000000"/>
                </a:solidFill>
                <a:latin typeface="Calibri" panose="020F0502020204030204" pitchFamily="34" charset="0"/>
                <a:cs typeface="Calibri" panose="020F0502020204030204" pitchFamily="34" charset="0"/>
              </a:rPr>
              <a:t>service </a:t>
            </a:r>
            <a:r>
              <a:rPr lang="en-US" dirty="0">
                <a:solidFill>
                  <a:srgbClr val="000000"/>
                </a:solidFill>
                <a:latin typeface="Calibri" panose="020F0502020204030204" pitchFamily="34" charset="0"/>
                <a:cs typeface="Calibri" panose="020F0502020204030204" pitchFamily="34" charset="0"/>
              </a:rPr>
              <a:t>provides reproductive and sexual health services for young people, </a:t>
            </a:r>
            <a:r>
              <a:rPr lang="en-US" dirty="0" smtClean="0">
                <a:solidFill>
                  <a:srgbClr val="000000"/>
                </a:solidFill>
                <a:latin typeface="Calibri" panose="020F0502020204030204" pitchFamily="34" charset="0"/>
                <a:cs typeface="Calibri" panose="020F0502020204030204" pitchFamily="34" charset="0"/>
              </a:rPr>
              <a:t>education </a:t>
            </a:r>
            <a:r>
              <a:rPr lang="en-US" dirty="0">
                <a:solidFill>
                  <a:srgbClr val="000000"/>
                </a:solidFill>
                <a:latin typeface="Calibri" panose="020F0502020204030204" pitchFamily="34" charset="0"/>
                <a:cs typeface="Calibri" panose="020F0502020204030204" pitchFamily="34" charset="0"/>
              </a:rPr>
              <a:t>and </a:t>
            </a:r>
            <a:r>
              <a:rPr lang="en-US" dirty="0" smtClean="0">
                <a:solidFill>
                  <a:srgbClr val="000000"/>
                </a:solidFill>
                <a:latin typeface="Calibri" panose="020F0502020204030204" pitchFamily="34" charset="0"/>
                <a:cs typeface="Calibri" panose="020F0502020204030204" pitchFamily="34" charset="0"/>
              </a:rPr>
              <a:t>training</a:t>
            </a:r>
          </a:p>
          <a:p>
            <a:endParaRPr lang="en-US" dirty="0">
              <a:solidFill>
                <a:srgbClr val="000000"/>
              </a:solidFill>
              <a:latin typeface="Calibri" panose="020F0502020204030204" pitchFamily="34" charset="0"/>
              <a:cs typeface="Calibri" panose="020F0502020204030204" pitchFamily="34" charset="0"/>
            </a:endParaRPr>
          </a:p>
          <a:p>
            <a:r>
              <a:rPr lang="en-US" dirty="0" smtClean="0">
                <a:solidFill>
                  <a:srgbClr val="000000"/>
                </a:solidFill>
                <a:latin typeface="Calibri" panose="020F0502020204030204" pitchFamily="34" charset="0"/>
                <a:cs typeface="Calibri" panose="020F0502020204030204" pitchFamily="34" charset="0"/>
              </a:rPr>
              <a:t>Provision of </a:t>
            </a:r>
            <a:r>
              <a:rPr lang="en-US" dirty="0">
                <a:solidFill>
                  <a:srgbClr val="000000"/>
                </a:solidFill>
                <a:latin typeface="Calibri" panose="020F0502020204030204" pitchFamily="34" charset="0"/>
                <a:cs typeface="Calibri" panose="020F0502020204030204" pitchFamily="34" charset="0"/>
              </a:rPr>
              <a:t>contraceptive and sexual health services targeted for young people under the age of 25, including clinics across the county in six </a:t>
            </a:r>
            <a:r>
              <a:rPr lang="en-US" dirty="0" smtClean="0">
                <a:solidFill>
                  <a:srgbClr val="000000"/>
                </a:solidFill>
                <a:latin typeface="Calibri" panose="020F0502020204030204" pitchFamily="34" charset="0"/>
                <a:cs typeface="Calibri" panose="020F0502020204030204" pitchFamily="34" charset="0"/>
              </a:rPr>
              <a:t>locations </a:t>
            </a:r>
            <a:endParaRPr lang="en-US" dirty="0">
              <a:solidFill>
                <a:srgbClr val="000000"/>
              </a:solidFill>
              <a:latin typeface="Calibri" panose="020F0502020204030204" pitchFamily="34" charset="0"/>
              <a:cs typeface="Calibri" panose="020F0502020204030204" pitchFamily="34" charset="0"/>
            </a:endParaRPr>
          </a:p>
          <a:p>
            <a:endParaRPr lang="en-US" dirty="0">
              <a:solidFill>
                <a:srgbClr val="000000"/>
              </a:solidFill>
              <a:latin typeface="Calibri" panose="020F0502020204030204" pitchFamily="34" charset="0"/>
              <a:cs typeface="Calibri" panose="020F0502020204030204" pitchFamily="34" charset="0"/>
            </a:endParaRPr>
          </a:p>
          <a:p>
            <a:r>
              <a:rPr lang="en-US" dirty="0">
                <a:solidFill>
                  <a:srgbClr val="000000"/>
                </a:solidFill>
                <a:latin typeface="Calibri" panose="020F0502020204030204" pitchFamily="34" charset="0"/>
                <a:cs typeface="Calibri" panose="020F0502020204030204" pitchFamily="34" charset="0"/>
              </a:rPr>
              <a:t>1.	Bude</a:t>
            </a:r>
          </a:p>
          <a:p>
            <a:r>
              <a:rPr lang="en-US" dirty="0">
                <a:solidFill>
                  <a:srgbClr val="000000"/>
                </a:solidFill>
                <a:latin typeface="Calibri" panose="020F0502020204030204" pitchFamily="34" charset="0"/>
                <a:cs typeface="Calibri" panose="020F0502020204030204" pitchFamily="34" charset="0"/>
              </a:rPr>
              <a:t>2.	Launceston</a:t>
            </a:r>
          </a:p>
          <a:p>
            <a:r>
              <a:rPr lang="en-US" dirty="0">
                <a:solidFill>
                  <a:srgbClr val="000000"/>
                </a:solidFill>
                <a:latin typeface="Calibri" panose="020F0502020204030204" pitchFamily="34" charset="0"/>
                <a:cs typeface="Calibri" panose="020F0502020204030204" pitchFamily="34" charset="0"/>
              </a:rPr>
              <a:t>3.	Newquay</a:t>
            </a:r>
          </a:p>
          <a:p>
            <a:r>
              <a:rPr lang="en-US" dirty="0">
                <a:solidFill>
                  <a:srgbClr val="000000"/>
                </a:solidFill>
                <a:latin typeface="Calibri" panose="020F0502020204030204" pitchFamily="34" charset="0"/>
                <a:cs typeface="Calibri" panose="020F0502020204030204" pitchFamily="34" charset="0"/>
              </a:rPr>
              <a:t>4.	Pool</a:t>
            </a:r>
          </a:p>
          <a:p>
            <a:r>
              <a:rPr lang="en-US" dirty="0">
                <a:solidFill>
                  <a:srgbClr val="000000"/>
                </a:solidFill>
                <a:latin typeface="Calibri" panose="020F0502020204030204" pitchFamily="34" charset="0"/>
                <a:cs typeface="Calibri" panose="020F0502020204030204" pitchFamily="34" charset="0"/>
              </a:rPr>
              <a:t>5.	St Ives</a:t>
            </a:r>
          </a:p>
          <a:p>
            <a:r>
              <a:rPr lang="en-US" dirty="0">
                <a:solidFill>
                  <a:srgbClr val="000000"/>
                </a:solidFill>
                <a:latin typeface="Calibri" panose="020F0502020204030204" pitchFamily="34" charset="0"/>
                <a:cs typeface="Calibri" panose="020F0502020204030204" pitchFamily="34" charset="0"/>
              </a:rPr>
              <a:t>6.	Torpoint</a:t>
            </a:r>
          </a:p>
        </p:txBody>
      </p:sp>
    </p:spTree>
    <p:extLst>
      <p:ext uri="{BB962C8B-B14F-4D97-AF65-F5344CB8AC3E}">
        <p14:creationId xmlns:p14="http://schemas.microsoft.com/office/powerpoint/2010/main" val="24607819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1793" y="1271229"/>
            <a:ext cx="8103476" cy="2862322"/>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Sexual </a:t>
            </a:r>
            <a:r>
              <a:rPr lang="en-US" u="sng" dirty="0" smtClean="0">
                <a:solidFill>
                  <a:srgbClr val="000000"/>
                </a:solidFill>
                <a:latin typeface="Calibri" panose="020F0502020204030204" pitchFamily="34" charset="0"/>
                <a:cs typeface="Calibri" panose="020F0502020204030204" pitchFamily="34" charset="0"/>
              </a:rPr>
              <a:t>Health </a:t>
            </a:r>
            <a:r>
              <a:rPr lang="en-US" u="sng" dirty="0">
                <a:solidFill>
                  <a:srgbClr val="000000"/>
                </a:solidFill>
                <a:latin typeface="Calibri" panose="020F0502020204030204" pitchFamily="34" charset="0"/>
                <a:cs typeface="Calibri" panose="020F0502020204030204" pitchFamily="34" charset="0"/>
              </a:rPr>
              <a:t>N</a:t>
            </a:r>
            <a:r>
              <a:rPr lang="en-US" u="sng" dirty="0" smtClean="0">
                <a:solidFill>
                  <a:srgbClr val="000000"/>
                </a:solidFill>
                <a:latin typeface="Calibri" panose="020F0502020204030204" pitchFamily="34" charset="0"/>
                <a:cs typeface="Calibri" panose="020F0502020204030204" pitchFamily="34" charset="0"/>
              </a:rPr>
              <a:t>etwork </a:t>
            </a:r>
            <a:r>
              <a:rPr lang="en-US" u="sng" dirty="0">
                <a:solidFill>
                  <a:srgbClr val="000000"/>
                </a:solidFill>
                <a:latin typeface="Calibri" panose="020F0502020204030204" pitchFamily="34" charset="0"/>
                <a:cs typeface="Calibri" panose="020F0502020204030204" pitchFamily="34" charset="0"/>
              </a:rPr>
              <a:t>in Cornwall</a:t>
            </a:r>
          </a:p>
          <a:p>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Strong </a:t>
            </a:r>
            <a:r>
              <a:rPr lang="en-US" dirty="0">
                <a:solidFill>
                  <a:srgbClr val="000000"/>
                </a:solidFill>
                <a:latin typeface="Calibri" panose="020F0502020204030204" pitchFamily="34" charset="0"/>
                <a:cs typeface="Calibri" panose="020F0502020204030204" pitchFamily="34" charset="0"/>
              </a:rPr>
              <a:t>links will be developed with other organisations that also have a role in improving sexual health outcomes, </a:t>
            </a:r>
            <a:r>
              <a:rPr lang="en-US" dirty="0" smtClean="0">
                <a:solidFill>
                  <a:srgbClr val="000000"/>
                </a:solidFill>
                <a:latin typeface="Calibri" panose="020F0502020204030204" pitchFamily="34" charset="0"/>
                <a:cs typeface="Calibri" panose="020F0502020204030204" pitchFamily="34" charset="0"/>
              </a:rPr>
              <a:t> the sexual </a:t>
            </a:r>
            <a:r>
              <a:rPr lang="en-US" dirty="0">
                <a:solidFill>
                  <a:srgbClr val="000000"/>
                </a:solidFill>
                <a:latin typeface="Calibri" panose="020F0502020204030204" pitchFamily="34" charset="0"/>
                <a:cs typeface="Calibri" panose="020F0502020204030204" pitchFamily="34" charset="0"/>
              </a:rPr>
              <a:t>health </a:t>
            </a:r>
            <a:r>
              <a:rPr lang="en-US" dirty="0" smtClean="0">
                <a:solidFill>
                  <a:srgbClr val="000000"/>
                </a:solidFill>
                <a:latin typeface="Calibri" panose="020F0502020204030204" pitchFamily="34" charset="0"/>
                <a:cs typeface="Calibri" panose="020F0502020204030204" pitchFamily="34" charset="0"/>
              </a:rPr>
              <a:t>network</a:t>
            </a:r>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This </a:t>
            </a:r>
            <a:r>
              <a:rPr lang="en-US" dirty="0">
                <a:solidFill>
                  <a:srgbClr val="000000"/>
                </a:solidFill>
                <a:latin typeface="Calibri" panose="020F0502020204030204" pitchFamily="34" charset="0"/>
                <a:cs typeface="Calibri" panose="020F0502020204030204" pitchFamily="34" charset="0"/>
              </a:rPr>
              <a:t>will be supported by the Cornwall Sexual Health Partnership Group </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The </a:t>
            </a:r>
            <a:r>
              <a:rPr lang="en-US" dirty="0">
                <a:solidFill>
                  <a:srgbClr val="000000"/>
                </a:solidFill>
                <a:latin typeface="Calibri" panose="020F0502020204030204" pitchFamily="34" charset="0"/>
                <a:cs typeface="Calibri" panose="020F0502020204030204" pitchFamily="34" charset="0"/>
              </a:rPr>
              <a:t>sexual health system will be designed to ensure the needs of young people and other priority  groups are prioritised and met, with the aim of reducing health inequalities, and maximising the impact of finite resources. </a:t>
            </a:r>
            <a:endParaRPr lang="en-GB"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835662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0621" y="819469"/>
            <a:ext cx="7914289" cy="3785652"/>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Aims and objectives </a:t>
            </a:r>
            <a:r>
              <a:rPr lang="en-US" u="sng" dirty="0" smtClean="0">
                <a:solidFill>
                  <a:srgbClr val="000000"/>
                </a:solidFill>
                <a:latin typeface="Calibri" panose="020F0502020204030204" pitchFamily="34" charset="0"/>
                <a:cs typeface="Calibri" panose="020F0502020204030204" pitchFamily="34" charset="0"/>
              </a:rPr>
              <a:t>- </a:t>
            </a:r>
            <a:r>
              <a:rPr lang="en-US" u="sng" dirty="0">
                <a:solidFill>
                  <a:srgbClr val="000000"/>
                </a:solidFill>
                <a:latin typeface="Calibri" panose="020F0502020204030204" pitchFamily="34" charset="0"/>
                <a:cs typeface="Calibri" panose="020F0502020204030204" pitchFamily="34" charset="0"/>
              </a:rPr>
              <a:t>Y</a:t>
            </a:r>
            <a:r>
              <a:rPr lang="en-US" u="sng" dirty="0" smtClean="0">
                <a:solidFill>
                  <a:srgbClr val="000000"/>
                </a:solidFill>
                <a:latin typeface="Calibri" panose="020F0502020204030204" pitchFamily="34" charset="0"/>
                <a:cs typeface="Calibri" panose="020F0502020204030204" pitchFamily="34" charset="0"/>
              </a:rPr>
              <a:t>oung </a:t>
            </a:r>
            <a:r>
              <a:rPr lang="en-US" u="sng" dirty="0">
                <a:solidFill>
                  <a:srgbClr val="000000"/>
                </a:solidFill>
                <a:latin typeface="Calibri" panose="020F0502020204030204" pitchFamily="34" charset="0"/>
                <a:cs typeface="Calibri" panose="020F0502020204030204" pitchFamily="34" charset="0"/>
              </a:rPr>
              <a:t>P</a:t>
            </a:r>
            <a:r>
              <a:rPr lang="en-US" u="sng" dirty="0" smtClean="0">
                <a:solidFill>
                  <a:srgbClr val="000000"/>
                </a:solidFill>
                <a:latin typeface="Calibri" panose="020F0502020204030204" pitchFamily="34" charset="0"/>
                <a:cs typeface="Calibri" panose="020F0502020204030204" pitchFamily="34" charset="0"/>
              </a:rPr>
              <a:t>eople’s Service</a:t>
            </a:r>
            <a:endParaRPr lang="en-US" u="sng" dirty="0">
              <a:solidFill>
                <a:srgbClr val="000000"/>
              </a:solidFill>
              <a:latin typeface="Calibri" panose="020F0502020204030204" pitchFamily="34" charset="0"/>
              <a:cs typeface="Calibri" panose="020F0502020204030204" pitchFamily="34" charset="0"/>
            </a:endParaRPr>
          </a:p>
          <a:p>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Support </a:t>
            </a:r>
            <a:r>
              <a:rPr lang="en-US" dirty="0">
                <a:solidFill>
                  <a:srgbClr val="000000"/>
                </a:solidFill>
                <a:latin typeface="Calibri" panose="020F0502020204030204" pitchFamily="34" charset="0"/>
                <a:cs typeface="Calibri" panose="020F0502020204030204" pitchFamily="34" charset="0"/>
              </a:rPr>
              <a:t>prevention, behaviour change, health promotion and increased </a:t>
            </a:r>
            <a:r>
              <a:rPr lang="en-US" dirty="0" smtClean="0">
                <a:solidFill>
                  <a:srgbClr val="000000"/>
                </a:solidFill>
                <a:latin typeface="Calibri" panose="020F0502020204030204" pitchFamily="34" charset="0"/>
                <a:cs typeface="Calibri" panose="020F0502020204030204" pitchFamily="34" charset="0"/>
              </a:rPr>
              <a:t>self-management through </a:t>
            </a:r>
            <a:r>
              <a:rPr lang="en-US" dirty="0">
                <a:solidFill>
                  <a:srgbClr val="000000"/>
                </a:solidFill>
                <a:latin typeface="Calibri" panose="020F0502020204030204" pitchFamily="34" charset="0"/>
                <a:cs typeface="Calibri" panose="020F0502020204030204" pitchFamily="34" charset="0"/>
              </a:rPr>
              <a:t>the online digital </a:t>
            </a:r>
            <a:r>
              <a:rPr lang="en-US" dirty="0" smtClean="0">
                <a:solidFill>
                  <a:srgbClr val="000000"/>
                </a:solidFill>
                <a:latin typeface="Calibri" panose="020F0502020204030204" pitchFamily="34" charset="0"/>
                <a:cs typeface="Calibri" panose="020F0502020204030204" pitchFamily="34" charset="0"/>
              </a:rPr>
              <a:t>service</a:t>
            </a:r>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Provide </a:t>
            </a:r>
            <a:r>
              <a:rPr lang="en-US" dirty="0">
                <a:solidFill>
                  <a:srgbClr val="000000"/>
                </a:solidFill>
                <a:latin typeface="Calibri" panose="020F0502020204030204" pitchFamily="34" charset="0"/>
                <a:cs typeface="Calibri" panose="020F0502020204030204" pitchFamily="34" charset="0"/>
              </a:rPr>
              <a:t>rapid, easy and equitable access to GU services within 48 hours </a:t>
            </a:r>
            <a:r>
              <a:rPr lang="en-US" dirty="0" smtClean="0">
                <a:solidFill>
                  <a:srgbClr val="000000"/>
                </a:solidFill>
                <a:latin typeface="Calibri" panose="020F0502020204030204" pitchFamily="34" charset="0"/>
                <a:cs typeface="Calibri" panose="020F0502020204030204" pitchFamily="34" charset="0"/>
              </a:rPr>
              <a:t>and to </a:t>
            </a:r>
            <a:r>
              <a:rPr lang="en-US" dirty="0">
                <a:solidFill>
                  <a:srgbClr val="000000"/>
                </a:solidFill>
                <a:latin typeface="Calibri" panose="020F0502020204030204" pitchFamily="34" charset="0"/>
                <a:cs typeface="Calibri" panose="020F0502020204030204" pitchFamily="34" charset="0"/>
              </a:rPr>
              <a:t>the full range of contraceptive services (including LARC</a:t>
            </a:r>
            <a:r>
              <a:rPr lang="en-US" dirty="0" smtClean="0">
                <a:solidFill>
                  <a:srgbClr val="000000"/>
                </a:solidFill>
                <a:latin typeface="Calibri" panose="020F0502020204030204" pitchFamily="34" charset="0"/>
                <a:cs typeface="Calibri" panose="020F0502020204030204" pitchFamily="34" charset="0"/>
              </a:rPr>
              <a:t>)</a:t>
            </a:r>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Delivery of RSE </a:t>
            </a:r>
            <a:r>
              <a:rPr lang="en-US" dirty="0">
                <a:solidFill>
                  <a:srgbClr val="000000"/>
                </a:solidFill>
                <a:latin typeface="Calibri" panose="020F0502020204030204" pitchFamily="34" charset="0"/>
                <a:cs typeface="Calibri" panose="020F0502020204030204" pitchFamily="34" charset="0"/>
              </a:rPr>
              <a:t>in </a:t>
            </a:r>
            <a:r>
              <a:rPr lang="en-US" dirty="0" smtClean="0">
                <a:solidFill>
                  <a:srgbClr val="000000"/>
                </a:solidFill>
                <a:latin typeface="Calibri" panose="020F0502020204030204" pitchFamily="34" charset="0"/>
                <a:cs typeface="Calibri" panose="020F0502020204030204" pitchFamily="34" charset="0"/>
              </a:rPr>
              <a:t>Secondary Schools </a:t>
            </a:r>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a:solidFill>
                  <a:srgbClr val="000000"/>
                </a:solidFill>
                <a:latin typeface="Calibri" panose="020F0502020204030204" pitchFamily="34" charset="0"/>
                <a:cs typeface="Calibri" panose="020F0502020204030204" pitchFamily="34" charset="0"/>
              </a:rPr>
              <a:t>D</a:t>
            </a:r>
            <a:r>
              <a:rPr lang="en-US" dirty="0" smtClean="0">
                <a:solidFill>
                  <a:srgbClr val="000000"/>
                </a:solidFill>
                <a:latin typeface="Calibri" panose="020F0502020204030204" pitchFamily="34" charset="0"/>
                <a:cs typeface="Calibri" panose="020F0502020204030204" pitchFamily="34" charset="0"/>
              </a:rPr>
              <a:t>elivery </a:t>
            </a:r>
            <a:r>
              <a:rPr lang="en-US" dirty="0">
                <a:solidFill>
                  <a:srgbClr val="000000"/>
                </a:solidFill>
                <a:latin typeface="Calibri" panose="020F0502020204030204" pitchFamily="34" charset="0"/>
                <a:cs typeface="Calibri" panose="020F0502020204030204" pitchFamily="34" charset="0"/>
              </a:rPr>
              <a:t>of evidence based health promotion to groups at risk </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Meet the </a:t>
            </a:r>
            <a:r>
              <a:rPr lang="en-US" dirty="0">
                <a:solidFill>
                  <a:srgbClr val="000000"/>
                </a:solidFill>
                <a:latin typeface="Calibri" panose="020F0502020204030204" pitchFamily="34" charset="0"/>
                <a:cs typeface="Calibri" panose="020F0502020204030204" pitchFamily="34" charset="0"/>
              </a:rPr>
              <a:t>chlamydia detection rate target </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Support </a:t>
            </a:r>
            <a:r>
              <a:rPr lang="en-US" dirty="0">
                <a:solidFill>
                  <a:srgbClr val="000000"/>
                </a:solidFill>
                <a:latin typeface="Calibri" panose="020F0502020204030204" pitchFamily="34" charset="0"/>
                <a:cs typeface="Calibri" panose="020F0502020204030204" pitchFamily="34" charset="0"/>
              </a:rPr>
              <a:t>young people to access services </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Training of </a:t>
            </a:r>
            <a:r>
              <a:rPr lang="en-US" dirty="0">
                <a:solidFill>
                  <a:srgbClr val="000000"/>
                </a:solidFill>
                <a:latin typeface="Calibri" panose="020F0502020204030204" pitchFamily="34" charset="0"/>
                <a:cs typeface="Calibri" panose="020F0502020204030204" pitchFamily="34" charset="0"/>
              </a:rPr>
              <a:t>people in the non-specialist </a:t>
            </a:r>
            <a:r>
              <a:rPr lang="en-US" dirty="0" smtClean="0">
                <a:solidFill>
                  <a:srgbClr val="000000"/>
                </a:solidFill>
                <a:latin typeface="Calibri" panose="020F0502020204030204" pitchFamily="34" charset="0"/>
                <a:cs typeface="Calibri" panose="020F0502020204030204" pitchFamily="34" charset="0"/>
              </a:rPr>
              <a:t>young people’s workforce </a:t>
            </a:r>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Ensure </a:t>
            </a:r>
            <a:r>
              <a:rPr lang="en-US" dirty="0">
                <a:solidFill>
                  <a:srgbClr val="000000"/>
                </a:solidFill>
                <a:latin typeface="Calibri" panose="020F0502020204030204" pitchFamily="34" charset="0"/>
                <a:cs typeface="Calibri" panose="020F0502020204030204" pitchFamily="34" charset="0"/>
              </a:rPr>
              <a:t>effective access to emergency contraception </a:t>
            </a:r>
          </a:p>
        </p:txBody>
      </p:sp>
    </p:spTree>
    <p:extLst>
      <p:ext uri="{BB962C8B-B14F-4D97-AF65-F5344CB8AC3E}">
        <p14:creationId xmlns:p14="http://schemas.microsoft.com/office/powerpoint/2010/main" val="282963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 calcmode="lin" valueType="num">
                                      <p:cBhvr additive="base">
                                        <p:cTn id="4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8371" y="1467252"/>
            <a:ext cx="8403021" cy="3170099"/>
          </a:xfrm>
          <a:prstGeom prst="rect">
            <a:avLst/>
          </a:prstGeom>
        </p:spPr>
        <p:txBody>
          <a:bodyPr wrap="square">
            <a:spAutoFit/>
          </a:bodyPr>
          <a:lstStyle/>
          <a:p>
            <a:pPr algn="ctr"/>
            <a:r>
              <a:rPr lang="en-US" u="sng" dirty="0" smtClean="0">
                <a:solidFill>
                  <a:srgbClr val="000000"/>
                </a:solidFill>
                <a:latin typeface="Calibri" panose="020F0502020204030204" pitchFamily="34" charset="0"/>
                <a:cs typeface="Calibri" panose="020F0502020204030204" pitchFamily="34" charset="0"/>
              </a:rPr>
              <a:t>Clinical</a:t>
            </a:r>
            <a:r>
              <a:rPr lang="en-US" u="sng" dirty="0">
                <a:solidFill>
                  <a:srgbClr val="000000"/>
                </a:solidFill>
                <a:latin typeface="Calibri" panose="020F0502020204030204" pitchFamily="34" charset="0"/>
                <a:cs typeface="Calibri" panose="020F0502020204030204" pitchFamily="34" charset="0"/>
              </a:rPr>
              <a:t>, Organisational leadership</a:t>
            </a:r>
          </a:p>
          <a:p>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The </a:t>
            </a:r>
            <a:r>
              <a:rPr lang="en-US" dirty="0">
                <a:solidFill>
                  <a:srgbClr val="000000"/>
                </a:solidFill>
                <a:latin typeface="Calibri" panose="020F0502020204030204" pitchFamily="34" charset="0"/>
                <a:cs typeface="Calibri" panose="020F0502020204030204" pitchFamily="34" charset="0"/>
              </a:rPr>
              <a:t>young people’s service is expected to work closely with the open access (all age) reproductive and sexual health service level </a:t>
            </a:r>
            <a:r>
              <a:rPr lang="en-US" dirty="0" smtClean="0">
                <a:solidFill>
                  <a:srgbClr val="000000"/>
                </a:solidFill>
                <a:latin typeface="Calibri" panose="020F0502020204030204" pitchFamily="34" charset="0"/>
                <a:cs typeface="Calibri" panose="020F0502020204030204" pitchFamily="34" charset="0"/>
              </a:rPr>
              <a:t>1-3</a:t>
            </a:r>
          </a:p>
          <a:p>
            <a:pPr marL="457200" indent="-457200">
              <a:buFont typeface="+mj-lt"/>
              <a:buAutoNum type="arabicPeriod"/>
            </a:pPr>
            <a:r>
              <a:rPr lang="en-US" dirty="0">
                <a:solidFill>
                  <a:srgbClr val="000000"/>
                </a:solidFill>
                <a:latin typeface="Calibri" panose="020F0502020204030204" pitchFamily="34" charset="0"/>
                <a:cs typeface="Calibri" panose="020F0502020204030204" pitchFamily="34" charset="0"/>
              </a:rPr>
              <a:t>E</a:t>
            </a:r>
            <a:r>
              <a:rPr lang="en-US" dirty="0" smtClean="0">
                <a:solidFill>
                  <a:srgbClr val="000000"/>
                </a:solidFill>
                <a:latin typeface="Calibri" panose="020F0502020204030204" pitchFamily="34" charset="0"/>
                <a:cs typeface="Calibri" panose="020F0502020204030204" pitchFamily="34" charset="0"/>
              </a:rPr>
              <a:t>nsure </a:t>
            </a:r>
            <a:r>
              <a:rPr lang="en-US" dirty="0">
                <a:solidFill>
                  <a:srgbClr val="000000"/>
                </a:solidFill>
                <a:latin typeface="Calibri" panose="020F0502020204030204" pitchFamily="34" charset="0"/>
                <a:cs typeface="Calibri" panose="020F0502020204030204" pitchFamily="34" charset="0"/>
              </a:rPr>
              <a:t>strong clinical leadership is delivered by clinicians employed within the </a:t>
            </a:r>
            <a:r>
              <a:rPr lang="en-US" dirty="0" smtClean="0">
                <a:solidFill>
                  <a:srgbClr val="000000"/>
                </a:solidFill>
                <a:latin typeface="Calibri" panose="020F0502020204030204" pitchFamily="34" charset="0"/>
                <a:cs typeface="Calibri" panose="020F0502020204030204" pitchFamily="34" charset="0"/>
              </a:rPr>
              <a:t>service</a:t>
            </a:r>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Organisational </a:t>
            </a:r>
            <a:r>
              <a:rPr lang="en-US" dirty="0">
                <a:solidFill>
                  <a:srgbClr val="000000"/>
                </a:solidFill>
                <a:latin typeface="Calibri" panose="020F0502020204030204" pitchFamily="34" charset="0"/>
                <a:cs typeface="Calibri" panose="020F0502020204030204" pitchFamily="34" charset="0"/>
              </a:rPr>
              <a:t>leadership </a:t>
            </a:r>
            <a:r>
              <a:rPr lang="en-US" dirty="0" smtClean="0">
                <a:solidFill>
                  <a:srgbClr val="000000"/>
                </a:solidFill>
                <a:latin typeface="Calibri" panose="020F0502020204030204" pitchFamily="34" charset="0"/>
                <a:cs typeface="Calibri" panose="020F0502020204030204" pitchFamily="34" charset="0"/>
              </a:rPr>
              <a:t>to </a:t>
            </a:r>
            <a:r>
              <a:rPr lang="en-US" dirty="0">
                <a:solidFill>
                  <a:srgbClr val="000000"/>
                </a:solidFill>
                <a:latin typeface="Calibri" panose="020F0502020204030204" pitchFamily="34" charset="0"/>
                <a:cs typeface="Calibri" panose="020F0502020204030204" pitchFamily="34" charset="0"/>
              </a:rPr>
              <a:t>ensure the young people’s service as part of the sexual health system, works seamlessly for service users and young people to move successfully between services and transition appropriately to adult </a:t>
            </a:r>
            <a:r>
              <a:rPr lang="en-US" dirty="0" smtClean="0">
                <a:solidFill>
                  <a:srgbClr val="000000"/>
                </a:solidFill>
                <a:latin typeface="Calibri" panose="020F0502020204030204" pitchFamily="34" charset="0"/>
                <a:cs typeface="Calibri" panose="020F0502020204030204" pitchFamily="34" charset="0"/>
              </a:rPr>
              <a:t>services</a:t>
            </a:r>
            <a:endParaRPr lang="en-US"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718280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0229" y="920621"/>
            <a:ext cx="7678057" cy="4216539"/>
          </a:xfrm>
          <a:prstGeom prst="rect">
            <a:avLst/>
          </a:prstGeom>
        </p:spPr>
        <p:txBody>
          <a:bodyPr wrap="square">
            <a:spAutoFit/>
          </a:bodyPr>
          <a:lstStyle/>
          <a:p>
            <a:pPr algn="ctr"/>
            <a:r>
              <a:rPr lang="en-GB" u="sng" dirty="0" smtClean="0">
                <a:latin typeface="Calibri" panose="020F0502020204030204" pitchFamily="34" charset="0"/>
                <a:cs typeface="Calibri" panose="020F0502020204030204" pitchFamily="34" charset="0"/>
              </a:rPr>
              <a:t>Lot 1</a:t>
            </a:r>
          </a:p>
          <a:p>
            <a:pPr algn="ct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Open access (all age) Reproductive and Sexual Health Service level </a:t>
            </a:r>
            <a:r>
              <a:rPr lang="en-GB" dirty="0" smtClean="0">
                <a:latin typeface="Calibri" panose="020F0502020204030204" pitchFamily="34" charset="0"/>
                <a:cs typeface="Calibri" panose="020F0502020204030204" pitchFamily="34" charset="0"/>
              </a:rPr>
              <a:t>1-3</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The service will provide open access, cost-effective, high quality provision for contraception and prevention, diagnosis and management of sexually transmitted infections, including HIV testing, according to evidence-based protocols and adapted to the needs of the local </a:t>
            </a:r>
            <a:r>
              <a:rPr lang="en-GB" dirty="0" smtClean="0">
                <a:latin typeface="Calibri" panose="020F0502020204030204" pitchFamily="34" charset="0"/>
                <a:cs typeface="Calibri" panose="020F0502020204030204" pitchFamily="34" charset="0"/>
              </a:rPr>
              <a:t>population</a:t>
            </a:r>
          </a:p>
          <a:p>
            <a:endParaRPr lang="en-GB" dirty="0">
              <a:latin typeface="Calibri" panose="020F0502020204030204" pitchFamily="34" charset="0"/>
              <a:cs typeface="Calibri" panose="020F0502020204030204" pitchFamily="34" charset="0"/>
            </a:endParaRPr>
          </a:p>
          <a:p>
            <a:pPr lvl="0"/>
            <a:r>
              <a:rPr lang="en-GB" dirty="0">
                <a:latin typeface="Calibri" panose="020F0502020204030204" pitchFamily="34" charset="0"/>
                <a:cs typeface="Calibri" panose="020F0502020204030204" pitchFamily="34" charset="0"/>
              </a:rPr>
              <a:t>The service will </a:t>
            </a:r>
            <a:r>
              <a:rPr lang="en-GB" dirty="0" smtClean="0">
                <a:latin typeface="Calibri" panose="020F0502020204030204" pitchFamily="34" charset="0"/>
                <a:cs typeface="Calibri" panose="020F0502020204030204" pitchFamily="34" charset="0"/>
              </a:rPr>
              <a:t>include the provision of an integrated online </a:t>
            </a:r>
            <a:r>
              <a:rPr lang="en-GB" dirty="0">
                <a:latin typeface="Calibri" panose="020F0502020204030204" pitchFamily="34" charset="0"/>
                <a:cs typeface="Calibri" panose="020F0502020204030204" pitchFamily="34" charset="0"/>
              </a:rPr>
              <a:t>s</a:t>
            </a:r>
            <a:r>
              <a:rPr lang="en-GB" dirty="0" smtClean="0">
                <a:latin typeface="Calibri" panose="020F0502020204030204" pitchFamily="34" charset="0"/>
                <a:cs typeface="Calibri" panose="020F0502020204030204" pitchFamily="34" charset="0"/>
              </a:rPr>
              <a:t>exual health service </a:t>
            </a:r>
            <a:r>
              <a:rPr lang="en-GB" dirty="0">
                <a:latin typeface="Calibri" panose="020F0502020204030204" pitchFamily="34" charset="0"/>
                <a:cs typeface="Calibri" panose="020F0502020204030204" pitchFamily="34" charset="0"/>
              </a:rPr>
              <a:t>which will act as </a:t>
            </a:r>
            <a:r>
              <a:rPr lang="en-GB" dirty="0" smtClean="0">
                <a:latin typeface="Calibri" panose="020F0502020204030204" pitchFamily="34" charset="0"/>
                <a:cs typeface="Calibri" panose="020F0502020204030204" pitchFamily="34" charset="0"/>
              </a:rPr>
              <a:t>the system digital </a:t>
            </a:r>
            <a:r>
              <a:rPr lang="en-GB" dirty="0">
                <a:latin typeface="Calibri" panose="020F0502020204030204" pitchFamily="34" charset="0"/>
                <a:cs typeface="Calibri" panose="020F0502020204030204" pitchFamily="34" charset="0"/>
              </a:rPr>
              <a:t>front door </a:t>
            </a:r>
            <a:r>
              <a:rPr lang="en-GB" dirty="0" smtClean="0">
                <a:latin typeface="Calibri" panose="020F0502020204030204" pitchFamily="34" charset="0"/>
                <a:cs typeface="Calibri" panose="020F0502020204030204" pitchFamily="34" charset="0"/>
              </a:rPr>
              <a:t>to sexual health services in Cornwall </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176105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0261" y="946292"/>
            <a:ext cx="8040415" cy="2862322"/>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Service description - </a:t>
            </a:r>
            <a:r>
              <a:rPr lang="en-US" u="sng" dirty="0" smtClean="0">
                <a:solidFill>
                  <a:srgbClr val="000000"/>
                </a:solidFill>
                <a:latin typeface="Calibri" panose="020F0502020204030204" pitchFamily="34" charset="0"/>
                <a:cs typeface="Calibri" panose="020F0502020204030204" pitchFamily="34" charset="0"/>
              </a:rPr>
              <a:t>Young </a:t>
            </a:r>
            <a:r>
              <a:rPr lang="en-US" u="sng" dirty="0">
                <a:solidFill>
                  <a:srgbClr val="000000"/>
                </a:solidFill>
                <a:latin typeface="Calibri" panose="020F0502020204030204" pitchFamily="34" charset="0"/>
                <a:cs typeface="Calibri" panose="020F0502020204030204" pitchFamily="34" charset="0"/>
              </a:rPr>
              <a:t>P</a:t>
            </a:r>
            <a:r>
              <a:rPr lang="en-US" u="sng" dirty="0" smtClean="0">
                <a:solidFill>
                  <a:srgbClr val="000000"/>
                </a:solidFill>
                <a:latin typeface="Calibri" panose="020F0502020204030204" pitchFamily="34" charset="0"/>
                <a:cs typeface="Calibri" panose="020F0502020204030204" pitchFamily="34" charset="0"/>
              </a:rPr>
              <a:t>eople’s </a:t>
            </a:r>
            <a:r>
              <a:rPr lang="en-US" u="sng" dirty="0">
                <a:solidFill>
                  <a:srgbClr val="000000"/>
                </a:solidFill>
                <a:latin typeface="Calibri" panose="020F0502020204030204" pitchFamily="34" charset="0"/>
                <a:cs typeface="Calibri" panose="020F0502020204030204" pitchFamily="34" charset="0"/>
              </a:rPr>
              <a:t>S</a:t>
            </a:r>
            <a:r>
              <a:rPr lang="en-US" u="sng" dirty="0" smtClean="0">
                <a:solidFill>
                  <a:srgbClr val="000000"/>
                </a:solidFill>
                <a:latin typeface="Calibri" panose="020F0502020204030204" pitchFamily="34" charset="0"/>
                <a:cs typeface="Calibri" panose="020F0502020204030204" pitchFamily="34" charset="0"/>
              </a:rPr>
              <a:t>ervice</a:t>
            </a:r>
          </a:p>
          <a:p>
            <a:pPr algn="ctr"/>
            <a:endParaRPr lang="en-US" b="1"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a:solidFill>
                  <a:srgbClr val="000000"/>
                </a:solidFill>
                <a:latin typeface="Calibri" panose="020F0502020204030204" pitchFamily="34" charset="0"/>
                <a:cs typeface="Calibri" panose="020F0502020204030204" pitchFamily="34" charset="0"/>
              </a:rPr>
              <a:t>P</a:t>
            </a:r>
            <a:r>
              <a:rPr lang="en-US" dirty="0" smtClean="0">
                <a:solidFill>
                  <a:srgbClr val="000000"/>
                </a:solidFill>
                <a:latin typeface="Calibri" panose="020F0502020204030204" pitchFamily="34" charset="0"/>
                <a:cs typeface="Calibri" panose="020F0502020204030204" pitchFamily="34" charset="0"/>
              </a:rPr>
              <a:t>rovide </a:t>
            </a:r>
            <a:r>
              <a:rPr lang="en-US" dirty="0">
                <a:solidFill>
                  <a:srgbClr val="000000"/>
                </a:solidFill>
                <a:latin typeface="Calibri" panose="020F0502020204030204" pitchFamily="34" charset="0"/>
                <a:cs typeface="Calibri" panose="020F0502020204030204" pitchFamily="34" charset="0"/>
              </a:rPr>
              <a:t>open access, cost-effective, high quality provision for contraception and prevention, diagnosis and management of sexually transmitted infections </a:t>
            </a:r>
            <a:endParaRPr lang="en-US" dirty="0" smtClean="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Simple </a:t>
            </a:r>
            <a:r>
              <a:rPr lang="en-US" dirty="0">
                <a:solidFill>
                  <a:srgbClr val="000000"/>
                </a:solidFill>
                <a:latin typeface="Calibri" panose="020F0502020204030204" pitchFamily="34" charset="0"/>
                <a:cs typeface="Calibri" panose="020F0502020204030204" pitchFamily="34" charset="0"/>
              </a:rPr>
              <a:t>access, with a single telephone number and online </a:t>
            </a:r>
            <a:r>
              <a:rPr lang="en-US" dirty="0" smtClean="0">
                <a:solidFill>
                  <a:srgbClr val="000000"/>
                </a:solidFill>
                <a:latin typeface="Calibri" panose="020F0502020204030204" pitchFamily="34" charset="0"/>
                <a:cs typeface="Calibri" panose="020F0502020204030204" pitchFamily="34" charset="0"/>
              </a:rPr>
              <a:t>system</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Compatible </a:t>
            </a:r>
            <a:r>
              <a:rPr lang="en-US" dirty="0">
                <a:solidFill>
                  <a:srgbClr val="000000"/>
                </a:solidFill>
                <a:latin typeface="Calibri" panose="020F0502020204030204" pitchFamily="34" charset="0"/>
                <a:cs typeface="Calibri" panose="020F0502020204030204" pitchFamily="34" charset="0"/>
              </a:rPr>
              <a:t>IT systems </a:t>
            </a:r>
            <a:endParaRPr lang="en-US" dirty="0" smtClean="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Single </a:t>
            </a:r>
            <a:r>
              <a:rPr lang="en-US" dirty="0">
                <a:solidFill>
                  <a:srgbClr val="000000"/>
                </a:solidFill>
                <a:latin typeface="Calibri" panose="020F0502020204030204" pitchFamily="34" charset="0"/>
                <a:cs typeface="Calibri" panose="020F0502020204030204" pitchFamily="34" charset="0"/>
              </a:rPr>
              <a:t>brand across all organisations</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Young </a:t>
            </a:r>
            <a:r>
              <a:rPr lang="en-US" dirty="0">
                <a:solidFill>
                  <a:srgbClr val="000000"/>
                </a:solidFill>
                <a:latin typeface="Calibri" panose="020F0502020204030204" pitchFamily="34" charset="0"/>
                <a:cs typeface="Calibri" panose="020F0502020204030204" pitchFamily="34" charset="0"/>
              </a:rPr>
              <a:t>people friendly, </a:t>
            </a:r>
            <a:r>
              <a:rPr lang="en-US" dirty="0" smtClean="0">
                <a:solidFill>
                  <a:srgbClr val="000000"/>
                </a:solidFill>
                <a:latin typeface="Calibri" panose="020F0502020204030204" pitchFamily="34" charset="0"/>
                <a:cs typeface="Calibri" panose="020F0502020204030204" pitchFamily="34" charset="0"/>
              </a:rPr>
              <a:t>SAVVY </a:t>
            </a:r>
            <a:r>
              <a:rPr lang="en-US" dirty="0">
                <a:solidFill>
                  <a:srgbClr val="000000"/>
                </a:solidFill>
                <a:latin typeface="Calibri" panose="020F0502020204030204" pitchFamily="34" charset="0"/>
                <a:cs typeface="Calibri" panose="020F0502020204030204" pitchFamily="34" charset="0"/>
              </a:rPr>
              <a:t>(You’re Welcome) accreditation</a:t>
            </a:r>
          </a:p>
        </p:txBody>
      </p:sp>
    </p:spTree>
    <p:extLst>
      <p:ext uri="{BB962C8B-B14F-4D97-AF65-F5344CB8AC3E}">
        <p14:creationId xmlns:p14="http://schemas.microsoft.com/office/powerpoint/2010/main" val="1593448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433" y="1661600"/>
            <a:ext cx="8355725" cy="1938992"/>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Young people’s </a:t>
            </a:r>
            <a:r>
              <a:rPr lang="en-US" u="sng" dirty="0" smtClean="0">
                <a:solidFill>
                  <a:srgbClr val="000000"/>
                </a:solidFill>
                <a:latin typeface="Calibri" panose="020F0502020204030204" pitchFamily="34" charset="0"/>
                <a:cs typeface="Calibri" panose="020F0502020204030204" pitchFamily="34" charset="0"/>
              </a:rPr>
              <a:t>participation</a:t>
            </a:r>
          </a:p>
          <a:p>
            <a:pPr algn="ctr"/>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Young </a:t>
            </a:r>
            <a:r>
              <a:rPr lang="en-US" dirty="0">
                <a:solidFill>
                  <a:srgbClr val="000000"/>
                </a:solidFill>
                <a:latin typeface="Calibri" panose="020F0502020204030204" pitchFamily="34" charset="0"/>
                <a:cs typeface="Calibri" panose="020F0502020204030204" pitchFamily="34" charset="0"/>
              </a:rPr>
              <a:t>people’s views and needs will be at the heart of the service </a:t>
            </a:r>
            <a:endParaRPr lang="en-US" dirty="0" smtClean="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a:solidFill>
                  <a:srgbClr val="000000"/>
                </a:solidFill>
                <a:latin typeface="Calibri" panose="020F0502020204030204" pitchFamily="34" charset="0"/>
                <a:cs typeface="Calibri" panose="020F0502020204030204" pitchFamily="34" charset="0"/>
              </a:rPr>
              <a:t>E</a:t>
            </a:r>
            <a:r>
              <a:rPr lang="en-US" dirty="0" smtClean="0">
                <a:solidFill>
                  <a:srgbClr val="000000"/>
                </a:solidFill>
                <a:latin typeface="Calibri" panose="020F0502020204030204" pitchFamily="34" charset="0"/>
                <a:cs typeface="Calibri" panose="020F0502020204030204" pitchFamily="34" charset="0"/>
              </a:rPr>
              <a:t>nsure </a:t>
            </a:r>
            <a:r>
              <a:rPr lang="en-US" dirty="0">
                <a:solidFill>
                  <a:srgbClr val="000000"/>
                </a:solidFill>
                <a:latin typeface="Calibri" panose="020F0502020204030204" pitchFamily="34" charset="0"/>
                <a:cs typeface="Calibri" panose="020F0502020204030204" pitchFamily="34" charset="0"/>
              </a:rPr>
              <a:t>continuous service </a:t>
            </a:r>
            <a:r>
              <a:rPr lang="en-US" dirty="0" smtClean="0">
                <a:solidFill>
                  <a:srgbClr val="000000"/>
                </a:solidFill>
                <a:latin typeface="Calibri" panose="020F0502020204030204" pitchFamily="34" charset="0"/>
                <a:cs typeface="Calibri" panose="020F0502020204030204" pitchFamily="34" charset="0"/>
              </a:rPr>
              <a:t>improvement</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Working </a:t>
            </a:r>
            <a:r>
              <a:rPr lang="en-US" dirty="0">
                <a:solidFill>
                  <a:srgbClr val="000000"/>
                </a:solidFill>
                <a:latin typeface="Calibri" panose="020F0502020204030204" pitchFamily="34" charset="0"/>
                <a:cs typeface="Calibri" panose="020F0502020204030204" pitchFamily="34" charset="0"/>
              </a:rPr>
              <a:t>with those most at risk of poor sexual health, and the most vulnerable groups e.g. LGBT, young people, BME populations</a:t>
            </a:r>
          </a:p>
        </p:txBody>
      </p:sp>
    </p:spTree>
    <p:extLst>
      <p:ext uri="{BB962C8B-B14F-4D97-AF65-F5344CB8AC3E}">
        <p14:creationId xmlns:p14="http://schemas.microsoft.com/office/powerpoint/2010/main" val="39918926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6028" y="1207470"/>
            <a:ext cx="8166538" cy="1938992"/>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Prevention and </a:t>
            </a:r>
            <a:r>
              <a:rPr lang="en-US" u="sng" dirty="0" smtClean="0">
                <a:solidFill>
                  <a:srgbClr val="000000"/>
                </a:solidFill>
                <a:latin typeface="Calibri" panose="020F0502020204030204" pitchFamily="34" charset="0"/>
                <a:cs typeface="Calibri" panose="020F0502020204030204" pitchFamily="34" charset="0"/>
              </a:rPr>
              <a:t>self-management</a:t>
            </a:r>
          </a:p>
          <a:p>
            <a:pPr algn="ctr"/>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Behaviour </a:t>
            </a:r>
            <a:r>
              <a:rPr lang="en-US" dirty="0">
                <a:solidFill>
                  <a:srgbClr val="000000"/>
                </a:solidFill>
                <a:latin typeface="Calibri" panose="020F0502020204030204" pitchFamily="34" charset="0"/>
                <a:cs typeface="Calibri" panose="020F0502020204030204" pitchFamily="34" charset="0"/>
              </a:rPr>
              <a:t>change and self-management </a:t>
            </a:r>
            <a:endParaRPr lang="en-US" dirty="0" smtClean="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Embedding </a:t>
            </a:r>
            <a:r>
              <a:rPr lang="en-US" dirty="0">
                <a:solidFill>
                  <a:srgbClr val="000000"/>
                </a:solidFill>
                <a:latin typeface="Calibri" panose="020F0502020204030204" pitchFamily="34" charset="0"/>
                <a:cs typeface="Calibri" panose="020F0502020204030204" pitchFamily="34" charset="0"/>
              </a:rPr>
              <a:t>prevention across the system will require development of appropriate strategic action plans </a:t>
            </a:r>
            <a:endParaRPr lang="en-US" dirty="0" smtClean="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Draw </a:t>
            </a:r>
            <a:r>
              <a:rPr lang="en-US" dirty="0">
                <a:solidFill>
                  <a:srgbClr val="000000"/>
                </a:solidFill>
                <a:latin typeface="Calibri" panose="020F0502020204030204" pitchFamily="34" charset="0"/>
                <a:cs typeface="Calibri" panose="020F0502020204030204" pitchFamily="34" charset="0"/>
              </a:rPr>
              <a:t>on the principles developed by the MECC </a:t>
            </a:r>
            <a:r>
              <a:rPr lang="en-US" dirty="0" smtClean="0">
                <a:solidFill>
                  <a:srgbClr val="000000"/>
                </a:solidFill>
                <a:latin typeface="Calibri" panose="020F0502020204030204" pitchFamily="34" charset="0"/>
                <a:cs typeface="Calibri" panose="020F0502020204030204" pitchFamily="34" charset="0"/>
              </a:rPr>
              <a:t>programme</a:t>
            </a:r>
            <a:endParaRPr lang="en-US"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52605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4855" y="1228398"/>
            <a:ext cx="7725104" cy="2862322"/>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Increased self-management for young people under </a:t>
            </a:r>
            <a:r>
              <a:rPr lang="en-US" u="sng" dirty="0" smtClean="0">
                <a:solidFill>
                  <a:srgbClr val="000000"/>
                </a:solidFill>
                <a:latin typeface="Calibri" panose="020F0502020204030204" pitchFamily="34" charset="0"/>
                <a:cs typeface="Calibri" panose="020F0502020204030204" pitchFamily="34" charset="0"/>
              </a:rPr>
              <a:t>25</a:t>
            </a:r>
          </a:p>
          <a:p>
            <a:pPr algn="ctr"/>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Self-management </a:t>
            </a:r>
            <a:r>
              <a:rPr lang="en-US" dirty="0">
                <a:solidFill>
                  <a:srgbClr val="000000"/>
                </a:solidFill>
                <a:latin typeface="Calibri" panose="020F0502020204030204" pitchFamily="34" charset="0"/>
                <a:cs typeface="Calibri" panose="020F0502020204030204" pitchFamily="34" charset="0"/>
              </a:rPr>
              <a:t>to empower individuals to improve their sexual health making  the most effective use of resources and technology available </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Those </a:t>
            </a:r>
            <a:r>
              <a:rPr lang="en-US" dirty="0">
                <a:solidFill>
                  <a:srgbClr val="000000"/>
                </a:solidFill>
                <a:latin typeface="Calibri" panose="020F0502020204030204" pitchFamily="34" charset="0"/>
                <a:cs typeface="Calibri" panose="020F0502020204030204" pitchFamily="34" charset="0"/>
              </a:rPr>
              <a:t>under the age of 16 must be seen by a worker trained to assess competence to receive sexual health advice and interventions in the absence of a parent or guardian, and to ensure that safeguarding issues are identified and appropriately referred on</a:t>
            </a:r>
          </a:p>
        </p:txBody>
      </p:sp>
    </p:spTree>
    <p:extLst>
      <p:ext uri="{BB962C8B-B14F-4D97-AF65-F5344CB8AC3E}">
        <p14:creationId xmlns:p14="http://schemas.microsoft.com/office/powerpoint/2010/main" val="3274859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9903" y="989123"/>
            <a:ext cx="8371490" cy="4401205"/>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Relationships and sex education (RSE) offer to schools in </a:t>
            </a:r>
            <a:r>
              <a:rPr lang="en-US" u="sng" dirty="0" smtClean="0">
                <a:solidFill>
                  <a:srgbClr val="000000"/>
                </a:solidFill>
                <a:latin typeface="Calibri" panose="020F0502020204030204" pitchFamily="34" charset="0"/>
                <a:cs typeface="Calibri" panose="020F0502020204030204" pitchFamily="34" charset="0"/>
              </a:rPr>
              <a:t>Cornwall</a:t>
            </a:r>
          </a:p>
          <a:p>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a:solidFill>
                  <a:srgbClr val="000000"/>
                </a:solidFill>
                <a:latin typeface="Calibri" panose="020F0502020204030204" pitchFamily="34" charset="0"/>
                <a:cs typeface="Calibri" panose="020F0502020204030204" pitchFamily="34" charset="0"/>
              </a:rPr>
              <a:t>P</a:t>
            </a:r>
            <a:r>
              <a:rPr lang="en-US" dirty="0" smtClean="0">
                <a:solidFill>
                  <a:srgbClr val="000000"/>
                </a:solidFill>
                <a:latin typeface="Calibri" panose="020F0502020204030204" pitchFamily="34" charset="0"/>
                <a:cs typeface="Calibri" panose="020F0502020204030204" pitchFamily="34" charset="0"/>
              </a:rPr>
              <a:t>rovide </a:t>
            </a:r>
            <a:r>
              <a:rPr lang="en-US" dirty="0">
                <a:solidFill>
                  <a:srgbClr val="000000"/>
                </a:solidFill>
                <a:latin typeface="Calibri" panose="020F0502020204030204" pitchFamily="34" charset="0"/>
                <a:cs typeface="Calibri" panose="020F0502020204030204" pitchFamily="34" charset="0"/>
              </a:rPr>
              <a:t>universal school-based RSE programmes for all secondary education provision in Cornwall, which will include a programme of age-appropriate RSE sessions </a:t>
            </a:r>
          </a:p>
          <a:p>
            <a:pPr marL="457200" indent="-457200">
              <a:buFont typeface="+mj-lt"/>
              <a:buAutoNum type="arabicPeriod"/>
            </a:pPr>
            <a:r>
              <a:rPr lang="en-US" dirty="0">
                <a:solidFill>
                  <a:srgbClr val="000000"/>
                </a:solidFill>
                <a:latin typeface="Calibri" panose="020F0502020204030204" pitchFamily="34" charset="0"/>
                <a:cs typeface="Calibri" panose="020F0502020204030204" pitchFamily="34" charset="0"/>
              </a:rPr>
              <a:t>F</a:t>
            </a:r>
            <a:r>
              <a:rPr lang="en-US" dirty="0" smtClean="0">
                <a:solidFill>
                  <a:srgbClr val="000000"/>
                </a:solidFill>
                <a:latin typeface="Calibri" panose="020F0502020204030204" pitchFamily="34" charset="0"/>
                <a:cs typeface="Calibri" panose="020F0502020204030204" pitchFamily="34" charset="0"/>
              </a:rPr>
              <a:t>lexible</a:t>
            </a:r>
            <a:r>
              <a:rPr lang="en-US" dirty="0">
                <a:solidFill>
                  <a:srgbClr val="000000"/>
                </a:solidFill>
                <a:latin typeface="Calibri" panose="020F0502020204030204" pitchFamily="34" charset="0"/>
                <a:cs typeface="Calibri" panose="020F0502020204030204" pitchFamily="34" charset="0"/>
              </a:rPr>
              <a:t>, adapting to recent changes in legislation </a:t>
            </a:r>
            <a:endParaRPr lang="en-US" dirty="0" smtClean="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a:solidFill>
                  <a:srgbClr val="000000"/>
                </a:solidFill>
                <a:latin typeface="Calibri" panose="020F0502020204030204" pitchFamily="34" charset="0"/>
                <a:cs typeface="Calibri" panose="020F0502020204030204" pitchFamily="34" charset="0"/>
              </a:rPr>
              <a:t>W</a:t>
            </a:r>
            <a:r>
              <a:rPr lang="en-US" dirty="0" smtClean="0">
                <a:solidFill>
                  <a:srgbClr val="000000"/>
                </a:solidFill>
                <a:latin typeface="Calibri" panose="020F0502020204030204" pitchFamily="34" charset="0"/>
                <a:cs typeface="Calibri" panose="020F0502020204030204" pitchFamily="34" charset="0"/>
              </a:rPr>
              <a:t>ork with </a:t>
            </a:r>
            <a:r>
              <a:rPr lang="en-US" dirty="0">
                <a:solidFill>
                  <a:srgbClr val="000000"/>
                </a:solidFill>
                <a:latin typeface="Calibri" panose="020F0502020204030204" pitchFamily="34" charset="0"/>
                <a:cs typeface="Calibri" panose="020F0502020204030204" pitchFamily="34" charset="0"/>
              </a:rPr>
              <a:t>providers of the Healthy Relationships programme </a:t>
            </a:r>
            <a:endParaRPr lang="en-US" dirty="0" smtClean="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Content </a:t>
            </a:r>
            <a:r>
              <a:rPr lang="en-US" dirty="0">
                <a:solidFill>
                  <a:srgbClr val="000000"/>
                </a:solidFill>
                <a:latin typeface="Calibri" panose="020F0502020204030204" pitchFamily="34" charset="0"/>
                <a:cs typeface="Calibri" panose="020F0502020204030204" pitchFamily="34" charset="0"/>
              </a:rPr>
              <a:t>of sessions should be developed in partnership with young people, schools, Public Health and practitioners within education and the sexual health </a:t>
            </a:r>
            <a:r>
              <a:rPr lang="en-US" dirty="0" smtClean="0">
                <a:solidFill>
                  <a:srgbClr val="000000"/>
                </a:solidFill>
                <a:latin typeface="Calibri" panose="020F0502020204030204" pitchFamily="34" charset="0"/>
                <a:cs typeface="Calibri" panose="020F0502020204030204" pitchFamily="34" charset="0"/>
              </a:rPr>
              <a:t>network </a:t>
            </a:r>
          </a:p>
          <a:p>
            <a:pPr marL="457200" indent="-457200">
              <a:buFont typeface="+mj-lt"/>
              <a:buAutoNum type="arabicPeriod"/>
            </a:pPr>
            <a:r>
              <a:rPr lang="en-US" dirty="0">
                <a:solidFill>
                  <a:srgbClr val="000000"/>
                </a:solidFill>
                <a:latin typeface="Calibri" panose="020F0502020204030204" pitchFamily="34" charset="0"/>
                <a:cs typeface="Calibri" panose="020F0502020204030204" pitchFamily="34" charset="0"/>
              </a:rPr>
              <a:t>A</a:t>
            </a:r>
            <a:r>
              <a:rPr lang="en-US" dirty="0" smtClean="0">
                <a:solidFill>
                  <a:srgbClr val="000000"/>
                </a:solidFill>
                <a:latin typeface="Calibri" panose="020F0502020204030204" pitchFamily="34" charset="0"/>
                <a:cs typeface="Calibri" panose="020F0502020204030204" pitchFamily="34" charset="0"/>
              </a:rPr>
              <a:t>ge </a:t>
            </a:r>
            <a:r>
              <a:rPr lang="en-US" dirty="0">
                <a:solidFill>
                  <a:srgbClr val="000000"/>
                </a:solidFill>
                <a:latin typeface="Calibri" panose="020F0502020204030204" pitchFamily="34" charset="0"/>
                <a:cs typeface="Calibri" panose="020F0502020204030204" pitchFamily="34" charset="0"/>
              </a:rPr>
              <a:t>appropriate, evidence-based and quality assured with robust mechanisms built in for evaluation </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Content </a:t>
            </a:r>
            <a:r>
              <a:rPr lang="en-US" dirty="0">
                <a:solidFill>
                  <a:srgbClr val="000000"/>
                </a:solidFill>
                <a:latin typeface="Calibri" panose="020F0502020204030204" pitchFamily="34" charset="0"/>
                <a:cs typeface="Calibri" panose="020F0502020204030204" pitchFamily="34" charset="0"/>
              </a:rPr>
              <a:t>of sessions </a:t>
            </a:r>
            <a:r>
              <a:rPr lang="en-US" dirty="0" smtClean="0">
                <a:solidFill>
                  <a:srgbClr val="000000"/>
                </a:solidFill>
                <a:latin typeface="Calibri" panose="020F0502020204030204" pitchFamily="34" charset="0"/>
                <a:cs typeface="Calibri" panose="020F0502020204030204" pitchFamily="34" charset="0"/>
              </a:rPr>
              <a:t>to be </a:t>
            </a:r>
            <a:r>
              <a:rPr lang="en-US" dirty="0">
                <a:solidFill>
                  <a:srgbClr val="000000"/>
                </a:solidFill>
                <a:latin typeface="Calibri" panose="020F0502020204030204" pitchFamily="34" charset="0"/>
                <a:cs typeface="Calibri" panose="020F0502020204030204" pitchFamily="34" charset="0"/>
              </a:rPr>
              <a:t>agreed with individual schools in line with their internal RSE provision and policies</a:t>
            </a:r>
          </a:p>
        </p:txBody>
      </p:sp>
    </p:spTree>
    <p:extLst>
      <p:ext uri="{BB962C8B-B14F-4D97-AF65-F5344CB8AC3E}">
        <p14:creationId xmlns:p14="http://schemas.microsoft.com/office/powerpoint/2010/main" val="213790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9088" y="1207470"/>
            <a:ext cx="8119241" cy="3785652"/>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RSE age ranges for </a:t>
            </a:r>
            <a:r>
              <a:rPr lang="en-US" u="sng" dirty="0" smtClean="0">
                <a:solidFill>
                  <a:srgbClr val="000000"/>
                </a:solidFill>
                <a:latin typeface="Calibri" panose="020F0502020204030204" pitchFamily="34" charset="0"/>
                <a:cs typeface="Calibri" panose="020F0502020204030204" pitchFamily="34" charset="0"/>
              </a:rPr>
              <a:t>delivery</a:t>
            </a:r>
          </a:p>
          <a:p>
            <a:pPr algn="ctr"/>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Year 8 -11 provision - universal provision to young people in these cohorts - tailored as appropriate</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Post-16 </a:t>
            </a:r>
            <a:r>
              <a:rPr lang="en-US" dirty="0">
                <a:solidFill>
                  <a:srgbClr val="000000"/>
                </a:solidFill>
                <a:latin typeface="Calibri" panose="020F0502020204030204" pitchFamily="34" charset="0"/>
                <a:cs typeface="Calibri" panose="020F0502020204030204" pitchFamily="34" charset="0"/>
              </a:rPr>
              <a:t>education: </a:t>
            </a:r>
            <a:r>
              <a:rPr lang="en-US" dirty="0" smtClean="0">
                <a:solidFill>
                  <a:srgbClr val="000000"/>
                </a:solidFill>
                <a:latin typeface="Calibri" panose="020F0502020204030204" pitchFamily="34" charset="0"/>
                <a:cs typeface="Calibri" panose="020F0502020204030204" pitchFamily="34" charset="0"/>
              </a:rPr>
              <a:t>sexual </a:t>
            </a:r>
            <a:r>
              <a:rPr lang="en-US" dirty="0">
                <a:solidFill>
                  <a:srgbClr val="000000"/>
                </a:solidFill>
                <a:latin typeface="Calibri" panose="020F0502020204030204" pitchFamily="34" charset="0"/>
                <a:cs typeface="Calibri" panose="020F0502020204030204" pitchFamily="34" charset="0"/>
              </a:rPr>
              <a:t>health education to school-based sixth form settings in the form of RSE sessions or workshops for students, and delivery of interventions through health and wellbeing days and fresher’s fairs</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Alternative </a:t>
            </a:r>
            <a:r>
              <a:rPr lang="en-US" dirty="0">
                <a:solidFill>
                  <a:srgbClr val="000000"/>
                </a:solidFill>
                <a:latin typeface="Calibri" panose="020F0502020204030204" pitchFamily="34" charset="0"/>
                <a:cs typeface="Calibri" panose="020F0502020204030204" pitchFamily="34" charset="0"/>
              </a:rPr>
              <a:t>education provision: </a:t>
            </a:r>
            <a:r>
              <a:rPr lang="en-US" dirty="0" smtClean="0">
                <a:solidFill>
                  <a:srgbClr val="000000"/>
                </a:solidFill>
                <a:latin typeface="Calibri" panose="020F0502020204030204" pitchFamily="34" charset="0"/>
                <a:cs typeface="Calibri" panose="020F0502020204030204" pitchFamily="34" charset="0"/>
              </a:rPr>
              <a:t>deliver </a:t>
            </a:r>
            <a:r>
              <a:rPr lang="en-US" dirty="0">
                <a:solidFill>
                  <a:srgbClr val="000000"/>
                </a:solidFill>
                <a:latin typeface="Calibri" panose="020F0502020204030204" pitchFamily="34" charset="0"/>
                <a:cs typeface="Calibri" panose="020F0502020204030204" pitchFamily="34" charset="0"/>
              </a:rPr>
              <a:t>and support RSE for groups of young people who may not have had adequate access to RSE in mainstream school settings (e.g. SEN, NEET and electively home educated or excluded pupils)</a:t>
            </a:r>
          </a:p>
        </p:txBody>
      </p:sp>
    </p:spTree>
    <p:extLst>
      <p:ext uri="{BB962C8B-B14F-4D97-AF65-F5344CB8AC3E}">
        <p14:creationId xmlns:p14="http://schemas.microsoft.com/office/powerpoint/2010/main" val="38705970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7559" y="1223235"/>
            <a:ext cx="8024648" cy="2862322"/>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Provision of the Speakeasy training </a:t>
            </a:r>
            <a:r>
              <a:rPr lang="en-US" u="sng" dirty="0" smtClean="0">
                <a:solidFill>
                  <a:srgbClr val="000000"/>
                </a:solidFill>
                <a:latin typeface="Calibri" panose="020F0502020204030204" pitchFamily="34" charset="0"/>
                <a:cs typeface="Calibri" panose="020F0502020204030204" pitchFamily="34" charset="0"/>
              </a:rPr>
              <a:t>programme</a:t>
            </a:r>
          </a:p>
          <a:p>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Delivery of </a:t>
            </a:r>
            <a:r>
              <a:rPr lang="en-US" dirty="0">
                <a:solidFill>
                  <a:srgbClr val="000000"/>
                </a:solidFill>
                <a:latin typeface="Calibri" panose="020F0502020204030204" pitchFamily="34" charset="0"/>
                <a:cs typeface="Calibri" panose="020F0502020204030204" pitchFamily="34" charset="0"/>
              </a:rPr>
              <a:t>the FPA Speakeasy Cornwall programme across Cornwall, </a:t>
            </a:r>
            <a:r>
              <a:rPr lang="en-US" dirty="0" smtClean="0">
                <a:solidFill>
                  <a:srgbClr val="000000"/>
                </a:solidFill>
                <a:latin typeface="Calibri" panose="020F0502020204030204" pitchFamily="34" charset="0"/>
                <a:cs typeface="Calibri" panose="020F0502020204030204" pitchFamily="34" charset="0"/>
              </a:rPr>
              <a:t>based </a:t>
            </a:r>
            <a:r>
              <a:rPr lang="en-US" dirty="0">
                <a:solidFill>
                  <a:srgbClr val="000000"/>
                </a:solidFill>
                <a:latin typeface="Calibri" panose="020F0502020204030204" pitchFamily="34" charset="0"/>
                <a:cs typeface="Calibri" panose="020F0502020204030204" pitchFamily="34" charset="0"/>
              </a:rPr>
              <a:t>on the nationally recognised Speakeasy programme</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Speakeasy </a:t>
            </a:r>
            <a:r>
              <a:rPr lang="en-US" dirty="0">
                <a:solidFill>
                  <a:srgbClr val="000000"/>
                </a:solidFill>
                <a:latin typeface="Calibri" panose="020F0502020204030204" pitchFamily="34" charset="0"/>
                <a:cs typeface="Calibri" panose="020F0502020204030204" pitchFamily="34" charset="0"/>
              </a:rPr>
              <a:t>provides an opportunity for parents and carers to explore the best ways to talk with their children, whatever their age, about growing up, body changes, relationships and sexual health </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It </a:t>
            </a:r>
            <a:r>
              <a:rPr lang="en-US" dirty="0">
                <a:solidFill>
                  <a:srgbClr val="000000"/>
                </a:solidFill>
                <a:latin typeface="Calibri" panose="020F0502020204030204" pitchFamily="34" charset="0"/>
                <a:cs typeface="Calibri" panose="020F0502020204030204" pitchFamily="34" charset="0"/>
              </a:rPr>
              <a:t>aims to get parents and carers to feel more confident and relaxed about subjects that can be difficult to </a:t>
            </a:r>
            <a:r>
              <a:rPr lang="en-US" dirty="0" smtClean="0">
                <a:solidFill>
                  <a:srgbClr val="000000"/>
                </a:solidFill>
                <a:latin typeface="Calibri" panose="020F0502020204030204" pitchFamily="34" charset="0"/>
                <a:cs typeface="Calibri" panose="020F0502020204030204" pitchFamily="34" charset="0"/>
              </a:rPr>
              <a:t>discuss</a:t>
            </a:r>
            <a:endParaRPr lang="en-GB"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0599451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6384" y="1669832"/>
            <a:ext cx="7866993" cy="2246769"/>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Multi-agency children and young people’s workforce </a:t>
            </a:r>
            <a:r>
              <a:rPr lang="en-US" u="sng" dirty="0" smtClean="0">
                <a:solidFill>
                  <a:srgbClr val="000000"/>
                </a:solidFill>
                <a:latin typeface="Calibri" panose="020F0502020204030204" pitchFamily="34" charset="0"/>
                <a:cs typeface="Calibri" panose="020F0502020204030204" pitchFamily="34" charset="0"/>
              </a:rPr>
              <a:t>training</a:t>
            </a:r>
          </a:p>
          <a:p>
            <a:pPr algn="ctr"/>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Provision of the Cornwall </a:t>
            </a:r>
            <a:r>
              <a:rPr lang="en-US" dirty="0">
                <a:solidFill>
                  <a:srgbClr val="000000"/>
                </a:solidFill>
                <a:latin typeface="Calibri" panose="020F0502020204030204" pitchFamily="34" charset="0"/>
                <a:cs typeface="Calibri" panose="020F0502020204030204" pitchFamily="34" charset="0"/>
              </a:rPr>
              <a:t>children’s and young people’s workforce training programme</a:t>
            </a:r>
          </a:p>
          <a:p>
            <a:pPr marL="457200" indent="-457200">
              <a:buFont typeface="+mj-lt"/>
              <a:buAutoNum type="arabicPeriod"/>
            </a:pPr>
            <a:r>
              <a:rPr lang="en-US" dirty="0">
                <a:solidFill>
                  <a:srgbClr val="000000"/>
                </a:solidFill>
                <a:latin typeface="Calibri" panose="020F0502020204030204" pitchFamily="34" charset="0"/>
                <a:cs typeface="Calibri" panose="020F0502020204030204" pitchFamily="34" charset="0"/>
              </a:rPr>
              <a:t>D</a:t>
            </a:r>
            <a:r>
              <a:rPr lang="en-US" dirty="0" smtClean="0">
                <a:solidFill>
                  <a:srgbClr val="000000"/>
                </a:solidFill>
                <a:latin typeface="Calibri" panose="020F0502020204030204" pitchFamily="34" charset="0"/>
                <a:cs typeface="Calibri" panose="020F0502020204030204" pitchFamily="34" charset="0"/>
              </a:rPr>
              <a:t>elivered </a:t>
            </a:r>
            <a:r>
              <a:rPr lang="en-US" dirty="0">
                <a:solidFill>
                  <a:srgbClr val="000000"/>
                </a:solidFill>
                <a:latin typeface="Calibri" panose="020F0502020204030204" pitchFamily="34" charset="0"/>
                <a:cs typeface="Calibri" panose="020F0502020204030204" pitchFamily="34" charset="0"/>
              </a:rPr>
              <a:t>by the provider through a multi-agency programme, building on the assets, expertise, intelligence and resources available through the sexual health network</a:t>
            </a:r>
          </a:p>
        </p:txBody>
      </p:sp>
    </p:spTree>
    <p:extLst>
      <p:ext uri="{BB962C8B-B14F-4D97-AF65-F5344CB8AC3E}">
        <p14:creationId xmlns:p14="http://schemas.microsoft.com/office/powerpoint/2010/main" val="23898937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3683" y="1634534"/>
            <a:ext cx="7756634" cy="2246769"/>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Provision of the Cornwall condom distribution scheme </a:t>
            </a:r>
            <a:r>
              <a:rPr lang="en-US" u="sng" dirty="0" smtClean="0">
                <a:solidFill>
                  <a:srgbClr val="000000"/>
                </a:solidFill>
                <a:latin typeface="Calibri" panose="020F0502020204030204" pitchFamily="34" charset="0"/>
                <a:cs typeface="Calibri" panose="020F0502020204030204" pitchFamily="34" charset="0"/>
              </a:rPr>
              <a:t> </a:t>
            </a:r>
            <a:r>
              <a:rPr lang="en-US" u="sng" dirty="0">
                <a:solidFill>
                  <a:srgbClr val="000000"/>
                </a:solidFill>
                <a:latin typeface="Calibri" panose="020F0502020204030204" pitchFamily="34" charset="0"/>
                <a:cs typeface="Calibri" panose="020F0502020204030204" pitchFamily="34" charset="0"/>
              </a:rPr>
              <a:t>C-Card</a:t>
            </a:r>
          </a:p>
          <a:p>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Provision of </a:t>
            </a:r>
            <a:r>
              <a:rPr lang="en-US" dirty="0">
                <a:solidFill>
                  <a:srgbClr val="000000"/>
                </a:solidFill>
                <a:latin typeface="Calibri" panose="020F0502020204030204" pitchFamily="34" charset="0"/>
                <a:cs typeface="Calibri" panose="020F0502020204030204" pitchFamily="34" charset="0"/>
              </a:rPr>
              <a:t>the Cornwall condom distribution scheme and </a:t>
            </a:r>
            <a:r>
              <a:rPr lang="en-US" dirty="0" smtClean="0">
                <a:solidFill>
                  <a:srgbClr val="000000"/>
                </a:solidFill>
                <a:latin typeface="Calibri" panose="020F0502020204030204" pitchFamily="34" charset="0"/>
                <a:cs typeface="Calibri" panose="020F0502020204030204" pitchFamily="34" charset="0"/>
              </a:rPr>
              <a:t>the </a:t>
            </a:r>
            <a:r>
              <a:rPr lang="en-US" dirty="0">
                <a:solidFill>
                  <a:srgbClr val="000000"/>
                </a:solidFill>
                <a:latin typeface="Calibri" panose="020F0502020204030204" pitchFamily="34" charset="0"/>
                <a:cs typeface="Calibri" panose="020F0502020204030204" pitchFamily="34" charset="0"/>
              </a:rPr>
              <a:t>provider for C-Card, its effective distribution, and monitoring of take up of service </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The </a:t>
            </a:r>
            <a:r>
              <a:rPr lang="en-US" dirty="0">
                <a:solidFill>
                  <a:srgbClr val="000000"/>
                </a:solidFill>
                <a:latin typeface="Calibri" panose="020F0502020204030204" pitchFamily="34" charset="0"/>
                <a:cs typeface="Calibri" panose="020F0502020204030204" pitchFamily="34" charset="0"/>
              </a:rPr>
              <a:t>aim of this service is to reduce unplanned teenage pregnancy rates and incidence of sexually transmitted infections</a:t>
            </a:r>
          </a:p>
        </p:txBody>
      </p:sp>
    </p:spTree>
    <p:extLst>
      <p:ext uri="{BB962C8B-B14F-4D97-AF65-F5344CB8AC3E}">
        <p14:creationId xmlns:p14="http://schemas.microsoft.com/office/powerpoint/2010/main" val="24775629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6027" y="1404189"/>
            <a:ext cx="8119241" cy="3785652"/>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Provision of the Savvy (You’re Welcome) accreditation programme for Cornwall</a:t>
            </a:r>
          </a:p>
          <a:p>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a:solidFill>
                  <a:srgbClr val="000000"/>
                </a:solidFill>
                <a:latin typeface="Calibri" panose="020F0502020204030204" pitchFamily="34" charset="0"/>
                <a:cs typeface="Calibri" panose="020F0502020204030204" pitchFamily="34" charset="0"/>
              </a:rPr>
              <a:t>Y</a:t>
            </a:r>
            <a:r>
              <a:rPr lang="en-US" dirty="0" smtClean="0">
                <a:solidFill>
                  <a:srgbClr val="000000"/>
                </a:solidFill>
                <a:latin typeface="Calibri" panose="020F0502020204030204" pitchFamily="34" charset="0"/>
                <a:cs typeface="Calibri" panose="020F0502020204030204" pitchFamily="34" charset="0"/>
              </a:rPr>
              <a:t>oung </a:t>
            </a:r>
            <a:r>
              <a:rPr lang="en-US" dirty="0">
                <a:solidFill>
                  <a:srgbClr val="000000"/>
                </a:solidFill>
                <a:latin typeface="Calibri" panose="020F0502020204030204" pitchFamily="34" charset="0"/>
                <a:cs typeface="Calibri" panose="020F0502020204030204" pitchFamily="34" charset="0"/>
              </a:rPr>
              <a:t>people have the right to receive appropriate healthcare, wherever they access it</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The </a:t>
            </a:r>
            <a:r>
              <a:rPr lang="en-US" dirty="0">
                <a:solidFill>
                  <a:srgbClr val="000000"/>
                </a:solidFill>
                <a:latin typeface="Calibri" panose="020F0502020204030204" pitchFamily="34" charset="0"/>
                <a:cs typeface="Calibri" panose="020F0502020204030204" pitchFamily="34" charset="0"/>
              </a:rPr>
              <a:t>Savvy Kernow toolkit is a set of quality criteria for services to ensure they are working in a young person friendly way  </a:t>
            </a:r>
          </a:p>
          <a:p>
            <a:pPr marL="457200" indent="-457200">
              <a:buFont typeface="+mj-lt"/>
              <a:buAutoNum type="arabicPeriod"/>
            </a:pPr>
            <a:r>
              <a:rPr lang="en-US" dirty="0">
                <a:solidFill>
                  <a:srgbClr val="000000"/>
                </a:solidFill>
                <a:latin typeface="Calibri" panose="020F0502020204030204" pitchFamily="34" charset="0"/>
                <a:cs typeface="Calibri" panose="020F0502020204030204" pitchFamily="34" charset="0"/>
              </a:rPr>
              <a:t>A</a:t>
            </a:r>
            <a:r>
              <a:rPr lang="en-US" dirty="0" smtClean="0">
                <a:solidFill>
                  <a:srgbClr val="000000"/>
                </a:solidFill>
                <a:latin typeface="Calibri" panose="020F0502020204030204" pitchFamily="34" charset="0"/>
                <a:cs typeface="Calibri" panose="020F0502020204030204" pitchFamily="34" charset="0"/>
              </a:rPr>
              <a:t> </a:t>
            </a:r>
            <a:r>
              <a:rPr lang="en-US" dirty="0">
                <a:solidFill>
                  <a:srgbClr val="000000"/>
                </a:solidFill>
                <a:latin typeface="Calibri" panose="020F0502020204030204" pitchFamily="34" charset="0"/>
                <a:cs typeface="Calibri" panose="020F0502020204030204" pitchFamily="34" charset="0"/>
              </a:rPr>
              <a:t>systematic framework to help improve the suitability, accessibility, quality and safety of health services</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The toolkit </a:t>
            </a:r>
            <a:r>
              <a:rPr lang="en-US" dirty="0">
                <a:solidFill>
                  <a:srgbClr val="000000"/>
                </a:solidFill>
                <a:latin typeface="Calibri" panose="020F0502020204030204" pitchFamily="34" charset="0"/>
                <a:cs typeface="Calibri" panose="020F0502020204030204" pitchFamily="34" charset="0"/>
              </a:rPr>
              <a:t>offers a way to review and develop a health service to ensure it is young person friendly</a:t>
            </a:r>
          </a:p>
          <a:p>
            <a:pPr marL="457200" indent="-457200">
              <a:buFont typeface="+mj-lt"/>
              <a:buAutoNum type="arabicPeriod"/>
            </a:pPr>
            <a:r>
              <a:rPr lang="en-US" dirty="0">
                <a:solidFill>
                  <a:srgbClr val="000000"/>
                </a:solidFill>
                <a:latin typeface="Calibri" panose="020F0502020204030204" pitchFamily="34" charset="0"/>
                <a:cs typeface="Calibri" panose="020F0502020204030204" pitchFamily="34" charset="0"/>
              </a:rPr>
              <a:t>B</a:t>
            </a:r>
            <a:r>
              <a:rPr lang="en-US" dirty="0" smtClean="0">
                <a:solidFill>
                  <a:srgbClr val="000000"/>
                </a:solidFill>
                <a:latin typeface="Calibri" panose="020F0502020204030204" pitchFamily="34" charset="0"/>
                <a:cs typeface="Calibri" panose="020F0502020204030204" pitchFamily="34" charset="0"/>
              </a:rPr>
              <a:t>ased </a:t>
            </a:r>
            <a:r>
              <a:rPr lang="en-US" dirty="0">
                <a:solidFill>
                  <a:srgbClr val="000000"/>
                </a:solidFill>
                <a:latin typeface="Calibri" panose="020F0502020204030204" pitchFamily="34" charset="0"/>
                <a:cs typeface="Calibri" panose="020F0502020204030204" pitchFamily="34" charset="0"/>
              </a:rPr>
              <a:t>on the You’re Welcome </a:t>
            </a:r>
            <a:r>
              <a:rPr lang="en-US" dirty="0" smtClean="0">
                <a:solidFill>
                  <a:srgbClr val="000000"/>
                </a:solidFill>
                <a:latin typeface="Calibri" panose="020F0502020204030204" pitchFamily="34" charset="0"/>
                <a:cs typeface="Calibri" panose="020F0502020204030204" pitchFamily="34" charset="0"/>
              </a:rPr>
              <a:t>standards</a:t>
            </a:r>
            <a:endParaRPr lang="en-US"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44552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3771" y="668110"/>
            <a:ext cx="7576458" cy="5755422"/>
          </a:xfrm>
          <a:prstGeom prst="rect">
            <a:avLst/>
          </a:prstGeom>
        </p:spPr>
        <p:txBody>
          <a:bodyPr wrap="square">
            <a:spAutoFit/>
          </a:bodyPr>
          <a:lstStyle/>
          <a:p>
            <a:pPr algn="ctr"/>
            <a:r>
              <a:rPr lang="en-GB" u="sng" dirty="0" smtClean="0">
                <a:latin typeface="Calibri" panose="020F0502020204030204" pitchFamily="34" charset="0"/>
                <a:cs typeface="Calibri" panose="020F0502020204030204" pitchFamily="34" charset="0"/>
              </a:rPr>
              <a:t>Lot 1 </a:t>
            </a:r>
          </a:p>
          <a:p>
            <a:pPr algn="ctr"/>
            <a:endParaRPr lang="en-GB" dirty="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The service will lead </a:t>
            </a:r>
            <a:r>
              <a:rPr lang="en-GB" dirty="0">
                <a:latin typeface="Calibri" panose="020F0502020204030204" pitchFamily="34" charset="0"/>
                <a:cs typeface="Calibri" panose="020F0502020204030204" pitchFamily="34" charset="0"/>
              </a:rPr>
              <a:t>the </a:t>
            </a:r>
            <a:r>
              <a:rPr lang="en-GB" dirty="0" smtClean="0">
                <a:latin typeface="Calibri" panose="020F0502020204030204" pitchFamily="34" charset="0"/>
                <a:cs typeface="Calibri" panose="020F0502020204030204" pitchFamily="34" charset="0"/>
              </a:rPr>
              <a:t>Cornwall </a:t>
            </a:r>
            <a:r>
              <a:rPr lang="en-GB" dirty="0">
                <a:latin typeface="Calibri" panose="020F0502020204030204" pitchFamily="34" charset="0"/>
                <a:cs typeface="Calibri" panose="020F0502020204030204" pitchFamily="34" charset="0"/>
              </a:rPr>
              <a:t>delivery of the </a:t>
            </a:r>
            <a:r>
              <a:rPr lang="en-GB" dirty="0" smtClean="0">
                <a:latin typeface="Calibri" panose="020F0502020204030204" pitchFamily="34" charset="0"/>
                <a:cs typeface="Calibri" panose="020F0502020204030204" pitchFamily="34" charset="0"/>
              </a:rPr>
              <a:t>national chlamydia </a:t>
            </a:r>
            <a:r>
              <a:rPr lang="en-GB" dirty="0">
                <a:latin typeface="Calibri" panose="020F0502020204030204" pitchFamily="34" charset="0"/>
                <a:cs typeface="Calibri" panose="020F0502020204030204" pitchFamily="34" charset="0"/>
              </a:rPr>
              <a:t>screening </a:t>
            </a:r>
            <a:r>
              <a:rPr lang="en-GB" dirty="0" smtClean="0">
                <a:latin typeface="Calibri" panose="020F0502020204030204" pitchFamily="34" charset="0"/>
                <a:cs typeface="Calibri" panose="020F0502020204030204" pitchFamily="34" charset="0"/>
              </a:rPr>
              <a:t>programme, including </a:t>
            </a:r>
            <a:r>
              <a:rPr lang="en-GB" dirty="0">
                <a:latin typeface="Calibri" panose="020F0502020204030204" pitchFamily="34" charset="0"/>
                <a:cs typeface="Calibri" panose="020F0502020204030204" pitchFamily="34" charset="0"/>
              </a:rPr>
              <a:t>provision of </a:t>
            </a:r>
            <a:r>
              <a:rPr lang="en-GB" dirty="0" smtClean="0">
                <a:latin typeface="Calibri" panose="020F0502020204030204" pitchFamily="34" charset="0"/>
                <a:cs typeface="Calibri" panose="020F0502020204030204" pitchFamily="34" charset="0"/>
              </a:rPr>
              <a:t>self-sampling kits, </a:t>
            </a:r>
            <a:r>
              <a:rPr lang="en-GB" dirty="0">
                <a:latin typeface="Calibri" panose="020F0502020204030204" pitchFamily="34" charset="0"/>
                <a:cs typeface="Calibri" panose="020F0502020204030204" pitchFamily="34" charset="0"/>
              </a:rPr>
              <a:t>laboratory services, results management, partner notification, and </a:t>
            </a:r>
            <a:r>
              <a:rPr lang="en-GB" dirty="0" smtClean="0">
                <a:latin typeface="Calibri" panose="020F0502020204030204" pitchFamily="34" charset="0"/>
                <a:cs typeface="Calibri" panose="020F0502020204030204" pitchFamily="34" charset="0"/>
              </a:rPr>
              <a:t>treatment</a:t>
            </a:r>
            <a:endParaRPr lang="en-GB" dirty="0">
              <a:latin typeface="Calibri" panose="020F0502020204030204" pitchFamily="34" charset="0"/>
              <a:cs typeface="Calibri" panose="020F0502020204030204" pitchFamily="34" charset="0"/>
            </a:endParaRPr>
          </a:p>
          <a:p>
            <a:pPr lvl="0"/>
            <a:endParaRPr lang="en-GB" dirty="0">
              <a:latin typeface="Calibri" panose="020F0502020204030204" pitchFamily="34" charset="0"/>
              <a:cs typeface="Calibri" panose="020F0502020204030204" pitchFamily="34" charset="0"/>
            </a:endParaRPr>
          </a:p>
          <a:p>
            <a:pPr lvl="0"/>
            <a:r>
              <a:rPr lang="en-GB" dirty="0" smtClean="0">
                <a:latin typeface="Calibri" panose="020F0502020204030204" pitchFamily="34" charset="0"/>
                <a:cs typeface="Calibri" panose="020F0502020204030204" pitchFamily="34" charset="0"/>
              </a:rPr>
              <a:t>It will contract other provider services</a:t>
            </a:r>
            <a:r>
              <a:rPr lang="en-GB" dirty="0">
                <a:latin typeface="Calibri" panose="020F0502020204030204" pitchFamily="34" charset="0"/>
                <a:cs typeface="Calibri" panose="020F0502020204030204" pitchFamily="34" charset="0"/>
              </a:rPr>
              <a:t>, including primary care and </a:t>
            </a:r>
            <a:r>
              <a:rPr lang="en-GB" dirty="0" smtClean="0">
                <a:latin typeface="Calibri" panose="020F0502020204030204" pitchFamily="34" charset="0"/>
                <a:cs typeface="Calibri" panose="020F0502020204030204" pitchFamily="34" charset="0"/>
              </a:rPr>
              <a:t>pharmacies, </a:t>
            </a:r>
            <a:r>
              <a:rPr lang="en-GB" dirty="0">
                <a:latin typeface="Calibri" panose="020F0502020204030204" pitchFamily="34" charset="0"/>
                <a:cs typeface="Calibri" panose="020F0502020204030204" pitchFamily="34" charset="0"/>
              </a:rPr>
              <a:t>to support delivery of </a:t>
            </a:r>
            <a:r>
              <a:rPr lang="en-GB" dirty="0" smtClean="0">
                <a:latin typeface="Calibri" panose="020F0502020204030204" pitchFamily="34" charset="0"/>
                <a:cs typeface="Calibri" panose="020F0502020204030204" pitchFamily="34" charset="0"/>
              </a:rPr>
              <a:t>chlamydia screening</a:t>
            </a:r>
          </a:p>
          <a:p>
            <a:pPr lvl="0"/>
            <a:endParaRPr lang="en-GB" dirty="0">
              <a:latin typeface="Calibri" panose="020F0502020204030204" pitchFamily="34" charset="0"/>
              <a:cs typeface="Calibri" panose="020F0502020204030204" pitchFamily="34" charset="0"/>
            </a:endParaRPr>
          </a:p>
          <a:p>
            <a:pPr lvl="0"/>
            <a:r>
              <a:rPr lang="en-GB" dirty="0" smtClean="0">
                <a:latin typeface="Calibri" panose="020F0502020204030204" pitchFamily="34" charset="0"/>
                <a:cs typeface="Calibri" panose="020F0502020204030204" pitchFamily="34" charset="0"/>
              </a:rPr>
              <a:t>It will provide </a:t>
            </a:r>
            <a:r>
              <a:rPr lang="en-GB" dirty="0">
                <a:latin typeface="Calibri" panose="020F0502020204030204" pitchFamily="34" charset="0"/>
                <a:cs typeface="Calibri" panose="020F0502020204030204" pitchFamily="34" charset="0"/>
              </a:rPr>
              <a:t>accredited training to medical and nursing students, doctors, including </a:t>
            </a:r>
            <a:r>
              <a:rPr lang="en-GB" dirty="0" smtClean="0">
                <a:latin typeface="Calibri" panose="020F0502020204030204" pitchFamily="34" charset="0"/>
                <a:cs typeface="Calibri" panose="020F0502020204030204" pitchFamily="34" charset="0"/>
              </a:rPr>
              <a:t>genitourinary medicine specialist </a:t>
            </a:r>
            <a:r>
              <a:rPr lang="en-GB" dirty="0">
                <a:latin typeface="Calibri" panose="020F0502020204030204" pitchFamily="34" charset="0"/>
                <a:cs typeface="Calibri" panose="020F0502020204030204" pitchFamily="34" charset="0"/>
              </a:rPr>
              <a:t>trainees, F2 doctors and GP </a:t>
            </a:r>
            <a:r>
              <a:rPr lang="en-GB" dirty="0" smtClean="0">
                <a:latin typeface="Calibri" panose="020F0502020204030204" pitchFamily="34" charset="0"/>
                <a:cs typeface="Calibri" panose="020F0502020204030204" pitchFamily="34" charset="0"/>
              </a:rPr>
              <a:t>specialist </a:t>
            </a:r>
            <a:r>
              <a:rPr lang="en-GB" dirty="0">
                <a:latin typeface="Calibri" panose="020F0502020204030204" pitchFamily="34" charset="0"/>
                <a:cs typeface="Calibri" panose="020F0502020204030204" pitchFamily="34" charset="0"/>
              </a:rPr>
              <a:t>trainees, </a:t>
            </a:r>
            <a:r>
              <a:rPr lang="en-GB" dirty="0" smtClean="0">
                <a:latin typeface="Calibri" panose="020F0502020204030204" pitchFamily="34" charset="0"/>
                <a:cs typeface="Calibri" panose="020F0502020204030204" pitchFamily="34" charset="0"/>
              </a:rPr>
              <a:t>gynaecology specialist </a:t>
            </a:r>
            <a:r>
              <a:rPr lang="en-GB" dirty="0">
                <a:latin typeface="Calibri" panose="020F0502020204030204" pitchFamily="34" charset="0"/>
                <a:cs typeface="Calibri" panose="020F0502020204030204" pitchFamily="34" charset="0"/>
              </a:rPr>
              <a:t>t</a:t>
            </a:r>
            <a:r>
              <a:rPr lang="en-GB" dirty="0" smtClean="0">
                <a:latin typeface="Calibri" panose="020F0502020204030204" pitchFamily="34" charset="0"/>
                <a:cs typeface="Calibri" panose="020F0502020204030204" pitchFamily="34" charset="0"/>
              </a:rPr>
              <a:t>rainees </a:t>
            </a:r>
            <a:r>
              <a:rPr lang="en-GB" dirty="0">
                <a:latin typeface="Calibri" panose="020F0502020204030204" pitchFamily="34" charset="0"/>
                <a:cs typeface="Calibri" panose="020F0502020204030204" pitchFamily="34" charset="0"/>
              </a:rPr>
              <a:t>and GPs, nurses and other </a:t>
            </a:r>
            <a:r>
              <a:rPr lang="en-GB" dirty="0" smtClean="0">
                <a:latin typeface="Calibri" panose="020F0502020204030204" pitchFamily="34" charset="0"/>
                <a:cs typeface="Calibri" panose="020F0502020204030204" pitchFamily="34" charset="0"/>
              </a:rPr>
              <a:t>practitioners</a:t>
            </a:r>
          </a:p>
          <a:p>
            <a:pPr lvl="0"/>
            <a:endParaRPr lang="en-GB" dirty="0">
              <a:latin typeface="Calibri" panose="020F0502020204030204" pitchFamily="34" charset="0"/>
              <a:cs typeface="Calibri" panose="020F0502020204030204" pitchFamily="34" charset="0"/>
            </a:endParaRPr>
          </a:p>
          <a:p>
            <a:pPr lvl="0"/>
            <a:r>
              <a:rPr lang="en-GB" dirty="0" smtClean="0">
                <a:latin typeface="Calibri" panose="020F0502020204030204" pitchFamily="34" charset="0"/>
                <a:cs typeface="Calibri" panose="020F0502020204030204" pitchFamily="34" charset="0"/>
              </a:rPr>
              <a:t>The service will provide FSRH and BASHH accredited postgraduate training including specialist training programmes</a:t>
            </a:r>
            <a:endParaRPr lang="en-GB" dirty="0">
              <a:latin typeface="Calibri" panose="020F0502020204030204" pitchFamily="34" charset="0"/>
              <a:cs typeface="Calibri" panose="020F0502020204030204" pitchFamily="34" charset="0"/>
            </a:endParaRPr>
          </a:p>
          <a:p>
            <a:pPr lvl="0"/>
            <a:endParaRPr lang="en-GB" dirty="0"/>
          </a:p>
        </p:txBody>
      </p:sp>
    </p:spTree>
    <p:extLst>
      <p:ext uri="{BB962C8B-B14F-4D97-AF65-F5344CB8AC3E}">
        <p14:creationId xmlns:p14="http://schemas.microsoft.com/office/powerpoint/2010/main" val="42048653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0262" y="544620"/>
            <a:ext cx="8182304" cy="4708981"/>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Provision of clinical services for young people under 25 </a:t>
            </a:r>
            <a:r>
              <a:rPr lang="en-US" u="sng" dirty="0" smtClean="0">
                <a:solidFill>
                  <a:srgbClr val="000000"/>
                </a:solidFill>
                <a:latin typeface="Calibri" panose="020F0502020204030204" pitchFamily="34" charset="0"/>
                <a:cs typeface="Calibri" panose="020F0502020204030204" pitchFamily="34" charset="0"/>
              </a:rPr>
              <a:t>years</a:t>
            </a:r>
          </a:p>
          <a:p>
            <a:endParaRPr lang="en-US" dirty="0">
              <a:solidFill>
                <a:srgbClr val="000000"/>
              </a:solidFill>
              <a:latin typeface="Calibri" panose="020F0502020204030204" pitchFamily="34" charset="0"/>
              <a:cs typeface="Calibri" panose="020F0502020204030204" pitchFamily="34" charset="0"/>
            </a:endParaRPr>
          </a:p>
          <a:p>
            <a:r>
              <a:rPr lang="en-US" dirty="0" smtClean="0">
                <a:solidFill>
                  <a:srgbClr val="000000"/>
                </a:solidFill>
                <a:latin typeface="Calibri" panose="020F0502020204030204" pitchFamily="34" charset="0"/>
                <a:cs typeface="Calibri" panose="020F0502020204030204" pitchFamily="34" charset="0"/>
              </a:rPr>
              <a:t>The </a:t>
            </a:r>
            <a:r>
              <a:rPr lang="en-US" dirty="0">
                <a:solidFill>
                  <a:srgbClr val="000000"/>
                </a:solidFill>
                <a:latin typeface="Calibri" panose="020F0502020204030204" pitchFamily="34" charset="0"/>
                <a:cs typeface="Calibri" panose="020F0502020204030204" pitchFamily="34" charset="0"/>
              </a:rPr>
              <a:t>young people’s sexual health service will be delivered in broad accordance between level 1 and 2 as established for sexual health service provision </a:t>
            </a:r>
            <a:endParaRPr lang="en-US" dirty="0" smtClean="0">
              <a:solidFill>
                <a:srgbClr val="000000"/>
              </a:solidFill>
              <a:latin typeface="Calibri" panose="020F0502020204030204" pitchFamily="34" charset="0"/>
              <a:cs typeface="Calibri" panose="020F0502020204030204" pitchFamily="34" charset="0"/>
            </a:endParaRPr>
          </a:p>
          <a:p>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Provision of confidential </a:t>
            </a:r>
            <a:r>
              <a:rPr lang="en-US" dirty="0">
                <a:solidFill>
                  <a:srgbClr val="000000"/>
                </a:solidFill>
                <a:latin typeface="Calibri" panose="020F0502020204030204" pitchFamily="34" charset="0"/>
                <a:cs typeface="Calibri" panose="020F0502020204030204" pitchFamily="34" charset="0"/>
              </a:rPr>
              <a:t>open access, cost-effective, high quality provision for contraception, diagnosis and management of sexually transmitted infections</a:t>
            </a:r>
          </a:p>
          <a:p>
            <a:pPr marL="457200" indent="-457200">
              <a:buFont typeface="+mj-lt"/>
              <a:buAutoNum type="arabicPeriod"/>
            </a:pPr>
            <a:r>
              <a:rPr lang="en-US" dirty="0">
                <a:solidFill>
                  <a:srgbClr val="000000"/>
                </a:solidFill>
                <a:latin typeface="Calibri" panose="020F0502020204030204" pitchFamily="34" charset="0"/>
                <a:cs typeface="Calibri" panose="020F0502020204030204" pitchFamily="34" charset="0"/>
              </a:rPr>
              <a:t>C</a:t>
            </a:r>
            <a:r>
              <a:rPr lang="en-US" dirty="0" smtClean="0">
                <a:solidFill>
                  <a:srgbClr val="000000"/>
                </a:solidFill>
                <a:latin typeface="Calibri" panose="020F0502020204030204" pitchFamily="34" charset="0"/>
                <a:cs typeface="Calibri" panose="020F0502020204030204" pitchFamily="34" charset="0"/>
              </a:rPr>
              <a:t>onfidential </a:t>
            </a:r>
            <a:r>
              <a:rPr lang="en-US" dirty="0">
                <a:solidFill>
                  <a:srgbClr val="000000"/>
                </a:solidFill>
                <a:latin typeface="Calibri" panose="020F0502020204030204" pitchFamily="34" charset="0"/>
                <a:cs typeface="Calibri" panose="020F0502020204030204" pitchFamily="34" charset="0"/>
              </a:rPr>
              <a:t>integrated sexual and reproductive health service </a:t>
            </a:r>
            <a:endParaRPr lang="en-US" dirty="0" smtClean="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a:solidFill>
                  <a:srgbClr val="000000"/>
                </a:solidFill>
                <a:latin typeface="Calibri" panose="020F0502020204030204" pitchFamily="34" charset="0"/>
                <a:cs typeface="Calibri" panose="020F0502020204030204" pitchFamily="34" charset="0"/>
              </a:rPr>
              <a:t>O</a:t>
            </a:r>
            <a:r>
              <a:rPr lang="en-US" dirty="0" smtClean="0">
                <a:solidFill>
                  <a:srgbClr val="000000"/>
                </a:solidFill>
                <a:latin typeface="Calibri" panose="020F0502020204030204" pitchFamily="34" charset="0"/>
                <a:cs typeface="Calibri" panose="020F0502020204030204" pitchFamily="34" charset="0"/>
              </a:rPr>
              <a:t>pen access basis for  anyone under the age of 25 requiring care regardless of gender, place of residence or GP registration</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Having </a:t>
            </a:r>
            <a:r>
              <a:rPr lang="en-US" dirty="0">
                <a:solidFill>
                  <a:srgbClr val="000000"/>
                </a:solidFill>
                <a:latin typeface="Calibri" panose="020F0502020204030204" pitchFamily="34" charset="0"/>
                <a:cs typeface="Calibri" panose="020F0502020204030204" pitchFamily="34" charset="0"/>
              </a:rPr>
              <a:t>walk-in and appointment clinics, including evenings and weekends, and offering digital services as an alternative through the system digital online offer </a:t>
            </a:r>
          </a:p>
        </p:txBody>
      </p:sp>
    </p:spTree>
    <p:extLst>
      <p:ext uri="{BB962C8B-B14F-4D97-AF65-F5344CB8AC3E}">
        <p14:creationId xmlns:p14="http://schemas.microsoft.com/office/powerpoint/2010/main" val="315942055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8372" y="736874"/>
            <a:ext cx="8434552" cy="3477875"/>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Services to be delivered</a:t>
            </a:r>
          </a:p>
          <a:p>
            <a:endParaRPr lang="en-US" dirty="0">
              <a:solidFill>
                <a:srgbClr val="000000"/>
              </a:solidFill>
              <a:latin typeface="Calibri" panose="020F0502020204030204" pitchFamily="34" charset="0"/>
              <a:cs typeface="Calibri" panose="020F0502020204030204" pitchFamily="34" charset="0"/>
            </a:endParaRPr>
          </a:p>
          <a:p>
            <a:r>
              <a:rPr lang="en-US" dirty="0">
                <a:solidFill>
                  <a:srgbClr val="000000"/>
                </a:solidFill>
                <a:latin typeface="Calibri" panose="020F0502020204030204" pitchFamily="34" charset="0"/>
                <a:cs typeface="Calibri" panose="020F0502020204030204" pitchFamily="34" charset="0"/>
              </a:rPr>
              <a:t>Assessment and prescribing with the use of PGDs where appropriate </a:t>
            </a:r>
          </a:p>
          <a:p>
            <a:r>
              <a:rPr lang="en-US" dirty="0">
                <a:solidFill>
                  <a:srgbClr val="000000"/>
                </a:solidFill>
                <a:latin typeface="Calibri" panose="020F0502020204030204" pitchFamily="34" charset="0"/>
                <a:cs typeface="Calibri" panose="020F0502020204030204" pitchFamily="34" charset="0"/>
              </a:rPr>
              <a:t>Overarching</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Information </a:t>
            </a:r>
            <a:r>
              <a:rPr lang="en-US" dirty="0">
                <a:solidFill>
                  <a:srgbClr val="000000"/>
                </a:solidFill>
                <a:latin typeface="Calibri" panose="020F0502020204030204" pitchFamily="34" charset="0"/>
                <a:cs typeface="Calibri" panose="020F0502020204030204" pitchFamily="34" charset="0"/>
              </a:rPr>
              <a:t>on services provided by sexual health providers including referrals and/or signposting</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Full </a:t>
            </a:r>
            <a:r>
              <a:rPr lang="en-US" dirty="0">
                <a:solidFill>
                  <a:srgbClr val="000000"/>
                </a:solidFill>
                <a:latin typeface="Calibri" panose="020F0502020204030204" pitchFamily="34" charset="0"/>
                <a:cs typeface="Calibri" panose="020F0502020204030204" pitchFamily="34" charset="0"/>
              </a:rPr>
              <a:t>sexual and social history taking and risk assessment </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Domestic </a:t>
            </a:r>
            <a:r>
              <a:rPr lang="en-US" dirty="0">
                <a:solidFill>
                  <a:srgbClr val="000000"/>
                </a:solidFill>
                <a:latin typeface="Calibri" panose="020F0502020204030204" pitchFamily="34" charset="0"/>
                <a:cs typeface="Calibri" panose="020F0502020204030204" pitchFamily="34" charset="0"/>
              </a:rPr>
              <a:t>and sexual violence, and CSE screening and referral </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Assessment </a:t>
            </a:r>
            <a:r>
              <a:rPr lang="en-US" dirty="0">
                <a:solidFill>
                  <a:srgbClr val="000000"/>
                </a:solidFill>
                <a:latin typeface="Calibri" panose="020F0502020204030204" pitchFamily="34" charset="0"/>
                <a:cs typeface="Calibri" panose="020F0502020204030204" pitchFamily="34" charset="0"/>
              </a:rPr>
              <a:t>and referral to relevant </a:t>
            </a:r>
            <a:r>
              <a:rPr lang="en-US" dirty="0" smtClean="0">
                <a:solidFill>
                  <a:srgbClr val="000000"/>
                </a:solidFill>
                <a:latin typeface="Calibri" panose="020F0502020204030204" pitchFamily="34" charset="0"/>
                <a:cs typeface="Calibri" panose="020F0502020204030204" pitchFamily="34" charset="0"/>
              </a:rPr>
              <a:t>organisations</a:t>
            </a:r>
          </a:p>
          <a:p>
            <a:pPr marL="457200" indent="-457200">
              <a:buFont typeface="+mj-lt"/>
              <a:buAutoNum type="arabicPeriod"/>
            </a:pPr>
            <a:r>
              <a:rPr lang="en-US" dirty="0">
                <a:solidFill>
                  <a:srgbClr val="000000"/>
                </a:solidFill>
                <a:latin typeface="Calibri" panose="020F0502020204030204" pitchFamily="34" charset="0"/>
                <a:cs typeface="Calibri" panose="020F0502020204030204" pitchFamily="34" charset="0"/>
              </a:rPr>
              <a:t>S</a:t>
            </a:r>
            <a:r>
              <a:rPr lang="en-US" dirty="0" smtClean="0">
                <a:solidFill>
                  <a:srgbClr val="000000"/>
                </a:solidFill>
                <a:latin typeface="Calibri" panose="020F0502020204030204" pitchFamily="34" charset="0"/>
                <a:cs typeface="Calibri" panose="020F0502020204030204" pitchFamily="34" charset="0"/>
              </a:rPr>
              <a:t>afeguarding</a:t>
            </a:r>
            <a:r>
              <a:rPr lang="en-US" dirty="0">
                <a:solidFill>
                  <a:srgbClr val="000000"/>
                </a:solidFill>
                <a:latin typeface="Calibri" panose="020F0502020204030204" pitchFamily="34" charset="0"/>
                <a:cs typeface="Calibri" panose="020F0502020204030204" pitchFamily="34" charset="0"/>
              </a:rPr>
              <a:t>, sexual assault </a:t>
            </a:r>
            <a:r>
              <a:rPr lang="en-US" dirty="0" smtClean="0">
                <a:solidFill>
                  <a:srgbClr val="000000"/>
                </a:solidFill>
                <a:latin typeface="Calibri" panose="020F0502020204030204" pitchFamily="34" charset="0"/>
                <a:cs typeface="Calibri" panose="020F0502020204030204" pitchFamily="34" charset="0"/>
              </a:rPr>
              <a:t>cases</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Urgent and routine referral pathways to and from related specialties</a:t>
            </a:r>
            <a:endParaRPr lang="en-US"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1851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8370" y="934293"/>
            <a:ext cx="8355725" cy="4708981"/>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STI </a:t>
            </a:r>
            <a:r>
              <a:rPr lang="en-US" u="sng" dirty="0" smtClean="0">
                <a:solidFill>
                  <a:srgbClr val="000000"/>
                </a:solidFill>
                <a:latin typeface="Calibri" panose="020F0502020204030204" pitchFamily="34" charset="0"/>
                <a:cs typeface="Calibri" panose="020F0502020204030204" pitchFamily="34" charset="0"/>
              </a:rPr>
              <a:t>services</a:t>
            </a:r>
          </a:p>
          <a:p>
            <a:pPr algn="ctr"/>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STI </a:t>
            </a:r>
            <a:r>
              <a:rPr lang="en-US" dirty="0">
                <a:solidFill>
                  <a:srgbClr val="000000"/>
                </a:solidFill>
                <a:latin typeface="Calibri" panose="020F0502020204030204" pitchFamily="34" charset="0"/>
                <a:cs typeface="Calibri" panose="020F0502020204030204" pitchFamily="34" charset="0"/>
              </a:rPr>
              <a:t>testing and treatment of symptomatic but uncomplicated infections in men and women excluding:</a:t>
            </a:r>
          </a:p>
          <a:p>
            <a:pPr marL="1371600" lvl="2" indent="-457200">
              <a:buFont typeface="+mj-lt"/>
              <a:buAutoNum type="alphaLcPeriod"/>
            </a:pPr>
            <a:r>
              <a:rPr lang="en-US" dirty="0" smtClean="0">
                <a:solidFill>
                  <a:srgbClr val="000000"/>
                </a:solidFill>
                <a:latin typeface="Calibri" panose="020F0502020204030204" pitchFamily="34" charset="0"/>
                <a:cs typeface="Calibri" panose="020F0502020204030204" pitchFamily="34" charset="0"/>
              </a:rPr>
              <a:t>Symptoms </a:t>
            </a:r>
            <a:r>
              <a:rPr lang="en-US" dirty="0">
                <a:solidFill>
                  <a:srgbClr val="000000"/>
                </a:solidFill>
                <a:latin typeface="Calibri" panose="020F0502020204030204" pitchFamily="34" charset="0"/>
                <a:cs typeface="Calibri" panose="020F0502020204030204" pitchFamily="34" charset="0"/>
              </a:rPr>
              <a:t>at extra-genital sites </a:t>
            </a:r>
            <a:endParaRPr lang="en-US" dirty="0" smtClean="0">
              <a:solidFill>
                <a:srgbClr val="000000"/>
              </a:solidFill>
              <a:latin typeface="Calibri" panose="020F0502020204030204" pitchFamily="34" charset="0"/>
              <a:cs typeface="Calibri" panose="020F0502020204030204" pitchFamily="34" charset="0"/>
            </a:endParaRPr>
          </a:p>
          <a:p>
            <a:pPr marL="1371600" lvl="2" indent="-457200">
              <a:buFont typeface="+mj-lt"/>
              <a:buAutoNum type="alphaLcPeriod"/>
            </a:pPr>
            <a:r>
              <a:rPr lang="en-US" dirty="0" smtClean="0">
                <a:solidFill>
                  <a:srgbClr val="000000"/>
                </a:solidFill>
                <a:latin typeface="Calibri" panose="020F0502020204030204" pitchFamily="34" charset="0"/>
                <a:cs typeface="Calibri" panose="020F0502020204030204" pitchFamily="34" charset="0"/>
              </a:rPr>
              <a:t>Genital </a:t>
            </a:r>
            <a:r>
              <a:rPr lang="en-US" dirty="0">
                <a:solidFill>
                  <a:srgbClr val="000000"/>
                </a:solidFill>
                <a:latin typeface="Calibri" panose="020F0502020204030204" pitchFamily="34" charset="0"/>
                <a:cs typeface="Calibri" panose="020F0502020204030204" pitchFamily="34" charset="0"/>
              </a:rPr>
              <a:t>ulceration other than uncomplicated genital herpes</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Chlamydia </a:t>
            </a:r>
            <a:r>
              <a:rPr lang="en-US" dirty="0">
                <a:solidFill>
                  <a:srgbClr val="000000"/>
                </a:solidFill>
                <a:latin typeface="Calibri" panose="020F0502020204030204" pitchFamily="34" charset="0"/>
                <a:cs typeface="Calibri" panose="020F0502020204030204" pitchFamily="34" charset="0"/>
              </a:rPr>
              <a:t>screening for sexually active under 25 year olds, including on-line testing</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Partner </a:t>
            </a:r>
            <a:r>
              <a:rPr lang="en-US" dirty="0">
                <a:solidFill>
                  <a:srgbClr val="000000"/>
                </a:solidFill>
                <a:latin typeface="Calibri" panose="020F0502020204030204" pitchFamily="34" charset="0"/>
                <a:cs typeface="Calibri" panose="020F0502020204030204" pitchFamily="34" charset="0"/>
              </a:rPr>
              <a:t>notification, including HIV and BBV</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Case </a:t>
            </a:r>
            <a:r>
              <a:rPr lang="en-US" dirty="0">
                <a:solidFill>
                  <a:srgbClr val="000000"/>
                </a:solidFill>
                <a:latin typeface="Calibri" panose="020F0502020204030204" pitchFamily="34" charset="0"/>
                <a:cs typeface="Calibri" panose="020F0502020204030204" pitchFamily="34" charset="0"/>
              </a:rPr>
              <a:t>management of uncomplicated chlamydia</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HIV </a:t>
            </a:r>
            <a:r>
              <a:rPr lang="en-US" dirty="0">
                <a:solidFill>
                  <a:srgbClr val="000000"/>
                </a:solidFill>
                <a:latin typeface="Calibri" panose="020F0502020204030204" pitchFamily="34" charset="0"/>
                <a:cs typeface="Calibri" panose="020F0502020204030204" pitchFamily="34" charset="0"/>
              </a:rPr>
              <a:t>and syphilis testing and pre- and post-test </a:t>
            </a:r>
            <a:r>
              <a:rPr lang="en-US" dirty="0" smtClean="0">
                <a:solidFill>
                  <a:srgbClr val="000000"/>
                </a:solidFill>
                <a:latin typeface="Calibri" panose="020F0502020204030204" pitchFamily="34" charset="0"/>
                <a:cs typeface="Calibri" panose="020F0502020204030204" pitchFamily="34" charset="0"/>
              </a:rPr>
              <a:t>discussions</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Hepatitis </a:t>
            </a:r>
            <a:r>
              <a:rPr lang="en-US" dirty="0">
                <a:solidFill>
                  <a:srgbClr val="000000"/>
                </a:solidFill>
                <a:latin typeface="Calibri" panose="020F0502020204030204" pitchFamily="34" charset="0"/>
                <a:cs typeface="Calibri" panose="020F0502020204030204" pitchFamily="34" charset="0"/>
              </a:rPr>
              <a:t>C testing and discussion </a:t>
            </a:r>
            <a:endParaRPr lang="en-US" dirty="0" smtClean="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Management </a:t>
            </a:r>
            <a:r>
              <a:rPr lang="en-US" dirty="0">
                <a:solidFill>
                  <a:srgbClr val="000000"/>
                </a:solidFill>
                <a:latin typeface="Calibri" panose="020F0502020204030204" pitchFamily="34" charset="0"/>
                <a:cs typeface="Calibri" panose="020F0502020204030204" pitchFamily="34" charset="0"/>
              </a:rPr>
              <a:t>of first episode of uncomplicated vaginal discharge (low risk)</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Management </a:t>
            </a:r>
            <a:r>
              <a:rPr lang="en-US" dirty="0">
                <a:solidFill>
                  <a:srgbClr val="000000"/>
                </a:solidFill>
                <a:latin typeface="Calibri" panose="020F0502020204030204" pitchFamily="34" charset="0"/>
                <a:cs typeface="Calibri" panose="020F0502020204030204" pitchFamily="34" charset="0"/>
              </a:rPr>
              <a:t>of contacts of gonorrhoea and Trichomonas vaginalis (TV) (excluding symptomatic men)</a:t>
            </a:r>
          </a:p>
        </p:txBody>
      </p:sp>
    </p:spTree>
    <p:extLst>
      <p:ext uri="{BB962C8B-B14F-4D97-AF65-F5344CB8AC3E}">
        <p14:creationId xmlns:p14="http://schemas.microsoft.com/office/powerpoint/2010/main" val="361656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 calcmode="lin" valueType="num">
                                      <p:cBhvr additive="base">
                                        <p:cTn id="4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10" end="10"/>
                                            </p:txEl>
                                          </p:spTgt>
                                        </p:tgtEl>
                                        <p:attrNameLst>
                                          <p:attrName>style.visibility</p:attrName>
                                        </p:attrNameLst>
                                      </p:cBhvr>
                                      <p:to>
                                        <p:strVal val="visible"/>
                                      </p:to>
                                    </p:set>
                                    <p:anim calcmode="lin" valueType="num">
                                      <p:cBhvr additive="base">
                                        <p:cTn id="5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1" end="11"/>
                                            </p:txEl>
                                          </p:spTgt>
                                        </p:tgtEl>
                                        <p:attrNameLst>
                                          <p:attrName>style.visibility</p:attrName>
                                        </p:attrNameLst>
                                      </p:cBhvr>
                                      <p:to>
                                        <p:strVal val="visible"/>
                                      </p:to>
                                    </p:set>
                                    <p:anim calcmode="lin" valueType="num">
                                      <p:cBhvr additive="base">
                                        <p:cTn id="6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0621" y="725214"/>
            <a:ext cx="8008882" cy="5324535"/>
          </a:xfrm>
          <a:prstGeom prst="rect">
            <a:avLst/>
          </a:prstGeom>
        </p:spPr>
        <p:txBody>
          <a:bodyPr wrap="square">
            <a:spAutoFit/>
          </a:bodyPr>
          <a:lstStyle/>
          <a:p>
            <a:pPr algn="ctr"/>
            <a:r>
              <a:rPr lang="en-US" u="sng" dirty="0" smtClean="0">
                <a:solidFill>
                  <a:srgbClr val="000000"/>
                </a:solidFill>
                <a:latin typeface="Calibri" panose="020F0502020204030204" pitchFamily="34" charset="0"/>
                <a:cs typeface="Calibri" panose="020F0502020204030204" pitchFamily="34" charset="0"/>
              </a:rPr>
              <a:t>Sexual and reproductive health</a:t>
            </a:r>
          </a:p>
          <a:p>
            <a:pPr algn="ctr"/>
            <a:endParaRPr lang="en-US" b="1"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Supply </a:t>
            </a:r>
            <a:r>
              <a:rPr lang="en-US" dirty="0">
                <a:solidFill>
                  <a:srgbClr val="000000"/>
                </a:solidFill>
                <a:latin typeface="Calibri" panose="020F0502020204030204" pitchFamily="34" charset="0"/>
                <a:cs typeface="Calibri" panose="020F0502020204030204" pitchFamily="34" charset="0"/>
              </a:rPr>
              <a:t>of male and female condoms</a:t>
            </a:r>
          </a:p>
          <a:p>
            <a:pPr marL="457200" indent="-457200">
              <a:buFont typeface="+mj-lt"/>
              <a:buAutoNum type="arabicPeriod"/>
            </a:pPr>
            <a:r>
              <a:rPr lang="en-US" dirty="0">
                <a:solidFill>
                  <a:srgbClr val="000000"/>
                </a:solidFill>
                <a:latin typeface="Calibri" panose="020F0502020204030204" pitchFamily="34" charset="0"/>
                <a:cs typeface="Calibri" panose="020F0502020204030204" pitchFamily="34" charset="0"/>
              </a:rPr>
              <a:t>O</a:t>
            </a:r>
            <a:r>
              <a:rPr lang="en-US" dirty="0" smtClean="0">
                <a:solidFill>
                  <a:srgbClr val="000000"/>
                </a:solidFill>
                <a:latin typeface="Calibri" panose="020F0502020204030204" pitchFamily="34" charset="0"/>
                <a:cs typeface="Calibri" panose="020F0502020204030204" pitchFamily="34" charset="0"/>
              </a:rPr>
              <a:t>ral </a:t>
            </a:r>
            <a:r>
              <a:rPr lang="en-US" dirty="0">
                <a:solidFill>
                  <a:srgbClr val="000000"/>
                </a:solidFill>
                <a:latin typeface="Calibri" panose="020F0502020204030204" pitchFamily="34" charset="0"/>
                <a:cs typeface="Calibri" panose="020F0502020204030204" pitchFamily="34" charset="0"/>
              </a:rPr>
              <a:t>emergency contraception and the intrauterine device for emergency contraception</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First </a:t>
            </a:r>
            <a:r>
              <a:rPr lang="en-US" dirty="0">
                <a:solidFill>
                  <a:srgbClr val="000000"/>
                </a:solidFill>
                <a:latin typeface="Calibri" panose="020F0502020204030204" pitchFamily="34" charset="0"/>
                <a:cs typeface="Calibri" panose="020F0502020204030204" pitchFamily="34" charset="0"/>
              </a:rPr>
              <a:t>prescription and continuing supply of combined hormonal contraception (combined and progestogen only) </a:t>
            </a:r>
            <a:endParaRPr lang="en-US" dirty="0" smtClean="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First </a:t>
            </a:r>
            <a:r>
              <a:rPr lang="en-US" dirty="0">
                <a:solidFill>
                  <a:srgbClr val="000000"/>
                </a:solidFill>
                <a:latin typeface="Calibri" panose="020F0502020204030204" pitchFamily="34" charset="0"/>
                <a:cs typeface="Calibri" panose="020F0502020204030204" pitchFamily="34" charset="0"/>
              </a:rPr>
              <a:t>prescription and continuing supply of injectable contraception</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Uncomplicated </a:t>
            </a:r>
            <a:r>
              <a:rPr lang="en-US" dirty="0">
                <a:solidFill>
                  <a:srgbClr val="000000"/>
                </a:solidFill>
                <a:latin typeface="Calibri" panose="020F0502020204030204" pitchFamily="34" charset="0"/>
                <a:cs typeface="Calibri" panose="020F0502020204030204" pitchFamily="34" charset="0"/>
              </a:rPr>
              <a:t>insertion of IUD and IUS), follow up and removal</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Uncomplicated </a:t>
            </a:r>
            <a:r>
              <a:rPr lang="en-US" dirty="0">
                <a:solidFill>
                  <a:srgbClr val="000000"/>
                </a:solidFill>
                <a:latin typeface="Calibri" panose="020F0502020204030204" pitchFamily="34" charset="0"/>
                <a:cs typeface="Calibri" panose="020F0502020204030204" pitchFamily="34" charset="0"/>
              </a:rPr>
              <a:t>contraceptive implant insertion, follow up and removal</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Pregnancy </a:t>
            </a:r>
            <a:r>
              <a:rPr lang="en-US" dirty="0">
                <a:solidFill>
                  <a:srgbClr val="000000"/>
                </a:solidFill>
                <a:latin typeface="Calibri" panose="020F0502020204030204" pitchFamily="34" charset="0"/>
                <a:cs typeface="Calibri" panose="020F0502020204030204" pitchFamily="34" charset="0"/>
              </a:rPr>
              <a:t>testing</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Direct </a:t>
            </a:r>
            <a:r>
              <a:rPr lang="en-US" dirty="0">
                <a:solidFill>
                  <a:srgbClr val="000000"/>
                </a:solidFill>
                <a:latin typeface="Calibri" panose="020F0502020204030204" pitchFamily="34" charset="0"/>
                <a:cs typeface="Calibri" panose="020F0502020204030204" pitchFamily="34" charset="0"/>
              </a:rPr>
              <a:t>referral for antenatal care</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Direct </a:t>
            </a:r>
            <a:r>
              <a:rPr lang="en-US" dirty="0">
                <a:solidFill>
                  <a:srgbClr val="000000"/>
                </a:solidFill>
                <a:latin typeface="Calibri" panose="020F0502020204030204" pitchFamily="34" charset="0"/>
                <a:cs typeface="Calibri" panose="020F0502020204030204" pitchFamily="34" charset="0"/>
              </a:rPr>
              <a:t>referral for abortion care and to support self-referral</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Advice </a:t>
            </a:r>
            <a:r>
              <a:rPr lang="en-US" dirty="0">
                <a:solidFill>
                  <a:srgbClr val="000000"/>
                </a:solidFill>
                <a:latin typeface="Calibri" panose="020F0502020204030204" pitchFamily="34" charset="0"/>
                <a:cs typeface="Calibri" panose="020F0502020204030204" pitchFamily="34" charset="0"/>
              </a:rPr>
              <a:t>and support to people experiencing difficulties with choice of contraceptive methods</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Management </a:t>
            </a:r>
            <a:r>
              <a:rPr lang="en-US" dirty="0">
                <a:solidFill>
                  <a:srgbClr val="000000"/>
                </a:solidFill>
                <a:latin typeface="Calibri" panose="020F0502020204030204" pitchFamily="34" charset="0"/>
                <a:cs typeface="Calibri" panose="020F0502020204030204" pitchFamily="34" charset="0"/>
              </a:rPr>
              <a:t>of problems with hormonal contraceptives</a:t>
            </a:r>
          </a:p>
          <a:p>
            <a:endParaRPr lang="en-US"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759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 calcmode="lin" valueType="num">
                                      <p:cBhvr additive="base">
                                        <p:cTn id="4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10" end="10"/>
                                            </p:txEl>
                                          </p:spTgt>
                                        </p:tgtEl>
                                        <p:attrNameLst>
                                          <p:attrName>style.visibility</p:attrName>
                                        </p:attrNameLst>
                                      </p:cBhvr>
                                      <p:to>
                                        <p:strVal val="visible"/>
                                      </p:to>
                                    </p:set>
                                    <p:anim calcmode="lin" valueType="num">
                                      <p:cBhvr additive="base">
                                        <p:cTn id="5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1" end="11"/>
                                            </p:txEl>
                                          </p:spTgt>
                                        </p:tgtEl>
                                        <p:attrNameLst>
                                          <p:attrName>style.visibility</p:attrName>
                                        </p:attrNameLst>
                                      </p:cBhvr>
                                      <p:to>
                                        <p:strVal val="visible"/>
                                      </p:to>
                                    </p:set>
                                    <p:anim calcmode="lin" valueType="num">
                                      <p:cBhvr additive="base">
                                        <p:cTn id="6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 calcmode="lin" valueType="num">
                                      <p:cBhvr additive="base">
                                        <p:cTn id="67"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6385" y="1074510"/>
            <a:ext cx="7882759" cy="1938992"/>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Audit, evaluation and research</a:t>
            </a:r>
          </a:p>
          <a:p>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Audit</a:t>
            </a:r>
            <a:r>
              <a:rPr lang="en-US" dirty="0">
                <a:solidFill>
                  <a:srgbClr val="000000"/>
                </a:solidFill>
                <a:latin typeface="Calibri" panose="020F0502020204030204" pitchFamily="34" charset="0"/>
                <a:cs typeface="Calibri" panose="020F0502020204030204" pitchFamily="34" charset="0"/>
              </a:rPr>
              <a:t>, evaluation and research will be needed to continuously improve the quality, efficiency, effectiveness </a:t>
            </a:r>
            <a:endParaRPr lang="en-US" dirty="0" smtClean="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Through </a:t>
            </a:r>
            <a:r>
              <a:rPr lang="en-US" dirty="0">
                <a:solidFill>
                  <a:srgbClr val="000000"/>
                </a:solidFill>
                <a:latin typeface="Calibri" panose="020F0502020204030204" pitchFamily="34" charset="0"/>
                <a:cs typeface="Calibri" panose="020F0502020204030204" pitchFamily="34" charset="0"/>
              </a:rPr>
              <a:t>clinical leadership, a culture of continuous service </a:t>
            </a:r>
            <a:r>
              <a:rPr lang="en-US" dirty="0" smtClean="0">
                <a:solidFill>
                  <a:srgbClr val="000000"/>
                </a:solidFill>
                <a:latin typeface="Calibri" panose="020F0502020204030204" pitchFamily="34" charset="0"/>
                <a:cs typeface="Calibri" panose="020F0502020204030204" pitchFamily="34" charset="0"/>
              </a:rPr>
              <a:t>improvement</a:t>
            </a:r>
            <a:endParaRPr lang="en-US"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2590892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0261" y="1107713"/>
            <a:ext cx="8056179" cy="3477875"/>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Population </a:t>
            </a:r>
            <a:r>
              <a:rPr lang="en-US" u="sng" dirty="0" smtClean="0">
                <a:solidFill>
                  <a:srgbClr val="000000"/>
                </a:solidFill>
                <a:latin typeface="Calibri" panose="020F0502020204030204" pitchFamily="34" charset="0"/>
                <a:cs typeface="Calibri" panose="020F0502020204030204" pitchFamily="34" charset="0"/>
              </a:rPr>
              <a:t>covered and activity </a:t>
            </a:r>
            <a:r>
              <a:rPr lang="en-US" u="sng" dirty="0">
                <a:solidFill>
                  <a:srgbClr val="000000"/>
                </a:solidFill>
                <a:latin typeface="Calibri" panose="020F0502020204030204" pitchFamily="34" charset="0"/>
                <a:cs typeface="Calibri" panose="020F0502020204030204" pitchFamily="34" charset="0"/>
              </a:rPr>
              <a:t>planning assumptions</a:t>
            </a:r>
          </a:p>
          <a:p>
            <a:endParaRPr lang="en-US"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Services </a:t>
            </a:r>
            <a:r>
              <a:rPr lang="en-US" dirty="0">
                <a:solidFill>
                  <a:srgbClr val="000000"/>
                </a:solidFill>
                <a:latin typeface="Calibri" panose="020F0502020204030204" pitchFamily="34" charset="0"/>
                <a:cs typeface="Calibri" panose="020F0502020204030204" pitchFamily="34" charset="0"/>
              </a:rPr>
              <a:t>are provided for young people under the age of 25 from Cornwall and IOS, and for visitors </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As </a:t>
            </a:r>
            <a:r>
              <a:rPr lang="en-US" dirty="0">
                <a:solidFill>
                  <a:srgbClr val="000000"/>
                </a:solidFill>
                <a:latin typeface="Calibri" panose="020F0502020204030204" pitchFamily="34" charset="0"/>
                <a:cs typeface="Calibri" panose="020F0502020204030204" pitchFamily="34" charset="0"/>
              </a:rPr>
              <a:t>an integrated sexual health service, the service must operate an open access </a:t>
            </a:r>
            <a:r>
              <a:rPr lang="en-US" dirty="0" smtClean="0">
                <a:solidFill>
                  <a:srgbClr val="000000"/>
                </a:solidFill>
                <a:latin typeface="Calibri" panose="020F0502020204030204" pitchFamily="34" charset="0"/>
                <a:cs typeface="Calibri" panose="020F0502020204030204" pitchFamily="34" charset="0"/>
              </a:rPr>
              <a:t>policy</a:t>
            </a:r>
          </a:p>
          <a:p>
            <a:pPr marL="457200" indent="-457200">
              <a:buFont typeface="+mj-lt"/>
              <a:buAutoNum type="arabicPeriod"/>
            </a:pPr>
            <a:r>
              <a:rPr lang="en-US" dirty="0">
                <a:solidFill>
                  <a:srgbClr val="000000"/>
                </a:solidFill>
                <a:latin typeface="Calibri" panose="020F0502020204030204" pitchFamily="34" charset="0"/>
                <a:cs typeface="Calibri" panose="020F0502020204030204" pitchFamily="34" charset="0"/>
              </a:rPr>
              <a:t>S</a:t>
            </a:r>
            <a:r>
              <a:rPr lang="en-US" dirty="0" smtClean="0">
                <a:solidFill>
                  <a:srgbClr val="000000"/>
                </a:solidFill>
                <a:latin typeface="Calibri" panose="020F0502020204030204" pitchFamily="34" charset="0"/>
                <a:cs typeface="Calibri" panose="020F0502020204030204" pitchFamily="34" charset="0"/>
              </a:rPr>
              <a:t>eparate </a:t>
            </a:r>
            <a:r>
              <a:rPr lang="en-US" dirty="0">
                <a:solidFill>
                  <a:srgbClr val="000000"/>
                </a:solidFill>
                <a:latin typeface="Calibri" panose="020F0502020204030204" pitchFamily="34" charset="0"/>
                <a:cs typeface="Calibri" panose="020F0502020204030204" pitchFamily="34" charset="0"/>
              </a:rPr>
              <a:t>arrangements to fund service users from outside the area </a:t>
            </a:r>
            <a:endParaRPr lang="en-US" dirty="0" smtClean="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Services </a:t>
            </a:r>
            <a:r>
              <a:rPr lang="en-US" dirty="0">
                <a:solidFill>
                  <a:srgbClr val="000000"/>
                </a:solidFill>
                <a:latin typeface="Calibri" panose="020F0502020204030204" pitchFamily="34" charset="0"/>
                <a:cs typeface="Calibri" panose="020F0502020204030204" pitchFamily="34" charset="0"/>
              </a:rPr>
              <a:t>will be planned and operated based on findings from local needs assessments </a:t>
            </a:r>
            <a:endParaRPr lang="en-US" dirty="0" smtClean="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3,915 </a:t>
            </a:r>
            <a:r>
              <a:rPr lang="en-US" dirty="0">
                <a:solidFill>
                  <a:srgbClr val="000000"/>
                </a:solidFill>
                <a:latin typeface="Calibri" panose="020F0502020204030204" pitchFamily="34" charset="0"/>
                <a:cs typeface="Calibri" panose="020F0502020204030204" pitchFamily="34" charset="0"/>
              </a:rPr>
              <a:t>service users were seen in clinics in 2016/17</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12,494 </a:t>
            </a:r>
            <a:r>
              <a:rPr lang="en-US" dirty="0">
                <a:solidFill>
                  <a:srgbClr val="000000"/>
                </a:solidFill>
                <a:latin typeface="Calibri" panose="020F0502020204030204" pitchFamily="34" charset="0"/>
                <a:cs typeface="Calibri" panose="020F0502020204030204" pitchFamily="34" charset="0"/>
              </a:rPr>
              <a:t>pupils received </a:t>
            </a:r>
            <a:r>
              <a:rPr lang="en-US" dirty="0" smtClean="0">
                <a:solidFill>
                  <a:srgbClr val="000000"/>
                </a:solidFill>
                <a:latin typeface="Calibri" panose="020F0502020204030204" pitchFamily="34" charset="0"/>
                <a:cs typeface="Calibri" panose="020F0502020204030204" pitchFamily="34" charset="0"/>
              </a:rPr>
              <a:t>RSE during </a:t>
            </a:r>
            <a:r>
              <a:rPr lang="en-US" dirty="0">
                <a:solidFill>
                  <a:srgbClr val="000000"/>
                </a:solidFill>
                <a:latin typeface="Calibri" panose="020F0502020204030204" pitchFamily="34" charset="0"/>
                <a:cs typeface="Calibri" panose="020F0502020204030204" pitchFamily="34" charset="0"/>
              </a:rPr>
              <a:t>2016/17</a:t>
            </a:r>
          </a:p>
        </p:txBody>
      </p:sp>
    </p:spTree>
    <p:extLst>
      <p:ext uri="{BB962C8B-B14F-4D97-AF65-F5344CB8AC3E}">
        <p14:creationId xmlns:p14="http://schemas.microsoft.com/office/powerpoint/2010/main" val="135074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0621" y="839002"/>
            <a:ext cx="7961586" cy="3785652"/>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Location of provider </a:t>
            </a:r>
            <a:r>
              <a:rPr lang="en-US" u="sng" dirty="0" smtClean="0">
                <a:solidFill>
                  <a:srgbClr val="000000"/>
                </a:solidFill>
                <a:latin typeface="Calibri" panose="020F0502020204030204" pitchFamily="34" charset="0"/>
                <a:cs typeface="Calibri" panose="020F0502020204030204" pitchFamily="34" charset="0"/>
              </a:rPr>
              <a:t>premises and clinics</a:t>
            </a:r>
          </a:p>
          <a:p>
            <a:pPr algn="ctr"/>
            <a:endParaRPr lang="en-US" u="sng"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a:solidFill>
                  <a:srgbClr val="000000"/>
                </a:solidFill>
                <a:latin typeface="Calibri" panose="020F0502020204030204" pitchFamily="34" charset="0"/>
                <a:cs typeface="Calibri" panose="020F0502020204030204" pitchFamily="34" charset="0"/>
              </a:rPr>
              <a:t>S</a:t>
            </a:r>
            <a:r>
              <a:rPr lang="en-US" dirty="0" smtClean="0">
                <a:solidFill>
                  <a:srgbClr val="000000"/>
                </a:solidFill>
                <a:latin typeface="Calibri" panose="020F0502020204030204" pitchFamily="34" charset="0"/>
                <a:cs typeface="Calibri" panose="020F0502020204030204" pitchFamily="34" charset="0"/>
              </a:rPr>
              <a:t>pecialist </a:t>
            </a:r>
            <a:r>
              <a:rPr lang="en-US" dirty="0">
                <a:solidFill>
                  <a:srgbClr val="000000"/>
                </a:solidFill>
                <a:latin typeface="Calibri" panose="020F0502020204030204" pitchFamily="34" charset="0"/>
                <a:cs typeface="Calibri" panose="020F0502020204030204" pitchFamily="34" charset="0"/>
              </a:rPr>
              <a:t>services to young people under the age of 25 </a:t>
            </a:r>
          </a:p>
          <a:p>
            <a:pPr marL="457200" indent="-457200">
              <a:buFont typeface="+mj-lt"/>
              <a:buAutoNum type="arabicPeriod"/>
            </a:pPr>
            <a:r>
              <a:rPr lang="en-US" dirty="0">
                <a:solidFill>
                  <a:srgbClr val="000000"/>
                </a:solidFill>
                <a:latin typeface="Calibri" panose="020F0502020204030204" pitchFamily="34" charset="0"/>
                <a:cs typeface="Calibri" panose="020F0502020204030204" pitchFamily="34" charset="0"/>
              </a:rPr>
              <a:t>D</a:t>
            </a:r>
            <a:r>
              <a:rPr lang="en-US" dirty="0" smtClean="0">
                <a:solidFill>
                  <a:srgbClr val="000000"/>
                </a:solidFill>
                <a:latin typeface="Calibri" panose="020F0502020204030204" pitchFamily="34" charset="0"/>
                <a:cs typeface="Calibri" panose="020F0502020204030204" pitchFamily="34" charset="0"/>
              </a:rPr>
              <a:t>elivered </a:t>
            </a:r>
            <a:r>
              <a:rPr lang="en-US" dirty="0">
                <a:solidFill>
                  <a:srgbClr val="000000"/>
                </a:solidFill>
                <a:latin typeface="Calibri" panose="020F0502020204030204" pitchFamily="34" charset="0"/>
                <a:cs typeface="Calibri" panose="020F0502020204030204" pitchFamily="34" charset="0"/>
              </a:rPr>
              <a:t>at times and locations that are acceptable and accessible </a:t>
            </a:r>
            <a:endParaRPr lang="en-US" dirty="0" smtClean="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A </a:t>
            </a:r>
            <a:r>
              <a:rPr lang="en-US" dirty="0">
                <a:solidFill>
                  <a:srgbClr val="000000"/>
                </a:solidFill>
                <a:latin typeface="Calibri" panose="020F0502020204030204" pitchFamily="34" charset="0"/>
                <a:cs typeface="Calibri" panose="020F0502020204030204" pitchFamily="34" charset="0"/>
              </a:rPr>
              <a:t>mixture of walk-in and appointment clinics should be available, dependent on locally identified need, and service user consultation, including evenings and Saturdays </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Integrated </a:t>
            </a:r>
            <a:r>
              <a:rPr lang="en-US" dirty="0">
                <a:solidFill>
                  <a:srgbClr val="000000"/>
                </a:solidFill>
                <a:latin typeface="Calibri" panose="020F0502020204030204" pitchFamily="34" charset="0"/>
                <a:cs typeface="Calibri" panose="020F0502020204030204" pitchFamily="34" charset="0"/>
              </a:rPr>
              <a:t>sexual health services </a:t>
            </a:r>
            <a:r>
              <a:rPr lang="en-US" dirty="0" smtClean="0">
                <a:solidFill>
                  <a:srgbClr val="000000"/>
                </a:solidFill>
                <a:latin typeface="Calibri" panose="020F0502020204030204" pitchFamily="34" charset="0"/>
                <a:cs typeface="Calibri" panose="020F0502020204030204" pitchFamily="34" charset="0"/>
              </a:rPr>
              <a:t>delivered </a:t>
            </a:r>
            <a:r>
              <a:rPr lang="en-US" dirty="0">
                <a:solidFill>
                  <a:srgbClr val="000000"/>
                </a:solidFill>
                <a:latin typeface="Calibri" panose="020F0502020204030204" pitchFamily="34" charset="0"/>
                <a:cs typeface="Calibri" panose="020F0502020204030204" pitchFamily="34" charset="0"/>
              </a:rPr>
              <a:t>in at least seven key areas across the county in the following </a:t>
            </a:r>
            <a:r>
              <a:rPr lang="en-US" dirty="0" smtClean="0">
                <a:solidFill>
                  <a:srgbClr val="000000"/>
                </a:solidFill>
                <a:latin typeface="Calibri" panose="020F0502020204030204" pitchFamily="34" charset="0"/>
                <a:cs typeface="Calibri" panose="020F0502020204030204" pitchFamily="34" charset="0"/>
              </a:rPr>
              <a:t>locations: Bude</a:t>
            </a:r>
            <a:r>
              <a:rPr lang="en-US" dirty="0">
                <a:solidFill>
                  <a:srgbClr val="000000"/>
                </a:solidFill>
                <a:latin typeface="Calibri" panose="020F0502020204030204" pitchFamily="34" charset="0"/>
                <a:cs typeface="Calibri" panose="020F0502020204030204" pitchFamily="34" charset="0"/>
              </a:rPr>
              <a:t>, Falmouth, Helston, Launceston, Newquay, Pool, Torpoint. </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Clinic </a:t>
            </a:r>
            <a:r>
              <a:rPr lang="en-US" dirty="0">
                <a:solidFill>
                  <a:srgbClr val="000000"/>
                </a:solidFill>
                <a:latin typeface="Calibri" panose="020F0502020204030204" pitchFamily="34" charset="0"/>
                <a:cs typeface="Calibri" panose="020F0502020204030204" pitchFamily="34" charset="0"/>
              </a:rPr>
              <a:t>hours should be distributed fairly and consistently across clinic locations, held as a minimum at the same times on a weekly </a:t>
            </a:r>
            <a:r>
              <a:rPr lang="en-US" dirty="0" smtClean="0">
                <a:solidFill>
                  <a:srgbClr val="000000"/>
                </a:solidFill>
                <a:latin typeface="Calibri" panose="020F0502020204030204" pitchFamily="34" charset="0"/>
                <a:cs typeface="Calibri" panose="020F0502020204030204" pitchFamily="34" charset="0"/>
              </a:rPr>
              <a:t>basis</a:t>
            </a:r>
            <a:endParaRPr lang="en-US"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488475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4855" y="1298296"/>
            <a:ext cx="7851228" cy="4093428"/>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Digital </a:t>
            </a:r>
            <a:r>
              <a:rPr lang="en-US" u="sng" dirty="0" smtClean="0">
                <a:solidFill>
                  <a:srgbClr val="000000"/>
                </a:solidFill>
                <a:latin typeface="Calibri" panose="020F0502020204030204" pitchFamily="34" charset="0"/>
                <a:cs typeface="Calibri" panose="020F0502020204030204" pitchFamily="34" charset="0"/>
              </a:rPr>
              <a:t>services</a:t>
            </a:r>
          </a:p>
          <a:p>
            <a:pPr algn="ctr"/>
            <a:endParaRPr lang="en-US" b="1" dirty="0">
              <a:solidFill>
                <a:srgbClr val="000000"/>
              </a:solidFill>
              <a:latin typeface="Calibri" panose="020F0502020204030204" pitchFamily="34" charset="0"/>
              <a:cs typeface="Calibri" panose="020F0502020204030204" pitchFamily="34" charset="0"/>
            </a:endParaRPr>
          </a:p>
          <a:p>
            <a:pPr marL="457200" indent="-457200">
              <a:buFont typeface="+mj-lt"/>
              <a:buAutoNum type="arabicPeriod"/>
            </a:pPr>
            <a:r>
              <a:rPr lang="en-US" dirty="0">
                <a:solidFill>
                  <a:srgbClr val="000000"/>
                </a:solidFill>
                <a:latin typeface="Calibri" panose="020F0502020204030204" pitchFamily="34" charset="0"/>
                <a:cs typeface="Calibri" panose="020F0502020204030204" pitchFamily="34" charset="0"/>
              </a:rPr>
              <a:t>D</a:t>
            </a:r>
            <a:r>
              <a:rPr lang="en-US" dirty="0" smtClean="0">
                <a:solidFill>
                  <a:srgbClr val="000000"/>
                </a:solidFill>
                <a:latin typeface="Calibri" panose="020F0502020204030204" pitchFamily="34" charset="0"/>
                <a:cs typeface="Calibri" panose="020F0502020204030204" pitchFamily="34" charset="0"/>
              </a:rPr>
              <a:t>igital </a:t>
            </a:r>
            <a:r>
              <a:rPr lang="en-US" dirty="0">
                <a:solidFill>
                  <a:srgbClr val="000000"/>
                </a:solidFill>
                <a:latin typeface="Calibri" panose="020F0502020204030204" pitchFamily="34" charset="0"/>
                <a:cs typeface="Calibri" panose="020F0502020204030204" pitchFamily="34" charset="0"/>
              </a:rPr>
              <a:t>service for Cornwall sexual health services will be provided by and managed by the open access integrated reproductive and sexual health service levels 1-3 </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Service </a:t>
            </a:r>
            <a:r>
              <a:rPr lang="en-US" dirty="0">
                <a:solidFill>
                  <a:srgbClr val="000000"/>
                </a:solidFill>
                <a:latin typeface="Calibri" panose="020F0502020204030204" pitchFamily="34" charset="0"/>
                <a:cs typeface="Calibri" panose="020F0502020204030204" pitchFamily="34" charset="0"/>
              </a:rPr>
              <a:t>users will, through the digital service, be provided with information about sexual health, online triage, signposting to the most appropriate services for their needs, and the option of ordering self-sampling kits </a:t>
            </a:r>
          </a:p>
          <a:p>
            <a:pPr marL="457200" indent="-457200">
              <a:buFont typeface="+mj-lt"/>
              <a:buAutoNum type="arabicPeriod"/>
            </a:pPr>
            <a:r>
              <a:rPr lang="en-US" dirty="0" smtClean="0">
                <a:solidFill>
                  <a:srgbClr val="000000"/>
                </a:solidFill>
                <a:latin typeface="Calibri" panose="020F0502020204030204" pitchFamily="34" charset="0"/>
                <a:cs typeface="Calibri" panose="020F0502020204030204" pitchFamily="34" charset="0"/>
              </a:rPr>
              <a:t>Young </a:t>
            </a:r>
            <a:r>
              <a:rPr lang="en-US" dirty="0">
                <a:solidFill>
                  <a:srgbClr val="000000"/>
                </a:solidFill>
                <a:latin typeface="Calibri" panose="020F0502020204030204" pitchFamily="34" charset="0"/>
                <a:cs typeface="Calibri" panose="020F0502020204030204" pitchFamily="34" charset="0"/>
              </a:rPr>
              <a:t>people’s clinics will offer service users the opportunity to triage and self-sample at the </a:t>
            </a:r>
            <a:r>
              <a:rPr lang="en-US" dirty="0" smtClean="0">
                <a:solidFill>
                  <a:srgbClr val="000000"/>
                </a:solidFill>
                <a:latin typeface="Calibri" panose="020F0502020204030204" pitchFamily="34" charset="0"/>
                <a:cs typeface="Calibri" panose="020F0502020204030204" pitchFamily="34" charset="0"/>
              </a:rPr>
              <a:t>clinic</a:t>
            </a:r>
          </a:p>
          <a:p>
            <a:pPr marL="457200" indent="-457200">
              <a:buFont typeface="+mj-lt"/>
              <a:buAutoNum type="arabicPeriod"/>
            </a:pPr>
            <a:r>
              <a:rPr lang="en-US" dirty="0">
                <a:solidFill>
                  <a:srgbClr val="000000"/>
                </a:solidFill>
                <a:latin typeface="Calibri" panose="020F0502020204030204" pitchFamily="34" charset="0"/>
                <a:cs typeface="Calibri" panose="020F0502020204030204" pitchFamily="34" charset="0"/>
              </a:rPr>
              <a:t>R</a:t>
            </a:r>
            <a:r>
              <a:rPr lang="en-US" dirty="0" smtClean="0">
                <a:solidFill>
                  <a:srgbClr val="000000"/>
                </a:solidFill>
                <a:latin typeface="Calibri" panose="020F0502020204030204" pitchFamily="34" charset="0"/>
                <a:cs typeface="Calibri" panose="020F0502020204030204" pitchFamily="34" charset="0"/>
              </a:rPr>
              <a:t>outine </a:t>
            </a:r>
            <a:r>
              <a:rPr lang="en-US" dirty="0">
                <a:solidFill>
                  <a:srgbClr val="000000"/>
                </a:solidFill>
                <a:latin typeface="Calibri" panose="020F0502020204030204" pitchFamily="34" charset="0"/>
                <a:cs typeface="Calibri" panose="020F0502020204030204" pitchFamily="34" charset="0"/>
              </a:rPr>
              <a:t>STI test results should be available electronically to patients within 72 hours from the digital service provider</a:t>
            </a:r>
          </a:p>
        </p:txBody>
      </p:sp>
    </p:spTree>
    <p:extLst>
      <p:ext uri="{BB962C8B-B14F-4D97-AF65-F5344CB8AC3E}">
        <p14:creationId xmlns:p14="http://schemas.microsoft.com/office/powerpoint/2010/main" val="286608738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9448" y="1228398"/>
            <a:ext cx="7788166" cy="2862322"/>
          </a:xfrm>
          <a:prstGeom prst="rect">
            <a:avLst/>
          </a:prstGeom>
        </p:spPr>
        <p:txBody>
          <a:bodyPr wrap="square">
            <a:spAutoFit/>
          </a:bodyPr>
          <a:lstStyle/>
          <a:p>
            <a:pPr algn="ctr"/>
            <a:r>
              <a:rPr lang="en-US" u="sng" dirty="0">
                <a:solidFill>
                  <a:srgbClr val="000000"/>
                </a:solidFill>
                <a:latin typeface="Calibri" panose="020F0502020204030204" pitchFamily="34" charset="0"/>
                <a:cs typeface="Calibri" panose="020F0502020204030204" pitchFamily="34" charset="0"/>
              </a:rPr>
              <a:t>Laboratory and </a:t>
            </a:r>
            <a:r>
              <a:rPr lang="en-US" u="sng" dirty="0" smtClean="0">
                <a:solidFill>
                  <a:srgbClr val="000000"/>
                </a:solidFill>
                <a:latin typeface="Calibri" panose="020F0502020204030204" pitchFamily="34" charset="0"/>
                <a:cs typeface="Calibri" panose="020F0502020204030204" pitchFamily="34" charset="0"/>
              </a:rPr>
              <a:t>diagnostics</a:t>
            </a:r>
          </a:p>
          <a:p>
            <a:endParaRPr lang="en-US" dirty="0">
              <a:solidFill>
                <a:srgbClr val="000000"/>
              </a:solidFill>
              <a:latin typeface="Calibri" panose="020F0502020204030204" pitchFamily="34" charset="0"/>
              <a:cs typeface="Calibri" panose="020F0502020204030204" pitchFamily="34" charset="0"/>
            </a:endParaRPr>
          </a:p>
          <a:p>
            <a:r>
              <a:rPr lang="en-US" dirty="0">
                <a:solidFill>
                  <a:srgbClr val="000000"/>
                </a:solidFill>
                <a:latin typeface="Calibri" panose="020F0502020204030204" pitchFamily="34" charset="0"/>
                <a:cs typeface="Calibri" panose="020F0502020204030204" pitchFamily="34" charset="0"/>
              </a:rPr>
              <a:t>The provider will ensure that all laboratories commissioned to perform STI diagnostic testing are appropriately accredited, and deliver optimal standards of laboratory services including specimen turnaround </a:t>
            </a:r>
            <a:r>
              <a:rPr lang="en-US" dirty="0" smtClean="0">
                <a:solidFill>
                  <a:srgbClr val="000000"/>
                </a:solidFill>
                <a:latin typeface="Calibri" panose="020F0502020204030204" pitchFamily="34" charset="0"/>
                <a:cs typeface="Calibri" panose="020F0502020204030204" pitchFamily="34" charset="0"/>
              </a:rPr>
              <a:t>times </a:t>
            </a:r>
          </a:p>
          <a:p>
            <a:endParaRPr lang="en-US" dirty="0">
              <a:solidFill>
                <a:srgbClr val="000000"/>
              </a:solidFill>
              <a:latin typeface="Calibri" panose="020F0502020204030204" pitchFamily="34" charset="0"/>
              <a:cs typeface="Calibri" panose="020F0502020204030204" pitchFamily="34" charset="0"/>
            </a:endParaRPr>
          </a:p>
          <a:p>
            <a:r>
              <a:rPr lang="en-US" dirty="0" smtClean="0">
                <a:solidFill>
                  <a:srgbClr val="000000"/>
                </a:solidFill>
                <a:latin typeface="Calibri" panose="020F0502020204030204" pitchFamily="34" charset="0"/>
                <a:cs typeface="Calibri" panose="020F0502020204030204" pitchFamily="34" charset="0"/>
              </a:rPr>
              <a:t>They </a:t>
            </a:r>
            <a:r>
              <a:rPr lang="en-US" dirty="0">
                <a:solidFill>
                  <a:srgbClr val="000000"/>
                </a:solidFill>
                <a:latin typeface="Calibri" panose="020F0502020204030204" pitchFamily="34" charset="0"/>
                <a:cs typeface="Calibri" panose="020F0502020204030204" pitchFamily="34" charset="0"/>
              </a:rPr>
              <a:t>should be United Kingdom Accreditation Services (UKAS) accredited and have evidence of external quality assessment (EQA), internal quality control (IQC) and internal quality assurance (IQA</a:t>
            </a:r>
            <a:r>
              <a:rPr lang="en-US" dirty="0" smtClean="0">
                <a:solidFill>
                  <a:srgbClr val="000000"/>
                </a:solidFill>
                <a:latin typeface="Calibri" panose="020F0502020204030204" pitchFamily="34" charset="0"/>
                <a:cs typeface="Calibri" panose="020F0502020204030204" pitchFamily="34" charset="0"/>
              </a:rPr>
              <a:t>)</a:t>
            </a:r>
            <a:endParaRPr lang="en-US"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751055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a:xfrm>
            <a:off x="656995" y="1919522"/>
            <a:ext cx="7717748" cy="2303462"/>
          </a:xfrm>
          <a:noFill/>
          <a:ln/>
        </p:spPr>
        <p:txBody>
          <a:bodyPr/>
          <a:lstStyle/>
          <a:p>
            <a:pPr algn="ctr"/>
            <a:r>
              <a:rPr lang="en-GB" altLang="en-US" sz="1800" dirty="0" smtClean="0"/>
              <a:t>Lot 3</a:t>
            </a:r>
            <a:br>
              <a:rPr lang="en-GB" altLang="en-US" sz="1800" dirty="0" smtClean="0"/>
            </a:br>
            <a:r>
              <a:rPr lang="en-GB" altLang="en-US" sz="1800" dirty="0" smtClean="0"/>
              <a:t/>
            </a:r>
            <a:br>
              <a:rPr lang="en-GB" altLang="en-US" sz="1800" dirty="0" smtClean="0"/>
            </a:br>
            <a:r>
              <a:rPr lang="en-GB" altLang="en-US" sz="1800" dirty="0" smtClean="0"/>
              <a:t>HIV Prevention Service</a:t>
            </a:r>
            <a:endParaRPr lang="en-GB" altLang="en-US" sz="1800" dirty="0"/>
          </a:p>
        </p:txBody>
      </p:sp>
      <p:sp>
        <p:nvSpPr>
          <p:cNvPr id="368643" name="Rectangle 3"/>
          <p:cNvSpPr>
            <a:spLocks noGrp="1" noChangeArrowheads="1"/>
          </p:cNvSpPr>
          <p:nvPr>
            <p:ph idx="1"/>
          </p:nvPr>
        </p:nvSpPr>
        <p:spPr>
          <a:xfrm>
            <a:off x="597803" y="4007771"/>
            <a:ext cx="4177397" cy="1163860"/>
          </a:xfrm>
          <a:noFill/>
          <a:ln/>
        </p:spPr>
        <p:txBody>
          <a:bodyPr/>
          <a:lstStyle/>
          <a:p>
            <a:r>
              <a:rPr lang="en-GB" altLang="en-US" dirty="0" smtClean="0"/>
              <a:t>Michael Priestley</a:t>
            </a:r>
            <a:endParaRPr lang="en-GB" altLang="en-US" dirty="0"/>
          </a:p>
          <a:p>
            <a:r>
              <a:rPr lang="en-GB" altLang="en-US" dirty="0" smtClean="0"/>
              <a:t>Public Health Commissioning Manager  (Sexual </a:t>
            </a:r>
            <a:r>
              <a:rPr lang="en-GB" altLang="en-US" dirty="0"/>
              <a:t>H</a:t>
            </a:r>
            <a:r>
              <a:rPr lang="en-GB" altLang="en-US" dirty="0" smtClean="0"/>
              <a:t>ealth)</a:t>
            </a:r>
            <a:endParaRPr lang="en-GB" altLang="en-US" dirty="0"/>
          </a:p>
        </p:txBody>
      </p:sp>
      <p:sp>
        <p:nvSpPr>
          <p:cNvPr id="4" name="Rectangle 3"/>
          <p:cNvSpPr txBox="1">
            <a:spLocks noChangeArrowheads="1"/>
          </p:cNvSpPr>
          <p:nvPr/>
        </p:nvSpPr>
        <p:spPr bwMode="auto">
          <a:xfrm>
            <a:off x="721175" y="5171631"/>
            <a:ext cx="4177397" cy="116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0" fontAlgn="base" hangingPunct="0">
              <a:spcBef>
                <a:spcPct val="20000"/>
              </a:spcBef>
              <a:spcAft>
                <a:spcPct val="0"/>
              </a:spcAft>
              <a:defRPr sz="1600" b="1">
                <a:solidFill>
                  <a:schemeClr val="tx1"/>
                </a:solidFill>
                <a:latin typeface="+mn-lt"/>
                <a:ea typeface="+mn-ea"/>
                <a:cs typeface="+mn-cs"/>
              </a:defRPr>
            </a:lvl1pPr>
            <a:lvl2pPr marL="179388" algn="l" rtl="0" eaLnBrk="0" fontAlgn="base" hangingPunct="0">
              <a:spcBef>
                <a:spcPct val="20000"/>
              </a:spcBef>
              <a:spcAft>
                <a:spcPct val="0"/>
              </a:spcAft>
              <a:defRPr sz="1600" b="1">
                <a:solidFill>
                  <a:schemeClr val="tx1"/>
                </a:solidFill>
                <a:latin typeface="+mn-lt"/>
              </a:defRPr>
            </a:lvl2pPr>
            <a:lvl3pPr marL="1231900" indent="-228600" algn="l" rtl="0" eaLnBrk="0" fontAlgn="base" hangingPunct="0">
              <a:spcBef>
                <a:spcPct val="20000"/>
              </a:spcBef>
              <a:spcAft>
                <a:spcPct val="0"/>
              </a:spcAft>
              <a:buChar char="•"/>
              <a:defRPr sz="2400">
                <a:solidFill>
                  <a:schemeClr val="tx1"/>
                </a:solidFill>
                <a:latin typeface="+mn-lt"/>
              </a:defRPr>
            </a:lvl3pPr>
            <a:lvl4pPr marL="1639888"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GB" sz="2400" dirty="0" smtClean="0">
                <a:solidFill>
                  <a:srgbClr val="000000"/>
                </a:solidFill>
              </a:rPr>
              <a:t>Leading </a:t>
            </a:r>
            <a:r>
              <a:rPr lang="en-GB" sz="2400" dirty="0">
                <a:solidFill>
                  <a:srgbClr val="000000"/>
                </a:solidFill>
              </a:rPr>
              <a:t>the way </a:t>
            </a:r>
            <a:r>
              <a:rPr lang="en-GB" sz="2400" dirty="0" smtClean="0">
                <a:solidFill>
                  <a:srgbClr val="000000"/>
                </a:solidFill>
              </a:rPr>
              <a:t>forward</a:t>
            </a:r>
            <a:endParaRPr lang="en-GB" sz="2400" dirty="0">
              <a:solidFill>
                <a:srgbClr val="000000"/>
              </a:solidFill>
            </a:endParaRPr>
          </a:p>
        </p:txBody>
      </p:sp>
    </p:spTree>
    <p:extLst>
      <p:ext uri="{BB962C8B-B14F-4D97-AF65-F5344CB8AC3E}">
        <p14:creationId xmlns:p14="http://schemas.microsoft.com/office/powerpoint/2010/main" val="30855408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0227" y="642593"/>
            <a:ext cx="7561943" cy="5447645"/>
          </a:xfrm>
          <a:prstGeom prst="rect">
            <a:avLst/>
          </a:prstGeom>
        </p:spPr>
        <p:txBody>
          <a:bodyPr wrap="square">
            <a:spAutoFit/>
          </a:bodyPr>
          <a:lstStyle/>
          <a:p>
            <a:pPr algn="ctr"/>
            <a:r>
              <a:rPr lang="en-GB" u="sng" dirty="0" smtClean="0">
                <a:latin typeface="Calibri" panose="020F0502020204030204" pitchFamily="34" charset="0"/>
                <a:cs typeface="Calibri" panose="020F0502020204030204" pitchFamily="34" charset="0"/>
              </a:rPr>
              <a:t>Lot 1</a:t>
            </a:r>
            <a:endParaRPr lang="en-GB" u="sng" dirty="0">
              <a:latin typeface="Calibri" panose="020F0502020204030204" pitchFamily="34" charset="0"/>
              <a:cs typeface="Calibri" panose="020F0502020204030204" pitchFamily="34" charset="0"/>
            </a:endParaRPr>
          </a:p>
          <a:p>
            <a:endParaRPr lang="en-GB" dirty="0" smtClean="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Services will be offered to ensure equitable </a:t>
            </a:r>
            <a:r>
              <a:rPr lang="en-GB" dirty="0">
                <a:latin typeface="Calibri" panose="020F0502020204030204" pitchFamily="34" charset="0"/>
                <a:cs typeface="Calibri" panose="020F0502020204030204" pitchFamily="34" charset="0"/>
              </a:rPr>
              <a:t>access across the county in order to reduce health </a:t>
            </a:r>
            <a:r>
              <a:rPr lang="en-GB" dirty="0" smtClean="0">
                <a:latin typeface="Calibri" panose="020F0502020204030204" pitchFamily="34" charset="0"/>
                <a:cs typeface="Calibri" panose="020F0502020204030204" pitchFamily="34" charset="0"/>
              </a:rPr>
              <a:t>inequality with clinics available in areas </a:t>
            </a:r>
            <a:r>
              <a:rPr lang="en-GB" dirty="0">
                <a:latin typeface="Calibri" panose="020F0502020204030204" pitchFamily="34" charset="0"/>
                <a:cs typeface="Calibri" panose="020F0502020204030204" pitchFamily="34" charset="0"/>
              </a:rPr>
              <a:t>of high </a:t>
            </a:r>
            <a:r>
              <a:rPr lang="en-GB" dirty="0" smtClean="0">
                <a:latin typeface="Calibri" panose="020F0502020204030204" pitchFamily="34" charset="0"/>
                <a:cs typeface="Calibri" panose="020F0502020204030204" pitchFamily="34" charset="0"/>
              </a:rPr>
              <a:t>need, </a:t>
            </a:r>
            <a:r>
              <a:rPr lang="en-GB" dirty="0">
                <a:latin typeface="Calibri" panose="020F0502020204030204" pitchFamily="34" charset="0"/>
                <a:cs typeface="Calibri" panose="020F0502020204030204" pitchFamily="34" charset="0"/>
              </a:rPr>
              <a:t>social </a:t>
            </a:r>
            <a:r>
              <a:rPr lang="en-GB" dirty="0" smtClean="0">
                <a:latin typeface="Calibri" panose="020F0502020204030204" pitchFamily="34" charset="0"/>
                <a:cs typeface="Calibri" panose="020F0502020204030204" pitchFamily="34" charset="0"/>
              </a:rPr>
              <a:t>inequality, </a:t>
            </a:r>
            <a:r>
              <a:rPr lang="en-GB" dirty="0">
                <a:latin typeface="Calibri" panose="020F0502020204030204" pitchFamily="34" charset="0"/>
                <a:cs typeface="Calibri" panose="020F0502020204030204" pitchFamily="34" charset="0"/>
              </a:rPr>
              <a:t>poverty, and health </a:t>
            </a:r>
            <a:r>
              <a:rPr lang="en-GB" dirty="0" smtClean="0">
                <a:latin typeface="Calibri" panose="020F0502020204030204" pitchFamily="34" charset="0"/>
                <a:cs typeface="Calibri" panose="020F0502020204030204" pitchFamily="34" charset="0"/>
              </a:rPr>
              <a:t>inequality</a:t>
            </a:r>
          </a:p>
          <a:p>
            <a:endParaRPr lang="en-GB" dirty="0">
              <a:latin typeface="Calibri" panose="020F0502020204030204" pitchFamily="34" charset="0"/>
              <a:cs typeface="Calibri" panose="020F0502020204030204" pitchFamily="34" charset="0"/>
            </a:endParaRPr>
          </a:p>
          <a:p>
            <a:pPr lvl="0"/>
            <a:r>
              <a:rPr lang="en-GB" dirty="0">
                <a:latin typeface="Calibri" panose="020F0502020204030204" pitchFamily="34" charset="0"/>
                <a:cs typeface="Calibri" panose="020F0502020204030204" pitchFamily="34" charset="0"/>
              </a:rPr>
              <a:t>Complex integrated Level 3 service clinics will be delivered in at least six key </a:t>
            </a:r>
            <a:r>
              <a:rPr lang="en-GB" dirty="0" smtClean="0">
                <a:latin typeface="Calibri" panose="020F0502020204030204" pitchFamily="34" charset="0"/>
                <a:cs typeface="Calibri" panose="020F0502020204030204" pitchFamily="34" charset="0"/>
              </a:rPr>
              <a:t>locations</a:t>
            </a:r>
          </a:p>
          <a:p>
            <a:pPr lvl="0"/>
            <a:endParaRPr lang="en-GB" dirty="0">
              <a:latin typeface="Calibri" panose="020F0502020204030204" pitchFamily="34" charset="0"/>
              <a:cs typeface="Calibri" panose="020F0502020204030204" pitchFamily="34" charset="0"/>
            </a:endParaRPr>
          </a:p>
          <a:p>
            <a:pPr lvl="0"/>
            <a:r>
              <a:rPr lang="en-GB" dirty="0">
                <a:latin typeface="Calibri" panose="020F0502020204030204" pitchFamily="34" charset="0"/>
                <a:cs typeface="Calibri" panose="020F0502020204030204" pitchFamily="34" charset="0"/>
              </a:rPr>
              <a:t>Clinic hours </a:t>
            </a:r>
            <a:r>
              <a:rPr lang="en-GB" dirty="0" smtClean="0">
                <a:latin typeface="Calibri" panose="020F0502020204030204" pitchFamily="34" charset="0"/>
                <a:cs typeface="Calibri" panose="020F0502020204030204" pitchFamily="34" charset="0"/>
              </a:rPr>
              <a:t>and clinic locations will </a:t>
            </a:r>
            <a:r>
              <a:rPr lang="en-GB" dirty="0">
                <a:latin typeface="Calibri" panose="020F0502020204030204" pitchFamily="34" charset="0"/>
                <a:cs typeface="Calibri" panose="020F0502020204030204" pitchFamily="34" charset="0"/>
              </a:rPr>
              <a:t>be distributed fairly and consistently </a:t>
            </a:r>
            <a:r>
              <a:rPr lang="en-GB" dirty="0" smtClean="0">
                <a:latin typeface="Calibri" panose="020F0502020204030204" pitchFamily="34" charset="0"/>
                <a:cs typeface="Calibri" panose="020F0502020204030204" pitchFamily="34" charset="0"/>
              </a:rPr>
              <a:t>relative to the population size for each area and the respective need, be well advertised, and offer fully integrated clinics</a:t>
            </a:r>
          </a:p>
          <a:p>
            <a:pPr lvl="0"/>
            <a:endParaRPr lang="en-GB" dirty="0" smtClean="0">
              <a:latin typeface="Calibri" panose="020F0502020204030204" pitchFamily="34" charset="0"/>
              <a:cs typeface="Calibri" panose="020F0502020204030204" pitchFamily="34" charset="0"/>
            </a:endParaRPr>
          </a:p>
          <a:p>
            <a:pPr lvl="0"/>
            <a:r>
              <a:rPr lang="en-GB" dirty="0">
                <a:latin typeface="Calibri" panose="020F0502020204030204" pitchFamily="34" charset="0"/>
                <a:cs typeface="Calibri" panose="020F0502020204030204" pitchFamily="34" charset="0"/>
              </a:rPr>
              <a:t>A mixture of walk-in and appointment clinics will be available, established in response to locally identified need, including access in the evenings and on Saturdays</a:t>
            </a:r>
          </a:p>
          <a:p>
            <a:endParaRPr lang="en-GB" dirty="0"/>
          </a:p>
        </p:txBody>
      </p:sp>
    </p:spTree>
    <p:extLst>
      <p:ext uri="{BB962C8B-B14F-4D97-AF65-F5344CB8AC3E}">
        <p14:creationId xmlns:p14="http://schemas.microsoft.com/office/powerpoint/2010/main" val="18998085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72509" y="1382286"/>
            <a:ext cx="7551683" cy="3477875"/>
          </a:xfrm>
          <a:prstGeom prst="rect">
            <a:avLst/>
          </a:prstGeom>
        </p:spPr>
        <p:txBody>
          <a:bodyPr wrap="square">
            <a:spAutoFit/>
          </a:bodyPr>
          <a:lstStyle/>
          <a:p>
            <a:pPr>
              <a:spcAft>
                <a:spcPts val="0"/>
              </a:spcAft>
            </a:pPr>
            <a:r>
              <a:rPr lang="en-GB" u="sng" dirty="0" smtClean="0">
                <a:solidFill>
                  <a:srgbClr val="000000"/>
                </a:solidFill>
                <a:latin typeface="Calibri"/>
                <a:ea typeface="Calibri"/>
                <a:cs typeface="Times New Roman"/>
              </a:rPr>
              <a:t>Current provision</a:t>
            </a:r>
          </a:p>
          <a:p>
            <a:pPr>
              <a:spcAft>
                <a:spcPts val="0"/>
              </a:spcAft>
            </a:pPr>
            <a:endParaRPr lang="en-GB" u="sng" dirty="0">
              <a:solidFill>
                <a:srgbClr val="000000"/>
              </a:solidFill>
              <a:latin typeface="Calibri"/>
              <a:ea typeface="Calibri"/>
              <a:cs typeface="Times New Roman"/>
            </a:endParaRPr>
          </a:p>
          <a:p>
            <a:pPr marL="342900" indent="-342900">
              <a:spcAft>
                <a:spcPts val="0"/>
              </a:spcAft>
              <a:buFont typeface="+mj-lt"/>
              <a:buAutoNum type="arabicPeriod"/>
            </a:pPr>
            <a:r>
              <a:rPr lang="en-GB" dirty="0" smtClean="0">
                <a:solidFill>
                  <a:srgbClr val="000000"/>
                </a:solidFill>
                <a:latin typeface="Calibri"/>
                <a:ea typeface="Calibri"/>
                <a:cs typeface="Times New Roman"/>
              </a:rPr>
              <a:t>HIV Support based </a:t>
            </a:r>
            <a:r>
              <a:rPr lang="en-GB" dirty="0">
                <a:solidFill>
                  <a:srgbClr val="000000"/>
                </a:solidFill>
                <a:latin typeface="Calibri"/>
                <a:ea typeface="Calibri"/>
                <a:cs typeface="Times New Roman"/>
              </a:rPr>
              <a:t>in The Hub at Treliske Hospital with links to the HIV clinic. </a:t>
            </a:r>
          </a:p>
          <a:p>
            <a:pPr marL="342900" indent="-342900">
              <a:spcAft>
                <a:spcPts val="0"/>
              </a:spcAft>
              <a:buFont typeface="+mj-lt"/>
              <a:buAutoNum type="arabicPeriod"/>
            </a:pPr>
            <a:r>
              <a:rPr lang="en-GB" dirty="0">
                <a:solidFill>
                  <a:srgbClr val="000000"/>
                </a:solidFill>
                <a:latin typeface="Calibri"/>
                <a:ea typeface="Calibri"/>
                <a:cs typeface="Times New Roman"/>
              </a:rPr>
              <a:t>Support services for people in Cornwall living with or affected by HIV </a:t>
            </a:r>
          </a:p>
          <a:p>
            <a:pPr marL="342900" indent="-342900">
              <a:spcAft>
                <a:spcPts val="0"/>
              </a:spcAft>
              <a:buFont typeface="+mj-lt"/>
              <a:buAutoNum type="arabicPeriod"/>
            </a:pPr>
            <a:r>
              <a:rPr lang="en-GB" dirty="0">
                <a:solidFill>
                  <a:srgbClr val="000000"/>
                </a:solidFill>
                <a:latin typeface="Calibri"/>
                <a:ea typeface="Calibri"/>
                <a:cs typeface="Times New Roman"/>
              </a:rPr>
              <a:t>Guidance and support, tailored to individual needs</a:t>
            </a:r>
          </a:p>
          <a:p>
            <a:pPr marL="342900" indent="-342900">
              <a:spcAft>
                <a:spcPts val="0"/>
              </a:spcAft>
              <a:buFont typeface="+mj-lt"/>
              <a:buAutoNum type="arabicPeriod"/>
            </a:pPr>
            <a:r>
              <a:rPr lang="en-GB" dirty="0" smtClean="0">
                <a:solidFill>
                  <a:srgbClr val="000000"/>
                </a:solidFill>
                <a:latin typeface="Calibri"/>
                <a:ea typeface="Calibri"/>
                <a:cs typeface="Times New Roman"/>
              </a:rPr>
              <a:t>Advocacy, representation, training, financial and housing advice, counselling, therapies, drop-in, peer support, hardship funds and awareness raising workshops</a:t>
            </a:r>
          </a:p>
          <a:p>
            <a:pPr marL="342900" indent="-342900">
              <a:spcAft>
                <a:spcPts val="0"/>
              </a:spcAft>
              <a:buFont typeface="+mj-lt"/>
              <a:buAutoNum type="arabicPeriod"/>
            </a:pP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407745133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4855" y="813331"/>
            <a:ext cx="7898524" cy="4708981"/>
          </a:xfrm>
          <a:prstGeom prst="rect">
            <a:avLst/>
          </a:prstGeom>
        </p:spPr>
        <p:txBody>
          <a:bodyPr wrap="square">
            <a:spAutoFit/>
          </a:bodyPr>
          <a:lstStyle/>
          <a:p>
            <a:pPr>
              <a:spcAft>
                <a:spcPts val="0"/>
              </a:spcAft>
              <a:buSzPts val="1000"/>
              <a:tabLst>
                <a:tab pos="457200" algn="l"/>
              </a:tabLst>
            </a:pPr>
            <a:r>
              <a:rPr lang="en-GB" u="sng" dirty="0" smtClean="0">
                <a:solidFill>
                  <a:srgbClr val="000000"/>
                </a:solidFill>
                <a:latin typeface="Calibri"/>
                <a:ea typeface="Calibri"/>
                <a:cs typeface="Times New Roman"/>
              </a:rPr>
              <a:t>Current Provision</a:t>
            </a:r>
          </a:p>
          <a:p>
            <a:pPr>
              <a:spcAft>
                <a:spcPts val="0"/>
              </a:spcAft>
              <a:buSzPts val="1000"/>
              <a:tabLst>
                <a:tab pos="457200" algn="l"/>
              </a:tabLst>
            </a:pPr>
            <a:endParaRPr lang="en-GB" u="sng" dirty="0" smtClean="0">
              <a:solidFill>
                <a:srgbClr val="000000"/>
              </a:solidFill>
              <a:latin typeface="Calibri"/>
              <a:ea typeface="Calibri"/>
              <a:cs typeface="Times New Roman"/>
            </a:endParaRPr>
          </a:p>
          <a:p>
            <a:pPr marL="342900" indent="-342900">
              <a:spcAft>
                <a:spcPts val="0"/>
              </a:spcAft>
              <a:buSzPts val="1000"/>
              <a:buFont typeface="Symbol"/>
              <a:buChar char=""/>
              <a:tabLst>
                <a:tab pos="457200" algn="l"/>
              </a:tabLst>
            </a:pPr>
            <a:r>
              <a:rPr lang="en-GB" dirty="0" smtClean="0">
                <a:solidFill>
                  <a:srgbClr val="000000"/>
                </a:solidFill>
                <a:latin typeface="Calibri"/>
                <a:ea typeface="Calibri"/>
                <a:cs typeface="Times New Roman"/>
              </a:rPr>
              <a:t>Pre </a:t>
            </a:r>
            <a:r>
              <a:rPr lang="en-GB" dirty="0">
                <a:solidFill>
                  <a:srgbClr val="000000"/>
                </a:solidFill>
                <a:latin typeface="Calibri"/>
                <a:ea typeface="Calibri"/>
                <a:cs typeface="Times New Roman"/>
              </a:rPr>
              <a:t>and post-test discussion</a:t>
            </a:r>
          </a:p>
          <a:p>
            <a:pPr marL="342900" indent="-342900">
              <a:spcAft>
                <a:spcPts val="0"/>
              </a:spcAft>
              <a:buSzPts val="1000"/>
              <a:buFont typeface="Symbol"/>
              <a:buChar char=""/>
              <a:tabLst>
                <a:tab pos="457200" algn="l"/>
              </a:tabLst>
            </a:pPr>
            <a:r>
              <a:rPr lang="en-GB" dirty="0">
                <a:solidFill>
                  <a:srgbClr val="000000"/>
                </a:solidFill>
                <a:latin typeface="Calibri"/>
                <a:ea typeface="Calibri"/>
                <a:cs typeface="Times New Roman"/>
              </a:rPr>
              <a:t>Emotional and practical support to people affected by HIV</a:t>
            </a:r>
          </a:p>
          <a:p>
            <a:pPr marL="342900" indent="-342900">
              <a:spcAft>
                <a:spcPts val="0"/>
              </a:spcAft>
              <a:buSzPts val="1000"/>
              <a:buFont typeface="Symbol"/>
              <a:buChar char=""/>
              <a:tabLst>
                <a:tab pos="457200" algn="l"/>
              </a:tabLst>
            </a:pPr>
            <a:r>
              <a:rPr lang="en-GB" dirty="0">
                <a:solidFill>
                  <a:srgbClr val="000000"/>
                </a:solidFill>
                <a:latin typeface="Calibri"/>
                <a:ea typeface="Calibri"/>
                <a:cs typeface="Times New Roman"/>
              </a:rPr>
              <a:t>Support with housing and money issues</a:t>
            </a:r>
          </a:p>
          <a:p>
            <a:pPr marL="342900" indent="-342900">
              <a:spcAft>
                <a:spcPts val="0"/>
              </a:spcAft>
              <a:buSzPts val="1000"/>
              <a:buFont typeface="Symbol"/>
              <a:buChar char=""/>
              <a:tabLst>
                <a:tab pos="457200" algn="l"/>
              </a:tabLst>
            </a:pPr>
            <a:r>
              <a:rPr lang="en-GB" dirty="0">
                <a:solidFill>
                  <a:srgbClr val="000000"/>
                </a:solidFill>
                <a:latin typeface="Calibri"/>
                <a:ea typeface="Calibri"/>
                <a:cs typeface="Times New Roman"/>
              </a:rPr>
              <a:t>Advocacy</a:t>
            </a:r>
          </a:p>
          <a:p>
            <a:pPr marL="342900" indent="-342900">
              <a:spcAft>
                <a:spcPts val="0"/>
              </a:spcAft>
              <a:buSzPts val="1000"/>
              <a:buFont typeface="Symbol"/>
              <a:buChar char=""/>
              <a:tabLst>
                <a:tab pos="457200" algn="l"/>
              </a:tabLst>
            </a:pPr>
            <a:r>
              <a:rPr lang="en-GB" dirty="0">
                <a:solidFill>
                  <a:srgbClr val="000000"/>
                </a:solidFill>
                <a:latin typeface="Calibri"/>
                <a:ea typeface="Calibri"/>
                <a:cs typeface="Times New Roman"/>
              </a:rPr>
              <a:t>Peer Support</a:t>
            </a:r>
          </a:p>
          <a:p>
            <a:pPr marL="342900" indent="-342900">
              <a:spcAft>
                <a:spcPts val="0"/>
              </a:spcAft>
              <a:buSzPts val="1000"/>
              <a:buFont typeface="Symbol"/>
              <a:buChar char=""/>
              <a:tabLst>
                <a:tab pos="457200" algn="l"/>
              </a:tabLst>
            </a:pPr>
            <a:r>
              <a:rPr lang="en-GB" dirty="0">
                <a:solidFill>
                  <a:srgbClr val="000000"/>
                </a:solidFill>
                <a:latin typeface="Calibri"/>
                <a:ea typeface="Calibri"/>
                <a:cs typeface="Times New Roman"/>
              </a:rPr>
              <a:t>Counselling</a:t>
            </a:r>
          </a:p>
          <a:p>
            <a:pPr marL="342900" indent="-342900">
              <a:spcAft>
                <a:spcPts val="0"/>
              </a:spcAft>
              <a:buSzPts val="1000"/>
              <a:buFont typeface="Symbol"/>
              <a:buChar char=""/>
              <a:tabLst>
                <a:tab pos="457200" algn="l"/>
              </a:tabLst>
            </a:pPr>
            <a:r>
              <a:rPr lang="en-GB" dirty="0">
                <a:solidFill>
                  <a:srgbClr val="000000"/>
                </a:solidFill>
                <a:latin typeface="Calibri"/>
                <a:ea typeface="Calibri"/>
                <a:cs typeface="Times New Roman"/>
              </a:rPr>
              <a:t>Complementary therapies</a:t>
            </a:r>
          </a:p>
          <a:p>
            <a:pPr marL="342900" indent="-342900">
              <a:spcAft>
                <a:spcPts val="0"/>
              </a:spcAft>
              <a:buSzPts val="1000"/>
              <a:buFont typeface="Symbol"/>
              <a:buChar char=""/>
              <a:tabLst>
                <a:tab pos="457200" algn="l"/>
              </a:tabLst>
            </a:pPr>
            <a:r>
              <a:rPr lang="en-GB" dirty="0">
                <a:solidFill>
                  <a:srgbClr val="000000"/>
                </a:solidFill>
                <a:latin typeface="Calibri"/>
                <a:ea typeface="Calibri"/>
                <a:cs typeface="Times New Roman"/>
              </a:rPr>
              <a:t>Access to hardship funding</a:t>
            </a:r>
          </a:p>
          <a:p>
            <a:pPr marL="342900" indent="-342900">
              <a:spcAft>
                <a:spcPts val="0"/>
              </a:spcAft>
              <a:buSzPts val="1000"/>
              <a:buFont typeface="Symbol"/>
              <a:buChar char=""/>
              <a:tabLst>
                <a:tab pos="457200" algn="l"/>
              </a:tabLst>
            </a:pPr>
            <a:r>
              <a:rPr lang="en-GB" dirty="0">
                <a:solidFill>
                  <a:srgbClr val="000000"/>
                </a:solidFill>
                <a:latin typeface="Calibri"/>
                <a:ea typeface="Calibri"/>
                <a:cs typeface="Times New Roman"/>
              </a:rPr>
              <a:t>Safer sex resources</a:t>
            </a:r>
          </a:p>
          <a:p>
            <a:pPr marL="342900" indent="-342900">
              <a:spcAft>
                <a:spcPts val="0"/>
              </a:spcAft>
              <a:buSzPts val="1000"/>
              <a:buFont typeface="Symbol"/>
              <a:buChar char=""/>
              <a:tabLst>
                <a:tab pos="457200" algn="l"/>
              </a:tabLst>
            </a:pPr>
            <a:r>
              <a:rPr lang="en-GB" dirty="0">
                <a:solidFill>
                  <a:srgbClr val="000000"/>
                </a:solidFill>
                <a:latin typeface="Calibri"/>
                <a:ea typeface="Calibri"/>
                <a:cs typeface="Times New Roman"/>
              </a:rPr>
              <a:t>Condoms by post</a:t>
            </a:r>
          </a:p>
          <a:p>
            <a:pPr marL="342900" indent="-342900">
              <a:spcAft>
                <a:spcPts val="0"/>
              </a:spcAft>
              <a:buSzPts val="1000"/>
              <a:buFont typeface="Symbol"/>
              <a:buChar char=""/>
              <a:tabLst>
                <a:tab pos="457200" algn="l"/>
              </a:tabLst>
            </a:pPr>
            <a:r>
              <a:rPr lang="en-GB" dirty="0">
                <a:solidFill>
                  <a:srgbClr val="000000"/>
                </a:solidFill>
                <a:latin typeface="Calibri"/>
                <a:ea typeface="Calibri"/>
                <a:cs typeface="Times New Roman"/>
              </a:rPr>
              <a:t>Information and training on blood borne viruses and sexual health for Professionals</a:t>
            </a:r>
          </a:p>
          <a:p>
            <a:pPr marL="342900" indent="-342900">
              <a:spcAft>
                <a:spcPts val="0"/>
              </a:spcAft>
              <a:buSzPts val="1000"/>
              <a:buFont typeface="Symbol"/>
              <a:buChar char=""/>
              <a:tabLst>
                <a:tab pos="457200" algn="l"/>
              </a:tabLst>
            </a:pPr>
            <a:r>
              <a:rPr lang="en-GB" dirty="0">
                <a:solidFill>
                  <a:srgbClr val="000000"/>
                </a:solidFill>
                <a:latin typeface="Calibri"/>
                <a:ea typeface="Calibri"/>
                <a:cs typeface="Times New Roman"/>
              </a:rPr>
              <a:t>Bespoke support to help develop HIV responsive services</a:t>
            </a:r>
          </a:p>
        </p:txBody>
      </p:sp>
    </p:spTree>
    <p:extLst>
      <p:ext uri="{BB962C8B-B14F-4D97-AF65-F5344CB8AC3E}">
        <p14:creationId xmlns:p14="http://schemas.microsoft.com/office/powerpoint/2010/main" val="183667825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0979" y="939456"/>
            <a:ext cx="7788166" cy="4401205"/>
          </a:xfrm>
          <a:prstGeom prst="rect">
            <a:avLst/>
          </a:prstGeom>
        </p:spPr>
        <p:txBody>
          <a:bodyPr wrap="square">
            <a:spAutoFit/>
          </a:bodyPr>
          <a:lstStyle/>
          <a:p>
            <a:pPr algn="ctr">
              <a:spcAft>
                <a:spcPts val="0"/>
              </a:spcAft>
            </a:pPr>
            <a:r>
              <a:rPr lang="en-GB" u="sng" dirty="0">
                <a:solidFill>
                  <a:srgbClr val="000000"/>
                </a:solidFill>
                <a:latin typeface="Calibri"/>
                <a:ea typeface="Calibri"/>
                <a:cs typeface="Calibri"/>
              </a:rPr>
              <a:t>Aim of the HIV prevention service</a:t>
            </a:r>
            <a:endParaRPr lang="en-GB" dirty="0">
              <a:solidFill>
                <a:srgbClr val="000000"/>
              </a:solidFill>
              <a:latin typeface="Calibri"/>
              <a:ea typeface="Calibri"/>
              <a:cs typeface="Times New Roman"/>
            </a:endParaRPr>
          </a:p>
          <a:p>
            <a:pPr algn="just">
              <a:spcAft>
                <a:spcPts val="0"/>
              </a:spcAft>
            </a:pPr>
            <a:r>
              <a:rPr lang="en-GB" dirty="0">
                <a:solidFill>
                  <a:srgbClr val="000000"/>
                </a:solidFill>
                <a:latin typeface="Calibri"/>
                <a:ea typeface="Calibri"/>
                <a:cs typeface="Calibri"/>
              </a:rPr>
              <a:t> </a:t>
            </a:r>
            <a:endParaRPr lang="en-GB" dirty="0">
              <a:solidFill>
                <a:srgbClr val="000000"/>
              </a:solidFill>
              <a:latin typeface="Calibri"/>
              <a:ea typeface="Calibri"/>
              <a:cs typeface="Times New Roman"/>
            </a:endParaRPr>
          </a:p>
          <a:p>
            <a:pPr algn="just">
              <a:spcAft>
                <a:spcPts val="0"/>
              </a:spcAft>
            </a:pPr>
            <a:r>
              <a:rPr lang="en-GB" dirty="0">
                <a:solidFill>
                  <a:srgbClr val="000000"/>
                </a:solidFill>
                <a:latin typeface="Calibri"/>
                <a:ea typeface="Calibri"/>
                <a:cs typeface="Calibri"/>
              </a:rPr>
              <a:t>To reduce onward transmission of HIV through the delivery of evidence-based health promotion interventions that increase uptake of HIV testing, promote safer sex practices, reduce stigma, improve early detection of HIV and support  people living with HIV</a:t>
            </a:r>
            <a:endParaRPr lang="en-GB" dirty="0">
              <a:solidFill>
                <a:srgbClr val="000000"/>
              </a:solidFill>
              <a:latin typeface="Calibri"/>
              <a:ea typeface="Calibri"/>
              <a:cs typeface="Times New Roman"/>
            </a:endParaRPr>
          </a:p>
          <a:p>
            <a:pPr marL="221615" algn="just">
              <a:spcAft>
                <a:spcPts val="0"/>
              </a:spcAft>
            </a:pPr>
            <a:r>
              <a:rPr lang="en-GB" dirty="0">
                <a:solidFill>
                  <a:srgbClr val="000000"/>
                </a:solidFill>
                <a:latin typeface="Calibri"/>
                <a:ea typeface="Calibri"/>
                <a:cs typeface="Calibri"/>
              </a:rPr>
              <a:t> </a:t>
            </a:r>
            <a:endParaRPr lang="en-GB" dirty="0">
              <a:solidFill>
                <a:srgbClr val="000000"/>
              </a:solidFill>
              <a:latin typeface="Calibri"/>
              <a:ea typeface="Calibri"/>
              <a:cs typeface="Times New Roman"/>
            </a:endParaRPr>
          </a:p>
          <a:p>
            <a:pPr algn="just">
              <a:spcAft>
                <a:spcPts val="0"/>
              </a:spcAft>
            </a:pPr>
            <a:r>
              <a:rPr lang="en-GB" dirty="0">
                <a:solidFill>
                  <a:srgbClr val="000000"/>
                </a:solidFill>
                <a:latin typeface="Calibri"/>
                <a:ea typeface="Calibri"/>
                <a:cs typeface="Calibri"/>
              </a:rPr>
              <a:t>To improve outcomes for those affected by HIV by reducing late diagnosis, support with initial diagnosis, supporting adherence to treatment, support with disclosure when appropriate, and to signpost to mainstream services to improve health and wellbeing such as finance, employment, education, social care and accommodation</a:t>
            </a:r>
            <a:endParaRPr lang="en-GB" dirty="0">
              <a:solidFill>
                <a:srgbClr val="000000"/>
              </a:solidFill>
              <a:latin typeface="Calibri"/>
              <a:ea typeface="Calibri"/>
              <a:cs typeface="Times New Roman"/>
            </a:endParaRPr>
          </a:p>
          <a:p>
            <a:pPr>
              <a:spcAft>
                <a:spcPts val="0"/>
              </a:spcAft>
            </a:pPr>
            <a:r>
              <a:rPr lang="en-GB" dirty="0">
                <a:solidFill>
                  <a:srgbClr val="000000"/>
                </a:solidFill>
                <a:latin typeface="Calibri"/>
                <a:ea typeface="Calibri"/>
                <a:cs typeface="Calibri"/>
              </a:rPr>
              <a:t> </a:t>
            </a:r>
            <a:endParaRPr lang="en-GB" dirty="0">
              <a:solidFill>
                <a:srgbClr val="000000"/>
              </a:solidFill>
              <a:latin typeface="Calibri"/>
              <a:ea typeface="Calibri"/>
              <a:cs typeface="Times New Roman"/>
            </a:endParaRPr>
          </a:p>
          <a:p>
            <a:pPr algn="ctr">
              <a:spcAft>
                <a:spcPts val="0"/>
              </a:spcAft>
            </a:pPr>
            <a:r>
              <a:rPr lang="en-GB" dirty="0">
                <a:solidFill>
                  <a:srgbClr val="000000"/>
                </a:solidFill>
                <a:latin typeface="Calibri"/>
                <a:ea typeface="Calibri"/>
                <a:cs typeface="Calibri"/>
              </a:rPr>
              <a:t> </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175465033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9088" y="953825"/>
            <a:ext cx="7977351" cy="4708981"/>
          </a:xfrm>
          <a:prstGeom prst="rect">
            <a:avLst/>
          </a:prstGeom>
        </p:spPr>
        <p:txBody>
          <a:bodyPr wrap="square">
            <a:spAutoFit/>
          </a:bodyPr>
          <a:lstStyle/>
          <a:p>
            <a:pPr algn="ctr">
              <a:spcAft>
                <a:spcPts val="0"/>
              </a:spcAft>
            </a:pPr>
            <a:r>
              <a:rPr lang="en-GB" u="sng" dirty="0">
                <a:solidFill>
                  <a:srgbClr val="000000"/>
                </a:solidFill>
                <a:latin typeface="Calibri"/>
                <a:ea typeface="Calibri"/>
                <a:cs typeface="Calibri"/>
              </a:rPr>
              <a:t>Objectives of service</a:t>
            </a:r>
            <a:endParaRPr lang="en-GB" dirty="0">
              <a:solidFill>
                <a:srgbClr val="000000"/>
              </a:solidFill>
              <a:latin typeface="Calibri"/>
              <a:ea typeface="Calibri"/>
              <a:cs typeface="Times New Roman"/>
            </a:endParaRPr>
          </a:p>
          <a:p>
            <a:pPr>
              <a:spcAft>
                <a:spcPts val="0"/>
              </a:spcAft>
            </a:pPr>
            <a:r>
              <a:rPr lang="en-GB" dirty="0">
                <a:solidFill>
                  <a:srgbClr val="000000"/>
                </a:solidFill>
                <a:latin typeface="Calibri"/>
                <a:ea typeface="Calibri"/>
                <a:cs typeface="Calibri"/>
              </a:rPr>
              <a:t> </a:t>
            </a:r>
            <a:endParaRPr lang="en-GB" dirty="0">
              <a:solidFill>
                <a:srgbClr val="000000"/>
              </a:solidFill>
              <a:latin typeface="Calibri"/>
              <a:ea typeface="Calibri"/>
              <a:cs typeface="Times New Roman"/>
            </a:endParaRPr>
          </a:p>
          <a:p>
            <a:pPr marL="457200" indent="-457200" algn="just">
              <a:spcAft>
                <a:spcPts val="0"/>
              </a:spcAft>
              <a:buFont typeface="+mj-lt"/>
              <a:buAutoNum type="arabicPeriod"/>
            </a:pPr>
            <a:r>
              <a:rPr lang="en-GB" dirty="0">
                <a:solidFill>
                  <a:srgbClr val="000000"/>
                </a:solidFill>
                <a:latin typeface="Calibri"/>
                <a:ea typeface="Calibri"/>
                <a:cs typeface="Calibri"/>
              </a:rPr>
              <a:t>To engage with service users, stakeholders and communities with a higher risk of HIV to ensure services are designed and delivered.</a:t>
            </a:r>
            <a:endParaRPr lang="en-GB" dirty="0">
              <a:solidFill>
                <a:srgbClr val="000000"/>
              </a:solidFill>
              <a:latin typeface="Calibri"/>
              <a:ea typeface="Calibri"/>
              <a:cs typeface="Times New Roman"/>
            </a:endParaRPr>
          </a:p>
          <a:p>
            <a:pPr marL="457200" indent="-457200" algn="just">
              <a:spcAft>
                <a:spcPts val="0"/>
              </a:spcAft>
              <a:buFont typeface="+mj-lt"/>
              <a:buAutoNum type="arabicPeriod"/>
            </a:pPr>
            <a:r>
              <a:rPr lang="en-GB" dirty="0">
                <a:solidFill>
                  <a:srgbClr val="000000"/>
                </a:solidFill>
                <a:latin typeface="Calibri"/>
                <a:ea typeface="Calibri"/>
                <a:cs typeface="Calibri"/>
              </a:rPr>
              <a:t>Deliver intelligence and evidence-based services</a:t>
            </a:r>
            <a:endParaRPr lang="en-GB" dirty="0">
              <a:solidFill>
                <a:srgbClr val="000000"/>
              </a:solidFill>
              <a:latin typeface="Calibri"/>
              <a:ea typeface="Calibri"/>
              <a:cs typeface="Times New Roman"/>
            </a:endParaRPr>
          </a:p>
          <a:p>
            <a:pPr marL="457200" indent="-457200" algn="just">
              <a:spcAft>
                <a:spcPts val="0"/>
              </a:spcAft>
              <a:buFont typeface="+mj-lt"/>
              <a:buAutoNum type="arabicPeriod"/>
            </a:pPr>
            <a:r>
              <a:rPr lang="en-GB" dirty="0">
                <a:solidFill>
                  <a:srgbClr val="000000"/>
                </a:solidFill>
                <a:latin typeface="Calibri"/>
                <a:ea typeface="Calibri"/>
                <a:cs typeface="Calibri"/>
              </a:rPr>
              <a:t>To work </a:t>
            </a:r>
            <a:r>
              <a:rPr lang="en-GB" dirty="0" smtClean="0">
                <a:solidFill>
                  <a:srgbClr val="000000"/>
                </a:solidFill>
                <a:latin typeface="Calibri"/>
                <a:ea typeface="Calibri"/>
                <a:cs typeface="Calibri"/>
              </a:rPr>
              <a:t>with </a:t>
            </a:r>
            <a:r>
              <a:rPr lang="en-GB" dirty="0">
                <a:solidFill>
                  <a:srgbClr val="000000"/>
                </a:solidFill>
                <a:latin typeface="Calibri"/>
                <a:ea typeface="Calibri"/>
                <a:cs typeface="Calibri"/>
              </a:rPr>
              <a:t>partners across the sexual health network </a:t>
            </a:r>
            <a:endParaRPr lang="en-GB" dirty="0">
              <a:solidFill>
                <a:srgbClr val="000000"/>
              </a:solidFill>
              <a:latin typeface="Calibri"/>
              <a:ea typeface="Calibri"/>
              <a:cs typeface="Times New Roman"/>
            </a:endParaRPr>
          </a:p>
          <a:p>
            <a:pPr marL="457200" indent="-457200" algn="just">
              <a:spcAft>
                <a:spcPts val="0"/>
              </a:spcAft>
              <a:buFont typeface="+mj-lt"/>
              <a:buAutoNum type="arabicPeriod"/>
            </a:pPr>
            <a:r>
              <a:rPr lang="en-GB" dirty="0">
                <a:solidFill>
                  <a:srgbClr val="000000"/>
                </a:solidFill>
                <a:latin typeface="Calibri"/>
                <a:ea typeface="Calibri"/>
                <a:cs typeface="Calibri"/>
              </a:rPr>
              <a:t>Contribute to the Cornwall Sexual Health Partnership </a:t>
            </a:r>
            <a:r>
              <a:rPr lang="en-GB" dirty="0" smtClean="0">
                <a:solidFill>
                  <a:srgbClr val="000000"/>
                </a:solidFill>
                <a:latin typeface="Calibri"/>
                <a:ea typeface="Calibri"/>
                <a:cs typeface="Calibri"/>
              </a:rPr>
              <a:t>Group </a:t>
            </a:r>
            <a:endParaRPr lang="en-GB" dirty="0">
              <a:solidFill>
                <a:srgbClr val="000000"/>
              </a:solidFill>
              <a:latin typeface="Calibri"/>
              <a:ea typeface="Calibri"/>
              <a:cs typeface="Times New Roman"/>
            </a:endParaRPr>
          </a:p>
          <a:p>
            <a:pPr marL="457200" indent="-457200" algn="just">
              <a:spcAft>
                <a:spcPts val="0"/>
              </a:spcAft>
              <a:buFont typeface="+mj-lt"/>
              <a:buAutoNum type="arabicPeriod"/>
            </a:pPr>
            <a:r>
              <a:rPr lang="en-GB" dirty="0">
                <a:solidFill>
                  <a:srgbClr val="000000"/>
                </a:solidFill>
                <a:latin typeface="Calibri"/>
                <a:ea typeface="Calibri"/>
                <a:cs typeface="Calibri"/>
              </a:rPr>
              <a:t>Deliver prevention interventions across Cornwall - provision of information and education campaigns, behaviour change, and training, to raise public awareness of HIV, reduce stigma, increase uptake of HIV testing </a:t>
            </a:r>
            <a:endParaRPr lang="en-GB" dirty="0">
              <a:solidFill>
                <a:srgbClr val="000000"/>
              </a:solidFill>
              <a:latin typeface="Calibri"/>
              <a:ea typeface="Calibri"/>
              <a:cs typeface="Times New Roman"/>
            </a:endParaRPr>
          </a:p>
          <a:p>
            <a:pPr marL="457200" indent="-457200" algn="just">
              <a:spcAft>
                <a:spcPts val="0"/>
              </a:spcAft>
              <a:buFont typeface="+mj-lt"/>
              <a:buAutoNum type="arabicPeriod"/>
            </a:pPr>
            <a:r>
              <a:rPr lang="en-GB" dirty="0">
                <a:solidFill>
                  <a:srgbClr val="000000"/>
                </a:solidFill>
                <a:latin typeface="Calibri"/>
                <a:ea typeface="Calibri"/>
                <a:cs typeface="Calibri"/>
              </a:rPr>
              <a:t>Empowering people living with HIV to access other services that will improve their health and </a:t>
            </a:r>
            <a:r>
              <a:rPr lang="en-GB" dirty="0" smtClean="0">
                <a:solidFill>
                  <a:srgbClr val="000000"/>
                </a:solidFill>
                <a:latin typeface="Calibri"/>
                <a:ea typeface="Calibri"/>
                <a:cs typeface="Calibri"/>
              </a:rPr>
              <a:t>wellbeing</a:t>
            </a:r>
            <a:endParaRPr lang="en-GB" dirty="0">
              <a:solidFill>
                <a:srgbClr val="000000"/>
              </a:solidFill>
              <a:latin typeface="Calibri"/>
              <a:ea typeface="Calibri"/>
              <a:cs typeface="Times New Roman"/>
            </a:endParaRPr>
          </a:p>
          <a:p>
            <a:pPr marL="457200" indent="-457200" algn="just">
              <a:spcAft>
                <a:spcPts val="0"/>
              </a:spcAft>
              <a:buFont typeface="+mj-lt"/>
              <a:buAutoNum type="arabicPeriod"/>
            </a:pPr>
            <a:r>
              <a:rPr lang="en-GB" dirty="0">
                <a:solidFill>
                  <a:srgbClr val="000000"/>
                </a:solidFill>
                <a:latin typeface="Calibri"/>
                <a:ea typeface="Calibri"/>
                <a:cs typeface="Calibri"/>
              </a:rPr>
              <a:t>To work closely with professionals in health and social care </a:t>
            </a:r>
            <a:endParaRPr lang="en-GB" dirty="0" smtClean="0">
              <a:solidFill>
                <a:srgbClr val="000000"/>
              </a:solidFill>
              <a:latin typeface="Calibri"/>
              <a:ea typeface="Calibri"/>
              <a:cs typeface="Calibri"/>
            </a:endParaRPr>
          </a:p>
          <a:p>
            <a:pPr marL="457200" indent="-457200" algn="just">
              <a:spcAft>
                <a:spcPts val="0"/>
              </a:spcAft>
              <a:buFont typeface="+mj-lt"/>
              <a:buAutoNum type="arabicPeriod"/>
            </a:pPr>
            <a:r>
              <a:rPr lang="en-GB" dirty="0">
                <a:solidFill>
                  <a:srgbClr val="000000"/>
                </a:solidFill>
                <a:latin typeface="Calibri"/>
                <a:ea typeface="Calibri"/>
                <a:cs typeface="Calibri"/>
              </a:rPr>
              <a:t>D</a:t>
            </a:r>
            <a:r>
              <a:rPr lang="en-GB" dirty="0" smtClean="0">
                <a:solidFill>
                  <a:srgbClr val="000000"/>
                </a:solidFill>
                <a:latin typeface="Calibri"/>
                <a:ea typeface="Calibri"/>
                <a:cs typeface="Calibri"/>
              </a:rPr>
              <a:t>eliver </a:t>
            </a:r>
            <a:r>
              <a:rPr lang="en-GB" dirty="0">
                <a:solidFill>
                  <a:srgbClr val="000000"/>
                </a:solidFill>
                <a:latin typeface="Calibri"/>
                <a:ea typeface="Calibri"/>
                <a:cs typeface="Calibri"/>
              </a:rPr>
              <a:t>and participate in audit, evaluation and research activities </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240530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 calcmode="lin" valueType="num">
                                      <p:cBhvr additive="base">
                                        <p:cTn id="4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4497" y="1049332"/>
            <a:ext cx="8087710" cy="2600712"/>
          </a:xfrm>
          <a:prstGeom prst="rect">
            <a:avLst/>
          </a:prstGeom>
        </p:spPr>
        <p:txBody>
          <a:bodyPr wrap="square">
            <a:spAutoFit/>
          </a:bodyPr>
          <a:lstStyle/>
          <a:p>
            <a:pPr algn="ctr">
              <a:spcAft>
                <a:spcPts val="0"/>
              </a:spcAft>
            </a:pPr>
            <a:r>
              <a:rPr lang="en-GB" u="sng" dirty="0">
                <a:solidFill>
                  <a:srgbClr val="000000"/>
                </a:solidFill>
                <a:latin typeface="Calibri"/>
                <a:ea typeface="Calibri"/>
                <a:cs typeface="Calibri"/>
              </a:rPr>
              <a:t>Service description</a:t>
            </a:r>
            <a:endParaRPr lang="en-GB" dirty="0">
              <a:solidFill>
                <a:srgbClr val="000000"/>
              </a:solidFill>
              <a:latin typeface="Calibri"/>
              <a:ea typeface="Calibri"/>
              <a:cs typeface="Times New Roman"/>
            </a:endParaRPr>
          </a:p>
          <a:p>
            <a:pPr marL="914400">
              <a:lnSpc>
                <a:spcPct val="115000"/>
              </a:lnSpc>
            </a:pPr>
            <a:r>
              <a:rPr lang="en-GB" dirty="0">
                <a:solidFill>
                  <a:srgbClr val="000000"/>
                </a:solidFill>
                <a:cs typeface="Calibri"/>
              </a:rPr>
              <a:t> </a:t>
            </a:r>
            <a:endParaRPr lang="en-GB" dirty="0">
              <a:solidFill>
                <a:srgbClr val="000000"/>
              </a:solidFill>
            </a:endParaRPr>
          </a:p>
          <a:p>
            <a:pPr marL="457200" indent="-457200" algn="just">
              <a:spcAft>
                <a:spcPts val="0"/>
              </a:spcAft>
              <a:buFont typeface="+mj-lt"/>
              <a:buAutoNum type="arabicPeriod"/>
            </a:pPr>
            <a:r>
              <a:rPr lang="en-GB" dirty="0">
                <a:solidFill>
                  <a:srgbClr val="000000"/>
                </a:solidFill>
                <a:latin typeface="Calibri"/>
                <a:ea typeface="Calibri"/>
                <a:cs typeface="Calibri"/>
              </a:rPr>
              <a:t>Service users’ and stakeholder views will be at the centre of service </a:t>
            </a:r>
            <a:r>
              <a:rPr lang="en-GB" dirty="0" smtClean="0">
                <a:solidFill>
                  <a:srgbClr val="000000"/>
                </a:solidFill>
                <a:latin typeface="Calibri"/>
                <a:ea typeface="Calibri"/>
                <a:cs typeface="Calibri"/>
              </a:rPr>
              <a:t>delivery</a:t>
            </a:r>
            <a:r>
              <a:rPr lang="en-GB" dirty="0">
                <a:solidFill>
                  <a:srgbClr val="000000"/>
                </a:solidFill>
                <a:latin typeface="Calibri"/>
                <a:ea typeface="Calibri"/>
                <a:cs typeface="Times New Roman"/>
              </a:rPr>
              <a:t> </a:t>
            </a:r>
            <a:r>
              <a:rPr lang="en-GB" dirty="0" smtClean="0">
                <a:solidFill>
                  <a:srgbClr val="000000"/>
                </a:solidFill>
                <a:latin typeface="Calibri"/>
                <a:ea typeface="Calibri"/>
                <a:cs typeface="Calibri"/>
              </a:rPr>
              <a:t>(particularly </a:t>
            </a:r>
            <a:r>
              <a:rPr lang="en-GB" dirty="0">
                <a:solidFill>
                  <a:srgbClr val="000000"/>
                </a:solidFill>
                <a:latin typeface="Calibri"/>
                <a:ea typeface="Calibri"/>
                <a:cs typeface="Calibri"/>
              </a:rPr>
              <a:t>those from priority groups) </a:t>
            </a:r>
            <a:endParaRPr lang="en-GB" dirty="0" smtClean="0">
              <a:solidFill>
                <a:srgbClr val="000000"/>
              </a:solidFill>
              <a:latin typeface="Calibri"/>
              <a:ea typeface="Calibri"/>
              <a:cs typeface="Calibri"/>
            </a:endParaRPr>
          </a:p>
          <a:p>
            <a:pPr marL="457200" indent="-457200" algn="just">
              <a:spcAft>
                <a:spcPts val="0"/>
              </a:spcAft>
              <a:buFont typeface="+mj-lt"/>
              <a:buAutoNum type="arabicPeriod"/>
            </a:pPr>
            <a:r>
              <a:rPr lang="en-GB" dirty="0">
                <a:solidFill>
                  <a:srgbClr val="000000"/>
                </a:solidFill>
                <a:latin typeface="Calibri"/>
                <a:ea typeface="Calibri"/>
                <a:cs typeface="Calibri"/>
              </a:rPr>
              <a:t>I</a:t>
            </a:r>
            <a:r>
              <a:rPr lang="en-GB" dirty="0" smtClean="0">
                <a:solidFill>
                  <a:srgbClr val="000000"/>
                </a:solidFill>
                <a:latin typeface="Calibri"/>
                <a:ea typeface="Calibri"/>
                <a:cs typeface="Calibri"/>
              </a:rPr>
              <a:t>ntelligence </a:t>
            </a:r>
            <a:r>
              <a:rPr lang="en-GB" dirty="0">
                <a:solidFill>
                  <a:srgbClr val="000000"/>
                </a:solidFill>
                <a:latin typeface="Calibri"/>
                <a:ea typeface="Calibri"/>
                <a:cs typeface="Calibri"/>
              </a:rPr>
              <a:t>and insight led, utilising information and evidence from national </a:t>
            </a:r>
            <a:r>
              <a:rPr lang="en-GB" dirty="0" smtClean="0">
                <a:solidFill>
                  <a:srgbClr val="000000"/>
                </a:solidFill>
                <a:latin typeface="Calibri"/>
                <a:ea typeface="Calibri"/>
                <a:cs typeface="Calibri"/>
              </a:rPr>
              <a:t>guidance</a:t>
            </a:r>
          </a:p>
          <a:p>
            <a:pPr marL="457200" indent="-457200" algn="just">
              <a:spcAft>
                <a:spcPts val="0"/>
              </a:spcAft>
              <a:buFont typeface="+mj-lt"/>
              <a:buAutoNum type="arabicPeriod"/>
            </a:pPr>
            <a:r>
              <a:rPr lang="en-GB" dirty="0" smtClean="0">
                <a:solidFill>
                  <a:srgbClr val="000000"/>
                </a:solidFill>
                <a:latin typeface="Calibri"/>
                <a:ea typeface="Calibri"/>
                <a:cs typeface="Calibri"/>
              </a:rPr>
              <a:t>To </a:t>
            </a:r>
            <a:r>
              <a:rPr lang="en-GB" dirty="0">
                <a:solidFill>
                  <a:srgbClr val="000000"/>
                </a:solidFill>
                <a:latin typeface="Calibri"/>
                <a:ea typeface="Calibri"/>
                <a:cs typeface="Calibri"/>
              </a:rPr>
              <a:t>design and develop </a:t>
            </a:r>
            <a:r>
              <a:rPr lang="en-GB" dirty="0" smtClean="0">
                <a:solidFill>
                  <a:srgbClr val="000000"/>
                </a:solidFill>
                <a:latin typeface="Calibri"/>
                <a:ea typeface="Calibri"/>
                <a:cs typeface="Calibri"/>
              </a:rPr>
              <a:t>interventions, </a:t>
            </a:r>
            <a:r>
              <a:rPr lang="en-GB" dirty="0">
                <a:solidFill>
                  <a:srgbClr val="000000"/>
                </a:solidFill>
                <a:latin typeface="Calibri"/>
                <a:ea typeface="Calibri"/>
                <a:cs typeface="Calibri"/>
              </a:rPr>
              <a:t>identify target communities and stakeholders with which to engage </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217055376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7917" y="865093"/>
            <a:ext cx="7835462" cy="3170099"/>
          </a:xfrm>
          <a:prstGeom prst="rect">
            <a:avLst/>
          </a:prstGeom>
        </p:spPr>
        <p:txBody>
          <a:bodyPr wrap="square">
            <a:spAutoFit/>
          </a:bodyPr>
          <a:lstStyle/>
          <a:p>
            <a:pPr algn="ctr">
              <a:spcAft>
                <a:spcPts val="0"/>
              </a:spcAft>
            </a:pPr>
            <a:r>
              <a:rPr lang="en-GB" u="sng" dirty="0">
                <a:solidFill>
                  <a:srgbClr val="000000"/>
                </a:solidFill>
                <a:latin typeface="Calibri"/>
                <a:ea typeface="Calibri"/>
                <a:cs typeface="Calibri"/>
              </a:rPr>
              <a:t>Prevention through outreach provision to men who have sex with men</a:t>
            </a:r>
            <a:endParaRPr lang="en-GB" dirty="0">
              <a:solidFill>
                <a:srgbClr val="000000"/>
              </a:solidFill>
              <a:latin typeface="Calibri"/>
              <a:ea typeface="Calibri"/>
              <a:cs typeface="Times New Roman"/>
            </a:endParaRPr>
          </a:p>
          <a:p>
            <a:pPr algn="just">
              <a:spcAft>
                <a:spcPts val="0"/>
              </a:spcAft>
            </a:pPr>
            <a:r>
              <a:rPr lang="en-GB" dirty="0">
                <a:solidFill>
                  <a:srgbClr val="000000"/>
                </a:solidFill>
                <a:latin typeface="Calibri"/>
                <a:ea typeface="Calibri"/>
                <a:cs typeface="Calibri"/>
              </a:rPr>
              <a:t> </a:t>
            </a:r>
            <a:endParaRPr lang="en-GB" dirty="0">
              <a:solidFill>
                <a:srgbClr val="000000"/>
              </a:solidFill>
              <a:latin typeface="Calibri"/>
              <a:ea typeface="Calibri"/>
              <a:cs typeface="Times New Roman"/>
            </a:endParaRPr>
          </a:p>
          <a:p>
            <a:pPr marL="457200" indent="-457200" algn="just">
              <a:spcAft>
                <a:spcPts val="0"/>
              </a:spcAft>
              <a:buFont typeface="+mj-lt"/>
              <a:buAutoNum type="arabicPeriod"/>
            </a:pPr>
            <a:r>
              <a:rPr lang="en-GB" dirty="0" smtClean="0">
                <a:solidFill>
                  <a:srgbClr val="000000"/>
                </a:solidFill>
                <a:latin typeface="Calibri"/>
                <a:ea typeface="Calibri"/>
                <a:cs typeface="Calibri"/>
              </a:rPr>
              <a:t>To </a:t>
            </a:r>
            <a:r>
              <a:rPr lang="en-GB" dirty="0">
                <a:solidFill>
                  <a:srgbClr val="000000"/>
                </a:solidFill>
                <a:latin typeface="Calibri"/>
                <a:ea typeface="Calibri"/>
                <a:cs typeface="Calibri"/>
              </a:rPr>
              <a:t>reduce incidence of sexually transmitted infections, including HIV, and to reduce length of time between HIV infection and diagnosis.</a:t>
            </a:r>
            <a:endParaRPr lang="en-GB" dirty="0">
              <a:solidFill>
                <a:srgbClr val="000000"/>
              </a:solidFill>
              <a:latin typeface="Calibri"/>
              <a:ea typeface="Calibri"/>
              <a:cs typeface="Times New Roman"/>
            </a:endParaRPr>
          </a:p>
          <a:p>
            <a:pPr marL="457200" indent="-457200" algn="just">
              <a:spcAft>
                <a:spcPts val="0"/>
              </a:spcAft>
              <a:buFont typeface="+mj-lt"/>
              <a:buAutoNum type="arabicPeriod"/>
            </a:pPr>
            <a:r>
              <a:rPr lang="en-GB" dirty="0">
                <a:solidFill>
                  <a:srgbClr val="000000"/>
                </a:solidFill>
                <a:latin typeface="Calibri"/>
                <a:ea typeface="Calibri"/>
                <a:cs typeface="Calibri"/>
              </a:rPr>
              <a:t>In 2017 48% of new diagnoses in Cornwall were diagnosed </a:t>
            </a:r>
            <a:r>
              <a:rPr lang="en-GB" dirty="0" smtClean="0">
                <a:solidFill>
                  <a:srgbClr val="000000"/>
                </a:solidFill>
                <a:latin typeface="Calibri"/>
                <a:ea typeface="Calibri"/>
                <a:cs typeface="Calibri"/>
              </a:rPr>
              <a:t>late</a:t>
            </a:r>
          </a:p>
          <a:p>
            <a:pPr marL="457200" indent="-457200" algn="just">
              <a:spcAft>
                <a:spcPts val="0"/>
              </a:spcAft>
              <a:buFont typeface="+mj-lt"/>
              <a:buAutoNum type="arabicPeriod"/>
            </a:pPr>
            <a:r>
              <a:rPr lang="en-GB" dirty="0" smtClean="0">
                <a:solidFill>
                  <a:srgbClr val="000000"/>
                </a:solidFill>
                <a:latin typeface="Calibri"/>
                <a:ea typeface="Calibri"/>
                <a:cs typeface="Calibri"/>
              </a:rPr>
              <a:t>The </a:t>
            </a:r>
            <a:r>
              <a:rPr lang="en-GB" dirty="0">
                <a:solidFill>
                  <a:srgbClr val="000000"/>
                </a:solidFill>
                <a:latin typeface="Calibri"/>
                <a:ea typeface="Calibri"/>
                <a:cs typeface="Calibri"/>
              </a:rPr>
              <a:t>provider will ensure one-to-one, group and resource based support for men who have sex with men </a:t>
            </a:r>
            <a:endParaRPr lang="en-GB" dirty="0">
              <a:solidFill>
                <a:srgbClr val="000000"/>
              </a:solidFill>
              <a:latin typeface="Calibri"/>
              <a:ea typeface="Calibri"/>
              <a:cs typeface="Times New Roman"/>
            </a:endParaRPr>
          </a:p>
          <a:p>
            <a:pPr marL="457200" indent="-457200" algn="just">
              <a:spcAft>
                <a:spcPts val="0"/>
              </a:spcAft>
              <a:buFont typeface="+mj-lt"/>
              <a:buAutoNum type="arabicPeriod"/>
            </a:pPr>
            <a:r>
              <a:rPr lang="en-GB" dirty="0">
                <a:solidFill>
                  <a:srgbClr val="000000"/>
                </a:solidFill>
                <a:latin typeface="Calibri"/>
                <a:ea typeface="Calibri"/>
                <a:cs typeface="Calibri"/>
              </a:rPr>
              <a:t>The provider will deliver point of care testing for HIV working to a clinical governance framework </a:t>
            </a:r>
            <a:endParaRPr lang="en-GB" dirty="0">
              <a:solidFill>
                <a:srgbClr val="000000"/>
              </a:solidFill>
              <a:latin typeface="Calibri"/>
              <a:ea typeface="Calibri"/>
              <a:cs typeface="Times New Roman"/>
            </a:endParaRPr>
          </a:p>
          <a:p>
            <a:pPr marL="457200" indent="-457200" algn="just">
              <a:spcAft>
                <a:spcPts val="0"/>
              </a:spcAft>
              <a:buFont typeface="+mj-lt"/>
              <a:buAutoNum type="arabicPeriod"/>
            </a:pPr>
            <a:r>
              <a:rPr lang="en-GB" dirty="0">
                <a:solidFill>
                  <a:srgbClr val="000000"/>
                </a:solidFill>
                <a:latin typeface="Calibri"/>
                <a:ea typeface="Calibri"/>
                <a:cs typeface="Calibri"/>
              </a:rPr>
              <a:t>Training for members of the community and </a:t>
            </a:r>
            <a:r>
              <a:rPr lang="en-GB" dirty="0" smtClean="0">
                <a:solidFill>
                  <a:srgbClr val="000000"/>
                </a:solidFill>
                <a:latin typeface="Calibri"/>
                <a:ea typeface="Calibri"/>
                <a:cs typeface="Calibri"/>
              </a:rPr>
              <a:t>to organisations</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23940900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0620" y="746503"/>
            <a:ext cx="7930055" cy="3170099"/>
          </a:xfrm>
          <a:prstGeom prst="rect">
            <a:avLst/>
          </a:prstGeom>
        </p:spPr>
        <p:txBody>
          <a:bodyPr wrap="square">
            <a:spAutoFit/>
          </a:bodyPr>
          <a:lstStyle/>
          <a:p>
            <a:pPr algn="ctr">
              <a:spcAft>
                <a:spcPts val="0"/>
              </a:spcAft>
            </a:pPr>
            <a:r>
              <a:rPr lang="en-GB" u="sng" dirty="0">
                <a:solidFill>
                  <a:srgbClr val="000000"/>
                </a:solidFill>
                <a:latin typeface="Calibri"/>
                <a:ea typeface="Calibri"/>
                <a:cs typeface="Calibri"/>
              </a:rPr>
              <a:t>Prevention through information and education</a:t>
            </a:r>
            <a:endParaRPr lang="en-GB" dirty="0">
              <a:solidFill>
                <a:srgbClr val="000000"/>
              </a:solidFill>
              <a:latin typeface="Calibri"/>
              <a:ea typeface="Calibri"/>
              <a:cs typeface="Times New Roman"/>
            </a:endParaRPr>
          </a:p>
          <a:p>
            <a:pPr indent="-450215" algn="just">
              <a:spcAft>
                <a:spcPts val="0"/>
              </a:spcAft>
            </a:pPr>
            <a:r>
              <a:rPr lang="en-GB" dirty="0">
                <a:solidFill>
                  <a:srgbClr val="000000"/>
                </a:solidFill>
                <a:latin typeface="Calibri"/>
                <a:ea typeface="Calibri"/>
                <a:cs typeface="Calibri"/>
              </a:rPr>
              <a:t> </a:t>
            </a:r>
            <a:endParaRPr lang="en-GB" dirty="0">
              <a:solidFill>
                <a:srgbClr val="000000"/>
              </a:solidFill>
              <a:latin typeface="Calibri"/>
              <a:ea typeface="Calibri"/>
              <a:cs typeface="Times New Roman"/>
            </a:endParaRPr>
          </a:p>
          <a:p>
            <a:pPr marL="457200" indent="-457200" algn="just">
              <a:spcAft>
                <a:spcPts val="0"/>
              </a:spcAft>
              <a:buFont typeface="+mj-lt"/>
              <a:buAutoNum type="arabicPeriod"/>
            </a:pPr>
            <a:r>
              <a:rPr lang="en-GB" dirty="0">
                <a:solidFill>
                  <a:srgbClr val="000000"/>
                </a:solidFill>
                <a:latin typeface="Calibri"/>
                <a:ea typeface="Calibri"/>
                <a:cs typeface="Calibri"/>
              </a:rPr>
              <a:t>Provide information pertinent to HIV and HIV prevention – using high quality materials already available and quality assured </a:t>
            </a:r>
            <a:endParaRPr lang="en-GB" dirty="0">
              <a:solidFill>
                <a:srgbClr val="000000"/>
              </a:solidFill>
              <a:latin typeface="Calibri"/>
              <a:ea typeface="Calibri"/>
              <a:cs typeface="Times New Roman"/>
            </a:endParaRPr>
          </a:p>
          <a:p>
            <a:pPr marL="457200" indent="-457200" algn="just">
              <a:spcAft>
                <a:spcPts val="0"/>
              </a:spcAft>
              <a:buFont typeface="+mj-lt"/>
              <a:buAutoNum type="arabicPeriod"/>
            </a:pPr>
            <a:r>
              <a:rPr lang="en-GB" dirty="0">
                <a:solidFill>
                  <a:srgbClr val="000000"/>
                </a:solidFill>
                <a:latin typeface="Calibri"/>
                <a:ea typeface="Calibri"/>
                <a:cs typeface="Calibri"/>
              </a:rPr>
              <a:t>The provider will contribute to the Sexual Health Communications group and plan</a:t>
            </a:r>
            <a:endParaRPr lang="en-GB" dirty="0">
              <a:solidFill>
                <a:srgbClr val="000000"/>
              </a:solidFill>
              <a:latin typeface="Calibri"/>
              <a:ea typeface="Calibri"/>
              <a:cs typeface="Times New Roman"/>
            </a:endParaRPr>
          </a:p>
          <a:p>
            <a:pPr marL="457200" indent="-457200" algn="just">
              <a:spcAft>
                <a:spcPts val="0"/>
              </a:spcAft>
              <a:buFont typeface="+mj-lt"/>
              <a:buAutoNum type="arabicPeriod"/>
            </a:pPr>
            <a:r>
              <a:rPr lang="en-GB" dirty="0" smtClean="0">
                <a:solidFill>
                  <a:srgbClr val="000000"/>
                </a:solidFill>
                <a:latin typeface="Calibri"/>
                <a:ea typeface="Calibri"/>
                <a:cs typeface="Calibri"/>
              </a:rPr>
              <a:t>Information</a:t>
            </a:r>
            <a:r>
              <a:rPr lang="en-GB" dirty="0">
                <a:solidFill>
                  <a:srgbClr val="000000"/>
                </a:solidFill>
                <a:latin typeface="Calibri"/>
                <a:ea typeface="Calibri"/>
                <a:cs typeface="Calibri"/>
              </a:rPr>
              <a:t>, education and campaigns will aim to reduce stigma and discrimination</a:t>
            </a:r>
            <a:endParaRPr lang="en-GB" dirty="0">
              <a:solidFill>
                <a:srgbClr val="000000"/>
              </a:solidFill>
              <a:latin typeface="Calibri"/>
              <a:ea typeface="Calibri"/>
              <a:cs typeface="Times New Roman"/>
            </a:endParaRPr>
          </a:p>
          <a:p>
            <a:pPr marL="457200" indent="-457200" algn="just">
              <a:spcAft>
                <a:spcPts val="0"/>
              </a:spcAft>
              <a:buFont typeface="+mj-lt"/>
              <a:buAutoNum type="arabicPeriod"/>
            </a:pPr>
            <a:r>
              <a:rPr lang="en-GB" dirty="0">
                <a:solidFill>
                  <a:srgbClr val="000000"/>
                </a:solidFill>
                <a:latin typeface="Calibri"/>
                <a:ea typeface="Calibri"/>
                <a:cs typeface="Calibri"/>
              </a:rPr>
              <a:t>The provider will engage with other providers and organisations responsible for RSE, to ensure HIV is accurately represented </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320643127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360" y="1117967"/>
            <a:ext cx="8355724" cy="3170099"/>
          </a:xfrm>
          <a:prstGeom prst="rect">
            <a:avLst/>
          </a:prstGeom>
        </p:spPr>
        <p:txBody>
          <a:bodyPr wrap="square">
            <a:spAutoFit/>
          </a:bodyPr>
          <a:lstStyle/>
          <a:p>
            <a:pPr algn="ctr">
              <a:spcAft>
                <a:spcPts val="0"/>
              </a:spcAft>
            </a:pPr>
            <a:r>
              <a:rPr lang="en-GB" u="sng" dirty="0">
                <a:solidFill>
                  <a:srgbClr val="000000"/>
                </a:solidFill>
                <a:latin typeface="Calibri"/>
                <a:ea typeface="Calibri"/>
                <a:cs typeface="Calibri"/>
              </a:rPr>
              <a:t>Interventions and behaviour change</a:t>
            </a:r>
            <a:endParaRPr lang="en-GB" dirty="0">
              <a:solidFill>
                <a:srgbClr val="000000"/>
              </a:solidFill>
              <a:latin typeface="Calibri"/>
              <a:ea typeface="Calibri"/>
              <a:cs typeface="Times New Roman"/>
            </a:endParaRPr>
          </a:p>
          <a:p>
            <a:pPr algn="just">
              <a:spcAft>
                <a:spcPts val="0"/>
              </a:spcAft>
            </a:pPr>
            <a:r>
              <a:rPr lang="en-GB" dirty="0">
                <a:solidFill>
                  <a:srgbClr val="000000"/>
                </a:solidFill>
                <a:latin typeface="Calibri"/>
                <a:ea typeface="Calibri"/>
                <a:cs typeface="Calibri"/>
              </a:rPr>
              <a:t> </a:t>
            </a:r>
            <a:endParaRPr lang="en-GB" dirty="0">
              <a:solidFill>
                <a:srgbClr val="000000"/>
              </a:solidFill>
              <a:latin typeface="Calibri"/>
              <a:ea typeface="Calibri"/>
              <a:cs typeface="Times New Roman"/>
            </a:endParaRPr>
          </a:p>
          <a:p>
            <a:pPr marL="914400" indent="-457200" algn="just">
              <a:spcAft>
                <a:spcPts val="0"/>
              </a:spcAft>
              <a:buFont typeface="+mj-lt"/>
              <a:buAutoNum type="arabicPeriod"/>
            </a:pPr>
            <a:r>
              <a:rPr lang="en-GB" dirty="0">
                <a:solidFill>
                  <a:srgbClr val="000000"/>
                </a:solidFill>
                <a:latin typeface="Calibri"/>
                <a:ea typeface="Calibri"/>
                <a:cs typeface="Calibri"/>
              </a:rPr>
              <a:t>Design and plan interventions based on needs assessment and local knowledge of those at risk of HIV infection </a:t>
            </a:r>
            <a:endParaRPr lang="en-GB" dirty="0">
              <a:solidFill>
                <a:srgbClr val="000000"/>
              </a:solidFill>
              <a:latin typeface="Calibri"/>
              <a:ea typeface="Calibri"/>
              <a:cs typeface="Times New Roman"/>
            </a:endParaRPr>
          </a:p>
          <a:p>
            <a:pPr marL="914400" indent="-457200" algn="just">
              <a:spcAft>
                <a:spcPts val="0"/>
              </a:spcAft>
              <a:buFont typeface="+mj-lt"/>
              <a:buAutoNum type="arabicPeriod"/>
            </a:pPr>
            <a:r>
              <a:rPr lang="en-GB" dirty="0">
                <a:solidFill>
                  <a:srgbClr val="000000"/>
                </a:solidFill>
                <a:latin typeface="Calibri"/>
                <a:ea typeface="Calibri"/>
                <a:cs typeface="Calibri"/>
              </a:rPr>
              <a:t>Clear consideration will be given to the social, cultural and environmental context of individuals, groups and communities, demonstrating links to theoretical and evidence </a:t>
            </a:r>
            <a:r>
              <a:rPr lang="en-GB" dirty="0" smtClean="0">
                <a:solidFill>
                  <a:srgbClr val="000000"/>
                </a:solidFill>
                <a:latin typeface="Calibri"/>
                <a:ea typeface="Calibri"/>
                <a:cs typeface="Calibri"/>
              </a:rPr>
              <a:t>base</a:t>
            </a:r>
            <a:endParaRPr lang="en-GB" dirty="0">
              <a:solidFill>
                <a:srgbClr val="000000"/>
              </a:solidFill>
              <a:latin typeface="Calibri"/>
              <a:ea typeface="Calibri"/>
              <a:cs typeface="Times New Roman"/>
            </a:endParaRPr>
          </a:p>
          <a:p>
            <a:pPr marL="914400" indent="-457200" algn="just">
              <a:spcAft>
                <a:spcPts val="0"/>
              </a:spcAft>
              <a:buFont typeface="+mj-lt"/>
              <a:buAutoNum type="arabicPeriod"/>
            </a:pPr>
            <a:r>
              <a:rPr lang="en-GB" dirty="0">
                <a:solidFill>
                  <a:srgbClr val="000000"/>
                </a:solidFill>
                <a:latin typeface="Calibri"/>
                <a:ea typeface="Calibri"/>
                <a:cs typeface="Calibri"/>
              </a:rPr>
              <a:t>Interventions will range from </a:t>
            </a:r>
            <a:r>
              <a:rPr lang="en-GB" dirty="0">
                <a:solidFill>
                  <a:srgbClr val="000000"/>
                </a:solidFill>
                <a:latin typeface="Calibri"/>
                <a:ea typeface="Times New Roman"/>
                <a:cs typeface="Calibri"/>
              </a:rPr>
              <a:t>group work, outreach, one-to-one brief interventions, and will include social marketing and digital outreach </a:t>
            </a:r>
            <a:endParaRPr lang="en-GB" dirty="0">
              <a:solidFill>
                <a:srgbClr val="000000"/>
              </a:solidFill>
              <a:latin typeface="Calibri"/>
              <a:ea typeface="Calibri"/>
              <a:cs typeface="Times New Roman"/>
            </a:endParaRPr>
          </a:p>
          <a:p>
            <a:pPr marL="457200" algn="just">
              <a:spcAft>
                <a:spcPts val="0"/>
              </a:spcAft>
            </a:pPr>
            <a:r>
              <a:rPr lang="en-GB" dirty="0">
                <a:solidFill>
                  <a:srgbClr val="000000"/>
                </a:solidFill>
                <a:latin typeface="Calibri"/>
                <a:ea typeface="Calibri"/>
                <a:cs typeface="Calibri"/>
              </a:rPr>
              <a:t> </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364887732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8731" y="817325"/>
            <a:ext cx="8213834" cy="5940088"/>
          </a:xfrm>
          <a:prstGeom prst="rect">
            <a:avLst/>
          </a:prstGeom>
        </p:spPr>
        <p:txBody>
          <a:bodyPr wrap="square">
            <a:spAutoFit/>
          </a:bodyPr>
          <a:lstStyle/>
          <a:p>
            <a:pPr algn="just">
              <a:spcAft>
                <a:spcPts val="0"/>
              </a:spcAft>
            </a:pPr>
            <a:r>
              <a:rPr lang="en-GB" dirty="0">
                <a:solidFill>
                  <a:srgbClr val="000000"/>
                </a:solidFill>
                <a:latin typeface="Calibri"/>
                <a:ea typeface="Calibri"/>
                <a:cs typeface="Calibri"/>
              </a:rPr>
              <a:t>The provider will submit an intervention and behaviour change action plan, detailing the interventions prioritised for Cornwall and the IOS </a:t>
            </a:r>
            <a:endParaRPr lang="en-GB" dirty="0" smtClean="0">
              <a:solidFill>
                <a:srgbClr val="000000"/>
              </a:solidFill>
              <a:latin typeface="Calibri"/>
              <a:ea typeface="Calibri"/>
              <a:cs typeface="Calibri"/>
            </a:endParaRPr>
          </a:p>
          <a:p>
            <a:pPr algn="just">
              <a:spcAft>
                <a:spcPts val="0"/>
              </a:spcAft>
            </a:pPr>
            <a:endParaRPr lang="en-GB" dirty="0">
              <a:solidFill>
                <a:srgbClr val="000000"/>
              </a:solidFill>
              <a:latin typeface="Calibri"/>
              <a:ea typeface="Calibri"/>
              <a:cs typeface="Times New Roman"/>
            </a:endParaRPr>
          </a:p>
          <a:p>
            <a:pPr algn="just">
              <a:spcAft>
                <a:spcPts val="0"/>
              </a:spcAft>
            </a:pPr>
            <a:r>
              <a:rPr lang="en-GB" dirty="0" smtClean="0">
                <a:solidFill>
                  <a:srgbClr val="000000"/>
                </a:solidFill>
                <a:latin typeface="Calibri"/>
                <a:ea typeface="Calibri"/>
                <a:cs typeface="Calibri"/>
              </a:rPr>
              <a:t>Improved </a:t>
            </a:r>
            <a:r>
              <a:rPr lang="en-GB" dirty="0">
                <a:solidFill>
                  <a:srgbClr val="000000"/>
                </a:solidFill>
                <a:latin typeface="Calibri"/>
                <a:ea typeface="Calibri"/>
                <a:cs typeface="Calibri"/>
              </a:rPr>
              <a:t>skills and self-efficacy for HIV negative individuals or those of unknown status for:</a:t>
            </a:r>
            <a:endParaRPr lang="en-GB" dirty="0">
              <a:solidFill>
                <a:srgbClr val="000000"/>
              </a:solidFill>
              <a:latin typeface="Calibri"/>
              <a:ea typeface="Calibri"/>
              <a:cs typeface="Times New Roman"/>
            </a:endParaRPr>
          </a:p>
          <a:p>
            <a:pPr marL="800100" lvl="1" indent="-342900" algn="just">
              <a:spcAft>
                <a:spcPts val="0"/>
              </a:spcAft>
              <a:buFont typeface="Symbol"/>
              <a:buChar char=""/>
            </a:pPr>
            <a:r>
              <a:rPr lang="en-GB" dirty="0">
                <a:solidFill>
                  <a:srgbClr val="000000"/>
                </a:solidFill>
                <a:latin typeface="Calibri"/>
                <a:ea typeface="Calibri"/>
                <a:cs typeface="Calibri"/>
              </a:rPr>
              <a:t>Carrying and using condoms and lube</a:t>
            </a:r>
            <a:endParaRPr lang="en-GB" dirty="0">
              <a:solidFill>
                <a:srgbClr val="000000"/>
              </a:solidFill>
              <a:latin typeface="Calibri"/>
              <a:ea typeface="Calibri"/>
              <a:cs typeface="Times New Roman"/>
            </a:endParaRPr>
          </a:p>
          <a:p>
            <a:pPr marL="800100" lvl="1" indent="-342900" algn="just">
              <a:spcAft>
                <a:spcPts val="0"/>
              </a:spcAft>
              <a:buFont typeface="Symbol"/>
              <a:buChar char=""/>
            </a:pPr>
            <a:r>
              <a:rPr lang="en-GB" dirty="0">
                <a:solidFill>
                  <a:srgbClr val="000000"/>
                </a:solidFill>
                <a:latin typeface="Calibri"/>
                <a:ea typeface="Calibri"/>
                <a:cs typeface="Calibri"/>
              </a:rPr>
              <a:t>Negotiating safer sex</a:t>
            </a:r>
            <a:endParaRPr lang="en-GB" dirty="0">
              <a:solidFill>
                <a:srgbClr val="000000"/>
              </a:solidFill>
              <a:latin typeface="Calibri"/>
              <a:ea typeface="Calibri"/>
              <a:cs typeface="Times New Roman"/>
            </a:endParaRPr>
          </a:p>
          <a:p>
            <a:pPr marL="800100" lvl="1" indent="-342900" algn="just">
              <a:spcAft>
                <a:spcPts val="0"/>
              </a:spcAft>
              <a:buFont typeface="Symbol"/>
              <a:buChar char=""/>
            </a:pPr>
            <a:r>
              <a:rPr lang="en-GB" dirty="0">
                <a:solidFill>
                  <a:srgbClr val="000000"/>
                </a:solidFill>
                <a:latin typeface="Calibri"/>
                <a:ea typeface="Calibri"/>
                <a:cs typeface="Calibri"/>
              </a:rPr>
              <a:t>Initial testing and repeat testing for HIV and STIs </a:t>
            </a:r>
            <a:endParaRPr lang="en-GB" dirty="0" smtClean="0">
              <a:solidFill>
                <a:srgbClr val="000000"/>
              </a:solidFill>
              <a:latin typeface="Calibri"/>
              <a:ea typeface="Calibri"/>
              <a:cs typeface="Calibri"/>
            </a:endParaRPr>
          </a:p>
          <a:p>
            <a:pPr marL="800100" lvl="1" indent="-342900" algn="just">
              <a:spcAft>
                <a:spcPts val="0"/>
              </a:spcAft>
              <a:buFont typeface="Symbol"/>
              <a:buChar char=""/>
            </a:pPr>
            <a:r>
              <a:rPr lang="en-GB" dirty="0" smtClean="0">
                <a:solidFill>
                  <a:srgbClr val="000000"/>
                </a:solidFill>
                <a:latin typeface="Calibri"/>
                <a:ea typeface="Calibri"/>
                <a:cs typeface="Calibri"/>
              </a:rPr>
              <a:t>Reducing </a:t>
            </a:r>
            <a:r>
              <a:rPr lang="en-GB" dirty="0">
                <a:solidFill>
                  <a:srgbClr val="000000"/>
                </a:solidFill>
                <a:latin typeface="Calibri"/>
                <a:ea typeface="Calibri"/>
                <a:cs typeface="Calibri"/>
              </a:rPr>
              <a:t>overlapping sexual relationships/partners</a:t>
            </a:r>
            <a:endParaRPr lang="en-GB" dirty="0">
              <a:solidFill>
                <a:srgbClr val="000000"/>
              </a:solidFill>
              <a:latin typeface="Calibri"/>
              <a:ea typeface="Calibri"/>
              <a:cs typeface="Times New Roman"/>
            </a:endParaRPr>
          </a:p>
          <a:p>
            <a:pPr marL="800100" lvl="1" indent="-342900" algn="just">
              <a:spcAft>
                <a:spcPts val="0"/>
              </a:spcAft>
              <a:buFont typeface="Symbol"/>
              <a:buChar char=""/>
            </a:pPr>
            <a:r>
              <a:rPr lang="en-GB" dirty="0">
                <a:solidFill>
                  <a:srgbClr val="000000"/>
                </a:solidFill>
                <a:latin typeface="Calibri"/>
                <a:ea typeface="Calibri"/>
                <a:cs typeface="Calibri"/>
              </a:rPr>
              <a:t>Knowledge of PEP and PrEP</a:t>
            </a:r>
            <a:endParaRPr lang="en-GB" dirty="0">
              <a:solidFill>
                <a:srgbClr val="000000"/>
              </a:solidFill>
              <a:latin typeface="Calibri"/>
              <a:ea typeface="Calibri"/>
              <a:cs typeface="Times New Roman"/>
            </a:endParaRPr>
          </a:p>
          <a:p>
            <a:pPr algn="just">
              <a:spcAft>
                <a:spcPts val="0"/>
              </a:spcAft>
            </a:pPr>
            <a:r>
              <a:rPr lang="en-GB" dirty="0">
                <a:solidFill>
                  <a:srgbClr val="000000"/>
                </a:solidFill>
                <a:latin typeface="Calibri"/>
                <a:ea typeface="Calibri"/>
                <a:cs typeface="Calibri"/>
              </a:rPr>
              <a:t> </a:t>
            </a:r>
            <a:endParaRPr lang="en-GB" dirty="0">
              <a:solidFill>
                <a:srgbClr val="000000"/>
              </a:solidFill>
              <a:latin typeface="Calibri"/>
              <a:ea typeface="Calibri"/>
              <a:cs typeface="Times New Roman"/>
            </a:endParaRPr>
          </a:p>
          <a:p>
            <a:pPr algn="just">
              <a:spcAft>
                <a:spcPts val="0"/>
              </a:spcAft>
            </a:pPr>
            <a:r>
              <a:rPr lang="en-GB" dirty="0">
                <a:solidFill>
                  <a:srgbClr val="000000"/>
                </a:solidFill>
                <a:latin typeface="Calibri"/>
                <a:ea typeface="Calibri"/>
                <a:cs typeface="Calibri"/>
              </a:rPr>
              <a:t>People with diagnosed HIV infection:</a:t>
            </a:r>
            <a:endParaRPr lang="en-GB" dirty="0">
              <a:solidFill>
                <a:srgbClr val="000000"/>
              </a:solidFill>
              <a:latin typeface="Calibri"/>
              <a:ea typeface="Calibri"/>
              <a:cs typeface="Times New Roman"/>
            </a:endParaRPr>
          </a:p>
          <a:p>
            <a:pPr marL="800100" lvl="1" indent="-342900" algn="just">
              <a:spcAft>
                <a:spcPts val="0"/>
              </a:spcAft>
              <a:buFont typeface="Symbol"/>
              <a:buChar char=""/>
            </a:pPr>
            <a:r>
              <a:rPr lang="en-GB" dirty="0">
                <a:solidFill>
                  <a:srgbClr val="000000"/>
                </a:solidFill>
                <a:latin typeface="Calibri"/>
                <a:ea typeface="Calibri"/>
                <a:cs typeface="Calibri"/>
              </a:rPr>
              <a:t>Safer sex practices</a:t>
            </a:r>
            <a:endParaRPr lang="en-GB" dirty="0">
              <a:solidFill>
                <a:srgbClr val="000000"/>
              </a:solidFill>
              <a:latin typeface="Calibri"/>
              <a:ea typeface="Calibri"/>
              <a:cs typeface="Times New Roman"/>
            </a:endParaRPr>
          </a:p>
          <a:p>
            <a:pPr marL="800100" lvl="1" indent="-342900" algn="just">
              <a:spcAft>
                <a:spcPts val="0"/>
              </a:spcAft>
              <a:buFont typeface="Symbol"/>
              <a:buChar char=""/>
            </a:pPr>
            <a:r>
              <a:rPr lang="en-GB" dirty="0">
                <a:solidFill>
                  <a:srgbClr val="000000"/>
                </a:solidFill>
                <a:latin typeface="Calibri"/>
                <a:ea typeface="Calibri"/>
                <a:cs typeface="Calibri"/>
              </a:rPr>
              <a:t>Testing for STIs</a:t>
            </a:r>
            <a:endParaRPr lang="en-GB" dirty="0">
              <a:solidFill>
                <a:srgbClr val="000000"/>
              </a:solidFill>
              <a:latin typeface="Calibri"/>
              <a:ea typeface="Calibri"/>
              <a:cs typeface="Times New Roman"/>
            </a:endParaRPr>
          </a:p>
          <a:p>
            <a:pPr marL="800100" lvl="1" indent="-342900" algn="just">
              <a:spcAft>
                <a:spcPts val="0"/>
              </a:spcAft>
              <a:buFont typeface="Symbol"/>
              <a:buChar char=""/>
            </a:pPr>
            <a:r>
              <a:rPr lang="en-GB" dirty="0">
                <a:solidFill>
                  <a:srgbClr val="000000"/>
                </a:solidFill>
                <a:latin typeface="Calibri"/>
                <a:ea typeface="Calibri"/>
                <a:cs typeface="Calibri"/>
              </a:rPr>
              <a:t>Adherence to treatment</a:t>
            </a:r>
            <a:endParaRPr lang="en-GB" dirty="0">
              <a:solidFill>
                <a:srgbClr val="000000"/>
              </a:solidFill>
              <a:latin typeface="Calibri"/>
              <a:ea typeface="Calibri"/>
              <a:cs typeface="Times New Roman"/>
            </a:endParaRPr>
          </a:p>
          <a:p>
            <a:pPr marL="800100" lvl="1" indent="-342900" algn="just">
              <a:spcAft>
                <a:spcPts val="0"/>
              </a:spcAft>
              <a:buFont typeface="Symbol"/>
              <a:buChar char=""/>
            </a:pPr>
            <a:r>
              <a:rPr lang="en-GB" dirty="0">
                <a:solidFill>
                  <a:srgbClr val="000000"/>
                </a:solidFill>
                <a:latin typeface="Calibri"/>
                <a:ea typeface="Calibri"/>
                <a:cs typeface="Calibri"/>
              </a:rPr>
              <a:t>Disclosure to partners</a:t>
            </a:r>
            <a:endParaRPr lang="en-GB" dirty="0">
              <a:solidFill>
                <a:srgbClr val="000000"/>
              </a:solidFill>
              <a:latin typeface="Calibri"/>
              <a:ea typeface="Calibri"/>
              <a:cs typeface="Times New Roman"/>
            </a:endParaRPr>
          </a:p>
          <a:p>
            <a:pPr marL="800100" lvl="1" indent="-342900" algn="just">
              <a:spcAft>
                <a:spcPts val="0"/>
              </a:spcAft>
              <a:buFont typeface="Symbol"/>
              <a:buChar char=""/>
            </a:pPr>
            <a:r>
              <a:rPr lang="en-GB" dirty="0">
                <a:solidFill>
                  <a:srgbClr val="000000"/>
                </a:solidFill>
                <a:latin typeface="Calibri"/>
                <a:ea typeface="Calibri"/>
                <a:cs typeface="Calibri"/>
              </a:rPr>
              <a:t>Knowledge of PEP and PrEP</a:t>
            </a:r>
            <a:endParaRPr lang="en-GB" dirty="0">
              <a:solidFill>
                <a:srgbClr val="000000"/>
              </a:solidFill>
              <a:latin typeface="Calibri"/>
              <a:ea typeface="Calibri"/>
              <a:cs typeface="Times New Roman"/>
            </a:endParaRPr>
          </a:p>
          <a:p>
            <a:pPr algn="just">
              <a:spcAft>
                <a:spcPts val="0"/>
              </a:spcAft>
            </a:pPr>
            <a:r>
              <a:rPr lang="en-GB" dirty="0">
                <a:solidFill>
                  <a:srgbClr val="000000"/>
                </a:solidFill>
                <a:latin typeface="Calibri"/>
                <a:ea typeface="Calibri"/>
                <a:cs typeface="Calibri"/>
              </a:rPr>
              <a:t> </a:t>
            </a:r>
            <a:endParaRPr lang="en-GB" dirty="0">
              <a:solidFill>
                <a:srgbClr val="000000"/>
              </a:solidFill>
              <a:latin typeface="Calibri"/>
              <a:ea typeface="Calibri"/>
              <a:cs typeface="Times New Roman"/>
            </a:endParaRPr>
          </a:p>
          <a:p>
            <a:pPr algn="just">
              <a:spcAft>
                <a:spcPts val="0"/>
              </a:spcAft>
            </a:pPr>
            <a:r>
              <a:rPr lang="en-GB" dirty="0">
                <a:solidFill>
                  <a:srgbClr val="000000"/>
                </a:solidFill>
                <a:latin typeface="Calibri"/>
                <a:ea typeface="Calibri"/>
                <a:cs typeface="Calibri"/>
              </a:rPr>
              <a:t> </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109320359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1792" y="251911"/>
            <a:ext cx="7993117" cy="5324535"/>
          </a:xfrm>
          <a:prstGeom prst="rect">
            <a:avLst/>
          </a:prstGeom>
        </p:spPr>
        <p:txBody>
          <a:bodyPr wrap="square">
            <a:spAutoFit/>
          </a:bodyPr>
          <a:lstStyle/>
          <a:p>
            <a:pPr algn="ctr">
              <a:spcAft>
                <a:spcPts val="0"/>
              </a:spcAft>
            </a:pPr>
            <a:r>
              <a:rPr lang="en-GB" u="sng" dirty="0">
                <a:solidFill>
                  <a:srgbClr val="000000"/>
                </a:solidFill>
                <a:latin typeface="Calibri"/>
                <a:ea typeface="Calibri"/>
                <a:cs typeface="Calibri"/>
              </a:rPr>
              <a:t>Support for people living with HIV</a:t>
            </a:r>
            <a:endParaRPr lang="en-GB" dirty="0">
              <a:solidFill>
                <a:srgbClr val="000000"/>
              </a:solidFill>
              <a:latin typeface="Calibri"/>
              <a:ea typeface="Calibri"/>
              <a:cs typeface="Times New Roman"/>
            </a:endParaRPr>
          </a:p>
          <a:p>
            <a:pPr algn="just">
              <a:spcAft>
                <a:spcPts val="0"/>
              </a:spcAft>
            </a:pPr>
            <a:endParaRPr lang="en-GB" dirty="0">
              <a:solidFill>
                <a:srgbClr val="000000"/>
              </a:solidFill>
              <a:latin typeface="Calibri"/>
              <a:ea typeface="Calibri"/>
              <a:cs typeface="Calibri"/>
            </a:endParaRPr>
          </a:p>
          <a:p>
            <a:pPr algn="just">
              <a:spcAft>
                <a:spcPts val="0"/>
              </a:spcAft>
            </a:pPr>
            <a:r>
              <a:rPr lang="en-GB" dirty="0" smtClean="0">
                <a:solidFill>
                  <a:srgbClr val="000000"/>
                </a:solidFill>
                <a:latin typeface="Calibri"/>
                <a:ea typeface="Calibri"/>
                <a:cs typeface="Calibri"/>
              </a:rPr>
              <a:t> </a:t>
            </a:r>
            <a:endParaRPr lang="en-GB" dirty="0">
              <a:solidFill>
                <a:srgbClr val="000000"/>
              </a:solidFill>
              <a:latin typeface="Calibri"/>
              <a:ea typeface="Calibri"/>
              <a:cs typeface="Times New Roman"/>
            </a:endParaRPr>
          </a:p>
          <a:p>
            <a:pPr algn="just">
              <a:spcAft>
                <a:spcPts val="0"/>
              </a:spcAft>
            </a:pPr>
            <a:r>
              <a:rPr lang="en-GB" dirty="0" smtClean="0">
                <a:solidFill>
                  <a:srgbClr val="000000"/>
                </a:solidFill>
                <a:latin typeface="Calibri"/>
                <a:ea typeface="Calibri"/>
                <a:cs typeface="Calibri"/>
              </a:rPr>
              <a:t>To improve </a:t>
            </a:r>
            <a:r>
              <a:rPr lang="en-GB" dirty="0">
                <a:solidFill>
                  <a:srgbClr val="000000"/>
                </a:solidFill>
                <a:latin typeface="Calibri"/>
                <a:ea typeface="Calibri"/>
                <a:cs typeface="Calibri"/>
              </a:rPr>
              <a:t>outcomes for people living with </a:t>
            </a:r>
            <a:r>
              <a:rPr lang="en-GB" dirty="0" smtClean="0">
                <a:solidFill>
                  <a:srgbClr val="000000"/>
                </a:solidFill>
                <a:latin typeface="Calibri"/>
                <a:ea typeface="Calibri"/>
                <a:cs typeface="Calibri"/>
              </a:rPr>
              <a:t>HIV who may experience </a:t>
            </a:r>
            <a:r>
              <a:rPr lang="en-GB" dirty="0">
                <a:solidFill>
                  <a:srgbClr val="000000"/>
                </a:solidFill>
                <a:latin typeface="Calibri"/>
                <a:ea typeface="Calibri"/>
                <a:cs typeface="Calibri"/>
              </a:rPr>
              <a:t>increased </a:t>
            </a:r>
            <a:r>
              <a:rPr lang="en-GB" dirty="0" smtClean="0">
                <a:solidFill>
                  <a:srgbClr val="000000"/>
                </a:solidFill>
                <a:latin typeface="Calibri"/>
                <a:ea typeface="Calibri"/>
                <a:cs typeface="Calibri"/>
              </a:rPr>
              <a:t>co-morbidities, </a:t>
            </a:r>
            <a:r>
              <a:rPr lang="en-GB" dirty="0">
                <a:solidFill>
                  <a:srgbClr val="000000"/>
                </a:solidFill>
                <a:latin typeface="Calibri"/>
                <a:ea typeface="Calibri"/>
                <a:cs typeface="Calibri"/>
              </a:rPr>
              <a:t>by providing specialist advice and assistance that enables people living with HIV to access universal support services for people with long-term conditions</a:t>
            </a:r>
            <a:endParaRPr lang="en-GB" dirty="0">
              <a:solidFill>
                <a:srgbClr val="000000"/>
              </a:solidFill>
              <a:latin typeface="Calibri"/>
              <a:ea typeface="Calibri"/>
              <a:cs typeface="Times New Roman"/>
            </a:endParaRPr>
          </a:p>
          <a:p>
            <a:pPr>
              <a:spcAft>
                <a:spcPts val="0"/>
              </a:spcAft>
            </a:pPr>
            <a:r>
              <a:rPr lang="en-GB" dirty="0">
                <a:solidFill>
                  <a:srgbClr val="000000"/>
                </a:solidFill>
                <a:latin typeface="Calibri"/>
                <a:ea typeface="Calibri"/>
                <a:cs typeface="Calibri"/>
              </a:rPr>
              <a:t> </a:t>
            </a:r>
            <a:r>
              <a:rPr lang="en-GB" dirty="0" smtClean="0">
                <a:solidFill>
                  <a:srgbClr val="000000"/>
                </a:solidFill>
                <a:latin typeface="Calibri"/>
                <a:ea typeface="Calibri"/>
                <a:cs typeface="Calibri"/>
              </a:rPr>
              <a:t>Understanding </a:t>
            </a:r>
            <a:r>
              <a:rPr lang="en-GB" dirty="0">
                <a:solidFill>
                  <a:srgbClr val="000000"/>
                </a:solidFill>
                <a:latin typeface="Calibri"/>
                <a:ea typeface="Calibri"/>
                <a:cs typeface="Calibri"/>
              </a:rPr>
              <a:t>HIV</a:t>
            </a:r>
            <a:endParaRPr lang="en-GB" dirty="0">
              <a:solidFill>
                <a:srgbClr val="000000"/>
              </a:solidFill>
              <a:latin typeface="Calibri"/>
              <a:ea typeface="Calibri"/>
              <a:cs typeface="Times New Roman"/>
            </a:endParaRPr>
          </a:p>
          <a:p>
            <a:pPr marL="800100" lvl="1" indent="-342900">
              <a:spcAft>
                <a:spcPts val="0"/>
              </a:spcAft>
              <a:buFont typeface="Arial" panose="020B0604020202020204" pitchFamily="34" charset="0"/>
              <a:buChar char="•"/>
            </a:pPr>
            <a:r>
              <a:rPr lang="en-GB" dirty="0">
                <a:solidFill>
                  <a:srgbClr val="000000"/>
                </a:solidFill>
                <a:latin typeface="Calibri"/>
                <a:ea typeface="Calibri"/>
                <a:cs typeface="Calibri"/>
              </a:rPr>
              <a:t>Reducing isolation</a:t>
            </a:r>
            <a:endParaRPr lang="en-GB" dirty="0">
              <a:solidFill>
                <a:srgbClr val="000000"/>
              </a:solidFill>
              <a:latin typeface="Calibri"/>
              <a:ea typeface="Calibri"/>
              <a:cs typeface="Times New Roman"/>
            </a:endParaRPr>
          </a:p>
          <a:p>
            <a:pPr marL="800100" lvl="1" indent="-342900">
              <a:spcAft>
                <a:spcPts val="0"/>
              </a:spcAft>
              <a:buFont typeface="Arial" panose="020B0604020202020204" pitchFamily="34" charset="0"/>
              <a:buChar char="•"/>
            </a:pPr>
            <a:r>
              <a:rPr lang="en-GB" dirty="0">
                <a:solidFill>
                  <a:srgbClr val="000000"/>
                </a:solidFill>
                <a:latin typeface="Calibri"/>
                <a:ea typeface="Calibri"/>
                <a:cs typeface="Calibri"/>
              </a:rPr>
              <a:t>Coping with diagnosis</a:t>
            </a:r>
            <a:endParaRPr lang="en-GB" dirty="0">
              <a:solidFill>
                <a:srgbClr val="000000"/>
              </a:solidFill>
              <a:latin typeface="Calibri"/>
              <a:ea typeface="Calibri"/>
              <a:cs typeface="Times New Roman"/>
            </a:endParaRPr>
          </a:p>
          <a:p>
            <a:pPr marL="800100" lvl="1" indent="-342900">
              <a:spcAft>
                <a:spcPts val="0"/>
              </a:spcAft>
              <a:buFont typeface="Arial" panose="020B0604020202020204" pitchFamily="34" charset="0"/>
              <a:buChar char="•"/>
            </a:pPr>
            <a:r>
              <a:rPr lang="en-GB" dirty="0">
                <a:solidFill>
                  <a:srgbClr val="000000"/>
                </a:solidFill>
                <a:latin typeface="Calibri"/>
                <a:ea typeface="Calibri"/>
                <a:cs typeface="Calibri"/>
              </a:rPr>
              <a:t>Adherence to treatment</a:t>
            </a:r>
            <a:endParaRPr lang="en-GB" dirty="0">
              <a:solidFill>
                <a:srgbClr val="000000"/>
              </a:solidFill>
              <a:latin typeface="Calibri"/>
              <a:ea typeface="Calibri"/>
              <a:cs typeface="Times New Roman"/>
            </a:endParaRPr>
          </a:p>
          <a:p>
            <a:pPr marL="800100" lvl="1" indent="-342900">
              <a:spcAft>
                <a:spcPts val="0"/>
              </a:spcAft>
              <a:buFont typeface="Arial" panose="020B0604020202020204" pitchFamily="34" charset="0"/>
              <a:buChar char="•"/>
            </a:pPr>
            <a:r>
              <a:rPr lang="en-GB" dirty="0">
                <a:solidFill>
                  <a:srgbClr val="000000"/>
                </a:solidFill>
                <a:latin typeface="Calibri"/>
                <a:ea typeface="Calibri"/>
                <a:cs typeface="Calibri"/>
              </a:rPr>
              <a:t>Disclosure</a:t>
            </a:r>
            <a:endParaRPr lang="en-GB" dirty="0">
              <a:solidFill>
                <a:srgbClr val="000000"/>
              </a:solidFill>
              <a:latin typeface="Calibri"/>
              <a:ea typeface="Calibri"/>
              <a:cs typeface="Times New Roman"/>
            </a:endParaRPr>
          </a:p>
          <a:p>
            <a:pPr marL="800100" lvl="1" indent="-342900">
              <a:spcAft>
                <a:spcPts val="0"/>
              </a:spcAft>
              <a:buFont typeface="Arial" panose="020B0604020202020204" pitchFamily="34" charset="0"/>
              <a:buChar char="•"/>
            </a:pPr>
            <a:r>
              <a:rPr lang="en-GB" dirty="0">
                <a:solidFill>
                  <a:srgbClr val="000000"/>
                </a:solidFill>
                <a:latin typeface="Calibri"/>
                <a:ea typeface="Calibri"/>
                <a:cs typeface="Calibri"/>
              </a:rPr>
              <a:t>Relationships</a:t>
            </a:r>
            <a:endParaRPr lang="en-GB" dirty="0">
              <a:solidFill>
                <a:srgbClr val="000000"/>
              </a:solidFill>
              <a:latin typeface="Calibri"/>
              <a:ea typeface="Calibri"/>
              <a:cs typeface="Times New Roman"/>
            </a:endParaRPr>
          </a:p>
          <a:p>
            <a:pPr>
              <a:spcAft>
                <a:spcPts val="0"/>
              </a:spcAft>
            </a:pPr>
            <a:r>
              <a:rPr lang="en-GB" dirty="0" smtClean="0">
                <a:solidFill>
                  <a:srgbClr val="000000"/>
                </a:solidFill>
                <a:latin typeface="Calibri"/>
                <a:ea typeface="Calibri"/>
                <a:cs typeface="Calibri"/>
              </a:rPr>
              <a:t>Approaches </a:t>
            </a:r>
            <a:r>
              <a:rPr lang="en-GB" dirty="0">
                <a:solidFill>
                  <a:srgbClr val="000000"/>
                </a:solidFill>
                <a:latin typeface="Calibri"/>
                <a:ea typeface="Calibri"/>
                <a:cs typeface="Calibri"/>
              </a:rPr>
              <a:t>may include one-to-ones, volunteering and peer support, group work, telephone, online and digital/app-based support, and information. </a:t>
            </a:r>
            <a:endParaRPr lang="en-GB" dirty="0">
              <a:solidFill>
                <a:srgbClr val="000000"/>
              </a:solidFill>
              <a:latin typeface="Calibri"/>
              <a:ea typeface="Calibri"/>
              <a:cs typeface="Times New Roman"/>
            </a:endParaRPr>
          </a:p>
          <a:p>
            <a:pPr>
              <a:spcAft>
                <a:spcPts val="0"/>
              </a:spcAft>
            </a:pPr>
            <a:r>
              <a:rPr lang="en-GB" dirty="0">
                <a:solidFill>
                  <a:srgbClr val="000000"/>
                </a:solidFill>
                <a:latin typeface="Calibri"/>
                <a:ea typeface="Calibri"/>
                <a:cs typeface="Calibri"/>
              </a:rPr>
              <a:t> </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2792998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3600" y="305253"/>
            <a:ext cx="7416800" cy="6678751"/>
          </a:xfrm>
          <a:prstGeom prst="rect">
            <a:avLst/>
          </a:prstGeom>
        </p:spPr>
        <p:txBody>
          <a:bodyPr wrap="square">
            <a:spAutoFit/>
          </a:bodyPr>
          <a:lstStyle/>
          <a:p>
            <a:pPr lvl="0" algn="ctr"/>
            <a:r>
              <a:rPr lang="en-GB" u="sng" dirty="0" smtClean="0">
                <a:latin typeface="Calibri" panose="020F0502020204030204" pitchFamily="34" charset="0"/>
                <a:cs typeface="Calibri" panose="020F0502020204030204" pitchFamily="34" charset="0"/>
              </a:rPr>
              <a:t>Lot 2</a:t>
            </a:r>
          </a:p>
          <a:p>
            <a:pPr lvl="0"/>
            <a:endParaRPr lang="en-GB" dirty="0">
              <a:latin typeface="Calibri" panose="020F0502020204030204" pitchFamily="34" charset="0"/>
              <a:cs typeface="Calibri" panose="020F0502020204030204" pitchFamily="34" charset="0"/>
            </a:endParaRPr>
          </a:p>
          <a:p>
            <a:pPr lvl="0"/>
            <a:r>
              <a:rPr lang="en-GB" dirty="0">
                <a:latin typeface="Calibri" panose="020F0502020204030204" pitchFamily="34" charset="0"/>
                <a:cs typeface="Calibri" panose="020F0502020204030204" pitchFamily="34" charset="0"/>
              </a:rPr>
              <a:t>The </a:t>
            </a:r>
            <a:r>
              <a:rPr lang="en-GB" dirty="0" smtClean="0">
                <a:latin typeface="Calibri" panose="020F0502020204030204" pitchFamily="34" charset="0"/>
                <a:cs typeface="Calibri" panose="020F0502020204030204" pitchFamily="34" charset="0"/>
              </a:rPr>
              <a:t>young </a:t>
            </a:r>
            <a:r>
              <a:rPr lang="en-GB" dirty="0">
                <a:latin typeface="Calibri" panose="020F0502020204030204" pitchFamily="34" charset="0"/>
                <a:cs typeface="Calibri" panose="020F0502020204030204" pitchFamily="34" charset="0"/>
              </a:rPr>
              <a:t>person’s reproductive and sexual health service </a:t>
            </a:r>
            <a:r>
              <a:rPr lang="en-GB" dirty="0" smtClean="0">
                <a:latin typeface="Calibri" panose="020F0502020204030204" pitchFamily="34" charset="0"/>
                <a:cs typeface="Calibri" panose="020F0502020204030204" pitchFamily="34" charset="0"/>
              </a:rPr>
              <a:t>will </a:t>
            </a:r>
            <a:r>
              <a:rPr lang="en-GB" dirty="0">
                <a:latin typeface="Calibri" panose="020F0502020204030204" pitchFamily="34" charset="0"/>
                <a:cs typeface="Calibri" panose="020F0502020204030204" pitchFamily="34" charset="0"/>
              </a:rPr>
              <a:t>provide specialist sexual and reproductive health services </a:t>
            </a:r>
            <a:r>
              <a:rPr lang="en-GB" dirty="0" smtClean="0">
                <a:latin typeface="Calibri" panose="020F0502020204030204" pitchFamily="34" charset="0"/>
                <a:cs typeface="Calibri" panose="020F0502020204030204" pitchFamily="34" charset="0"/>
              </a:rPr>
              <a:t>at levels </a:t>
            </a:r>
            <a:r>
              <a:rPr lang="en-GB" dirty="0">
                <a:latin typeface="Calibri" panose="020F0502020204030204" pitchFamily="34" charset="0"/>
                <a:cs typeface="Calibri" panose="020F0502020204030204" pitchFamily="34" charset="0"/>
              </a:rPr>
              <a:t>1 and 2 </a:t>
            </a:r>
            <a:r>
              <a:rPr lang="en-GB" dirty="0" smtClean="0">
                <a:latin typeface="Calibri" panose="020F0502020204030204" pitchFamily="34" charset="0"/>
                <a:cs typeface="Calibri" panose="020F0502020204030204" pitchFamily="34" charset="0"/>
              </a:rPr>
              <a:t>to </a:t>
            </a:r>
            <a:r>
              <a:rPr lang="en-GB" dirty="0">
                <a:latin typeface="Calibri" panose="020F0502020204030204" pitchFamily="34" charset="0"/>
                <a:cs typeface="Calibri" panose="020F0502020204030204" pitchFamily="34" charset="0"/>
              </a:rPr>
              <a:t>young people under the age of </a:t>
            </a:r>
            <a:r>
              <a:rPr lang="en-GB" dirty="0" smtClean="0">
                <a:latin typeface="Calibri" panose="020F0502020204030204" pitchFamily="34" charset="0"/>
                <a:cs typeface="Calibri" panose="020F0502020204030204" pitchFamily="34" charset="0"/>
              </a:rPr>
              <a:t>25</a:t>
            </a:r>
          </a:p>
          <a:p>
            <a:pPr lvl="0"/>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Integrated </a:t>
            </a:r>
            <a:r>
              <a:rPr lang="en-GB" dirty="0" smtClean="0">
                <a:latin typeface="Calibri" panose="020F0502020204030204" pitchFamily="34" charset="0"/>
                <a:cs typeface="Calibri" panose="020F0502020204030204" pitchFamily="34" charset="0"/>
              </a:rPr>
              <a:t>young </a:t>
            </a:r>
            <a:r>
              <a:rPr lang="en-GB" dirty="0">
                <a:latin typeface="Calibri" panose="020F0502020204030204" pitchFamily="34" charset="0"/>
                <a:cs typeface="Calibri" panose="020F0502020204030204" pitchFamily="34" charset="0"/>
              </a:rPr>
              <a:t>people’s services will be delivered in at least six key areas across the county</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The </a:t>
            </a:r>
            <a:r>
              <a:rPr lang="en-GB" dirty="0" smtClean="0">
                <a:latin typeface="Calibri" panose="020F0502020204030204" pitchFamily="34" charset="0"/>
                <a:cs typeface="Calibri" panose="020F0502020204030204" pitchFamily="34" charset="0"/>
              </a:rPr>
              <a:t>service </a:t>
            </a:r>
            <a:r>
              <a:rPr lang="en-GB" dirty="0">
                <a:latin typeface="Calibri" panose="020F0502020204030204" pitchFamily="34" charset="0"/>
                <a:cs typeface="Calibri" panose="020F0502020204030204" pitchFamily="34" charset="0"/>
              </a:rPr>
              <a:t>will prioritise prevention, tailored to the needs of young people, be well recognised and trusted</a:t>
            </a:r>
          </a:p>
          <a:p>
            <a:pPr lvl="0"/>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Integration with Cornwall’s online sexual health service, which will act as a </a:t>
            </a:r>
            <a:r>
              <a:rPr lang="en-GB" dirty="0" smtClean="0">
                <a:latin typeface="Calibri" panose="020F0502020204030204" pitchFamily="34" charset="0"/>
                <a:cs typeface="Calibri" panose="020F0502020204030204" pitchFamily="34" charset="0"/>
              </a:rPr>
              <a:t>system digital </a:t>
            </a:r>
            <a:r>
              <a:rPr lang="en-GB" dirty="0">
                <a:latin typeface="Calibri" panose="020F0502020204030204" pitchFamily="34" charset="0"/>
                <a:cs typeface="Calibri" panose="020F0502020204030204" pitchFamily="34" charset="0"/>
              </a:rPr>
              <a:t>front door to sexual health </a:t>
            </a:r>
            <a:r>
              <a:rPr lang="en-GB" dirty="0" smtClean="0">
                <a:latin typeface="Calibri" panose="020F0502020204030204" pitchFamily="34" charset="0"/>
                <a:cs typeface="Calibri" panose="020F0502020204030204" pitchFamily="34" charset="0"/>
              </a:rPr>
              <a:t>services</a:t>
            </a:r>
          </a:p>
          <a:p>
            <a:endParaRPr lang="en-GB" dirty="0">
              <a:latin typeface="Calibri" panose="020F0502020204030204" pitchFamily="34" charset="0"/>
              <a:cs typeface="Calibri" panose="020F0502020204030204" pitchFamily="34" charset="0"/>
            </a:endParaRPr>
          </a:p>
          <a:p>
            <a:pPr lvl="0"/>
            <a:r>
              <a:rPr lang="en-GB" dirty="0" smtClean="0">
                <a:latin typeface="Calibri" panose="020F0502020204030204" pitchFamily="34" charset="0"/>
                <a:cs typeface="Calibri" panose="020F0502020204030204" pitchFamily="34" charset="0"/>
              </a:rPr>
              <a:t>Provide leadership</a:t>
            </a:r>
            <a:r>
              <a:rPr lang="en-GB" dirty="0">
                <a:latin typeface="Calibri" panose="020F0502020204030204" pitchFamily="34" charset="0"/>
                <a:cs typeface="Calibri" panose="020F0502020204030204" pitchFamily="34" charset="0"/>
              </a:rPr>
              <a:t>, coordination and delivery of non-clinical workforce training across the </a:t>
            </a:r>
            <a:r>
              <a:rPr lang="en-GB" dirty="0" smtClean="0">
                <a:latin typeface="Calibri" panose="020F0502020204030204" pitchFamily="34" charset="0"/>
                <a:cs typeface="Calibri" panose="020F0502020204030204" pitchFamily="34" charset="0"/>
              </a:rPr>
              <a:t>network</a:t>
            </a:r>
          </a:p>
          <a:p>
            <a:pPr lvl="0"/>
            <a:endParaRPr lang="en-GB" dirty="0"/>
          </a:p>
          <a:p>
            <a:pPr lvl="0"/>
            <a:endParaRPr lang="en-GB" dirty="0" smtClean="0"/>
          </a:p>
          <a:p>
            <a:pPr lvl="0"/>
            <a:endParaRPr lang="en-GB" dirty="0"/>
          </a:p>
          <a:p>
            <a:pPr lvl="0"/>
            <a:endParaRPr lang="en-GB" dirty="0"/>
          </a:p>
        </p:txBody>
      </p:sp>
    </p:spTree>
    <p:extLst>
      <p:ext uri="{BB962C8B-B14F-4D97-AF65-F5344CB8AC3E}">
        <p14:creationId xmlns:p14="http://schemas.microsoft.com/office/powerpoint/2010/main" val="37260717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0621" y="766733"/>
            <a:ext cx="7961586" cy="2554545"/>
          </a:xfrm>
          <a:prstGeom prst="rect">
            <a:avLst/>
          </a:prstGeom>
        </p:spPr>
        <p:txBody>
          <a:bodyPr wrap="square">
            <a:spAutoFit/>
          </a:bodyPr>
          <a:lstStyle/>
          <a:p>
            <a:pPr algn="ctr">
              <a:spcAft>
                <a:spcPts val="0"/>
              </a:spcAft>
            </a:pPr>
            <a:r>
              <a:rPr lang="en-GB" u="sng" dirty="0">
                <a:solidFill>
                  <a:srgbClr val="000000"/>
                </a:solidFill>
                <a:latin typeface="Calibri"/>
                <a:ea typeface="Calibri"/>
                <a:cs typeface="Calibri"/>
              </a:rPr>
              <a:t>Training, Audit, evaluation and research</a:t>
            </a:r>
            <a:endParaRPr lang="en-GB" dirty="0">
              <a:solidFill>
                <a:srgbClr val="000000"/>
              </a:solidFill>
              <a:latin typeface="Calibri"/>
              <a:ea typeface="Calibri"/>
              <a:cs typeface="Times New Roman"/>
            </a:endParaRPr>
          </a:p>
          <a:p>
            <a:pPr algn="ctr">
              <a:spcAft>
                <a:spcPts val="0"/>
              </a:spcAft>
            </a:pPr>
            <a:r>
              <a:rPr lang="en-GB" dirty="0">
                <a:solidFill>
                  <a:srgbClr val="000000"/>
                </a:solidFill>
                <a:latin typeface="Calibri"/>
                <a:ea typeface="Calibri"/>
                <a:cs typeface="Calibri"/>
              </a:rPr>
              <a:t> </a:t>
            </a:r>
            <a:endParaRPr lang="en-GB" dirty="0">
              <a:solidFill>
                <a:srgbClr val="000000"/>
              </a:solidFill>
              <a:latin typeface="Calibri"/>
              <a:ea typeface="Calibri"/>
              <a:cs typeface="Times New Roman"/>
            </a:endParaRPr>
          </a:p>
          <a:p>
            <a:pPr>
              <a:spcAft>
                <a:spcPts val="0"/>
              </a:spcAft>
            </a:pPr>
            <a:r>
              <a:rPr lang="en-GB" dirty="0" smtClean="0">
                <a:solidFill>
                  <a:srgbClr val="000000"/>
                </a:solidFill>
                <a:latin typeface="Calibri"/>
                <a:ea typeface="Calibri"/>
                <a:cs typeface="Calibri"/>
              </a:rPr>
              <a:t>The </a:t>
            </a:r>
            <a:r>
              <a:rPr lang="en-GB" dirty="0">
                <a:solidFill>
                  <a:srgbClr val="000000"/>
                </a:solidFill>
                <a:latin typeface="Calibri"/>
                <a:ea typeface="Calibri"/>
                <a:cs typeface="Calibri"/>
              </a:rPr>
              <a:t>HIV prevention service will provide input to the sexual health multi-agency training programme, providing input and delivery for at least one annual training session for HIV awareness among the workforce</a:t>
            </a:r>
            <a:endParaRPr lang="en-GB" dirty="0">
              <a:solidFill>
                <a:srgbClr val="000000"/>
              </a:solidFill>
              <a:latin typeface="Calibri"/>
              <a:ea typeface="Calibri"/>
              <a:cs typeface="Times New Roman"/>
            </a:endParaRPr>
          </a:p>
          <a:p>
            <a:pPr algn="just">
              <a:spcAft>
                <a:spcPts val="0"/>
              </a:spcAft>
            </a:pPr>
            <a:endParaRPr lang="en-GB" dirty="0">
              <a:solidFill>
                <a:srgbClr val="000000"/>
              </a:solidFill>
              <a:latin typeface="Calibri"/>
              <a:ea typeface="Calibri"/>
              <a:cs typeface="Calibri"/>
            </a:endParaRPr>
          </a:p>
          <a:p>
            <a:pPr algn="just">
              <a:spcAft>
                <a:spcPts val="0"/>
              </a:spcAft>
            </a:pPr>
            <a:r>
              <a:rPr lang="en-GB" dirty="0" smtClean="0">
                <a:solidFill>
                  <a:srgbClr val="000000"/>
                </a:solidFill>
                <a:latin typeface="Calibri"/>
                <a:ea typeface="Calibri"/>
                <a:cs typeface="Calibri"/>
              </a:rPr>
              <a:t>Audit</a:t>
            </a:r>
            <a:r>
              <a:rPr lang="en-GB" dirty="0">
                <a:solidFill>
                  <a:srgbClr val="000000"/>
                </a:solidFill>
                <a:latin typeface="Calibri"/>
                <a:ea typeface="Calibri"/>
                <a:cs typeface="Calibri"/>
              </a:rPr>
              <a:t>, evaluation and research will be needed to continuously improve the quality, efficiency, effectiveness and cost-effectiveness of interventions </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108455187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1065"/>
            <a:ext cx="8529145" cy="1636345"/>
          </a:xfrm>
          <a:prstGeom prst="rect">
            <a:avLst/>
          </a:prstGeom>
        </p:spPr>
        <p:txBody>
          <a:bodyPr wrap="square">
            <a:spAutoFit/>
          </a:bodyPr>
          <a:lstStyle/>
          <a:p>
            <a:pPr algn="ctr">
              <a:lnSpc>
                <a:spcPct val="115000"/>
              </a:lnSpc>
              <a:spcAft>
                <a:spcPts val="1000"/>
              </a:spcAft>
            </a:pPr>
            <a:r>
              <a:rPr lang="en-GB" u="sng" dirty="0">
                <a:solidFill>
                  <a:srgbClr val="000000"/>
                </a:solidFill>
                <a:latin typeface="Calibri" panose="020F0502020204030204" pitchFamily="34" charset="0"/>
                <a:ea typeface="Calibri"/>
                <a:cs typeface="Calibri" panose="020F0502020204030204" pitchFamily="34" charset="0"/>
              </a:rPr>
              <a:t>Population covered and priority </a:t>
            </a:r>
            <a:r>
              <a:rPr lang="en-GB" u="sng" dirty="0" smtClean="0">
                <a:solidFill>
                  <a:srgbClr val="000000"/>
                </a:solidFill>
                <a:latin typeface="Calibri" panose="020F0502020204030204" pitchFamily="34" charset="0"/>
                <a:ea typeface="Calibri"/>
                <a:cs typeface="Calibri" panose="020F0502020204030204" pitchFamily="34" charset="0"/>
              </a:rPr>
              <a:t>groups</a:t>
            </a:r>
            <a:endParaRPr lang="en-GB" dirty="0" smtClean="0">
              <a:solidFill>
                <a:srgbClr val="000000"/>
              </a:solidFill>
              <a:latin typeface="Calibri" panose="020F0502020204030204" pitchFamily="34" charset="0"/>
              <a:ea typeface="Calibri"/>
              <a:cs typeface="Calibri" panose="020F0502020204030204" pitchFamily="34" charset="0"/>
            </a:endParaRPr>
          </a:p>
          <a:p>
            <a:pPr marL="457200" algn="just">
              <a:lnSpc>
                <a:spcPct val="115000"/>
              </a:lnSpc>
              <a:spcAft>
                <a:spcPts val="1000"/>
              </a:spcAft>
            </a:pPr>
            <a:r>
              <a:rPr lang="en-GB" dirty="0" smtClean="0">
                <a:solidFill>
                  <a:srgbClr val="000000"/>
                </a:solidFill>
                <a:latin typeface="Calibri" panose="020F0502020204030204" pitchFamily="34" charset="0"/>
                <a:ea typeface="Calibri"/>
                <a:cs typeface="Calibri" panose="020F0502020204030204" pitchFamily="34" charset="0"/>
              </a:rPr>
              <a:t>Residents of Cornwall and the Isles of Scilly aged 16 and over, HIV negative individuals or those with unknown status at risk of HIV, individuals living with HIV and where appropriate, their carers, family and friends.</a:t>
            </a:r>
            <a:endParaRPr lang="en-GB" dirty="0">
              <a:solidFill>
                <a:srgbClr val="000000"/>
              </a:solidFill>
              <a:latin typeface="Calibri" panose="020F0502020204030204" pitchFamily="34" charset="0"/>
              <a:ea typeface="Calibri"/>
              <a:cs typeface="Calibri" panose="020F0502020204030204" pitchFamily="34" charset="0"/>
            </a:endParaRPr>
          </a:p>
        </p:txBody>
      </p:sp>
    </p:spTree>
    <p:extLst>
      <p:ext uri="{BB962C8B-B14F-4D97-AF65-F5344CB8AC3E}">
        <p14:creationId xmlns:p14="http://schemas.microsoft.com/office/powerpoint/2010/main" val="418231810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8731" y="583468"/>
            <a:ext cx="8150772" cy="5794407"/>
          </a:xfrm>
          <a:prstGeom prst="rect">
            <a:avLst/>
          </a:prstGeom>
        </p:spPr>
        <p:txBody>
          <a:bodyPr wrap="square">
            <a:spAutoFit/>
          </a:bodyPr>
          <a:lstStyle/>
          <a:p>
            <a:pPr marL="457200" algn="just">
              <a:lnSpc>
                <a:spcPct val="115000"/>
              </a:lnSpc>
              <a:spcAft>
                <a:spcPts val="1000"/>
              </a:spcAft>
            </a:pPr>
            <a:r>
              <a:rPr lang="en-GB" dirty="0">
                <a:solidFill>
                  <a:srgbClr val="000000"/>
                </a:solidFill>
                <a:latin typeface="Calibri"/>
                <a:ea typeface="Calibri"/>
                <a:cs typeface="Calibri"/>
              </a:rPr>
              <a:t>Priority groups for HIV prevention </a:t>
            </a:r>
            <a:r>
              <a:rPr lang="en-GB" dirty="0" smtClean="0">
                <a:solidFill>
                  <a:srgbClr val="000000"/>
                </a:solidFill>
                <a:latin typeface="Calibri"/>
                <a:ea typeface="Calibri"/>
                <a:cs typeface="Calibri"/>
              </a:rPr>
              <a:t>include</a:t>
            </a:r>
            <a:endParaRPr lang="en-GB" dirty="0">
              <a:solidFill>
                <a:srgbClr val="000000"/>
              </a:solidFill>
              <a:latin typeface="Calibri"/>
              <a:ea typeface="Calibri"/>
              <a:cs typeface="Times New Roman"/>
            </a:endParaRPr>
          </a:p>
          <a:p>
            <a:pPr marL="342900" indent="-342900" algn="just">
              <a:lnSpc>
                <a:spcPct val="115000"/>
              </a:lnSpc>
              <a:spcAft>
                <a:spcPts val="1000"/>
              </a:spcAft>
              <a:buFont typeface="Symbol"/>
              <a:buChar char=""/>
            </a:pPr>
            <a:r>
              <a:rPr lang="en-GB" sz="1600" dirty="0">
                <a:solidFill>
                  <a:srgbClr val="000000"/>
                </a:solidFill>
                <a:latin typeface="Calibri" panose="020F0502020204030204" pitchFamily="34" charset="0"/>
                <a:cs typeface="Calibri" panose="020F0502020204030204" pitchFamily="34" charset="0"/>
              </a:rPr>
              <a:t>Gay and bisexual men</a:t>
            </a:r>
          </a:p>
          <a:p>
            <a:pPr marL="342900" indent="-342900" algn="just">
              <a:lnSpc>
                <a:spcPct val="115000"/>
              </a:lnSpc>
              <a:spcAft>
                <a:spcPts val="1000"/>
              </a:spcAft>
              <a:buFont typeface="Symbol"/>
              <a:buChar char=""/>
            </a:pPr>
            <a:r>
              <a:rPr lang="en-GB" sz="1600" dirty="0">
                <a:solidFill>
                  <a:srgbClr val="000000"/>
                </a:solidFill>
                <a:latin typeface="Calibri" panose="020F0502020204030204" pitchFamily="34" charset="0"/>
                <a:cs typeface="Calibri" panose="020F0502020204030204" pitchFamily="34" charset="0"/>
              </a:rPr>
              <a:t>Men who have sex with men (MSM) who do not identify as gay or bisexual</a:t>
            </a:r>
          </a:p>
          <a:p>
            <a:pPr marL="342900" indent="-342900" algn="just">
              <a:lnSpc>
                <a:spcPct val="115000"/>
              </a:lnSpc>
              <a:spcAft>
                <a:spcPts val="1000"/>
              </a:spcAft>
              <a:buFont typeface="Symbol"/>
              <a:buChar char=""/>
            </a:pPr>
            <a:r>
              <a:rPr lang="en-GB" sz="1600" dirty="0">
                <a:solidFill>
                  <a:srgbClr val="000000"/>
                </a:solidFill>
                <a:latin typeface="Calibri" panose="020F0502020204030204" pitchFamily="34" charset="0"/>
                <a:cs typeface="Calibri" panose="020F0502020204030204" pitchFamily="34" charset="0"/>
              </a:rPr>
              <a:t>Commercial sex workers</a:t>
            </a:r>
          </a:p>
          <a:p>
            <a:pPr marL="342900" indent="-342900" algn="just">
              <a:lnSpc>
                <a:spcPct val="115000"/>
              </a:lnSpc>
              <a:spcAft>
                <a:spcPts val="1000"/>
              </a:spcAft>
              <a:buFont typeface="Symbol"/>
              <a:buChar char=""/>
            </a:pPr>
            <a:r>
              <a:rPr lang="en-GB" sz="1600" dirty="0">
                <a:solidFill>
                  <a:srgbClr val="000000"/>
                </a:solidFill>
                <a:latin typeface="Calibri" panose="020F0502020204030204" pitchFamily="34" charset="0"/>
                <a:cs typeface="Calibri" panose="020F0502020204030204" pitchFamily="34" charset="0"/>
              </a:rPr>
              <a:t>Substance misusers</a:t>
            </a:r>
          </a:p>
          <a:p>
            <a:pPr marL="342900" indent="-342900" algn="just">
              <a:lnSpc>
                <a:spcPct val="115000"/>
              </a:lnSpc>
              <a:spcAft>
                <a:spcPts val="1000"/>
              </a:spcAft>
              <a:buFont typeface="Symbol"/>
              <a:buChar char=""/>
            </a:pPr>
            <a:r>
              <a:rPr lang="en-GB" sz="1600" dirty="0">
                <a:solidFill>
                  <a:srgbClr val="000000"/>
                </a:solidFill>
                <a:latin typeface="Calibri" panose="020F0502020204030204" pitchFamily="34" charset="0"/>
                <a:cs typeface="Calibri" panose="020F0502020204030204" pitchFamily="34" charset="0"/>
              </a:rPr>
              <a:t>Transgender women or men who have sex with men</a:t>
            </a:r>
          </a:p>
          <a:p>
            <a:pPr marL="342900" indent="-342900" algn="just">
              <a:lnSpc>
                <a:spcPct val="115000"/>
              </a:lnSpc>
              <a:spcAft>
                <a:spcPts val="1000"/>
              </a:spcAft>
              <a:buFont typeface="Symbol"/>
              <a:buChar char=""/>
            </a:pPr>
            <a:r>
              <a:rPr lang="en-GB" sz="1600" dirty="0">
                <a:solidFill>
                  <a:srgbClr val="000000"/>
                </a:solidFill>
                <a:latin typeface="Calibri" panose="020F0502020204030204" pitchFamily="34" charset="0"/>
                <a:cs typeface="Calibri" panose="020F0502020204030204" pitchFamily="34" charset="0"/>
              </a:rPr>
              <a:t>Black Africans and groups from HIV endemic countries</a:t>
            </a:r>
          </a:p>
          <a:p>
            <a:pPr marL="342900" indent="-342900" algn="just">
              <a:lnSpc>
                <a:spcPct val="115000"/>
              </a:lnSpc>
              <a:spcAft>
                <a:spcPts val="1000"/>
              </a:spcAft>
              <a:buFont typeface="Symbol"/>
              <a:buChar char=""/>
            </a:pPr>
            <a:r>
              <a:rPr lang="en-GB" sz="1600" dirty="0">
                <a:solidFill>
                  <a:srgbClr val="000000"/>
                </a:solidFill>
                <a:latin typeface="Calibri" panose="020F0502020204030204" pitchFamily="34" charset="0"/>
                <a:cs typeface="Calibri" panose="020F0502020204030204" pitchFamily="34" charset="0"/>
              </a:rPr>
              <a:t>People living in deprived areas</a:t>
            </a:r>
          </a:p>
          <a:p>
            <a:pPr marL="342900" indent="-342900" algn="just">
              <a:lnSpc>
                <a:spcPct val="115000"/>
              </a:lnSpc>
              <a:spcAft>
                <a:spcPts val="1000"/>
              </a:spcAft>
              <a:buFont typeface="Symbol"/>
              <a:buChar char=""/>
            </a:pPr>
            <a:r>
              <a:rPr lang="en-GB" sz="1600" dirty="0">
                <a:solidFill>
                  <a:srgbClr val="000000"/>
                </a:solidFill>
                <a:latin typeface="Calibri" panose="020F0502020204030204" pitchFamily="34" charset="0"/>
                <a:cs typeface="Calibri" panose="020F0502020204030204" pitchFamily="34" charset="0"/>
              </a:rPr>
              <a:t>Those experiencing or at high risk of sexual exploitation, coercion or violence</a:t>
            </a:r>
          </a:p>
          <a:p>
            <a:pPr marL="342900" indent="-342900" algn="just">
              <a:lnSpc>
                <a:spcPct val="115000"/>
              </a:lnSpc>
              <a:spcAft>
                <a:spcPts val="1000"/>
              </a:spcAft>
              <a:buFont typeface="Symbol"/>
              <a:buChar char=""/>
            </a:pPr>
            <a:r>
              <a:rPr lang="en-GB" sz="1600" dirty="0">
                <a:solidFill>
                  <a:srgbClr val="000000"/>
                </a:solidFill>
                <a:latin typeface="Calibri" panose="020F0502020204030204" pitchFamily="34" charset="0"/>
                <a:cs typeface="Calibri" panose="020F0502020204030204" pitchFamily="34" charset="0"/>
              </a:rPr>
              <a:t>People with serious mental illness</a:t>
            </a:r>
          </a:p>
          <a:p>
            <a:pPr marL="342900" indent="-342900" algn="just">
              <a:lnSpc>
                <a:spcPct val="115000"/>
              </a:lnSpc>
              <a:spcAft>
                <a:spcPts val="1000"/>
              </a:spcAft>
              <a:buFont typeface="Symbol"/>
              <a:buChar char=""/>
            </a:pPr>
            <a:r>
              <a:rPr lang="en-GB" sz="1600" dirty="0">
                <a:solidFill>
                  <a:srgbClr val="000000"/>
                </a:solidFill>
                <a:latin typeface="Calibri" panose="020F0502020204030204" pitchFamily="34" charset="0"/>
                <a:cs typeface="Calibri" panose="020F0502020204030204" pitchFamily="34" charset="0"/>
              </a:rPr>
              <a:t>People living with HIV</a:t>
            </a:r>
          </a:p>
          <a:p>
            <a:pPr marL="342900" indent="-342900" algn="just">
              <a:lnSpc>
                <a:spcPct val="115000"/>
              </a:lnSpc>
              <a:spcAft>
                <a:spcPts val="1000"/>
              </a:spcAft>
              <a:buFont typeface="Symbol"/>
              <a:buChar char=""/>
            </a:pPr>
            <a:r>
              <a:rPr lang="en-GB" sz="1600" dirty="0">
                <a:solidFill>
                  <a:srgbClr val="000000"/>
                </a:solidFill>
                <a:latin typeface="Calibri" panose="020F0502020204030204" pitchFamily="34" charset="0"/>
                <a:cs typeface="Calibri" panose="020F0502020204030204" pitchFamily="34" charset="0"/>
              </a:rPr>
              <a:t>Young LGBTQ people</a:t>
            </a:r>
          </a:p>
          <a:p>
            <a:pPr marL="342900" indent="-342900" algn="just">
              <a:lnSpc>
                <a:spcPct val="115000"/>
              </a:lnSpc>
              <a:spcAft>
                <a:spcPts val="1000"/>
              </a:spcAft>
              <a:buFont typeface="Symbol"/>
              <a:buChar char=""/>
            </a:pPr>
            <a:r>
              <a:rPr lang="en-GB" sz="1600" dirty="0">
                <a:solidFill>
                  <a:srgbClr val="000000"/>
                </a:solidFill>
                <a:latin typeface="Calibri" panose="020F0502020204030204" pitchFamily="34" charset="0"/>
                <a:cs typeface="Calibri" panose="020F0502020204030204" pitchFamily="34" charset="0"/>
              </a:rPr>
              <a:t>People over the age of 50 with changing sexual health needs</a:t>
            </a:r>
          </a:p>
          <a:p>
            <a:pPr marL="342900" indent="-342900" algn="just">
              <a:lnSpc>
                <a:spcPct val="115000"/>
              </a:lnSpc>
              <a:spcAft>
                <a:spcPts val="1000"/>
              </a:spcAft>
              <a:buFont typeface="Symbol"/>
              <a:buChar char=""/>
            </a:pPr>
            <a:r>
              <a:rPr lang="en-GB" sz="1600" dirty="0">
                <a:solidFill>
                  <a:srgbClr val="000000"/>
                </a:solidFill>
                <a:latin typeface="Calibri" panose="020F0502020204030204" pitchFamily="34" charset="0"/>
                <a:cs typeface="Calibri" panose="020F0502020204030204" pitchFamily="34" charset="0"/>
              </a:rPr>
              <a:t>Groups or individuals with concurrent or overlapping sexual partners</a:t>
            </a:r>
          </a:p>
        </p:txBody>
      </p:sp>
    </p:spTree>
    <p:extLst>
      <p:ext uri="{BB962C8B-B14F-4D97-AF65-F5344CB8AC3E}">
        <p14:creationId xmlns:p14="http://schemas.microsoft.com/office/powerpoint/2010/main" val="146328875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15945"/>
            <a:ext cx="8655267" cy="4093428"/>
          </a:xfrm>
          <a:prstGeom prst="rect">
            <a:avLst/>
          </a:prstGeom>
        </p:spPr>
        <p:txBody>
          <a:bodyPr wrap="square">
            <a:spAutoFit/>
          </a:bodyPr>
          <a:lstStyle/>
          <a:p>
            <a:pPr algn="ctr">
              <a:spcAft>
                <a:spcPts val="0"/>
              </a:spcAft>
            </a:pPr>
            <a:r>
              <a:rPr lang="en-GB" u="sng" dirty="0">
                <a:solidFill>
                  <a:srgbClr val="000000"/>
                </a:solidFill>
                <a:latin typeface="Calibri"/>
                <a:ea typeface="Calibri"/>
                <a:cs typeface="Calibri"/>
              </a:rPr>
              <a:t>Service availability and acceptance and exclusion criteria and thresholds</a:t>
            </a:r>
            <a:endParaRPr lang="en-GB" dirty="0">
              <a:solidFill>
                <a:srgbClr val="000000"/>
              </a:solidFill>
              <a:latin typeface="Calibri"/>
              <a:ea typeface="Calibri"/>
              <a:cs typeface="Times New Roman"/>
            </a:endParaRPr>
          </a:p>
          <a:p>
            <a:pPr marL="457200" algn="just">
              <a:spcAft>
                <a:spcPts val="0"/>
              </a:spcAft>
            </a:pPr>
            <a:r>
              <a:rPr lang="en-GB" dirty="0">
                <a:solidFill>
                  <a:srgbClr val="000000"/>
                </a:solidFill>
                <a:latin typeface="Calibri"/>
                <a:ea typeface="Calibri"/>
                <a:cs typeface="Calibri"/>
              </a:rPr>
              <a:t> </a:t>
            </a:r>
            <a:endParaRPr lang="en-GB" dirty="0">
              <a:solidFill>
                <a:srgbClr val="000000"/>
              </a:solidFill>
              <a:latin typeface="Calibri"/>
              <a:ea typeface="Calibri"/>
              <a:cs typeface="Times New Roman"/>
            </a:endParaRPr>
          </a:p>
          <a:p>
            <a:pPr marL="914400" indent="-457200" algn="just">
              <a:spcAft>
                <a:spcPts val="0"/>
              </a:spcAft>
              <a:buFont typeface="+mj-lt"/>
              <a:buAutoNum type="arabicPeriod"/>
            </a:pPr>
            <a:r>
              <a:rPr lang="en-GB" dirty="0" smtClean="0">
                <a:solidFill>
                  <a:srgbClr val="000000"/>
                </a:solidFill>
                <a:latin typeface="Calibri"/>
                <a:ea typeface="Calibri"/>
                <a:cs typeface="Calibri"/>
              </a:rPr>
              <a:t>The provider </a:t>
            </a:r>
            <a:r>
              <a:rPr lang="en-GB" dirty="0">
                <a:solidFill>
                  <a:srgbClr val="000000"/>
                </a:solidFill>
                <a:latin typeface="Calibri"/>
                <a:ea typeface="Calibri"/>
                <a:cs typeface="Calibri"/>
              </a:rPr>
              <a:t>will need to agree </a:t>
            </a:r>
            <a:r>
              <a:rPr lang="en-GB" dirty="0" smtClean="0">
                <a:solidFill>
                  <a:srgbClr val="000000"/>
                </a:solidFill>
                <a:latin typeface="Calibri"/>
                <a:ea typeface="Calibri"/>
                <a:cs typeface="Calibri"/>
              </a:rPr>
              <a:t>the service </a:t>
            </a:r>
            <a:r>
              <a:rPr lang="en-GB" dirty="0">
                <a:solidFill>
                  <a:srgbClr val="000000"/>
                </a:solidFill>
                <a:latin typeface="Calibri"/>
                <a:ea typeface="Calibri"/>
                <a:cs typeface="Calibri"/>
              </a:rPr>
              <a:t>location </a:t>
            </a:r>
            <a:r>
              <a:rPr lang="en-GB" dirty="0" smtClean="0">
                <a:solidFill>
                  <a:srgbClr val="000000"/>
                </a:solidFill>
                <a:latin typeface="Calibri"/>
                <a:ea typeface="Calibri"/>
                <a:cs typeface="Calibri"/>
              </a:rPr>
              <a:t>with </a:t>
            </a:r>
            <a:r>
              <a:rPr lang="en-GB" dirty="0">
                <a:solidFill>
                  <a:srgbClr val="000000"/>
                </a:solidFill>
                <a:latin typeface="Calibri"/>
                <a:ea typeface="Calibri"/>
                <a:cs typeface="Calibri"/>
              </a:rPr>
              <a:t>the commissioner </a:t>
            </a:r>
            <a:endParaRPr lang="en-GB" dirty="0">
              <a:solidFill>
                <a:srgbClr val="000000"/>
              </a:solidFill>
              <a:latin typeface="Calibri"/>
              <a:ea typeface="Calibri"/>
              <a:cs typeface="Times New Roman"/>
            </a:endParaRPr>
          </a:p>
          <a:p>
            <a:pPr marL="914400" indent="-457200" algn="just">
              <a:spcAft>
                <a:spcPts val="0"/>
              </a:spcAft>
              <a:buFont typeface="+mj-lt"/>
              <a:buAutoNum type="arabicPeriod"/>
            </a:pPr>
            <a:r>
              <a:rPr lang="en-GB" dirty="0">
                <a:solidFill>
                  <a:srgbClr val="000000"/>
                </a:solidFill>
                <a:latin typeface="Calibri"/>
                <a:ea typeface="Calibri"/>
                <a:cs typeface="Calibri"/>
              </a:rPr>
              <a:t>Interventions and support </a:t>
            </a:r>
            <a:r>
              <a:rPr lang="en-GB" dirty="0" smtClean="0">
                <a:solidFill>
                  <a:srgbClr val="000000"/>
                </a:solidFill>
                <a:latin typeface="Calibri"/>
                <a:ea typeface="Calibri"/>
                <a:cs typeface="Calibri"/>
              </a:rPr>
              <a:t>to </a:t>
            </a:r>
            <a:r>
              <a:rPr lang="en-GB" dirty="0">
                <a:solidFill>
                  <a:srgbClr val="000000"/>
                </a:solidFill>
                <a:latin typeface="Calibri"/>
                <a:ea typeface="Calibri"/>
                <a:cs typeface="Calibri"/>
              </a:rPr>
              <a:t>be delivered at times </a:t>
            </a:r>
            <a:r>
              <a:rPr lang="en-GB" dirty="0" smtClean="0">
                <a:solidFill>
                  <a:srgbClr val="000000"/>
                </a:solidFill>
                <a:latin typeface="Calibri"/>
                <a:ea typeface="Calibri"/>
                <a:cs typeface="Calibri"/>
              </a:rPr>
              <a:t>which convenient </a:t>
            </a:r>
            <a:r>
              <a:rPr lang="en-GB" dirty="0">
                <a:solidFill>
                  <a:srgbClr val="000000"/>
                </a:solidFill>
                <a:latin typeface="Calibri"/>
                <a:ea typeface="Calibri"/>
                <a:cs typeface="Calibri"/>
              </a:rPr>
              <a:t>and acceptable to both target populations </a:t>
            </a:r>
            <a:r>
              <a:rPr lang="en-GB" dirty="0" smtClean="0">
                <a:solidFill>
                  <a:srgbClr val="000000"/>
                </a:solidFill>
                <a:latin typeface="Calibri"/>
                <a:ea typeface="Calibri"/>
                <a:cs typeface="Calibri"/>
              </a:rPr>
              <a:t>and include </a:t>
            </a:r>
            <a:r>
              <a:rPr lang="en-GB" dirty="0">
                <a:solidFill>
                  <a:srgbClr val="000000"/>
                </a:solidFill>
                <a:latin typeface="Calibri"/>
                <a:ea typeface="Calibri"/>
                <a:cs typeface="Calibri"/>
              </a:rPr>
              <a:t>provision in the evenings, and at weekends </a:t>
            </a:r>
            <a:endParaRPr lang="en-GB" dirty="0">
              <a:solidFill>
                <a:srgbClr val="000000"/>
              </a:solidFill>
              <a:latin typeface="Calibri"/>
              <a:ea typeface="Calibri"/>
              <a:cs typeface="Times New Roman"/>
            </a:endParaRPr>
          </a:p>
          <a:p>
            <a:pPr marL="914400" indent="-457200" algn="just">
              <a:spcAft>
                <a:spcPts val="0"/>
              </a:spcAft>
              <a:buFont typeface="+mj-lt"/>
              <a:buAutoNum type="arabicPeriod"/>
            </a:pPr>
            <a:r>
              <a:rPr lang="en-GB" dirty="0">
                <a:solidFill>
                  <a:srgbClr val="000000"/>
                </a:solidFill>
                <a:latin typeface="Calibri"/>
                <a:ea typeface="Calibri"/>
                <a:cs typeface="Calibri"/>
              </a:rPr>
              <a:t>Referral routes to the service may </a:t>
            </a:r>
            <a:r>
              <a:rPr lang="en-GB" dirty="0" smtClean="0">
                <a:solidFill>
                  <a:srgbClr val="000000"/>
                </a:solidFill>
                <a:latin typeface="Calibri"/>
                <a:ea typeface="Calibri"/>
                <a:cs typeface="Calibri"/>
              </a:rPr>
              <a:t>include professional </a:t>
            </a:r>
            <a:r>
              <a:rPr lang="en-GB" dirty="0">
                <a:solidFill>
                  <a:srgbClr val="000000"/>
                </a:solidFill>
                <a:latin typeface="Calibri"/>
                <a:ea typeface="Calibri"/>
                <a:cs typeface="Calibri"/>
              </a:rPr>
              <a:t>agencies (health and social care services) and self-referrals</a:t>
            </a:r>
            <a:endParaRPr lang="en-GB" dirty="0">
              <a:solidFill>
                <a:srgbClr val="000000"/>
              </a:solidFill>
              <a:latin typeface="Calibri"/>
              <a:ea typeface="Calibri"/>
              <a:cs typeface="Times New Roman"/>
            </a:endParaRPr>
          </a:p>
          <a:p>
            <a:pPr marL="914400" indent="-457200" algn="just">
              <a:spcAft>
                <a:spcPts val="0"/>
              </a:spcAft>
              <a:buFont typeface="+mj-lt"/>
              <a:buAutoNum type="arabicPeriod"/>
            </a:pPr>
            <a:r>
              <a:rPr lang="en-GB" dirty="0">
                <a:solidFill>
                  <a:srgbClr val="000000"/>
                </a:solidFill>
                <a:latin typeface="Calibri"/>
                <a:ea typeface="Calibri"/>
                <a:cs typeface="Calibri"/>
              </a:rPr>
              <a:t>The provider will work in close partnership with health and social care professionals </a:t>
            </a:r>
            <a:endParaRPr lang="en-GB" dirty="0">
              <a:solidFill>
                <a:srgbClr val="000000"/>
              </a:solidFill>
              <a:latin typeface="Calibri"/>
              <a:ea typeface="Calibri"/>
              <a:cs typeface="Times New Roman"/>
            </a:endParaRPr>
          </a:p>
          <a:p>
            <a:pPr marL="914400" indent="-457200" algn="just">
              <a:spcAft>
                <a:spcPts val="0"/>
              </a:spcAft>
              <a:buFont typeface="+mj-lt"/>
              <a:buAutoNum type="arabicPeriod"/>
            </a:pPr>
            <a:r>
              <a:rPr lang="en-GB" dirty="0">
                <a:solidFill>
                  <a:srgbClr val="000000"/>
                </a:solidFill>
                <a:latin typeface="Calibri"/>
                <a:ea typeface="Calibri"/>
                <a:cs typeface="Calibri"/>
              </a:rPr>
              <a:t>Services will be available to people of over 16 years of age </a:t>
            </a:r>
            <a:r>
              <a:rPr lang="en-GB" dirty="0" smtClean="0">
                <a:solidFill>
                  <a:srgbClr val="000000"/>
                </a:solidFill>
                <a:latin typeface="Calibri"/>
                <a:ea typeface="Calibri"/>
                <a:cs typeface="Calibri"/>
              </a:rPr>
              <a:t>who have </a:t>
            </a:r>
            <a:r>
              <a:rPr lang="en-GB" dirty="0">
                <a:solidFill>
                  <a:srgbClr val="000000"/>
                </a:solidFill>
                <a:latin typeface="Calibri"/>
                <a:ea typeface="Calibri"/>
                <a:cs typeface="Calibri"/>
              </a:rPr>
              <a:t>risk factors relating to HIV and poor sexual health</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393294546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0621" y="1140929"/>
            <a:ext cx="7882758" cy="3262432"/>
          </a:xfrm>
          <a:prstGeom prst="rect">
            <a:avLst/>
          </a:prstGeom>
        </p:spPr>
        <p:txBody>
          <a:bodyPr wrap="square">
            <a:spAutoFit/>
          </a:bodyPr>
          <a:lstStyle/>
          <a:p>
            <a:pPr algn="just">
              <a:spcAft>
                <a:spcPts val="0"/>
              </a:spcAft>
            </a:pPr>
            <a:r>
              <a:rPr lang="en-GB" u="sng" dirty="0">
                <a:solidFill>
                  <a:srgbClr val="000000"/>
                </a:solidFill>
                <a:latin typeface="Calibri"/>
                <a:ea typeface="Calibri"/>
                <a:cs typeface="Calibri"/>
              </a:rPr>
              <a:t>Outcome Indicators</a:t>
            </a:r>
            <a:endParaRPr lang="en-GB" dirty="0">
              <a:solidFill>
                <a:srgbClr val="000000"/>
              </a:solidFill>
              <a:latin typeface="Calibri"/>
              <a:ea typeface="Calibri"/>
              <a:cs typeface="Times New Roman"/>
            </a:endParaRPr>
          </a:p>
          <a:p>
            <a:pPr algn="just">
              <a:spcAft>
                <a:spcPts val="0"/>
              </a:spcAft>
            </a:pPr>
            <a:r>
              <a:rPr lang="en-GB" dirty="0" smtClean="0">
                <a:solidFill>
                  <a:srgbClr val="000000"/>
                </a:solidFill>
                <a:latin typeface="Calibri"/>
                <a:ea typeface="Calibri"/>
                <a:cs typeface="Calibri"/>
              </a:rPr>
              <a:t>The </a:t>
            </a:r>
            <a:r>
              <a:rPr lang="en-GB" dirty="0">
                <a:solidFill>
                  <a:srgbClr val="000000"/>
                </a:solidFill>
                <a:latin typeface="Calibri"/>
                <a:ea typeface="Calibri"/>
                <a:cs typeface="Calibri"/>
              </a:rPr>
              <a:t>provider will support delivery against the Sexual Health Strategy </a:t>
            </a:r>
            <a:r>
              <a:rPr lang="en-GB" dirty="0" smtClean="0">
                <a:solidFill>
                  <a:srgbClr val="000000"/>
                </a:solidFill>
                <a:latin typeface="Calibri"/>
                <a:ea typeface="Calibri"/>
                <a:cs typeface="Calibri"/>
              </a:rPr>
              <a:t>priorities and support </a:t>
            </a:r>
            <a:r>
              <a:rPr lang="en-GB" dirty="0">
                <a:solidFill>
                  <a:srgbClr val="000000"/>
                </a:solidFill>
                <a:latin typeface="Calibri"/>
                <a:ea typeface="Calibri"/>
                <a:cs typeface="Calibri"/>
              </a:rPr>
              <a:t>delivery against the following indicators:</a:t>
            </a:r>
            <a:endParaRPr lang="en-GB" dirty="0">
              <a:solidFill>
                <a:srgbClr val="000000"/>
              </a:solidFill>
              <a:latin typeface="Calibri"/>
              <a:ea typeface="Calibri"/>
              <a:cs typeface="Times New Roman"/>
            </a:endParaRPr>
          </a:p>
          <a:p>
            <a:pPr marL="457200" algn="just">
              <a:spcAft>
                <a:spcPts val="0"/>
              </a:spcAft>
            </a:pPr>
            <a:r>
              <a:rPr lang="en-GB" dirty="0">
                <a:solidFill>
                  <a:srgbClr val="000000"/>
                </a:solidFill>
                <a:latin typeface="Calibri"/>
                <a:ea typeface="Calibri"/>
                <a:cs typeface="Calibri"/>
              </a:rPr>
              <a:t> </a:t>
            </a:r>
            <a:endParaRPr lang="en-GB" dirty="0">
              <a:solidFill>
                <a:srgbClr val="000000"/>
              </a:solidFill>
              <a:latin typeface="Calibri"/>
              <a:ea typeface="Calibri"/>
              <a:cs typeface="Times New Roman"/>
            </a:endParaRPr>
          </a:p>
          <a:p>
            <a:pPr marL="342900" indent="-342900" algn="just">
              <a:spcAft>
                <a:spcPts val="0"/>
              </a:spcAft>
              <a:buFont typeface="Wingdings"/>
              <a:buChar char=""/>
            </a:pPr>
            <a:r>
              <a:rPr lang="en-GB" dirty="0">
                <a:solidFill>
                  <a:srgbClr val="000000"/>
                </a:solidFill>
                <a:latin typeface="Calibri"/>
                <a:ea typeface="Calibri"/>
                <a:cs typeface="Calibri"/>
              </a:rPr>
              <a:t>HIV late diagnosis percentage (PHOF indicator 3.04)</a:t>
            </a:r>
            <a:endParaRPr lang="en-GB" dirty="0">
              <a:solidFill>
                <a:srgbClr val="000000"/>
              </a:solidFill>
              <a:latin typeface="Calibri"/>
              <a:ea typeface="Calibri"/>
              <a:cs typeface="Times New Roman"/>
            </a:endParaRPr>
          </a:p>
          <a:p>
            <a:pPr marL="342900" indent="-342900" algn="just">
              <a:spcAft>
                <a:spcPts val="0"/>
              </a:spcAft>
              <a:buFont typeface="Wingdings"/>
              <a:buChar char=""/>
            </a:pPr>
            <a:r>
              <a:rPr lang="en-GB" dirty="0">
                <a:solidFill>
                  <a:srgbClr val="000000"/>
                </a:solidFill>
                <a:latin typeface="Calibri"/>
                <a:ea typeface="Calibri"/>
                <a:cs typeface="Calibri"/>
              </a:rPr>
              <a:t>New HIV diagnosis rate / 100,000 aged 15+</a:t>
            </a:r>
            <a:endParaRPr lang="en-GB" dirty="0">
              <a:solidFill>
                <a:srgbClr val="000000"/>
              </a:solidFill>
              <a:latin typeface="Calibri"/>
              <a:ea typeface="Calibri"/>
              <a:cs typeface="Times New Roman"/>
            </a:endParaRPr>
          </a:p>
          <a:p>
            <a:pPr marL="342900" indent="-342900" algn="just">
              <a:spcAft>
                <a:spcPts val="0"/>
              </a:spcAft>
              <a:buFont typeface="Wingdings"/>
              <a:buChar char=""/>
            </a:pPr>
            <a:r>
              <a:rPr lang="en-GB" dirty="0">
                <a:solidFill>
                  <a:srgbClr val="000000"/>
                </a:solidFill>
                <a:latin typeface="Calibri"/>
                <a:ea typeface="Calibri"/>
                <a:cs typeface="Calibri"/>
              </a:rPr>
              <a:t>HIV diagnoses prevalence rate /1,000 aged 15-59</a:t>
            </a:r>
            <a:endParaRPr lang="en-GB" dirty="0">
              <a:solidFill>
                <a:srgbClr val="000000"/>
              </a:solidFill>
              <a:latin typeface="Calibri"/>
              <a:ea typeface="Calibri"/>
              <a:cs typeface="Times New Roman"/>
            </a:endParaRPr>
          </a:p>
          <a:p>
            <a:pPr marL="342900" indent="-342900" algn="just">
              <a:spcAft>
                <a:spcPts val="0"/>
              </a:spcAft>
              <a:buFont typeface="Wingdings"/>
              <a:buChar char=""/>
            </a:pPr>
            <a:r>
              <a:rPr lang="en-GB" dirty="0">
                <a:solidFill>
                  <a:srgbClr val="000000"/>
                </a:solidFill>
                <a:latin typeface="Calibri"/>
                <a:ea typeface="Calibri"/>
                <a:cs typeface="Calibri"/>
              </a:rPr>
              <a:t>HIV testing uptake</a:t>
            </a:r>
            <a:endParaRPr lang="en-GB" dirty="0">
              <a:solidFill>
                <a:srgbClr val="000000"/>
              </a:solidFill>
              <a:latin typeface="Calibri"/>
              <a:ea typeface="Calibri"/>
              <a:cs typeface="Times New Roman"/>
            </a:endParaRPr>
          </a:p>
          <a:p>
            <a:pPr marL="342900" indent="-342900">
              <a:lnSpc>
                <a:spcPct val="115000"/>
              </a:lnSpc>
              <a:spcAft>
                <a:spcPts val="1000"/>
              </a:spcAft>
              <a:buFont typeface="Wingdings"/>
              <a:buChar char=""/>
            </a:pPr>
            <a:r>
              <a:rPr lang="en-GB" dirty="0">
                <a:solidFill>
                  <a:srgbClr val="000000"/>
                </a:solidFill>
                <a:latin typeface="Calibri"/>
                <a:ea typeface="Calibri"/>
                <a:cs typeface="Calibri"/>
              </a:rPr>
              <a:t>Increased uptake of first time HIV testing through the online sexual health </a:t>
            </a:r>
            <a:r>
              <a:rPr lang="en-GB" dirty="0" smtClean="0">
                <a:solidFill>
                  <a:srgbClr val="000000"/>
                </a:solidFill>
                <a:latin typeface="Calibri"/>
                <a:ea typeface="Calibri"/>
                <a:cs typeface="Calibri"/>
              </a:rPr>
              <a:t>services</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375909242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41982"/>
            <a:ext cx="8481848" cy="1938992"/>
          </a:xfrm>
          <a:prstGeom prst="rect">
            <a:avLst/>
          </a:prstGeom>
        </p:spPr>
        <p:txBody>
          <a:bodyPr wrap="square">
            <a:spAutoFit/>
          </a:bodyPr>
          <a:lstStyle/>
          <a:p>
            <a:pPr algn="ctr">
              <a:spcAft>
                <a:spcPts val="0"/>
              </a:spcAft>
            </a:pPr>
            <a:r>
              <a:rPr lang="en-GB" u="sng" dirty="0">
                <a:solidFill>
                  <a:srgbClr val="000000"/>
                </a:solidFill>
                <a:latin typeface="Calibri"/>
                <a:ea typeface="Calibri"/>
                <a:cs typeface="Calibri"/>
              </a:rPr>
              <a:t>Mobilisation and implementation</a:t>
            </a:r>
            <a:endParaRPr lang="en-GB" dirty="0">
              <a:solidFill>
                <a:srgbClr val="000000"/>
              </a:solidFill>
              <a:latin typeface="Calibri"/>
              <a:ea typeface="Calibri"/>
              <a:cs typeface="Times New Roman"/>
            </a:endParaRPr>
          </a:p>
          <a:p>
            <a:pPr algn="just">
              <a:spcAft>
                <a:spcPts val="0"/>
              </a:spcAft>
            </a:pPr>
            <a:r>
              <a:rPr lang="en-GB" dirty="0">
                <a:solidFill>
                  <a:srgbClr val="000000"/>
                </a:solidFill>
                <a:latin typeface="Calibri"/>
                <a:ea typeface="Calibri"/>
                <a:cs typeface="Calibri"/>
              </a:rPr>
              <a:t> </a:t>
            </a:r>
            <a:endParaRPr lang="en-GB" dirty="0">
              <a:solidFill>
                <a:srgbClr val="000000"/>
              </a:solidFill>
              <a:latin typeface="Calibri"/>
              <a:ea typeface="Calibri"/>
              <a:cs typeface="Times New Roman"/>
            </a:endParaRPr>
          </a:p>
          <a:p>
            <a:pPr marL="914400" indent="-457200" algn="just">
              <a:spcAft>
                <a:spcPts val="0"/>
              </a:spcAft>
              <a:buFont typeface="+mj-lt"/>
              <a:buAutoNum type="arabicPeriod"/>
            </a:pPr>
            <a:r>
              <a:rPr lang="en-GB" dirty="0">
                <a:solidFill>
                  <a:srgbClr val="000000"/>
                </a:solidFill>
                <a:latin typeface="Calibri"/>
                <a:ea typeface="Calibri"/>
                <a:cs typeface="Calibri"/>
              </a:rPr>
              <a:t>The provider will produce a mobilisation and implementation plan </a:t>
            </a:r>
            <a:endParaRPr lang="en-GB" dirty="0" smtClean="0">
              <a:solidFill>
                <a:srgbClr val="000000"/>
              </a:solidFill>
              <a:latin typeface="Calibri"/>
              <a:ea typeface="Calibri"/>
              <a:cs typeface="Calibri"/>
            </a:endParaRPr>
          </a:p>
          <a:p>
            <a:pPr marL="914400" indent="-457200" algn="just">
              <a:spcAft>
                <a:spcPts val="0"/>
              </a:spcAft>
              <a:buFont typeface="+mj-lt"/>
              <a:buAutoNum type="arabicPeriod"/>
            </a:pPr>
            <a:r>
              <a:rPr lang="en-GB" dirty="0" smtClean="0">
                <a:solidFill>
                  <a:srgbClr val="000000"/>
                </a:solidFill>
                <a:latin typeface="Calibri"/>
                <a:ea typeface="Calibri"/>
                <a:cs typeface="Calibri"/>
              </a:rPr>
              <a:t>The </a:t>
            </a:r>
            <a:r>
              <a:rPr lang="en-GB" dirty="0">
                <a:solidFill>
                  <a:srgbClr val="000000"/>
                </a:solidFill>
                <a:latin typeface="Calibri"/>
                <a:ea typeface="Calibri"/>
                <a:cs typeface="Calibri"/>
              </a:rPr>
              <a:t>plan will set out the key resources, deliverables and milestones </a:t>
            </a:r>
            <a:r>
              <a:rPr lang="en-GB" dirty="0" smtClean="0">
                <a:solidFill>
                  <a:srgbClr val="000000"/>
                </a:solidFill>
                <a:latin typeface="Calibri"/>
                <a:ea typeface="Calibri"/>
                <a:cs typeface="Calibri"/>
              </a:rPr>
              <a:t>for </a:t>
            </a:r>
            <a:r>
              <a:rPr lang="en-GB" dirty="0">
                <a:solidFill>
                  <a:srgbClr val="000000"/>
                </a:solidFill>
                <a:latin typeface="Calibri"/>
                <a:ea typeface="Calibri"/>
                <a:cs typeface="Calibri"/>
              </a:rPr>
              <a:t>successful implementation of the new </a:t>
            </a:r>
            <a:r>
              <a:rPr lang="en-GB" dirty="0" smtClean="0">
                <a:solidFill>
                  <a:srgbClr val="000000"/>
                </a:solidFill>
                <a:latin typeface="Calibri"/>
                <a:ea typeface="Calibri"/>
                <a:cs typeface="Calibri"/>
              </a:rPr>
              <a:t>service</a:t>
            </a:r>
          </a:p>
          <a:p>
            <a:pPr marL="914400" indent="-457200" algn="just">
              <a:spcAft>
                <a:spcPts val="0"/>
              </a:spcAft>
              <a:buFont typeface="+mj-lt"/>
              <a:buAutoNum type="arabicPeriod"/>
            </a:pPr>
            <a:r>
              <a:rPr lang="en-GB" dirty="0" smtClean="0">
                <a:solidFill>
                  <a:srgbClr val="000000"/>
                </a:solidFill>
                <a:latin typeface="Calibri"/>
                <a:ea typeface="Calibri"/>
                <a:cs typeface="Calibri"/>
              </a:rPr>
              <a:t>The </a:t>
            </a:r>
            <a:r>
              <a:rPr lang="en-GB" dirty="0">
                <a:solidFill>
                  <a:srgbClr val="000000"/>
                </a:solidFill>
                <a:latin typeface="Calibri"/>
                <a:ea typeface="Calibri"/>
                <a:cs typeface="Calibri"/>
              </a:rPr>
              <a:t>plan should be fully costed </a:t>
            </a:r>
            <a:r>
              <a:rPr lang="en-GB" sz="1600" dirty="0">
                <a:solidFill>
                  <a:srgbClr val="000000"/>
                </a:solidFill>
                <a:latin typeface="Calibri"/>
                <a:ea typeface="Calibri"/>
                <a:cs typeface="Times New Roman"/>
              </a:rPr>
              <a:t> </a:t>
            </a:r>
            <a:endParaRPr lang="en-GB" dirty="0">
              <a:solidFill>
                <a:srgbClr val="000000"/>
              </a:solidFill>
              <a:latin typeface="Calibri"/>
              <a:ea typeface="Calibri"/>
              <a:cs typeface="Times New Roman"/>
            </a:endParaRPr>
          </a:p>
        </p:txBody>
      </p:sp>
    </p:spTree>
    <p:extLst>
      <p:ext uri="{BB962C8B-B14F-4D97-AF65-F5344CB8AC3E}">
        <p14:creationId xmlns:p14="http://schemas.microsoft.com/office/powerpoint/2010/main" val="1988350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5543" y="337074"/>
            <a:ext cx="7532914" cy="5755422"/>
          </a:xfrm>
          <a:prstGeom prst="rect">
            <a:avLst/>
          </a:prstGeom>
        </p:spPr>
        <p:txBody>
          <a:bodyPr wrap="square">
            <a:spAutoFit/>
          </a:bodyPr>
          <a:lstStyle/>
          <a:p>
            <a:pPr lvl="0" algn="ctr"/>
            <a:r>
              <a:rPr lang="en-GB" u="sng" dirty="0" smtClean="0">
                <a:latin typeface="Calibri" panose="020F0502020204030204" pitchFamily="34" charset="0"/>
                <a:cs typeface="Calibri" panose="020F0502020204030204" pitchFamily="34" charset="0"/>
              </a:rPr>
              <a:t>Lot 2</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Young people’s views and needs will be at the heart of the service to enable young people </a:t>
            </a:r>
            <a:r>
              <a:rPr lang="en-GB" dirty="0" smtClean="0">
                <a:latin typeface="Calibri" panose="020F0502020204030204" pitchFamily="34" charset="0"/>
                <a:cs typeface="Calibri" panose="020F0502020204030204" pitchFamily="34" charset="0"/>
              </a:rPr>
              <a:t>to </a:t>
            </a:r>
            <a:r>
              <a:rPr lang="en-GB" dirty="0">
                <a:latin typeface="Calibri" panose="020F0502020204030204" pitchFamily="34" charset="0"/>
                <a:cs typeface="Calibri" panose="020F0502020204030204" pitchFamily="34" charset="0"/>
              </a:rPr>
              <a:t>shape and influence the services delivered</a:t>
            </a:r>
          </a:p>
          <a:p>
            <a:endParaRPr lang="en-GB" dirty="0" smtClean="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The provider will </a:t>
            </a:r>
            <a:r>
              <a:rPr lang="en-GB" dirty="0">
                <a:latin typeface="Calibri" panose="020F0502020204030204" pitchFamily="34" charset="0"/>
                <a:cs typeface="Calibri" panose="020F0502020204030204" pitchFamily="34" charset="0"/>
              </a:rPr>
              <a:t>provide universal school-based </a:t>
            </a:r>
            <a:r>
              <a:rPr lang="en-GB" dirty="0" smtClean="0">
                <a:latin typeface="Calibri" panose="020F0502020204030204" pitchFamily="34" charset="0"/>
                <a:cs typeface="Calibri" panose="020F0502020204030204" pitchFamily="34" charset="0"/>
              </a:rPr>
              <a:t>relationships and sexual health (RSE) </a:t>
            </a:r>
            <a:r>
              <a:rPr lang="en-GB" dirty="0">
                <a:latin typeface="Calibri" panose="020F0502020204030204" pitchFamily="34" charset="0"/>
                <a:cs typeface="Calibri" panose="020F0502020204030204" pitchFamily="34" charset="0"/>
              </a:rPr>
              <a:t>programmes for all secondary </a:t>
            </a:r>
            <a:r>
              <a:rPr lang="en-GB" dirty="0" smtClean="0">
                <a:latin typeface="Calibri" panose="020F0502020204030204" pitchFamily="34" charset="0"/>
                <a:cs typeface="Calibri" panose="020F0502020204030204" pitchFamily="34" charset="0"/>
              </a:rPr>
              <a:t>schools in Cornwall</a:t>
            </a:r>
          </a:p>
          <a:p>
            <a:endParaRPr lang="en-GB" dirty="0">
              <a:latin typeface="Calibri" panose="020F0502020204030204" pitchFamily="34" charset="0"/>
              <a:cs typeface="Calibri" panose="020F0502020204030204" pitchFamily="34" charset="0"/>
            </a:endParaRPr>
          </a:p>
          <a:p>
            <a:r>
              <a:rPr lang="en-GB" dirty="0" smtClean="0">
                <a:latin typeface="Calibri" panose="020F0502020204030204" pitchFamily="34" charset="0"/>
                <a:cs typeface="Calibri" panose="020F0502020204030204" pitchFamily="34" charset="0"/>
              </a:rPr>
              <a:t>RSE will </a:t>
            </a:r>
            <a:r>
              <a:rPr lang="en-GB" dirty="0">
                <a:latin typeface="Calibri" panose="020F0502020204030204" pitchFamily="34" charset="0"/>
                <a:cs typeface="Calibri" panose="020F0502020204030204" pitchFamily="34" charset="0"/>
              </a:rPr>
              <a:t>be </a:t>
            </a:r>
            <a:r>
              <a:rPr lang="en-GB" dirty="0" smtClean="0">
                <a:latin typeface="Calibri" panose="020F0502020204030204" pitchFamily="34" charset="0"/>
                <a:cs typeface="Calibri" panose="020F0502020204030204" pitchFamily="34" charset="0"/>
              </a:rPr>
              <a:t>provided to year groups  8, 9, 10, and 11, to </a:t>
            </a:r>
            <a:r>
              <a:rPr lang="en-GB" dirty="0">
                <a:latin typeface="Calibri" panose="020F0502020204030204" pitchFamily="34" charset="0"/>
                <a:cs typeface="Calibri" panose="020F0502020204030204" pitchFamily="34" charset="0"/>
              </a:rPr>
              <a:t>sixth form </a:t>
            </a:r>
            <a:r>
              <a:rPr lang="en-GB" dirty="0" smtClean="0">
                <a:latin typeface="Calibri" panose="020F0502020204030204" pitchFamily="34" charset="0"/>
                <a:cs typeface="Calibri" panose="020F0502020204030204" pitchFamily="34" charset="0"/>
              </a:rPr>
              <a:t>settings, and to alternate education provision. It will be </a:t>
            </a:r>
            <a:r>
              <a:rPr lang="en-GB" dirty="0">
                <a:latin typeface="Calibri" panose="020F0502020204030204" pitchFamily="34" charset="0"/>
                <a:cs typeface="Calibri" panose="020F0502020204030204" pitchFamily="34" charset="0"/>
              </a:rPr>
              <a:t>age appropriate RSE, evidence-based, and quality assured, with robust mechanisms built in for evaluation</a:t>
            </a:r>
          </a:p>
          <a:p>
            <a:endParaRPr lang="en-GB" dirty="0">
              <a:latin typeface="Calibri" panose="020F0502020204030204" pitchFamily="34" charset="0"/>
              <a:cs typeface="Calibri" panose="020F0502020204030204" pitchFamily="34" charset="0"/>
            </a:endParaRPr>
          </a:p>
          <a:p>
            <a:pPr lvl="0"/>
            <a:r>
              <a:rPr lang="en-GB" dirty="0" smtClean="0">
                <a:latin typeface="Calibri" panose="020F0502020204030204" pitchFamily="34" charset="0"/>
                <a:cs typeface="Calibri" panose="020F0502020204030204" pitchFamily="34" charset="0"/>
              </a:rPr>
              <a:t>The </a:t>
            </a:r>
            <a:r>
              <a:rPr lang="en-GB" dirty="0">
                <a:latin typeface="Calibri" panose="020F0502020204030204" pitchFamily="34" charset="0"/>
                <a:cs typeface="Calibri" panose="020F0502020204030204" pitchFamily="34" charset="0"/>
              </a:rPr>
              <a:t>provider </a:t>
            </a:r>
            <a:r>
              <a:rPr lang="en-GB" dirty="0" smtClean="0">
                <a:latin typeface="Calibri" panose="020F0502020204030204" pitchFamily="34" charset="0"/>
                <a:cs typeface="Calibri" panose="020F0502020204030204" pitchFamily="34" charset="0"/>
              </a:rPr>
              <a:t>will coordinate </a:t>
            </a:r>
            <a:r>
              <a:rPr lang="en-GB" dirty="0">
                <a:latin typeface="Calibri" panose="020F0502020204030204" pitchFamily="34" charset="0"/>
                <a:cs typeface="Calibri" panose="020F0502020204030204" pitchFamily="34" charset="0"/>
              </a:rPr>
              <a:t>the Cornwall condom distribution </a:t>
            </a:r>
            <a:r>
              <a:rPr lang="en-GB" dirty="0" smtClean="0">
                <a:latin typeface="Calibri" panose="020F0502020204030204" pitchFamily="34" charset="0"/>
                <a:cs typeface="Calibri" panose="020F0502020204030204" pitchFamily="34" charset="0"/>
              </a:rPr>
              <a:t>scheme and coordinate </a:t>
            </a:r>
            <a:r>
              <a:rPr lang="en-GB" dirty="0">
                <a:latin typeface="Calibri" panose="020F0502020204030204" pitchFamily="34" charset="0"/>
                <a:cs typeface="Calibri" panose="020F0502020204030204" pitchFamily="34" charset="0"/>
              </a:rPr>
              <a:t>the Cornwall You’re Welcome accreditation (SAVVY)</a:t>
            </a:r>
          </a:p>
          <a:p>
            <a:endParaRPr lang="en-GB" dirty="0"/>
          </a:p>
          <a:p>
            <a:endParaRPr lang="en-GB" dirty="0"/>
          </a:p>
          <a:p>
            <a:pPr lvl="0"/>
            <a:endParaRPr lang="en-GB" dirty="0"/>
          </a:p>
        </p:txBody>
      </p:sp>
    </p:spTree>
    <p:extLst>
      <p:ext uri="{BB962C8B-B14F-4D97-AF65-F5344CB8AC3E}">
        <p14:creationId xmlns:p14="http://schemas.microsoft.com/office/powerpoint/2010/main" val="1663586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4915" y="612845"/>
            <a:ext cx="7794171" cy="5139869"/>
          </a:xfrm>
          <a:prstGeom prst="rect">
            <a:avLst/>
          </a:prstGeom>
        </p:spPr>
        <p:txBody>
          <a:bodyPr wrap="square">
            <a:spAutoFit/>
          </a:bodyPr>
          <a:lstStyle/>
          <a:p>
            <a:pPr algn="ctr"/>
            <a:r>
              <a:rPr lang="en-GB" u="sng" dirty="0" smtClean="0">
                <a:latin typeface="Calibri" panose="020F0502020204030204" pitchFamily="34" charset="0"/>
                <a:cs typeface="Calibri" panose="020F0502020204030204" pitchFamily="34" charset="0"/>
              </a:rPr>
              <a:t>Lot 3 </a:t>
            </a:r>
          </a:p>
          <a:p>
            <a:endParaRPr lang="en-GB" dirty="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HIV Prevention </a:t>
            </a:r>
            <a:r>
              <a:rPr lang="en-GB" dirty="0">
                <a:latin typeface="Calibri" panose="020F0502020204030204" pitchFamily="34" charset="0"/>
                <a:cs typeface="Calibri" panose="020F0502020204030204" pitchFamily="34" charset="0"/>
              </a:rPr>
              <a:t>S</a:t>
            </a:r>
            <a:r>
              <a:rPr lang="en-GB" dirty="0" smtClean="0">
                <a:latin typeface="Calibri" panose="020F0502020204030204" pitchFamily="34" charset="0"/>
                <a:cs typeface="Calibri" panose="020F0502020204030204" pitchFamily="34" charset="0"/>
              </a:rPr>
              <a:t>ervice</a:t>
            </a:r>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latin typeface="Calibri" panose="020F0502020204030204" pitchFamily="34" charset="0"/>
                <a:cs typeface="Calibri" panose="020F0502020204030204" pitchFamily="34" charset="0"/>
              </a:rPr>
              <a:t>To reduce onward transmission of HIV through delivery of evidence-based health promotion interventions that increase uptake of HIV testing, promote safer sex practices, reduce stigma, improve early detection of </a:t>
            </a:r>
            <a:r>
              <a:rPr lang="en-GB" dirty="0" smtClean="0">
                <a:latin typeface="Calibri" panose="020F0502020204030204" pitchFamily="34" charset="0"/>
                <a:cs typeface="Calibri" panose="020F0502020204030204" pitchFamily="34" charset="0"/>
              </a:rPr>
              <a:t>HIV</a:t>
            </a:r>
          </a:p>
          <a:p>
            <a:pPr marL="342900" indent="-342900">
              <a:buFont typeface="Arial" panose="020B0604020202020204" pitchFamily="34" charset="0"/>
              <a:buChar char="•"/>
            </a:pPr>
            <a:endParaRPr lang="en-GB"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latin typeface="Calibri" panose="020F0502020204030204" pitchFamily="34" charset="0"/>
                <a:cs typeface="Calibri" panose="020F0502020204030204" pitchFamily="34" charset="0"/>
              </a:rPr>
              <a:t>To improve outcomes for those affected by HIV by reducing late diagnosis, support with initial diagnosis, supporting adherence to </a:t>
            </a:r>
            <a:r>
              <a:rPr lang="en-GB" dirty="0" smtClean="0">
                <a:latin typeface="Calibri" panose="020F0502020204030204" pitchFamily="34" charset="0"/>
                <a:cs typeface="Calibri" panose="020F0502020204030204" pitchFamily="34" charset="0"/>
              </a:rPr>
              <a:t>treatment </a:t>
            </a:r>
          </a:p>
          <a:p>
            <a:pPr marL="342900" indent="-342900">
              <a:buFont typeface="Arial" panose="020B0604020202020204" pitchFamily="34" charset="0"/>
              <a:buChar char="•"/>
            </a:pPr>
            <a:endParaRPr lang="en-GB"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latin typeface="Calibri" panose="020F0502020204030204" pitchFamily="34" charset="0"/>
                <a:cs typeface="Calibri" panose="020F0502020204030204" pitchFamily="34" charset="0"/>
              </a:rPr>
              <a:t>S</a:t>
            </a:r>
            <a:r>
              <a:rPr lang="en-GB" dirty="0" smtClean="0">
                <a:latin typeface="Calibri" panose="020F0502020204030204" pitchFamily="34" charset="0"/>
                <a:cs typeface="Calibri" panose="020F0502020204030204" pitchFamily="34" charset="0"/>
              </a:rPr>
              <a:t>upport </a:t>
            </a:r>
            <a:r>
              <a:rPr lang="en-GB" dirty="0">
                <a:latin typeface="Calibri" panose="020F0502020204030204" pitchFamily="34" charset="0"/>
                <a:cs typeface="Calibri" panose="020F0502020204030204" pitchFamily="34" charset="0"/>
              </a:rPr>
              <a:t>with disclosure when appropriate, and support to access mainstream services to improve health and wellbeing such as finance, employment, education, social care and </a:t>
            </a:r>
            <a:r>
              <a:rPr lang="en-GB" dirty="0" smtClean="0">
                <a:latin typeface="Calibri" panose="020F0502020204030204" pitchFamily="34" charset="0"/>
                <a:cs typeface="Calibri" panose="020F0502020204030204" pitchFamily="34" charset="0"/>
              </a:rPr>
              <a:t>accommodation</a:t>
            </a:r>
            <a:r>
              <a:rPr lang="en-GB"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655069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Design">
  <a:themeElements>
    <a:clrScheme name="Blank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Design">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ank Design">
  <a:themeElements>
    <a:clrScheme name="Blank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Design">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Blank Design">
  <a:themeElements>
    <a:clrScheme name="Blank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Design">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_Blank Design">
  <a:themeElements>
    <a:clrScheme name="Blank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Design">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6054</TotalTime>
  <Words>4636</Words>
  <Application>Microsoft Office PowerPoint</Application>
  <PresentationFormat>On-screen Show (4:3)</PresentationFormat>
  <Paragraphs>694</Paragraphs>
  <Slides>75</Slides>
  <Notes>11</Notes>
  <HiddenSlides>0</HiddenSlides>
  <MMClips>0</MMClips>
  <ScaleCrop>false</ScaleCrop>
  <HeadingPairs>
    <vt:vector size="4" baseType="variant">
      <vt:variant>
        <vt:lpstr>Theme</vt:lpstr>
      </vt:variant>
      <vt:variant>
        <vt:i4>9</vt:i4>
      </vt:variant>
      <vt:variant>
        <vt:lpstr>Slide Titles</vt:lpstr>
      </vt:variant>
      <vt:variant>
        <vt:i4>75</vt:i4>
      </vt:variant>
    </vt:vector>
  </HeadingPairs>
  <TitlesOfParts>
    <vt:vector size="84" baseType="lpstr">
      <vt:lpstr>Blank Design</vt:lpstr>
      <vt:lpstr>1_Custom Design</vt:lpstr>
      <vt:lpstr>1_Blank Design</vt:lpstr>
      <vt:lpstr>2_Custom Design</vt:lpstr>
      <vt:lpstr>Office Theme</vt:lpstr>
      <vt:lpstr>2_Blank Design</vt:lpstr>
      <vt:lpstr>3_Custom Design</vt:lpstr>
      <vt:lpstr>3_Blank Design</vt:lpstr>
      <vt:lpstr>4_Custom Design</vt:lpstr>
      <vt:lpstr>A brief recap of the vision and lots for the tender from the previous market engagement event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Indicative Lot Values</vt:lpstr>
      <vt:lpstr>Lot 1  Open Access Integrated Reproductive and Sexual Health Service level 1-3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Clinic locations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Lot 2  Young People’s Service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Lot 3  HIV Prevention Service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Cornwall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amessenger</dc:creator>
  <cp:lastModifiedBy>Stone Christine</cp:lastModifiedBy>
  <cp:revision>478</cp:revision>
  <dcterms:created xsi:type="dcterms:W3CDTF">2008-05-01T09:40:19Z</dcterms:created>
  <dcterms:modified xsi:type="dcterms:W3CDTF">2019-02-11T16:28:28Z</dcterms:modified>
</cp:coreProperties>
</file>