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72" r:id="rId5"/>
    <p:sldId id="286" r:id="rId6"/>
    <p:sldId id="287" r:id="rId7"/>
    <p:sldId id="288" r:id="rId8"/>
    <p:sldId id="289" r:id="rId9"/>
    <p:sldId id="290" r:id="rId10"/>
    <p:sldId id="291" r:id="rId11"/>
    <p:sldId id="293" r:id="rId12"/>
    <p:sldId id="294" r:id="rId13"/>
    <p:sldId id="295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6A76"/>
    <a:srgbClr val="543E35"/>
    <a:srgbClr val="A09D79"/>
    <a:srgbClr val="AD5C4D"/>
    <a:srgbClr val="D1D8B7"/>
    <a:srgbClr val="000000"/>
    <a:srgbClr val="637700"/>
    <a:srgbClr val="FFF4ED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83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essa Fudge" userId="S::vanessa.fudge@cornwall.gov.uk::0e2c2f08-3fab-4892-8ae6-88e74c622513" providerId="AD" clId="Web-{9A6734E9-BF1C-EA0E-F472-21CB9A76805D}"/>
    <pc:docChg chg="modSld">
      <pc:chgData name="Vanessa Fudge" userId="S::vanessa.fudge@cornwall.gov.uk::0e2c2f08-3fab-4892-8ae6-88e74c622513" providerId="AD" clId="Web-{9A6734E9-BF1C-EA0E-F472-21CB9A76805D}" dt="2024-01-24T12:19:14.766" v="88" actId="20577"/>
      <pc:docMkLst>
        <pc:docMk/>
      </pc:docMkLst>
      <pc:sldChg chg="modSp">
        <pc:chgData name="Vanessa Fudge" userId="S::vanessa.fudge@cornwall.gov.uk::0e2c2f08-3fab-4892-8ae6-88e74c622513" providerId="AD" clId="Web-{9A6734E9-BF1C-EA0E-F472-21CB9A76805D}" dt="2024-01-24T09:46:11.616" v="1" actId="20577"/>
        <pc:sldMkLst>
          <pc:docMk/>
          <pc:sldMk cId="1658708458" sldId="289"/>
        </pc:sldMkLst>
        <pc:spChg chg="mod">
          <ac:chgData name="Vanessa Fudge" userId="S::vanessa.fudge@cornwall.gov.uk::0e2c2f08-3fab-4892-8ae6-88e74c622513" providerId="AD" clId="Web-{9A6734E9-BF1C-EA0E-F472-21CB9A76805D}" dt="2024-01-24T09:46:11.616" v="1" actId="20577"/>
          <ac:spMkLst>
            <pc:docMk/>
            <pc:sldMk cId="1658708458" sldId="289"/>
            <ac:spMk id="20" creationId="{6269ACAC-BA42-7E7F-31FE-904C250C8BCD}"/>
          </ac:spMkLst>
        </pc:spChg>
        <pc:spChg chg="mod">
          <ac:chgData name="Vanessa Fudge" userId="S::vanessa.fudge@cornwall.gov.uk::0e2c2f08-3fab-4892-8ae6-88e74c622513" providerId="AD" clId="Web-{9A6734E9-BF1C-EA0E-F472-21CB9A76805D}" dt="2024-01-24T09:46:04.835" v="0" actId="20577"/>
          <ac:spMkLst>
            <pc:docMk/>
            <pc:sldMk cId="1658708458" sldId="289"/>
            <ac:spMk id="24" creationId="{AE721BCA-DFDF-9F55-E75B-8E30932C375C}"/>
          </ac:spMkLst>
        </pc:spChg>
      </pc:sldChg>
      <pc:sldChg chg="addSp modSp">
        <pc:chgData name="Vanessa Fudge" userId="S::vanessa.fudge@cornwall.gov.uk::0e2c2f08-3fab-4892-8ae6-88e74c622513" providerId="AD" clId="Web-{9A6734E9-BF1C-EA0E-F472-21CB9A76805D}" dt="2024-01-24T12:19:14.766" v="88" actId="20577"/>
        <pc:sldMkLst>
          <pc:docMk/>
          <pc:sldMk cId="3428722821" sldId="290"/>
        </pc:sldMkLst>
        <pc:spChg chg="add mod">
          <ac:chgData name="Vanessa Fudge" userId="S::vanessa.fudge@cornwall.gov.uk::0e2c2f08-3fab-4892-8ae6-88e74c622513" providerId="AD" clId="Web-{9A6734E9-BF1C-EA0E-F472-21CB9A76805D}" dt="2024-01-24T12:19:14.766" v="88" actId="20577"/>
          <ac:spMkLst>
            <pc:docMk/>
            <pc:sldMk cId="3428722821" sldId="290"/>
            <ac:spMk id="3" creationId="{1B80132E-E5BC-1D62-18E6-F2D5F620D5C3}"/>
          </ac:spMkLst>
        </pc:spChg>
        <pc:spChg chg="mod">
          <ac:chgData name="Vanessa Fudge" userId="S::vanessa.fudge@cornwall.gov.uk::0e2c2f08-3fab-4892-8ae6-88e74c622513" providerId="AD" clId="Web-{9A6734E9-BF1C-EA0E-F472-21CB9A76805D}" dt="2024-01-24T12:18:22.655" v="20" actId="20577"/>
          <ac:spMkLst>
            <pc:docMk/>
            <pc:sldMk cId="3428722821" sldId="290"/>
            <ac:spMk id="33" creationId="{88231903-5834-9E1B-FE06-AB203FB6E99A}"/>
          </ac:spMkLst>
        </pc:spChg>
      </pc:sldChg>
    </pc:docChg>
  </pc:docChgLst>
  <pc:docChgLst>
    <pc:chgData name="Laura Ball" userId="4e8de251-ba7e-48d8-8540-c26e44ae39d0" providerId="ADAL" clId="{46E170D8-7E45-4121-B6CE-169D7293FDCF}"/>
    <pc:docChg chg="custSel modSld">
      <pc:chgData name="Laura Ball" userId="4e8de251-ba7e-48d8-8540-c26e44ae39d0" providerId="ADAL" clId="{46E170D8-7E45-4121-B6CE-169D7293FDCF}" dt="2024-03-12T11:40:24.876" v="57" actId="478"/>
      <pc:docMkLst>
        <pc:docMk/>
      </pc:docMkLst>
      <pc:sldChg chg="delSp modSp mod">
        <pc:chgData name="Laura Ball" userId="4e8de251-ba7e-48d8-8540-c26e44ae39d0" providerId="ADAL" clId="{46E170D8-7E45-4121-B6CE-169D7293FDCF}" dt="2024-03-12T11:40:08.403" v="55" actId="20577"/>
        <pc:sldMkLst>
          <pc:docMk/>
          <pc:sldMk cId="2759600390" sldId="268"/>
        </pc:sldMkLst>
        <pc:spChg chg="mod">
          <ac:chgData name="Laura Ball" userId="4e8de251-ba7e-48d8-8540-c26e44ae39d0" providerId="ADAL" clId="{46E170D8-7E45-4121-B6CE-169D7293FDCF}" dt="2024-03-12T11:39:57.711" v="40" actId="20577"/>
          <ac:spMkLst>
            <pc:docMk/>
            <pc:sldMk cId="2759600390" sldId="268"/>
            <ac:spMk id="2" creationId="{6C47DC31-1488-8091-935A-1B03A14A5CD8}"/>
          </ac:spMkLst>
        </pc:spChg>
        <pc:spChg chg="del mod">
          <ac:chgData name="Laura Ball" userId="4e8de251-ba7e-48d8-8540-c26e44ae39d0" providerId="ADAL" clId="{46E170D8-7E45-4121-B6CE-169D7293FDCF}" dt="2024-03-12T11:39:50.582" v="37" actId="478"/>
          <ac:spMkLst>
            <pc:docMk/>
            <pc:sldMk cId="2759600390" sldId="268"/>
            <ac:spMk id="3" creationId="{62F50689-D84C-7977-0A2B-2F0FFFB2014E}"/>
          </ac:spMkLst>
        </pc:spChg>
        <pc:spChg chg="mod">
          <ac:chgData name="Laura Ball" userId="4e8de251-ba7e-48d8-8540-c26e44ae39d0" providerId="ADAL" clId="{46E170D8-7E45-4121-B6CE-169D7293FDCF}" dt="2024-03-12T11:40:08.403" v="55" actId="20577"/>
          <ac:spMkLst>
            <pc:docMk/>
            <pc:sldMk cId="2759600390" sldId="268"/>
            <ac:spMk id="13" creationId="{14A9E4B4-D03A-A994-4768-939C635A00D0}"/>
          </ac:spMkLst>
        </pc:spChg>
      </pc:sldChg>
      <pc:sldChg chg="delSp mod">
        <pc:chgData name="Laura Ball" userId="4e8de251-ba7e-48d8-8540-c26e44ae39d0" providerId="ADAL" clId="{46E170D8-7E45-4121-B6CE-169D7293FDCF}" dt="2024-03-12T11:40:24.876" v="57" actId="478"/>
        <pc:sldMkLst>
          <pc:docMk/>
          <pc:sldMk cId="800523225" sldId="295"/>
        </pc:sldMkLst>
        <pc:spChg chg="del">
          <ac:chgData name="Laura Ball" userId="4e8de251-ba7e-48d8-8540-c26e44ae39d0" providerId="ADAL" clId="{46E170D8-7E45-4121-B6CE-169D7293FDCF}" dt="2024-03-12T11:40:24.876" v="57" actId="478"/>
          <ac:spMkLst>
            <pc:docMk/>
            <pc:sldMk cId="800523225" sldId="295"/>
            <ac:spMk id="15" creationId="{33AF9466-5BBC-6329-9DCB-69F0CE9D1C54}"/>
          </ac:spMkLst>
        </pc:spChg>
        <pc:spChg chg="del">
          <ac:chgData name="Laura Ball" userId="4e8de251-ba7e-48d8-8540-c26e44ae39d0" providerId="ADAL" clId="{46E170D8-7E45-4121-B6CE-169D7293FDCF}" dt="2024-03-12T11:40:18.082" v="56" actId="478"/>
          <ac:spMkLst>
            <pc:docMk/>
            <pc:sldMk cId="800523225" sldId="295"/>
            <ac:spMk id="16" creationId="{596F49A0-C520-FA7E-8832-AC8B4286E2B8}"/>
          </ac:spMkLst>
        </pc:spChg>
      </pc:sldChg>
    </pc:docChg>
  </pc:docChgLst>
  <pc:docChgLst>
    <pc:chgData name="Vanessa Fudge" userId="S::vanessa.fudge@cornwall.gov.uk::0e2c2f08-3fab-4892-8ae6-88e74c622513" providerId="AD" clId="Web-{42F98A53-4D4D-1E7D-E2A9-FEF6F02651E0}"/>
    <pc:docChg chg="modSld">
      <pc:chgData name="Vanessa Fudge" userId="S::vanessa.fudge@cornwall.gov.uk::0e2c2f08-3fab-4892-8ae6-88e74c622513" providerId="AD" clId="Web-{42F98A53-4D4D-1E7D-E2A9-FEF6F02651E0}" dt="2024-01-24T12:34:41.773" v="399" actId="20577"/>
      <pc:docMkLst>
        <pc:docMk/>
      </pc:docMkLst>
      <pc:sldChg chg="addSp delSp modSp">
        <pc:chgData name="Vanessa Fudge" userId="S::vanessa.fudge@cornwall.gov.uk::0e2c2f08-3fab-4892-8ae6-88e74c622513" providerId="AD" clId="Web-{42F98A53-4D4D-1E7D-E2A9-FEF6F02651E0}" dt="2024-01-24T12:34:13.616" v="381" actId="20577"/>
        <pc:sldMkLst>
          <pc:docMk/>
          <pc:sldMk cId="1658708458" sldId="289"/>
        </pc:sldMkLst>
        <pc:spChg chg="add mod">
          <ac:chgData name="Vanessa Fudge" userId="S::vanessa.fudge@cornwall.gov.uk::0e2c2f08-3fab-4892-8ae6-88e74c622513" providerId="AD" clId="Web-{42F98A53-4D4D-1E7D-E2A9-FEF6F02651E0}" dt="2024-01-24T12:31:07.126" v="357" actId="20577"/>
          <ac:spMkLst>
            <pc:docMk/>
            <pc:sldMk cId="1658708458" sldId="289"/>
            <ac:spMk id="3" creationId="{82C68FC9-1F21-FE72-9710-8FA9B08891ED}"/>
          </ac:spMkLst>
        </pc:spChg>
        <pc:spChg chg="del mod">
          <ac:chgData name="Vanessa Fudge" userId="S::vanessa.fudge@cornwall.gov.uk::0e2c2f08-3fab-4892-8ae6-88e74c622513" providerId="AD" clId="Web-{42F98A53-4D4D-1E7D-E2A9-FEF6F02651E0}" dt="2024-01-24T12:30:39.110" v="348"/>
          <ac:spMkLst>
            <pc:docMk/>
            <pc:sldMk cId="1658708458" sldId="289"/>
            <ac:spMk id="18" creationId="{FEFD540B-663B-BBC9-7E78-049961243162}"/>
          </ac:spMkLst>
        </pc:spChg>
        <pc:spChg chg="mod">
          <ac:chgData name="Vanessa Fudge" userId="S::vanessa.fudge@cornwall.gov.uk::0e2c2f08-3fab-4892-8ae6-88e74c622513" providerId="AD" clId="Web-{42F98A53-4D4D-1E7D-E2A9-FEF6F02651E0}" dt="2024-01-24T12:34:05.788" v="380" actId="14100"/>
          <ac:spMkLst>
            <pc:docMk/>
            <pc:sldMk cId="1658708458" sldId="289"/>
            <ac:spMk id="19" creationId="{4B49D594-CBE4-3093-D47F-DF502EE252C0}"/>
          </ac:spMkLst>
        </pc:spChg>
        <pc:spChg chg="mod">
          <ac:chgData name="Vanessa Fudge" userId="S::vanessa.fudge@cornwall.gov.uk::0e2c2f08-3fab-4892-8ae6-88e74c622513" providerId="AD" clId="Web-{42F98A53-4D4D-1E7D-E2A9-FEF6F02651E0}" dt="2024-01-24T12:32:44.910" v="367"/>
          <ac:spMkLst>
            <pc:docMk/>
            <pc:sldMk cId="1658708458" sldId="289"/>
            <ac:spMk id="20" creationId="{6269ACAC-BA42-7E7F-31FE-904C250C8BCD}"/>
          </ac:spMkLst>
        </pc:spChg>
        <pc:spChg chg="mod">
          <ac:chgData name="Vanessa Fudge" userId="S::vanessa.fudge@cornwall.gov.uk::0e2c2f08-3fab-4892-8ae6-88e74c622513" providerId="AD" clId="Web-{42F98A53-4D4D-1E7D-E2A9-FEF6F02651E0}" dt="2024-01-24T12:31:44.299" v="361" actId="20577"/>
          <ac:spMkLst>
            <pc:docMk/>
            <pc:sldMk cId="1658708458" sldId="289"/>
            <ac:spMk id="21" creationId="{9B80C523-079E-AAD1-6B9A-F052344B181D}"/>
          </ac:spMkLst>
        </pc:spChg>
        <pc:spChg chg="mod">
          <ac:chgData name="Vanessa Fudge" userId="S::vanessa.fudge@cornwall.gov.uk::0e2c2f08-3fab-4892-8ae6-88e74c622513" providerId="AD" clId="Web-{42F98A53-4D4D-1E7D-E2A9-FEF6F02651E0}" dt="2024-01-24T12:34:13.616" v="381" actId="20577"/>
          <ac:spMkLst>
            <pc:docMk/>
            <pc:sldMk cId="1658708458" sldId="289"/>
            <ac:spMk id="22" creationId="{5A283EF2-0CC0-2D0F-C48D-9706FD3A4D03}"/>
          </ac:spMkLst>
        </pc:spChg>
        <pc:spChg chg="mod">
          <ac:chgData name="Vanessa Fudge" userId="S::vanessa.fudge@cornwall.gov.uk::0e2c2f08-3fab-4892-8ae6-88e74c622513" providerId="AD" clId="Web-{42F98A53-4D4D-1E7D-E2A9-FEF6F02651E0}" dt="2024-01-24T12:33:23.583" v="370" actId="20577"/>
          <ac:spMkLst>
            <pc:docMk/>
            <pc:sldMk cId="1658708458" sldId="289"/>
            <ac:spMk id="23" creationId="{893EC280-C4D4-570A-CD3F-543DF802BBB0}"/>
          </ac:spMkLst>
        </pc:spChg>
        <pc:spChg chg="mod">
          <ac:chgData name="Vanessa Fudge" userId="S::vanessa.fudge@cornwall.gov.uk::0e2c2f08-3fab-4892-8ae6-88e74c622513" providerId="AD" clId="Web-{42F98A53-4D4D-1E7D-E2A9-FEF6F02651E0}" dt="2024-01-24T12:33:40.256" v="372" actId="14100"/>
          <ac:spMkLst>
            <pc:docMk/>
            <pc:sldMk cId="1658708458" sldId="289"/>
            <ac:spMk id="24" creationId="{AE721BCA-DFDF-9F55-E75B-8E30932C375C}"/>
          </ac:spMkLst>
        </pc:spChg>
        <pc:graphicFrameChg chg="add del mod">
          <ac:chgData name="Vanessa Fudge" userId="S::vanessa.fudge@cornwall.gov.uk::0e2c2f08-3fab-4892-8ae6-88e74c622513" providerId="AD" clId="Web-{42F98A53-4D4D-1E7D-E2A9-FEF6F02651E0}" dt="2024-01-24T12:28:41.481" v="257"/>
          <ac:graphicFrameMkLst>
            <pc:docMk/>
            <pc:sldMk cId="1658708458" sldId="289"/>
            <ac:graphicFrameMk id="5" creationId="{06D6870C-45DC-29BB-8589-A5214CA5DE10}"/>
          </ac:graphicFrameMkLst>
        </pc:graphicFrameChg>
        <pc:graphicFrameChg chg="add del mod">
          <ac:chgData name="Vanessa Fudge" userId="S::vanessa.fudge@cornwall.gov.uk::0e2c2f08-3fab-4892-8ae6-88e74c622513" providerId="AD" clId="Web-{42F98A53-4D4D-1E7D-E2A9-FEF6F02651E0}" dt="2024-01-24T12:29:05.919" v="262"/>
          <ac:graphicFrameMkLst>
            <pc:docMk/>
            <pc:sldMk cId="1658708458" sldId="289"/>
            <ac:graphicFrameMk id="7" creationId="{DB04D646-C81B-F713-23E0-B96C3BC939BC}"/>
          </ac:graphicFrameMkLst>
        </pc:graphicFrameChg>
      </pc:sldChg>
      <pc:sldChg chg="addSp modSp">
        <pc:chgData name="Vanessa Fudge" userId="S::vanessa.fudge@cornwall.gov.uk::0e2c2f08-3fab-4892-8ae6-88e74c622513" providerId="AD" clId="Web-{42F98A53-4D4D-1E7D-E2A9-FEF6F02651E0}" dt="2024-01-24T12:34:41.773" v="399" actId="20577"/>
        <pc:sldMkLst>
          <pc:docMk/>
          <pc:sldMk cId="3428722821" sldId="290"/>
        </pc:sldMkLst>
        <pc:spChg chg="mod">
          <ac:chgData name="Vanessa Fudge" userId="S::vanessa.fudge@cornwall.gov.uk::0e2c2f08-3fab-4892-8ae6-88e74c622513" providerId="AD" clId="Web-{42F98A53-4D4D-1E7D-E2A9-FEF6F02651E0}" dt="2024-01-24T12:21:32.781" v="76" actId="14100"/>
          <ac:spMkLst>
            <pc:docMk/>
            <pc:sldMk cId="3428722821" sldId="290"/>
            <ac:spMk id="3" creationId="{1B80132E-E5BC-1D62-18E6-F2D5F620D5C3}"/>
          </ac:spMkLst>
        </pc:spChg>
        <pc:spChg chg="add mod">
          <ac:chgData name="Vanessa Fudge" userId="S::vanessa.fudge@cornwall.gov.uk::0e2c2f08-3fab-4892-8ae6-88e74c622513" providerId="AD" clId="Web-{42F98A53-4D4D-1E7D-E2A9-FEF6F02651E0}" dt="2024-01-24T12:23:04.534" v="120" actId="14100"/>
          <ac:spMkLst>
            <pc:docMk/>
            <pc:sldMk cId="3428722821" sldId="290"/>
            <ac:spMk id="4" creationId="{F73E4DAE-9849-2786-40DB-F5E748AB6423}"/>
          </ac:spMkLst>
        </pc:spChg>
        <pc:spChg chg="add mod">
          <ac:chgData name="Vanessa Fudge" userId="S::vanessa.fudge@cornwall.gov.uk::0e2c2f08-3fab-4892-8ae6-88e74c622513" providerId="AD" clId="Web-{42F98A53-4D4D-1E7D-E2A9-FEF6F02651E0}" dt="2024-01-24T12:24:43.990" v="195" actId="14100"/>
          <ac:spMkLst>
            <pc:docMk/>
            <pc:sldMk cId="3428722821" sldId="290"/>
            <ac:spMk id="5" creationId="{7047BC33-9EA9-233B-0829-42B5A0128EAA}"/>
          </ac:spMkLst>
        </pc:spChg>
        <pc:spChg chg="add mod">
          <ac:chgData name="Vanessa Fudge" userId="S::vanessa.fudge@cornwall.gov.uk::0e2c2f08-3fab-4892-8ae6-88e74c622513" providerId="AD" clId="Web-{42F98A53-4D4D-1E7D-E2A9-FEF6F02651E0}" dt="2024-01-24T12:26:24.337" v="238" actId="20577"/>
          <ac:spMkLst>
            <pc:docMk/>
            <pc:sldMk cId="3428722821" sldId="290"/>
            <ac:spMk id="6" creationId="{2C2BE48C-936E-23BD-BA83-324EEC809E6D}"/>
          </ac:spMkLst>
        </pc:spChg>
        <pc:spChg chg="mod">
          <ac:chgData name="Vanessa Fudge" userId="S::vanessa.fudge@cornwall.gov.uk::0e2c2f08-3fab-4892-8ae6-88e74c622513" providerId="AD" clId="Web-{42F98A53-4D4D-1E7D-E2A9-FEF6F02651E0}" dt="2024-01-24T12:27:48.386" v="251" actId="1076"/>
          <ac:spMkLst>
            <pc:docMk/>
            <pc:sldMk cId="3428722821" sldId="290"/>
            <ac:spMk id="19" creationId="{68C08ED0-46E4-6455-E8BD-1B3A7406F396}"/>
          </ac:spMkLst>
        </pc:spChg>
        <pc:spChg chg="mod">
          <ac:chgData name="Vanessa Fudge" userId="S::vanessa.fudge@cornwall.gov.uk::0e2c2f08-3fab-4892-8ae6-88e74c622513" providerId="AD" clId="Web-{42F98A53-4D4D-1E7D-E2A9-FEF6F02651E0}" dt="2024-01-24T12:21:55.454" v="87" actId="14100"/>
          <ac:spMkLst>
            <pc:docMk/>
            <pc:sldMk cId="3428722821" sldId="290"/>
            <ac:spMk id="22" creationId="{BC10CE97-0596-C095-815F-C3D27EB6F51F}"/>
          </ac:spMkLst>
        </pc:spChg>
        <pc:spChg chg="mod">
          <ac:chgData name="Vanessa Fudge" userId="S::vanessa.fudge@cornwall.gov.uk::0e2c2f08-3fab-4892-8ae6-88e74c622513" providerId="AD" clId="Web-{42F98A53-4D4D-1E7D-E2A9-FEF6F02651E0}" dt="2024-01-24T12:27:43.605" v="250" actId="1076"/>
          <ac:spMkLst>
            <pc:docMk/>
            <pc:sldMk cId="3428722821" sldId="290"/>
            <ac:spMk id="23" creationId="{9E236312-AAD0-4D97-7506-CAD86092269F}"/>
          </ac:spMkLst>
        </pc:spChg>
        <pc:spChg chg="mod">
          <ac:chgData name="Vanessa Fudge" userId="S::vanessa.fudge@cornwall.gov.uk::0e2c2f08-3fab-4892-8ae6-88e74c622513" providerId="AD" clId="Web-{42F98A53-4D4D-1E7D-E2A9-FEF6F02651E0}" dt="2024-01-24T12:21:28.609" v="75" actId="1076"/>
          <ac:spMkLst>
            <pc:docMk/>
            <pc:sldMk cId="3428722821" sldId="290"/>
            <ac:spMk id="27" creationId="{F9EBF471-D432-2D7C-FF4B-7C5E576092D8}"/>
          </ac:spMkLst>
        </pc:spChg>
        <pc:spChg chg="mod">
          <ac:chgData name="Vanessa Fudge" userId="S::vanessa.fudge@cornwall.gov.uk::0e2c2f08-3fab-4892-8ae6-88e74c622513" providerId="AD" clId="Web-{42F98A53-4D4D-1E7D-E2A9-FEF6F02651E0}" dt="2024-01-24T12:25:13.725" v="200" actId="14100"/>
          <ac:spMkLst>
            <pc:docMk/>
            <pc:sldMk cId="3428722821" sldId="290"/>
            <ac:spMk id="28" creationId="{A235FB24-FDFB-BA5A-34EA-731752E79AFB}"/>
          </ac:spMkLst>
        </pc:spChg>
        <pc:spChg chg="mod">
          <ac:chgData name="Vanessa Fudge" userId="S::vanessa.fudge@cornwall.gov.uk::0e2c2f08-3fab-4892-8ae6-88e74c622513" providerId="AD" clId="Web-{42F98A53-4D4D-1E7D-E2A9-FEF6F02651E0}" dt="2024-01-24T12:34:41.773" v="399" actId="20577"/>
          <ac:spMkLst>
            <pc:docMk/>
            <pc:sldMk cId="3428722821" sldId="290"/>
            <ac:spMk id="33" creationId="{88231903-5834-9E1B-FE06-AB203FB6E99A}"/>
          </ac:spMkLst>
        </pc:spChg>
        <pc:spChg chg="mod">
          <ac:chgData name="Vanessa Fudge" userId="S::vanessa.fudge@cornwall.gov.uk::0e2c2f08-3fab-4892-8ae6-88e74c622513" providerId="AD" clId="Web-{42F98A53-4D4D-1E7D-E2A9-FEF6F02651E0}" dt="2024-01-24T12:27:22.510" v="249" actId="14100"/>
          <ac:spMkLst>
            <pc:docMk/>
            <pc:sldMk cId="3428722821" sldId="290"/>
            <ac:spMk id="34" creationId="{E20C549C-AA74-E0DF-34B9-BBC309426E3E}"/>
          </ac:spMkLst>
        </pc:spChg>
      </pc:sldChg>
    </pc:docChg>
  </pc:docChgLst>
  <pc:docChgLst>
    <pc:chgData name="Vanessa Fudge" userId="0e2c2f08-3fab-4892-8ae6-88e74c622513" providerId="ADAL" clId="{856F70FA-2C00-4F33-B727-50A72BC264D4}"/>
    <pc:docChg chg="undo custSel addSld delSld modSld sldOrd">
      <pc:chgData name="Vanessa Fudge" userId="0e2c2f08-3fab-4892-8ae6-88e74c622513" providerId="ADAL" clId="{856F70FA-2C00-4F33-B727-50A72BC264D4}" dt="2024-01-29T15:50:17.282" v="6588" actId="14100"/>
      <pc:docMkLst>
        <pc:docMk/>
      </pc:docMkLst>
      <pc:sldChg chg="modSp mod">
        <pc:chgData name="Vanessa Fudge" userId="0e2c2f08-3fab-4892-8ae6-88e74c622513" providerId="ADAL" clId="{856F70FA-2C00-4F33-B727-50A72BC264D4}" dt="2024-01-29T14:33:41.995" v="2" actId="1076"/>
        <pc:sldMkLst>
          <pc:docMk/>
          <pc:sldMk cId="225700084" sldId="288"/>
        </pc:sldMkLst>
        <pc:spChg chg="mod">
          <ac:chgData name="Vanessa Fudge" userId="0e2c2f08-3fab-4892-8ae6-88e74c622513" providerId="ADAL" clId="{856F70FA-2C00-4F33-B727-50A72BC264D4}" dt="2024-01-29T14:33:41.995" v="2" actId="1076"/>
          <ac:spMkLst>
            <pc:docMk/>
            <pc:sldMk cId="225700084" sldId="288"/>
            <ac:spMk id="38" creationId="{BE14C3C8-CE39-133E-31F8-E2A69DFA914D}"/>
          </ac:spMkLst>
        </pc:spChg>
      </pc:sldChg>
      <pc:sldChg chg="modSp mod">
        <pc:chgData name="Vanessa Fudge" userId="0e2c2f08-3fab-4892-8ae6-88e74c622513" providerId="ADAL" clId="{856F70FA-2C00-4F33-B727-50A72BC264D4}" dt="2024-01-29T15:03:10.318" v="1961" actId="20577"/>
        <pc:sldMkLst>
          <pc:docMk/>
          <pc:sldMk cId="1658708458" sldId="289"/>
        </pc:sldMkLst>
        <pc:spChg chg="mod">
          <ac:chgData name="Vanessa Fudge" userId="0e2c2f08-3fab-4892-8ae6-88e74c622513" providerId="ADAL" clId="{856F70FA-2C00-4F33-B727-50A72BC264D4}" dt="2024-01-29T15:03:10.318" v="1961" actId="20577"/>
          <ac:spMkLst>
            <pc:docMk/>
            <pc:sldMk cId="1658708458" sldId="289"/>
            <ac:spMk id="20" creationId="{6269ACAC-BA42-7E7F-31FE-904C250C8BCD}"/>
          </ac:spMkLst>
        </pc:spChg>
      </pc:sldChg>
      <pc:sldChg chg="addSp delSp modSp mod">
        <pc:chgData name="Vanessa Fudge" userId="0e2c2f08-3fab-4892-8ae6-88e74c622513" providerId="ADAL" clId="{856F70FA-2C00-4F33-B727-50A72BC264D4}" dt="2024-01-29T15:02:16.862" v="1943" actId="1076"/>
        <pc:sldMkLst>
          <pc:docMk/>
          <pc:sldMk cId="3428722821" sldId="290"/>
        </pc:sldMkLst>
        <pc:spChg chg="mod">
          <ac:chgData name="Vanessa Fudge" userId="0e2c2f08-3fab-4892-8ae6-88e74c622513" providerId="ADAL" clId="{856F70FA-2C00-4F33-B727-50A72BC264D4}" dt="2024-01-29T14:33:09.849" v="0" actId="14100"/>
          <ac:spMkLst>
            <pc:docMk/>
            <pc:sldMk cId="3428722821" sldId="290"/>
            <ac:spMk id="4" creationId="{F73E4DAE-9849-2786-40DB-F5E748AB6423}"/>
          </ac:spMkLst>
        </pc:spChg>
        <pc:spChg chg="add del">
          <ac:chgData name="Vanessa Fudge" userId="0e2c2f08-3fab-4892-8ae6-88e74c622513" providerId="ADAL" clId="{856F70FA-2C00-4F33-B727-50A72BC264D4}" dt="2024-01-29T15:00:27.923" v="1799" actId="11529"/>
          <ac:spMkLst>
            <pc:docMk/>
            <pc:sldMk cId="3428722821" sldId="290"/>
            <ac:spMk id="7" creationId="{4D5F86BA-7A80-7C40-7533-CCE6FBFE77E5}"/>
          </ac:spMkLst>
        </pc:spChg>
        <pc:spChg chg="add del mod">
          <ac:chgData name="Vanessa Fudge" userId="0e2c2f08-3fab-4892-8ae6-88e74c622513" providerId="ADAL" clId="{856F70FA-2C00-4F33-B727-50A72BC264D4}" dt="2024-01-29T15:02:05.501" v="1941" actId="11529"/>
          <ac:spMkLst>
            <pc:docMk/>
            <pc:sldMk cId="3428722821" sldId="290"/>
            <ac:spMk id="8" creationId="{07F77554-8C2F-8E84-276F-E290C95EF9FE}"/>
          </ac:spMkLst>
        </pc:spChg>
        <pc:spChg chg="mod">
          <ac:chgData name="Vanessa Fudge" userId="0e2c2f08-3fab-4892-8ae6-88e74c622513" providerId="ADAL" clId="{856F70FA-2C00-4F33-B727-50A72BC264D4}" dt="2024-01-29T14:59:31.708" v="1797" actId="14100"/>
          <ac:spMkLst>
            <pc:docMk/>
            <pc:sldMk cId="3428722821" sldId="290"/>
            <ac:spMk id="20" creationId="{F72DAE73-21F7-8185-5FF6-275EF00C8DED}"/>
          </ac:spMkLst>
        </pc:spChg>
        <pc:spChg chg="mod">
          <ac:chgData name="Vanessa Fudge" userId="0e2c2f08-3fab-4892-8ae6-88e74c622513" providerId="ADAL" clId="{856F70FA-2C00-4F33-B727-50A72BC264D4}" dt="2024-01-29T15:02:16.862" v="1943" actId="1076"/>
          <ac:spMkLst>
            <pc:docMk/>
            <pc:sldMk cId="3428722821" sldId="290"/>
            <ac:spMk id="21" creationId="{C8D08912-9C86-C80F-1BBA-0034FC0AE4C5}"/>
          </ac:spMkLst>
        </pc:spChg>
        <pc:spChg chg="mod">
          <ac:chgData name="Vanessa Fudge" userId="0e2c2f08-3fab-4892-8ae6-88e74c622513" providerId="ADAL" clId="{856F70FA-2C00-4F33-B727-50A72BC264D4}" dt="2024-01-29T14:59:22.623" v="1795" actId="1076"/>
          <ac:spMkLst>
            <pc:docMk/>
            <pc:sldMk cId="3428722821" sldId="290"/>
            <ac:spMk id="23" creationId="{9E236312-AAD0-4D97-7506-CAD86092269F}"/>
          </ac:spMkLst>
        </pc:spChg>
        <pc:spChg chg="mod">
          <ac:chgData name="Vanessa Fudge" userId="0e2c2f08-3fab-4892-8ae6-88e74c622513" providerId="ADAL" clId="{856F70FA-2C00-4F33-B727-50A72BC264D4}" dt="2024-01-29T15:00:49.625" v="1806" actId="14100"/>
          <ac:spMkLst>
            <pc:docMk/>
            <pc:sldMk cId="3428722821" sldId="290"/>
            <ac:spMk id="31" creationId="{3916CCED-665A-402A-538B-5B674F2983E8}"/>
          </ac:spMkLst>
        </pc:spChg>
      </pc:sldChg>
      <pc:sldChg chg="addSp delSp modSp new mod">
        <pc:chgData name="Vanessa Fudge" userId="0e2c2f08-3fab-4892-8ae6-88e74c622513" providerId="ADAL" clId="{856F70FA-2C00-4F33-B727-50A72BC264D4}" dt="2024-01-29T14:58:40.352" v="1792" actId="1076"/>
        <pc:sldMkLst>
          <pc:docMk/>
          <pc:sldMk cId="3196331913" sldId="291"/>
        </pc:sldMkLst>
        <pc:spChg chg="mod">
          <ac:chgData name="Vanessa Fudge" userId="0e2c2f08-3fab-4892-8ae6-88e74c622513" providerId="ADAL" clId="{856F70FA-2C00-4F33-B727-50A72BC264D4}" dt="2024-01-29T14:34:48.536" v="44" actId="5793"/>
          <ac:spMkLst>
            <pc:docMk/>
            <pc:sldMk cId="3196331913" sldId="291"/>
            <ac:spMk id="2" creationId="{01E0E8A3-5862-D00F-B2CC-2903E09A187A}"/>
          </ac:spMkLst>
        </pc:spChg>
        <pc:spChg chg="del">
          <ac:chgData name="Vanessa Fudge" userId="0e2c2f08-3fab-4892-8ae6-88e74c622513" providerId="ADAL" clId="{856F70FA-2C00-4F33-B727-50A72BC264D4}" dt="2024-01-29T14:35:01.275" v="45" actId="478"/>
          <ac:spMkLst>
            <pc:docMk/>
            <pc:sldMk cId="3196331913" sldId="291"/>
            <ac:spMk id="3" creationId="{D67ED847-3047-CD0C-B4D1-78273AA113FB}"/>
          </ac:spMkLst>
        </pc:spChg>
        <pc:spChg chg="del">
          <ac:chgData name="Vanessa Fudge" userId="0e2c2f08-3fab-4892-8ae6-88e74c622513" providerId="ADAL" clId="{856F70FA-2C00-4F33-B727-50A72BC264D4}" dt="2024-01-29T14:35:03.384" v="46" actId="478"/>
          <ac:spMkLst>
            <pc:docMk/>
            <pc:sldMk cId="3196331913" sldId="291"/>
            <ac:spMk id="4" creationId="{9352D319-4765-DC59-A855-ADE3A844842A}"/>
          </ac:spMkLst>
        </pc:spChg>
        <pc:spChg chg="del">
          <ac:chgData name="Vanessa Fudge" userId="0e2c2f08-3fab-4892-8ae6-88e74c622513" providerId="ADAL" clId="{856F70FA-2C00-4F33-B727-50A72BC264D4}" dt="2024-01-29T14:35:07.581" v="47" actId="478"/>
          <ac:spMkLst>
            <pc:docMk/>
            <pc:sldMk cId="3196331913" sldId="291"/>
            <ac:spMk id="5" creationId="{C17659F8-FDC5-5214-9057-A3CEC074D34F}"/>
          </ac:spMkLst>
        </pc:spChg>
        <pc:spChg chg="del">
          <ac:chgData name="Vanessa Fudge" userId="0e2c2f08-3fab-4892-8ae6-88e74c622513" providerId="ADAL" clId="{856F70FA-2C00-4F33-B727-50A72BC264D4}" dt="2024-01-29T14:35:41.019" v="48" actId="478"/>
          <ac:spMkLst>
            <pc:docMk/>
            <pc:sldMk cId="3196331913" sldId="291"/>
            <ac:spMk id="6" creationId="{48AC6E81-BAB8-E0E5-7354-9D17364F3398}"/>
          </ac:spMkLst>
        </pc:spChg>
        <pc:spChg chg="del">
          <ac:chgData name="Vanessa Fudge" userId="0e2c2f08-3fab-4892-8ae6-88e74c622513" providerId="ADAL" clId="{856F70FA-2C00-4F33-B727-50A72BC264D4}" dt="2024-01-29T14:35:43.624" v="49" actId="478"/>
          <ac:spMkLst>
            <pc:docMk/>
            <pc:sldMk cId="3196331913" sldId="291"/>
            <ac:spMk id="7" creationId="{857646C3-60A7-3F07-7A96-A12254723092}"/>
          </ac:spMkLst>
        </pc:spChg>
        <pc:spChg chg="del">
          <ac:chgData name="Vanessa Fudge" userId="0e2c2f08-3fab-4892-8ae6-88e74c622513" providerId="ADAL" clId="{856F70FA-2C00-4F33-B727-50A72BC264D4}" dt="2024-01-29T14:35:52.454" v="51" actId="478"/>
          <ac:spMkLst>
            <pc:docMk/>
            <pc:sldMk cId="3196331913" sldId="291"/>
            <ac:spMk id="8" creationId="{64BB2633-AAE6-4DB0-FF89-C46BF15F4812}"/>
          </ac:spMkLst>
        </pc:spChg>
        <pc:spChg chg="del">
          <ac:chgData name="Vanessa Fudge" userId="0e2c2f08-3fab-4892-8ae6-88e74c622513" providerId="ADAL" clId="{856F70FA-2C00-4F33-B727-50A72BC264D4}" dt="2024-01-29T14:35:57.935" v="53" actId="478"/>
          <ac:spMkLst>
            <pc:docMk/>
            <pc:sldMk cId="3196331913" sldId="291"/>
            <ac:spMk id="9" creationId="{13BC67D6-F465-9886-250E-2E828D6DC612}"/>
          </ac:spMkLst>
        </pc:spChg>
        <pc:spChg chg="del">
          <ac:chgData name="Vanessa Fudge" userId="0e2c2f08-3fab-4892-8ae6-88e74c622513" providerId="ADAL" clId="{856F70FA-2C00-4F33-B727-50A72BC264D4}" dt="2024-01-29T14:36:06.535" v="55" actId="478"/>
          <ac:spMkLst>
            <pc:docMk/>
            <pc:sldMk cId="3196331913" sldId="291"/>
            <ac:spMk id="10" creationId="{11A08C96-2D3E-F46C-0EA4-8A3A49B8BAD7}"/>
          </ac:spMkLst>
        </pc:spChg>
        <pc:spChg chg="del">
          <ac:chgData name="Vanessa Fudge" userId="0e2c2f08-3fab-4892-8ae6-88e74c622513" providerId="ADAL" clId="{856F70FA-2C00-4F33-B727-50A72BC264D4}" dt="2024-01-29T14:35:49.770" v="50" actId="478"/>
          <ac:spMkLst>
            <pc:docMk/>
            <pc:sldMk cId="3196331913" sldId="291"/>
            <ac:spMk id="11" creationId="{7325A414-BBD9-1E1D-1562-2C5F94EA0DAE}"/>
          </ac:spMkLst>
        </pc:spChg>
        <pc:spChg chg="del">
          <ac:chgData name="Vanessa Fudge" userId="0e2c2f08-3fab-4892-8ae6-88e74c622513" providerId="ADAL" clId="{856F70FA-2C00-4F33-B727-50A72BC264D4}" dt="2024-01-29T14:35:55.282" v="52" actId="478"/>
          <ac:spMkLst>
            <pc:docMk/>
            <pc:sldMk cId="3196331913" sldId="291"/>
            <ac:spMk id="12" creationId="{764F640F-99AC-B5B5-EBBE-65B30B5B42AB}"/>
          </ac:spMkLst>
        </pc:spChg>
        <pc:spChg chg="del">
          <ac:chgData name="Vanessa Fudge" userId="0e2c2f08-3fab-4892-8ae6-88e74c622513" providerId="ADAL" clId="{856F70FA-2C00-4F33-B727-50A72BC264D4}" dt="2024-01-29T14:36:03.298" v="54" actId="478"/>
          <ac:spMkLst>
            <pc:docMk/>
            <pc:sldMk cId="3196331913" sldId="291"/>
            <ac:spMk id="13" creationId="{3EAEE005-1172-8D6B-D7AC-0CABD71EBE71}"/>
          </ac:spMkLst>
        </pc:spChg>
        <pc:spChg chg="del">
          <ac:chgData name="Vanessa Fudge" userId="0e2c2f08-3fab-4892-8ae6-88e74c622513" providerId="ADAL" clId="{856F70FA-2C00-4F33-B727-50A72BC264D4}" dt="2024-01-29T14:36:11.248" v="56" actId="478"/>
          <ac:spMkLst>
            <pc:docMk/>
            <pc:sldMk cId="3196331913" sldId="291"/>
            <ac:spMk id="14" creationId="{98A1E696-0A7A-3243-12EA-61BE0469A4E0}"/>
          </ac:spMkLst>
        </pc:spChg>
        <pc:spChg chg="add mod">
          <ac:chgData name="Vanessa Fudge" userId="0e2c2f08-3fab-4892-8ae6-88e74c622513" providerId="ADAL" clId="{856F70FA-2C00-4F33-B727-50A72BC264D4}" dt="2024-01-29T14:38:56.479" v="261" actId="14100"/>
          <ac:spMkLst>
            <pc:docMk/>
            <pc:sldMk cId="3196331913" sldId="291"/>
            <ac:spMk id="18" creationId="{DF80A81B-4115-3F6A-921E-7652A5F95423}"/>
          </ac:spMkLst>
        </pc:spChg>
        <pc:spChg chg="add mod">
          <ac:chgData name="Vanessa Fudge" userId="0e2c2f08-3fab-4892-8ae6-88e74c622513" providerId="ADAL" clId="{856F70FA-2C00-4F33-B727-50A72BC264D4}" dt="2024-01-29T14:41:04.164" v="552" actId="14100"/>
          <ac:spMkLst>
            <pc:docMk/>
            <pc:sldMk cId="3196331913" sldId="291"/>
            <ac:spMk id="19" creationId="{97742A08-9FD1-A5F7-6E51-70A30D6EF9A7}"/>
          </ac:spMkLst>
        </pc:spChg>
        <pc:spChg chg="add mod">
          <ac:chgData name="Vanessa Fudge" userId="0e2c2f08-3fab-4892-8ae6-88e74c622513" providerId="ADAL" clId="{856F70FA-2C00-4F33-B727-50A72BC264D4}" dt="2024-01-29T14:43:18.716" v="666" actId="20577"/>
          <ac:spMkLst>
            <pc:docMk/>
            <pc:sldMk cId="3196331913" sldId="291"/>
            <ac:spMk id="20" creationId="{C241F5CF-A80C-5EB6-6D6D-CF5A6D284A46}"/>
          </ac:spMkLst>
        </pc:spChg>
        <pc:spChg chg="add mod">
          <ac:chgData name="Vanessa Fudge" userId="0e2c2f08-3fab-4892-8ae6-88e74c622513" providerId="ADAL" clId="{856F70FA-2C00-4F33-B727-50A72BC264D4}" dt="2024-01-29T14:58:40.352" v="1792" actId="1076"/>
          <ac:spMkLst>
            <pc:docMk/>
            <pc:sldMk cId="3196331913" sldId="291"/>
            <ac:spMk id="21" creationId="{34C89964-A753-39F9-DDA0-909CCA496518}"/>
          </ac:spMkLst>
        </pc:spChg>
        <pc:spChg chg="add mod">
          <ac:chgData name="Vanessa Fudge" userId="0e2c2f08-3fab-4892-8ae6-88e74c622513" providerId="ADAL" clId="{856F70FA-2C00-4F33-B727-50A72BC264D4}" dt="2024-01-29T14:55:14.927" v="1460" actId="14100"/>
          <ac:spMkLst>
            <pc:docMk/>
            <pc:sldMk cId="3196331913" sldId="291"/>
            <ac:spMk id="22" creationId="{AE8E0863-7D89-035B-6FB4-9E17999E0AC6}"/>
          </ac:spMkLst>
        </pc:spChg>
        <pc:spChg chg="add mod">
          <ac:chgData name="Vanessa Fudge" userId="0e2c2f08-3fab-4892-8ae6-88e74c622513" providerId="ADAL" clId="{856F70FA-2C00-4F33-B727-50A72BC264D4}" dt="2024-01-29T14:53:44.843" v="1408" actId="1076"/>
          <ac:spMkLst>
            <pc:docMk/>
            <pc:sldMk cId="3196331913" sldId="291"/>
            <ac:spMk id="23" creationId="{F340AB65-C43A-1ABF-1BD2-9BFEF090703F}"/>
          </ac:spMkLst>
        </pc:spChg>
        <pc:spChg chg="add mod">
          <ac:chgData name="Vanessa Fudge" userId="0e2c2f08-3fab-4892-8ae6-88e74c622513" providerId="ADAL" clId="{856F70FA-2C00-4F33-B727-50A72BC264D4}" dt="2024-01-29T14:47:47.751" v="931" actId="20577"/>
          <ac:spMkLst>
            <pc:docMk/>
            <pc:sldMk cId="3196331913" sldId="291"/>
            <ac:spMk id="24" creationId="{DB39A835-BB6C-E7EE-0D40-FC033D3600B4}"/>
          </ac:spMkLst>
        </pc:spChg>
        <pc:spChg chg="add mod">
          <ac:chgData name="Vanessa Fudge" userId="0e2c2f08-3fab-4892-8ae6-88e74c622513" providerId="ADAL" clId="{856F70FA-2C00-4F33-B727-50A72BC264D4}" dt="2024-01-29T14:48:16.480" v="987" actId="5793"/>
          <ac:spMkLst>
            <pc:docMk/>
            <pc:sldMk cId="3196331913" sldId="291"/>
            <ac:spMk id="25" creationId="{932DAA8F-BA33-D2CB-0CEE-61DC2CE5ABF3}"/>
          </ac:spMkLst>
        </pc:spChg>
        <pc:spChg chg="add mod">
          <ac:chgData name="Vanessa Fudge" userId="0e2c2f08-3fab-4892-8ae6-88e74c622513" providerId="ADAL" clId="{856F70FA-2C00-4F33-B727-50A72BC264D4}" dt="2024-01-29T14:51:19.617" v="1275" actId="14100"/>
          <ac:spMkLst>
            <pc:docMk/>
            <pc:sldMk cId="3196331913" sldId="291"/>
            <ac:spMk id="26" creationId="{FE67D71A-880C-3119-8D9E-8A9CBD664FB1}"/>
          </ac:spMkLst>
        </pc:spChg>
        <pc:spChg chg="add mod">
          <ac:chgData name="Vanessa Fudge" userId="0e2c2f08-3fab-4892-8ae6-88e74c622513" providerId="ADAL" clId="{856F70FA-2C00-4F33-B727-50A72BC264D4}" dt="2024-01-29T14:53:42.603" v="1407" actId="1076"/>
          <ac:spMkLst>
            <pc:docMk/>
            <pc:sldMk cId="3196331913" sldId="291"/>
            <ac:spMk id="27" creationId="{3AE9C142-F4D3-69FD-AB5D-646D94EA77BD}"/>
          </ac:spMkLst>
        </pc:spChg>
        <pc:spChg chg="add mod">
          <ac:chgData name="Vanessa Fudge" userId="0e2c2f08-3fab-4892-8ae6-88e74c622513" providerId="ADAL" clId="{856F70FA-2C00-4F33-B727-50A72BC264D4}" dt="2024-01-29T14:54:33.851" v="1447" actId="5793"/>
          <ac:spMkLst>
            <pc:docMk/>
            <pc:sldMk cId="3196331913" sldId="291"/>
            <ac:spMk id="28" creationId="{EE0D32C7-C23E-0EA7-2D60-9FD9084A17D9}"/>
          </ac:spMkLst>
        </pc:spChg>
        <pc:spChg chg="add mod">
          <ac:chgData name="Vanessa Fudge" userId="0e2c2f08-3fab-4892-8ae6-88e74c622513" providerId="ADAL" clId="{856F70FA-2C00-4F33-B727-50A72BC264D4}" dt="2024-01-29T14:56:07.341" v="1549" actId="14100"/>
          <ac:spMkLst>
            <pc:docMk/>
            <pc:sldMk cId="3196331913" sldId="291"/>
            <ac:spMk id="29" creationId="{9EBA13E4-C4F6-378C-78EF-EAAB38253425}"/>
          </ac:spMkLst>
        </pc:spChg>
        <pc:spChg chg="add mod">
          <ac:chgData name="Vanessa Fudge" userId="0e2c2f08-3fab-4892-8ae6-88e74c622513" providerId="ADAL" clId="{856F70FA-2C00-4F33-B727-50A72BC264D4}" dt="2024-01-29T14:57:37.943" v="1722" actId="14100"/>
          <ac:spMkLst>
            <pc:docMk/>
            <pc:sldMk cId="3196331913" sldId="291"/>
            <ac:spMk id="30" creationId="{6295E8C8-8A23-47C8-D56A-226B169FA048}"/>
          </ac:spMkLst>
        </pc:spChg>
        <pc:spChg chg="add mod">
          <ac:chgData name="Vanessa Fudge" userId="0e2c2f08-3fab-4892-8ae6-88e74c622513" providerId="ADAL" clId="{856F70FA-2C00-4F33-B727-50A72BC264D4}" dt="2024-01-29T14:58:36.930" v="1791" actId="14100"/>
          <ac:spMkLst>
            <pc:docMk/>
            <pc:sldMk cId="3196331913" sldId="291"/>
            <ac:spMk id="31" creationId="{38527822-9260-25DA-5C2E-839E12F0CD5D}"/>
          </ac:spMkLst>
        </pc:spChg>
      </pc:sldChg>
      <pc:sldChg chg="new del">
        <pc:chgData name="Vanessa Fudge" userId="0e2c2f08-3fab-4892-8ae6-88e74c622513" providerId="ADAL" clId="{856F70FA-2C00-4F33-B727-50A72BC264D4}" dt="2024-01-29T15:10:53.800" v="1966" actId="2696"/>
        <pc:sldMkLst>
          <pc:docMk/>
          <pc:sldMk cId="2439323945" sldId="292"/>
        </pc:sldMkLst>
      </pc:sldChg>
      <pc:sldChg chg="addSp modSp add mod ord">
        <pc:chgData name="Vanessa Fudge" userId="0e2c2f08-3fab-4892-8ae6-88e74c622513" providerId="ADAL" clId="{856F70FA-2C00-4F33-B727-50A72BC264D4}" dt="2024-01-29T15:48:23.648" v="6298" actId="20577"/>
        <pc:sldMkLst>
          <pc:docMk/>
          <pc:sldMk cId="2267703829" sldId="293"/>
        </pc:sldMkLst>
        <pc:spChg chg="mod">
          <ac:chgData name="Vanessa Fudge" userId="0e2c2f08-3fab-4892-8ae6-88e74c622513" providerId="ADAL" clId="{856F70FA-2C00-4F33-B727-50A72BC264D4}" dt="2024-01-29T15:11:01.118" v="1969" actId="20577"/>
          <ac:spMkLst>
            <pc:docMk/>
            <pc:sldMk cId="2267703829" sldId="293"/>
            <ac:spMk id="2" creationId="{D8EA5C0D-450A-616B-6D5A-FE23AB7882D9}"/>
          </ac:spMkLst>
        </pc:spChg>
        <pc:spChg chg="mod">
          <ac:chgData name="Vanessa Fudge" userId="0e2c2f08-3fab-4892-8ae6-88e74c622513" providerId="ADAL" clId="{856F70FA-2C00-4F33-B727-50A72BC264D4}" dt="2024-01-29T15:18:32.129" v="2903" actId="20577"/>
          <ac:spMkLst>
            <pc:docMk/>
            <pc:sldMk cId="2267703829" sldId="293"/>
            <ac:spMk id="3" creationId="{82C68FC9-1F21-FE72-9710-8FA9B08891ED}"/>
          </ac:spMkLst>
        </pc:spChg>
        <pc:spChg chg="add mod">
          <ac:chgData name="Vanessa Fudge" userId="0e2c2f08-3fab-4892-8ae6-88e74c622513" providerId="ADAL" clId="{856F70FA-2C00-4F33-B727-50A72BC264D4}" dt="2024-01-29T15:36:32.714" v="5266" actId="20577"/>
          <ac:spMkLst>
            <pc:docMk/>
            <pc:sldMk cId="2267703829" sldId="293"/>
            <ac:spMk id="4" creationId="{4996574F-59D8-5726-F3A5-85DFD8D89CE5}"/>
          </ac:spMkLst>
        </pc:spChg>
        <pc:spChg chg="add mod">
          <ac:chgData name="Vanessa Fudge" userId="0e2c2f08-3fab-4892-8ae6-88e74c622513" providerId="ADAL" clId="{856F70FA-2C00-4F33-B727-50A72BC264D4}" dt="2024-01-29T15:48:23.648" v="6298" actId="20577"/>
          <ac:spMkLst>
            <pc:docMk/>
            <pc:sldMk cId="2267703829" sldId="293"/>
            <ac:spMk id="5" creationId="{C4675C85-25D4-D7ED-9260-E29E5C0FB1CB}"/>
          </ac:spMkLst>
        </pc:spChg>
        <pc:spChg chg="mod">
          <ac:chgData name="Vanessa Fudge" userId="0e2c2f08-3fab-4892-8ae6-88e74c622513" providerId="ADAL" clId="{856F70FA-2C00-4F33-B727-50A72BC264D4}" dt="2024-01-29T15:28:21.364" v="4230" actId="5793"/>
          <ac:spMkLst>
            <pc:docMk/>
            <pc:sldMk cId="2267703829" sldId="293"/>
            <ac:spMk id="19" creationId="{4B49D594-CBE4-3093-D47F-DF502EE252C0}"/>
          </ac:spMkLst>
        </pc:spChg>
        <pc:spChg chg="mod">
          <ac:chgData name="Vanessa Fudge" userId="0e2c2f08-3fab-4892-8ae6-88e74c622513" providerId="ADAL" clId="{856F70FA-2C00-4F33-B727-50A72BC264D4}" dt="2024-01-29T15:19:38.023" v="3081" actId="20577"/>
          <ac:spMkLst>
            <pc:docMk/>
            <pc:sldMk cId="2267703829" sldId="293"/>
            <ac:spMk id="20" creationId="{6269ACAC-BA42-7E7F-31FE-904C250C8BCD}"/>
          </ac:spMkLst>
        </pc:spChg>
        <pc:spChg chg="mod">
          <ac:chgData name="Vanessa Fudge" userId="0e2c2f08-3fab-4892-8ae6-88e74c622513" providerId="ADAL" clId="{856F70FA-2C00-4F33-B727-50A72BC264D4}" dt="2024-01-29T15:20:22.859" v="3152" actId="5793"/>
          <ac:spMkLst>
            <pc:docMk/>
            <pc:sldMk cId="2267703829" sldId="293"/>
            <ac:spMk id="21" creationId="{9B80C523-079E-AAD1-6B9A-F052344B181D}"/>
          </ac:spMkLst>
        </pc:spChg>
        <pc:spChg chg="mod">
          <ac:chgData name="Vanessa Fudge" userId="0e2c2f08-3fab-4892-8ae6-88e74c622513" providerId="ADAL" clId="{856F70FA-2C00-4F33-B727-50A72BC264D4}" dt="2024-01-29T15:28:54.204" v="4323" actId="20577"/>
          <ac:spMkLst>
            <pc:docMk/>
            <pc:sldMk cId="2267703829" sldId="293"/>
            <ac:spMk id="22" creationId="{5A283EF2-0CC0-2D0F-C48D-9706FD3A4D03}"/>
          </ac:spMkLst>
        </pc:spChg>
        <pc:spChg chg="mod">
          <ac:chgData name="Vanessa Fudge" userId="0e2c2f08-3fab-4892-8ae6-88e74c622513" providerId="ADAL" clId="{856F70FA-2C00-4F33-B727-50A72BC264D4}" dt="2024-01-29T15:30:39.928" v="4578" actId="14100"/>
          <ac:spMkLst>
            <pc:docMk/>
            <pc:sldMk cId="2267703829" sldId="293"/>
            <ac:spMk id="23" creationId="{893EC280-C4D4-570A-CD3F-543DF802BBB0}"/>
          </ac:spMkLst>
        </pc:spChg>
        <pc:spChg chg="mod">
          <ac:chgData name="Vanessa Fudge" userId="0e2c2f08-3fab-4892-8ae6-88e74c622513" providerId="ADAL" clId="{856F70FA-2C00-4F33-B727-50A72BC264D4}" dt="2024-01-29T15:31:31.339" v="4670" actId="20577"/>
          <ac:spMkLst>
            <pc:docMk/>
            <pc:sldMk cId="2267703829" sldId="293"/>
            <ac:spMk id="24" creationId="{AE721BCA-DFDF-9F55-E75B-8E30932C375C}"/>
          </ac:spMkLst>
        </pc:spChg>
      </pc:sldChg>
      <pc:sldChg chg="addSp modSp add mod">
        <pc:chgData name="Vanessa Fudge" userId="0e2c2f08-3fab-4892-8ae6-88e74c622513" providerId="ADAL" clId="{856F70FA-2C00-4F33-B727-50A72BC264D4}" dt="2024-01-29T15:39:44.132" v="5580" actId="20577"/>
        <pc:sldMkLst>
          <pc:docMk/>
          <pc:sldMk cId="4032046537" sldId="294"/>
        </pc:sldMkLst>
        <pc:spChg chg="mod">
          <ac:chgData name="Vanessa Fudge" userId="0e2c2f08-3fab-4892-8ae6-88e74c622513" providerId="ADAL" clId="{856F70FA-2C00-4F33-B727-50A72BC264D4}" dt="2024-01-29T15:12:25.409" v="2026" actId="20577"/>
          <ac:spMkLst>
            <pc:docMk/>
            <pc:sldMk cId="4032046537" sldId="294"/>
            <ac:spMk id="2" creationId="{D8EA5C0D-450A-616B-6D5A-FE23AB7882D9}"/>
          </ac:spMkLst>
        </pc:spChg>
        <pc:spChg chg="mod">
          <ac:chgData name="Vanessa Fudge" userId="0e2c2f08-3fab-4892-8ae6-88e74c622513" providerId="ADAL" clId="{856F70FA-2C00-4F33-B727-50A72BC264D4}" dt="2024-01-29T15:23:23.686" v="3531" actId="14100"/>
          <ac:spMkLst>
            <pc:docMk/>
            <pc:sldMk cId="4032046537" sldId="294"/>
            <ac:spMk id="3" creationId="{82C68FC9-1F21-FE72-9710-8FA9B08891ED}"/>
          </ac:spMkLst>
        </pc:spChg>
        <pc:spChg chg="add mod">
          <ac:chgData name="Vanessa Fudge" userId="0e2c2f08-3fab-4892-8ae6-88e74c622513" providerId="ADAL" clId="{856F70FA-2C00-4F33-B727-50A72BC264D4}" dt="2024-01-29T15:39:44.132" v="5580" actId="20577"/>
          <ac:spMkLst>
            <pc:docMk/>
            <pc:sldMk cId="4032046537" sldId="294"/>
            <ac:spMk id="4" creationId="{9B514592-E271-997B-B2F8-7069B0DC2075}"/>
          </ac:spMkLst>
        </pc:spChg>
        <pc:spChg chg="mod">
          <ac:chgData name="Vanessa Fudge" userId="0e2c2f08-3fab-4892-8ae6-88e74c622513" providerId="ADAL" clId="{856F70FA-2C00-4F33-B727-50A72BC264D4}" dt="2024-01-29T15:13:58.518" v="2244" actId="20577"/>
          <ac:spMkLst>
            <pc:docMk/>
            <pc:sldMk cId="4032046537" sldId="294"/>
            <ac:spMk id="19" creationId="{4B49D594-CBE4-3093-D47F-DF502EE252C0}"/>
          </ac:spMkLst>
        </pc:spChg>
        <pc:spChg chg="mod">
          <ac:chgData name="Vanessa Fudge" userId="0e2c2f08-3fab-4892-8ae6-88e74c622513" providerId="ADAL" clId="{856F70FA-2C00-4F33-B727-50A72BC264D4}" dt="2024-01-29T15:17:53.789" v="2784" actId="20577"/>
          <ac:spMkLst>
            <pc:docMk/>
            <pc:sldMk cId="4032046537" sldId="294"/>
            <ac:spMk id="20" creationId="{6269ACAC-BA42-7E7F-31FE-904C250C8BCD}"/>
          </ac:spMkLst>
        </pc:spChg>
        <pc:spChg chg="mod">
          <ac:chgData name="Vanessa Fudge" userId="0e2c2f08-3fab-4892-8ae6-88e74c622513" providerId="ADAL" clId="{856F70FA-2C00-4F33-B727-50A72BC264D4}" dt="2024-01-29T15:24:53.460" v="3766" actId="14100"/>
          <ac:spMkLst>
            <pc:docMk/>
            <pc:sldMk cId="4032046537" sldId="294"/>
            <ac:spMk id="21" creationId="{9B80C523-079E-AAD1-6B9A-F052344B181D}"/>
          </ac:spMkLst>
        </pc:spChg>
        <pc:spChg chg="mod">
          <ac:chgData name="Vanessa Fudge" userId="0e2c2f08-3fab-4892-8ae6-88e74c622513" providerId="ADAL" clId="{856F70FA-2C00-4F33-B727-50A72BC264D4}" dt="2024-01-29T15:26:30.872" v="3990" actId="14100"/>
          <ac:spMkLst>
            <pc:docMk/>
            <pc:sldMk cId="4032046537" sldId="294"/>
            <ac:spMk id="22" creationId="{5A283EF2-0CC0-2D0F-C48D-9706FD3A4D03}"/>
          </ac:spMkLst>
        </pc:spChg>
        <pc:spChg chg="mod">
          <ac:chgData name="Vanessa Fudge" userId="0e2c2f08-3fab-4892-8ae6-88e74c622513" providerId="ADAL" clId="{856F70FA-2C00-4F33-B727-50A72BC264D4}" dt="2024-01-29T15:33:16.302" v="4858" actId="20577"/>
          <ac:spMkLst>
            <pc:docMk/>
            <pc:sldMk cId="4032046537" sldId="294"/>
            <ac:spMk id="23" creationId="{893EC280-C4D4-570A-CD3F-543DF802BBB0}"/>
          </ac:spMkLst>
        </pc:spChg>
        <pc:spChg chg="mod">
          <ac:chgData name="Vanessa Fudge" userId="0e2c2f08-3fab-4892-8ae6-88e74c622513" providerId="ADAL" clId="{856F70FA-2C00-4F33-B727-50A72BC264D4}" dt="2024-01-29T15:35:19.333" v="5202" actId="14100"/>
          <ac:spMkLst>
            <pc:docMk/>
            <pc:sldMk cId="4032046537" sldId="294"/>
            <ac:spMk id="24" creationId="{AE721BCA-DFDF-9F55-E75B-8E30932C375C}"/>
          </ac:spMkLst>
        </pc:spChg>
      </pc:sldChg>
      <pc:sldChg chg="addSp modSp add mod">
        <pc:chgData name="Vanessa Fudge" userId="0e2c2f08-3fab-4892-8ae6-88e74c622513" providerId="ADAL" clId="{856F70FA-2C00-4F33-B727-50A72BC264D4}" dt="2024-01-29T15:50:17.282" v="6588" actId="14100"/>
        <pc:sldMkLst>
          <pc:docMk/>
          <pc:sldMk cId="800523225" sldId="295"/>
        </pc:sldMkLst>
        <pc:spChg chg="mod">
          <ac:chgData name="Vanessa Fudge" userId="0e2c2f08-3fab-4892-8ae6-88e74c622513" providerId="ADAL" clId="{856F70FA-2C00-4F33-B727-50A72BC264D4}" dt="2024-01-29T15:12:57.943" v="2046" actId="20577"/>
          <ac:spMkLst>
            <pc:docMk/>
            <pc:sldMk cId="800523225" sldId="295"/>
            <ac:spMk id="2" creationId="{D8EA5C0D-450A-616B-6D5A-FE23AB7882D9}"/>
          </ac:spMkLst>
        </pc:spChg>
        <pc:spChg chg="mod">
          <ac:chgData name="Vanessa Fudge" userId="0e2c2f08-3fab-4892-8ae6-88e74c622513" providerId="ADAL" clId="{856F70FA-2C00-4F33-B727-50A72BC264D4}" dt="2024-01-29T15:43:18.695" v="5774" actId="20577"/>
          <ac:spMkLst>
            <pc:docMk/>
            <pc:sldMk cId="800523225" sldId="295"/>
            <ac:spMk id="3" creationId="{82C68FC9-1F21-FE72-9710-8FA9B08891ED}"/>
          </ac:spMkLst>
        </pc:spChg>
        <pc:spChg chg="add mod">
          <ac:chgData name="Vanessa Fudge" userId="0e2c2f08-3fab-4892-8ae6-88e74c622513" providerId="ADAL" clId="{856F70FA-2C00-4F33-B727-50A72BC264D4}" dt="2024-01-29T15:46:15.121" v="6131" actId="14100"/>
          <ac:spMkLst>
            <pc:docMk/>
            <pc:sldMk cId="800523225" sldId="295"/>
            <ac:spMk id="4" creationId="{2CFA394A-1A99-0526-9BE3-2F6BC49E7EFD}"/>
          </ac:spMkLst>
        </pc:spChg>
        <pc:spChg chg="add mod">
          <ac:chgData name="Vanessa Fudge" userId="0e2c2f08-3fab-4892-8ae6-88e74c622513" providerId="ADAL" clId="{856F70FA-2C00-4F33-B727-50A72BC264D4}" dt="2024-01-29T15:50:17.282" v="6588" actId="14100"/>
          <ac:spMkLst>
            <pc:docMk/>
            <pc:sldMk cId="800523225" sldId="295"/>
            <ac:spMk id="5" creationId="{90337BAB-CCE1-591E-9C17-A604B22A8B5E}"/>
          </ac:spMkLst>
        </pc:spChg>
        <pc:spChg chg="mod">
          <ac:chgData name="Vanessa Fudge" userId="0e2c2f08-3fab-4892-8ae6-88e74c622513" providerId="ADAL" clId="{856F70FA-2C00-4F33-B727-50A72BC264D4}" dt="2024-01-29T15:29:56.276" v="4501" actId="20577"/>
          <ac:spMkLst>
            <pc:docMk/>
            <pc:sldMk cId="800523225" sldId="295"/>
            <ac:spMk id="19" creationId="{4B49D594-CBE4-3093-D47F-DF502EE252C0}"/>
          </ac:spMkLst>
        </pc:spChg>
        <pc:spChg chg="mod">
          <ac:chgData name="Vanessa Fudge" userId="0e2c2f08-3fab-4892-8ae6-88e74c622513" providerId="ADAL" clId="{856F70FA-2C00-4F33-B727-50A72BC264D4}" dt="2024-01-29T15:47:03.322" v="6196" actId="14100"/>
          <ac:spMkLst>
            <pc:docMk/>
            <pc:sldMk cId="800523225" sldId="295"/>
            <ac:spMk id="20" creationId="{6269ACAC-BA42-7E7F-31FE-904C250C8BCD}"/>
          </ac:spMkLst>
        </pc:spChg>
        <pc:spChg chg="mod">
          <ac:chgData name="Vanessa Fudge" userId="0e2c2f08-3fab-4892-8ae6-88e74c622513" providerId="ADAL" clId="{856F70FA-2C00-4F33-B727-50A72BC264D4}" dt="2024-01-29T15:45:39.819" v="6034" actId="1076"/>
          <ac:spMkLst>
            <pc:docMk/>
            <pc:sldMk cId="800523225" sldId="295"/>
            <ac:spMk id="21" creationId="{9B80C523-079E-AAD1-6B9A-F052344B181D}"/>
          </ac:spMkLst>
        </pc:spChg>
        <pc:spChg chg="mod">
          <ac:chgData name="Vanessa Fudge" userId="0e2c2f08-3fab-4892-8ae6-88e74c622513" providerId="ADAL" clId="{856F70FA-2C00-4F33-B727-50A72BC264D4}" dt="2024-01-29T15:21:35.033" v="3334" actId="14100"/>
          <ac:spMkLst>
            <pc:docMk/>
            <pc:sldMk cId="800523225" sldId="295"/>
            <ac:spMk id="22" creationId="{5A283EF2-0CC0-2D0F-C48D-9706FD3A4D03}"/>
          </ac:spMkLst>
        </pc:spChg>
        <pc:spChg chg="mod">
          <ac:chgData name="Vanessa Fudge" userId="0e2c2f08-3fab-4892-8ae6-88e74c622513" providerId="ADAL" clId="{856F70FA-2C00-4F33-B727-50A72BC264D4}" dt="2024-01-29T15:50:06.322" v="6586" actId="14100"/>
          <ac:spMkLst>
            <pc:docMk/>
            <pc:sldMk cId="800523225" sldId="295"/>
            <ac:spMk id="23" creationId="{893EC280-C4D4-570A-CD3F-543DF802BBB0}"/>
          </ac:spMkLst>
        </pc:spChg>
        <pc:spChg chg="mod">
          <ac:chgData name="Vanessa Fudge" userId="0e2c2f08-3fab-4892-8ae6-88e74c622513" providerId="ADAL" clId="{856F70FA-2C00-4F33-B727-50A72BC264D4}" dt="2024-01-29T15:45:36.866" v="6033" actId="14100"/>
          <ac:spMkLst>
            <pc:docMk/>
            <pc:sldMk cId="800523225" sldId="295"/>
            <ac:spMk id="24" creationId="{AE721BCA-DFDF-9F55-E75B-8E30932C375C}"/>
          </ac:spMkLst>
        </pc:spChg>
      </pc:sldChg>
      <pc:sldChg chg="new del">
        <pc:chgData name="Vanessa Fudge" userId="0e2c2f08-3fab-4892-8ae6-88e74c622513" providerId="ADAL" clId="{856F70FA-2C00-4F33-B727-50A72BC264D4}" dt="2024-01-29T15:12:37.695" v="2028" actId="2696"/>
        <pc:sldMkLst>
          <pc:docMk/>
          <pc:sldMk cId="1283545973" sldId="295"/>
        </pc:sldMkLst>
      </pc:sldChg>
      <pc:sldChg chg="add del">
        <pc:chgData name="Vanessa Fudge" userId="0e2c2f08-3fab-4892-8ae6-88e74c622513" providerId="ADAL" clId="{856F70FA-2C00-4F33-B727-50A72BC264D4}" dt="2024-01-29T15:12:44.832" v="2030" actId="2890"/>
        <pc:sldMkLst>
          <pc:docMk/>
          <pc:sldMk cId="4256537453" sldId="295"/>
        </pc:sldMkLst>
      </pc:sldChg>
    </pc:docChg>
  </pc:docChgLst>
  <pc:docChgLst>
    <pc:chgData name="Vanessa Fudge" userId="S::vanessa.fudge@cornwall.gov.uk::0e2c2f08-3fab-4892-8ae6-88e74c622513" providerId="AD" clId="Web-{D664FD11-B849-66B7-F386-5873C09099D2}"/>
    <pc:docChg chg="addSld modSld">
      <pc:chgData name="Vanessa Fudge" userId="S::vanessa.fudge@cornwall.gov.uk::0e2c2f08-3fab-4892-8ae6-88e74c622513" providerId="AD" clId="Web-{D664FD11-B849-66B7-F386-5873C09099D2}" dt="2024-01-23T16:38:19.340" v="1431" actId="14100"/>
      <pc:docMkLst>
        <pc:docMk/>
      </pc:docMkLst>
      <pc:sldChg chg="addSp delSp modSp new">
        <pc:chgData name="Vanessa Fudge" userId="S::vanessa.fudge@cornwall.gov.uk::0e2c2f08-3fab-4892-8ae6-88e74c622513" providerId="AD" clId="Web-{D664FD11-B849-66B7-F386-5873C09099D2}" dt="2024-01-23T15:58:54.243" v="447"/>
        <pc:sldMkLst>
          <pc:docMk/>
          <pc:sldMk cId="1658708458" sldId="289"/>
        </pc:sldMkLst>
        <pc:spChg chg="mod">
          <ac:chgData name="Vanessa Fudge" userId="S::vanessa.fudge@cornwall.gov.uk::0e2c2f08-3fab-4892-8ae6-88e74c622513" providerId="AD" clId="Web-{D664FD11-B849-66B7-F386-5873C09099D2}" dt="2024-01-23T15:56:51.145" v="426" actId="20577"/>
          <ac:spMkLst>
            <pc:docMk/>
            <pc:sldMk cId="1658708458" sldId="289"/>
            <ac:spMk id="2" creationId="{D8EA5C0D-450A-616B-6D5A-FE23AB7882D9}"/>
          </ac:spMkLst>
        </pc:spChg>
        <pc:spChg chg="del mod">
          <ac:chgData name="Vanessa Fudge" userId="S::vanessa.fudge@cornwall.gov.uk::0e2c2f08-3fab-4892-8ae6-88e74c622513" providerId="AD" clId="Web-{D664FD11-B849-66B7-F386-5873C09099D2}" dt="2024-01-23T15:37:17.925" v="66"/>
          <ac:spMkLst>
            <pc:docMk/>
            <pc:sldMk cId="1658708458" sldId="289"/>
            <ac:spMk id="3" creationId="{7BD8C670-75E6-8749-7928-7875636708F4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5:37:20.441" v="67"/>
          <ac:spMkLst>
            <pc:docMk/>
            <pc:sldMk cId="1658708458" sldId="289"/>
            <ac:spMk id="4" creationId="{FD661B35-BA66-7F9C-0F54-1C7AF9DAC7C0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5:37:22.332" v="68"/>
          <ac:spMkLst>
            <pc:docMk/>
            <pc:sldMk cId="1658708458" sldId="289"/>
            <ac:spMk id="5" creationId="{4CC54297-23FF-21BE-E070-777ED75326E5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5:37:30.301" v="69"/>
          <ac:spMkLst>
            <pc:docMk/>
            <pc:sldMk cId="1658708458" sldId="289"/>
            <ac:spMk id="6" creationId="{5D5D6889-DB19-E707-86DF-73796E309AC4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5:37:41.238" v="70"/>
          <ac:spMkLst>
            <pc:docMk/>
            <pc:sldMk cId="1658708458" sldId="289"/>
            <ac:spMk id="7" creationId="{E216B932-FA76-B5DE-63EE-5DD941E710EA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5:37:51.910" v="72"/>
          <ac:spMkLst>
            <pc:docMk/>
            <pc:sldMk cId="1658708458" sldId="289"/>
            <ac:spMk id="8" creationId="{9E4E30E1-4A43-09CB-4AF4-93CC44AD636D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5:38:11.020" v="74"/>
          <ac:spMkLst>
            <pc:docMk/>
            <pc:sldMk cId="1658708458" sldId="289"/>
            <ac:spMk id="9" creationId="{4C340692-778A-C7F0-BE85-BD1EE6BFBE58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5:38:38.677" v="76"/>
          <ac:spMkLst>
            <pc:docMk/>
            <pc:sldMk cId="1658708458" sldId="289"/>
            <ac:spMk id="10" creationId="{2D5EC4EF-D637-F7F9-91DA-10F02F1FB498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5:37:45.973" v="71"/>
          <ac:spMkLst>
            <pc:docMk/>
            <pc:sldMk cId="1658708458" sldId="289"/>
            <ac:spMk id="11" creationId="{4DEE0297-7AC5-0D37-B6EF-170CC29E047A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5:37:57.567" v="73"/>
          <ac:spMkLst>
            <pc:docMk/>
            <pc:sldMk cId="1658708458" sldId="289"/>
            <ac:spMk id="12" creationId="{8B961AD2-C400-0285-B21B-A11CAD2DF9DC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5:38:36.146" v="75"/>
          <ac:spMkLst>
            <pc:docMk/>
            <pc:sldMk cId="1658708458" sldId="289"/>
            <ac:spMk id="13" creationId="{3A1C7EF7-F23D-6640-8408-015D3DFDF8D1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5:38:41.287" v="77"/>
          <ac:spMkLst>
            <pc:docMk/>
            <pc:sldMk cId="1658708458" sldId="289"/>
            <ac:spMk id="14" creationId="{7A01F6A4-D008-0C3B-3849-6031AD1F678A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5:43:47.483" v="137" actId="14100"/>
          <ac:spMkLst>
            <pc:docMk/>
            <pc:sldMk cId="1658708458" sldId="289"/>
            <ac:spMk id="18" creationId="{FEFD540B-663B-BBC9-7E78-049961243162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5:58:11.491" v="446"/>
          <ac:spMkLst>
            <pc:docMk/>
            <pc:sldMk cId="1658708458" sldId="289"/>
            <ac:spMk id="19" creationId="{4B49D594-CBE4-3093-D47F-DF502EE252C0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5:49:56.415" v="247" actId="14100"/>
          <ac:spMkLst>
            <pc:docMk/>
            <pc:sldMk cId="1658708458" sldId="289"/>
            <ac:spMk id="20" creationId="{6269ACAC-BA42-7E7F-31FE-904C250C8BCD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5:51:59.700" v="294" actId="14100"/>
          <ac:spMkLst>
            <pc:docMk/>
            <pc:sldMk cId="1658708458" sldId="289"/>
            <ac:spMk id="21" creationId="{9B80C523-079E-AAD1-6B9A-F052344B181D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5:58:54.243" v="447"/>
          <ac:spMkLst>
            <pc:docMk/>
            <pc:sldMk cId="1658708458" sldId="289"/>
            <ac:spMk id="22" creationId="{5A283EF2-0CC0-2D0F-C48D-9706FD3A4D03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5:54:31.282" v="393" actId="20577"/>
          <ac:spMkLst>
            <pc:docMk/>
            <pc:sldMk cId="1658708458" sldId="289"/>
            <ac:spMk id="23" creationId="{893EC280-C4D4-570A-CD3F-543DF802BBB0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5:57:17.162" v="444" actId="20577"/>
          <ac:spMkLst>
            <pc:docMk/>
            <pc:sldMk cId="1658708458" sldId="289"/>
            <ac:spMk id="24" creationId="{AE721BCA-DFDF-9F55-E75B-8E30932C375C}"/>
          </ac:spMkLst>
        </pc:spChg>
      </pc:sldChg>
      <pc:sldChg chg="addSp delSp modSp new">
        <pc:chgData name="Vanessa Fudge" userId="S::vanessa.fudge@cornwall.gov.uk::0e2c2f08-3fab-4892-8ae6-88e74c622513" providerId="AD" clId="Web-{D664FD11-B849-66B7-F386-5873C09099D2}" dt="2024-01-23T16:38:19.340" v="1431" actId="14100"/>
        <pc:sldMkLst>
          <pc:docMk/>
          <pc:sldMk cId="3428722821" sldId="290"/>
        </pc:sldMkLst>
        <pc:spChg chg="mod">
          <ac:chgData name="Vanessa Fudge" userId="S::vanessa.fudge@cornwall.gov.uk::0e2c2f08-3fab-4892-8ae6-88e74c622513" providerId="AD" clId="Web-{D664FD11-B849-66B7-F386-5873C09099D2}" dt="2024-01-23T16:01:18.497" v="464" actId="20577"/>
          <ac:spMkLst>
            <pc:docMk/>
            <pc:sldMk cId="3428722821" sldId="290"/>
            <ac:spMk id="2" creationId="{6E3503BA-CD18-77CC-9838-BA061257ECB8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6:00:18.073" v="449"/>
          <ac:spMkLst>
            <pc:docMk/>
            <pc:sldMk cId="3428722821" sldId="290"/>
            <ac:spMk id="3" creationId="{FB417883-4BBB-EF98-6927-905422478338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6:00:19.667" v="450"/>
          <ac:spMkLst>
            <pc:docMk/>
            <pc:sldMk cId="3428722821" sldId="290"/>
            <ac:spMk id="4" creationId="{8F46E59B-69B0-5D3C-B0B3-29BE76DED939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6:00:21.089" v="451"/>
          <ac:spMkLst>
            <pc:docMk/>
            <pc:sldMk cId="3428722821" sldId="290"/>
            <ac:spMk id="5" creationId="{3EFC7C3A-3529-9F84-417C-13B159941F81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6:00:22.355" v="452"/>
          <ac:spMkLst>
            <pc:docMk/>
            <pc:sldMk cId="3428722821" sldId="290"/>
            <ac:spMk id="6" creationId="{70174EEE-9808-8A17-7C0A-58236E1F8A54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6:00:29.573" v="453"/>
          <ac:spMkLst>
            <pc:docMk/>
            <pc:sldMk cId="3428722821" sldId="290"/>
            <ac:spMk id="7" creationId="{848DCB01-7BB6-1AD7-F095-DEB87B3E6DD5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6:00:32.886" v="454"/>
          <ac:spMkLst>
            <pc:docMk/>
            <pc:sldMk cId="3428722821" sldId="290"/>
            <ac:spMk id="8" creationId="{DE996788-EDF9-9356-9E1F-069AF0DBF0A3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6:00:35.511" v="455"/>
          <ac:spMkLst>
            <pc:docMk/>
            <pc:sldMk cId="3428722821" sldId="290"/>
            <ac:spMk id="9" creationId="{B33E3DF7-653F-C2CA-C3F8-4969E493FAF5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6:00:37.449" v="456"/>
          <ac:spMkLst>
            <pc:docMk/>
            <pc:sldMk cId="3428722821" sldId="290"/>
            <ac:spMk id="10" creationId="{3061A34A-3ABB-BE2C-90F9-533459E473F0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6:00:40.855" v="457"/>
          <ac:spMkLst>
            <pc:docMk/>
            <pc:sldMk cId="3428722821" sldId="290"/>
            <ac:spMk id="11" creationId="{C86D8DFF-4E83-C5D3-9728-8306F4C55828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6:00:42.543" v="458"/>
          <ac:spMkLst>
            <pc:docMk/>
            <pc:sldMk cId="3428722821" sldId="290"/>
            <ac:spMk id="12" creationId="{63982669-7CBB-567C-6A4C-9E9614EEBBE9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6:00:44.136" v="459"/>
          <ac:spMkLst>
            <pc:docMk/>
            <pc:sldMk cId="3428722821" sldId="290"/>
            <ac:spMk id="13" creationId="{EFD10499-41D4-A14C-BEFF-44564371D085}"/>
          </ac:spMkLst>
        </pc:spChg>
        <pc:spChg chg="del">
          <ac:chgData name="Vanessa Fudge" userId="S::vanessa.fudge@cornwall.gov.uk::0e2c2f08-3fab-4892-8ae6-88e74c622513" providerId="AD" clId="Web-{D664FD11-B849-66B7-F386-5873C09099D2}" dt="2024-01-23T16:00:46.371" v="460"/>
          <ac:spMkLst>
            <pc:docMk/>
            <pc:sldMk cId="3428722821" sldId="290"/>
            <ac:spMk id="14" creationId="{8E9DEDFD-CD76-EE8D-63AF-B7C7C4F360F5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6:34:43.600" v="1344" actId="14100"/>
          <ac:spMkLst>
            <pc:docMk/>
            <pc:sldMk cId="3428722821" sldId="290"/>
            <ac:spMk id="18" creationId="{FB8B825F-0BC9-0B7F-147D-EDAE879AF943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6:04:52.987" v="615" actId="14100"/>
          <ac:spMkLst>
            <pc:docMk/>
            <pc:sldMk cId="3428722821" sldId="290"/>
            <ac:spMk id="19" creationId="{68C08ED0-46E4-6455-E8BD-1B3A7406F396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6:30:39.468" v="1228" actId="14100"/>
          <ac:spMkLst>
            <pc:docMk/>
            <pc:sldMk cId="3428722821" sldId="290"/>
            <ac:spMk id="20" creationId="{F72DAE73-21F7-8185-5FF6-275EF00C8DED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6:27:41.010" v="1156" actId="1076"/>
          <ac:spMkLst>
            <pc:docMk/>
            <pc:sldMk cId="3428722821" sldId="290"/>
            <ac:spMk id="21" creationId="{C8D08912-9C86-C80F-1BBA-0034FC0AE4C5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6:38:19.340" v="1431" actId="14100"/>
          <ac:spMkLst>
            <pc:docMk/>
            <pc:sldMk cId="3428722821" sldId="290"/>
            <ac:spMk id="22" creationId="{BC10CE97-0596-C095-815F-C3D27EB6F51F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6:10:53.357" v="769" actId="20577"/>
          <ac:spMkLst>
            <pc:docMk/>
            <pc:sldMk cId="3428722821" sldId="290"/>
            <ac:spMk id="23" creationId="{9E236312-AAD0-4D97-7506-CAD86092269F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6:34:04.646" v="1338" actId="14100"/>
          <ac:spMkLst>
            <pc:docMk/>
            <pc:sldMk cId="3428722821" sldId="290"/>
            <ac:spMk id="24" creationId="{DB96E813-C92F-938B-59AC-9A8647B05DB2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6:13:20.876" v="843" actId="20577"/>
          <ac:spMkLst>
            <pc:docMk/>
            <pc:sldMk cId="3428722821" sldId="290"/>
            <ac:spMk id="25" creationId="{1D7F25BC-8D6A-DB01-3D42-657798E6D1F5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6:15:28.630" v="905" actId="14100"/>
          <ac:spMkLst>
            <pc:docMk/>
            <pc:sldMk cId="3428722821" sldId="290"/>
            <ac:spMk id="26" creationId="{8C3F7194-3520-2AC9-6EF1-FEBD98B2F862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6:17:09.070" v="941" actId="14100"/>
          <ac:spMkLst>
            <pc:docMk/>
            <pc:sldMk cId="3428722821" sldId="290"/>
            <ac:spMk id="27" creationId="{F9EBF471-D432-2D7C-FF4B-7C5E576092D8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6:22:25.985" v="985" actId="20577"/>
          <ac:spMkLst>
            <pc:docMk/>
            <pc:sldMk cId="3428722821" sldId="290"/>
            <ac:spMk id="28" creationId="{A235FB24-FDFB-BA5A-34EA-731752E79AFB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6:24:23.254" v="1053" actId="20577"/>
          <ac:spMkLst>
            <pc:docMk/>
            <pc:sldMk cId="3428722821" sldId="290"/>
            <ac:spMk id="29" creationId="{85414944-02AD-E57F-95B9-7E8C4FA5823D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6:26:28.820" v="1109" actId="14100"/>
          <ac:spMkLst>
            <pc:docMk/>
            <pc:sldMk cId="3428722821" sldId="290"/>
            <ac:spMk id="30" creationId="{859EFE6C-0C4C-4B6A-4300-5EEEFABF197D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6:27:23.353" v="1152" actId="20577"/>
          <ac:spMkLst>
            <pc:docMk/>
            <pc:sldMk cId="3428722821" sldId="290"/>
            <ac:spMk id="31" creationId="{3916CCED-665A-402A-538B-5B674F2983E8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6:31:41.798" v="1267" actId="14100"/>
          <ac:spMkLst>
            <pc:docMk/>
            <pc:sldMk cId="3428722821" sldId="290"/>
            <ac:spMk id="32" creationId="{5919A250-E53F-3325-CB63-E19F1ADE77F7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6:33:38.082" v="1332" actId="14100"/>
          <ac:spMkLst>
            <pc:docMk/>
            <pc:sldMk cId="3428722821" sldId="290"/>
            <ac:spMk id="33" creationId="{88231903-5834-9E1B-FE06-AB203FB6E99A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6:35:20.507" v="1363" actId="14100"/>
          <ac:spMkLst>
            <pc:docMk/>
            <pc:sldMk cId="3428722821" sldId="290"/>
            <ac:spMk id="34" creationId="{E20C549C-AA74-E0DF-34B9-BBC309426E3E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6:36:35.900" v="1398" actId="20577"/>
          <ac:spMkLst>
            <pc:docMk/>
            <pc:sldMk cId="3428722821" sldId="290"/>
            <ac:spMk id="35" creationId="{FD7E8C99-0A12-4623-9FE9-6C7E7DDBD40E}"/>
          </ac:spMkLst>
        </pc:spChg>
        <pc:spChg chg="add mod">
          <ac:chgData name="Vanessa Fudge" userId="S::vanessa.fudge@cornwall.gov.uk::0e2c2f08-3fab-4892-8ae6-88e74c622513" providerId="AD" clId="Web-{D664FD11-B849-66B7-F386-5873C09099D2}" dt="2024-01-23T16:38:10.340" v="1428" actId="14100"/>
          <ac:spMkLst>
            <pc:docMk/>
            <pc:sldMk cId="3428722821" sldId="290"/>
            <ac:spMk id="36" creationId="{8FBEB8ED-01E4-8D37-C9D6-4FF61AAA0AD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3/12/2024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0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MSIPCMContentMarking" descr="{&quot;HashCode&quot;:-2130211288,&quot;Placement&quot;:&quot;Header&quot;,&quot;Top&quot;:0.0,&quot;Left&quot;:770.990051,&quot;SlideWidth&quot;:960,&quot;SlideHeight&quot;:540}">
            <a:extLst>
              <a:ext uri="{FF2B5EF4-FFF2-40B4-BE49-F238E27FC236}">
                <a16:creationId xmlns:a16="http://schemas.microsoft.com/office/drawing/2014/main" id="{1CE98200-DEFA-922B-BEDD-DA5E0797DC25}"/>
              </a:ext>
            </a:extLst>
          </p:cNvPr>
          <p:cNvSpPr txBox="1"/>
          <p:nvPr userDrawn="1"/>
        </p:nvSpPr>
        <p:spPr>
          <a:xfrm>
            <a:off x="9791574" y="0"/>
            <a:ext cx="240042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FF8C00"/>
                </a:solidFill>
                <a:latin typeface="Calibri" panose="020F0502020204030204" pitchFamily="34" charset="0"/>
              </a:rPr>
              <a:t>Information Classification: CONTROLLED</a:t>
            </a:r>
          </a:p>
        </p:txBody>
      </p: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Safer Futures </a:t>
            </a:r>
            <a:br>
              <a:rPr lang="en-US" dirty="0"/>
            </a:br>
            <a:r>
              <a:rPr lang="en-US" dirty="0"/>
              <a:t>consultation responses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Laura Ball</a:t>
            </a:r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A5C0D-450A-616B-6D5A-FE23AB78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Consultation Responses –VSF</a:t>
            </a:r>
            <a:r>
              <a:rPr lang="en-GB" sz="3600" dirty="0"/>
              <a:t>- Priorities </a:t>
            </a:r>
            <a:endParaRPr lang="en-GB" sz="2400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0153B749-DD5C-7656-9091-718463E4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10</a:t>
            </a:fld>
            <a:endParaRPr lang="en-US" dirty="0"/>
          </a:p>
        </p:txBody>
      </p:sp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4B49D594-CBE4-3093-D47F-DF502EE252C0}"/>
              </a:ext>
            </a:extLst>
          </p:cNvPr>
          <p:cNvSpPr/>
          <p:nvPr/>
        </p:nvSpPr>
        <p:spPr>
          <a:xfrm>
            <a:off x="225632" y="1583377"/>
            <a:ext cx="2604653" cy="2341417"/>
          </a:xfrm>
          <a:prstGeom prst="wedgeEllipseCallout">
            <a:avLst/>
          </a:prstGeom>
          <a:solidFill>
            <a:srgbClr val="AD5C4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/>
              <a:t>A linear connection when changing from part of the service to another – especially when transitioning due to age </a:t>
            </a:r>
          </a:p>
        </p:txBody>
      </p:sp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6269ACAC-BA42-7E7F-31FE-904C250C8BCD}"/>
              </a:ext>
            </a:extLst>
          </p:cNvPr>
          <p:cNvSpPr/>
          <p:nvPr/>
        </p:nvSpPr>
        <p:spPr>
          <a:xfrm flipH="1">
            <a:off x="9005453" y="1579419"/>
            <a:ext cx="2751118" cy="2069592"/>
          </a:xfrm>
          <a:prstGeom prst="wedgeEllipseCallout">
            <a:avLst/>
          </a:prstGeom>
          <a:solidFill>
            <a:srgbClr val="AD5C4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Protecting access for marginalised groups – 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Especially non-verbal or non-English speaking </a:t>
            </a:r>
          </a:p>
        </p:txBody>
      </p:sp>
      <p:sp>
        <p:nvSpPr>
          <p:cNvPr id="21" name="Speech Bubble: Oval 20">
            <a:extLst>
              <a:ext uri="{FF2B5EF4-FFF2-40B4-BE49-F238E27FC236}">
                <a16:creationId xmlns:a16="http://schemas.microsoft.com/office/drawing/2014/main" id="{9B80C523-079E-AAD1-6B9A-F052344B181D}"/>
              </a:ext>
            </a:extLst>
          </p:cNvPr>
          <p:cNvSpPr/>
          <p:nvPr/>
        </p:nvSpPr>
        <p:spPr>
          <a:xfrm flipH="1">
            <a:off x="5585364" y="3345874"/>
            <a:ext cx="3800102" cy="1537853"/>
          </a:xfrm>
          <a:prstGeom prst="wedgeEllipseCallout">
            <a:avLst/>
          </a:prstGeom>
          <a:solidFill>
            <a:srgbClr val="5E6A7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Education programmes for young men with positive role modelling </a:t>
            </a:r>
          </a:p>
        </p:txBody>
      </p:sp>
      <p:sp>
        <p:nvSpPr>
          <p:cNvPr id="22" name="Speech Bubble: Oval 21">
            <a:extLst>
              <a:ext uri="{FF2B5EF4-FFF2-40B4-BE49-F238E27FC236}">
                <a16:creationId xmlns:a16="http://schemas.microsoft.com/office/drawing/2014/main" id="{5A283EF2-0CC0-2D0F-C48D-9706FD3A4D03}"/>
              </a:ext>
            </a:extLst>
          </p:cNvPr>
          <p:cNvSpPr/>
          <p:nvPr/>
        </p:nvSpPr>
        <p:spPr>
          <a:xfrm>
            <a:off x="225632" y="4391891"/>
            <a:ext cx="3238003" cy="1607127"/>
          </a:xfrm>
          <a:prstGeom prst="wedgeEllipseCallout">
            <a:avLst/>
          </a:prstGeom>
          <a:solidFill>
            <a:srgbClr val="5E6A7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Maintaining place based services – learn from the Safer Towns activity and what works </a:t>
            </a:r>
          </a:p>
        </p:txBody>
      </p:sp>
      <p:sp>
        <p:nvSpPr>
          <p:cNvPr id="23" name="Speech Bubble: Oval 22">
            <a:extLst>
              <a:ext uri="{FF2B5EF4-FFF2-40B4-BE49-F238E27FC236}">
                <a16:creationId xmlns:a16="http://schemas.microsoft.com/office/drawing/2014/main" id="{893EC280-C4D4-570A-CD3F-543DF802BBB0}"/>
              </a:ext>
            </a:extLst>
          </p:cNvPr>
          <p:cNvSpPr/>
          <p:nvPr/>
        </p:nvSpPr>
        <p:spPr>
          <a:xfrm>
            <a:off x="3214260" y="4433455"/>
            <a:ext cx="2386943" cy="1233054"/>
          </a:xfrm>
          <a:prstGeom prst="wedgeEllipseCallout">
            <a:avLst/>
          </a:prstGeom>
          <a:solidFill>
            <a:srgbClr val="AD5C4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Navigators like those in SEND and Housing </a:t>
            </a:r>
          </a:p>
        </p:txBody>
      </p:sp>
      <p:sp>
        <p:nvSpPr>
          <p:cNvPr id="24" name="Speech Bubble: Oval 23">
            <a:extLst>
              <a:ext uri="{FF2B5EF4-FFF2-40B4-BE49-F238E27FC236}">
                <a16:creationId xmlns:a16="http://schemas.microsoft.com/office/drawing/2014/main" id="{AE721BCA-DFDF-9F55-E75B-8E30932C375C}"/>
              </a:ext>
            </a:extLst>
          </p:cNvPr>
          <p:cNvSpPr/>
          <p:nvPr/>
        </p:nvSpPr>
        <p:spPr>
          <a:xfrm>
            <a:off x="8728367" y="4114801"/>
            <a:ext cx="3127164" cy="1884217"/>
          </a:xfrm>
          <a:prstGeom prst="wedgeEllipseCallout">
            <a:avLst/>
          </a:prstGeom>
          <a:solidFill>
            <a:srgbClr val="A09D7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Engage with smaller providers to enable them to provide specialist services – as per the VAWG Commissioning toolkit</a:t>
            </a: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82C68FC9-1F21-FE72-9710-8FA9B08891ED}"/>
              </a:ext>
            </a:extLst>
          </p:cNvPr>
          <p:cNvSpPr/>
          <p:nvPr/>
        </p:nvSpPr>
        <p:spPr>
          <a:xfrm>
            <a:off x="2830286" y="1717963"/>
            <a:ext cx="3143002" cy="2715492"/>
          </a:xfrm>
          <a:prstGeom prst="wedgeEllipseCallout">
            <a:avLst/>
          </a:prstGeom>
          <a:solidFill>
            <a:srgbClr val="A09D7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 wider lens on prevention, not just in schools, with focus on learning from DHRs and incorporate into other place based services 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2CFA394A-1A99-0526-9BE3-2F6BC49E7EFD}"/>
              </a:ext>
            </a:extLst>
          </p:cNvPr>
          <p:cNvSpPr/>
          <p:nvPr/>
        </p:nvSpPr>
        <p:spPr>
          <a:xfrm>
            <a:off x="5308269" y="1294410"/>
            <a:ext cx="3697184" cy="2022092"/>
          </a:xfrm>
          <a:prstGeom prst="wedgeEllipseCallou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Needs to be a neutral ‘open door’ service to encourage as many people as possible to come forward – whilst not losing the message that DA is a gendered crime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90337BAB-CCE1-591E-9C17-A604B22A8B5E}"/>
              </a:ext>
            </a:extLst>
          </p:cNvPr>
          <p:cNvSpPr/>
          <p:nvPr/>
        </p:nvSpPr>
        <p:spPr>
          <a:xfrm>
            <a:off x="4928266" y="4632448"/>
            <a:ext cx="3800101" cy="1537853"/>
          </a:xfrm>
          <a:prstGeom prst="wedgeEllipseCallou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Support for parents and children further down the line – children often reprocess when they hit teens </a:t>
            </a:r>
          </a:p>
        </p:txBody>
      </p:sp>
    </p:spTree>
    <p:extLst>
      <p:ext uri="{BB962C8B-B14F-4D97-AF65-F5344CB8AC3E}">
        <p14:creationId xmlns:p14="http://schemas.microsoft.com/office/powerpoint/2010/main" val="800523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7DC31-1488-8091-935A-1B03A14A5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43107"/>
            <a:ext cx="10515600" cy="1298448"/>
          </a:xfrm>
        </p:spPr>
        <p:txBody>
          <a:bodyPr/>
          <a:lstStyle/>
          <a:p>
            <a:r>
              <a:rPr lang="en-US" dirty="0"/>
              <a:t>Areas of focus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A9ECAA-48CB-8CE7-4844-AA2C77D9E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7242048" cy="109728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9210D02-BD78-856B-08E2-820032AC6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7664" y="6464808"/>
            <a:ext cx="987552" cy="310896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4A9E4B4-D03A-A994-4768-939C635A00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1341556"/>
            <a:ext cx="10000488" cy="4556324"/>
          </a:xfrm>
        </p:spPr>
        <p:txBody>
          <a:bodyPr>
            <a:normAutofit fontScale="92500"/>
          </a:bodyPr>
          <a:lstStyle/>
          <a:p>
            <a:r>
              <a:rPr lang="en-GB" sz="3100" dirty="0"/>
              <a:t>Needs led not risk led</a:t>
            </a:r>
          </a:p>
          <a:p>
            <a:r>
              <a:rPr lang="en-GB" sz="3100" dirty="0"/>
              <a:t>Branding – awareness raising of service</a:t>
            </a:r>
          </a:p>
          <a:p>
            <a:r>
              <a:rPr lang="en-GB" sz="3100" dirty="0"/>
              <a:t>Increase capacity – longer term, more flexible work</a:t>
            </a:r>
          </a:p>
          <a:p>
            <a:r>
              <a:rPr lang="en-GB" sz="3100" dirty="0"/>
              <a:t>Integration with other services – more specialisms and co-location </a:t>
            </a:r>
          </a:p>
          <a:p>
            <a:r>
              <a:rPr lang="en-GB" sz="3100" dirty="0"/>
              <a:t>No DASAs vs IDVAs</a:t>
            </a:r>
          </a:p>
          <a:p>
            <a:r>
              <a:rPr lang="en-GB" sz="3100" dirty="0"/>
              <a:t>More training for wider professionals</a:t>
            </a:r>
          </a:p>
          <a:p>
            <a:r>
              <a:rPr lang="en-GB" sz="3100" dirty="0"/>
              <a:t>More support for those who want to stay together, joint parent and child work </a:t>
            </a:r>
          </a:p>
          <a:p>
            <a:r>
              <a:rPr lang="en-GB" sz="3100" dirty="0"/>
              <a:t>Continue to focus on prevention</a:t>
            </a:r>
          </a:p>
          <a:p>
            <a:r>
              <a:rPr lang="en-GB" sz="3100" dirty="0"/>
              <a:t>Place based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60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BE14C3C8-CE39-133E-31F8-E2A69DFA9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1" y="82296"/>
            <a:ext cx="11107489" cy="1298448"/>
          </a:xfrm>
        </p:spPr>
        <p:txBody>
          <a:bodyPr/>
          <a:lstStyle/>
          <a:p>
            <a:r>
              <a:rPr lang="en-US" dirty="0"/>
              <a:t>Consultation Reponses – Safer Futures – </a:t>
            </a:r>
            <a:r>
              <a:rPr lang="en-US" dirty="0" err="1"/>
              <a:t>whats</a:t>
            </a:r>
            <a:r>
              <a:rPr lang="en-US" dirty="0"/>
              <a:t> working well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170A85-84B6-5E89-7F16-4811AE5FD4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5760" y="6464808"/>
            <a:ext cx="987552" cy="310896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9B6800-D0C2-8D9D-7F2C-5D0E41F51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76" y="6464808"/>
            <a:ext cx="3438144" cy="310896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9A4E0-99CC-34E8-536B-35867E7C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7664" y="6464808"/>
            <a:ext cx="987552" cy="310896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7" name="Speech Bubble: Oval 36">
            <a:extLst>
              <a:ext uri="{FF2B5EF4-FFF2-40B4-BE49-F238E27FC236}">
                <a16:creationId xmlns:a16="http://schemas.microsoft.com/office/drawing/2014/main" id="{8A2FC2F1-AFF6-BAF1-B331-CAEF9BA07ED2}"/>
              </a:ext>
            </a:extLst>
          </p:cNvPr>
          <p:cNvSpPr/>
          <p:nvPr/>
        </p:nvSpPr>
        <p:spPr>
          <a:xfrm>
            <a:off x="0" y="1165035"/>
            <a:ext cx="2113052" cy="1230629"/>
          </a:xfrm>
          <a:prstGeom prst="wedgeEllipseCallout">
            <a:avLst>
              <a:gd name="adj1" fmla="val 13384"/>
              <a:gd name="adj2" fmla="val 6682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SPOC – start to finish – smooth journey. Seamless transition from risk- recovery</a:t>
            </a:r>
          </a:p>
        </p:txBody>
      </p:sp>
      <p:sp>
        <p:nvSpPr>
          <p:cNvPr id="39" name="Speech Bubble: Oval 38">
            <a:extLst>
              <a:ext uri="{FF2B5EF4-FFF2-40B4-BE49-F238E27FC236}">
                <a16:creationId xmlns:a16="http://schemas.microsoft.com/office/drawing/2014/main" id="{13CFD04B-D638-2B43-4A45-F9026BC82899}"/>
              </a:ext>
            </a:extLst>
          </p:cNvPr>
          <p:cNvSpPr/>
          <p:nvPr/>
        </p:nvSpPr>
        <p:spPr>
          <a:xfrm>
            <a:off x="0" y="3689603"/>
            <a:ext cx="1839074" cy="965771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School education and training for professionals </a:t>
            </a:r>
          </a:p>
        </p:txBody>
      </p:sp>
      <p:sp>
        <p:nvSpPr>
          <p:cNvPr id="40" name="Speech Bubble: Oval 39">
            <a:extLst>
              <a:ext uri="{FF2B5EF4-FFF2-40B4-BE49-F238E27FC236}">
                <a16:creationId xmlns:a16="http://schemas.microsoft.com/office/drawing/2014/main" id="{BFA70158-1602-F2E8-4EDB-733F1320E43A}"/>
              </a:ext>
            </a:extLst>
          </p:cNvPr>
          <p:cNvSpPr/>
          <p:nvPr/>
        </p:nvSpPr>
        <p:spPr>
          <a:xfrm>
            <a:off x="2259191" y="1275042"/>
            <a:ext cx="2114867" cy="965771"/>
          </a:xfrm>
          <a:prstGeom prst="wedgeEllipseCallout">
            <a:avLst>
              <a:gd name="adj1" fmla="val -3237"/>
              <a:gd name="adj2" fmla="val 73509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Good partner working/ multi-agency relationships</a:t>
            </a:r>
          </a:p>
        </p:txBody>
      </p:sp>
      <p:sp>
        <p:nvSpPr>
          <p:cNvPr id="41" name="Speech Bubble: Oval 40">
            <a:extLst>
              <a:ext uri="{FF2B5EF4-FFF2-40B4-BE49-F238E27FC236}">
                <a16:creationId xmlns:a16="http://schemas.microsoft.com/office/drawing/2014/main" id="{0EC54BE1-7D6F-DB05-7633-FA91517A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96956" y="5654485"/>
            <a:ext cx="1839074" cy="965771"/>
          </a:xfrm>
          <a:prstGeom prst="wedgeEllipse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Reputation </a:t>
            </a:r>
          </a:p>
        </p:txBody>
      </p:sp>
      <p:sp>
        <p:nvSpPr>
          <p:cNvPr id="42" name="Speech Bubble: Oval 41">
            <a:extLst>
              <a:ext uri="{FF2B5EF4-FFF2-40B4-BE49-F238E27FC236}">
                <a16:creationId xmlns:a16="http://schemas.microsoft.com/office/drawing/2014/main" id="{77E6D5F3-4E71-E1D1-B36D-85B94362285B}"/>
              </a:ext>
            </a:extLst>
          </p:cNvPr>
          <p:cNvSpPr/>
          <p:nvPr/>
        </p:nvSpPr>
        <p:spPr>
          <a:xfrm>
            <a:off x="5772263" y="2128486"/>
            <a:ext cx="2114867" cy="965771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Prevention work with families – Change 4 U and partner work</a:t>
            </a:r>
          </a:p>
        </p:txBody>
      </p:sp>
      <p:sp>
        <p:nvSpPr>
          <p:cNvPr id="43" name="Speech Bubble: Oval 42">
            <a:extLst>
              <a:ext uri="{FF2B5EF4-FFF2-40B4-BE49-F238E27FC236}">
                <a16:creationId xmlns:a16="http://schemas.microsoft.com/office/drawing/2014/main" id="{C9C567D1-056C-42D1-374C-A75F91958462}"/>
              </a:ext>
            </a:extLst>
          </p:cNvPr>
          <p:cNvSpPr/>
          <p:nvPr/>
        </p:nvSpPr>
        <p:spPr>
          <a:xfrm>
            <a:off x="6324163" y="3032723"/>
            <a:ext cx="2114867" cy="965771"/>
          </a:xfrm>
          <a:prstGeom prst="wedgeEllipseCallou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Growth of recovery options</a:t>
            </a:r>
          </a:p>
        </p:txBody>
      </p:sp>
      <p:sp>
        <p:nvSpPr>
          <p:cNvPr id="44" name="Speech Bubble: Oval 43">
            <a:extLst>
              <a:ext uri="{FF2B5EF4-FFF2-40B4-BE49-F238E27FC236}">
                <a16:creationId xmlns:a16="http://schemas.microsoft.com/office/drawing/2014/main" id="{FE737823-F167-9119-9256-0730DCE20952}"/>
              </a:ext>
            </a:extLst>
          </p:cNvPr>
          <p:cNvSpPr/>
          <p:nvPr/>
        </p:nvSpPr>
        <p:spPr>
          <a:xfrm>
            <a:off x="10004429" y="1261424"/>
            <a:ext cx="2114867" cy="965771"/>
          </a:xfrm>
          <a:prstGeom prst="wedgeEllipseCallou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Helpline - efficient</a:t>
            </a:r>
          </a:p>
        </p:txBody>
      </p:sp>
      <p:sp>
        <p:nvSpPr>
          <p:cNvPr id="46" name="Speech Bubble: Oval 45">
            <a:extLst>
              <a:ext uri="{FF2B5EF4-FFF2-40B4-BE49-F238E27FC236}">
                <a16:creationId xmlns:a16="http://schemas.microsoft.com/office/drawing/2014/main" id="{5ACC55FE-6F4A-B38C-86F6-50B2FB87089D}"/>
              </a:ext>
            </a:extLst>
          </p:cNvPr>
          <p:cNvSpPr/>
          <p:nvPr/>
        </p:nvSpPr>
        <p:spPr>
          <a:xfrm>
            <a:off x="5327048" y="4032631"/>
            <a:ext cx="2789536" cy="1621854"/>
          </a:xfrm>
          <a:prstGeom prst="wedgeEllipse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Specialisms – outreach, court, health, CYP, family DASAs, GP – early access through other services</a:t>
            </a:r>
          </a:p>
        </p:txBody>
      </p:sp>
      <p:sp>
        <p:nvSpPr>
          <p:cNvPr id="47" name="Speech Bubble: Oval 46">
            <a:extLst>
              <a:ext uri="{FF2B5EF4-FFF2-40B4-BE49-F238E27FC236}">
                <a16:creationId xmlns:a16="http://schemas.microsoft.com/office/drawing/2014/main" id="{6700BEB4-D39F-8DB6-141E-3FE189E33CB9}"/>
              </a:ext>
            </a:extLst>
          </p:cNvPr>
          <p:cNvSpPr/>
          <p:nvPr/>
        </p:nvSpPr>
        <p:spPr>
          <a:xfrm>
            <a:off x="2819740" y="2456985"/>
            <a:ext cx="2114867" cy="965771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Bringing together outreach</a:t>
            </a:r>
          </a:p>
        </p:txBody>
      </p:sp>
      <p:sp>
        <p:nvSpPr>
          <p:cNvPr id="49" name="Speech Bubble: Oval 48">
            <a:extLst>
              <a:ext uri="{FF2B5EF4-FFF2-40B4-BE49-F238E27FC236}">
                <a16:creationId xmlns:a16="http://schemas.microsoft.com/office/drawing/2014/main" id="{FD01D101-7CB2-4C26-DB89-0B7C10B5F6E9}"/>
              </a:ext>
            </a:extLst>
          </p:cNvPr>
          <p:cNvSpPr/>
          <p:nvPr/>
        </p:nvSpPr>
        <p:spPr>
          <a:xfrm>
            <a:off x="4406994" y="3018338"/>
            <a:ext cx="2114867" cy="965771"/>
          </a:xfrm>
          <a:prstGeom prst="wedgeEllipseCallout">
            <a:avLst>
              <a:gd name="adj1" fmla="val -1728"/>
              <a:gd name="adj2" fmla="val -74017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Good awareness of FL</a:t>
            </a:r>
          </a:p>
        </p:txBody>
      </p:sp>
      <p:sp>
        <p:nvSpPr>
          <p:cNvPr id="50" name="Speech Bubble: Oval 49">
            <a:extLst>
              <a:ext uri="{FF2B5EF4-FFF2-40B4-BE49-F238E27FC236}">
                <a16:creationId xmlns:a16="http://schemas.microsoft.com/office/drawing/2014/main" id="{D61C6751-F47E-89AE-E473-982F1FFB3C89}"/>
              </a:ext>
            </a:extLst>
          </p:cNvPr>
          <p:cNvSpPr/>
          <p:nvPr/>
        </p:nvSpPr>
        <p:spPr>
          <a:xfrm>
            <a:off x="1205860" y="5165626"/>
            <a:ext cx="1266427" cy="753176"/>
          </a:xfrm>
          <a:prstGeom prst="wedgeEllipseCallout">
            <a:avLst>
              <a:gd name="adj1" fmla="val -52737"/>
              <a:gd name="adj2" fmla="val -5184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Drop ins </a:t>
            </a:r>
          </a:p>
        </p:txBody>
      </p:sp>
      <p:sp>
        <p:nvSpPr>
          <p:cNvPr id="52" name="Speech Bubble: Oval 51">
            <a:extLst>
              <a:ext uri="{FF2B5EF4-FFF2-40B4-BE49-F238E27FC236}">
                <a16:creationId xmlns:a16="http://schemas.microsoft.com/office/drawing/2014/main" id="{C7061D4E-769E-901A-BA83-55724D6FC684}"/>
              </a:ext>
            </a:extLst>
          </p:cNvPr>
          <p:cNvSpPr/>
          <p:nvPr/>
        </p:nvSpPr>
        <p:spPr>
          <a:xfrm>
            <a:off x="8384411" y="4047516"/>
            <a:ext cx="2114867" cy="965771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Great team – positive supportive network</a:t>
            </a:r>
          </a:p>
        </p:txBody>
      </p:sp>
      <p:sp>
        <p:nvSpPr>
          <p:cNvPr id="53" name="Speech Bubble: Oval 52">
            <a:extLst>
              <a:ext uri="{FF2B5EF4-FFF2-40B4-BE49-F238E27FC236}">
                <a16:creationId xmlns:a16="http://schemas.microsoft.com/office/drawing/2014/main" id="{19B764C7-1CF2-E587-4618-92D4A0C7D3B1}"/>
              </a:ext>
            </a:extLst>
          </p:cNvPr>
          <p:cNvSpPr/>
          <p:nvPr/>
        </p:nvSpPr>
        <p:spPr>
          <a:xfrm>
            <a:off x="8384412" y="1912988"/>
            <a:ext cx="2114867" cy="965771"/>
          </a:xfrm>
          <a:prstGeom prst="wedgeEllipseCallout">
            <a:avLst>
              <a:gd name="adj1" fmla="val 56088"/>
              <a:gd name="adj2" fmla="val 4928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Persistent attempts at engaging clients</a:t>
            </a:r>
          </a:p>
        </p:txBody>
      </p:sp>
      <p:sp>
        <p:nvSpPr>
          <p:cNvPr id="54" name="Speech Bubble: Oval 53">
            <a:extLst>
              <a:ext uri="{FF2B5EF4-FFF2-40B4-BE49-F238E27FC236}">
                <a16:creationId xmlns:a16="http://schemas.microsoft.com/office/drawing/2014/main" id="{09B48788-AF24-EB1D-5D03-84DBFD4DEFAD}"/>
              </a:ext>
            </a:extLst>
          </p:cNvPr>
          <p:cNvSpPr/>
          <p:nvPr/>
        </p:nvSpPr>
        <p:spPr>
          <a:xfrm>
            <a:off x="10077133" y="3013471"/>
            <a:ext cx="2114867" cy="965771"/>
          </a:xfrm>
          <a:prstGeom prst="wedgeEllipseCallout">
            <a:avLst>
              <a:gd name="adj1" fmla="val 42808"/>
              <a:gd name="adj2" fmla="val 59308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Covering all risk</a:t>
            </a:r>
          </a:p>
        </p:txBody>
      </p:sp>
      <p:sp>
        <p:nvSpPr>
          <p:cNvPr id="55" name="Speech Bubble: Oval 54">
            <a:extLst>
              <a:ext uri="{FF2B5EF4-FFF2-40B4-BE49-F238E27FC236}">
                <a16:creationId xmlns:a16="http://schemas.microsoft.com/office/drawing/2014/main" id="{44C44329-E4DE-0174-88CD-9F9DA4BA3F22}"/>
              </a:ext>
            </a:extLst>
          </p:cNvPr>
          <p:cNvSpPr/>
          <p:nvPr/>
        </p:nvSpPr>
        <p:spPr>
          <a:xfrm>
            <a:off x="10127783" y="5551728"/>
            <a:ext cx="2114867" cy="965771"/>
          </a:xfrm>
          <a:prstGeom prst="wedgeEllipse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Positive impact and outcomes for people</a:t>
            </a:r>
          </a:p>
        </p:txBody>
      </p:sp>
      <p:sp>
        <p:nvSpPr>
          <p:cNvPr id="56" name="Speech Bubble: Oval 55">
            <a:extLst>
              <a:ext uri="{FF2B5EF4-FFF2-40B4-BE49-F238E27FC236}">
                <a16:creationId xmlns:a16="http://schemas.microsoft.com/office/drawing/2014/main" id="{1F2CBD86-8BC2-59A6-ABD0-CF80ECE10570}"/>
              </a:ext>
            </a:extLst>
          </p:cNvPr>
          <p:cNvSpPr/>
          <p:nvPr/>
        </p:nvSpPr>
        <p:spPr>
          <a:xfrm>
            <a:off x="4355733" y="5174681"/>
            <a:ext cx="1502010" cy="965770"/>
          </a:xfrm>
          <a:prstGeom prst="wedgeEllipse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Whole family approach</a:t>
            </a:r>
          </a:p>
        </p:txBody>
      </p:sp>
      <p:sp>
        <p:nvSpPr>
          <p:cNvPr id="57" name="Speech Bubble: Oval 56">
            <a:extLst>
              <a:ext uri="{FF2B5EF4-FFF2-40B4-BE49-F238E27FC236}">
                <a16:creationId xmlns:a16="http://schemas.microsoft.com/office/drawing/2014/main" id="{EDD9D5B4-94E4-0879-9092-239577171561}"/>
              </a:ext>
            </a:extLst>
          </p:cNvPr>
          <p:cNvSpPr/>
          <p:nvPr/>
        </p:nvSpPr>
        <p:spPr>
          <a:xfrm>
            <a:off x="1875176" y="4368903"/>
            <a:ext cx="1296848" cy="685164"/>
          </a:xfrm>
          <a:prstGeom prst="wedgeEllipse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Client led</a:t>
            </a:r>
          </a:p>
        </p:txBody>
      </p:sp>
      <p:sp>
        <p:nvSpPr>
          <p:cNvPr id="59" name="Speech Bubble: Oval 58">
            <a:extLst>
              <a:ext uri="{FF2B5EF4-FFF2-40B4-BE49-F238E27FC236}">
                <a16:creationId xmlns:a16="http://schemas.microsoft.com/office/drawing/2014/main" id="{D3A25626-6714-2566-DED6-BB3F03A28048}"/>
              </a:ext>
            </a:extLst>
          </p:cNvPr>
          <p:cNvSpPr/>
          <p:nvPr/>
        </p:nvSpPr>
        <p:spPr>
          <a:xfrm>
            <a:off x="8837908" y="5094480"/>
            <a:ext cx="1296848" cy="685164"/>
          </a:xfrm>
          <a:prstGeom prst="wedgeEllipseCallout">
            <a:avLst>
              <a:gd name="adj1" fmla="val 61975"/>
              <a:gd name="adj2" fmla="val 2680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Inclusive </a:t>
            </a:r>
          </a:p>
        </p:txBody>
      </p:sp>
      <p:sp>
        <p:nvSpPr>
          <p:cNvPr id="60" name="Speech Bubble: Oval 59">
            <a:extLst>
              <a:ext uri="{FF2B5EF4-FFF2-40B4-BE49-F238E27FC236}">
                <a16:creationId xmlns:a16="http://schemas.microsoft.com/office/drawing/2014/main" id="{378D0E14-15FC-5BAA-E17A-FF98DA3FFD46}"/>
              </a:ext>
            </a:extLst>
          </p:cNvPr>
          <p:cNvSpPr/>
          <p:nvPr/>
        </p:nvSpPr>
        <p:spPr>
          <a:xfrm>
            <a:off x="7522619" y="1507349"/>
            <a:ext cx="1296848" cy="685164"/>
          </a:xfrm>
          <a:prstGeom prst="wedgeEllipseCallou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Creative </a:t>
            </a:r>
          </a:p>
        </p:txBody>
      </p:sp>
      <p:sp>
        <p:nvSpPr>
          <p:cNvPr id="61" name="Speech Bubble: Oval 60">
            <a:extLst>
              <a:ext uri="{FF2B5EF4-FFF2-40B4-BE49-F238E27FC236}">
                <a16:creationId xmlns:a16="http://schemas.microsoft.com/office/drawing/2014/main" id="{1D74F5AD-3807-EF2C-FFD5-9C2B119C2C2D}"/>
              </a:ext>
            </a:extLst>
          </p:cNvPr>
          <p:cNvSpPr/>
          <p:nvPr/>
        </p:nvSpPr>
        <p:spPr>
          <a:xfrm>
            <a:off x="8606564" y="1233170"/>
            <a:ext cx="1296848" cy="685164"/>
          </a:xfrm>
          <a:prstGeom prst="wedgeEllipse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Holistic</a:t>
            </a:r>
          </a:p>
        </p:txBody>
      </p:sp>
      <p:sp>
        <p:nvSpPr>
          <p:cNvPr id="62" name="Speech Bubble: Oval 61">
            <a:extLst>
              <a:ext uri="{FF2B5EF4-FFF2-40B4-BE49-F238E27FC236}">
                <a16:creationId xmlns:a16="http://schemas.microsoft.com/office/drawing/2014/main" id="{FE14F5A0-DCF1-B70A-5353-B19807E81761}"/>
              </a:ext>
            </a:extLst>
          </p:cNvPr>
          <p:cNvSpPr/>
          <p:nvPr/>
        </p:nvSpPr>
        <p:spPr>
          <a:xfrm>
            <a:off x="9029384" y="5985418"/>
            <a:ext cx="1296848" cy="685164"/>
          </a:xfrm>
          <a:prstGeom prst="wedgeEllipseCallout">
            <a:avLst>
              <a:gd name="adj1" fmla="val -8535"/>
              <a:gd name="adj2" fmla="val -7095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Proactive </a:t>
            </a:r>
          </a:p>
        </p:txBody>
      </p:sp>
      <p:sp>
        <p:nvSpPr>
          <p:cNvPr id="63" name="Speech Bubble: Oval 62">
            <a:extLst>
              <a:ext uri="{FF2B5EF4-FFF2-40B4-BE49-F238E27FC236}">
                <a16:creationId xmlns:a16="http://schemas.microsoft.com/office/drawing/2014/main" id="{F10E6483-626A-3E0A-67D2-438BC15E0C81}"/>
              </a:ext>
            </a:extLst>
          </p:cNvPr>
          <p:cNvSpPr/>
          <p:nvPr/>
        </p:nvSpPr>
        <p:spPr>
          <a:xfrm>
            <a:off x="4520197" y="1225155"/>
            <a:ext cx="1785180" cy="685164"/>
          </a:xfrm>
          <a:prstGeom prst="wedgeEllipseCallout">
            <a:avLst>
              <a:gd name="adj1" fmla="val 36940"/>
              <a:gd name="adj2" fmla="val 8888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Collaboration</a:t>
            </a:r>
          </a:p>
        </p:txBody>
      </p:sp>
      <p:sp>
        <p:nvSpPr>
          <p:cNvPr id="64" name="Speech Bubble: Oval 63">
            <a:extLst>
              <a:ext uri="{FF2B5EF4-FFF2-40B4-BE49-F238E27FC236}">
                <a16:creationId xmlns:a16="http://schemas.microsoft.com/office/drawing/2014/main" id="{939E7315-5789-BF26-2022-D4F60AD75858}"/>
              </a:ext>
            </a:extLst>
          </p:cNvPr>
          <p:cNvSpPr/>
          <p:nvPr/>
        </p:nvSpPr>
        <p:spPr>
          <a:xfrm>
            <a:off x="1865901" y="5899278"/>
            <a:ext cx="1753228" cy="837564"/>
          </a:xfrm>
          <a:prstGeom prst="wedgeEllipseCallout">
            <a:avLst>
              <a:gd name="adj1" fmla="val -7491"/>
              <a:gd name="adj2" fmla="val -77141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Longer contract allowed for flexibility</a:t>
            </a:r>
          </a:p>
        </p:txBody>
      </p:sp>
      <p:sp>
        <p:nvSpPr>
          <p:cNvPr id="65" name="Speech Bubble: Oval 64">
            <a:extLst>
              <a:ext uri="{FF2B5EF4-FFF2-40B4-BE49-F238E27FC236}">
                <a16:creationId xmlns:a16="http://schemas.microsoft.com/office/drawing/2014/main" id="{3D080D05-4804-044B-CC52-3953DD1BD9EE}"/>
              </a:ext>
            </a:extLst>
          </p:cNvPr>
          <p:cNvSpPr/>
          <p:nvPr/>
        </p:nvSpPr>
        <p:spPr>
          <a:xfrm>
            <a:off x="7138701" y="5603195"/>
            <a:ext cx="1963788" cy="1049748"/>
          </a:xfrm>
          <a:prstGeom prst="wedgeEllipseCallout">
            <a:avLst>
              <a:gd name="adj1" fmla="val 19233"/>
              <a:gd name="adj2" fmla="val -73224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Flexible – teams and working – adapting to trends and need</a:t>
            </a:r>
          </a:p>
        </p:txBody>
      </p:sp>
      <p:sp>
        <p:nvSpPr>
          <p:cNvPr id="66" name="Speech Bubble: Oval 65">
            <a:extLst>
              <a:ext uri="{FF2B5EF4-FFF2-40B4-BE49-F238E27FC236}">
                <a16:creationId xmlns:a16="http://schemas.microsoft.com/office/drawing/2014/main" id="{463F8E6A-B435-F3ED-9D61-44A7D92E0C20}"/>
              </a:ext>
            </a:extLst>
          </p:cNvPr>
          <p:cNvSpPr/>
          <p:nvPr/>
        </p:nvSpPr>
        <p:spPr>
          <a:xfrm>
            <a:off x="3849434" y="6051678"/>
            <a:ext cx="1296848" cy="685164"/>
          </a:xfrm>
          <a:prstGeom prst="wedgeEllipseCallou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Halo</a:t>
            </a:r>
          </a:p>
        </p:txBody>
      </p:sp>
      <p:sp>
        <p:nvSpPr>
          <p:cNvPr id="67" name="Speech Bubble: Oval 66">
            <a:extLst>
              <a:ext uri="{FF2B5EF4-FFF2-40B4-BE49-F238E27FC236}">
                <a16:creationId xmlns:a16="http://schemas.microsoft.com/office/drawing/2014/main" id="{C07C3B4D-105C-3A89-5F9B-DD60EC8B22AA}"/>
              </a:ext>
            </a:extLst>
          </p:cNvPr>
          <p:cNvSpPr/>
          <p:nvPr/>
        </p:nvSpPr>
        <p:spPr>
          <a:xfrm>
            <a:off x="1616643" y="3296599"/>
            <a:ext cx="1502010" cy="965770"/>
          </a:xfrm>
          <a:prstGeom prst="wedgeEllipseCallout">
            <a:avLst>
              <a:gd name="adj1" fmla="val -52688"/>
              <a:gd name="adj2" fmla="val -46493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Trauma informed</a:t>
            </a:r>
          </a:p>
        </p:txBody>
      </p:sp>
      <p:sp>
        <p:nvSpPr>
          <p:cNvPr id="69" name="Speech Bubble: Oval 68">
            <a:extLst>
              <a:ext uri="{FF2B5EF4-FFF2-40B4-BE49-F238E27FC236}">
                <a16:creationId xmlns:a16="http://schemas.microsoft.com/office/drawing/2014/main" id="{0BE8321F-CFC7-09C7-D867-54AC9576EAB7}"/>
              </a:ext>
            </a:extLst>
          </p:cNvPr>
          <p:cNvSpPr/>
          <p:nvPr/>
        </p:nvSpPr>
        <p:spPr>
          <a:xfrm>
            <a:off x="94188" y="4851665"/>
            <a:ext cx="1296848" cy="685164"/>
          </a:xfrm>
          <a:prstGeom prst="wedgeEllipseCallout">
            <a:avLst>
              <a:gd name="adj1" fmla="val 53776"/>
              <a:gd name="adj2" fmla="val -67853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Bespoke pathways</a:t>
            </a:r>
          </a:p>
        </p:txBody>
      </p:sp>
      <p:sp>
        <p:nvSpPr>
          <p:cNvPr id="70" name="Speech Bubble: Oval 69">
            <a:extLst>
              <a:ext uri="{FF2B5EF4-FFF2-40B4-BE49-F238E27FC236}">
                <a16:creationId xmlns:a16="http://schemas.microsoft.com/office/drawing/2014/main" id="{DAB841D5-5722-1CC1-FBB9-0EE98A3790EB}"/>
              </a:ext>
            </a:extLst>
          </p:cNvPr>
          <p:cNvSpPr/>
          <p:nvPr/>
        </p:nvSpPr>
        <p:spPr>
          <a:xfrm>
            <a:off x="6353775" y="1299938"/>
            <a:ext cx="1296848" cy="685164"/>
          </a:xfrm>
          <a:prstGeom prst="wedgeEllipse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Passion</a:t>
            </a:r>
          </a:p>
        </p:txBody>
      </p:sp>
      <p:sp>
        <p:nvSpPr>
          <p:cNvPr id="71" name="Speech Bubble: Oval 70">
            <a:extLst>
              <a:ext uri="{FF2B5EF4-FFF2-40B4-BE49-F238E27FC236}">
                <a16:creationId xmlns:a16="http://schemas.microsoft.com/office/drawing/2014/main" id="{7E9458EF-8A19-10CE-3D7F-25E05512E8AE}"/>
              </a:ext>
            </a:extLst>
          </p:cNvPr>
          <p:cNvSpPr/>
          <p:nvPr/>
        </p:nvSpPr>
        <p:spPr>
          <a:xfrm>
            <a:off x="5778816" y="5779644"/>
            <a:ext cx="1296848" cy="685164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Desire to make a difference </a:t>
            </a:r>
          </a:p>
        </p:txBody>
      </p:sp>
      <p:sp>
        <p:nvSpPr>
          <p:cNvPr id="72" name="Speech Bubble: Oval 71">
            <a:extLst>
              <a:ext uri="{FF2B5EF4-FFF2-40B4-BE49-F238E27FC236}">
                <a16:creationId xmlns:a16="http://schemas.microsoft.com/office/drawing/2014/main" id="{CD2A0154-94AF-06B8-BC9E-4D38AE215780}"/>
              </a:ext>
            </a:extLst>
          </p:cNvPr>
          <p:cNvSpPr/>
          <p:nvPr/>
        </p:nvSpPr>
        <p:spPr>
          <a:xfrm>
            <a:off x="10791064" y="2206411"/>
            <a:ext cx="1296848" cy="685164"/>
          </a:xfrm>
          <a:prstGeom prst="wedgeEllipseCallou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Bespoke pathways </a:t>
            </a:r>
          </a:p>
        </p:txBody>
      </p:sp>
      <p:sp>
        <p:nvSpPr>
          <p:cNvPr id="73" name="Speech Bubble: Oval 72">
            <a:extLst>
              <a:ext uri="{FF2B5EF4-FFF2-40B4-BE49-F238E27FC236}">
                <a16:creationId xmlns:a16="http://schemas.microsoft.com/office/drawing/2014/main" id="{C2B7660D-9DEC-9FC4-B668-9C8A2008A51E}"/>
              </a:ext>
            </a:extLst>
          </p:cNvPr>
          <p:cNvSpPr/>
          <p:nvPr/>
        </p:nvSpPr>
        <p:spPr>
          <a:xfrm>
            <a:off x="4002673" y="1926207"/>
            <a:ext cx="1785180" cy="685164"/>
          </a:xfrm>
          <a:prstGeom prst="wedgeEllipseCallout">
            <a:avLst>
              <a:gd name="adj1" fmla="val -25598"/>
              <a:gd name="adj2" fmla="val -94235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Shared office</a:t>
            </a:r>
          </a:p>
        </p:txBody>
      </p:sp>
      <p:sp>
        <p:nvSpPr>
          <p:cNvPr id="74" name="Speech Bubble: Oval 73">
            <a:extLst>
              <a:ext uri="{FF2B5EF4-FFF2-40B4-BE49-F238E27FC236}">
                <a16:creationId xmlns:a16="http://schemas.microsoft.com/office/drawing/2014/main" id="{3D39E520-4268-8E44-2269-26384C537900}"/>
              </a:ext>
            </a:extLst>
          </p:cNvPr>
          <p:cNvSpPr/>
          <p:nvPr/>
        </p:nvSpPr>
        <p:spPr>
          <a:xfrm>
            <a:off x="10127783" y="4474846"/>
            <a:ext cx="2114867" cy="965771"/>
          </a:xfrm>
          <a:prstGeom prst="wedgeEllipseCallout">
            <a:avLst>
              <a:gd name="adj1" fmla="val -35413"/>
              <a:gd name="adj2" fmla="val 4598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Great internal communication - Halo</a:t>
            </a:r>
          </a:p>
        </p:txBody>
      </p:sp>
      <p:sp>
        <p:nvSpPr>
          <p:cNvPr id="75" name="Speech Bubble: Oval 74">
            <a:extLst>
              <a:ext uri="{FF2B5EF4-FFF2-40B4-BE49-F238E27FC236}">
                <a16:creationId xmlns:a16="http://schemas.microsoft.com/office/drawing/2014/main" id="{601D7659-9A1E-625C-4902-6DBDA6DA38E2}"/>
              </a:ext>
            </a:extLst>
          </p:cNvPr>
          <p:cNvSpPr/>
          <p:nvPr/>
        </p:nvSpPr>
        <p:spPr>
          <a:xfrm>
            <a:off x="8200648" y="2964275"/>
            <a:ext cx="2114867" cy="965771"/>
          </a:xfrm>
          <a:prstGeom prst="wedgeEllipse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Great feedback from schools, training </a:t>
            </a:r>
          </a:p>
        </p:txBody>
      </p:sp>
      <p:sp>
        <p:nvSpPr>
          <p:cNvPr id="76" name="Speech Bubble: Oval 75">
            <a:extLst>
              <a:ext uri="{FF2B5EF4-FFF2-40B4-BE49-F238E27FC236}">
                <a16:creationId xmlns:a16="http://schemas.microsoft.com/office/drawing/2014/main" id="{02A80610-E62C-CB26-E795-0A5DEF70BDC5}"/>
              </a:ext>
            </a:extLst>
          </p:cNvPr>
          <p:cNvSpPr/>
          <p:nvPr/>
        </p:nvSpPr>
        <p:spPr>
          <a:xfrm>
            <a:off x="9107275" y="31004"/>
            <a:ext cx="2709675" cy="1349159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Open and inclusive approach – including online working and services being accessible in the evening</a:t>
            </a:r>
          </a:p>
        </p:txBody>
      </p:sp>
      <p:sp>
        <p:nvSpPr>
          <p:cNvPr id="77" name="Speech Bubble: Oval 76">
            <a:extLst>
              <a:ext uri="{FF2B5EF4-FFF2-40B4-BE49-F238E27FC236}">
                <a16:creationId xmlns:a16="http://schemas.microsoft.com/office/drawing/2014/main" id="{FB8B5193-0750-5709-DA0A-5BFCDCB7FDA6}"/>
              </a:ext>
            </a:extLst>
          </p:cNvPr>
          <p:cNvSpPr/>
          <p:nvPr/>
        </p:nvSpPr>
        <p:spPr>
          <a:xfrm>
            <a:off x="3019804" y="3928550"/>
            <a:ext cx="2114867" cy="965771"/>
          </a:xfrm>
          <a:prstGeom prst="wedgeEllipse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Good working relationships with family hubs and schools</a:t>
            </a:r>
          </a:p>
        </p:txBody>
      </p:sp>
      <p:sp>
        <p:nvSpPr>
          <p:cNvPr id="78" name="Speech Bubble: Oval 77">
            <a:extLst>
              <a:ext uri="{FF2B5EF4-FFF2-40B4-BE49-F238E27FC236}">
                <a16:creationId xmlns:a16="http://schemas.microsoft.com/office/drawing/2014/main" id="{67786C04-5B53-A5B4-B90D-03F1678EFB3E}"/>
              </a:ext>
            </a:extLst>
          </p:cNvPr>
          <p:cNvSpPr/>
          <p:nvPr/>
        </p:nvSpPr>
        <p:spPr>
          <a:xfrm>
            <a:off x="-152545" y="2382491"/>
            <a:ext cx="1502010" cy="965770"/>
          </a:xfrm>
          <a:prstGeom prst="wedgeEllipseCallout">
            <a:avLst>
              <a:gd name="adj1" fmla="val -8091"/>
              <a:gd name="adj2" fmla="val 72408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Consistency of the same worker</a:t>
            </a:r>
          </a:p>
        </p:txBody>
      </p:sp>
      <p:sp>
        <p:nvSpPr>
          <p:cNvPr id="79" name="Speech Bubble: Oval 78">
            <a:extLst>
              <a:ext uri="{FF2B5EF4-FFF2-40B4-BE49-F238E27FC236}">
                <a16:creationId xmlns:a16="http://schemas.microsoft.com/office/drawing/2014/main" id="{0B693F09-7E4F-A0CF-0028-6C13DB74F337}"/>
              </a:ext>
            </a:extLst>
          </p:cNvPr>
          <p:cNvSpPr/>
          <p:nvPr/>
        </p:nvSpPr>
        <p:spPr>
          <a:xfrm>
            <a:off x="1394768" y="2193225"/>
            <a:ext cx="1663128" cy="1048748"/>
          </a:xfrm>
          <a:prstGeom prst="wedgeEllipseCallou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Shared knowledge and resources btw teams</a:t>
            </a:r>
          </a:p>
        </p:txBody>
      </p:sp>
      <p:sp>
        <p:nvSpPr>
          <p:cNvPr id="80" name="Speech Bubble: Oval 79">
            <a:extLst>
              <a:ext uri="{FF2B5EF4-FFF2-40B4-BE49-F238E27FC236}">
                <a16:creationId xmlns:a16="http://schemas.microsoft.com/office/drawing/2014/main" id="{0850BF9F-36E7-AF3F-FE09-472E35E1601B}"/>
              </a:ext>
            </a:extLst>
          </p:cNvPr>
          <p:cNvSpPr/>
          <p:nvPr/>
        </p:nvSpPr>
        <p:spPr>
          <a:xfrm>
            <a:off x="2850566" y="5229307"/>
            <a:ext cx="1753228" cy="837564"/>
          </a:xfrm>
          <a:prstGeom prst="wedgeEllipseCallout">
            <a:avLst>
              <a:gd name="adj1" fmla="val -7491"/>
              <a:gd name="adj2" fmla="val -7714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Huge scope of service </a:t>
            </a:r>
          </a:p>
        </p:txBody>
      </p:sp>
    </p:spTree>
    <p:extLst>
      <p:ext uri="{BB962C8B-B14F-4D97-AF65-F5344CB8AC3E}">
        <p14:creationId xmlns:p14="http://schemas.microsoft.com/office/powerpoint/2010/main" val="126362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BE14C3C8-CE39-133E-31F8-E2A69DFA9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1" y="82296"/>
            <a:ext cx="11107489" cy="1298448"/>
          </a:xfrm>
        </p:spPr>
        <p:txBody>
          <a:bodyPr/>
          <a:lstStyle/>
          <a:p>
            <a:r>
              <a:rPr lang="en-US" dirty="0"/>
              <a:t>Consultation Reponses – Safer Futures – what's not working well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170A85-84B6-5E89-7F16-4811AE5FD4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5760" y="6464808"/>
            <a:ext cx="987552" cy="310896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9A4E0-99CC-34E8-536B-35867E7C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7664" y="6464808"/>
            <a:ext cx="987552" cy="310896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7" name="Speech Bubble: Oval 36">
            <a:extLst>
              <a:ext uri="{FF2B5EF4-FFF2-40B4-BE49-F238E27FC236}">
                <a16:creationId xmlns:a16="http://schemas.microsoft.com/office/drawing/2014/main" id="{8A2FC2F1-AFF6-BAF1-B331-CAEF9BA07ED2}"/>
              </a:ext>
            </a:extLst>
          </p:cNvPr>
          <p:cNvSpPr/>
          <p:nvPr/>
        </p:nvSpPr>
        <p:spPr>
          <a:xfrm>
            <a:off x="0" y="1165035"/>
            <a:ext cx="2113052" cy="1230629"/>
          </a:xfrm>
          <a:prstGeom prst="wedgeEllipseCallout">
            <a:avLst>
              <a:gd name="adj1" fmla="val 13384"/>
              <a:gd name="adj2" fmla="val 6682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Demand and complexity starting to outweigh capacity – staff burnout</a:t>
            </a:r>
          </a:p>
        </p:txBody>
      </p:sp>
      <p:sp>
        <p:nvSpPr>
          <p:cNvPr id="39" name="Speech Bubble: Oval 38">
            <a:extLst>
              <a:ext uri="{FF2B5EF4-FFF2-40B4-BE49-F238E27FC236}">
                <a16:creationId xmlns:a16="http://schemas.microsoft.com/office/drawing/2014/main" id="{13CFD04B-D638-2B43-4A45-F9026BC82899}"/>
              </a:ext>
            </a:extLst>
          </p:cNvPr>
          <p:cNvSpPr/>
          <p:nvPr/>
        </p:nvSpPr>
        <p:spPr>
          <a:xfrm>
            <a:off x="-1" y="3689603"/>
            <a:ext cx="2489825" cy="1306418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More bespoke training needed to increase wider services understanding of DA</a:t>
            </a:r>
          </a:p>
        </p:txBody>
      </p:sp>
      <p:sp>
        <p:nvSpPr>
          <p:cNvPr id="40" name="Speech Bubble: Oval 39">
            <a:extLst>
              <a:ext uri="{FF2B5EF4-FFF2-40B4-BE49-F238E27FC236}">
                <a16:creationId xmlns:a16="http://schemas.microsoft.com/office/drawing/2014/main" id="{BFA70158-1602-F2E8-4EDB-733F1320E43A}"/>
              </a:ext>
            </a:extLst>
          </p:cNvPr>
          <p:cNvSpPr/>
          <p:nvPr/>
        </p:nvSpPr>
        <p:spPr>
          <a:xfrm>
            <a:off x="1952393" y="1247344"/>
            <a:ext cx="3718854" cy="1664722"/>
          </a:xfrm>
          <a:prstGeom prst="wedgeEllipseCallout">
            <a:avLst>
              <a:gd name="adj1" fmla="val -3237"/>
              <a:gd name="adj2" fmla="val 73509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People and partners confused over name of service – external image is confusing – lanyards, email address etc – switchboard/voicemail says FL</a:t>
            </a:r>
          </a:p>
        </p:txBody>
      </p:sp>
      <p:sp>
        <p:nvSpPr>
          <p:cNvPr id="42" name="Speech Bubble: Oval 41">
            <a:extLst>
              <a:ext uri="{FF2B5EF4-FFF2-40B4-BE49-F238E27FC236}">
                <a16:creationId xmlns:a16="http://schemas.microsoft.com/office/drawing/2014/main" id="{77E6D5F3-4E71-E1D1-B36D-85B94362285B}"/>
              </a:ext>
            </a:extLst>
          </p:cNvPr>
          <p:cNvSpPr/>
          <p:nvPr/>
        </p:nvSpPr>
        <p:spPr>
          <a:xfrm>
            <a:off x="5846380" y="1514068"/>
            <a:ext cx="2114867" cy="965771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Better operational processes btw FL and B</a:t>
            </a:r>
          </a:p>
        </p:txBody>
      </p:sp>
      <p:sp>
        <p:nvSpPr>
          <p:cNvPr id="43" name="Speech Bubble: Oval 42">
            <a:extLst>
              <a:ext uri="{FF2B5EF4-FFF2-40B4-BE49-F238E27FC236}">
                <a16:creationId xmlns:a16="http://schemas.microsoft.com/office/drawing/2014/main" id="{C9C567D1-056C-42D1-374C-A75F91958462}"/>
              </a:ext>
            </a:extLst>
          </p:cNvPr>
          <p:cNvSpPr/>
          <p:nvPr/>
        </p:nvSpPr>
        <p:spPr>
          <a:xfrm>
            <a:off x="6449307" y="2426780"/>
            <a:ext cx="2114867" cy="965771"/>
          </a:xfrm>
          <a:prstGeom prst="wedgeEllipseCallou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Raising awareness of service in CYPs</a:t>
            </a:r>
          </a:p>
        </p:txBody>
      </p:sp>
      <p:sp>
        <p:nvSpPr>
          <p:cNvPr id="44" name="Speech Bubble: Oval 43">
            <a:extLst>
              <a:ext uri="{FF2B5EF4-FFF2-40B4-BE49-F238E27FC236}">
                <a16:creationId xmlns:a16="http://schemas.microsoft.com/office/drawing/2014/main" id="{FE737823-F167-9119-9256-0730DCE20952}"/>
              </a:ext>
            </a:extLst>
          </p:cNvPr>
          <p:cNvSpPr/>
          <p:nvPr/>
        </p:nvSpPr>
        <p:spPr>
          <a:xfrm>
            <a:off x="10043463" y="1144758"/>
            <a:ext cx="2114867" cy="965771"/>
          </a:xfrm>
          <a:prstGeom prst="wedgeEllipseCallou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Niche referrals</a:t>
            </a:r>
          </a:p>
        </p:txBody>
      </p:sp>
      <p:sp>
        <p:nvSpPr>
          <p:cNvPr id="47" name="Speech Bubble: Oval 46">
            <a:extLst>
              <a:ext uri="{FF2B5EF4-FFF2-40B4-BE49-F238E27FC236}">
                <a16:creationId xmlns:a16="http://schemas.microsoft.com/office/drawing/2014/main" id="{6700BEB4-D39F-8DB6-141E-3FE189E33CB9}"/>
              </a:ext>
            </a:extLst>
          </p:cNvPr>
          <p:cNvSpPr/>
          <p:nvPr/>
        </p:nvSpPr>
        <p:spPr>
          <a:xfrm>
            <a:off x="4558071" y="2850532"/>
            <a:ext cx="2114867" cy="965771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Too many assessment points for CYPS</a:t>
            </a:r>
          </a:p>
        </p:txBody>
      </p:sp>
      <p:sp>
        <p:nvSpPr>
          <p:cNvPr id="50" name="Speech Bubble: Oval 49">
            <a:extLst>
              <a:ext uri="{FF2B5EF4-FFF2-40B4-BE49-F238E27FC236}">
                <a16:creationId xmlns:a16="http://schemas.microsoft.com/office/drawing/2014/main" id="{D61C6751-F47E-89AE-E473-982F1FFB3C89}"/>
              </a:ext>
            </a:extLst>
          </p:cNvPr>
          <p:cNvSpPr/>
          <p:nvPr/>
        </p:nvSpPr>
        <p:spPr>
          <a:xfrm>
            <a:off x="3495266" y="4298906"/>
            <a:ext cx="2114867" cy="900665"/>
          </a:xfrm>
          <a:prstGeom prst="wedgeEllipseCallout">
            <a:avLst>
              <a:gd name="adj1" fmla="val -52737"/>
              <a:gd name="adj2" fmla="val -5184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Service using different systems </a:t>
            </a:r>
          </a:p>
        </p:txBody>
      </p:sp>
      <p:sp>
        <p:nvSpPr>
          <p:cNvPr id="52" name="Speech Bubble: Oval 51">
            <a:extLst>
              <a:ext uri="{FF2B5EF4-FFF2-40B4-BE49-F238E27FC236}">
                <a16:creationId xmlns:a16="http://schemas.microsoft.com/office/drawing/2014/main" id="{C7061D4E-769E-901A-BA83-55724D6FC684}"/>
              </a:ext>
            </a:extLst>
          </p:cNvPr>
          <p:cNvSpPr/>
          <p:nvPr/>
        </p:nvSpPr>
        <p:spPr>
          <a:xfrm>
            <a:off x="7553570" y="4092421"/>
            <a:ext cx="2981258" cy="145190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External agencies not taking advantage of what we offer – awareness?</a:t>
            </a:r>
          </a:p>
        </p:txBody>
      </p:sp>
      <p:sp>
        <p:nvSpPr>
          <p:cNvPr id="53" name="Speech Bubble: Oval 52">
            <a:extLst>
              <a:ext uri="{FF2B5EF4-FFF2-40B4-BE49-F238E27FC236}">
                <a16:creationId xmlns:a16="http://schemas.microsoft.com/office/drawing/2014/main" id="{19B764C7-1CF2-E587-4618-92D4A0C7D3B1}"/>
              </a:ext>
            </a:extLst>
          </p:cNvPr>
          <p:cNvSpPr/>
          <p:nvPr/>
        </p:nvSpPr>
        <p:spPr>
          <a:xfrm>
            <a:off x="8803575" y="2027043"/>
            <a:ext cx="2114867" cy="965771"/>
          </a:xfrm>
          <a:prstGeom prst="wedgeEllipseCallout">
            <a:avLst>
              <a:gd name="adj1" fmla="val 56088"/>
              <a:gd name="adj2" fmla="val 4928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Leaving clients ‘unfinished’- </a:t>
            </a:r>
            <a:r>
              <a:rPr lang="en-GB" sz="1600" dirty="0" err="1"/>
              <a:t>lifeskills</a:t>
            </a:r>
            <a:r>
              <a:rPr lang="en-GB" sz="1600" dirty="0"/>
              <a:t>? More capacity </a:t>
            </a:r>
          </a:p>
        </p:txBody>
      </p:sp>
      <p:sp>
        <p:nvSpPr>
          <p:cNvPr id="54" name="Speech Bubble: Oval 53">
            <a:extLst>
              <a:ext uri="{FF2B5EF4-FFF2-40B4-BE49-F238E27FC236}">
                <a16:creationId xmlns:a16="http://schemas.microsoft.com/office/drawing/2014/main" id="{09B48788-AF24-EB1D-5D03-84DBFD4DEFAD}"/>
              </a:ext>
            </a:extLst>
          </p:cNvPr>
          <p:cNvSpPr/>
          <p:nvPr/>
        </p:nvSpPr>
        <p:spPr>
          <a:xfrm>
            <a:off x="10034532" y="3300969"/>
            <a:ext cx="2114867" cy="965771"/>
          </a:xfrm>
          <a:prstGeom prst="wedgeEllipseCallout">
            <a:avLst>
              <a:gd name="adj1" fmla="val -45174"/>
              <a:gd name="adj2" fmla="val -45281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Helpline availability and  capacity</a:t>
            </a:r>
          </a:p>
        </p:txBody>
      </p:sp>
      <p:sp>
        <p:nvSpPr>
          <p:cNvPr id="55" name="Speech Bubble: Oval 54">
            <a:extLst>
              <a:ext uri="{FF2B5EF4-FFF2-40B4-BE49-F238E27FC236}">
                <a16:creationId xmlns:a16="http://schemas.microsoft.com/office/drawing/2014/main" id="{44C44329-E4DE-0174-88CD-9F9DA4BA3F22}"/>
              </a:ext>
            </a:extLst>
          </p:cNvPr>
          <p:cNvSpPr/>
          <p:nvPr/>
        </p:nvSpPr>
        <p:spPr>
          <a:xfrm>
            <a:off x="9977807" y="5432128"/>
            <a:ext cx="2357514" cy="1136384"/>
          </a:xfrm>
          <a:prstGeom prst="wedgeEllipse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Need more offices in Cornwall to support f-f meetings </a:t>
            </a:r>
          </a:p>
        </p:txBody>
      </p:sp>
      <p:sp>
        <p:nvSpPr>
          <p:cNvPr id="56" name="Speech Bubble: Oval 55">
            <a:extLst>
              <a:ext uri="{FF2B5EF4-FFF2-40B4-BE49-F238E27FC236}">
                <a16:creationId xmlns:a16="http://schemas.microsoft.com/office/drawing/2014/main" id="{1F2CBD86-8BC2-59A6-ABD0-CF80ECE10570}"/>
              </a:ext>
            </a:extLst>
          </p:cNvPr>
          <p:cNvSpPr/>
          <p:nvPr/>
        </p:nvSpPr>
        <p:spPr>
          <a:xfrm>
            <a:off x="4169840" y="5573725"/>
            <a:ext cx="1502010" cy="965770"/>
          </a:xfrm>
          <a:prstGeom prst="wedgeEllipseCallout">
            <a:avLst>
              <a:gd name="adj1" fmla="val 9606"/>
              <a:gd name="adj2" fmla="val -67411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Safer Futures referral form</a:t>
            </a:r>
          </a:p>
        </p:txBody>
      </p:sp>
      <p:sp>
        <p:nvSpPr>
          <p:cNvPr id="57" name="Speech Bubble: Oval 56">
            <a:extLst>
              <a:ext uri="{FF2B5EF4-FFF2-40B4-BE49-F238E27FC236}">
                <a16:creationId xmlns:a16="http://schemas.microsoft.com/office/drawing/2014/main" id="{EDD9D5B4-94E4-0879-9092-239577171561}"/>
              </a:ext>
            </a:extLst>
          </p:cNvPr>
          <p:cNvSpPr/>
          <p:nvPr/>
        </p:nvSpPr>
        <p:spPr>
          <a:xfrm>
            <a:off x="2186408" y="4677190"/>
            <a:ext cx="1575387" cy="1063225"/>
          </a:xfrm>
          <a:prstGeom prst="wedgeEllipse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More integration with ISVA service</a:t>
            </a:r>
          </a:p>
        </p:txBody>
      </p:sp>
      <p:sp>
        <p:nvSpPr>
          <p:cNvPr id="59" name="Speech Bubble: Oval 58">
            <a:extLst>
              <a:ext uri="{FF2B5EF4-FFF2-40B4-BE49-F238E27FC236}">
                <a16:creationId xmlns:a16="http://schemas.microsoft.com/office/drawing/2014/main" id="{D3A25626-6714-2566-DED6-BB3F03A28048}"/>
              </a:ext>
            </a:extLst>
          </p:cNvPr>
          <p:cNvSpPr/>
          <p:nvPr/>
        </p:nvSpPr>
        <p:spPr>
          <a:xfrm>
            <a:off x="7291847" y="3572854"/>
            <a:ext cx="1296848" cy="685164"/>
          </a:xfrm>
          <a:prstGeom prst="wedgeEllipseCallout">
            <a:avLst>
              <a:gd name="adj1" fmla="val 61975"/>
              <a:gd name="adj2" fmla="val 2680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Turnover of FL staff </a:t>
            </a:r>
          </a:p>
        </p:txBody>
      </p:sp>
      <p:sp>
        <p:nvSpPr>
          <p:cNvPr id="60" name="Speech Bubble: Oval 59">
            <a:extLst>
              <a:ext uri="{FF2B5EF4-FFF2-40B4-BE49-F238E27FC236}">
                <a16:creationId xmlns:a16="http://schemas.microsoft.com/office/drawing/2014/main" id="{378D0E14-15FC-5BAA-E17A-FF98DA3FFD46}"/>
              </a:ext>
            </a:extLst>
          </p:cNvPr>
          <p:cNvSpPr/>
          <p:nvPr/>
        </p:nvSpPr>
        <p:spPr>
          <a:xfrm>
            <a:off x="7627132" y="1223591"/>
            <a:ext cx="2114867" cy="983142"/>
          </a:xfrm>
          <a:prstGeom prst="wedgeEllipseCallou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Statutory agencies not taking our advice seriously  </a:t>
            </a:r>
          </a:p>
        </p:txBody>
      </p:sp>
      <p:sp>
        <p:nvSpPr>
          <p:cNvPr id="61" name="Speech Bubble: Oval 60">
            <a:extLst>
              <a:ext uri="{FF2B5EF4-FFF2-40B4-BE49-F238E27FC236}">
                <a16:creationId xmlns:a16="http://schemas.microsoft.com/office/drawing/2014/main" id="{1D74F5AD-3807-EF2C-FFD5-9C2B119C2C2D}"/>
              </a:ext>
            </a:extLst>
          </p:cNvPr>
          <p:cNvSpPr/>
          <p:nvPr/>
        </p:nvSpPr>
        <p:spPr>
          <a:xfrm>
            <a:off x="10224592" y="209080"/>
            <a:ext cx="1296848" cy="685164"/>
          </a:xfrm>
          <a:prstGeom prst="wedgeEllipse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Recovery pathway capacity </a:t>
            </a:r>
          </a:p>
        </p:txBody>
      </p:sp>
      <p:sp>
        <p:nvSpPr>
          <p:cNvPr id="62" name="Speech Bubble: Oval 61">
            <a:extLst>
              <a:ext uri="{FF2B5EF4-FFF2-40B4-BE49-F238E27FC236}">
                <a16:creationId xmlns:a16="http://schemas.microsoft.com/office/drawing/2014/main" id="{FE14F5A0-DCF1-B70A-5353-B19807E81761}"/>
              </a:ext>
            </a:extLst>
          </p:cNvPr>
          <p:cNvSpPr/>
          <p:nvPr/>
        </p:nvSpPr>
        <p:spPr>
          <a:xfrm>
            <a:off x="8573863" y="5610102"/>
            <a:ext cx="1695703" cy="1014069"/>
          </a:xfrm>
          <a:prstGeom prst="wedgeEllipseCallout">
            <a:avLst>
              <a:gd name="adj1" fmla="val -8535"/>
              <a:gd name="adj2" fmla="val -7095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Need a pathway for children under 5 years</a:t>
            </a:r>
          </a:p>
        </p:txBody>
      </p:sp>
      <p:sp>
        <p:nvSpPr>
          <p:cNvPr id="64" name="Speech Bubble: Oval 63">
            <a:extLst>
              <a:ext uri="{FF2B5EF4-FFF2-40B4-BE49-F238E27FC236}">
                <a16:creationId xmlns:a16="http://schemas.microsoft.com/office/drawing/2014/main" id="{939E7315-5789-BF26-2022-D4F60AD75858}"/>
              </a:ext>
            </a:extLst>
          </p:cNvPr>
          <p:cNvSpPr/>
          <p:nvPr/>
        </p:nvSpPr>
        <p:spPr>
          <a:xfrm>
            <a:off x="2183273" y="5920131"/>
            <a:ext cx="1753228" cy="837564"/>
          </a:xfrm>
          <a:prstGeom prst="wedgeEllipseCallout">
            <a:avLst>
              <a:gd name="adj1" fmla="val -7491"/>
              <a:gd name="adj2" fmla="val -77141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Longer contract allowed for flexibility</a:t>
            </a:r>
          </a:p>
        </p:txBody>
      </p:sp>
      <p:sp>
        <p:nvSpPr>
          <p:cNvPr id="65" name="Speech Bubble: Oval 64">
            <a:extLst>
              <a:ext uri="{FF2B5EF4-FFF2-40B4-BE49-F238E27FC236}">
                <a16:creationId xmlns:a16="http://schemas.microsoft.com/office/drawing/2014/main" id="{3D080D05-4804-044B-CC52-3953DD1BD9EE}"/>
              </a:ext>
            </a:extLst>
          </p:cNvPr>
          <p:cNvSpPr/>
          <p:nvPr/>
        </p:nvSpPr>
        <p:spPr>
          <a:xfrm>
            <a:off x="6839787" y="5740415"/>
            <a:ext cx="1963788" cy="1049748"/>
          </a:xfrm>
          <a:prstGeom prst="wedgeEllipseCallout">
            <a:avLst>
              <a:gd name="adj1" fmla="val 19233"/>
              <a:gd name="adj2" fmla="val -73224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Inappropriate referrals</a:t>
            </a:r>
          </a:p>
        </p:txBody>
      </p:sp>
      <p:sp>
        <p:nvSpPr>
          <p:cNvPr id="66" name="Speech Bubble: Oval 65">
            <a:extLst>
              <a:ext uri="{FF2B5EF4-FFF2-40B4-BE49-F238E27FC236}">
                <a16:creationId xmlns:a16="http://schemas.microsoft.com/office/drawing/2014/main" id="{463F8E6A-B435-F3ED-9D61-44A7D92E0C20}"/>
              </a:ext>
            </a:extLst>
          </p:cNvPr>
          <p:cNvSpPr/>
          <p:nvPr/>
        </p:nvSpPr>
        <p:spPr>
          <a:xfrm>
            <a:off x="5532367" y="3703518"/>
            <a:ext cx="2127850" cy="1451900"/>
          </a:xfrm>
          <a:prstGeom prst="wedgeEllipseCallou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Halo – not listening (flags), glitches difficult to iron out</a:t>
            </a:r>
          </a:p>
        </p:txBody>
      </p:sp>
      <p:sp>
        <p:nvSpPr>
          <p:cNvPr id="69" name="Speech Bubble: Oval 68">
            <a:extLst>
              <a:ext uri="{FF2B5EF4-FFF2-40B4-BE49-F238E27FC236}">
                <a16:creationId xmlns:a16="http://schemas.microsoft.com/office/drawing/2014/main" id="{0BE8321F-CFC7-09C7-D867-54AC9576EAB7}"/>
              </a:ext>
            </a:extLst>
          </p:cNvPr>
          <p:cNvSpPr/>
          <p:nvPr/>
        </p:nvSpPr>
        <p:spPr>
          <a:xfrm>
            <a:off x="-6267" y="5432128"/>
            <a:ext cx="2265457" cy="1425872"/>
          </a:xfrm>
          <a:prstGeom prst="wedgeEllipseCallout">
            <a:avLst>
              <a:gd name="adj1" fmla="val 53776"/>
              <a:gd name="adj2" fmla="val -67853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DASA and IDVA – diff in pay but both doing similar work and risk</a:t>
            </a:r>
          </a:p>
        </p:txBody>
      </p:sp>
      <p:sp>
        <p:nvSpPr>
          <p:cNvPr id="71" name="Speech Bubble: Oval 70">
            <a:extLst>
              <a:ext uri="{FF2B5EF4-FFF2-40B4-BE49-F238E27FC236}">
                <a16:creationId xmlns:a16="http://schemas.microsoft.com/office/drawing/2014/main" id="{7E9458EF-8A19-10CE-3D7F-25E05512E8AE}"/>
              </a:ext>
            </a:extLst>
          </p:cNvPr>
          <p:cNvSpPr/>
          <p:nvPr/>
        </p:nvSpPr>
        <p:spPr>
          <a:xfrm>
            <a:off x="5593389" y="6086899"/>
            <a:ext cx="1743803" cy="702803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Other service victim blaming </a:t>
            </a:r>
          </a:p>
        </p:txBody>
      </p:sp>
      <p:sp>
        <p:nvSpPr>
          <p:cNvPr id="72" name="Speech Bubble: Oval 71">
            <a:extLst>
              <a:ext uri="{FF2B5EF4-FFF2-40B4-BE49-F238E27FC236}">
                <a16:creationId xmlns:a16="http://schemas.microsoft.com/office/drawing/2014/main" id="{CD2A0154-94AF-06B8-BC9E-4D38AE215780}"/>
              </a:ext>
            </a:extLst>
          </p:cNvPr>
          <p:cNvSpPr/>
          <p:nvPr/>
        </p:nvSpPr>
        <p:spPr>
          <a:xfrm>
            <a:off x="10912283" y="2161759"/>
            <a:ext cx="1296848" cy="685164"/>
          </a:xfrm>
          <a:prstGeom prst="wedgeEllipseCallou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Halo</a:t>
            </a:r>
          </a:p>
        </p:txBody>
      </p:sp>
      <p:sp>
        <p:nvSpPr>
          <p:cNvPr id="74" name="Speech Bubble: Oval 73">
            <a:extLst>
              <a:ext uri="{FF2B5EF4-FFF2-40B4-BE49-F238E27FC236}">
                <a16:creationId xmlns:a16="http://schemas.microsoft.com/office/drawing/2014/main" id="{3D39E520-4268-8E44-2269-26384C537900}"/>
              </a:ext>
            </a:extLst>
          </p:cNvPr>
          <p:cNvSpPr/>
          <p:nvPr/>
        </p:nvSpPr>
        <p:spPr>
          <a:xfrm>
            <a:off x="9885135" y="4158202"/>
            <a:ext cx="2357515" cy="1282415"/>
          </a:xfrm>
          <a:prstGeom prst="wedgeEllipseCallout">
            <a:avLst>
              <a:gd name="adj1" fmla="val -35413"/>
              <a:gd name="adj2" fmla="val 4598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Need better communication between FL and </a:t>
            </a:r>
            <a:r>
              <a:rPr lang="en-GB" sz="1600" dirty="0" err="1"/>
              <a:t>Banarods</a:t>
            </a:r>
            <a:endParaRPr lang="en-GB" sz="1600" dirty="0"/>
          </a:p>
        </p:txBody>
      </p:sp>
      <p:sp>
        <p:nvSpPr>
          <p:cNvPr id="75" name="Speech Bubble: Oval 74">
            <a:extLst>
              <a:ext uri="{FF2B5EF4-FFF2-40B4-BE49-F238E27FC236}">
                <a16:creationId xmlns:a16="http://schemas.microsoft.com/office/drawing/2014/main" id="{601D7659-9A1E-625C-4902-6DBDA6DA38E2}"/>
              </a:ext>
            </a:extLst>
          </p:cNvPr>
          <p:cNvSpPr/>
          <p:nvPr/>
        </p:nvSpPr>
        <p:spPr>
          <a:xfrm>
            <a:off x="8200648" y="2964275"/>
            <a:ext cx="2114867" cy="965771"/>
          </a:xfrm>
          <a:prstGeom prst="wedgeEllipse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Service growth not always supported by infrastructure </a:t>
            </a:r>
          </a:p>
        </p:txBody>
      </p:sp>
      <p:sp>
        <p:nvSpPr>
          <p:cNvPr id="77" name="Speech Bubble: Oval 76">
            <a:extLst>
              <a:ext uri="{FF2B5EF4-FFF2-40B4-BE49-F238E27FC236}">
                <a16:creationId xmlns:a16="http://schemas.microsoft.com/office/drawing/2014/main" id="{FB8B5193-0750-5709-DA0A-5BFCDCB7FDA6}"/>
              </a:ext>
            </a:extLst>
          </p:cNvPr>
          <p:cNvSpPr/>
          <p:nvPr/>
        </p:nvSpPr>
        <p:spPr>
          <a:xfrm>
            <a:off x="2541331" y="3243277"/>
            <a:ext cx="2114867" cy="965771"/>
          </a:xfrm>
          <a:prstGeom prst="wedgeEllipseCallout">
            <a:avLst>
              <a:gd name="adj1" fmla="val 25420"/>
              <a:gd name="adj2" fmla="val -83925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Website/social media needs updating </a:t>
            </a:r>
          </a:p>
        </p:txBody>
      </p:sp>
      <p:sp>
        <p:nvSpPr>
          <p:cNvPr id="78" name="Speech Bubble: Oval 77">
            <a:extLst>
              <a:ext uri="{FF2B5EF4-FFF2-40B4-BE49-F238E27FC236}">
                <a16:creationId xmlns:a16="http://schemas.microsoft.com/office/drawing/2014/main" id="{67786C04-5B53-A5B4-B90D-03F1678EFB3E}"/>
              </a:ext>
            </a:extLst>
          </p:cNvPr>
          <p:cNvSpPr/>
          <p:nvPr/>
        </p:nvSpPr>
        <p:spPr>
          <a:xfrm>
            <a:off x="-152545" y="2382491"/>
            <a:ext cx="1502010" cy="965770"/>
          </a:xfrm>
          <a:prstGeom prst="wedgeEllipseCallout">
            <a:avLst>
              <a:gd name="adj1" fmla="val -8091"/>
              <a:gd name="adj2" fmla="val 72408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DASH – risk led and needs to be needs led</a:t>
            </a:r>
          </a:p>
        </p:txBody>
      </p:sp>
      <p:sp>
        <p:nvSpPr>
          <p:cNvPr id="79" name="Speech Bubble: Oval 78">
            <a:extLst>
              <a:ext uri="{FF2B5EF4-FFF2-40B4-BE49-F238E27FC236}">
                <a16:creationId xmlns:a16="http://schemas.microsoft.com/office/drawing/2014/main" id="{0B693F09-7E4F-A0CF-0028-6C13DB74F337}"/>
              </a:ext>
            </a:extLst>
          </p:cNvPr>
          <p:cNvSpPr/>
          <p:nvPr/>
        </p:nvSpPr>
        <p:spPr>
          <a:xfrm>
            <a:off x="1278741" y="2575380"/>
            <a:ext cx="1663128" cy="1048748"/>
          </a:xfrm>
          <a:prstGeom prst="wedgeEllipseCallout">
            <a:avLst>
              <a:gd name="adj1" fmla="val 24558"/>
              <a:gd name="adj2" fmla="val 52362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Halo – simple to use but complicated for reporting</a:t>
            </a:r>
          </a:p>
        </p:txBody>
      </p:sp>
      <p:sp>
        <p:nvSpPr>
          <p:cNvPr id="80" name="Speech Bubble: Oval 79">
            <a:extLst>
              <a:ext uri="{FF2B5EF4-FFF2-40B4-BE49-F238E27FC236}">
                <a16:creationId xmlns:a16="http://schemas.microsoft.com/office/drawing/2014/main" id="{0850BF9F-36E7-AF3F-FE09-472E35E1601B}"/>
              </a:ext>
            </a:extLst>
          </p:cNvPr>
          <p:cNvSpPr/>
          <p:nvPr/>
        </p:nvSpPr>
        <p:spPr>
          <a:xfrm>
            <a:off x="5583964" y="5178351"/>
            <a:ext cx="1753228" cy="837564"/>
          </a:xfrm>
          <a:prstGeom prst="wedgeEllipseCallout">
            <a:avLst>
              <a:gd name="adj1" fmla="val -7491"/>
              <a:gd name="adj2" fmla="val -7714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No ISVA at MARAC</a:t>
            </a:r>
          </a:p>
        </p:txBody>
      </p:sp>
    </p:spTree>
    <p:extLst>
      <p:ext uri="{BB962C8B-B14F-4D97-AF65-F5344CB8AC3E}">
        <p14:creationId xmlns:p14="http://schemas.microsoft.com/office/powerpoint/2010/main" val="2849075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BE14C3C8-CE39-133E-31F8-E2A69DFA9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324" y="-683"/>
            <a:ext cx="11107489" cy="1298448"/>
          </a:xfrm>
        </p:spPr>
        <p:txBody>
          <a:bodyPr/>
          <a:lstStyle/>
          <a:p>
            <a:r>
              <a:rPr lang="en-US" dirty="0"/>
              <a:t>Consultation Reponses – Safer Futures – Priorities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170A85-84B6-5E89-7F16-4811AE5FD4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5760" y="6464808"/>
            <a:ext cx="987552" cy="310896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9A4E0-99CC-34E8-536B-35867E7C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7664" y="6464808"/>
            <a:ext cx="987552" cy="310896"/>
          </a:xfrm>
        </p:spPr>
        <p:txBody>
          <a:bodyPr/>
          <a:lstStyle/>
          <a:p>
            <a:fld id="{58FB4751-880F-D840-AAA9-3A15815CC99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7" name="Speech Bubble: Oval 36">
            <a:extLst>
              <a:ext uri="{FF2B5EF4-FFF2-40B4-BE49-F238E27FC236}">
                <a16:creationId xmlns:a16="http://schemas.microsoft.com/office/drawing/2014/main" id="{8A2FC2F1-AFF6-BAF1-B331-CAEF9BA07ED2}"/>
              </a:ext>
            </a:extLst>
          </p:cNvPr>
          <p:cNvSpPr/>
          <p:nvPr/>
        </p:nvSpPr>
        <p:spPr>
          <a:xfrm>
            <a:off x="0" y="1165035"/>
            <a:ext cx="2113052" cy="1230629"/>
          </a:xfrm>
          <a:prstGeom prst="wedgeEllipseCallout">
            <a:avLst>
              <a:gd name="adj1" fmla="val 13384"/>
              <a:gd name="adj2" fmla="val 6682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Staffing increase- reduce burnout and maintain retention </a:t>
            </a:r>
          </a:p>
        </p:txBody>
      </p:sp>
      <p:sp>
        <p:nvSpPr>
          <p:cNvPr id="39" name="Speech Bubble: Oval 38">
            <a:extLst>
              <a:ext uri="{FF2B5EF4-FFF2-40B4-BE49-F238E27FC236}">
                <a16:creationId xmlns:a16="http://schemas.microsoft.com/office/drawing/2014/main" id="{13CFD04B-D638-2B43-4A45-F9026BC82899}"/>
              </a:ext>
            </a:extLst>
          </p:cNvPr>
          <p:cNvSpPr/>
          <p:nvPr/>
        </p:nvSpPr>
        <p:spPr>
          <a:xfrm>
            <a:off x="576071" y="4216191"/>
            <a:ext cx="2259191" cy="1145634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More upskilling for health and social care on coercion and control  and trauma </a:t>
            </a:r>
          </a:p>
        </p:txBody>
      </p:sp>
      <p:sp>
        <p:nvSpPr>
          <p:cNvPr id="40" name="Speech Bubble: Oval 39">
            <a:extLst>
              <a:ext uri="{FF2B5EF4-FFF2-40B4-BE49-F238E27FC236}">
                <a16:creationId xmlns:a16="http://schemas.microsoft.com/office/drawing/2014/main" id="{BFA70158-1602-F2E8-4EDB-733F1320E43A}"/>
              </a:ext>
            </a:extLst>
          </p:cNvPr>
          <p:cNvSpPr/>
          <p:nvPr/>
        </p:nvSpPr>
        <p:spPr>
          <a:xfrm>
            <a:off x="2259191" y="1275042"/>
            <a:ext cx="2114867" cy="965771"/>
          </a:xfrm>
          <a:prstGeom prst="wedgeEllipseCallout">
            <a:avLst>
              <a:gd name="adj1" fmla="val -3237"/>
              <a:gd name="adj2" fmla="val 73509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Improve database</a:t>
            </a:r>
          </a:p>
        </p:txBody>
      </p:sp>
      <p:sp>
        <p:nvSpPr>
          <p:cNvPr id="42" name="Speech Bubble: Oval 41">
            <a:extLst>
              <a:ext uri="{FF2B5EF4-FFF2-40B4-BE49-F238E27FC236}">
                <a16:creationId xmlns:a16="http://schemas.microsoft.com/office/drawing/2014/main" id="{77E6D5F3-4E71-E1D1-B36D-85B94362285B}"/>
              </a:ext>
            </a:extLst>
          </p:cNvPr>
          <p:cNvSpPr/>
          <p:nvPr/>
        </p:nvSpPr>
        <p:spPr>
          <a:xfrm>
            <a:off x="9142784" y="758077"/>
            <a:ext cx="2114867" cy="965771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Dedicated role – marketing, website, social media</a:t>
            </a:r>
          </a:p>
        </p:txBody>
      </p:sp>
      <p:sp>
        <p:nvSpPr>
          <p:cNvPr id="43" name="Speech Bubble: Oval 42">
            <a:extLst>
              <a:ext uri="{FF2B5EF4-FFF2-40B4-BE49-F238E27FC236}">
                <a16:creationId xmlns:a16="http://schemas.microsoft.com/office/drawing/2014/main" id="{C9C567D1-056C-42D1-374C-A75F91958462}"/>
              </a:ext>
            </a:extLst>
          </p:cNvPr>
          <p:cNvSpPr/>
          <p:nvPr/>
        </p:nvSpPr>
        <p:spPr>
          <a:xfrm>
            <a:off x="7000013" y="1505658"/>
            <a:ext cx="2114867" cy="965771"/>
          </a:xfrm>
          <a:prstGeom prst="wedgeEllipseCallou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More integrated working - hubs</a:t>
            </a:r>
          </a:p>
        </p:txBody>
      </p:sp>
      <p:sp>
        <p:nvSpPr>
          <p:cNvPr id="46" name="Speech Bubble: Oval 45">
            <a:extLst>
              <a:ext uri="{FF2B5EF4-FFF2-40B4-BE49-F238E27FC236}">
                <a16:creationId xmlns:a16="http://schemas.microsoft.com/office/drawing/2014/main" id="{5ACC55FE-6F4A-B38C-86F6-50B2FB87089D}"/>
              </a:ext>
            </a:extLst>
          </p:cNvPr>
          <p:cNvSpPr/>
          <p:nvPr/>
        </p:nvSpPr>
        <p:spPr>
          <a:xfrm>
            <a:off x="7415114" y="2566506"/>
            <a:ext cx="2789536" cy="1621854"/>
          </a:xfrm>
          <a:prstGeom prst="wedgeEllipse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Trauma stabilisation training for internal staff</a:t>
            </a:r>
          </a:p>
        </p:txBody>
      </p:sp>
      <p:sp>
        <p:nvSpPr>
          <p:cNvPr id="47" name="Speech Bubble: Oval 46">
            <a:extLst>
              <a:ext uri="{FF2B5EF4-FFF2-40B4-BE49-F238E27FC236}">
                <a16:creationId xmlns:a16="http://schemas.microsoft.com/office/drawing/2014/main" id="{6700BEB4-D39F-8DB6-141E-3FE189E33CB9}"/>
              </a:ext>
            </a:extLst>
          </p:cNvPr>
          <p:cNvSpPr/>
          <p:nvPr/>
        </p:nvSpPr>
        <p:spPr>
          <a:xfrm>
            <a:off x="3943184" y="1998495"/>
            <a:ext cx="2114867" cy="965771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Improve service for those who want to stay together </a:t>
            </a:r>
          </a:p>
        </p:txBody>
      </p:sp>
      <p:sp>
        <p:nvSpPr>
          <p:cNvPr id="49" name="Speech Bubble: Oval 48">
            <a:extLst>
              <a:ext uri="{FF2B5EF4-FFF2-40B4-BE49-F238E27FC236}">
                <a16:creationId xmlns:a16="http://schemas.microsoft.com/office/drawing/2014/main" id="{FD01D101-7CB2-4C26-DB89-0B7C10B5F6E9}"/>
              </a:ext>
            </a:extLst>
          </p:cNvPr>
          <p:cNvSpPr/>
          <p:nvPr/>
        </p:nvSpPr>
        <p:spPr>
          <a:xfrm>
            <a:off x="5443337" y="2709783"/>
            <a:ext cx="2114867" cy="965771"/>
          </a:xfrm>
          <a:prstGeom prst="wedgeEllipseCallout">
            <a:avLst>
              <a:gd name="adj1" fmla="val -1728"/>
              <a:gd name="adj2" fmla="val -74017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Joint parent/ child work</a:t>
            </a:r>
          </a:p>
        </p:txBody>
      </p:sp>
      <p:sp>
        <p:nvSpPr>
          <p:cNvPr id="50" name="Speech Bubble: Oval 49">
            <a:extLst>
              <a:ext uri="{FF2B5EF4-FFF2-40B4-BE49-F238E27FC236}">
                <a16:creationId xmlns:a16="http://schemas.microsoft.com/office/drawing/2014/main" id="{D61C6751-F47E-89AE-E473-982F1FFB3C89}"/>
              </a:ext>
            </a:extLst>
          </p:cNvPr>
          <p:cNvSpPr/>
          <p:nvPr/>
        </p:nvSpPr>
        <p:spPr>
          <a:xfrm>
            <a:off x="2087630" y="5580898"/>
            <a:ext cx="2105251" cy="833616"/>
          </a:xfrm>
          <a:prstGeom prst="wedgeEllipseCallout">
            <a:avLst>
              <a:gd name="adj1" fmla="val -52737"/>
              <a:gd name="adj2" fmla="val -5184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More integration with police </a:t>
            </a:r>
            <a:r>
              <a:rPr lang="en-GB" sz="1400" dirty="0" err="1"/>
              <a:t>abd</a:t>
            </a:r>
            <a:r>
              <a:rPr lang="en-GB" sz="1400" dirty="0"/>
              <a:t> SW</a:t>
            </a:r>
          </a:p>
        </p:txBody>
      </p:sp>
      <p:sp>
        <p:nvSpPr>
          <p:cNvPr id="52" name="Speech Bubble: Oval 51">
            <a:extLst>
              <a:ext uri="{FF2B5EF4-FFF2-40B4-BE49-F238E27FC236}">
                <a16:creationId xmlns:a16="http://schemas.microsoft.com/office/drawing/2014/main" id="{C7061D4E-769E-901A-BA83-55724D6FC684}"/>
              </a:ext>
            </a:extLst>
          </p:cNvPr>
          <p:cNvSpPr/>
          <p:nvPr/>
        </p:nvSpPr>
        <p:spPr>
          <a:xfrm>
            <a:off x="7270520" y="4507872"/>
            <a:ext cx="2245122" cy="1286872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More capacity to do longer term work – </a:t>
            </a:r>
            <a:r>
              <a:rPr lang="en-GB" sz="1600" dirty="0" err="1"/>
              <a:t>lifeskills</a:t>
            </a:r>
            <a:r>
              <a:rPr lang="en-GB" sz="1600" dirty="0"/>
              <a:t> etc</a:t>
            </a:r>
          </a:p>
        </p:txBody>
      </p:sp>
      <p:sp>
        <p:nvSpPr>
          <p:cNvPr id="56" name="Speech Bubble: Oval 55">
            <a:extLst>
              <a:ext uri="{FF2B5EF4-FFF2-40B4-BE49-F238E27FC236}">
                <a16:creationId xmlns:a16="http://schemas.microsoft.com/office/drawing/2014/main" id="{1F2CBD86-8BC2-59A6-ABD0-CF80ECE10570}"/>
              </a:ext>
            </a:extLst>
          </p:cNvPr>
          <p:cNvSpPr/>
          <p:nvPr/>
        </p:nvSpPr>
        <p:spPr>
          <a:xfrm>
            <a:off x="4355733" y="5174681"/>
            <a:ext cx="1502010" cy="965770"/>
          </a:xfrm>
          <a:prstGeom prst="wedgeEllipse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Training for court judges, police and SW</a:t>
            </a:r>
          </a:p>
        </p:txBody>
      </p:sp>
      <p:sp>
        <p:nvSpPr>
          <p:cNvPr id="66" name="Speech Bubble: Oval 65">
            <a:extLst>
              <a:ext uri="{FF2B5EF4-FFF2-40B4-BE49-F238E27FC236}">
                <a16:creationId xmlns:a16="http://schemas.microsoft.com/office/drawing/2014/main" id="{463F8E6A-B435-F3ED-9D61-44A7D92E0C20}"/>
              </a:ext>
            </a:extLst>
          </p:cNvPr>
          <p:cNvSpPr/>
          <p:nvPr/>
        </p:nvSpPr>
        <p:spPr>
          <a:xfrm>
            <a:off x="6039069" y="5602616"/>
            <a:ext cx="1296848" cy="685164"/>
          </a:xfrm>
          <a:prstGeom prst="wedgeEllipseCallou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Halo</a:t>
            </a:r>
          </a:p>
        </p:txBody>
      </p:sp>
      <p:sp>
        <p:nvSpPr>
          <p:cNvPr id="67" name="Speech Bubble: Oval 66">
            <a:extLst>
              <a:ext uri="{FF2B5EF4-FFF2-40B4-BE49-F238E27FC236}">
                <a16:creationId xmlns:a16="http://schemas.microsoft.com/office/drawing/2014/main" id="{C07C3B4D-105C-3A89-5F9B-DD60EC8B22AA}"/>
              </a:ext>
            </a:extLst>
          </p:cNvPr>
          <p:cNvSpPr/>
          <p:nvPr/>
        </p:nvSpPr>
        <p:spPr>
          <a:xfrm>
            <a:off x="3104457" y="3060059"/>
            <a:ext cx="1502010" cy="965770"/>
          </a:xfrm>
          <a:prstGeom prst="wedgeEllipseCallout">
            <a:avLst>
              <a:gd name="adj1" fmla="val -52688"/>
              <a:gd name="adj2" fmla="val -46493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Integrate more fully</a:t>
            </a:r>
          </a:p>
        </p:txBody>
      </p:sp>
      <p:sp>
        <p:nvSpPr>
          <p:cNvPr id="69" name="Speech Bubble: Oval 68">
            <a:extLst>
              <a:ext uri="{FF2B5EF4-FFF2-40B4-BE49-F238E27FC236}">
                <a16:creationId xmlns:a16="http://schemas.microsoft.com/office/drawing/2014/main" id="{0BE8321F-CFC7-09C7-D867-54AC9576EAB7}"/>
              </a:ext>
            </a:extLst>
          </p:cNvPr>
          <p:cNvSpPr/>
          <p:nvPr/>
        </p:nvSpPr>
        <p:spPr>
          <a:xfrm>
            <a:off x="97920" y="6081314"/>
            <a:ext cx="1296848" cy="685164"/>
          </a:xfrm>
          <a:prstGeom prst="wedgeEllipseCallout">
            <a:avLst>
              <a:gd name="adj1" fmla="val 53776"/>
              <a:gd name="adj2" fmla="val -67853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Safe and together model </a:t>
            </a:r>
          </a:p>
        </p:txBody>
      </p:sp>
      <p:sp>
        <p:nvSpPr>
          <p:cNvPr id="74" name="Speech Bubble: Oval 73">
            <a:extLst>
              <a:ext uri="{FF2B5EF4-FFF2-40B4-BE49-F238E27FC236}">
                <a16:creationId xmlns:a16="http://schemas.microsoft.com/office/drawing/2014/main" id="{3D39E520-4268-8E44-2269-26384C537900}"/>
              </a:ext>
            </a:extLst>
          </p:cNvPr>
          <p:cNvSpPr/>
          <p:nvPr/>
        </p:nvSpPr>
        <p:spPr>
          <a:xfrm>
            <a:off x="9529981" y="4363736"/>
            <a:ext cx="2712669" cy="1431008"/>
          </a:xfrm>
          <a:prstGeom prst="wedgeEllipseCallout">
            <a:avLst>
              <a:gd name="adj1" fmla="val -22870"/>
              <a:gd name="adj2" fmla="val -6918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More specialisms – housing, CMHT, WAWY – upskilling exiting staff?</a:t>
            </a:r>
          </a:p>
        </p:txBody>
      </p:sp>
      <p:sp>
        <p:nvSpPr>
          <p:cNvPr id="75" name="Speech Bubble: Oval 74">
            <a:extLst>
              <a:ext uri="{FF2B5EF4-FFF2-40B4-BE49-F238E27FC236}">
                <a16:creationId xmlns:a16="http://schemas.microsoft.com/office/drawing/2014/main" id="{601D7659-9A1E-625C-4902-6DBDA6DA38E2}"/>
              </a:ext>
            </a:extLst>
          </p:cNvPr>
          <p:cNvSpPr/>
          <p:nvPr/>
        </p:nvSpPr>
        <p:spPr>
          <a:xfrm>
            <a:off x="9739798" y="1968236"/>
            <a:ext cx="2114867" cy="965771"/>
          </a:xfrm>
          <a:prstGeom prst="wedgeEllipse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More internal training for staff</a:t>
            </a:r>
          </a:p>
        </p:txBody>
      </p:sp>
      <p:sp>
        <p:nvSpPr>
          <p:cNvPr id="77" name="Speech Bubble: Oval 76">
            <a:extLst>
              <a:ext uri="{FF2B5EF4-FFF2-40B4-BE49-F238E27FC236}">
                <a16:creationId xmlns:a16="http://schemas.microsoft.com/office/drawing/2014/main" id="{FB8B5193-0750-5709-DA0A-5BFCDCB7FDA6}"/>
              </a:ext>
            </a:extLst>
          </p:cNvPr>
          <p:cNvSpPr/>
          <p:nvPr/>
        </p:nvSpPr>
        <p:spPr>
          <a:xfrm>
            <a:off x="3019804" y="3928550"/>
            <a:ext cx="2114867" cy="965771"/>
          </a:xfrm>
          <a:prstGeom prst="wedgeEllipse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Improve awareness of SF</a:t>
            </a:r>
          </a:p>
        </p:txBody>
      </p:sp>
      <p:sp>
        <p:nvSpPr>
          <p:cNvPr id="78" name="Speech Bubble: Oval 77">
            <a:extLst>
              <a:ext uri="{FF2B5EF4-FFF2-40B4-BE49-F238E27FC236}">
                <a16:creationId xmlns:a16="http://schemas.microsoft.com/office/drawing/2014/main" id="{67786C04-5B53-A5B4-B90D-03F1678EFB3E}"/>
              </a:ext>
            </a:extLst>
          </p:cNvPr>
          <p:cNvSpPr/>
          <p:nvPr/>
        </p:nvSpPr>
        <p:spPr>
          <a:xfrm>
            <a:off x="102294" y="3081839"/>
            <a:ext cx="1502010" cy="965770"/>
          </a:xfrm>
          <a:prstGeom prst="wedgeEllipseCallout">
            <a:avLst>
              <a:gd name="adj1" fmla="val 57743"/>
              <a:gd name="adj2" fmla="val -60806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Revise DASH</a:t>
            </a:r>
          </a:p>
        </p:txBody>
      </p:sp>
      <p:sp>
        <p:nvSpPr>
          <p:cNvPr id="79" name="Speech Bubble: Oval 78">
            <a:extLst>
              <a:ext uri="{FF2B5EF4-FFF2-40B4-BE49-F238E27FC236}">
                <a16:creationId xmlns:a16="http://schemas.microsoft.com/office/drawing/2014/main" id="{0B693F09-7E4F-A0CF-0028-6C13DB74F337}"/>
              </a:ext>
            </a:extLst>
          </p:cNvPr>
          <p:cNvSpPr/>
          <p:nvPr/>
        </p:nvSpPr>
        <p:spPr>
          <a:xfrm>
            <a:off x="1394768" y="2193225"/>
            <a:ext cx="1663128" cy="1048748"/>
          </a:xfrm>
          <a:prstGeom prst="wedgeEllipseCallou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Move from risk led to needs led </a:t>
            </a:r>
          </a:p>
        </p:txBody>
      </p:sp>
      <p:sp>
        <p:nvSpPr>
          <p:cNvPr id="80" name="Speech Bubble: Oval 79">
            <a:extLst>
              <a:ext uri="{FF2B5EF4-FFF2-40B4-BE49-F238E27FC236}">
                <a16:creationId xmlns:a16="http://schemas.microsoft.com/office/drawing/2014/main" id="{0850BF9F-36E7-AF3F-FE09-472E35E1601B}"/>
              </a:ext>
            </a:extLst>
          </p:cNvPr>
          <p:cNvSpPr/>
          <p:nvPr/>
        </p:nvSpPr>
        <p:spPr>
          <a:xfrm>
            <a:off x="5244456" y="4147070"/>
            <a:ext cx="1861992" cy="1012804"/>
          </a:xfrm>
          <a:prstGeom prst="wedgeEllipseCallout">
            <a:avLst>
              <a:gd name="adj1" fmla="val -7491"/>
              <a:gd name="adj2" fmla="val -7714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Bridge gap between SF and stat services </a:t>
            </a:r>
          </a:p>
        </p:txBody>
      </p:sp>
    </p:spTree>
    <p:extLst>
      <p:ext uri="{BB962C8B-B14F-4D97-AF65-F5344CB8AC3E}">
        <p14:creationId xmlns:p14="http://schemas.microsoft.com/office/powerpoint/2010/main" val="225700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A5C0D-450A-616B-6D5A-FE23AB78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Consultation Responses –Safe Accommodation Providers and Outreach Service</a:t>
            </a:r>
            <a:r>
              <a:rPr lang="en-GB" sz="3600" dirty="0"/>
              <a:t>- w</a:t>
            </a:r>
            <a:r>
              <a:rPr lang="en-GB" sz="2800" dirty="0"/>
              <a:t>hat is working well</a:t>
            </a:r>
            <a:r>
              <a:rPr lang="en-GB" sz="2400" dirty="0"/>
              <a:t> 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33AF9466-5BBC-6329-9DCB-69F0CE9D1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596F49A0-C520-FA7E-8832-AC8B4286E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0153B749-DD5C-7656-9091-718463E4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5</a:t>
            </a:fld>
            <a:endParaRPr lang="en-US" dirty="0"/>
          </a:p>
        </p:txBody>
      </p:sp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4B49D594-CBE4-3093-D47F-DF502EE252C0}"/>
              </a:ext>
            </a:extLst>
          </p:cNvPr>
          <p:cNvSpPr/>
          <p:nvPr/>
        </p:nvSpPr>
        <p:spPr>
          <a:xfrm>
            <a:off x="332510" y="1579418"/>
            <a:ext cx="2604653" cy="2341417"/>
          </a:xfrm>
          <a:prstGeom prst="wedgeEllipseCallout">
            <a:avLst/>
          </a:prstGeom>
          <a:solidFill>
            <a:srgbClr val="AD5C4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/>
          </a:p>
          <a:p>
            <a:pPr algn="ctr"/>
            <a:r>
              <a:rPr lang="en-GB" dirty="0">
                <a:solidFill>
                  <a:schemeClr val="bg1"/>
                </a:solidFill>
              </a:rPr>
              <a:t>The relationship and joint working between the SF and </a:t>
            </a:r>
            <a:r>
              <a:rPr lang="en-GB" dirty="0" err="1">
                <a:solidFill>
                  <a:schemeClr val="bg1"/>
                </a:solidFill>
              </a:rPr>
              <a:t>Krefta</a:t>
            </a:r>
            <a:r>
              <a:rPr lang="en-GB" dirty="0">
                <a:solidFill>
                  <a:schemeClr val="bg1"/>
                </a:solidFill>
              </a:rPr>
              <a:t> outreach services </a:t>
            </a:r>
          </a:p>
        </p:txBody>
      </p:sp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6269ACAC-BA42-7E7F-31FE-904C250C8BCD}"/>
              </a:ext>
            </a:extLst>
          </p:cNvPr>
          <p:cNvSpPr/>
          <p:nvPr/>
        </p:nvSpPr>
        <p:spPr>
          <a:xfrm flipH="1">
            <a:off x="9005453" y="1579419"/>
            <a:ext cx="2751118" cy="1537853"/>
          </a:xfrm>
          <a:prstGeom prst="wedgeEllipseCallout">
            <a:avLst/>
          </a:prstGeom>
          <a:solidFill>
            <a:srgbClr val="AD5C4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The  </a:t>
            </a:r>
            <a:r>
              <a:rPr lang="en-GB" sz="1300" dirty="0">
                <a:solidFill>
                  <a:schemeClr val="bg1"/>
                </a:solidFill>
                <a:latin typeface="Arial"/>
                <a:cs typeface="Arial"/>
              </a:rPr>
              <a:t>SUsie </a:t>
            </a:r>
            <a:r>
              <a:rPr lang="en-GB" dirty="0">
                <a:solidFill>
                  <a:schemeClr val="bg1"/>
                </a:solidFill>
              </a:rPr>
              <a:t>Project – effective and adaptable </a:t>
            </a:r>
          </a:p>
        </p:txBody>
      </p:sp>
      <p:sp>
        <p:nvSpPr>
          <p:cNvPr id="21" name="Speech Bubble: Oval 20">
            <a:extLst>
              <a:ext uri="{FF2B5EF4-FFF2-40B4-BE49-F238E27FC236}">
                <a16:creationId xmlns:a16="http://schemas.microsoft.com/office/drawing/2014/main" id="{9B80C523-079E-AAD1-6B9A-F052344B181D}"/>
              </a:ext>
            </a:extLst>
          </p:cNvPr>
          <p:cNvSpPr/>
          <p:nvPr/>
        </p:nvSpPr>
        <p:spPr>
          <a:xfrm flipH="1">
            <a:off x="6248400" y="2715492"/>
            <a:ext cx="3006436" cy="1385453"/>
          </a:xfrm>
          <a:prstGeom prst="wedgeEllipseCallout">
            <a:avLst/>
          </a:prstGeom>
          <a:solidFill>
            <a:srgbClr val="5E6A7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IDVAS co-located in other services and providing drop in services </a:t>
            </a:r>
          </a:p>
        </p:txBody>
      </p:sp>
      <p:sp>
        <p:nvSpPr>
          <p:cNvPr id="22" name="Speech Bubble: Oval 21">
            <a:extLst>
              <a:ext uri="{FF2B5EF4-FFF2-40B4-BE49-F238E27FC236}">
                <a16:creationId xmlns:a16="http://schemas.microsoft.com/office/drawing/2014/main" id="{5A283EF2-0CC0-2D0F-C48D-9706FD3A4D03}"/>
              </a:ext>
            </a:extLst>
          </p:cNvPr>
          <p:cNvSpPr/>
          <p:nvPr/>
        </p:nvSpPr>
        <p:spPr>
          <a:xfrm>
            <a:off x="762000" y="4585855"/>
            <a:ext cx="2701635" cy="1413163"/>
          </a:xfrm>
          <a:prstGeom prst="wedgeEllipseCallout">
            <a:avLst/>
          </a:prstGeom>
          <a:solidFill>
            <a:srgbClr val="5E6A7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Very positive relationships with some parts of the service </a:t>
            </a:r>
          </a:p>
        </p:txBody>
      </p:sp>
      <p:sp>
        <p:nvSpPr>
          <p:cNvPr id="23" name="Speech Bubble: Oval 22">
            <a:extLst>
              <a:ext uri="{FF2B5EF4-FFF2-40B4-BE49-F238E27FC236}">
                <a16:creationId xmlns:a16="http://schemas.microsoft.com/office/drawing/2014/main" id="{893EC280-C4D4-570A-CD3F-543DF802BBB0}"/>
              </a:ext>
            </a:extLst>
          </p:cNvPr>
          <p:cNvSpPr/>
          <p:nvPr/>
        </p:nvSpPr>
        <p:spPr>
          <a:xfrm>
            <a:off x="4946073" y="4433455"/>
            <a:ext cx="1939636" cy="1233054"/>
          </a:xfrm>
          <a:prstGeom prst="wedgeEllipseCallout">
            <a:avLst/>
          </a:prstGeom>
          <a:solidFill>
            <a:srgbClr val="AD5C4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Information sharing with IDVAs </a:t>
            </a:r>
          </a:p>
        </p:txBody>
      </p:sp>
      <p:sp>
        <p:nvSpPr>
          <p:cNvPr id="24" name="Speech Bubble: Oval 23">
            <a:extLst>
              <a:ext uri="{FF2B5EF4-FFF2-40B4-BE49-F238E27FC236}">
                <a16:creationId xmlns:a16="http://schemas.microsoft.com/office/drawing/2014/main" id="{AE721BCA-DFDF-9F55-E75B-8E30932C375C}"/>
              </a:ext>
            </a:extLst>
          </p:cNvPr>
          <p:cNvSpPr/>
          <p:nvPr/>
        </p:nvSpPr>
        <p:spPr>
          <a:xfrm>
            <a:off x="8118764" y="4391891"/>
            <a:ext cx="2590799" cy="1149927"/>
          </a:xfrm>
          <a:prstGeom prst="wedgeEllipseCallout">
            <a:avLst/>
          </a:prstGeom>
          <a:solidFill>
            <a:srgbClr val="A09D7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rgbClr val="000000"/>
                </a:solidFill>
              </a:rPr>
              <a:t>Some </a:t>
            </a:r>
            <a:r>
              <a:rPr lang="en-GB">
                <a:solidFill>
                  <a:srgbClr val="000000"/>
                </a:solidFill>
              </a:rPr>
              <a:t>passionate &amp; skilled</a:t>
            </a:r>
            <a:r>
              <a:rPr lang="en-GB" dirty="0">
                <a:solidFill>
                  <a:srgbClr val="000000"/>
                </a:solidFill>
              </a:rPr>
              <a:t> IDVAs </a:t>
            </a: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82C68FC9-1F21-FE72-9710-8FA9B08891ED}"/>
              </a:ext>
            </a:extLst>
          </p:cNvPr>
          <p:cNvSpPr/>
          <p:nvPr/>
        </p:nvSpPr>
        <p:spPr>
          <a:xfrm>
            <a:off x="3560618" y="1717963"/>
            <a:ext cx="2840181" cy="2022763"/>
          </a:xfrm>
          <a:prstGeom prst="wedgeEllipseCallout">
            <a:avLst/>
          </a:prstGeom>
          <a:solidFill>
            <a:srgbClr val="A09D7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Outreach &amp; MARAC IDVAS – advocate well, supportive and accessible </a:t>
            </a:r>
          </a:p>
        </p:txBody>
      </p:sp>
    </p:spTree>
    <p:extLst>
      <p:ext uri="{BB962C8B-B14F-4D97-AF65-F5344CB8AC3E}">
        <p14:creationId xmlns:p14="http://schemas.microsoft.com/office/powerpoint/2010/main" val="1658708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503BA-CD18-77CC-9838-BA061257E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ea typeface="+mj-lt"/>
                <a:cs typeface="+mj-lt"/>
              </a:rPr>
              <a:t>Consultation Responses –Safe Accommodation Providers and Outreach Service</a:t>
            </a:r>
            <a:r>
              <a:rPr lang="en-GB" sz="3600" dirty="0">
                <a:ea typeface="+mj-lt"/>
                <a:cs typeface="+mj-lt"/>
              </a:rPr>
              <a:t>- w</a:t>
            </a:r>
            <a:r>
              <a:rPr lang="en-GB" sz="2800" dirty="0">
                <a:ea typeface="+mj-lt"/>
                <a:cs typeface="+mj-lt"/>
              </a:rPr>
              <a:t>hat is not working well</a:t>
            </a:r>
            <a:r>
              <a:rPr lang="en-GB" sz="2400" dirty="0">
                <a:ea typeface="+mj-lt"/>
                <a:cs typeface="+mj-lt"/>
              </a:rPr>
              <a:t> </a:t>
            </a:r>
          </a:p>
          <a:p>
            <a:endParaRPr lang="en-GB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FBA97CCA-D3C0-3653-3CD9-04D89DE3B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501D8F35-D4DE-FFEB-28D0-25383F325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66EA55-BF03-0EA6-8350-2E602C340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6</a:t>
            </a:fld>
            <a:endParaRPr lang="en-US" dirty="0"/>
          </a:p>
        </p:txBody>
      </p:sp>
      <p:sp>
        <p:nvSpPr>
          <p:cNvPr id="18" name="Speech Bubble: Oval 17">
            <a:extLst>
              <a:ext uri="{FF2B5EF4-FFF2-40B4-BE49-F238E27FC236}">
                <a16:creationId xmlns:a16="http://schemas.microsoft.com/office/drawing/2014/main" id="{FB8B825F-0BC9-0B7F-147D-EDAE879AF943}"/>
              </a:ext>
            </a:extLst>
          </p:cNvPr>
          <p:cNvSpPr/>
          <p:nvPr/>
        </p:nvSpPr>
        <p:spPr>
          <a:xfrm>
            <a:off x="4738256" y="1136073"/>
            <a:ext cx="2382979" cy="1080656"/>
          </a:xfrm>
          <a:prstGeom prst="wedgeEllipseCallout">
            <a:avLst/>
          </a:prstGeom>
          <a:solidFill>
            <a:srgbClr val="5E6A7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Lack of sharing good practice and learning with system</a:t>
            </a:r>
          </a:p>
        </p:txBody>
      </p:sp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68C08ED0-46E4-6455-E8BD-1B3A7406F396}"/>
              </a:ext>
            </a:extLst>
          </p:cNvPr>
          <p:cNvSpPr/>
          <p:nvPr/>
        </p:nvSpPr>
        <p:spPr>
          <a:xfrm>
            <a:off x="955963" y="3034145"/>
            <a:ext cx="3117272" cy="983672"/>
          </a:xfrm>
          <a:prstGeom prst="wedgeEllipseCallout">
            <a:avLst/>
          </a:prstGeom>
          <a:solidFill>
            <a:srgbClr val="AD5C4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Lack of referrals into Safe Accommodation </a:t>
            </a:r>
          </a:p>
        </p:txBody>
      </p:sp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F72DAE73-21F7-8185-5FF6-275EF00C8DED}"/>
              </a:ext>
            </a:extLst>
          </p:cNvPr>
          <p:cNvSpPr/>
          <p:nvPr/>
        </p:nvSpPr>
        <p:spPr>
          <a:xfrm>
            <a:off x="4170219" y="3034145"/>
            <a:ext cx="2382981" cy="1731819"/>
          </a:xfrm>
          <a:prstGeom prst="wedgeEllipse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Communication with clients - not always clear or as much as clients expect </a:t>
            </a:r>
          </a:p>
        </p:txBody>
      </p:sp>
      <p:sp>
        <p:nvSpPr>
          <p:cNvPr id="21" name="Speech Bubble: Oval 20">
            <a:extLst>
              <a:ext uri="{FF2B5EF4-FFF2-40B4-BE49-F238E27FC236}">
                <a16:creationId xmlns:a16="http://schemas.microsoft.com/office/drawing/2014/main" id="{C8D08912-9C86-C80F-1BBA-0034FC0AE4C5}"/>
              </a:ext>
            </a:extLst>
          </p:cNvPr>
          <p:cNvSpPr/>
          <p:nvPr/>
        </p:nvSpPr>
        <p:spPr>
          <a:xfrm>
            <a:off x="7620000" y="2287247"/>
            <a:ext cx="2776847" cy="2382979"/>
          </a:xfrm>
          <a:prstGeom prst="wedgeEllipseCallout">
            <a:avLst/>
          </a:prstGeom>
          <a:solidFill>
            <a:srgbClr val="A09D7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Text messages as standard communication – impersonal and can disengage some clients </a:t>
            </a:r>
          </a:p>
        </p:txBody>
      </p:sp>
      <p:sp>
        <p:nvSpPr>
          <p:cNvPr id="22" name="Speech Bubble: Oval 21">
            <a:extLst>
              <a:ext uri="{FF2B5EF4-FFF2-40B4-BE49-F238E27FC236}">
                <a16:creationId xmlns:a16="http://schemas.microsoft.com/office/drawing/2014/main" id="{BC10CE97-0596-C095-815F-C3D27EB6F51F}"/>
              </a:ext>
            </a:extLst>
          </p:cNvPr>
          <p:cNvSpPr/>
          <p:nvPr/>
        </p:nvSpPr>
        <p:spPr>
          <a:xfrm>
            <a:off x="110838" y="1136074"/>
            <a:ext cx="2119744" cy="1371599"/>
          </a:xfrm>
          <a:prstGeom prst="wedgeEllipse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/>
              <a:t>Cases being closed or stepped down without telling client </a:t>
            </a:r>
          </a:p>
        </p:txBody>
      </p:sp>
      <p:sp>
        <p:nvSpPr>
          <p:cNvPr id="23" name="Speech Bubble: Oval 22">
            <a:extLst>
              <a:ext uri="{FF2B5EF4-FFF2-40B4-BE49-F238E27FC236}">
                <a16:creationId xmlns:a16="http://schemas.microsoft.com/office/drawing/2014/main" id="{9E236312-AAD0-4D97-7506-CAD86092269F}"/>
              </a:ext>
            </a:extLst>
          </p:cNvPr>
          <p:cNvSpPr/>
          <p:nvPr/>
        </p:nvSpPr>
        <p:spPr>
          <a:xfrm flipH="1">
            <a:off x="2127662" y="3734633"/>
            <a:ext cx="2624447" cy="1162948"/>
          </a:xfrm>
          <a:prstGeom prst="wedgeEllipseCallout">
            <a:avLst/>
          </a:prstGeom>
          <a:solidFill>
            <a:srgbClr val="5E6A7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Criteria and thresholds are not clear </a:t>
            </a:r>
          </a:p>
        </p:txBody>
      </p:sp>
      <p:sp>
        <p:nvSpPr>
          <p:cNvPr id="24" name="Speech Bubble: Oval 23">
            <a:extLst>
              <a:ext uri="{FF2B5EF4-FFF2-40B4-BE49-F238E27FC236}">
                <a16:creationId xmlns:a16="http://schemas.microsoft.com/office/drawing/2014/main" id="{DB96E813-C92F-938B-59AC-9A8647B05DB2}"/>
              </a:ext>
            </a:extLst>
          </p:cNvPr>
          <p:cNvSpPr/>
          <p:nvPr/>
        </p:nvSpPr>
        <p:spPr>
          <a:xfrm>
            <a:off x="5583382" y="4779817"/>
            <a:ext cx="2535381" cy="1496291"/>
          </a:xfrm>
          <a:prstGeom prst="wedgeEllipseCallout">
            <a:avLst/>
          </a:prstGeom>
          <a:solidFill>
            <a:srgbClr val="543E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offer and pathway from crisis to recovery is not clear </a:t>
            </a:r>
          </a:p>
        </p:txBody>
      </p:sp>
      <p:sp>
        <p:nvSpPr>
          <p:cNvPr id="25" name="Speech Bubble: Oval 24">
            <a:extLst>
              <a:ext uri="{FF2B5EF4-FFF2-40B4-BE49-F238E27FC236}">
                <a16:creationId xmlns:a16="http://schemas.microsoft.com/office/drawing/2014/main" id="{1D7F25BC-8D6A-DB01-3D42-657798E6D1F5}"/>
              </a:ext>
            </a:extLst>
          </p:cNvPr>
          <p:cNvSpPr/>
          <p:nvPr/>
        </p:nvSpPr>
        <p:spPr>
          <a:xfrm>
            <a:off x="10169237" y="2175163"/>
            <a:ext cx="1953490" cy="1731818"/>
          </a:xfrm>
          <a:prstGeom prst="wedgeEllipseCallout">
            <a:avLst/>
          </a:prstGeom>
          <a:solidFill>
            <a:srgbClr val="5E6A7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Support for those who are returning to relationships </a:t>
            </a:r>
          </a:p>
        </p:txBody>
      </p:sp>
      <p:sp>
        <p:nvSpPr>
          <p:cNvPr id="26" name="Speech Bubble: Oval 25">
            <a:extLst>
              <a:ext uri="{FF2B5EF4-FFF2-40B4-BE49-F238E27FC236}">
                <a16:creationId xmlns:a16="http://schemas.microsoft.com/office/drawing/2014/main" id="{8C3F7194-3520-2AC9-6EF1-FEBD98B2F862}"/>
              </a:ext>
            </a:extLst>
          </p:cNvPr>
          <p:cNvSpPr/>
          <p:nvPr/>
        </p:nvSpPr>
        <p:spPr>
          <a:xfrm>
            <a:off x="9421091" y="4225635"/>
            <a:ext cx="2466108" cy="1343892"/>
          </a:xfrm>
          <a:prstGeom prst="wedgeEllipseCallout">
            <a:avLst/>
          </a:prstGeom>
          <a:solidFill>
            <a:srgbClr val="AD5C4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Therapy is hard to navigate with long waiting times</a:t>
            </a:r>
          </a:p>
        </p:txBody>
      </p:sp>
      <p:sp>
        <p:nvSpPr>
          <p:cNvPr id="27" name="Speech Bubble: Oval 26">
            <a:extLst>
              <a:ext uri="{FF2B5EF4-FFF2-40B4-BE49-F238E27FC236}">
                <a16:creationId xmlns:a16="http://schemas.microsoft.com/office/drawing/2014/main" id="{F9EBF471-D432-2D7C-FF4B-7C5E576092D8}"/>
              </a:ext>
            </a:extLst>
          </p:cNvPr>
          <p:cNvSpPr/>
          <p:nvPr/>
        </p:nvSpPr>
        <p:spPr>
          <a:xfrm flipH="1">
            <a:off x="3061854" y="1745673"/>
            <a:ext cx="2382981" cy="1219200"/>
          </a:xfrm>
          <a:prstGeom prst="wedgeEllipseCallout">
            <a:avLst/>
          </a:prstGeom>
          <a:solidFill>
            <a:srgbClr val="A09D7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Not clear how Behaviour Change and Reconnect work</a:t>
            </a:r>
          </a:p>
        </p:txBody>
      </p:sp>
      <p:sp>
        <p:nvSpPr>
          <p:cNvPr id="28" name="Speech Bubble: Oval 27">
            <a:extLst>
              <a:ext uri="{FF2B5EF4-FFF2-40B4-BE49-F238E27FC236}">
                <a16:creationId xmlns:a16="http://schemas.microsoft.com/office/drawing/2014/main" id="{A235FB24-FDFB-BA5A-34EA-731752E79AFB}"/>
              </a:ext>
            </a:extLst>
          </p:cNvPr>
          <p:cNvSpPr/>
          <p:nvPr/>
        </p:nvSpPr>
        <p:spPr>
          <a:xfrm flipH="1">
            <a:off x="623454" y="5624945"/>
            <a:ext cx="2438398" cy="997526"/>
          </a:xfrm>
          <a:prstGeom prst="wedgeEllipseCallout">
            <a:avLst/>
          </a:prstGeom>
          <a:solidFill>
            <a:srgbClr val="543E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Helpline hours – 24 hrs is needed</a:t>
            </a:r>
          </a:p>
        </p:txBody>
      </p:sp>
      <p:sp>
        <p:nvSpPr>
          <p:cNvPr id="29" name="Speech Bubble: Oval 28">
            <a:extLst>
              <a:ext uri="{FF2B5EF4-FFF2-40B4-BE49-F238E27FC236}">
                <a16:creationId xmlns:a16="http://schemas.microsoft.com/office/drawing/2014/main" id="{85414944-02AD-E57F-95B9-7E8C4FA5823D}"/>
              </a:ext>
            </a:extLst>
          </p:cNvPr>
          <p:cNvSpPr/>
          <p:nvPr/>
        </p:nvSpPr>
        <p:spPr>
          <a:xfrm>
            <a:off x="3103418" y="5140036"/>
            <a:ext cx="2479963" cy="1136073"/>
          </a:xfrm>
          <a:prstGeom prst="wedgeEllipseCallout">
            <a:avLst/>
          </a:prstGeom>
          <a:solidFill>
            <a:srgbClr val="A09D7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helpline experience for clients is </a:t>
            </a:r>
            <a:r>
              <a:rPr lang="en-GB"/>
              <a:t>inconsistent </a:t>
            </a:r>
          </a:p>
        </p:txBody>
      </p:sp>
      <p:sp>
        <p:nvSpPr>
          <p:cNvPr id="30" name="Speech Bubble: Oval 29">
            <a:extLst>
              <a:ext uri="{FF2B5EF4-FFF2-40B4-BE49-F238E27FC236}">
                <a16:creationId xmlns:a16="http://schemas.microsoft.com/office/drawing/2014/main" id="{859EFE6C-0C4C-4B6A-4300-5EEEFABF197D}"/>
              </a:ext>
            </a:extLst>
          </p:cNvPr>
          <p:cNvSpPr/>
          <p:nvPr/>
        </p:nvSpPr>
        <p:spPr>
          <a:xfrm>
            <a:off x="7606145" y="4876800"/>
            <a:ext cx="2466109" cy="1343891"/>
          </a:xfrm>
          <a:prstGeom prst="wedgeEllipseCallout">
            <a:avLst/>
          </a:prstGeom>
          <a:solidFill>
            <a:srgbClr val="5E6A7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Professionals option on the helpline – not well publicised</a:t>
            </a:r>
          </a:p>
        </p:txBody>
      </p:sp>
      <p:sp>
        <p:nvSpPr>
          <p:cNvPr id="31" name="Speech Bubble: Oval 30">
            <a:extLst>
              <a:ext uri="{FF2B5EF4-FFF2-40B4-BE49-F238E27FC236}">
                <a16:creationId xmlns:a16="http://schemas.microsoft.com/office/drawing/2014/main" id="{3916CCED-665A-402A-538B-5B674F2983E8}"/>
              </a:ext>
            </a:extLst>
          </p:cNvPr>
          <p:cNvSpPr/>
          <p:nvPr/>
        </p:nvSpPr>
        <p:spPr>
          <a:xfrm>
            <a:off x="8520546" y="1163780"/>
            <a:ext cx="1884217" cy="1110859"/>
          </a:xfrm>
          <a:prstGeom prst="wedgeEllipseCallout">
            <a:avLst/>
          </a:prstGeom>
          <a:solidFill>
            <a:srgbClr val="AD5C4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Lack of feedback on referrals</a:t>
            </a:r>
          </a:p>
        </p:txBody>
      </p:sp>
      <p:sp>
        <p:nvSpPr>
          <p:cNvPr id="32" name="Speech Bubble: Oval 31">
            <a:extLst>
              <a:ext uri="{FF2B5EF4-FFF2-40B4-BE49-F238E27FC236}">
                <a16:creationId xmlns:a16="http://schemas.microsoft.com/office/drawing/2014/main" id="{5919A250-E53F-3325-CB63-E19F1ADE77F7}"/>
              </a:ext>
            </a:extLst>
          </p:cNvPr>
          <p:cNvSpPr/>
          <p:nvPr/>
        </p:nvSpPr>
        <p:spPr>
          <a:xfrm>
            <a:off x="5320147" y="2175165"/>
            <a:ext cx="2590797" cy="1246907"/>
          </a:xfrm>
          <a:prstGeom prst="wedgeEllipseCallout">
            <a:avLst/>
          </a:prstGeom>
          <a:solidFill>
            <a:srgbClr val="AD5C4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Communication with other DA </a:t>
            </a:r>
            <a:r>
              <a:rPr lang="en-GB" dirty="0" err="1"/>
              <a:t>servcies</a:t>
            </a:r>
            <a:r>
              <a:rPr lang="en-GB" dirty="0"/>
              <a:t> </a:t>
            </a:r>
          </a:p>
        </p:txBody>
      </p:sp>
      <p:sp>
        <p:nvSpPr>
          <p:cNvPr id="33" name="Speech Bubble: Oval 32">
            <a:extLst>
              <a:ext uri="{FF2B5EF4-FFF2-40B4-BE49-F238E27FC236}">
                <a16:creationId xmlns:a16="http://schemas.microsoft.com/office/drawing/2014/main" id="{88231903-5834-9E1B-FE06-AB203FB6E99A}"/>
              </a:ext>
            </a:extLst>
          </p:cNvPr>
          <p:cNvSpPr/>
          <p:nvPr/>
        </p:nvSpPr>
        <p:spPr>
          <a:xfrm flipH="1">
            <a:off x="1316181" y="4488872"/>
            <a:ext cx="1828800" cy="1136072"/>
          </a:xfrm>
          <a:prstGeom prst="wedgeEllipseCallou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/>
              <a:t>Some training is too generic</a:t>
            </a:r>
          </a:p>
        </p:txBody>
      </p:sp>
      <p:sp>
        <p:nvSpPr>
          <p:cNvPr id="34" name="Speech Bubble: Oval 33">
            <a:extLst>
              <a:ext uri="{FF2B5EF4-FFF2-40B4-BE49-F238E27FC236}">
                <a16:creationId xmlns:a16="http://schemas.microsoft.com/office/drawing/2014/main" id="{E20C549C-AA74-E0DF-34B9-BBC309426E3E}"/>
              </a:ext>
            </a:extLst>
          </p:cNvPr>
          <p:cNvSpPr/>
          <p:nvPr/>
        </p:nvSpPr>
        <p:spPr>
          <a:xfrm>
            <a:off x="5985164" y="3657599"/>
            <a:ext cx="2008908" cy="1052945"/>
          </a:xfrm>
          <a:prstGeom prst="wedgeEllipseCallou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Too gender neutral  </a:t>
            </a:r>
          </a:p>
        </p:txBody>
      </p:sp>
      <p:sp>
        <p:nvSpPr>
          <p:cNvPr id="35" name="Speech Bubble: Oval 34">
            <a:extLst>
              <a:ext uri="{FF2B5EF4-FFF2-40B4-BE49-F238E27FC236}">
                <a16:creationId xmlns:a16="http://schemas.microsoft.com/office/drawing/2014/main" id="{FD7E8C99-0A12-4623-9FE9-6C7E7DDBD40E}"/>
              </a:ext>
            </a:extLst>
          </p:cNvPr>
          <p:cNvSpPr/>
          <p:nvPr/>
        </p:nvSpPr>
        <p:spPr>
          <a:xfrm>
            <a:off x="6622473" y="1177637"/>
            <a:ext cx="2299853" cy="1177635"/>
          </a:xfrm>
          <a:prstGeom prst="wedgeEllipseCallout">
            <a:avLst/>
          </a:prstGeom>
          <a:solidFill>
            <a:srgbClr val="A09D7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High staff </a:t>
            </a:r>
            <a:r>
              <a:rPr lang="en-GB"/>
              <a:t>turnover</a:t>
            </a:r>
            <a:r>
              <a:rPr lang="en-GB" dirty="0"/>
              <a:t> and changes not communicated </a:t>
            </a:r>
          </a:p>
        </p:txBody>
      </p:sp>
      <p:sp>
        <p:nvSpPr>
          <p:cNvPr id="36" name="Speech Bubble: Oval 35">
            <a:extLst>
              <a:ext uri="{FF2B5EF4-FFF2-40B4-BE49-F238E27FC236}">
                <a16:creationId xmlns:a16="http://schemas.microsoft.com/office/drawing/2014/main" id="{8FBEB8ED-01E4-8D37-C9D6-4FF61AAA0AD4}"/>
              </a:ext>
            </a:extLst>
          </p:cNvPr>
          <p:cNvSpPr/>
          <p:nvPr/>
        </p:nvSpPr>
        <p:spPr>
          <a:xfrm flipH="1">
            <a:off x="110837" y="2507673"/>
            <a:ext cx="1995054" cy="817418"/>
          </a:xfrm>
          <a:prstGeom prst="wedgeEllipseCallout">
            <a:avLst/>
          </a:prstGeom>
          <a:solidFill>
            <a:srgbClr val="5E6A7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Lack of housing knowledge </a:t>
            </a: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1B80132E-E5BC-1D62-18E6-F2D5F620D5C3}"/>
              </a:ext>
            </a:extLst>
          </p:cNvPr>
          <p:cNvSpPr/>
          <p:nvPr/>
        </p:nvSpPr>
        <p:spPr>
          <a:xfrm>
            <a:off x="1925782" y="1039092"/>
            <a:ext cx="1676399" cy="1925782"/>
          </a:xfrm>
          <a:prstGeom prst="wedgeEllipseCallout">
            <a:avLst/>
          </a:prstGeom>
          <a:solidFill>
            <a:srgbClr val="543E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/>
              <a:t>Respect for other DA workers skills &amp; knowledge 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F73E4DAE-9849-2786-40DB-F5E748AB6423}"/>
              </a:ext>
            </a:extLst>
          </p:cNvPr>
          <p:cNvSpPr/>
          <p:nvPr/>
        </p:nvSpPr>
        <p:spPr>
          <a:xfrm>
            <a:off x="10307781" y="900546"/>
            <a:ext cx="1773382" cy="1177635"/>
          </a:xfrm>
          <a:prstGeom prst="wedgeEllipseCallout">
            <a:avLst/>
          </a:prstGeom>
          <a:solidFill>
            <a:srgbClr val="D1D8B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Role of Health IDVA is not clear 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7047BC33-9EA9-233B-0829-42B5A0128EAA}"/>
              </a:ext>
            </a:extLst>
          </p:cNvPr>
          <p:cNvSpPr/>
          <p:nvPr/>
        </p:nvSpPr>
        <p:spPr>
          <a:xfrm>
            <a:off x="10169236" y="5541819"/>
            <a:ext cx="1759527" cy="775854"/>
          </a:xfrm>
          <a:prstGeom prst="wedgeEllipseCallout">
            <a:avLst/>
          </a:prstGeom>
          <a:solidFill>
            <a:srgbClr val="A09D7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Feels like a statutory service 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2C2BE48C-936E-23BD-BA83-324EEC809E6D}"/>
              </a:ext>
            </a:extLst>
          </p:cNvPr>
          <p:cNvSpPr/>
          <p:nvPr/>
        </p:nvSpPr>
        <p:spPr>
          <a:xfrm>
            <a:off x="110836" y="3657600"/>
            <a:ext cx="1496290" cy="2230581"/>
          </a:xfrm>
          <a:prstGeom prst="wedgeEllipseCallout">
            <a:avLst/>
          </a:prstGeom>
          <a:solidFill>
            <a:srgbClr val="A09D7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Support for clients to access special measures out of county </a:t>
            </a:r>
          </a:p>
        </p:txBody>
      </p:sp>
    </p:spTree>
    <p:extLst>
      <p:ext uri="{BB962C8B-B14F-4D97-AF65-F5344CB8AC3E}">
        <p14:creationId xmlns:p14="http://schemas.microsoft.com/office/powerpoint/2010/main" val="342872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0E8A3-5862-D00F-B2CC-2903E09A1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Consultation Responses –Safe Accommodation Providers and Outreach Services – Priorities 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88E319F1-E462-2BD2-E8F7-FDDADD2CA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4DFE15AB-3604-35CC-1E0C-0537F9883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F18080CA-16A3-89B3-7E27-33E9027BF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7</a:t>
            </a:fld>
            <a:endParaRPr lang="en-US" dirty="0"/>
          </a:p>
        </p:txBody>
      </p:sp>
      <p:sp>
        <p:nvSpPr>
          <p:cNvPr id="18" name="Speech Bubble: Oval 17">
            <a:extLst>
              <a:ext uri="{FF2B5EF4-FFF2-40B4-BE49-F238E27FC236}">
                <a16:creationId xmlns:a16="http://schemas.microsoft.com/office/drawing/2014/main" id="{DF80A81B-4115-3F6A-921E-7652A5F95423}"/>
              </a:ext>
            </a:extLst>
          </p:cNvPr>
          <p:cNvSpPr/>
          <p:nvPr/>
        </p:nvSpPr>
        <p:spPr>
          <a:xfrm>
            <a:off x="1009403" y="1674422"/>
            <a:ext cx="2481942" cy="1754578"/>
          </a:xfrm>
          <a:prstGeom prst="wedgeEllipseCallout">
            <a:avLst/>
          </a:prstGeom>
          <a:solidFill>
            <a:srgbClr val="AD5C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Earlier recovery  intervention &amp; stabilisation while waiting for therapy </a:t>
            </a:r>
          </a:p>
        </p:txBody>
      </p:sp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97742A08-9FD1-A5F7-6E51-70A30D6EF9A7}"/>
              </a:ext>
            </a:extLst>
          </p:cNvPr>
          <p:cNvSpPr/>
          <p:nvPr/>
        </p:nvSpPr>
        <p:spPr>
          <a:xfrm>
            <a:off x="3788229" y="2054431"/>
            <a:ext cx="2481942" cy="2113808"/>
          </a:xfrm>
          <a:prstGeom prst="wedgeEllipseCallout">
            <a:avLst/>
          </a:prstGeom>
          <a:solidFill>
            <a:srgbClr val="5E6A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Behaviour change tools for victims who may also engage in abusive behaviours </a:t>
            </a:r>
          </a:p>
        </p:txBody>
      </p:sp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C241F5CF-A80C-5EB6-6D6D-CF5A6D284A46}"/>
              </a:ext>
            </a:extLst>
          </p:cNvPr>
          <p:cNvSpPr/>
          <p:nvPr/>
        </p:nvSpPr>
        <p:spPr>
          <a:xfrm>
            <a:off x="6721434" y="1380744"/>
            <a:ext cx="2339439" cy="1576212"/>
          </a:xfrm>
          <a:prstGeom prst="wedgeEllipseCallout">
            <a:avLst/>
          </a:prstGeom>
          <a:solidFill>
            <a:srgbClr val="A09D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Strengthen communication with clients and professionals </a:t>
            </a:r>
          </a:p>
        </p:txBody>
      </p:sp>
      <p:sp>
        <p:nvSpPr>
          <p:cNvPr id="21" name="Speech Bubble: Oval 20">
            <a:extLst>
              <a:ext uri="{FF2B5EF4-FFF2-40B4-BE49-F238E27FC236}">
                <a16:creationId xmlns:a16="http://schemas.microsoft.com/office/drawing/2014/main" id="{34C89964-A753-39F9-DDA0-909CCA496518}"/>
              </a:ext>
            </a:extLst>
          </p:cNvPr>
          <p:cNvSpPr/>
          <p:nvPr/>
        </p:nvSpPr>
        <p:spPr>
          <a:xfrm flipH="1">
            <a:off x="3182584" y="4490891"/>
            <a:ext cx="2636322" cy="676656"/>
          </a:xfrm>
          <a:prstGeom prst="wedgeEllipseCallou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Lower case loads </a:t>
            </a:r>
          </a:p>
        </p:txBody>
      </p:sp>
      <p:sp>
        <p:nvSpPr>
          <p:cNvPr id="22" name="Speech Bubble: Oval 21">
            <a:extLst>
              <a:ext uri="{FF2B5EF4-FFF2-40B4-BE49-F238E27FC236}">
                <a16:creationId xmlns:a16="http://schemas.microsoft.com/office/drawing/2014/main" id="{AE8E0863-7D89-035B-6FB4-9E17999E0AC6}"/>
              </a:ext>
            </a:extLst>
          </p:cNvPr>
          <p:cNvSpPr/>
          <p:nvPr/>
        </p:nvSpPr>
        <p:spPr>
          <a:xfrm>
            <a:off x="5569524" y="3899976"/>
            <a:ext cx="1755475" cy="1080657"/>
          </a:xfrm>
          <a:prstGeom prst="wedgeEllipseCallout">
            <a:avLst/>
          </a:prstGeom>
          <a:solidFill>
            <a:srgbClr val="543E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Upskill DASAs </a:t>
            </a:r>
          </a:p>
        </p:txBody>
      </p:sp>
      <p:sp>
        <p:nvSpPr>
          <p:cNvPr id="23" name="Speech Bubble: Oval 22">
            <a:extLst>
              <a:ext uri="{FF2B5EF4-FFF2-40B4-BE49-F238E27FC236}">
                <a16:creationId xmlns:a16="http://schemas.microsoft.com/office/drawing/2014/main" id="{F340AB65-C43A-1ABF-1BD2-9BFEF090703F}"/>
              </a:ext>
            </a:extLst>
          </p:cNvPr>
          <p:cNvSpPr/>
          <p:nvPr/>
        </p:nvSpPr>
        <p:spPr>
          <a:xfrm>
            <a:off x="9094619" y="4050674"/>
            <a:ext cx="2707574" cy="855023"/>
          </a:xfrm>
          <a:prstGeom prst="wedgeEllipseCallout">
            <a:avLst/>
          </a:prstGeom>
          <a:solidFill>
            <a:srgbClr val="AD5C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24 hr contact &amp; response options </a:t>
            </a:r>
          </a:p>
        </p:txBody>
      </p:sp>
      <p:sp>
        <p:nvSpPr>
          <p:cNvPr id="24" name="Speech Bubble: Oval 23">
            <a:extLst>
              <a:ext uri="{FF2B5EF4-FFF2-40B4-BE49-F238E27FC236}">
                <a16:creationId xmlns:a16="http://schemas.microsoft.com/office/drawing/2014/main" id="{DB39A835-BB6C-E7EE-0D40-FC033D3600B4}"/>
              </a:ext>
            </a:extLst>
          </p:cNvPr>
          <p:cNvSpPr/>
          <p:nvPr/>
        </p:nvSpPr>
        <p:spPr>
          <a:xfrm>
            <a:off x="8585860" y="5106390"/>
            <a:ext cx="3016332" cy="1028046"/>
          </a:xfrm>
          <a:prstGeom prst="wedgeEllipseCallout">
            <a:avLst/>
          </a:prstGeom>
          <a:solidFill>
            <a:srgbClr val="5E6A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Named Lead specialists </a:t>
            </a:r>
          </a:p>
        </p:txBody>
      </p:sp>
      <p:sp>
        <p:nvSpPr>
          <p:cNvPr id="25" name="Speech Bubble: Oval 24">
            <a:extLst>
              <a:ext uri="{FF2B5EF4-FFF2-40B4-BE49-F238E27FC236}">
                <a16:creationId xmlns:a16="http://schemas.microsoft.com/office/drawing/2014/main" id="{932DAA8F-BA33-D2CB-0CEE-61DC2CE5ABF3}"/>
              </a:ext>
            </a:extLst>
          </p:cNvPr>
          <p:cNvSpPr/>
          <p:nvPr/>
        </p:nvSpPr>
        <p:spPr>
          <a:xfrm flipH="1">
            <a:off x="771894" y="4531743"/>
            <a:ext cx="2090057" cy="1507928"/>
          </a:xfrm>
          <a:prstGeom prst="wedgeEllipseCallout">
            <a:avLst/>
          </a:prstGeom>
          <a:solidFill>
            <a:srgbClr val="A09D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Build alliances with other specialist services </a:t>
            </a:r>
          </a:p>
        </p:txBody>
      </p:sp>
      <p:sp>
        <p:nvSpPr>
          <p:cNvPr id="26" name="Speech Bubble: Oval 25">
            <a:extLst>
              <a:ext uri="{FF2B5EF4-FFF2-40B4-BE49-F238E27FC236}">
                <a16:creationId xmlns:a16="http://schemas.microsoft.com/office/drawing/2014/main" id="{FE67D71A-880C-3119-8D9E-8A9CBD664FB1}"/>
              </a:ext>
            </a:extLst>
          </p:cNvPr>
          <p:cNvSpPr/>
          <p:nvPr/>
        </p:nvSpPr>
        <p:spPr>
          <a:xfrm flipH="1">
            <a:off x="451261" y="3550721"/>
            <a:ext cx="3681351" cy="1080656"/>
          </a:xfrm>
          <a:prstGeom prst="wedgeEllipseCallout">
            <a:avLst/>
          </a:prstGeom>
          <a:solidFill>
            <a:srgbClr val="543E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Engage with non-DA specialist mixed gender services </a:t>
            </a:r>
            <a:r>
              <a:rPr lang="en-GB" dirty="0" err="1"/>
              <a:t>eg</a:t>
            </a:r>
            <a:r>
              <a:rPr lang="en-GB" dirty="0"/>
              <a:t>, night shelters </a:t>
            </a:r>
          </a:p>
        </p:txBody>
      </p:sp>
      <p:sp>
        <p:nvSpPr>
          <p:cNvPr id="27" name="Speech Bubble: Oval 26">
            <a:extLst>
              <a:ext uri="{FF2B5EF4-FFF2-40B4-BE49-F238E27FC236}">
                <a16:creationId xmlns:a16="http://schemas.microsoft.com/office/drawing/2014/main" id="{3AE9C142-F4D3-69FD-AB5D-646D94EA77BD}"/>
              </a:ext>
            </a:extLst>
          </p:cNvPr>
          <p:cNvSpPr/>
          <p:nvPr/>
        </p:nvSpPr>
        <p:spPr>
          <a:xfrm>
            <a:off x="6957060" y="3058016"/>
            <a:ext cx="2481942" cy="1420170"/>
          </a:xfrm>
          <a:prstGeom prst="wedgeEllipseCallou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Bespoke Training that is for different areas of the non-DA workforce </a:t>
            </a:r>
          </a:p>
        </p:txBody>
      </p:sp>
      <p:sp>
        <p:nvSpPr>
          <p:cNvPr id="28" name="Speech Bubble: Oval 27">
            <a:extLst>
              <a:ext uri="{FF2B5EF4-FFF2-40B4-BE49-F238E27FC236}">
                <a16:creationId xmlns:a16="http://schemas.microsoft.com/office/drawing/2014/main" id="{EE0D32C7-C23E-0EA7-2D60-9FD9084A17D9}"/>
              </a:ext>
            </a:extLst>
          </p:cNvPr>
          <p:cNvSpPr/>
          <p:nvPr/>
        </p:nvSpPr>
        <p:spPr>
          <a:xfrm>
            <a:off x="9274629" y="2434442"/>
            <a:ext cx="2339439" cy="988028"/>
          </a:xfrm>
          <a:prstGeom prst="wedgeEllipseCallout">
            <a:avLst/>
          </a:prstGeom>
          <a:solidFill>
            <a:srgbClr val="5E6A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More children’s services </a:t>
            </a:r>
          </a:p>
        </p:txBody>
      </p:sp>
      <p:sp>
        <p:nvSpPr>
          <p:cNvPr id="29" name="Speech Bubble: Oval 28">
            <a:extLst>
              <a:ext uri="{FF2B5EF4-FFF2-40B4-BE49-F238E27FC236}">
                <a16:creationId xmlns:a16="http://schemas.microsoft.com/office/drawing/2014/main" id="{9EBA13E4-C4F6-378C-78EF-EAAB38253425}"/>
              </a:ext>
            </a:extLst>
          </p:cNvPr>
          <p:cNvSpPr/>
          <p:nvPr/>
        </p:nvSpPr>
        <p:spPr>
          <a:xfrm>
            <a:off x="5569524" y="4972318"/>
            <a:ext cx="3016335" cy="1080656"/>
          </a:xfrm>
          <a:prstGeom prst="wedgeEllipseCallout">
            <a:avLst/>
          </a:prstGeom>
          <a:solidFill>
            <a:srgbClr val="A09D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One to one and group work that is needs led – not one size fits all </a:t>
            </a:r>
          </a:p>
        </p:txBody>
      </p:sp>
      <p:sp>
        <p:nvSpPr>
          <p:cNvPr id="30" name="Speech Bubble: Oval 29">
            <a:extLst>
              <a:ext uri="{FF2B5EF4-FFF2-40B4-BE49-F238E27FC236}">
                <a16:creationId xmlns:a16="http://schemas.microsoft.com/office/drawing/2014/main" id="{6295E8C8-8A23-47C8-D56A-226B169FA048}"/>
              </a:ext>
            </a:extLst>
          </p:cNvPr>
          <p:cNvSpPr/>
          <p:nvPr/>
        </p:nvSpPr>
        <p:spPr>
          <a:xfrm>
            <a:off x="8811492" y="953232"/>
            <a:ext cx="3380508" cy="1420170"/>
          </a:xfrm>
          <a:prstGeom prst="wedgeEllipseCallout">
            <a:avLst/>
          </a:prstGeom>
          <a:solidFill>
            <a:srgbClr val="543E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Assertive outreach into services and areas where people are less likely to reach out</a:t>
            </a:r>
          </a:p>
        </p:txBody>
      </p:sp>
      <p:sp>
        <p:nvSpPr>
          <p:cNvPr id="31" name="Speech Bubble: Oval 30">
            <a:extLst>
              <a:ext uri="{FF2B5EF4-FFF2-40B4-BE49-F238E27FC236}">
                <a16:creationId xmlns:a16="http://schemas.microsoft.com/office/drawing/2014/main" id="{38527822-9260-25DA-5C2E-839E12F0CD5D}"/>
              </a:ext>
            </a:extLst>
          </p:cNvPr>
          <p:cNvSpPr/>
          <p:nvPr/>
        </p:nvSpPr>
        <p:spPr>
          <a:xfrm>
            <a:off x="2612571" y="5172771"/>
            <a:ext cx="1911928" cy="1080656"/>
          </a:xfrm>
          <a:prstGeom prst="wedgeEllipseCallout">
            <a:avLst/>
          </a:prstGeom>
          <a:solidFill>
            <a:srgbClr val="5E6A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More support for the Isle of Scilly </a:t>
            </a:r>
          </a:p>
        </p:txBody>
      </p:sp>
    </p:spTree>
    <p:extLst>
      <p:ext uri="{BB962C8B-B14F-4D97-AF65-F5344CB8AC3E}">
        <p14:creationId xmlns:p14="http://schemas.microsoft.com/office/powerpoint/2010/main" val="3196331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A5C0D-450A-616B-6D5A-FE23AB78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Consultation Responses –VSF</a:t>
            </a:r>
            <a:r>
              <a:rPr lang="en-GB" sz="3600" dirty="0"/>
              <a:t>- w</a:t>
            </a:r>
            <a:r>
              <a:rPr lang="en-GB" sz="2800" dirty="0"/>
              <a:t>hat is working well</a:t>
            </a:r>
            <a:r>
              <a:rPr lang="en-GB" sz="2400" dirty="0"/>
              <a:t> 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33AF9466-5BBC-6329-9DCB-69F0CE9D1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596F49A0-C520-FA7E-8832-AC8B4286E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0153B749-DD5C-7656-9091-718463E4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8</a:t>
            </a:fld>
            <a:endParaRPr lang="en-US" dirty="0"/>
          </a:p>
        </p:txBody>
      </p:sp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4B49D594-CBE4-3093-D47F-DF502EE252C0}"/>
              </a:ext>
            </a:extLst>
          </p:cNvPr>
          <p:cNvSpPr/>
          <p:nvPr/>
        </p:nvSpPr>
        <p:spPr>
          <a:xfrm>
            <a:off x="225632" y="1583377"/>
            <a:ext cx="2604653" cy="2341417"/>
          </a:xfrm>
          <a:prstGeom prst="wedgeEllipseCallout">
            <a:avLst/>
          </a:prstGeom>
          <a:solidFill>
            <a:srgbClr val="AD5C4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/>
              <a:t>GP DASAs – raising awareness and providing support </a:t>
            </a:r>
          </a:p>
        </p:txBody>
      </p:sp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6269ACAC-BA42-7E7F-31FE-904C250C8BCD}"/>
              </a:ext>
            </a:extLst>
          </p:cNvPr>
          <p:cNvSpPr/>
          <p:nvPr/>
        </p:nvSpPr>
        <p:spPr>
          <a:xfrm flipH="1">
            <a:off x="9005453" y="1579419"/>
            <a:ext cx="2751118" cy="2341417"/>
          </a:xfrm>
          <a:prstGeom prst="wedgeEllipseCallout">
            <a:avLst/>
          </a:prstGeom>
          <a:solidFill>
            <a:srgbClr val="AD5C4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Single point of contact could be better at signposting or referring to services that are external to Safer Futures </a:t>
            </a:r>
          </a:p>
        </p:txBody>
      </p:sp>
      <p:sp>
        <p:nvSpPr>
          <p:cNvPr id="21" name="Speech Bubble: Oval 20">
            <a:extLst>
              <a:ext uri="{FF2B5EF4-FFF2-40B4-BE49-F238E27FC236}">
                <a16:creationId xmlns:a16="http://schemas.microsoft.com/office/drawing/2014/main" id="{9B80C523-079E-AAD1-6B9A-F052344B181D}"/>
              </a:ext>
            </a:extLst>
          </p:cNvPr>
          <p:cNvSpPr/>
          <p:nvPr/>
        </p:nvSpPr>
        <p:spPr>
          <a:xfrm flipH="1">
            <a:off x="6248400" y="2715492"/>
            <a:ext cx="3006436" cy="1385453"/>
          </a:xfrm>
          <a:prstGeom prst="wedgeEllipseCallout">
            <a:avLst/>
          </a:prstGeom>
          <a:solidFill>
            <a:srgbClr val="5E6A7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Lack of clarity around SV services </a:t>
            </a:r>
          </a:p>
        </p:txBody>
      </p:sp>
      <p:sp>
        <p:nvSpPr>
          <p:cNvPr id="22" name="Speech Bubble: Oval 21">
            <a:extLst>
              <a:ext uri="{FF2B5EF4-FFF2-40B4-BE49-F238E27FC236}">
                <a16:creationId xmlns:a16="http://schemas.microsoft.com/office/drawing/2014/main" id="{5A283EF2-0CC0-2D0F-C48D-9706FD3A4D03}"/>
              </a:ext>
            </a:extLst>
          </p:cNvPr>
          <p:cNvSpPr/>
          <p:nvPr/>
        </p:nvSpPr>
        <p:spPr>
          <a:xfrm>
            <a:off x="762000" y="4585855"/>
            <a:ext cx="2701635" cy="1413163"/>
          </a:xfrm>
          <a:prstGeom prst="wedgeEllipseCallout">
            <a:avLst/>
          </a:prstGeom>
          <a:solidFill>
            <a:srgbClr val="5E6A7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Having so much support on offer at different parts of the journey </a:t>
            </a:r>
          </a:p>
        </p:txBody>
      </p:sp>
      <p:sp>
        <p:nvSpPr>
          <p:cNvPr id="23" name="Speech Bubble: Oval 22">
            <a:extLst>
              <a:ext uri="{FF2B5EF4-FFF2-40B4-BE49-F238E27FC236}">
                <a16:creationId xmlns:a16="http://schemas.microsoft.com/office/drawing/2014/main" id="{893EC280-C4D4-570A-CD3F-543DF802BBB0}"/>
              </a:ext>
            </a:extLst>
          </p:cNvPr>
          <p:cNvSpPr/>
          <p:nvPr/>
        </p:nvSpPr>
        <p:spPr>
          <a:xfrm>
            <a:off x="4184074" y="4433455"/>
            <a:ext cx="2701635" cy="1233054"/>
          </a:xfrm>
          <a:prstGeom prst="wedgeEllipseCallout">
            <a:avLst/>
          </a:prstGeom>
          <a:solidFill>
            <a:srgbClr val="AD5C4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Referrals for young women for group support </a:t>
            </a:r>
          </a:p>
        </p:txBody>
      </p:sp>
      <p:sp>
        <p:nvSpPr>
          <p:cNvPr id="24" name="Speech Bubble: Oval 23">
            <a:extLst>
              <a:ext uri="{FF2B5EF4-FFF2-40B4-BE49-F238E27FC236}">
                <a16:creationId xmlns:a16="http://schemas.microsoft.com/office/drawing/2014/main" id="{AE721BCA-DFDF-9F55-E75B-8E30932C375C}"/>
              </a:ext>
            </a:extLst>
          </p:cNvPr>
          <p:cNvSpPr/>
          <p:nvPr/>
        </p:nvSpPr>
        <p:spPr>
          <a:xfrm>
            <a:off x="8118764" y="4391891"/>
            <a:ext cx="2590799" cy="1149927"/>
          </a:xfrm>
          <a:prstGeom prst="wedgeEllipseCallout">
            <a:avLst/>
          </a:prstGeom>
          <a:solidFill>
            <a:srgbClr val="A09D7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Organisations working well together </a:t>
            </a: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82C68FC9-1F21-FE72-9710-8FA9B08891ED}"/>
              </a:ext>
            </a:extLst>
          </p:cNvPr>
          <p:cNvSpPr/>
          <p:nvPr/>
        </p:nvSpPr>
        <p:spPr>
          <a:xfrm>
            <a:off x="3560618" y="1717963"/>
            <a:ext cx="2840181" cy="2022763"/>
          </a:xfrm>
          <a:prstGeom prst="wedgeEllipseCallout">
            <a:avLst/>
          </a:prstGeom>
          <a:solidFill>
            <a:srgbClr val="A09D7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 wrong door for domestic abuse – single point of contact works well 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4996574F-59D8-5726-F3A5-85DFD8D89CE5}"/>
              </a:ext>
            </a:extLst>
          </p:cNvPr>
          <p:cNvSpPr/>
          <p:nvPr/>
        </p:nvSpPr>
        <p:spPr>
          <a:xfrm>
            <a:off x="6248401" y="1380743"/>
            <a:ext cx="2233550" cy="1243703"/>
          </a:xfrm>
          <a:prstGeom prst="wedgeEllipseCallou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IDVAs and </a:t>
            </a:r>
            <a:r>
              <a:rPr lang="en-GB" dirty="0" err="1"/>
              <a:t>Krefta</a:t>
            </a:r>
            <a:r>
              <a:rPr lang="en-GB" dirty="0"/>
              <a:t> Kernow relationships 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C4675C85-25D4-D7ED-9260-E29E5C0FB1CB}"/>
              </a:ext>
            </a:extLst>
          </p:cNvPr>
          <p:cNvSpPr/>
          <p:nvPr/>
        </p:nvSpPr>
        <p:spPr>
          <a:xfrm>
            <a:off x="1479466" y="3232069"/>
            <a:ext cx="2840181" cy="1385453"/>
          </a:xfrm>
          <a:prstGeom prst="wedgeEllipseCallou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Support for person affected and their children </a:t>
            </a:r>
          </a:p>
        </p:txBody>
      </p:sp>
    </p:spTree>
    <p:extLst>
      <p:ext uri="{BB962C8B-B14F-4D97-AF65-F5344CB8AC3E}">
        <p14:creationId xmlns:p14="http://schemas.microsoft.com/office/powerpoint/2010/main" val="2267703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A5C0D-450A-616B-6D5A-FE23AB78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Consultation Responses –VSF</a:t>
            </a:r>
            <a:r>
              <a:rPr lang="en-GB" sz="3600" dirty="0"/>
              <a:t>- w</a:t>
            </a:r>
            <a:r>
              <a:rPr lang="en-GB" sz="2800" dirty="0"/>
              <a:t>hat not working well </a:t>
            </a:r>
            <a:endParaRPr lang="en-GB" sz="2400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33AF9466-5BBC-6329-9DCB-69F0CE9D1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596F49A0-C520-FA7E-8832-AC8B4286E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0153B749-DD5C-7656-9091-718463E4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9</a:t>
            </a:fld>
            <a:endParaRPr lang="en-US" dirty="0"/>
          </a:p>
        </p:txBody>
      </p:sp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4B49D594-CBE4-3093-D47F-DF502EE252C0}"/>
              </a:ext>
            </a:extLst>
          </p:cNvPr>
          <p:cNvSpPr/>
          <p:nvPr/>
        </p:nvSpPr>
        <p:spPr>
          <a:xfrm>
            <a:off x="225632" y="1583377"/>
            <a:ext cx="2604653" cy="2341417"/>
          </a:xfrm>
          <a:prstGeom prst="wedgeEllipseCallout">
            <a:avLst/>
          </a:prstGeom>
          <a:solidFill>
            <a:srgbClr val="AD5C4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/>
              <a:t>Informal and unpaid carers fall through gaps – caring for a loved one can be a barrier to coming </a:t>
            </a:r>
            <a:r>
              <a:rPr lang="en-GB" dirty="0" err="1"/>
              <a:t>foraward</a:t>
            </a:r>
            <a:endParaRPr lang="en-GB" dirty="0"/>
          </a:p>
        </p:txBody>
      </p:sp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6269ACAC-BA42-7E7F-31FE-904C250C8BCD}"/>
              </a:ext>
            </a:extLst>
          </p:cNvPr>
          <p:cNvSpPr/>
          <p:nvPr/>
        </p:nvSpPr>
        <p:spPr>
          <a:xfrm flipH="1">
            <a:off x="9005453" y="1579419"/>
            <a:ext cx="2751118" cy="1537853"/>
          </a:xfrm>
          <a:prstGeom prst="wedgeEllipseCallout">
            <a:avLst/>
          </a:prstGeom>
          <a:solidFill>
            <a:srgbClr val="AD5C4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Lack of public and professional awareness of LGBT+ specialist support </a:t>
            </a:r>
          </a:p>
        </p:txBody>
      </p:sp>
      <p:sp>
        <p:nvSpPr>
          <p:cNvPr id="21" name="Speech Bubble: Oval 20">
            <a:extLst>
              <a:ext uri="{FF2B5EF4-FFF2-40B4-BE49-F238E27FC236}">
                <a16:creationId xmlns:a16="http://schemas.microsoft.com/office/drawing/2014/main" id="{9B80C523-079E-AAD1-6B9A-F052344B181D}"/>
              </a:ext>
            </a:extLst>
          </p:cNvPr>
          <p:cNvSpPr/>
          <p:nvPr/>
        </p:nvSpPr>
        <p:spPr>
          <a:xfrm flipH="1">
            <a:off x="6248400" y="2090058"/>
            <a:ext cx="3006436" cy="2010888"/>
          </a:xfrm>
          <a:prstGeom prst="wedgeEllipseCallout">
            <a:avLst/>
          </a:prstGeom>
          <a:solidFill>
            <a:srgbClr val="5E6A7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Distinguishing between commissioned &amp; statutory services – the public want independent services </a:t>
            </a:r>
          </a:p>
        </p:txBody>
      </p:sp>
      <p:sp>
        <p:nvSpPr>
          <p:cNvPr id="22" name="Speech Bubble: Oval 21">
            <a:extLst>
              <a:ext uri="{FF2B5EF4-FFF2-40B4-BE49-F238E27FC236}">
                <a16:creationId xmlns:a16="http://schemas.microsoft.com/office/drawing/2014/main" id="{5A283EF2-0CC0-2D0F-C48D-9706FD3A4D03}"/>
              </a:ext>
            </a:extLst>
          </p:cNvPr>
          <p:cNvSpPr/>
          <p:nvPr/>
        </p:nvSpPr>
        <p:spPr>
          <a:xfrm>
            <a:off x="365760" y="4262013"/>
            <a:ext cx="3097875" cy="1737005"/>
          </a:xfrm>
          <a:prstGeom prst="wedgeEllipseCallout">
            <a:avLst/>
          </a:prstGeom>
          <a:solidFill>
            <a:srgbClr val="5E6A7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Understanding of traumatic brain injury on those who experience DA </a:t>
            </a:r>
          </a:p>
        </p:txBody>
      </p:sp>
      <p:sp>
        <p:nvSpPr>
          <p:cNvPr id="23" name="Speech Bubble: Oval 22">
            <a:extLst>
              <a:ext uri="{FF2B5EF4-FFF2-40B4-BE49-F238E27FC236}">
                <a16:creationId xmlns:a16="http://schemas.microsoft.com/office/drawing/2014/main" id="{893EC280-C4D4-570A-CD3F-543DF802BBB0}"/>
              </a:ext>
            </a:extLst>
          </p:cNvPr>
          <p:cNvSpPr/>
          <p:nvPr/>
        </p:nvSpPr>
        <p:spPr>
          <a:xfrm>
            <a:off x="3787834" y="4100946"/>
            <a:ext cx="3097875" cy="1565563"/>
          </a:xfrm>
          <a:prstGeom prst="wedgeEllipseCallout">
            <a:avLst/>
          </a:prstGeom>
          <a:solidFill>
            <a:srgbClr val="AD5C4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Clarity on what services are for DA and what is SV – it all appears ‘lumped together’ </a:t>
            </a:r>
          </a:p>
        </p:txBody>
      </p:sp>
      <p:sp>
        <p:nvSpPr>
          <p:cNvPr id="24" name="Speech Bubble: Oval 23">
            <a:extLst>
              <a:ext uri="{FF2B5EF4-FFF2-40B4-BE49-F238E27FC236}">
                <a16:creationId xmlns:a16="http://schemas.microsoft.com/office/drawing/2014/main" id="{AE721BCA-DFDF-9F55-E75B-8E30932C375C}"/>
              </a:ext>
            </a:extLst>
          </p:cNvPr>
          <p:cNvSpPr/>
          <p:nvPr/>
        </p:nvSpPr>
        <p:spPr>
          <a:xfrm>
            <a:off x="8550234" y="3572495"/>
            <a:ext cx="2553317" cy="2010887"/>
          </a:xfrm>
          <a:prstGeom prst="wedgeEllipseCallout">
            <a:avLst/>
          </a:prstGeom>
          <a:solidFill>
            <a:srgbClr val="A09D7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 it is not clear where to refer men who have experienced historic CSA or childhood DA </a:t>
            </a: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82C68FC9-1F21-FE72-9710-8FA9B08891ED}"/>
              </a:ext>
            </a:extLst>
          </p:cNvPr>
          <p:cNvSpPr/>
          <p:nvPr/>
        </p:nvSpPr>
        <p:spPr>
          <a:xfrm>
            <a:off x="2937164" y="1717963"/>
            <a:ext cx="3463635" cy="2402102"/>
          </a:xfrm>
          <a:prstGeom prst="wedgeEllipseCallout">
            <a:avLst/>
          </a:prstGeom>
          <a:solidFill>
            <a:srgbClr val="A09D7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Lack of public awareness of Adult Family Violence and provision of specialist services for this group – it’s not the same as intimate partner abuse  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9B514592-E271-997B-B2F8-7069B0DC2075}"/>
              </a:ext>
            </a:extLst>
          </p:cNvPr>
          <p:cNvSpPr/>
          <p:nvPr/>
        </p:nvSpPr>
        <p:spPr>
          <a:xfrm>
            <a:off x="6483927" y="4262013"/>
            <a:ext cx="2248593" cy="1891899"/>
          </a:xfrm>
          <a:prstGeom prst="wedgeEllipseCallou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Smaller organisations are not able to bid for service contracts</a:t>
            </a:r>
          </a:p>
        </p:txBody>
      </p:sp>
    </p:spTree>
    <p:extLst>
      <p:ext uri="{BB962C8B-B14F-4D97-AF65-F5344CB8AC3E}">
        <p14:creationId xmlns:p14="http://schemas.microsoft.com/office/powerpoint/2010/main" val="403204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 design" id="{5BB9B75E-A368-4614-97CA-C549A936357F}" vid="{66BDDD71-3AB6-4D26-9C54-3E9BC0AA3D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6dd6c54c4ea48f7b0ab5bdc5da524c9 xmlns="5849e390-3ec1-402e-9240-a3e34b85f545">
      <Terms xmlns="http://schemas.microsoft.com/office/infopath/2007/PartnerControls">
        <TermInfo xmlns="http://schemas.microsoft.com/office/infopath/2007/PartnerControls">
          <TermName xmlns="http://schemas.microsoft.com/office/infopath/2007/PartnerControls">Domestic Abuse and Sexual Violence</TermName>
          <TermId xmlns="http://schemas.microsoft.com/office/infopath/2007/PartnerControls">f61c4e51-8153-44b3-80ee-3c2b40c68355</TermId>
        </TermInfo>
      </Terms>
    </f6dd6c54c4ea48f7b0ab5bdc5da524c9>
    <h13ce263e7de44f8b22faf142f91590e xmlns="5849e390-3ec1-402e-9240-a3e34b85f54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Community Safety</TermName>
          <TermId xmlns="http://schemas.microsoft.com/office/infopath/2007/PartnerControls">dd8cbcb7-49db-49eb-b48a-6e5c4bd41990</TermId>
        </TermInfo>
      </Terms>
    </h13ce263e7de44f8b22faf142f91590e>
    <ibcc2dd3f7fa43639dc0e22f7300983e xmlns="5849e390-3ec1-402e-9240-a3e34b85f545">
      <Terms xmlns="http://schemas.microsoft.com/office/infopath/2007/PartnerControls"/>
    </ibcc2dd3f7fa43639dc0e22f7300983e>
    <TaxCatchAll xmlns="598430e5-4a1b-4f83-a866-17a47d7e045f">
      <Value>5</Value>
      <Value>1</Value>
    </TaxCatchAl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C Document" ma:contentTypeID="0x010100E301ABA043B4B240A1DC3A308F1F012000BCB65FEC6E53E3439BAE3999A7465E25" ma:contentTypeVersion="13" ma:contentTypeDescription="Create a new document." ma:contentTypeScope="" ma:versionID="bc8e2edcc0f9b20bac38cf6b4db77882">
  <xsd:schema xmlns:xsd="http://www.w3.org/2001/XMLSchema" xmlns:xs="http://www.w3.org/2001/XMLSchema" xmlns:p="http://schemas.microsoft.com/office/2006/metadata/properties" xmlns:ns2="5849e390-3ec1-402e-9240-a3e34b85f545" xmlns:ns3="598430e5-4a1b-4f83-a866-17a47d7e045f" targetNamespace="http://schemas.microsoft.com/office/2006/metadata/properties" ma:root="true" ma:fieldsID="377499deb8ce4a1c41df764c4f356f8c" ns2:_="" ns3:_="">
    <xsd:import namespace="5849e390-3ec1-402e-9240-a3e34b85f545"/>
    <xsd:import namespace="598430e5-4a1b-4f83-a866-17a47d7e045f"/>
    <xsd:element name="properties">
      <xsd:complexType>
        <xsd:sequence>
          <xsd:element name="documentManagement">
            <xsd:complexType>
              <xsd:all>
                <xsd:element ref="ns2:h13ce263e7de44f8b22faf142f91590e" minOccurs="0"/>
                <xsd:element ref="ns3:TaxCatchAll" minOccurs="0"/>
                <xsd:element ref="ns3:TaxCatchAllLabel" minOccurs="0"/>
                <xsd:element ref="ns2:f6dd6c54c4ea48f7b0ab5bdc5da524c9" minOccurs="0"/>
                <xsd:element ref="ns2:ibcc2dd3f7fa43639dc0e22f7300983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49e390-3ec1-402e-9240-a3e34b85f545" elementFormDefault="qualified">
    <xsd:import namespace="http://schemas.microsoft.com/office/2006/documentManagement/types"/>
    <xsd:import namespace="http://schemas.microsoft.com/office/infopath/2007/PartnerControls"/>
    <xsd:element name="h13ce263e7de44f8b22faf142f91590e" ma:index="8" nillable="true" ma:taxonomy="true" ma:internalName="h13ce263e7de44f8b22faf142f91590e" ma:taxonomyFieldName="Function" ma:displayName="Function" ma:readOnly="false" ma:default="" ma:fieldId="{113ce263-e7de-44f8-b22f-af142f91590e}" ma:sspId="70d6af5e-d018-4566-81cb-bde2c61e1864" ma:termSetId="37e3c5b8-748f-48ce-987b-ce64a3ccd6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6dd6c54c4ea48f7b0ab5bdc5da524c9" ma:index="12" nillable="true" ma:taxonomy="true" ma:internalName="f6dd6c54c4ea48f7b0ab5bdc5da524c9" ma:taxonomyFieldName="Activity" ma:displayName="Activity" ma:default="" ma:fieldId="{f6dd6c54-c4ea-48f7-b0ab-5bdc5da524c9}" ma:sspId="70d6af5e-d018-4566-81cb-bde2c61e1864" ma:termSetId="6ad65f11-58a9-4890-a0d3-7c9c54c0c59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bcc2dd3f7fa43639dc0e22f7300983e" ma:index="14" nillable="true" ma:taxonomy="true" ma:internalName="ibcc2dd3f7fa43639dc0e22f7300983e" ma:taxonomyFieldName="Transaction" ma:displayName="Transaction" ma:default="" ma:fieldId="{2bcc2dd3-f7fa-4363-9dc0-e22f7300983e}" ma:taxonomyMulti="true" ma:sspId="70d6af5e-d018-4566-81cb-bde2c61e1864" ma:termSetId="ccae6d33-676c-462a-831e-38be65c56c1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430e5-4a1b-4f83-a866-17a47d7e045f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3fa6870d-b918-49c5-83b5-fc95b7057b67}" ma:internalName="TaxCatchAll" ma:showField="CatchAllData" ma:web="598430e5-4a1b-4f83-a866-17a47d7e04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3fa6870d-b918-49c5-83b5-fc95b7057b67}" ma:internalName="TaxCatchAllLabel" ma:readOnly="true" ma:showField="CatchAllDataLabel" ma:web="598430e5-4a1b-4f83-a866-17a47d7e04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E26AC2-BC04-45BA-BD7C-5CDF09AA94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AE7813-FB42-416C-BEF8-5F3180DDB0F6}">
  <ds:schemaRefs>
    <ds:schemaRef ds:uri="http://purl.org/dc/terms/"/>
    <ds:schemaRef ds:uri="9953576d-419c-4c5a-a36c-6e63f34b95e7"/>
    <ds:schemaRef ds:uri="http://schemas.microsoft.com/office/2006/documentManagement/types"/>
    <ds:schemaRef ds:uri="http://schemas.microsoft.com/office/infopath/2007/PartnerControls"/>
    <ds:schemaRef ds:uri="8e324bf6-4b0b-4c15-b056-7efb73037ba8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5849e390-3ec1-402e-9240-a3e34b85f54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EA0C108-2FF4-4FEC-8CA1-F099425B7103}"/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{8E337ED1-5CA8-4794-A609-893065DDB54B}tf11964407_win32</Template>
  <TotalTime>105</TotalTime>
  <Words>1410</Words>
  <Application>Microsoft Office PowerPoint</Application>
  <PresentationFormat>Widescreen</PresentationFormat>
  <Paragraphs>207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Gill Sans Nova</vt:lpstr>
      <vt:lpstr>Gill Sans Nova Light</vt:lpstr>
      <vt:lpstr>Sagona Book</vt:lpstr>
      <vt:lpstr>Office Theme</vt:lpstr>
      <vt:lpstr>Safer Futures  consultation responses </vt:lpstr>
      <vt:lpstr>Consultation Reponses – Safer Futures – whats working well</vt:lpstr>
      <vt:lpstr>Consultation Reponses – Safer Futures – what's not working well</vt:lpstr>
      <vt:lpstr>Consultation Reponses – Safer Futures – Priorities </vt:lpstr>
      <vt:lpstr>Consultation Responses –Safe Accommodation Providers and Outreach Service- what is working well </vt:lpstr>
      <vt:lpstr>Consultation Responses –Safe Accommodation Providers and Outreach Service- what is not working well  </vt:lpstr>
      <vt:lpstr>Consultation Responses –Safe Accommodation Providers and Outreach Services – Priorities </vt:lpstr>
      <vt:lpstr>Consultation Responses –VSF- what is working well </vt:lpstr>
      <vt:lpstr>Consultation Responses –VSF- what not working well </vt:lpstr>
      <vt:lpstr>Consultation Responses –VSF- Priorities </vt:lpstr>
      <vt:lpstr>Areas of focus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Safer Futures  consultation responses </dc:title>
  <dc:creator>Laura Ball</dc:creator>
  <cp:lastModifiedBy>Laura Ball</cp:lastModifiedBy>
  <cp:revision>698</cp:revision>
  <dcterms:created xsi:type="dcterms:W3CDTF">2023-11-05T19:22:36Z</dcterms:created>
  <dcterms:modified xsi:type="dcterms:W3CDTF">2024-03-12T11:40:35Z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0x010100E301ABA043B4B240A1DC3A308F1F012000BCB65FEC6E53E3439BAE3999A7465E25</vt:lpwstr>
  </property>
  <property fmtid="{D5CDD505-2E9C-101B-9397-08002B2CF9AE}" pid="3" name="MediaServiceImageTags">
    <vt:lpwstr/>
  </property>
  <property fmtid="{D5CDD505-2E9C-101B-9397-08002B2CF9AE}" pid="4" name="MSIP_Label_65bade86-969a-4cfc-8d70-99d1f0adeaba_Enabled">
    <vt:lpwstr>true</vt:lpwstr>
  </property>
  <property fmtid="{D5CDD505-2E9C-101B-9397-08002B2CF9AE}" pid="5" name="MSIP_Label_65bade86-969a-4cfc-8d70-99d1f0adeaba_SetDate">
    <vt:lpwstr>2023-11-05T19:24:05Z</vt:lpwstr>
  </property>
  <property fmtid="{D5CDD505-2E9C-101B-9397-08002B2CF9AE}" pid="6" name="MSIP_Label_65bade86-969a-4cfc-8d70-99d1f0adeaba_Method">
    <vt:lpwstr>Privileged</vt:lpwstr>
  </property>
  <property fmtid="{D5CDD505-2E9C-101B-9397-08002B2CF9AE}" pid="7" name="MSIP_Label_65bade86-969a-4cfc-8d70-99d1f0adeaba_Name">
    <vt:lpwstr>65bade86-969a-4cfc-8d70-99d1f0adeaba</vt:lpwstr>
  </property>
  <property fmtid="{D5CDD505-2E9C-101B-9397-08002B2CF9AE}" pid="8" name="MSIP_Label_65bade86-969a-4cfc-8d70-99d1f0adeaba_SiteId">
    <vt:lpwstr>efaa16aa-d1de-4d58-ba2e-2833fdfdd29f</vt:lpwstr>
  </property>
  <property fmtid="{D5CDD505-2E9C-101B-9397-08002B2CF9AE}" pid="9" name="MSIP_Label_65bade86-969a-4cfc-8d70-99d1f0adeaba_ActionId">
    <vt:lpwstr>93980f1f-00be-4acc-abd4-429ea75c495b</vt:lpwstr>
  </property>
  <property fmtid="{D5CDD505-2E9C-101B-9397-08002B2CF9AE}" pid="10" name="MSIP_Label_65bade86-969a-4cfc-8d70-99d1f0adeaba_ContentBits">
    <vt:lpwstr>1</vt:lpwstr>
  </property>
  <property fmtid="{D5CDD505-2E9C-101B-9397-08002B2CF9AE}" pid="11" name="Function">
    <vt:lpwstr>1;#Community Safety|dd8cbcb7-49db-49eb-b48a-6e5c4bd41990</vt:lpwstr>
  </property>
  <property fmtid="{D5CDD505-2E9C-101B-9397-08002B2CF9AE}" pid="12" name="Activity">
    <vt:lpwstr>5;#Domestic Abuse and Sexual Violence|f61c4e51-8153-44b3-80ee-3c2b40c68355</vt:lpwstr>
  </property>
  <property fmtid="{D5CDD505-2E9C-101B-9397-08002B2CF9AE}" pid="13" name="Transaction">
    <vt:lpwstr/>
  </property>
  <property fmtid="{D5CDD505-2E9C-101B-9397-08002B2CF9AE}" pid="14" name="lcf76f155ced4ddcb4097134ff3c332f">
    <vt:lpwstr/>
  </property>
</Properties>
</file>