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 id="2147483672" r:id="rId6"/>
  </p:sldMasterIdLst>
  <p:notesMasterIdLst>
    <p:notesMasterId r:id="rId43"/>
  </p:notesMasterIdLst>
  <p:sldIdLst>
    <p:sldId id="2147376620" r:id="rId7"/>
    <p:sldId id="323" r:id="rId8"/>
    <p:sldId id="325" r:id="rId9"/>
    <p:sldId id="324" r:id="rId10"/>
    <p:sldId id="2147376738" r:id="rId11"/>
    <p:sldId id="2147376687" r:id="rId12"/>
    <p:sldId id="2147376725" r:id="rId13"/>
    <p:sldId id="2147376709" r:id="rId14"/>
    <p:sldId id="2147376731" r:id="rId15"/>
    <p:sldId id="2147376732" r:id="rId16"/>
    <p:sldId id="2147376703" r:id="rId17"/>
    <p:sldId id="2147376704" r:id="rId18"/>
    <p:sldId id="2147376730" r:id="rId19"/>
    <p:sldId id="311" r:id="rId20"/>
    <p:sldId id="318" r:id="rId21"/>
    <p:sldId id="317" r:id="rId22"/>
    <p:sldId id="256" r:id="rId23"/>
    <p:sldId id="322" r:id="rId24"/>
    <p:sldId id="257" r:id="rId25"/>
    <p:sldId id="258" r:id="rId26"/>
    <p:sldId id="259" r:id="rId27"/>
    <p:sldId id="260" r:id="rId28"/>
    <p:sldId id="315" r:id="rId29"/>
    <p:sldId id="313" r:id="rId30"/>
    <p:sldId id="316" r:id="rId31"/>
    <p:sldId id="261" r:id="rId32"/>
    <p:sldId id="2147376739" r:id="rId33"/>
    <p:sldId id="262" r:id="rId34"/>
    <p:sldId id="263" r:id="rId35"/>
    <p:sldId id="264" r:id="rId36"/>
    <p:sldId id="265" r:id="rId37"/>
    <p:sldId id="266" r:id="rId38"/>
    <p:sldId id="312" r:id="rId39"/>
    <p:sldId id="268" r:id="rId40"/>
    <p:sldId id="2147376621" r:id="rId41"/>
    <p:sldId id="326"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A338C0-1DCB-4E5D-A6EE-8D2AD12DF449}" v="1" dt="2024-07-02T15:49:54.9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2982" autoAdjust="0"/>
  </p:normalViewPr>
  <p:slideViewPr>
    <p:cSldViewPr snapToGrid="0">
      <p:cViewPr varScale="1">
        <p:scale>
          <a:sx n="67" d="100"/>
          <a:sy n="67" d="100"/>
        </p:scale>
        <p:origin x="644" y="44"/>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54A690-B24A-43E5-9CC0-CEDC7AF5ED4B}" type="datetimeFigureOut">
              <a:rPr lang="en-GB" smtClean="0"/>
              <a:t>03/07/2024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1BD19C-C87E-4EF5-8AAF-D78A7145F184}" type="slidenum">
              <a:rPr lang="en-GB" smtClean="0"/>
              <a:t>‹#›</a:t>
            </a:fld>
            <a:endParaRPr lang="en-GB"/>
          </a:p>
        </p:txBody>
      </p:sp>
    </p:spTree>
    <p:extLst>
      <p:ext uri="{BB962C8B-B14F-4D97-AF65-F5344CB8AC3E}">
        <p14:creationId xmlns:p14="http://schemas.microsoft.com/office/powerpoint/2010/main" val="918809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427533-FD53-45E0-A0DA-970992D1905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9226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02980-1DA3-1022-B928-F762A85276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F9F613-C786-20FA-8E9E-4686444E70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05DD00-0F09-B003-4BE7-4110CD2EF894}"/>
              </a:ext>
            </a:extLst>
          </p:cNvPr>
          <p:cNvSpPr>
            <a:spLocks noGrp="1"/>
          </p:cNvSpPr>
          <p:nvPr>
            <p:ph type="body" idx="1"/>
          </p:nvPr>
        </p:nvSpPr>
        <p:spPr/>
        <p:txBody>
          <a:bodyPr/>
          <a:lstStyle/>
          <a:p>
            <a:r>
              <a:rPr lang="en-GB" b="1" dirty="0"/>
              <a:t>Key:</a:t>
            </a:r>
          </a:p>
          <a:p>
            <a:r>
              <a:rPr lang="en-GB" dirty="0"/>
              <a:t>Community (yellow boxes): Groups sessions taking place in community settings, led by staff from Cumberland’s prevention and early help service, but with leadership and guidance from clinical staff</a:t>
            </a:r>
          </a:p>
          <a:p>
            <a:r>
              <a:rPr lang="en-GB" dirty="0"/>
              <a:t>Home: A face-to-face review, in the home setting, carried out by a qualified Band 6 Health Visitor</a:t>
            </a:r>
          </a:p>
          <a:p>
            <a:r>
              <a:rPr lang="en-GB" dirty="0"/>
              <a:t>Clinic: A face-to-face review, in a community-based clinic, carried out by a qualified Band 6 Health Visitor (or suitably qualified member of staff with supervision by a health visitor, such as a staff nurse or nursery nurse)</a:t>
            </a:r>
          </a:p>
          <a:p>
            <a:r>
              <a:rPr lang="en-GB" dirty="0"/>
              <a:t>SRQ: School readiness questionnaire. Results inform training and support offer to schools</a:t>
            </a:r>
          </a:p>
          <a:p>
            <a:r>
              <a:rPr lang="en-GB" dirty="0"/>
              <a:t>Vision screen: children’s vision checked in school by a trained screener (alternative offer for home-schooled)</a:t>
            </a:r>
          </a:p>
          <a:p>
            <a:r>
              <a:rPr lang="en-GB" dirty="0"/>
              <a:t>NCMP: children’s height and weight measured in school as part of National Child Measurement Programme by a trained screener</a:t>
            </a:r>
          </a:p>
          <a:p>
            <a:r>
              <a:rPr lang="en-GB" dirty="0"/>
              <a:t>Needs-led: content of sessions informed by findings from data analysis and SRQ / Surveys with schools and / or families</a:t>
            </a:r>
          </a:p>
          <a:p>
            <a:r>
              <a:rPr lang="en-GB" dirty="0"/>
              <a:t>Survey: Survey carried out with schools, families and /or children and young people to identify predominant health needs. Results inform training and support offer to schools</a:t>
            </a:r>
          </a:p>
          <a:p>
            <a:r>
              <a:rPr lang="en-GB" dirty="0"/>
              <a:t>Virtual: E-school nurse contact offered with PH school nurse or other suitably qualified staff member</a:t>
            </a:r>
          </a:p>
          <a:p>
            <a:r>
              <a:rPr lang="en-GB" dirty="0"/>
              <a:t>F2F: Face-to-face contact with family (or young person) in a suitable setting (can be home, education setting or community)</a:t>
            </a:r>
          </a:p>
          <a:p>
            <a:r>
              <a:rPr lang="en-GB" dirty="0"/>
              <a:t>Digital: Comprehensive information, advice and guidance available online.</a:t>
            </a:r>
          </a:p>
        </p:txBody>
      </p:sp>
      <p:sp>
        <p:nvSpPr>
          <p:cNvPr id="4" name="Slide Number Placeholder 3">
            <a:extLst>
              <a:ext uri="{FF2B5EF4-FFF2-40B4-BE49-F238E27FC236}">
                <a16:creationId xmlns:a16="http://schemas.microsoft.com/office/drawing/2014/main" id="{75B66FA7-8841-3165-2B7F-2082808FF6FF}"/>
              </a:ext>
            </a:extLst>
          </p:cNvPr>
          <p:cNvSpPr>
            <a:spLocks noGrp="1"/>
          </p:cNvSpPr>
          <p:nvPr>
            <p:ph type="sldNum" sz="quarter" idx="5"/>
          </p:nvPr>
        </p:nvSpPr>
        <p:spPr/>
        <p:txBody>
          <a:bodyPr/>
          <a:lstStyle/>
          <a:p>
            <a:fld id="{DA427533-FD53-45E0-A0DA-970992D19052}" type="slidenum">
              <a:rPr lang="en-GB" smtClean="0"/>
              <a:t>13</a:t>
            </a:fld>
            <a:endParaRPr lang="en-GB"/>
          </a:p>
        </p:txBody>
      </p:sp>
    </p:spTree>
    <p:extLst>
      <p:ext uri="{BB962C8B-B14F-4D97-AF65-F5344CB8AC3E}">
        <p14:creationId xmlns:p14="http://schemas.microsoft.com/office/powerpoint/2010/main" val="1812797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02980-1DA3-1022-B928-F762A85276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F9F613-C786-20FA-8E9E-4686444E70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05DD00-0F09-B003-4BE7-4110CD2EF89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5B66FA7-8841-3165-2B7F-2082808FF6FF}"/>
              </a:ext>
            </a:extLst>
          </p:cNvPr>
          <p:cNvSpPr>
            <a:spLocks noGrp="1"/>
          </p:cNvSpPr>
          <p:nvPr>
            <p:ph type="sldNum" sz="quarter" idx="5"/>
          </p:nvPr>
        </p:nvSpPr>
        <p:spPr/>
        <p:txBody>
          <a:bodyPr/>
          <a:lstStyle/>
          <a:p>
            <a:fld id="{DA427533-FD53-45E0-A0DA-970992D19052}" type="slidenum">
              <a:rPr lang="en-GB" smtClean="0"/>
              <a:t>14</a:t>
            </a:fld>
            <a:endParaRPr lang="en-GB"/>
          </a:p>
        </p:txBody>
      </p:sp>
    </p:spTree>
    <p:extLst>
      <p:ext uri="{BB962C8B-B14F-4D97-AF65-F5344CB8AC3E}">
        <p14:creationId xmlns:p14="http://schemas.microsoft.com/office/powerpoint/2010/main" val="2426422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02980-1DA3-1022-B928-F762A85276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F9F613-C786-20FA-8E9E-4686444E70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05DD00-0F09-B003-4BE7-4110CD2EF89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5B66FA7-8841-3165-2B7F-2082808FF6F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427533-FD53-45E0-A0DA-970992D1905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8310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02980-1DA3-1022-B928-F762A85276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F9F613-C786-20FA-8E9E-4686444E70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05DD00-0F09-B003-4BE7-4110CD2EF89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5B66FA7-8841-3165-2B7F-2082808FF6F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427533-FD53-45E0-A0DA-970992D1905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8930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nSpc>
                <a:spcPts val="1300"/>
              </a:lnSpc>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School Census January 2024</a:t>
            </a:r>
            <a:endParaRPr lang="en-GB" sz="1200" dirty="0">
              <a:effectLst/>
              <a:latin typeface="Gill Sans MT" panose="020B0502020104020203" pitchFamily="34" charset="0"/>
              <a:ea typeface="Times New Roman" panose="02020603050405020304" pitchFamily="18" charset="0"/>
              <a:cs typeface="Times New Roman" panose="02020603050405020304" pitchFamily="18" charset="0"/>
            </a:endParaRPr>
          </a:p>
          <a:p>
            <a:pPr>
              <a:lnSpc>
                <a:spcPts val="1300"/>
              </a:lnSpc>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The School Census is taken 3 times annually in January, May and October and provides the best proxy data on ethnicity, languages spoken and nationality between censuses. </a:t>
            </a:r>
            <a:r>
              <a:rPr lang="en-GB" sz="12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This information has been updated with the January 2024 School Census (which will include updated Refugee and Asylum Seeker figures for schools).</a:t>
            </a:r>
            <a:endParaRPr lang="en-GB" sz="1200" dirty="0">
              <a:effectLst/>
              <a:latin typeface="Gill Sans MT" panose="020B0502020104020203" pitchFamily="34" charset="0"/>
              <a:ea typeface="Times New Roman" panose="02020603050405020304" pitchFamily="18" charset="0"/>
              <a:cs typeface="Times New Roman" panose="02020603050405020304" pitchFamily="18" charset="0"/>
            </a:endParaRPr>
          </a:p>
          <a:p>
            <a:pPr>
              <a:lnSpc>
                <a:spcPts val="1300"/>
              </a:lnSpc>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dirty="0">
              <a:effectLst/>
              <a:latin typeface="Gill Sans MT" panose="020B0502020104020203" pitchFamily="34" charset="0"/>
              <a:ea typeface="Times New Roman" panose="02020603050405020304" pitchFamily="18" charset="0"/>
              <a:cs typeface="Times New Roman" panose="02020603050405020304" pitchFamily="18" charset="0"/>
            </a:endParaRPr>
          </a:p>
          <a:p>
            <a:pPr>
              <a:lnSpc>
                <a:spcPts val="1300"/>
              </a:lnSpc>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Key points from the Census show:</a:t>
            </a:r>
            <a:endParaRPr lang="en-GB" sz="12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342900" lvl="0" indent="-342900">
              <a:lnSpc>
                <a:spcPts val="1300"/>
              </a:lnSpc>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Ethnic diversity has increased since 2001 across all districts in Cumberland.</a:t>
            </a:r>
            <a:endParaRPr lang="en-GB" sz="12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342900" lvl="0" indent="-342900">
              <a:lnSpc>
                <a:spcPts val="1300"/>
              </a:lnSpc>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There were 90 different languages recorded as spoken in schools in Cumberland.</a:t>
            </a:r>
            <a:endParaRPr lang="en-GB" sz="12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342900" lvl="0" indent="-342900">
              <a:lnSpc>
                <a:spcPts val="1300"/>
              </a:lnSpc>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There are pockets of diversity in which the proportion of people from an ethnic minority background is equal to or higher than the UK national average:</a:t>
            </a:r>
            <a:endParaRPr lang="en-GB" sz="12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742950" lvl="1" indent="-285750">
              <a:lnSpc>
                <a:spcPts val="1300"/>
              </a:lnSpc>
              <a:buFont typeface="Courier New" panose="02070309020205020404" pitchFamily="49" charset="0"/>
              <a:buChar char="o"/>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Urban centres, especially central Carlisle</a:t>
            </a:r>
            <a:endParaRPr lang="en-GB" sz="12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742950" lvl="1" indent="-285750">
              <a:lnSpc>
                <a:spcPts val="1300"/>
              </a:lnSpc>
              <a:buFont typeface="Courier New" panose="02070309020205020404" pitchFamily="49" charset="0"/>
              <a:buChar char="o"/>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Lake District National Park</a:t>
            </a:r>
            <a:endParaRPr lang="en-GB" sz="12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ts val="1300"/>
              </a:lnSpc>
              <a:spcBef>
                <a:spcPts val="0"/>
              </a:spcBef>
              <a:spcAft>
                <a:spcPts val="0"/>
              </a:spcAft>
              <a:buClrTx/>
              <a:buSzTx/>
              <a:buFontTx/>
              <a:buNone/>
              <a:tabLst/>
              <a:defRP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January 2023 numbers in brackets.  The largest increases over the year were in the </a:t>
            </a:r>
            <a:r>
              <a:rPr lang="en-GB" sz="1800" dirty="0" err="1">
                <a:effectLst/>
                <a:latin typeface="Arial" panose="020B0604020202020204" pitchFamily="34" charset="0"/>
                <a:ea typeface="Times New Roman" panose="02020603050405020304" pitchFamily="18" charset="0"/>
                <a:cs typeface="Times New Roman" panose="02020603050405020304" pitchFamily="18" charset="0"/>
              </a:rPr>
              <a:t>Malayam</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and Shona categories.</a:t>
            </a:r>
            <a:endParaRPr lang="en-GB" sz="1800" dirty="0">
              <a:effectLst/>
              <a:latin typeface="Gill Sans MT" panose="020B0502020104020203" pitchFamily="34" charset="0"/>
              <a:ea typeface="Times New Roman" panose="02020603050405020304" pitchFamily="18" charset="0"/>
              <a:cs typeface="Times New Roman" panose="02020603050405020304" pitchFamily="18" charset="0"/>
            </a:endParaRPr>
          </a:p>
          <a:p>
            <a:pPr>
              <a:lnSpc>
                <a:spcPts val="1300"/>
              </a:lnSpc>
            </a:pPr>
            <a:endParaRPr lang="en-GB" sz="1200" dirty="0">
              <a:effectLst/>
              <a:latin typeface="Gill Sans MT" panose="020B0502020104020203"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71BD19C-C87E-4EF5-8AAF-D78A7145F184}" type="slidenum">
              <a:rPr lang="en-GB" smtClean="0"/>
              <a:t>25</a:t>
            </a:fld>
            <a:endParaRPr lang="en-GB"/>
          </a:p>
        </p:txBody>
      </p:sp>
    </p:spTree>
    <p:extLst>
      <p:ext uri="{BB962C8B-B14F-4D97-AF65-F5344CB8AC3E}">
        <p14:creationId xmlns:p14="http://schemas.microsoft.com/office/powerpoint/2010/main" val="3192413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nSpc>
                <a:spcPts val="1300"/>
              </a:lnSpc>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School Census January 2024</a:t>
            </a:r>
            <a:endParaRPr lang="en-GB" sz="1200" dirty="0">
              <a:effectLst/>
              <a:latin typeface="Gill Sans MT" panose="020B0502020104020203" pitchFamily="34" charset="0"/>
              <a:ea typeface="Times New Roman" panose="02020603050405020304" pitchFamily="18" charset="0"/>
              <a:cs typeface="Times New Roman" panose="02020603050405020304" pitchFamily="18" charset="0"/>
            </a:endParaRPr>
          </a:p>
          <a:p>
            <a:pPr>
              <a:lnSpc>
                <a:spcPts val="1300"/>
              </a:lnSpc>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The School Census is taken 3 times annually in January, May and October and provides the best proxy data on ethnicity, languages spoken and nationality between censuses. </a:t>
            </a:r>
            <a:r>
              <a:rPr lang="en-GB" sz="12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This information has been updated with the January 2024 School Census (which will include updated Refugee and Asylum Seeker figures for schools).</a:t>
            </a:r>
            <a:endParaRPr lang="en-GB" sz="1200" dirty="0">
              <a:effectLst/>
              <a:latin typeface="Gill Sans MT" panose="020B0502020104020203" pitchFamily="34" charset="0"/>
              <a:ea typeface="Times New Roman" panose="02020603050405020304" pitchFamily="18" charset="0"/>
              <a:cs typeface="Times New Roman" panose="02020603050405020304" pitchFamily="18" charset="0"/>
            </a:endParaRPr>
          </a:p>
          <a:p>
            <a:pPr>
              <a:lnSpc>
                <a:spcPts val="1300"/>
              </a:lnSpc>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dirty="0">
              <a:effectLst/>
              <a:latin typeface="Gill Sans MT" panose="020B0502020104020203" pitchFamily="34" charset="0"/>
              <a:ea typeface="Times New Roman" panose="02020603050405020304" pitchFamily="18" charset="0"/>
              <a:cs typeface="Times New Roman" panose="02020603050405020304" pitchFamily="18" charset="0"/>
            </a:endParaRPr>
          </a:p>
          <a:p>
            <a:pPr>
              <a:lnSpc>
                <a:spcPts val="1300"/>
              </a:lnSpc>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Key points from the Census show:</a:t>
            </a:r>
            <a:endParaRPr lang="en-GB" sz="12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342900" lvl="0" indent="-342900">
              <a:lnSpc>
                <a:spcPts val="1300"/>
              </a:lnSpc>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Ethnic diversity has increased since 2001 across all districts in Cumberland.</a:t>
            </a:r>
            <a:endParaRPr lang="en-GB" sz="12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342900" lvl="0" indent="-342900">
              <a:lnSpc>
                <a:spcPts val="1300"/>
              </a:lnSpc>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There were 90 different languages recorded as spoken in schools in Cumberland.</a:t>
            </a:r>
            <a:endParaRPr lang="en-GB" sz="12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342900" lvl="0" indent="-342900">
              <a:lnSpc>
                <a:spcPts val="1300"/>
              </a:lnSpc>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There are pockets of diversity in which the proportion of people from an ethnic minority background is equal to or higher than the UK national average:</a:t>
            </a:r>
            <a:endParaRPr lang="en-GB" sz="12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742950" lvl="1" indent="-285750">
              <a:lnSpc>
                <a:spcPts val="1300"/>
              </a:lnSpc>
              <a:buFont typeface="Courier New" panose="02070309020205020404" pitchFamily="49" charset="0"/>
              <a:buChar char="o"/>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Urban centres, especially central Carlisle</a:t>
            </a:r>
            <a:endParaRPr lang="en-GB" sz="12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742950" lvl="1" indent="-285750">
              <a:lnSpc>
                <a:spcPts val="1300"/>
              </a:lnSpc>
              <a:buFont typeface="Courier New" panose="02070309020205020404" pitchFamily="49" charset="0"/>
              <a:buChar char="o"/>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Lake District National Park</a:t>
            </a:r>
            <a:endParaRPr lang="en-GB" sz="12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ts val="1300"/>
              </a:lnSpc>
              <a:spcBef>
                <a:spcPts val="0"/>
              </a:spcBef>
              <a:spcAft>
                <a:spcPts val="0"/>
              </a:spcAft>
              <a:buClrTx/>
              <a:buSzTx/>
              <a:buFontTx/>
              <a:buNone/>
              <a:tabLst/>
              <a:defRP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January 2023 numbers in brackets.  The largest increases over the year were in the </a:t>
            </a:r>
            <a:r>
              <a:rPr lang="en-GB" sz="1800" dirty="0" err="1">
                <a:effectLst/>
                <a:latin typeface="Arial" panose="020B0604020202020204" pitchFamily="34" charset="0"/>
                <a:ea typeface="Times New Roman" panose="02020603050405020304" pitchFamily="18" charset="0"/>
                <a:cs typeface="Times New Roman" panose="02020603050405020304" pitchFamily="18" charset="0"/>
              </a:rPr>
              <a:t>Malayam</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and Shona categories.</a:t>
            </a:r>
            <a:endParaRPr lang="en-GB" sz="1800" dirty="0">
              <a:effectLst/>
              <a:latin typeface="Gill Sans MT" panose="020B0502020104020203" pitchFamily="34" charset="0"/>
              <a:ea typeface="Times New Roman" panose="02020603050405020304" pitchFamily="18" charset="0"/>
              <a:cs typeface="Times New Roman" panose="02020603050405020304" pitchFamily="18" charset="0"/>
            </a:endParaRPr>
          </a:p>
          <a:p>
            <a:pPr>
              <a:lnSpc>
                <a:spcPts val="1300"/>
              </a:lnSpc>
            </a:pPr>
            <a:endParaRPr lang="en-GB" sz="1200" dirty="0">
              <a:effectLst/>
              <a:latin typeface="Gill Sans MT" panose="020B0502020104020203"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71BD19C-C87E-4EF5-8AAF-D78A7145F184}" type="slidenum">
              <a:rPr lang="en-GB" smtClean="0"/>
              <a:t>26</a:t>
            </a:fld>
            <a:endParaRPr lang="en-GB"/>
          </a:p>
        </p:txBody>
      </p:sp>
    </p:spTree>
    <p:extLst>
      <p:ext uri="{BB962C8B-B14F-4D97-AF65-F5344CB8AC3E}">
        <p14:creationId xmlns:p14="http://schemas.microsoft.com/office/powerpoint/2010/main" val="1941878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02980-1DA3-1022-B928-F762A85276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F9F613-C786-20FA-8E9E-4686444E70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05DD00-0F09-B003-4BE7-4110CD2EF89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5B66FA7-8841-3165-2B7F-2082808FF6F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427533-FD53-45E0-A0DA-970992D1905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4665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427533-FD53-45E0-A0DA-970992D19052}" type="slidenum">
              <a:rPr lang="en-GB" smtClean="0"/>
              <a:t>5</a:t>
            </a:fld>
            <a:endParaRPr lang="en-GB"/>
          </a:p>
        </p:txBody>
      </p:sp>
    </p:spTree>
    <p:extLst>
      <p:ext uri="{BB962C8B-B14F-4D97-AF65-F5344CB8AC3E}">
        <p14:creationId xmlns:p14="http://schemas.microsoft.com/office/powerpoint/2010/main" val="3336608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02980-1DA3-1022-B928-F762A85276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F9F613-C786-20FA-8E9E-4686444E70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05DD00-0F09-B003-4BE7-4110CD2EF89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5B66FA7-8841-3165-2B7F-2082808FF6FF}"/>
              </a:ext>
            </a:extLst>
          </p:cNvPr>
          <p:cNvSpPr>
            <a:spLocks noGrp="1"/>
          </p:cNvSpPr>
          <p:nvPr>
            <p:ph type="sldNum" sz="quarter" idx="5"/>
          </p:nvPr>
        </p:nvSpPr>
        <p:spPr/>
        <p:txBody>
          <a:bodyPr/>
          <a:lstStyle/>
          <a:p>
            <a:fld id="{DA427533-FD53-45E0-A0DA-970992D19052}" type="slidenum">
              <a:rPr lang="en-GB" smtClean="0"/>
              <a:t>6</a:t>
            </a:fld>
            <a:endParaRPr lang="en-GB"/>
          </a:p>
        </p:txBody>
      </p:sp>
    </p:spTree>
    <p:extLst>
      <p:ext uri="{BB962C8B-B14F-4D97-AF65-F5344CB8AC3E}">
        <p14:creationId xmlns:p14="http://schemas.microsoft.com/office/powerpoint/2010/main" val="2953369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02980-1DA3-1022-B928-F762A85276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F9F613-C786-20FA-8E9E-4686444E70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05DD00-0F09-B003-4BE7-4110CD2EF89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5B66FA7-8841-3165-2B7F-2082808FF6FF}"/>
              </a:ext>
            </a:extLst>
          </p:cNvPr>
          <p:cNvSpPr>
            <a:spLocks noGrp="1"/>
          </p:cNvSpPr>
          <p:nvPr>
            <p:ph type="sldNum" sz="quarter" idx="5"/>
          </p:nvPr>
        </p:nvSpPr>
        <p:spPr/>
        <p:txBody>
          <a:bodyPr/>
          <a:lstStyle/>
          <a:p>
            <a:fld id="{DA427533-FD53-45E0-A0DA-970992D19052}" type="slidenum">
              <a:rPr lang="en-GB" smtClean="0"/>
              <a:t>7</a:t>
            </a:fld>
            <a:endParaRPr lang="en-GB"/>
          </a:p>
        </p:txBody>
      </p:sp>
    </p:spTree>
    <p:extLst>
      <p:ext uri="{BB962C8B-B14F-4D97-AF65-F5344CB8AC3E}">
        <p14:creationId xmlns:p14="http://schemas.microsoft.com/office/powerpoint/2010/main" val="369399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02980-1DA3-1022-B928-F762A85276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F9F613-C786-20FA-8E9E-4686444E70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05DD00-0F09-B003-4BE7-4110CD2EF89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5B66FA7-8841-3165-2B7F-2082808FF6FF}"/>
              </a:ext>
            </a:extLst>
          </p:cNvPr>
          <p:cNvSpPr>
            <a:spLocks noGrp="1"/>
          </p:cNvSpPr>
          <p:nvPr>
            <p:ph type="sldNum" sz="quarter" idx="5"/>
          </p:nvPr>
        </p:nvSpPr>
        <p:spPr/>
        <p:txBody>
          <a:bodyPr/>
          <a:lstStyle/>
          <a:p>
            <a:fld id="{DA427533-FD53-45E0-A0DA-970992D19052}" type="slidenum">
              <a:rPr lang="en-GB" smtClean="0"/>
              <a:t>8</a:t>
            </a:fld>
            <a:endParaRPr lang="en-GB"/>
          </a:p>
        </p:txBody>
      </p:sp>
    </p:spTree>
    <p:extLst>
      <p:ext uri="{BB962C8B-B14F-4D97-AF65-F5344CB8AC3E}">
        <p14:creationId xmlns:p14="http://schemas.microsoft.com/office/powerpoint/2010/main" val="3194762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02980-1DA3-1022-B928-F762A85276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F9F613-C786-20FA-8E9E-4686444E70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05DD00-0F09-B003-4BE7-4110CD2EF89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5B66FA7-8841-3165-2B7F-2082808FF6FF}"/>
              </a:ext>
            </a:extLst>
          </p:cNvPr>
          <p:cNvSpPr>
            <a:spLocks noGrp="1"/>
          </p:cNvSpPr>
          <p:nvPr>
            <p:ph type="sldNum" sz="quarter" idx="5"/>
          </p:nvPr>
        </p:nvSpPr>
        <p:spPr/>
        <p:txBody>
          <a:bodyPr/>
          <a:lstStyle/>
          <a:p>
            <a:fld id="{DA427533-FD53-45E0-A0DA-970992D19052}" type="slidenum">
              <a:rPr lang="en-GB" smtClean="0"/>
              <a:t>9</a:t>
            </a:fld>
            <a:endParaRPr lang="en-GB"/>
          </a:p>
        </p:txBody>
      </p:sp>
    </p:spTree>
    <p:extLst>
      <p:ext uri="{BB962C8B-B14F-4D97-AF65-F5344CB8AC3E}">
        <p14:creationId xmlns:p14="http://schemas.microsoft.com/office/powerpoint/2010/main" val="4145322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02980-1DA3-1022-B928-F762A85276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F9F613-C786-20FA-8E9E-4686444E70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05DD00-0F09-B003-4BE7-4110CD2EF89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5B66FA7-8841-3165-2B7F-2082808FF6FF}"/>
              </a:ext>
            </a:extLst>
          </p:cNvPr>
          <p:cNvSpPr>
            <a:spLocks noGrp="1"/>
          </p:cNvSpPr>
          <p:nvPr>
            <p:ph type="sldNum" sz="quarter" idx="5"/>
          </p:nvPr>
        </p:nvSpPr>
        <p:spPr/>
        <p:txBody>
          <a:bodyPr/>
          <a:lstStyle/>
          <a:p>
            <a:fld id="{DA427533-FD53-45E0-A0DA-970992D19052}" type="slidenum">
              <a:rPr lang="en-GB" smtClean="0"/>
              <a:t>10</a:t>
            </a:fld>
            <a:endParaRPr lang="en-GB"/>
          </a:p>
        </p:txBody>
      </p:sp>
    </p:spTree>
    <p:extLst>
      <p:ext uri="{BB962C8B-B14F-4D97-AF65-F5344CB8AC3E}">
        <p14:creationId xmlns:p14="http://schemas.microsoft.com/office/powerpoint/2010/main" val="2057372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427533-FD53-45E0-A0DA-970992D19052}" type="slidenum">
              <a:rPr lang="en-GB" smtClean="0"/>
              <a:t>11</a:t>
            </a:fld>
            <a:endParaRPr lang="en-GB"/>
          </a:p>
        </p:txBody>
      </p:sp>
    </p:spTree>
    <p:extLst>
      <p:ext uri="{BB962C8B-B14F-4D97-AF65-F5344CB8AC3E}">
        <p14:creationId xmlns:p14="http://schemas.microsoft.com/office/powerpoint/2010/main" val="3919801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427533-FD53-45E0-A0DA-970992D19052}" type="slidenum">
              <a:rPr lang="en-GB" smtClean="0"/>
              <a:t>12</a:t>
            </a:fld>
            <a:endParaRPr lang="en-GB"/>
          </a:p>
        </p:txBody>
      </p:sp>
    </p:spTree>
    <p:extLst>
      <p:ext uri="{BB962C8B-B14F-4D97-AF65-F5344CB8AC3E}">
        <p14:creationId xmlns:p14="http://schemas.microsoft.com/office/powerpoint/2010/main" val="3483132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094329-4F26-42AB-B05F-F3EF2B949E2E}" type="datetimeFigureOut">
              <a:rPr lang="en-GB" smtClean="0"/>
              <a:t>03/07/2024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78F56C-022E-4037-B4C8-97D2EB862801}" type="slidenum">
              <a:rPr lang="en-GB" smtClean="0"/>
              <a:t>‹#›</a:t>
            </a:fld>
            <a:endParaRPr lang="en-GB"/>
          </a:p>
        </p:txBody>
      </p:sp>
    </p:spTree>
    <p:extLst>
      <p:ext uri="{BB962C8B-B14F-4D97-AF65-F5344CB8AC3E}">
        <p14:creationId xmlns:p14="http://schemas.microsoft.com/office/powerpoint/2010/main" val="1152018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094329-4F26-42AB-B05F-F3EF2B949E2E}" type="datetimeFigureOut">
              <a:rPr lang="en-GB" smtClean="0"/>
              <a:t>03/07/2024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78F56C-022E-4037-B4C8-97D2EB862801}" type="slidenum">
              <a:rPr lang="en-GB" smtClean="0"/>
              <a:t>‹#›</a:t>
            </a:fld>
            <a:endParaRPr lang="en-GB"/>
          </a:p>
        </p:txBody>
      </p:sp>
    </p:spTree>
    <p:extLst>
      <p:ext uri="{BB962C8B-B14F-4D97-AF65-F5344CB8AC3E}">
        <p14:creationId xmlns:p14="http://schemas.microsoft.com/office/powerpoint/2010/main" val="2808434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094329-4F26-42AB-B05F-F3EF2B949E2E}" type="datetimeFigureOut">
              <a:rPr lang="en-GB" smtClean="0"/>
              <a:t>03/07/2024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78F56C-022E-4037-B4C8-97D2EB862801}" type="slidenum">
              <a:rPr lang="en-GB" smtClean="0"/>
              <a:t>‹#›</a:t>
            </a:fld>
            <a:endParaRPr lang="en-GB"/>
          </a:p>
        </p:txBody>
      </p:sp>
    </p:spTree>
    <p:extLst>
      <p:ext uri="{BB962C8B-B14F-4D97-AF65-F5344CB8AC3E}">
        <p14:creationId xmlns:p14="http://schemas.microsoft.com/office/powerpoint/2010/main" val="835195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FF374-F622-F536-0C4A-AE241020EF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28F25B-A123-BCC2-6602-B24FCA148B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1AF42C-536E-5A45-09CC-99AB9B354E2F}"/>
              </a:ext>
            </a:extLst>
          </p:cNvPr>
          <p:cNvSpPr>
            <a:spLocks noGrp="1"/>
          </p:cNvSpPr>
          <p:nvPr>
            <p:ph type="dt" sz="half" idx="10"/>
          </p:nvPr>
        </p:nvSpPr>
        <p:spPr/>
        <p:txBody>
          <a:bodyPr/>
          <a:lstStyle/>
          <a:p>
            <a:fld id="{22E0D849-26E2-40B4-BCE1-26B9E387E270}" type="datetimeFigureOut">
              <a:rPr lang="en-GB" smtClean="0"/>
              <a:t>03/07/2024</a:t>
            </a:fld>
            <a:endParaRPr lang="en-GB"/>
          </a:p>
        </p:txBody>
      </p:sp>
      <p:sp>
        <p:nvSpPr>
          <p:cNvPr id="5" name="Footer Placeholder 4">
            <a:extLst>
              <a:ext uri="{FF2B5EF4-FFF2-40B4-BE49-F238E27FC236}">
                <a16:creationId xmlns:a16="http://schemas.microsoft.com/office/drawing/2014/main" id="{8D9CF9BB-005A-4C01-10D7-4BF34315A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124830-0EBF-220E-88F2-D1CF9AE1F367}"/>
              </a:ext>
            </a:extLst>
          </p:cNvPr>
          <p:cNvSpPr>
            <a:spLocks noGrp="1"/>
          </p:cNvSpPr>
          <p:nvPr>
            <p:ph type="sldNum" sz="quarter" idx="12"/>
          </p:nvPr>
        </p:nvSpPr>
        <p:spPr/>
        <p:txBody>
          <a:bodyPr/>
          <a:lstStyle/>
          <a:p>
            <a:fld id="{20C14365-CC6C-421C-80A9-E928DA0D29F2}" type="slidenum">
              <a:rPr lang="en-GB" smtClean="0"/>
              <a:t>‹#›</a:t>
            </a:fld>
            <a:endParaRPr lang="en-GB"/>
          </a:p>
        </p:txBody>
      </p:sp>
    </p:spTree>
    <p:extLst>
      <p:ext uri="{BB962C8B-B14F-4D97-AF65-F5344CB8AC3E}">
        <p14:creationId xmlns:p14="http://schemas.microsoft.com/office/powerpoint/2010/main" val="408130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09A76-BD1E-80ED-C35B-1EF9AC3FEA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80D78DA-35DE-3BF4-FCCD-EFC3FF1B16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19E2C8-B0A3-6486-9687-7D33938AAFB8}"/>
              </a:ext>
            </a:extLst>
          </p:cNvPr>
          <p:cNvSpPr>
            <a:spLocks noGrp="1"/>
          </p:cNvSpPr>
          <p:nvPr>
            <p:ph type="dt" sz="half" idx="10"/>
          </p:nvPr>
        </p:nvSpPr>
        <p:spPr/>
        <p:txBody>
          <a:bodyPr/>
          <a:lstStyle/>
          <a:p>
            <a:fld id="{22E0D849-26E2-40B4-BCE1-26B9E387E270}" type="datetimeFigureOut">
              <a:rPr lang="en-GB" smtClean="0"/>
              <a:t>03/07/2024</a:t>
            </a:fld>
            <a:endParaRPr lang="en-GB"/>
          </a:p>
        </p:txBody>
      </p:sp>
      <p:sp>
        <p:nvSpPr>
          <p:cNvPr id="5" name="Footer Placeholder 4">
            <a:extLst>
              <a:ext uri="{FF2B5EF4-FFF2-40B4-BE49-F238E27FC236}">
                <a16:creationId xmlns:a16="http://schemas.microsoft.com/office/drawing/2014/main" id="{B70B2DBD-AF65-E13A-A721-7DA41ED32C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05F86C-AD59-7442-DE2B-0F55D7696DD3}"/>
              </a:ext>
            </a:extLst>
          </p:cNvPr>
          <p:cNvSpPr>
            <a:spLocks noGrp="1"/>
          </p:cNvSpPr>
          <p:nvPr>
            <p:ph type="sldNum" sz="quarter" idx="12"/>
          </p:nvPr>
        </p:nvSpPr>
        <p:spPr/>
        <p:txBody>
          <a:bodyPr/>
          <a:lstStyle/>
          <a:p>
            <a:fld id="{20C14365-CC6C-421C-80A9-E928DA0D29F2}" type="slidenum">
              <a:rPr lang="en-GB" smtClean="0"/>
              <a:t>‹#›</a:t>
            </a:fld>
            <a:endParaRPr lang="en-GB"/>
          </a:p>
        </p:txBody>
      </p:sp>
    </p:spTree>
    <p:extLst>
      <p:ext uri="{BB962C8B-B14F-4D97-AF65-F5344CB8AC3E}">
        <p14:creationId xmlns:p14="http://schemas.microsoft.com/office/powerpoint/2010/main" val="1116691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094329-4F26-42AB-B05F-F3EF2B949E2E}" type="datetimeFigureOut">
              <a:rPr lang="en-GB" smtClean="0"/>
              <a:t>03/07/2024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E78F56C-022E-4037-B4C8-97D2EB862801}" type="slidenum">
              <a:rPr lang="en-GB" smtClean="0"/>
              <a:t>‹#›</a:t>
            </a:fld>
            <a:endParaRPr lang="en-GB"/>
          </a:p>
        </p:txBody>
      </p:sp>
    </p:spTree>
    <p:extLst>
      <p:ext uri="{BB962C8B-B14F-4D97-AF65-F5344CB8AC3E}">
        <p14:creationId xmlns:p14="http://schemas.microsoft.com/office/powerpoint/2010/main" val="494839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FF374-F622-F536-0C4A-AE241020EF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28F25B-A123-BCC2-6602-B24FCA148B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1AF42C-536E-5A45-09CC-99AB9B354E2F}"/>
              </a:ext>
            </a:extLst>
          </p:cNvPr>
          <p:cNvSpPr>
            <a:spLocks noGrp="1"/>
          </p:cNvSpPr>
          <p:nvPr>
            <p:ph type="dt" sz="half" idx="10"/>
          </p:nvPr>
        </p:nvSpPr>
        <p:spPr/>
        <p:txBody>
          <a:bodyPr/>
          <a:lstStyle/>
          <a:p>
            <a:fld id="{22E0D849-26E2-40B4-BCE1-26B9E387E270}" type="datetimeFigureOut">
              <a:rPr lang="en-GB" smtClean="0"/>
              <a:t>03/07/2024</a:t>
            </a:fld>
            <a:endParaRPr lang="en-GB"/>
          </a:p>
        </p:txBody>
      </p:sp>
      <p:sp>
        <p:nvSpPr>
          <p:cNvPr id="5" name="Footer Placeholder 4">
            <a:extLst>
              <a:ext uri="{FF2B5EF4-FFF2-40B4-BE49-F238E27FC236}">
                <a16:creationId xmlns:a16="http://schemas.microsoft.com/office/drawing/2014/main" id="{8D9CF9BB-005A-4C01-10D7-4BF34315A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124830-0EBF-220E-88F2-D1CF9AE1F367}"/>
              </a:ext>
            </a:extLst>
          </p:cNvPr>
          <p:cNvSpPr>
            <a:spLocks noGrp="1"/>
          </p:cNvSpPr>
          <p:nvPr>
            <p:ph type="sldNum" sz="quarter" idx="12"/>
          </p:nvPr>
        </p:nvSpPr>
        <p:spPr/>
        <p:txBody>
          <a:bodyPr/>
          <a:lstStyle/>
          <a:p>
            <a:fld id="{20C14365-CC6C-421C-80A9-E928DA0D29F2}" type="slidenum">
              <a:rPr lang="en-GB" smtClean="0"/>
              <a:t>‹#›</a:t>
            </a:fld>
            <a:endParaRPr lang="en-GB"/>
          </a:p>
        </p:txBody>
      </p:sp>
    </p:spTree>
    <p:extLst>
      <p:ext uri="{BB962C8B-B14F-4D97-AF65-F5344CB8AC3E}">
        <p14:creationId xmlns:p14="http://schemas.microsoft.com/office/powerpoint/2010/main" val="26868702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09A76-BD1E-80ED-C35B-1EF9AC3FEA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80D78DA-35DE-3BF4-FCCD-EFC3FF1B16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19E2C8-B0A3-6486-9687-7D33938AAFB8}"/>
              </a:ext>
            </a:extLst>
          </p:cNvPr>
          <p:cNvSpPr>
            <a:spLocks noGrp="1"/>
          </p:cNvSpPr>
          <p:nvPr>
            <p:ph type="dt" sz="half" idx="10"/>
          </p:nvPr>
        </p:nvSpPr>
        <p:spPr/>
        <p:txBody>
          <a:bodyPr/>
          <a:lstStyle/>
          <a:p>
            <a:fld id="{22E0D849-26E2-40B4-BCE1-26B9E387E270}" type="datetimeFigureOut">
              <a:rPr lang="en-GB" smtClean="0"/>
              <a:t>03/07/2024</a:t>
            </a:fld>
            <a:endParaRPr lang="en-GB"/>
          </a:p>
        </p:txBody>
      </p:sp>
      <p:sp>
        <p:nvSpPr>
          <p:cNvPr id="5" name="Footer Placeholder 4">
            <a:extLst>
              <a:ext uri="{FF2B5EF4-FFF2-40B4-BE49-F238E27FC236}">
                <a16:creationId xmlns:a16="http://schemas.microsoft.com/office/drawing/2014/main" id="{B70B2DBD-AF65-E13A-A721-7DA41ED32C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05F86C-AD59-7442-DE2B-0F55D7696DD3}"/>
              </a:ext>
            </a:extLst>
          </p:cNvPr>
          <p:cNvSpPr>
            <a:spLocks noGrp="1"/>
          </p:cNvSpPr>
          <p:nvPr>
            <p:ph type="sldNum" sz="quarter" idx="12"/>
          </p:nvPr>
        </p:nvSpPr>
        <p:spPr/>
        <p:txBody>
          <a:bodyPr/>
          <a:lstStyle/>
          <a:p>
            <a:fld id="{20C14365-CC6C-421C-80A9-E928DA0D29F2}" type="slidenum">
              <a:rPr lang="en-GB" smtClean="0"/>
              <a:t>‹#›</a:t>
            </a:fld>
            <a:endParaRPr lang="en-GB"/>
          </a:p>
        </p:txBody>
      </p:sp>
    </p:spTree>
    <p:extLst>
      <p:ext uri="{BB962C8B-B14F-4D97-AF65-F5344CB8AC3E}">
        <p14:creationId xmlns:p14="http://schemas.microsoft.com/office/powerpoint/2010/main" val="2309490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8508D-3F5F-D5F7-A428-6FA912EC7B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B6FBD56-4EB9-870A-964E-2B87EB41BE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D66B5D-A245-2C42-0EB6-13B60608734D}"/>
              </a:ext>
            </a:extLst>
          </p:cNvPr>
          <p:cNvSpPr>
            <a:spLocks noGrp="1"/>
          </p:cNvSpPr>
          <p:nvPr>
            <p:ph type="dt" sz="half" idx="10"/>
          </p:nvPr>
        </p:nvSpPr>
        <p:spPr/>
        <p:txBody>
          <a:bodyPr/>
          <a:lstStyle/>
          <a:p>
            <a:fld id="{22E0D849-26E2-40B4-BCE1-26B9E387E270}" type="datetimeFigureOut">
              <a:rPr lang="en-GB" smtClean="0"/>
              <a:t>03/07/2024</a:t>
            </a:fld>
            <a:endParaRPr lang="en-GB"/>
          </a:p>
        </p:txBody>
      </p:sp>
      <p:sp>
        <p:nvSpPr>
          <p:cNvPr id="5" name="Footer Placeholder 4">
            <a:extLst>
              <a:ext uri="{FF2B5EF4-FFF2-40B4-BE49-F238E27FC236}">
                <a16:creationId xmlns:a16="http://schemas.microsoft.com/office/drawing/2014/main" id="{E1F4AF05-1C3F-34DF-8050-DD49A662FA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A0C934-C676-CE56-A48D-BCF2C6680D37}"/>
              </a:ext>
            </a:extLst>
          </p:cNvPr>
          <p:cNvSpPr>
            <a:spLocks noGrp="1"/>
          </p:cNvSpPr>
          <p:nvPr>
            <p:ph type="sldNum" sz="quarter" idx="12"/>
          </p:nvPr>
        </p:nvSpPr>
        <p:spPr/>
        <p:txBody>
          <a:bodyPr/>
          <a:lstStyle/>
          <a:p>
            <a:fld id="{20C14365-CC6C-421C-80A9-E928DA0D29F2}" type="slidenum">
              <a:rPr lang="en-GB" smtClean="0"/>
              <a:t>‹#›</a:t>
            </a:fld>
            <a:endParaRPr lang="en-GB"/>
          </a:p>
        </p:txBody>
      </p:sp>
    </p:spTree>
    <p:extLst>
      <p:ext uri="{BB962C8B-B14F-4D97-AF65-F5344CB8AC3E}">
        <p14:creationId xmlns:p14="http://schemas.microsoft.com/office/powerpoint/2010/main" val="38571885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62D0A-C4B6-EC62-6F23-E5070ADA4E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619BBA-C4D9-A13E-8723-0CE713EE3E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03E69BD-2D35-3DAB-E097-8F8D9E2DA3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FAE83CD-9D00-6A97-8350-051AF2880F2C}"/>
              </a:ext>
            </a:extLst>
          </p:cNvPr>
          <p:cNvSpPr>
            <a:spLocks noGrp="1"/>
          </p:cNvSpPr>
          <p:nvPr>
            <p:ph type="dt" sz="half" idx="10"/>
          </p:nvPr>
        </p:nvSpPr>
        <p:spPr/>
        <p:txBody>
          <a:bodyPr/>
          <a:lstStyle/>
          <a:p>
            <a:fld id="{22E0D849-26E2-40B4-BCE1-26B9E387E270}" type="datetimeFigureOut">
              <a:rPr lang="en-GB" smtClean="0"/>
              <a:t>03/07/2024</a:t>
            </a:fld>
            <a:endParaRPr lang="en-GB"/>
          </a:p>
        </p:txBody>
      </p:sp>
      <p:sp>
        <p:nvSpPr>
          <p:cNvPr id="6" name="Footer Placeholder 5">
            <a:extLst>
              <a:ext uri="{FF2B5EF4-FFF2-40B4-BE49-F238E27FC236}">
                <a16:creationId xmlns:a16="http://schemas.microsoft.com/office/drawing/2014/main" id="{D0B57F5F-9572-FA38-C88E-D14BC8E4C5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B70A5B-FD0C-7380-CAD4-E6C25A2F25AE}"/>
              </a:ext>
            </a:extLst>
          </p:cNvPr>
          <p:cNvSpPr>
            <a:spLocks noGrp="1"/>
          </p:cNvSpPr>
          <p:nvPr>
            <p:ph type="sldNum" sz="quarter" idx="12"/>
          </p:nvPr>
        </p:nvSpPr>
        <p:spPr/>
        <p:txBody>
          <a:bodyPr/>
          <a:lstStyle/>
          <a:p>
            <a:fld id="{20C14365-CC6C-421C-80A9-E928DA0D29F2}" type="slidenum">
              <a:rPr lang="en-GB" smtClean="0"/>
              <a:t>‹#›</a:t>
            </a:fld>
            <a:endParaRPr lang="en-GB"/>
          </a:p>
        </p:txBody>
      </p:sp>
    </p:spTree>
    <p:extLst>
      <p:ext uri="{BB962C8B-B14F-4D97-AF65-F5344CB8AC3E}">
        <p14:creationId xmlns:p14="http://schemas.microsoft.com/office/powerpoint/2010/main" val="2738353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649B3-4EA6-7177-8660-DB35312A64D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46BB13-0C73-135A-176D-12D95A3881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2C8834-B28C-30CE-5465-8BFB93E958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4D755F-3519-4815-5791-3D6AB2C86A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34E514-E953-8894-993B-10CFC08797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6AC553F-DB83-BE2D-816B-CD636E3B4F80}"/>
              </a:ext>
            </a:extLst>
          </p:cNvPr>
          <p:cNvSpPr>
            <a:spLocks noGrp="1"/>
          </p:cNvSpPr>
          <p:nvPr>
            <p:ph type="dt" sz="half" idx="10"/>
          </p:nvPr>
        </p:nvSpPr>
        <p:spPr/>
        <p:txBody>
          <a:bodyPr/>
          <a:lstStyle/>
          <a:p>
            <a:fld id="{22E0D849-26E2-40B4-BCE1-26B9E387E270}" type="datetimeFigureOut">
              <a:rPr lang="en-GB" smtClean="0"/>
              <a:t>03/07/2024</a:t>
            </a:fld>
            <a:endParaRPr lang="en-GB"/>
          </a:p>
        </p:txBody>
      </p:sp>
      <p:sp>
        <p:nvSpPr>
          <p:cNvPr id="8" name="Footer Placeholder 7">
            <a:extLst>
              <a:ext uri="{FF2B5EF4-FFF2-40B4-BE49-F238E27FC236}">
                <a16:creationId xmlns:a16="http://schemas.microsoft.com/office/drawing/2014/main" id="{4019804D-190D-9950-664C-6E5CEC229D9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2B31771-4815-2960-3935-B899E44F9722}"/>
              </a:ext>
            </a:extLst>
          </p:cNvPr>
          <p:cNvSpPr>
            <a:spLocks noGrp="1"/>
          </p:cNvSpPr>
          <p:nvPr>
            <p:ph type="sldNum" sz="quarter" idx="12"/>
          </p:nvPr>
        </p:nvSpPr>
        <p:spPr/>
        <p:txBody>
          <a:bodyPr/>
          <a:lstStyle/>
          <a:p>
            <a:fld id="{20C14365-CC6C-421C-80A9-E928DA0D29F2}" type="slidenum">
              <a:rPr lang="en-GB" smtClean="0"/>
              <a:t>‹#›</a:t>
            </a:fld>
            <a:endParaRPr lang="en-GB"/>
          </a:p>
        </p:txBody>
      </p:sp>
    </p:spTree>
    <p:extLst>
      <p:ext uri="{BB962C8B-B14F-4D97-AF65-F5344CB8AC3E}">
        <p14:creationId xmlns:p14="http://schemas.microsoft.com/office/powerpoint/2010/main" val="3681191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094329-4F26-42AB-B05F-F3EF2B949E2E}" type="datetimeFigureOut">
              <a:rPr lang="en-GB" smtClean="0"/>
              <a:t>03/07/2024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78F56C-022E-4037-B4C8-97D2EB862801}" type="slidenum">
              <a:rPr lang="en-GB" smtClean="0"/>
              <a:t>‹#›</a:t>
            </a:fld>
            <a:endParaRPr lang="en-GB"/>
          </a:p>
        </p:txBody>
      </p:sp>
    </p:spTree>
    <p:extLst>
      <p:ext uri="{BB962C8B-B14F-4D97-AF65-F5344CB8AC3E}">
        <p14:creationId xmlns:p14="http://schemas.microsoft.com/office/powerpoint/2010/main" val="1795240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6C1AF-B7B9-BB51-E115-A9CCC61E49C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CA8E836-478F-F857-4B4D-FE8972D33F86}"/>
              </a:ext>
            </a:extLst>
          </p:cNvPr>
          <p:cNvSpPr>
            <a:spLocks noGrp="1"/>
          </p:cNvSpPr>
          <p:nvPr>
            <p:ph type="dt" sz="half" idx="10"/>
          </p:nvPr>
        </p:nvSpPr>
        <p:spPr/>
        <p:txBody>
          <a:bodyPr/>
          <a:lstStyle/>
          <a:p>
            <a:fld id="{22E0D849-26E2-40B4-BCE1-26B9E387E270}" type="datetimeFigureOut">
              <a:rPr lang="en-GB" smtClean="0"/>
              <a:t>03/07/2024</a:t>
            </a:fld>
            <a:endParaRPr lang="en-GB"/>
          </a:p>
        </p:txBody>
      </p:sp>
      <p:sp>
        <p:nvSpPr>
          <p:cNvPr id="4" name="Footer Placeholder 3">
            <a:extLst>
              <a:ext uri="{FF2B5EF4-FFF2-40B4-BE49-F238E27FC236}">
                <a16:creationId xmlns:a16="http://schemas.microsoft.com/office/drawing/2014/main" id="{1D2DBAE5-0867-4F31-B3F9-1E1A33A85F2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33FC15F-E095-1433-AF8E-F81A0C7CAA80}"/>
              </a:ext>
            </a:extLst>
          </p:cNvPr>
          <p:cNvSpPr>
            <a:spLocks noGrp="1"/>
          </p:cNvSpPr>
          <p:nvPr>
            <p:ph type="sldNum" sz="quarter" idx="12"/>
          </p:nvPr>
        </p:nvSpPr>
        <p:spPr/>
        <p:txBody>
          <a:bodyPr/>
          <a:lstStyle/>
          <a:p>
            <a:fld id="{20C14365-CC6C-421C-80A9-E928DA0D29F2}" type="slidenum">
              <a:rPr lang="en-GB" smtClean="0"/>
              <a:t>‹#›</a:t>
            </a:fld>
            <a:endParaRPr lang="en-GB"/>
          </a:p>
        </p:txBody>
      </p:sp>
    </p:spTree>
    <p:extLst>
      <p:ext uri="{BB962C8B-B14F-4D97-AF65-F5344CB8AC3E}">
        <p14:creationId xmlns:p14="http://schemas.microsoft.com/office/powerpoint/2010/main" val="7857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8FBC73-B9CA-8EDF-7CFD-2966B14C4FEE}"/>
              </a:ext>
            </a:extLst>
          </p:cNvPr>
          <p:cNvSpPr>
            <a:spLocks noGrp="1"/>
          </p:cNvSpPr>
          <p:nvPr>
            <p:ph type="dt" sz="half" idx="10"/>
          </p:nvPr>
        </p:nvSpPr>
        <p:spPr/>
        <p:txBody>
          <a:bodyPr/>
          <a:lstStyle/>
          <a:p>
            <a:fld id="{22E0D849-26E2-40B4-BCE1-26B9E387E270}" type="datetimeFigureOut">
              <a:rPr lang="en-GB" smtClean="0"/>
              <a:t>03/07/2024</a:t>
            </a:fld>
            <a:endParaRPr lang="en-GB"/>
          </a:p>
        </p:txBody>
      </p:sp>
      <p:sp>
        <p:nvSpPr>
          <p:cNvPr id="3" name="Footer Placeholder 2">
            <a:extLst>
              <a:ext uri="{FF2B5EF4-FFF2-40B4-BE49-F238E27FC236}">
                <a16:creationId xmlns:a16="http://schemas.microsoft.com/office/drawing/2014/main" id="{15AAEBCF-590E-645C-8BCD-8B6F9F074AE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F6948B0-1401-CB81-5B5B-0CD66F3F916B}"/>
              </a:ext>
            </a:extLst>
          </p:cNvPr>
          <p:cNvSpPr>
            <a:spLocks noGrp="1"/>
          </p:cNvSpPr>
          <p:nvPr>
            <p:ph type="sldNum" sz="quarter" idx="12"/>
          </p:nvPr>
        </p:nvSpPr>
        <p:spPr/>
        <p:txBody>
          <a:bodyPr/>
          <a:lstStyle/>
          <a:p>
            <a:fld id="{20C14365-CC6C-421C-80A9-E928DA0D29F2}" type="slidenum">
              <a:rPr lang="en-GB" smtClean="0"/>
              <a:t>‹#›</a:t>
            </a:fld>
            <a:endParaRPr lang="en-GB"/>
          </a:p>
        </p:txBody>
      </p:sp>
    </p:spTree>
    <p:extLst>
      <p:ext uri="{BB962C8B-B14F-4D97-AF65-F5344CB8AC3E}">
        <p14:creationId xmlns:p14="http://schemas.microsoft.com/office/powerpoint/2010/main" val="38363609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B6864-675F-E9F0-C1CF-B6AEEFEE7E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E5914F-898E-C641-25FF-2D3FB178E4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0FA5C72-FB8C-BA56-C7A9-ADC69DFEE6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986C97-39AF-D37A-426A-FDF12FEE9324}"/>
              </a:ext>
            </a:extLst>
          </p:cNvPr>
          <p:cNvSpPr>
            <a:spLocks noGrp="1"/>
          </p:cNvSpPr>
          <p:nvPr>
            <p:ph type="dt" sz="half" idx="10"/>
          </p:nvPr>
        </p:nvSpPr>
        <p:spPr/>
        <p:txBody>
          <a:bodyPr/>
          <a:lstStyle/>
          <a:p>
            <a:fld id="{22E0D849-26E2-40B4-BCE1-26B9E387E270}" type="datetimeFigureOut">
              <a:rPr lang="en-GB" smtClean="0"/>
              <a:t>03/07/2024</a:t>
            </a:fld>
            <a:endParaRPr lang="en-GB"/>
          </a:p>
        </p:txBody>
      </p:sp>
      <p:sp>
        <p:nvSpPr>
          <p:cNvPr id="6" name="Footer Placeholder 5">
            <a:extLst>
              <a:ext uri="{FF2B5EF4-FFF2-40B4-BE49-F238E27FC236}">
                <a16:creationId xmlns:a16="http://schemas.microsoft.com/office/drawing/2014/main" id="{0D31948D-BCA1-004E-F16E-E79638DBB8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3ED9D09-7D50-3E40-E58F-C22C3A6DD3B1}"/>
              </a:ext>
            </a:extLst>
          </p:cNvPr>
          <p:cNvSpPr>
            <a:spLocks noGrp="1"/>
          </p:cNvSpPr>
          <p:nvPr>
            <p:ph type="sldNum" sz="quarter" idx="12"/>
          </p:nvPr>
        </p:nvSpPr>
        <p:spPr/>
        <p:txBody>
          <a:bodyPr/>
          <a:lstStyle/>
          <a:p>
            <a:fld id="{20C14365-CC6C-421C-80A9-E928DA0D29F2}" type="slidenum">
              <a:rPr lang="en-GB" smtClean="0"/>
              <a:t>‹#›</a:t>
            </a:fld>
            <a:endParaRPr lang="en-GB"/>
          </a:p>
        </p:txBody>
      </p:sp>
    </p:spTree>
    <p:extLst>
      <p:ext uri="{BB962C8B-B14F-4D97-AF65-F5344CB8AC3E}">
        <p14:creationId xmlns:p14="http://schemas.microsoft.com/office/powerpoint/2010/main" val="11947447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32D24-6A1A-180A-6332-AFBDE12DC6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35297F4-30D5-9F21-0C50-5807D7F1B8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C218F14-136C-C2A5-0EED-CCE359FD6C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235C6B-3414-A7AC-3B4B-8557AA1577D6}"/>
              </a:ext>
            </a:extLst>
          </p:cNvPr>
          <p:cNvSpPr>
            <a:spLocks noGrp="1"/>
          </p:cNvSpPr>
          <p:nvPr>
            <p:ph type="dt" sz="half" idx="10"/>
          </p:nvPr>
        </p:nvSpPr>
        <p:spPr/>
        <p:txBody>
          <a:bodyPr/>
          <a:lstStyle/>
          <a:p>
            <a:fld id="{22E0D849-26E2-40B4-BCE1-26B9E387E270}" type="datetimeFigureOut">
              <a:rPr lang="en-GB" smtClean="0"/>
              <a:t>03/07/2024</a:t>
            </a:fld>
            <a:endParaRPr lang="en-GB"/>
          </a:p>
        </p:txBody>
      </p:sp>
      <p:sp>
        <p:nvSpPr>
          <p:cNvPr id="6" name="Footer Placeholder 5">
            <a:extLst>
              <a:ext uri="{FF2B5EF4-FFF2-40B4-BE49-F238E27FC236}">
                <a16:creationId xmlns:a16="http://schemas.microsoft.com/office/drawing/2014/main" id="{74891109-E8A0-1B31-3EA4-8A41FC3409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9F5F4F-ED79-1A11-42BF-4AFE4797529A}"/>
              </a:ext>
            </a:extLst>
          </p:cNvPr>
          <p:cNvSpPr>
            <a:spLocks noGrp="1"/>
          </p:cNvSpPr>
          <p:nvPr>
            <p:ph type="sldNum" sz="quarter" idx="12"/>
          </p:nvPr>
        </p:nvSpPr>
        <p:spPr/>
        <p:txBody>
          <a:bodyPr/>
          <a:lstStyle/>
          <a:p>
            <a:fld id="{20C14365-CC6C-421C-80A9-E928DA0D29F2}" type="slidenum">
              <a:rPr lang="en-GB" smtClean="0"/>
              <a:t>‹#›</a:t>
            </a:fld>
            <a:endParaRPr lang="en-GB"/>
          </a:p>
        </p:txBody>
      </p:sp>
    </p:spTree>
    <p:extLst>
      <p:ext uri="{BB962C8B-B14F-4D97-AF65-F5344CB8AC3E}">
        <p14:creationId xmlns:p14="http://schemas.microsoft.com/office/powerpoint/2010/main" val="23768215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3ED33-6786-041A-A91D-476B565BE3F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26A6D90-9C79-C993-0FFE-4CE7CEE6ED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F72591-CBBA-4E35-7FB7-2D95293FA25F}"/>
              </a:ext>
            </a:extLst>
          </p:cNvPr>
          <p:cNvSpPr>
            <a:spLocks noGrp="1"/>
          </p:cNvSpPr>
          <p:nvPr>
            <p:ph type="dt" sz="half" idx="10"/>
          </p:nvPr>
        </p:nvSpPr>
        <p:spPr/>
        <p:txBody>
          <a:bodyPr/>
          <a:lstStyle/>
          <a:p>
            <a:fld id="{22E0D849-26E2-40B4-BCE1-26B9E387E270}" type="datetimeFigureOut">
              <a:rPr lang="en-GB" smtClean="0"/>
              <a:t>03/07/2024</a:t>
            </a:fld>
            <a:endParaRPr lang="en-GB"/>
          </a:p>
        </p:txBody>
      </p:sp>
      <p:sp>
        <p:nvSpPr>
          <p:cNvPr id="5" name="Footer Placeholder 4">
            <a:extLst>
              <a:ext uri="{FF2B5EF4-FFF2-40B4-BE49-F238E27FC236}">
                <a16:creationId xmlns:a16="http://schemas.microsoft.com/office/drawing/2014/main" id="{032D6088-7FAA-C005-CABF-58972B2640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E1F00D-2E9E-5C67-3A3F-E10AA157DE26}"/>
              </a:ext>
            </a:extLst>
          </p:cNvPr>
          <p:cNvSpPr>
            <a:spLocks noGrp="1"/>
          </p:cNvSpPr>
          <p:nvPr>
            <p:ph type="sldNum" sz="quarter" idx="12"/>
          </p:nvPr>
        </p:nvSpPr>
        <p:spPr/>
        <p:txBody>
          <a:bodyPr/>
          <a:lstStyle/>
          <a:p>
            <a:fld id="{20C14365-CC6C-421C-80A9-E928DA0D29F2}" type="slidenum">
              <a:rPr lang="en-GB" smtClean="0"/>
              <a:t>‹#›</a:t>
            </a:fld>
            <a:endParaRPr lang="en-GB"/>
          </a:p>
        </p:txBody>
      </p:sp>
    </p:spTree>
    <p:extLst>
      <p:ext uri="{BB962C8B-B14F-4D97-AF65-F5344CB8AC3E}">
        <p14:creationId xmlns:p14="http://schemas.microsoft.com/office/powerpoint/2010/main" val="19617367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65EABF-E709-DC09-1BBF-73DFBA28C9B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AB45E6-1582-857E-FB02-D20A9ECB63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AA301C-62F0-07CF-DD0D-8C2BFE904B72}"/>
              </a:ext>
            </a:extLst>
          </p:cNvPr>
          <p:cNvSpPr>
            <a:spLocks noGrp="1"/>
          </p:cNvSpPr>
          <p:nvPr>
            <p:ph type="dt" sz="half" idx="10"/>
          </p:nvPr>
        </p:nvSpPr>
        <p:spPr/>
        <p:txBody>
          <a:bodyPr/>
          <a:lstStyle/>
          <a:p>
            <a:fld id="{22E0D849-26E2-40B4-BCE1-26B9E387E270}" type="datetimeFigureOut">
              <a:rPr lang="en-GB" smtClean="0"/>
              <a:t>03/07/2024</a:t>
            </a:fld>
            <a:endParaRPr lang="en-GB"/>
          </a:p>
        </p:txBody>
      </p:sp>
      <p:sp>
        <p:nvSpPr>
          <p:cNvPr id="5" name="Footer Placeholder 4">
            <a:extLst>
              <a:ext uri="{FF2B5EF4-FFF2-40B4-BE49-F238E27FC236}">
                <a16:creationId xmlns:a16="http://schemas.microsoft.com/office/drawing/2014/main" id="{521A0490-11EC-E833-EC48-E634E866DE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2CE064-8544-FFBB-59D2-79B4AB19596A}"/>
              </a:ext>
            </a:extLst>
          </p:cNvPr>
          <p:cNvSpPr>
            <a:spLocks noGrp="1"/>
          </p:cNvSpPr>
          <p:nvPr>
            <p:ph type="sldNum" sz="quarter" idx="12"/>
          </p:nvPr>
        </p:nvSpPr>
        <p:spPr/>
        <p:txBody>
          <a:bodyPr/>
          <a:lstStyle/>
          <a:p>
            <a:fld id="{20C14365-CC6C-421C-80A9-E928DA0D29F2}" type="slidenum">
              <a:rPr lang="en-GB" smtClean="0"/>
              <a:t>‹#›</a:t>
            </a:fld>
            <a:endParaRPr lang="en-GB"/>
          </a:p>
        </p:txBody>
      </p:sp>
    </p:spTree>
    <p:extLst>
      <p:ext uri="{BB962C8B-B14F-4D97-AF65-F5344CB8AC3E}">
        <p14:creationId xmlns:p14="http://schemas.microsoft.com/office/powerpoint/2010/main" val="2519900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094329-4F26-42AB-B05F-F3EF2B949E2E}" type="datetimeFigureOut">
              <a:rPr lang="en-GB" smtClean="0"/>
              <a:t>03/07/2024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78F56C-022E-4037-B4C8-97D2EB862801}" type="slidenum">
              <a:rPr lang="en-GB" smtClean="0"/>
              <a:t>‹#›</a:t>
            </a:fld>
            <a:endParaRPr lang="en-GB"/>
          </a:p>
        </p:txBody>
      </p:sp>
    </p:spTree>
    <p:extLst>
      <p:ext uri="{BB962C8B-B14F-4D97-AF65-F5344CB8AC3E}">
        <p14:creationId xmlns:p14="http://schemas.microsoft.com/office/powerpoint/2010/main" val="2966745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094329-4F26-42AB-B05F-F3EF2B949E2E}" type="datetimeFigureOut">
              <a:rPr lang="en-GB" smtClean="0"/>
              <a:t>03/07/2024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78F56C-022E-4037-B4C8-97D2EB862801}" type="slidenum">
              <a:rPr lang="en-GB" smtClean="0"/>
              <a:t>‹#›</a:t>
            </a:fld>
            <a:endParaRPr lang="en-GB"/>
          </a:p>
        </p:txBody>
      </p:sp>
    </p:spTree>
    <p:extLst>
      <p:ext uri="{BB962C8B-B14F-4D97-AF65-F5344CB8AC3E}">
        <p14:creationId xmlns:p14="http://schemas.microsoft.com/office/powerpoint/2010/main" val="2037772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094329-4F26-42AB-B05F-F3EF2B949E2E}" type="datetimeFigureOut">
              <a:rPr lang="en-GB" smtClean="0"/>
              <a:t>03/07/2024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E78F56C-022E-4037-B4C8-97D2EB862801}" type="slidenum">
              <a:rPr lang="en-GB" smtClean="0"/>
              <a:t>‹#›</a:t>
            </a:fld>
            <a:endParaRPr lang="en-GB"/>
          </a:p>
        </p:txBody>
      </p:sp>
    </p:spTree>
    <p:extLst>
      <p:ext uri="{BB962C8B-B14F-4D97-AF65-F5344CB8AC3E}">
        <p14:creationId xmlns:p14="http://schemas.microsoft.com/office/powerpoint/2010/main" val="2177751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094329-4F26-42AB-B05F-F3EF2B949E2E}" type="datetimeFigureOut">
              <a:rPr lang="en-GB" smtClean="0"/>
              <a:t>03/07/2024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E78F56C-022E-4037-B4C8-97D2EB862801}" type="slidenum">
              <a:rPr lang="en-GB" smtClean="0"/>
              <a:t>‹#›</a:t>
            </a:fld>
            <a:endParaRPr lang="en-GB"/>
          </a:p>
        </p:txBody>
      </p:sp>
    </p:spTree>
    <p:extLst>
      <p:ext uri="{BB962C8B-B14F-4D97-AF65-F5344CB8AC3E}">
        <p14:creationId xmlns:p14="http://schemas.microsoft.com/office/powerpoint/2010/main" val="487116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094329-4F26-42AB-B05F-F3EF2B949E2E}" type="datetimeFigureOut">
              <a:rPr lang="en-GB" smtClean="0"/>
              <a:t>03/07/2024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E78F56C-022E-4037-B4C8-97D2EB862801}" type="slidenum">
              <a:rPr lang="en-GB" smtClean="0"/>
              <a:t>‹#›</a:t>
            </a:fld>
            <a:endParaRPr lang="en-GB"/>
          </a:p>
        </p:txBody>
      </p:sp>
    </p:spTree>
    <p:extLst>
      <p:ext uri="{BB962C8B-B14F-4D97-AF65-F5344CB8AC3E}">
        <p14:creationId xmlns:p14="http://schemas.microsoft.com/office/powerpoint/2010/main" val="1919341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094329-4F26-42AB-B05F-F3EF2B949E2E}" type="datetimeFigureOut">
              <a:rPr lang="en-GB" smtClean="0"/>
              <a:t>03/07/2024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78F56C-022E-4037-B4C8-97D2EB862801}" type="slidenum">
              <a:rPr lang="en-GB" smtClean="0"/>
              <a:t>‹#›</a:t>
            </a:fld>
            <a:endParaRPr lang="en-GB"/>
          </a:p>
        </p:txBody>
      </p:sp>
    </p:spTree>
    <p:extLst>
      <p:ext uri="{BB962C8B-B14F-4D97-AF65-F5344CB8AC3E}">
        <p14:creationId xmlns:p14="http://schemas.microsoft.com/office/powerpoint/2010/main" val="1958163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094329-4F26-42AB-B05F-F3EF2B949E2E}" type="datetimeFigureOut">
              <a:rPr lang="en-GB" smtClean="0"/>
              <a:t>03/07/2024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78F56C-022E-4037-B4C8-97D2EB862801}" type="slidenum">
              <a:rPr lang="en-GB" smtClean="0"/>
              <a:t>‹#›</a:t>
            </a:fld>
            <a:endParaRPr lang="en-GB"/>
          </a:p>
        </p:txBody>
      </p:sp>
    </p:spTree>
    <p:extLst>
      <p:ext uri="{BB962C8B-B14F-4D97-AF65-F5344CB8AC3E}">
        <p14:creationId xmlns:p14="http://schemas.microsoft.com/office/powerpoint/2010/main" val="2594029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094329-4F26-42AB-B05F-F3EF2B949E2E}" type="datetimeFigureOut">
              <a:rPr lang="en-GB" smtClean="0"/>
              <a:t>03/07/2024</a:t>
            </a:fld>
            <a:endParaRPr lang="en-GB"/>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78F56C-022E-4037-B4C8-97D2EB862801}" type="slidenum">
              <a:rPr lang="en-GB" smtClean="0"/>
              <a:t>‹#›</a:t>
            </a:fld>
            <a:endParaRPr lang="en-GB"/>
          </a:p>
        </p:txBody>
      </p:sp>
    </p:spTree>
    <p:extLst>
      <p:ext uri="{BB962C8B-B14F-4D97-AF65-F5344CB8AC3E}">
        <p14:creationId xmlns:p14="http://schemas.microsoft.com/office/powerpoint/2010/main" val="33532038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56EA6B-93B3-4A1E-C7AF-6370B4E6EA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53EEF3-0322-2D20-E50F-0308BBACA5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6A147C-9ED2-BB9D-5AE6-2905299918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E0D849-26E2-40B4-BCE1-26B9E387E270}" type="datetimeFigureOut">
              <a:rPr lang="en-GB" smtClean="0"/>
              <a:t>03/07/2024</a:t>
            </a:fld>
            <a:endParaRPr lang="en-GB"/>
          </a:p>
        </p:txBody>
      </p:sp>
      <p:sp>
        <p:nvSpPr>
          <p:cNvPr id="5" name="Footer Placeholder 4">
            <a:extLst>
              <a:ext uri="{FF2B5EF4-FFF2-40B4-BE49-F238E27FC236}">
                <a16:creationId xmlns:a16="http://schemas.microsoft.com/office/drawing/2014/main" id="{2B05FF1B-49E9-3937-1B7A-EBEDAA28DF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7920511-E3D1-7BA3-6598-A7A1A600BB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14365-CC6C-421C-80A9-E928DA0D29F2}" type="slidenum">
              <a:rPr lang="en-GB" smtClean="0"/>
              <a:t>‹#›</a:t>
            </a:fld>
            <a:endParaRPr lang="en-GB"/>
          </a:p>
        </p:txBody>
      </p:sp>
    </p:spTree>
    <p:extLst>
      <p:ext uri="{BB962C8B-B14F-4D97-AF65-F5344CB8AC3E}">
        <p14:creationId xmlns:p14="http://schemas.microsoft.com/office/powerpoint/2010/main" val="485184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56EA6B-93B3-4A1E-C7AF-6370B4E6EA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53EEF3-0322-2D20-E50F-0308BBACA5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6A147C-9ED2-BB9D-5AE6-2905299918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E0D849-26E2-40B4-BCE1-26B9E387E270}" type="datetimeFigureOut">
              <a:rPr lang="en-GB" smtClean="0"/>
              <a:t>03/07/2024</a:t>
            </a:fld>
            <a:endParaRPr lang="en-GB"/>
          </a:p>
        </p:txBody>
      </p:sp>
      <p:sp>
        <p:nvSpPr>
          <p:cNvPr id="5" name="Footer Placeholder 4">
            <a:extLst>
              <a:ext uri="{FF2B5EF4-FFF2-40B4-BE49-F238E27FC236}">
                <a16:creationId xmlns:a16="http://schemas.microsoft.com/office/drawing/2014/main" id="{2B05FF1B-49E9-3937-1B7A-EBEDAA28DF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7920511-E3D1-7BA3-6598-A7A1A600BB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14365-CC6C-421C-80A9-E928DA0D29F2}" type="slidenum">
              <a:rPr lang="en-GB" smtClean="0"/>
              <a:t>‹#›</a:t>
            </a:fld>
            <a:endParaRPr lang="en-GB"/>
          </a:p>
        </p:txBody>
      </p:sp>
    </p:spTree>
    <p:extLst>
      <p:ext uri="{BB962C8B-B14F-4D97-AF65-F5344CB8AC3E}">
        <p14:creationId xmlns:p14="http://schemas.microsoft.com/office/powerpoint/2010/main" val="14115010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3.jpg"/><Relationship Id="rId1" Type="http://schemas.openxmlformats.org/officeDocument/2006/relationships/slideLayout" Target="../slideLayouts/slideLayout14.xml"/><Relationship Id="rId4" Type="http://schemas.openxmlformats.org/officeDocument/2006/relationships/image" Target="../media/image12.emf"/></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hyperlink" Target="https://fingertips.phe.org.uk/profile/local-health/data#page/3/gid/1938133180/pat/6/par/E12000002/ati/402/are/E10000006/iid/93267/age/1/sex/4/cat/-1/ctp/-1/yrr/1/cid/4/tbm/1/page-options/car-do-0" TargetMode="Externa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image" Target="../media/image3.jpg"/><Relationship Id="rId1" Type="http://schemas.openxmlformats.org/officeDocument/2006/relationships/slideLayout" Target="../slideLayouts/slideLayout14.xml"/><Relationship Id="rId4" Type="http://schemas.openxmlformats.org/officeDocument/2006/relationships/image" Target="../media/image27.emf"/></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hyperlink" Target="mailto:strategic.commissioning@cumberland.gov.uk"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gov.uk/government/publications/commissioning-of-public-health-services-for-children/health-visiting-and-school-nursing-service-delivery-mode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erson and a child on a couch&#10;&#10;Description automatically generated">
            <a:extLst>
              <a:ext uri="{FF2B5EF4-FFF2-40B4-BE49-F238E27FC236}">
                <a16:creationId xmlns:a16="http://schemas.microsoft.com/office/drawing/2014/main" id="{F38122DB-F089-EB3E-D9A4-78E5AB9F6676}"/>
              </a:ext>
            </a:extLst>
          </p:cNvPr>
          <p:cNvPicPr>
            <a:picLocks noChangeAspect="1"/>
          </p:cNvPicPr>
          <p:nvPr/>
        </p:nvPicPr>
        <p:blipFill rotWithShape="1">
          <a:blip r:embed="rId3"/>
          <a:srcRect b="60210"/>
          <a:stretch/>
        </p:blipFill>
        <p:spPr>
          <a:xfrm>
            <a:off x="20" y="1282"/>
            <a:ext cx="12191980" cy="6856718"/>
          </a:xfrm>
          <a:prstGeom prst="rect">
            <a:avLst/>
          </a:prstGeom>
        </p:spPr>
      </p:pic>
      <p:pic>
        <p:nvPicPr>
          <p:cNvPr id="2" name="Picture 1">
            <a:extLst>
              <a:ext uri="{FF2B5EF4-FFF2-40B4-BE49-F238E27FC236}">
                <a16:creationId xmlns:a16="http://schemas.microsoft.com/office/drawing/2014/main" id="{1A230482-4941-2ED1-A2A3-FA42CE15E217}"/>
              </a:ext>
            </a:extLst>
          </p:cNvPr>
          <p:cNvPicPr>
            <a:picLocks noChangeAspect="1"/>
          </p:cNvPicPr>
          <p:nvPr/>
        </p:nvPicPr>
        <p:blipFill>
          <a:blip r:embed="rId4"/>
          <a:stretch>
            <a:fillRect/>
          </a:stretch>
        </p:blipFill>
        <p:spPr>
          <a:xfrm>
            <a:off x="0" y="5559552"/>
            <a:ext cx="12192000" cy="1298448"/>
          </a:xfrm>
          <a:prstGeom prst="rect">
            <a:avLst/>
          </a:prstGeom>
        </p:spPr>
      </p:pic>
      <p:sp>
        <p:nvSpPr>
          <p:cNvPr id="5" name="TextBox 4">
            <a:extLst>
              <a:ext uri="{FF2B5EF4-FFF2-40B4-BE49-F238E27FC236}">
                <a16:creationId xmlns:a16="http://schemas.microsoft.com/office/drawing/2014/main" id="{DE2BD46F-1154-EE9B-879B-05DBF1821955}"/>
              </a:ext>
            </a:extLst>
          </p:cNvPr>
          <p:cNvSpPr txBox="1"/>
          <p:nvPr/>
        </p:nvSpPr>
        <p:spPr>
          <a:xfrm>
            <a:off x="1913020" y="5559552"/>
            <a:ext cx="3489159" cy="1015663"/>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0-19 Healthy Child Programme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Pre-Market Engagement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July 2024</a:t>
            </a:r>
          </a:p>
        </p:txBody>
      </p:sp>
    </p:spTree>
    <p:extLst>
      <p:ext uri="{BB962C8B-B14F-4D97-AF65-F5344CB8AC3E}">
        <p14:creationId xmlns:p14="http://schemas.microsoft.com/office/powerpoint/2010/main" val="2564761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D26D0-7B77-6110-A971-43859D7EC9AA}"/>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0C2149B7-43EE-45BA-06EA-2AFCF08AEC17}"/>
              </a:ext>
            </a:extLst>
          </p:cNvPr>
          <p:cNvPicPr>
            <a:picLocks noChangeAspect="1"/>
          </p:cNvPicPr>
          <p:nvPr/>
        </p:nvPicPr>
        <p:blipFill>
          <a:blip r:embed="rId3"/>
          <a:stretch>
            <a:fillRect/>
          </a:stretch>
        </p:blipFill>
        <p:spPr>
          <a:xfrm>
            <a:off x="0" y="5559552"/>
            <a:ext cx="12192000" cy="1298448"/>
          </a:xfrm>
          <a:prstGeom prst="rect">
            <a:avLst/>
          </a:prstGeom>
        </p:spPr>
      </p:pic>
      <p:sp>
        <p:nvSpPr>
          <p:cNvPr id="2" name="Subtitle 2">
            <a:extLst>
              <a:ext uri="{FF2B5EF4-FFF2-40B4-BE49-F238E27FC236}">
                <a16:creationId xmlns:a16="http://schemas.microsoft.com/office/drawing/2014/main" id="{FACBCBE4-CE08-BDC0-1CE8-EF95C222B62D}"/>
              </a:ext>
            </a:extLst>
          </p:cNvPr>
          <p:cNvSpPr txBox="1">
            <a:spLocks/>
          </p:cNvSpPr>
          <p:nvPr/>
        </p:nvSpPr>
        <p:spPr>
          <a:xfrm>
            <a:off x="147222" y="92374"/>
            <a:ext cx="10326408" cy="70144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b="1" dirty="0">
                <a:solidFill>
                  <a:srgbClr val="00A04F"/>
                </a:solidFill>
                <a:latin typeface="Arial" panose="020B0604020202020204" pitchFamily="34" charset="0"/>
                <a:cs typeface="Arial" panose="020B0604020202020204" pitchFamily="34" charset="0"/>
              </a:rPr>
              <a:t>Framework definitions: </a:t>
            </a:r>
          </a:p>
        </p:txBody>
      </p:sp>
      <p:graphicFrame>
        <p:nvGraphicFramePr>
          <p:cNvPr id="6" name="Table 5">
            <a:extLst>
              <a:ext uri="{FF2B5EF4-FFF2-40B4-BE49-F238E27FC236}">
                <a16:creationId xmlns:a16="http://schemas.microsoft.com/office/drawing/2014/main" id="{7B57A07F-385A-B329-8AD0-138A161CE7B9}"/>
              </a:ext>
            </a:extLst>
          </p:cNvPr>
          <p:cNvGraphicFramePr>
            <a:graphicFrameLocks noGrp="1"/>
          </p:cNvGraphicFramePr>
          <p:nvPr>
            <p:extLst>
              <p:ext uri="{D42A27DB-BD31-4B8C-83A1-F6EECF244321}">
                <p14:modId xmlns:p14="http://schemas.microsoft.com/office/powerpoint/2010/main" val="3360894723"/>
              </p:ext>
            </p:extLst>
          </p:nvPr>
        </p:nvGraphicFramePr>
        <p:xfrm>
          <a:off x="0" y="620800"/>
          <a:ext cx="12192000" cy="6615674"/>
        </p:xfrm>
        <a:graphic>
          <a:graphicData uri="http://schemas.openxmlformats.org/drawingml/2006/table">
            <a:tbl>
              <a:tblPr firstRow="1" bandRow="1">
                <a:tableStyleId>{7DF18680-E054-41AD-8BC1-D1AEF772440D}</a:tableStyleId>
              </a:tblPr>
              <a:tblGrid>
                <a:gridCol w="3850105">
                  <a:extLst>
                    <a:ext uri="{9D8B030D-6E8A-4147-A177-3AD203B41FA5}">
                      <a16:colId xmlns:a16="http://schemas.microsoft.com/office/drawing/2014/main" val="2550705090"/>
                    </a:ext>
                  </a:extLst>
                </a:gridCol>
                <a:gridCol w="4680284">
                  <a:extLst>
                    <a:ext uri="{9D8B030D-6E8A-4147-A177-3AD203B41FA5}">
                      <a16:colId xmlns:a16="http://schemas.microsoft.com/office/drawing/2014/main" val="171076329"/>
                    </a:ext>
                  </a:extLst>
                </a:gridCol>
                <a:gridCol w="3661611">
                  <a:extLst>
                    <a:ext uri="{9D8B030D-6E8A-4147-A177-3AD203B41FA5}">
                      <a16:colId xmlns:a16="http://schemas.microsoft.com/office/drawing/2014/main" val="717323157"/>
                    </a:ext>
                  </a:extLst>
                </a:gridCol>
              </a:tblGrid>
              <a:tr h="450011">
                <a:tc>
                  <a:txBody>
                    <a:bodyPr/>
                    <a:lstStyle/>
                    <a:p>
                      <a:pPr algn="ctr"/>
                      <a:r>
                        <a:rPr lang="en-GB" i="0" u="none" dirty="0">
                          <a:latin typeface="Arial" panose="020B0604020202020204" pitchFamily="34" charset="0"/>
                          <a:cs typeface="Arial" panose="020B0604020202020204" pitchFamily="34" charset="0"/>
                        </a:rPr>
                        <a:t>Universal</a:t>
                      </a:r>
                    </a:p>
                  </a:txBody>
                  <a:tcPr/>
                </a:tc>
                <a:tc>
                  <a:txBody>
                    <a:bodyPr/>
                    <a:lstStyle/>
                    <a:p>
                      <a:pPr algn="ctr"/>
                      <a:r>
                        <a:rPr lang="en-GB" i="0" u="none" dirty="0">
                          <a:latin typeface="Arial" panose="020B0604020202020204" pitchFamily="34" charset="0"/>
                          <a:cs typeface="Arial" panose="020B0604020202020204" pitchFamily="34" charset="0"/>
                        </a:rPr>
                        <a:t>Targeted</a:t>
                      </a:r>
                    </a:p>
                  </a:txBody>
                  <a:tcPr/>
                </a:tc>
                <a:tc>
                  <a:txBody>
                    <a:bodyPr/>
                    <a:lstStyle/>
                    <a:p>
                      <a:pPr algn="ctr"/>
                      <a:r>
                        <a:rPr lang="en-GB" i="0" u="none" dirty="0">
                          <a:latin typeface="Arial" panose="020B0604020202020204" pitchFamily="34" charset="0"/>
                          <a:cs typeface="Arial" panose="020B0604020202020204" pitchFamily="34" charset="0"/>
                        </a:rPr>
                        <a:t>Specialist </a:t>
                      </a:r>
                    </a:p>
                  </a:txBody>
                  <a:tcPr/>
                </a:tc>
                <a:extLst>
                  <a:ext uri="{0D108BD9-81ED-4DB2-BD59-A6C34878D82A}">
                    <a16:rowId xmlns:a16="http://schemas.microsoft.com/office/drawing/2014/main" val="4168137998"/>
                  </a:ext>
                </a:extLst>
              </a:tr>
              <a:tr h="4247147">
                <a:tc>
                  <a:txBody>
                    <a:bodyPr/>
                    <a:lstStyle/>
                    <a:p>
                      <a:pPr algn="ctr"/>
                      <a:r>
                        <a:rPr lang="en-GB" sz="1600" dirty="0">
                          <a:latin typeface="Arial" panose="020B0604020202020204" pitchFamily="34" charset="0"/>
                          <a:cs typeface="Arial" panose="020B0604020202020204" pitchFamily="34" charset="0"/>
                        </a:rPr>
                        <a:t>No known risk factors for poor mental or physical health. Any existing physical or mental health conditions managed well.</a:t>
                      </a:r>
                    </a:p>
                    <a:p>
                      <a:pPr algn="ctr"/>
                      <a:endParaRPr lang="en-GB" sz="1600"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No known safeguarding issues.</a:t>
                      </a:r>
                    </a:p>
                    <a:p>
                      <a:pPr algn="ctr"/>
                      <a:endParaRPr lang="en-GB" sz="1600"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No known housing, financial or social issues impacting on health and wellbeing</a:t>
                      </a:r>
                    </a:p>
                    <a:p>
                      <a:pPr algn="ctr"/>
                      <a:endParaRPr lang="en-GB" sz="1600"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Focus on maintaining health &amp; wellbeing and early identification of need</a:t>
                      </a:r>
                    </a:p>
                    <a:p>
                      <a:pPr algn="ctr"/>
                      <a:endParaRPr lang="en-GB" sz="1600" dirty="0">
                        <a:latin typeface="Arial" panose="020B0604020202020204" pitchFamily="34" charset="0"/>
                        <a:cs typeface="Arial" panose="020B0604020202020204" pitchFamily="34" charset="0"/>
                      </a:endParaRPr>
                    </a:p>
                    <a:p>
                      <a:pPr algn="ctr"/>
                      <a:r>
                        <a:rPr lang="en-GB" sz="1600" b="1" dirty="0">
                          <a:latin typeface="Arial" panose="020B0604020202020204" pitchFamily="34" charset="0"/>
                          <a:cs typeface="Arial" panose="020B0604020202020204" pitchFamily="34" charset="0"/>
                        </a:rPr>
                        <a:t>Estimated to be 75% of the population eligible for 0-19 HCP </a:t>
                      </a:r>
                    </a:p>
                  </a:txBody>
                  <a:tcPr/>
                </a:tc>
                <a:tc>
                  <a:txBody>
                    <a:bodyPr/>
                    <a:lstStyle/>
                    <a:p>
                      <a:pPr algn="ctr"/>
                      <a:r>
                        <a:rPr lang="en-GB" sz="1600" dirty="0">
                          <a:latin typeface="Arial" panose="020B0604020202020204" pitchFamily="34" charset="0"/>
                          <a:cs typeface="Arial" panose="020B0604020202020204" pitchFamily="34" charset="0"/>
                        </a:rPr>
                        <a:t>One or more moderate risk factors for poor health and wellbeing present in the family. Risk to be assessed by suitably qualified member of staff, but may include: </a:t>
                      </a:r>
                    </a:p>
                    <a:p>
                      <a:pPr algn="ctr"/>
                      <a:endParaRPr lang="en-GB" sz="16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1600" dirty="0">
                          <a:latin typeface="Arial" panose="020B0604020202020204" pitchFamily="34" charset="0"/>
                          <a:cs typeface="Arial" panose="020B0604020202020204" pitchFamily="34" charset="0"/>
                        </a:rPr>
                        <a:t>Poverty and poor housing</a:t>
                      </a:r>
                    </a:p>
                    <a:p>
                      <a:pPr marL="285750" indent="-285750" algn="l">
                        <a:buFont typeface="Arial" panose="020B0604020202020204" pitchFamily="34" charset="0"/>
                        <a:buChar char="•"/>
                      </a:pPr>
                      <a:r>
                        <a:rPr lang="en-GB" sz="1600" dirty="0">
                          <a:latin typeface="Arial" panose="020B0604020202020204" pitchFamily="34" charset="0"/>
                          <a:cs typeface="Arial" panose="020B0604020202020204" pitchFamily="34" charset="0"/>
                        </a:rPr>
                        <a:t>Poor mental health</a:t>
                      </a:r>
                    </a:p>
                    <a:p>
                      <a:pPr marL="285750" indent="-285750" algn="l">
                        <a:buFont typeface="Arial" panose="020B0604020202020204" pitchFamily="34" charset="0"/>
                        <a:buChar char="•"/>
                      </a:pPr>
                      <a:r>
                        <a:rPr lang="en-GB" sz="1600" dirty="0">
                          <a:latin typeface="Arial" panose="020B0604020202020204" pitchFamily="34" charset="0"/>
                          <a:cs typeface="Arial" panose="020B0604020202020204" pitchFamily="34" charset="0"/>
                        </a:rPr>
                        <a:t>Neurodiversity</a:t>
                      </a:r>
                    </a:p>
                    <a:p>
                      <a:pPr marL="285750" indent="-285750" algn="l">
                        <a:buFont typeface="Arial" panose="020B0604020202020204" pitchFamily="34" charset="0"/>
                        <a:buChar char="•"/>
                      </a:pPr>
                      <a:r>
                        <a:rPr lang="en-GB" sz="1600" dirty="0">
                          <a:latin typeface="Arial" panose="020B0604020202020204" pitchFamily="34" charset="0"/>
                          <a:cs typeface="Arial" panose="020B0604020202020204" pitchFamily="34" charset="0"/>
                        </a:rPr>
                        <a:t>Domestic Violence</a:t>
                      </a:r>
                    </a:p>
                    <a:p>
                      <a:pPr marL="285750" indent="-285750" algn="l">
                        <a:buFont typeface="Arial" panose="020B0604020202020204" pitchFamily="34" charset="0"/>
                        <a:buChar char="•"/>
                      </a:pPr>
                      <a:r>
                        <a:rPr lang="en-GB" sz="1600" dirty="0">
                          <a:latin typeface="Arial" panose="020B0604020202020204" pitchFamily="34" charset="0"/>
                          <a:cs typeface="Arial" panose="020B0604020202020204" pitchFamily="34" charset="0"/>
                        </a:rPr>
                        <a:t>Substance misuse (drugs and alcohol)</a:t>
                      </a:r>
                    </a:p>
                    <a:p>
                      <a:pPr marL="285750" indent="-285750" algn="l">
                        <a:buFont typeface="Arial" panose="020B0604020202020204" pitchFamily="34" charset="0"/>
                        <a:buChar char="•"/>
                      </a:pPr>
                      <a:r>
                        <a:rPr lang="en-GB" sz="1600" dirty="0">
                          <a:latin typeface="Arial" panose="020B0604020202020204" pitchFamily="34" charset="0"/>
                          <a:cs typeface="Arial" panose="020B0604020202020204" pitchFamily="34" charset="0"/>
                        </a:rPr>
                        <a:t>Long term health conditions</a:t>
                      </a:r>
                    </a:p>
                    <a:p>
                      <a:pPr marL="285750" indent="-285750" algn="l">
                        <a:buFont typeface="Arial" panose="020B0604020202020204" pitchFamily="34" charset="0"/>
                        <a:buChar char="•"/>
                      </a:pPr>
                      <a:r>
                        <a:rPr lang="en-GB" sz="1600" dirty="0">
                          <a:latin typeface="Arial" panose="020B0604020202020204" pitchFamily="34" charset="0"/>
                          <a:cs typeface="Arial" panose="020B0604020202020204" pitchFamily="34" charset="0"/>
                        </a:rPr>
                        <a:t>Parents who have experienced care</a:t>
                      </a:r>
                    </a:p>
                    <a:p>
                      <a:pPr marL="285750" indent="-285750" algn="l">
                        <a:buFont typeface="Arial" panose="020B0604020202020204" pitchFamily="34" charset="0"/>
                        <a:buChar char="•"/>
                      </a:pPr>
                      <a:r>
                        <a:rPr lang="en-GB" sz="1600" dirty="0">
                          <a:latin typeface="Arial" panose="020B0604020202020204" pitchFamily="34" charset="0"/>
                          <a:cs typeface="Arial" panose="020B0604020202020204" pitchFamily="34" charset="0"/>
                        </a:rPr>
                        <a:t>Children and young people who are carers</a:t>
                      </a:r>
                    </a:p>
                    <a:p>
                      <a:pPr marL="285750" indent="-285750" algn="l">
                        <a:buFont typeface="Arial" panose="020B0604020202020204" pitchFamily="34" charset="0"/>
                        <a:buChar char="•"/>
                      </a:pPr>
                      <a:r>
                        <a:rPr lang="en-GB" sz="1600" dirty="0">
                          <a:latin typeface="Arial" panose="020B0604020202020204" pitchFamily="34" charset="0"/>
                          <a:cs typeface="Arial" panose="020B0604020202020204" pitchFamily="34" charset="0"/>
                        </a:rPr>
                        <a:t>Children in Need (if identified health need)</a:t>
                      </a:r>
                    </a:p>
                    <a:p>
                      <a:pPr marL="0" indent="0" algn="l">
                        <a:buFont typeface="Arial" panose="020B0604020202020204" pitchFamily="34" charset="0"/>
                        <a:buNone/>
                      </a:pPr>
                      <a:endParaRPr lang="en-GB" sz="1600" dirty="0">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1" dirty="0">
                          <a:latin typeface="Arial" panose="020B0604020202020204" pitchFamily="34" charset="0"/>
                          <a:cs typeface="Arial" panose="020B0604020202020204" pitchFamily="34" charset="0"/>
                        </a:rPr>
                        <a:t>Estimated to be 20% of the population eligible for 0-19 HCP </a:t>
                      </a:r>
                    </a:p>
                  </a:txBody>
                  <a:tcPr/>
                </a:tc>
                <a:tc>
                  <a:txBody>
                    <a:bodyPr/>
                    <a:lstStyle/>
                    <a:p>
                      <a:pPr algn="ctr"/>
                      <a:r>
                        <a:rPr lang="en-GB" sz="1600" dirty="0">
                          <a:latin typeface="Arial" panose="020B0604020202020204" pitchFamily="34" charset="0"/>
                          <a:cs typeface="Arial" panose="020B0604020202020204" pitchFamily="34" charset="0"/>
                        </a:rPr>
                        <a:t>One or more significant risk factors for poor health and wellbeing present in the family. Risk to be assessed by a suitably qualified member of staff, but may include: </a:t>
                      </a:r>
                    </a:p>
                    <a:p>
                      <a:pPr algn="ctr"/>
                      <a:endParaRPr lang="en-GB" sz="16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1600" dirty="0">
                          <a:latin typeface="Arial" panose="020B0604020202020204" pitchFamily="34" charset="0"/>
                          <a:cs typeface="Arial" panose="020B0604020202020204" pitchFamily="34" charset="0"/>
                        </a:rPr>
                        <a:t>Severe mental illness</a:t>
                      </a:r>
                    </a:p>
                    <a:p>
                      <a:pPr marL="285750" indent="-285750" algn="l">
                        <a:buFont typeface="Arial" panose="020B0604020202020204" pitchFamily="34" charset="0"/>
                        <a:buChar char="•"/>
                      </a:pPr>
                      <a:r>
                        <a:rPr lang="en-GB" sz="1600" dirty="0">
                          <a:latin typeface="Arial" panose="020B0604020202020204" pitchFamily="34" charset="0"/>
                          <a:cs typeface="Arial" panose="020B0604020202020204" pitchFamily="34" charset="0"/>
                        </a:rPr>
                        <a:t>Refugee and asylum seekers</a:t>
                      </a:r>
                    </a:p>
                    <a:p>
                      <a:pPr marL="285750" indent="-285750" algn="l">
                        <a:buFont typeface="Arial" panose="020B0604020202020204" pitchFamily="34" charset="0"/>
                        <a:buChar char="•"/>
                      </a:pPr>
                      <a:r>
                        <a:rPr lang="en-GB" sz="1600" dirty="0">
                          <a:latin typeface="Arial" panose="020B0604020202020204" pitchFamily="34" charset="0"/>
                          <a:cs typeface="Arial" panose="020B0604020202020204" pitchFamily="34" charset="0"/>
                        </a:rPr>
                        <a:t>Children on a Child Protection Plan (if identified health need)</a:t>
                      </a:r>
                    </a:p>
                    <a:p>
                      <a:pPr marL="285750" indent="-285750" algn="l">
                        <a:buFont typeface="Arial" panose="020B0604020202020204" pitchFamily="34" charset="0"/>
                        <a:buChar char="•"/>
                      </a:pPr>
                      <a:r>
                        <a:rPr lang="en-GB" sz="1600" dirty="0">
                          <a:latin typeface="Arial" panose="020B0604020202020204" pitchFamily="34" charset="0"/>
                          <a:cs typeface="Arial" panose="020B0604020202020204" pitchFamily="34" charset="0"/>
                        </a:rPr>
                        <a:t>Young parents</a:t>
                      </a:r>
                    </a:p>
                    <a:p>
                      <a:pPr marL="285750" indent="-285750" algn="l">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1" dirty="0">
                          <a:latin typeface="Arial" panose="020B0604020202020204" pitchFamily="34" charset="0"/>
                          <a:cs typeface="Arial" panose="020B0604020202020204" pitchFamily="34" charset="0"/>
                        </a:rPr>
                        <a:t>Estimated to be 5% of the population eligible for 0-19 HCP</a:t>
                      </a:r>
                    </a:p>
                  </a:txBody>
                  <a:tcPr/>
                </a:tc>
                <a:extLst>
                  <a:ext uri="{0D108BD9-81ED-4DB2-BD59-A6C34878D82A}">
                    <a16:rowId xmlns:a16="http://schemas.microsoft.com/office/drawing/2014/main" val="4186919500"/>
                  </a:ext>
                </a:extLst>
              </a:tr>
              <a:tr h="498450">
                <a:tc gridSpan="3">
                  <a:txBody>
                    <a:bodyPr/>
                    <a:lstStyle/>
                    <a:p>
                      <a:pPr algn="ctr"/>
                      <a:r>
                        <a:rPr lang="en-GB" sz="1800" b="1" dirty="0">
                          <a:solidFill>
                            <a:schemeClr val="bg1"/>
                          </a:solidFill>
                          <a:latin typeface="Arial" panose="020B0604020202020204" pitchFamily="34" charset="0"/>
                          <a:cs typeface="Arial" panose="020B0604020202020204" pitchFamily="34" charset="0"/>
                        </a:rPr>
                        <a:t>Community (delivered by Cumberland Locality Prevention Teams) - tbc</a:t>
                      </a:r>
                      <a:endParaRPr sz="1800" b="1" dirty="0">
                        <a:solidFill>
                          <a:schemeClr val="bg1"/>
                        </a:solidFill>
                        <a:latin typeface="Arial" panose="020B0604020202020204" pitchFamily="34" charset="0"/>
                        <a:cs typeface="Arial" panose="020B0604020202020204" pitchFamily="34" charset="0"/>
                      </a:endParaRPr>
                    </a:p>
                  </a:txBody>
                  <a:tcPr>
                    <a:solidFill>
                      <a:schemeClr val="accent1">
                        <a:lumMod val="60000"/>
                        <a:lumOff val="40000"/>
                      </a:schemeClr>
                    </a:solidFill>
                  </a:tcPr>
                </a:tc>
                <a:tc hMerge="1">
                  <a:txBody>
                    <a:bodyPr/>
                    <a:lstStyle/>
                    <a:p>
                      <a:endParaRPr lang="en-GB" dirty="0">
                        <a:latin typeface="Arial" panose="020B0604020202020204" pitchFamily="34" charset="0"/>
                        <a:cs typeface="Arial" panose="020B0604020202020204" pitchFamily="34" charset="0"/>
                      </a:endParaRPr>
                    </a:p>
                  </a:txBody>
                  <a:tcPr/>
                </a:tc>
                <a:tc hMerge="1">
                  <a:txBody>
                    <a:bodyPr/>
                    <a:lstStyle/>
                    <a:p>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62785982"/>
                  </a:ext>
                </a:extLst>
              </a:tr>
              <a:tr h="776897">
                <a:tc gridSpan="3">
                  <a:txBody>
                    <a:bodyPr/>
                    <a:lstStyle/>
                    <a:p>
                      <a:pPr algn="ctr"/>
                      <a:r>
                        <a:rPr lang="en-GB" sz="1600" b="0" dirty="0">
                          <a:solidFill>
                            <a:schemeClr val="tx1"/>
                          </a:solidFill>
                          <a:latin typeface="Arial" panose="020B0604020202020204" pitchFamily="34" charset="0"/>
                          <a:cs typeface="Arial" panose="020B0604020202020204" pitchFamily="34" charset="0"/>
                        </a:rPr>
                        <a:t>Classes and group sessions held in community settings open to all families across universal, targeted and specialist pathways.</a:t>
                      </a:r>
                    </a:p>
                    <a:p>
                      <a:pPr algn="ctr"/>
                      <a:r>
                        <a:rPr lang="en-GB" sz="1600" b="0" dirty="0">
                          <a:solidFill>
                            <a:schemeClr val="tx1"/>
                          </a:solidFill>
                          <a:latin typeface="Arial" panose="020B0604020202020204" pitchFamily="34" charset="0"/>
                          <a:cs typeface="Arial" panose="020B0604020202020204" pitchFamily="34" charset="0"/>
                        </a:rPr>
                        <a:t>Additional targeted classes may take place (needs-led). </a:t>
                      </a:r>
                      <a:endParaRPr sz="1600" b="0"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00205770"/>
                  </a:ext>
                </a:extLst>
              </a:tr>
              <a:tr h="643169">
                <a:tc gridSpan="3">
                  <a:txBody>
                    <a:bodyPr/>
                    <a:lstStyle/>
                    <a:p>
                      <a:pPr algn="ctr"/>
                      <a:r>
                        <a:rPr lang="en-GB" sz="2000" b="1" dirty="0">
                          <a:solidFill>
                            <a:schemeClr val="bg1"/>
                          </a:solidFill>
                          <a:latin typeface="Arial" panose="020B0604020202020204" pitchFamily="34" charset="0"/>
                          <a:cs typeface="Arial" panose="020B0604020202020204" pitchFamily="34" charset="0"/>
                        </a:rPr>
                        <a:t>Digital Information Advice and Guidance offer</a:t>
                      </a:r>
                      <a:endParaRPr sz="2000" b="1" dirty="0">
                        <a:solidFill>
                          <a:schemeClr val="bg1"/>
                        </a:solidFill>
                        <a:latin typeface="Arial" panose="020B0604020202020204" pitchFamily="34" charset="0"/>
                        <a:cs typeface="Arial" panose="020B0604020202020204" pitchFamily="34" charset="0"/>
                      </a:endParaRPr>
                    </a:p>
                  </a:txBody>
                  <a:tcPr>
                    <a:solidFill>
                      <a:schemeClr val="accent1">
                        <a:lumMod val="60000"/>
                        <a:lumOff val="4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36009934"/>
                  </a:ext>
                </a:extLst>
              </a:tr>
            </a:tbl>
          </a:graphicData>
        </a:graphic>
      </p:graphicFrame>
    </p:spTree>
    <p:extLst>
      <p:ext uri="{BB962C8B-B14F-4D97-AF65-F5344CB8AC3E}">
        <p14:creationId xmlns:p14="http://schemas.microsoft.com/office/powerpoint/2010/main" val="4174584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7B001-F6B4-754C-6C23-BE81010DE255}"/>
            </a:ext>
          </a:extLst>
        </p:cNvPr>
        <p:cNvGrpSpPr/>
        <p:nvPr/>
      </p:nvGrpSpPr>
      <p:grpSpPr>
        <a:xfrm>
          <a:off x="0" y="0"/>
          <a:ext cx="0" cy="0"/>
          <a:chOff x="0" y="0"/>
          <a:chExt cx="0" cy="0"/>
        </a:xfrm>
      </p:grpSpPr>
      <p:pic>
        <p:nvPicPr>
          <p:cNvPr id="6" name="Picture 5" descr="A picture containing logo&#10;&#10;Description automatically generated">
            <a:extLst>
              <a:ext uri="{FF2B5EF4-FFF2-40B4-BE49-F238E27FC236}">
                <a16:creationId xmlns:a16="http://schemas.microsoft.com/office/drawing/2014/main" id="{1316D8AC-5C19-9507-8C40-4D247D8E78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82184"/>
            <a:ext cx="12192000" cy="1575816"/>
          </a:xfrm>
          <a:prstGeom prst="rect">
            <a:avLst/>
          </a:prstGeom>
        </p:spPr>
      </p:pic>
      <p:sp>
        <p:nvSpPr>
          <p:cNvPr id="3" name="Rectangle 2">
            <a:extLst>
              <a:ext uri="{FF2B5EF4-FFF2-40B4-BE49-F238E27FC236}">
                <a16:creationId xmlns:a16="http://schemas.microsoft.com/office/drawing/2014/main" id="{BCD8CC8D-2948-96F3-FF22-5516C70AD11A}"/>
              </a:ext>
            </a:extLst>
          </p:cNvPr>
          <p:cNvSpPr/>
          <p:nvPr/>
        </p:nvSpPr>
        <p:spPr>
          <a:xfrm>
            <a:off x="7877175" y="1256845"/>
            <a:ext cx="1685925" cy="171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a:extLst>
              <a:ext uri="{FF2B5EF4-FFF2-40B4-BE49-F238E27FC236}">
                <a16:creationId xmlns:a16="http://schemas.microsoft.com/office/drawing/2014/main" id="{F14A3E96-42FC-2352-8A7F-94849AD937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955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7B001-F6B4-754C-6C23-BE81010DE255}"/>
            </a:ext>
          </a:extLst>
        </p:cNvPr>
        <p:cNvGrpSpPr/>
        <p:nvPr/>
      </p:nvGrpSpPr>
      <p:grpSpPr>
        <a:xfrm>
          <a:off x="0" y="0"/>
          <a:ext cx="0" cy="0"/>
          <a:chOff x="0" y="0"/>
          <a:chExt cx="0" cy="0"/>
        </a:xfrm>
      </p:grpSpPr>
      <p:pic>
        <p:nvPicPr>
          <p:cNvPr id="6" name="Picture 5" descr="A picture containing logo&#10;&#10;Description automatically generated">
            <a:extLst>
              <a:ext uri="{FF2B5EF4-FFF2-40B4-BE49-F238E27FC236}">
                <a16:creationId xmlns:a16="http://schemas.microsoft.com/office/drawing/2014/main" id="{1316D8AC-5C19-9507-8C40-4D247D8E78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82184"/>
            <a:ext cx="12192000" cy="1575816"/>
          </a:xfrm>
          <a:prstGeom prst="rect">
            <a:avLst/>
          </a:prstGeom>
        </p:spPr>
      </p:pic>
      <p:sp>
        <p:nvSpPr>
          <p:cNvPr id="3" name="Rectangle 2">
            <a:extLst>
              <a:ext uri="{FF2B5EF4-FFF2-40B4-BE49-F238E27FC236}">
                <a16:creationId xmlns:a16="http://schemas.microsoft.com/office/drawing/2014/main" id="{BCD8CC8D-2948-96F3-FF22-5516C70AD11A}"/>
              </a:ext>
            </a:extLst>
          </p:cNvPr>
          <p:cNvSpPr/>
          <p:nvPr/>
        </p:nvSpPr>
        <p:spPr>
          <a:xfrm>
            <a:off x="7877175" y="1256845"/>
            <a:ext cx="1685925" cy="171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a:extLst>
              <a:ext uri="{FF2B5EF4-FFF2-40B4-BE49-F238E27FC236}">
                <a16:creationId xmlns:a16="http://schemas.microsoft.com/office/drawing/2014/main" id="{FB53A091-7603-575D-E4D0-3FE83A37D1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
            <a:ext cx="1219199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751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D26D0-7B77-6110-A971-43859D7EC9AA}"/>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0C2149B7-43EE-45BA-06EA-2AFCF08AEC17}"/>
              </a:ext>
            </a:extLst>
          </p:cNvPr>
          <p:cNvPicPr>
            <a:picLocks noChangeAspect="1"/>
          </p:cNvPicPr>
          <p:nvPr/>
        </p:nvPicPr>
        <p:blipFill>
          <a:blip r:embed="rId3"/>
          <a:stretch>
            <a:fillRect/>
          </a:stretch>
        </p:blipFill>
        <p:spPr>
          <a:xfrm>
            <a:off x="0" y="5559552"/>
            <a:ext cx="12192000" cy="1298448"/>
          </a:xfrm>
          <a:prstGeom prst="rect">
            <a:avLst/>
          </a:prstGeom>
        </p:spPr>
      </p:pic>
      <p:graphicFrame>
        <p:nvGraphicFramePr>
          <p:cNvPr id="4" name="Table 3">
            <a:extLst>
              <a:ext uri="{FF2B5EF4-FFF2-40B4-BE49-F238E27FC236}">
                <a16:creationId xmlns:a16="http://schemas.microsoft.com/office/drawing/2014/main" id="{38F1FA5C-89FE-1219-5F40-6D4BE2B5D24F}"/>
              </a:ext>
            </a:extLst>
          </p:cNvPr>
          <p:cNvGraphicFramePr>
            <a:graphicFrameLocks noGrp="1"/>
          </p:cNvGraphicFramePr>
          <p:nvPr/>
        </p:nvGraphicFramePr>
        <p:xfrm>
          <a:off x="0" y="0"/>
          <a:ext cx="12192000" cy="6979920"/>
        </p:xfrm>
        <a:graphic>
          <a:graphicData uri="http://schemas.openxmlformats.org/drawingml/2006/table">
            <a:tbl>
              <a:tblPr firstRow="1" bandRow="1">
                <a:tableStyleId>{5C22544A-7EE6-4342-B048-85BDC9FD1C3A}</a:tableStyleId>
              </a:tblPr>
              <a:tblGrid>
                <a:gridCol w="5498432">
                  <a:extLst>
                    <a:ext uri="{9D8B030D-6E8A-4147-A177-3AD203B41FA5}">
                      <a16:colId xmlns:a16="http://schemas.microsoft.com/office/drawing/2014/main" val="2224382377"/>
                    </a:ext>
                  </a:extLst>
                </a:gridCol>
                <a:gridCol w="2791326">
                  <a:extLst>
                    <a:ext uri="{9D8B030D-6E8A-4147-A177-3AD203B41FA5}">
                      <a16:colId xmlns:a16="http://schemas.microsoft.com/office/drawing/2014/main" val="3588826339"/>
                    </a:ext>
                  </a:extLst>
                </a:gridCol>
                <a:gridCol w="1564105">
                  <a:extLst>
                    <a:ext uri="{9D8B030D-6E8A-4147-A177-3AD203B41FA5}">
                      <a16:colId xmlns:a16="http://schemas.microsoft.com/office/drawing/2014/main" val="3961552865"/>
                    </a:ext>
                  </a:extLst>
                </a:gridCol>
                <a:gridCol w="1130969">
                  <a:extLst>
                    <a:ext uri="{9D8B030D-6E8A-4147-A177-3AD203B41FA5}">
                      <a16:colId xmlns:a16="http://schemas.microsoft.com/office/drawing/2014/main" val="2090552456"/>
                    </a:ext>
                  </a:extLst>
                </a:gridCol>
                <a:gridCol w="1207168">
                  <a:extLst>
                    <a:ext uri="{9D8B030D-6E8A-4147-A177-3AD203B41FA5}">
                      <a16:colId xmlns:a16="http://schemas.microsoft.com/office/drawing/2014/main" val="3413697461"/>
                    </a:ext>
                  </a:extLst>
                </a:gridCol>
              </a:tblGrid>
              <a:tr h="457200">
                <a:tc>
                  <a:txBody>
                    <a:bodyPr/>
                    <a:lstStyle/>
                    <a:p>
                      <a:r>
                        <a:rPr lang="en-GB" dirty="0"/>
                        <a:t>Key point</a:t>
                      </a:r>
                    </a:p>
                  </a:txBody>
                  <a:tcPr/>
                </a:tc>
                <a:tc>
                  <a:txBody>
                    <a:bodyPr/>
                    <a:lstStyle/>
                    <a:p>
                      <a:pPr algn="ctr"/>
                      <a:r>
                        <a:rPr lang="en-GB" dirty="0"/>
                        <a:t>Community sessions (tbc)</a:t>
                      </a:r>
                    </a:p>
                  </a:txBody>
                  <a:tcPr/>
                </a:tc>
                <a:tc>
                  <a:txBody>
                    <a:bodyPr/>
                    <a:lstStyle/>
                    <a:p>
                      <a:pPr algn="ctr"/>
                      <a:r>
                        <a:rPr lang="en-GB" dirty="0"/>
                        <a:t>Universal</a:t>
                      </a:r>
                    </a:p>
                  </a:txBody>
                  <a:tcPr/>
                </a:tc>
                <a:tc>
                  <a:txBody>
                    <a:bodyPr/>
                    <a:lstStyle/>
                    <a:p>
                      <a:pPr algn="ctr"/>
                      <a:r>
                        <a:rPr lang="en-GB" dirty="0"/>
                        <a:t>Targeted</a:t>
                      </a:r>
                    </a:p>
                  </a:txBody>
                  <a:tcPr/>
                </a:tc>
                <a:tc>
                  <a:txBody>
                    <a:bodyPr/>
                    <a:lstStyle/>
                    <a:p>
                      <a:pPr algn="ctr"/>
                      <a:r>
                        <a:rPr lang="en-GB" dirty="0"/>
                        <a:t>Specialist</a:t>
                      </a:r>
                    </a:p>
                  </a:txBody>
                  <a:tcPr/>
                </a:tc>
                <a:extLst>
                  <a:ext uri="{0D108BD9-81ED-4DB2-BD59-A6C34878D82A}">
                    <a16:rowId xmlns:a16="http://schemas.microsoft.com/office/drawing/2014/main" val="3199663008"/>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Arial" panose="020B0604020202020204" pitchFamily="34" charset="0"/>
                          <a:cs typeface="Arial" panose="020B0604020202020204" pitchFamily="34" charset="0"/>
                        </a:rPr>
                        <a:t>Antenatal health promoting review (28 weeks +)</a:t>
                      </a:r>
                      <a:endParaRPr lang="en-GB" dirty="0"/>
                    </a:p>
                  </a:txBody>
                  <a:tcPr/>
                </a:tc>
                <a:tc>
                  <a:txBody>
                    <a:bodyPr/>
                    <a:lstStyle/>
                    <a:p>
                      <a:pPr algn="ctr"/>
                      <a:r>
                        <a:rPr lang="en-GB" b="1" dirty="0">
                          <a:solidFill>
                            <a:schemeClr val="tx1"/>
                          </a:solidFill>
                        </a:rPr>
                        <a:t>Antenatal </a:t>
                      </a:r>
                    </a:p>
                  </a:txBody>
                  <a:tcPr>
                    <a:solidFill>
                      <a:srgbClr val="E2EB8D"/>
                    </a:solidFill>
                  </a:tcPr>
                </a:tc>
                <a:tc>
                  <a:txBody>
                    <a:bodyPr/>
                    <a:lstStyle/>
                    <a:p>
                      <a:pPr algn="ctr"/>
                      <a:r>
                        <a:rPr lang="en-GB" b="1" dirty="0">
                          <a:solidFill>
                            <a:schemeClr val="bg1"/>
                          </a:solidFill>
                        </a:rPr>
                        <a:t>Home</a:t>
                      </a:r>
                    </a:p>
                  </a:txBody>
                  <a:tcPr>
                    <a:solidFill>
                      <a:srgbClr val="00B050"/>
                    </a:solidFill>
                  </a:tcPr>
                </a:tc>
                <a:tc>
                  <a:txBody>
                    <a:bodyPr/>
                    <a:lstStyle/>
                    <a:p>
                      <a:pPr algn="ctr"/>
                      <a:r>
                        <a:rPr lang="en-GB" b="1" dirty="0">
                          <a:solidFill>
                            <a:schemeClr val="bg1"/>
                          </a:solidFill>
                        </a:rPr>
                        <a:t>Home</a:t>
                      </a:r>
                    </a:p>
                  </a:txBody>
                  <a:tcPr>
                    <a:solidFill>
                      <a:srgbClr val="00B050"/>
                    </a:solidFill>
                  </a:tcPr>
                </a:tc>
                <a:tc>
                  <a:txBody>
                    <a:bodyPr/>
                    <a:lstStyle/>
                    <a:p>
                      <a:pPr algn="ctr"/>
                      <a:r>
                        <a:rPr lang="en-GB" b="1" dirty="0">
                          <a:solidFill>
                            <a:schemeClr val="bg1"/>
                          </a:solidFill>
                        </a:rPr>
                        <a:t>Home</a:t>
                      </a:r>
                    </a:p>
                  </a:txBody>
                  <a:tcPr>
                    <a:solidFill>
                      <a:srgbClr val="00B050"/>
                    </a:solidFill>
                  </a:tcPr>
                </a:tc>
                <a:extLst>
                  <a:ext uri="{0D108BD9-81ED-4DB2-BD59-A6C34878D82A}">
                    <a16:rowId xmlns:a16="http://schemas.microsoft.com/office/drawing/2014/main" val="273384740"/>
                  </a:ext>
                </a:extLst>
              </a:tr>
              <a:tr h="457200">
                <a:tc>
                  <a:txBody>
                    <a:bodyPr/>
                    <a:lstStyle/>
                    <a:p>
                      <a:r>
                        <a:rPr lang="en-GB" b="1" dirty="0">
                          <a:latin typeface="Arial" panose="020B0604020202020204" pitchFamily="34" charset="0"/>
                          <a:cs typeface="Arial" panose="020B0604020202020204" pitchFamily="34" charset="0"/>
                        </a:rPr>
                        <a:t>New baby review</a:t>
                      </a:r>
                    </a:p>
                  </a:txBody>
                  <a:tcPr/>
                </a:tc>
                <a:tc rowSpan="3">
                  <a:txBody>
                    <a:bodyPr/>
                    <a:lstStyle/>
                    <a:p>
                      <a:pPr algn="ctr"/>
                      <a:endParaRPr lang="en-GB" b="1" dirty="0">
                        <a:solidFill>
                          <a:schemeClr val="tx1"/>
                        </a:solidFill>
                      </a:endParaRPr>
                    </a:p>
                    <a:p>
                      <a:pPr algn="ctr"/>
                      <a:endParaRPr lang="en-GB" b="1" dirty="0">
                        <a:solidFill>
                          <a:schemeClr val="tx1"/>
                        </a:solidFill>
                      </a:endParaRPr>
                    </a:p>
                    <a:p>
                      <a:pPr algn="ctr"/>
                      <a:r>
                        <a:rPr lang="en-GB" b="1" dirty="0">
                          <a:solidFill>
                            <a:schemeClr val="tx1"/>
                          </a:solidFill>
                        </a:rPr>
                        <a:t>New baby: 0-6 </a:t>
                      </a:r>
                      <a:r>
                        <a:rPr lang="en-GB" b="1" dirty="0" err="1">
                          <a:solidFill>
                            <a:schemeClr val="tx1"/>
                          </a:solidFill>
                        </a:rPr>
                        <a:t>mths</a:t>
                      </a:r>
                      <a:endParaRPr lang="en-GB" b="1" dirty="0">
                        <a:solidFill>
                          <a:schemeClr val="tx1"/>
                        </a:solidFill>
                      </a:endParaRPr>
                    </a:p>
                  </a:txBody>
                  <a:tcPr>
                    <a:solidFill>
                      <a:srgbClr val="E2EB8D"/>
                    </a:solidFill>
                  </a:tcPr>
                </a:tc>
                <a:tc>
                  <a:txBody>
                    <a:bodyPr/>
                    <a:lstStyle/>
                    <a:p>
                      <a:pPr algn="ctr"/>
                      <a:r>
                        <a:rPr lang="en-GB" b="1" dirty="0">
                          <a:solidFill>
                            <a:schemeClr val="bg1"/>
                          </a:solidFill>
                        </a:rPr>
                        <a:t>Home</a:t>
                      </a:r>
                    </a:p>
                  </a:txBody>
                  <a:tcPr>
                    <a:solidFill>
                      <a:srgbClr val="00B050"/>
                    </a:solidFill>
                  </a:tcPr>
                </a:tc>
                <a:tc>
                  <a:txBody>
                    <a:bodyPr/>
                    <a:lstStyle/>
                    <a:p>
                      <a:pPr algn="ctr"/>
                      <a:r>
                        <a:rPr lang="en-GB" b="1" dirty="0">
                          <a:solidFill>
                            <a:schemeClr val="bg1"/>
                          </a:solidFill>
                        </a:rPr>
                        <a:t>Home</a:t>
                      </a:r>
                    </a:p>
                  </a:txBody>
                  <a:tcPr>
                    <a:solidFill>
                      <a:srgbClr val="00B050"/>
                    </a:solidFill>
                  </a:tcPr>
                </a:tc>
                <a:tc>
                  <a:txBody>
                    <a:bodyPr/>
                    <a:lstStyle/>
                    <a:p>
                      <a:pPr algn="ctr"/>
                      <a:r>
                        <a:rPr lang="en-GB" b="1" dirty="0">
                          <a:solidFill>
                            <a:schemeClr val="bg1"/>
                          </a:solidFill>
                        </a:rPr>
                        <a:t>Home</a:t>
                      </a:r>
                    </a:p>
                  </a:txBody>
                  <a:tcPr>
                    <a:solidFill>
                      <a:srgbClr val="00B050"/>
                    </a:solidFill>
                  </a:tcPr>
                </a:tc>
                <a:extLst>
                  <a:ext uri="{0D108BD9-81ED-4DB2-BD59-A6C34878D82A}">
                    <a16:rowId xmlns:a16="http://schemas.microsoft.com/office/drawing/2014/main" val="893373600"/>
                  </a:ext>
                </a:extLst>
              </a:tr>
              <a:tr h="457200">
                <a:tc>
                  <a:txBody>
                    <a:bodyPr/>
                    <a:lstStyle/>
                    <a:p>
                      <a:r>
                        <a:rPr lang="en-GB" b="1" dirty="0">
                          <a:latin typeface="Arial" panose="020B0604020202020204" pitchFamily="34" charset="0"/>
                          <a:cs typeface="Arial" panose="020B0604020202020204" pitchFamily="34" charset="0"/>
                        </a:rPr>
                        <a:t>6-8 week review</a:t>
                      </a:r>
                    </a:p>
                  </a:txBody>
                  <a:tcPr/>
                </a:tc>
                <a:tc vMerge="1">
                  <a:txBody>
                    <a:bodyPr/>
                    <a:lstStyle/>
                    <a:p>
                      <a:pPr algn="ctr"/>
                      <a:endParaRPr lang="en-GB" b="1" dirty="0"/>
                    </a:p>
                  </a:txBody>
                  <a:tcPr/>
                </a:tc>
                <a:tc>
                  <a:txBody>
                    <a:bodyPr/>
                    <a:lstStyle/>
                    <a:p>
                      <a:pPr algn="ctr"/>
                      <a:r>
                        <a:rPr lang="en-GB" b="1" dirty="0">
                          <a:solidFill>
                            <a:schemeClr val="bg1"/>
                          </a:solidFill>
                        </a:rPr>
                        <a:t>Clinic</a:t>
                      </a:r>
                    </a:p>
                  </a:txBody>
                  <a:tcPr>
                    <a:solidFill>
                      <a:srgbClr val="00B050"/>
                    </a:solidFill>
                  </a:tcPr>
                </a:tc>
                <a:tc>
                  <a:txBody>
                    <a:bodyPr/>
                    <a:lstStyle/>
                    <a:p>
                      <a:pPr algn="ctr"/>
                      <a:r>
                        <a:rPr lang="en-GB" b="1" dirty="0">
                          <a:solidFill>
                            <a:schemeClr val="bg1"/>
                          </a:solidFill>
                        </a:rPr>
                        <a:t>Home</a:t>
                      </a:r>
                    </a:p>
                  </a:txBody>
                  <a:tcPr>
                    <a:solidFill>
                      <a:srgbClr val="00B050"/>
                    </a:solidFill>
                  </a:tcPr>
                </a:tc>
                <a:tc>
                  <a:txBody>
                    <a:bodyPr/>
                    <a:lstStyle/>
                    <a:p>
                      <a:pPr algn="ctr"/>
                      <a:r>
                        <a:rPr lang="en-GB" b="1" dirty="0">
                          <a:solidFill>
                            <a:schemeClr val="bg1"/>
                          </a:solidFill>
                        </a:rPr>
                        <a:t>Home</a:t>
                      </a:r>
                    </a:p>
                  </a:txBody>
                  <a:tcPr>
                    <a:solidFill>
                      <a:srgbClr val="00B050"/>
                    </a:solidFill>
                  </a:tcPr>
                </a:tc>
                <a:extLst>
                  <a:ext uri="{0D108BD9-81ED-4DB2-BD59-A6C34878D82A}">
                    <a16:rowId xmlns:a16="http://schemas.microsoft.com/office/drawing/2014/main" val="3592326548"/>
                  </a:ext>
                </a:extLst>
              </a:tr>
              <a:tr h="457200">
                <a:tc>
                  <a:txBody>
                    <a:bodyPr/>
                    <a:lstStyle/>
                    <a:p>
                      <a:r>
                        <a:rPr lang="en-GB" b="1" dirty="0">
                          <a:latin typeface="Arial" panose="020B0604020202020204" pitchFamily="34" charset="0"/>
                          <a:cs typeface="Arial" panose="020B0604020202020204" pitchFamily="34" charset="0"/>
                        </a:rPr>
                        <a:t>3 month contact</a:t>
                      </a:r>
                    </a:p>
                  </a:txBody>
                  <a:tcPr/>
                </a:tc>
                <a:tc vMerge="1">
                  <a:txBody>
                    <a:bodyPr/>
                    <a:lstStyle/>
                    <a:p>
                      <a:pPr algn="ctr"/>
                      <a:endParaRPr lang="en-GB" b="1" dirty="0"/>
                    </a:p>
                  </a:txBody>
                  <a:tcPr>
                    <a:solidFill>
                      <a:schemeClr val="accent4">
                        <a:lumMod val="20000"/>
                        <a:lumOff val="80000"/>
                      </a:schemeClr>
                    </a:solidFill>
                  </a:tcPr>
                </a:tc>
                <a:tc>
                  <a:txBody>
                    <a:bodyPr/>
                    <a:lstStyle/>
                    <a:p>
                      <a:pPr algn="ctr"/>
                      <a:r>
                        <a:rPr lang="en-GB" i="1" dirty="0"/>
                        <a:t>Digital</a:t>
                      </a:r>
                    </a:p>
                  </a:txBody>
                  <a:tcPr>
                    <a:solidFill>
                      <a:schemeClr val="bg1">
                        <a:lumMod val="85000"/>
                      </a:schemeClr>
                    </a:solidFill>
                  </a:tcPr>
                </a:tc>
                <a:tc>
                  <a:txBody>
                    <a:bodyPr/>
                    <a:lstStyle/>
                    <a:p>
                      <a:pPr algn="ctr"/>
                      <a:r>
                        <a:rPr lang="en-GB" b="1" dirty="0">
                          <a:solidFill>
                            <a:schemeClr val="bg1"/>
                          </a:solidFill>
                        </a:rPr>
                        <a:t>Virtual</a:t>
                      </a:r>
                    </a:p>
                  </a:txBody>
                  <a:tcPr>
                    <a:solidFill>
                      <a:srgbClr val="00B050"/>
                    </a:solidFill>
                  </a:tcPr>
                </a:tc>
                <a:tc>
                  <a:txBody>
                    <a:bodyPr/>
                    <a:lstStyle/>
                    <a:p>
                      <a:pPr algn="ctr"/>
                      <a:r>
                        <a:rPr lang="en-GB" b="1" dirty="0">
                          <a:solidFill>
                            <a:schemeClr val="bg1"/>
                          </a:solidFill>
                        </a:rPr>
                        <a:t>Home</a:t>
                      </a:r>
                    </a:p>
                  </a:txBody>
                  <a:tcPr>
                    <a:solidFill>
                      <a:srgbClr val="00B050"/>
                    </a:solidFill>
                  </a:tcPr>
                </a:tc>
                <a:extLst>
                  <a:ext uri="{0D108BD9-81ED-4DB2-BD59-A6C34878D82A}">
                    <a16:rowId xmlns:a16="http://schemas.microsoft.com/office/drawing/2014/main" val="792214106"/>
                  </a:ext>
                </a:extLst>
              </a:tr>
              <a:tr h="457200">
                <a:tc>
                  <a:txBody>
                    <a:bodyPr/>
                    <a:lstStyle/>
                    <a:p>
                      <a:r>
                        <a:rPr lang="en-GB" b="1" dirty="0">
                          <a:latin typeface="Arial" panose="020B0604020202020204" pitchFamily="34" charset="0"/>
                          <a:cs typeface="Arial" panose="020B0604020202020204" pitchFamily="34" charset="0"/>
                        </a:rPr>
                        <a:t>6 month contact</a:t>
                      </a:r>
                    </a:p>
                  </a:txBody>
                  <a:tcPr/>
                </a:tc>
                <a:tc>
                  <a:txBody>
                    <a:bodyPr/>
                    <a:lstStyle/>
                    <a:p>
                      <a:pPr algn="ctr"/>
                      <a:r>
                        <a:rPr lang="en-GB" b="1" dirty="0">
                          <a:solidFill>
                            <a:schemeClr val="tx1"/>
                          </a:solidFill>
                        </a:rPr>
                        <a:t>Growing baby 6-12 </a:t>
                      </a:r>
                      <a:r>
                        <a:rPr lang="en-GB" b="1" dirty="0" err="1">
                          <a:solidFill>
                            <a:schemeClr val="tx1"/>
                          </a:solidFill>
                        </a:rPr>
                        <a:t>mths</a:t>
                      </a:r>
                      <a:endParaRPr lang="en-GB" b="1" dirty="0">
                        <a:solidFill>
                          <a:schemeClr val="tx1"/>
                        </a:solidFill>
                      </a:endParaRPr>
                    </a:p>
                  </a:txBody>
                  <a:tcPr>
                    <a:solidFill>
                      <a:srgbClr val="E2EB8D"/>
                    </a:solidFill>
                  </a:tcPr>
                </a:tc>
                <a:tc>
                  <a:txBody>
                    <a:bodyPr/>
                    <a:lstStyle/>
                    <a:p>
                      <a:pPr algn="ctr"/>
                      <a:r>
                        <a:rPr lang="en-GB" i="1" dirty="0"/>
                        <a:t>Digital</a:t>
                      </a:r>
                    </a:p>
                  </a:txBody>
                  <a:tcPr>
                    <a:solidFill>
                      <a:schemeClr val="bg1">
                        <a:lumMod val="85000"/>
                      </a:schemeClr>
                    </a:solidFill>
                  </a:tcPr>
                </a:tc>
                <a:tc>
                  <a:txBody>
                    <a:bodyPr/>
                    <a:lstStyle/>
                    <a:p>
                      <a:pPr algn="ctr"/>
                      <a:r>
                        <a:rPr lang="en-GB" b="1" dirty="0">
                          <a:solidFill>
                            <a:schemeClr val="bg1"/>
                          </a:solidFill>
                        </a:rPr>
                        <a:t>Virtual</a:t>
                      </a:r>
                    </a:p>
                  </a:txBody>
                  <a:tcPr>
                    <a:solidFill>
                      <a:srgbClr val="00B050"/>
                    </a:solidFill>
                  </a:tcPr>
                </a:tc>
                <a:tc>
                  <a:txBody>
                    <a:bodyPr/>
                    <a:lstStyle/>
                    <a:p>
                      <a:pPr algn="ctr"/>
                      <a:r>
                        <a:rPr lang="en-GB" b="1" dirty="0">
                          <a:solidFill>
                            <a:schemeClr val="bg1"/>
                          </a:solidFill>
                        </a:rPr>
                        <a:t>Home</a:t>
                      </a:r>
                    </a:p>
                  </a:txBody>
                  <a:tcPr>
                    <a:solidFill>
                      <a:srgbClr val="00B050"/>
                    </a:solidFill>
                  </a:tcPr>
                </a:tc>
                <a:extLst>
                  <a:ext uri="{0D108BD9-81ED-4DB2-BD59-A6C34878D82A}">
                    <a16:rowId xmlns:a16="http://schemas.microsoft.com/office/drawing/2014/main" val="778340541"/>
                  </a:ext>
                </a:extLst>
              </a:tr>
              <a:tr h="457200">
                <a:tc>
                  <a:txBody>
                    <a:bodyPr/>
                    <a:lstStyle/>
                    <a:p>
                      <a:r>
                        <a:rPr lang="en-GB" b="1" dirty="0">
                          <a:latin typeface="Arial" panose="020B0604020202020204" pitchFamily="34" charset="0"/>
                          <a:cs typeface="Arial" panose="020B0604020202020204" pitchFamily="34" charset="0"/>
                        </a:rPr>
                        <a:t>1 year review</a:t>
                      </a:r>
                    </a:p>
                  </a:txBody>
                  <a:tcPr/>
                </a:tc>
                <a:tc rowSpan="2">
                  <a:txBody>
                    <a:bodyPr/>
                    <a:lstStyle/>
                    <a:p>
                      <a:pPr algn="ctr"/>
                      <a:endParaRPr lang="en-GB" b="1" dirty="0">
                        <a:solidFill>
                          <a:schemeClr val="tx1"/>
                        </a:solidFill>
                      </a:endParaRPr>
                    </a:p>
                    <a:p>
                      <a:pPr algn="ctr"/>
                      <a:r>
                        <a:rPr lang="en-GB" b="1" dirty="0">
                          <a:solidFill>
                            <a:schemeClr val="tx1"/>
                          </a:solidFill>
                        </a:rPr>
                        <a:t>Toddler 1-3 years</a:t>
                      </a:r>
                    </a:p>
                  </a:txBody>
                  <a:tcPr>
                    <a:solidFill>
                      <a:srgbClr val="E2EB8D"/>
                    </a:solidFill>
                  </a:tcPr>
                </a:tc>
                <a:tc>
                  <a:txBody>
                    <a:bodyPr/>
                    <a:lstStyle/>
                    <a:p>
                      <a:pPr algn="ctr"/>
                      <a:r>
                        <a:rPr lang="en-GB" b="1" dirty="0">
                          <a:solidFill>
                            <a:schemeClr val="bg1"/>
                          </a:solidFill>
                        </a:rPr>
                        <a:t>Clinic</a:t>
                      </a:r>
                    </a:p>
                  </a:txBody>
                  <a:tcPr>
                    <a:solidFill>
                      <a:srgbClr val="00B050"/>
                    </a:solidFill>
                  </a:tcPr>
                </a:tc>
                <a:tc>
                  <a:txBody>
                    <a:bodyPr/>
                    <a:lstStyle/>
                    <a:p>
                      <a:pPr algn="ctr"/>
                      <a:r>
                        <a:rPr lang="en-GB" b="1" dirty="0">
                          <a:solidFill>
                            <a:schemeClr val="bg1"/>
                          </a:solidFill>
                        </a:rPr>
                        <a:t>Clinic</a:t>
                      </a:r>
                    </a:p>
                  </a:txBody>
                  <a:tcPr>
                    <a:solidFill>
                      <a:srgbClr val="00B050"/>
                    </a:solidFill>
                  </a:tcPr>
                </a:tc>
                <a:tc>
                  <a:txBody>
                    <a:bodyPr/>
                    <a:lstStyle/>
                    <a:p>
                      <a:pPr algn="ctr"/>
                      <a:r>
                        <a:rPr lang="en-GB" b="1" dirty="0">
                          <a:solidFill>
                            <a:schemeClr val="bg1"/>
                          </a:solidFill>
                        </a:rPr>
                        <a:t>Home</a:t>
                      </a:r>
                    </a:p>
                  </a:txBody>
                  <a:tcPr>
                    <a:solidFill>
                      <a:srgbClr val="00B050"/>
                    </a:solidFill>
                  </a:tcPr>
                </a:tc>
                <a:extLst>
                  <a:ext uri="{0D108BD9-81ED-4DB2-BD59-A6C34878D82A}">
                    <a16:rowId xmlns:a16="http://schemas.microsoft.com/office/drawing/2014/main" val="2317148839"/>
                  </a:ext>
                </a:extLst>
              </a:tr>
              <a:tr h="457200">
                <a:tc>
                  <a:txBody>
                    <a:bodyPr/>
                    <a:lstStyle/>
                    <a:p>
                      <a:r>
                        <a:rPr lang="en-GB" b="1" dirty="0">
                          <a:latin typeface="Arial" panose="020B0604020202020204" pitchFamily="34" charset="0"/>
                          <a:cs typeface="Arial" panose="020B0604020202020204" pitchFamily="34" charset="0"/>
                        </a:rPr>
                        <a:t>2-2.5 year review</a:t>
                      </a:r>
                    </a:p>
                  </a:txBody>
                  <a:tcPr/>
                </a:tc>
                <a:tc vMerge="1">
                  <a:txBody>
                    <a:bodyPr/>
                    <a:lstStyle/>
                    <a:p>
                      <a:endParaRPr dirty="0"/>
                    </a:p>
                  </a:txBody>
                  <a:tcPr>
                    <a:solidFill>
                      <a:schemeClr val="accent4">
                        <a:lumMod val="20000"/>
                        <a:lumOff val="80000"/>
                      </a:schemeClr>
                    </a:solidFill>
                  </a:tcPr>
                </a:tc>
                <a:tc>
                  <a:txBody>
                    <a:bodyPr/>
                    <a:lstStyle/>
                    <a:p>
                      <a:pPr algn="ctr"/>
                      <a:r>
                        <a:rPr lang="en-GB" b="1" dirty="0">
                          <a:solidFill>
                            <a:schemeClr val="bg1"/>
                          </a:solidFill>
                        </a:rPr>
                        <a:t>Clinic</a:t>
                      </a:r>
                    </a:p>
                  </a:txBody>
                  <a:tcPr>
                    <a:solidFill>
                      <a:srgbClr val="00B050"/>
                    </a:solidFill>
                  </a:tcPr>
                </a:tc>
                <a:tc>
                  <a:txBody>
                    <a:bodyPr/>
                    <a:lstStyle/>
                    <a:p>
                      <a:pPr algn="ctr"/>
                      <a:r>
                        <a:rPr lang="en-GB" b="1" dirty="0">
                          <a:solidFill>
                            <a:schemeClr val="bg1"/>
                          </a:solidFill>
                        </a:rPr>
                        <a:t>Clinic</a:t>
                      </a:r>
                    </a:p>
                  </a:txBody>
                  <a:tcPr>
                    <a:solidFill>
                      <a:srgbClr val="00B050"/>
                    </a:solidFill>
                  </a:tcPr>
                </a:tc>
                <a:tc>
                  <a:txBody>
                    <a:bodyPr/>
                    <a:lstStyle/>
                    <a:p>
                      <a:pPr algn="ctr"/>
                      <a:r>
                        <a:rPr lang="en-GB" b="1" dirty="0">
                          <a:solidFill>
                            <a:schemeClr val="bg1"/>
                          </a:solidFill>
                        </a:rPr>
                        <a:t>Home</a:t>
                      </a:r>
                    </a:p>
                  </a:txBody>
                  <a:tcPr>
                    <a:solidFill>
                      <a:srgbClr val="00B050"/>
                    </a:solidFill>
                  </a:tcPr>
                </a:tc>
                <a:extLst>
                  <a:ext uri="{0D108BD9-81ED-4DB2-BD59-A6C34878D82A}">
                    <a16:rowId xmlns:a16="http://schemas.microsoft.com/office/drawing/2014/main" val="3980311112"/>
                  </a:ext>
                </a:extLst>
              </a:tr>
              <a:tr h="457200">
                <a:tc>
                  <a:txBody>
                    <a:bodyPr/>
                    <a:lstStyle/>
                    <a:p>
                      <a:r>
                        <a:rPr lang="en-GB" b="1" dirty="0">
                          <a:latin typeface="Arial" panose="020B0604020202020204" pitchFamily="34" charset="0"/>
                          <a:cs typeface="Arial" panose="020B0604020202020204" pitchFamily="34" charset="0"/>
                        </a:rPr>
                        <a:t>4-5 year-old health needs review</a:t>
                      </a:r>
                    </a:p>
                  </a:txBody>
                  <a:tcPr/>
                </a:tc>
                <a:tc>
                  <a:txBody>
                    <a:bodyPr/>
                    <a:lstStyle/>
                    <a:p>
                      <a:pPr algn="ctr"/>
                      <a:r>
                        <a:rPr lang="en-GB" b="1" dirty="0">
                          <a:solidFill>
                            <a:schemeClr val="tx1"/>
                          </a:solidFill>
                        </a:rPr>
                        <a:t>Ready for school 3-4 years</a:t>
                      </a:r>
                    </a:p>
                  </a:txBody>
                  <a:tcPr>
                    <a:solidFill>
                      <a:srgbClr val="E2EB8D"/>
                    </a:solidFill>
                  </a:tcPr>
                </a:tc>
                <a:tc>
                  <a:txBody>
                    <a:bodyPr/>
                    <a:lstStyle/>
                    <a:p>
                      <a:pPr algn="ctr"/>
                      <a:r>
                        <a:rPr lang="en-GB" sz="1600" b="1" dirty="0">
                          <a:solidFill>
                            <a:schemeClr val="bg1"/>
                          </a:solidFill>
                        </a:rPr>
                        <a:t>SRQ &amp; NCMP &amp; Vision Screen</a:t>
                      </a:r>
                    </a:p>
                  </a:txBody>
                  <a:tcPr>
                    <a:solidFill>
                      <a:srgbClr val="00B050"/>
                    </a:solidFill>
                  </a:tcPr>
                </a:tc>
                <a:tc>
                  <a:txBody>
                    <a:bodyPr/>
                    <a:lstStyle/>
                    <a:p>
                      <a:pPr algn="ctr"/>
                      <a:r>
                        <a:rPr lang="en-GB" b="1" dirty="0">
                          <a:solidFill>
                            <a:schemeClr val="bg1"/>
                          </a:solidFill>
                        </a:rPr>
                        <a:t>Virtual</a:t>
                      </a:r>
                    </a:p>
                  </a:txBody>
                  <a:tcPr>
                    <a:solidFill>
                      <a:srgbClr val="00B050"/>
                    </a:solidFill>
                  </a:tcPr>
                </a:tc>
                <a:tc>
                  <a:txBody>
                    <a:bodyPr/>
                    <a:lstStyle/>
                    <a:p>
                      <a:pPr algn="ctr"/>
                      <a:r>
                        <a:rPr lang="en-GB" b="1" dirty="0">
                          <a:solidFill>
                            <a:schemeClr val="bg1"/>
                          </a:solidFill>
                        </a:rPr>
                        <a:t>F2F</a:t>
                      </a:r>
                    </a:p>
                  </a:txBody>
                  <a:tcPr>
                    <a:solidFill>
                      <a:srgbClr val="00B050"/>
                    </a:solidFill>
                  </a:tcPr>
                </a:tc>
                <a:extLst>
                  <a:ext uri="{0D108BD9-81ED-4DB2-BD59-A6C34878D82A}">
                    <a16:rowId xmlns:a16="http://schemas.microsoft.com/office/drawing/2014/main" val="2806137007"/>
                  </a:ext>
                </a:extLst>
              </a:tr>
              <a:tr h="457200">
                <a:tc>
                  <a:txBody>
                    <a:bodyPr/>
                    <a:lstStyle/>
                    <a:p>
                      <a:r>
                        <a:rPr lang="en-GB" b="1" dirty="0">
                          <a:latin typeface="Arial" panose="020B0604020202020204" pitchFamily="34" charset="0"/>
                          <a:cs typeface="Arial" panose="020B0604020202020204" pitchFamily="34" charset="0"/>
                        </a:rPr>
                        <a:t>7-8 year-old health needs contact</a:t>
                      </a:r>
                    </a:p>
                  </a:txBody>
                  <a:tcPr/>
                </a:tc>
                <a:tc>
                  <a:txBody>
                    <a:bodyPr/>
                    <a:lstStyle/>
                    <a:p>
                      <a:pPr algn="ctr"/>
                      <a:r>
                        <a:rPr lang="en-GB" b="1" dirty="0">
                          <a:solidFill>
                            <a:schemeClr val="tx1"/>
                          </a:solidFill>
                        </a:rPr>
                        <a:t>Needs-led</a:t>
                      </a:r>
                    </a:p>
                  </a:txBody>
                  <a:tcPr>
                    <a:solidFill>
                      <a:srgbClr val="E2EB8D"/>
                    </a:solidFill>
                  </a:tcPr>
                </a:tc>
                <a:tc>
                  <a:txBody>
                    <a:bodyPr/>
                    <a:lstStyle/>
                    <a:p>
                      <a:pPr algn="ctr"/>
                      <a:r>
                        <a:rPr lang="en-GB" b="1" dirty="0">
                          <a:solidFill>
                            <a:schemeClr val="bg1"/>
                          </a:solidFill>
                        </a:rPr>
                        <a:t>Survey</a:t>
                      </a:r>
                    </a:p>
                  </a:txBody>
                  <a:tcPr>
                    <a:solidFill>
                      <a:srgbClr val="00B050"/>
                    </a:solidFill>
                  </a:tcPr>
                </a:tc>
                <a:tc>
                  <a:txBody>
                    <a:bodyPr/>
                    <a:lstStyle/>
                    <a:p>
                      <a:pPr algn="ctr"/>
                      <a:r>
                        <a:rPr lang="en-GB" b="1" dirty="0">
                          <a:solidFill>
                            <a:schemeClr val="bg1"/>
                          </a:solidFill>
                        </a:rPr>
                        <a:t>Virtual</a:t>
                      </a:r>
                    </a:p>
                  </a:txBody>
                  <a:tcPr>
                    <a:solidFill>
                      <a:srgbClr val="00B050"/>
                    </a:solidFill>
                  </a:tcPr>
                </a:tc>
                <a:tc>
                  <a:txBody>
                    <a:bodyPr/>
                    <a:lstStyle/>
                    <a:p>
                      <a:pPr algn="ctr"/>
                      <a:r>
                        <a:rPr lang="en-GB" b="1" dirty="0">
                          <a:solidFill>
                            <a:schemeClr val="bg1"/>
                          </a:solidFill>
                        </a:rPr>
                        <a:t>F2F</a:t>
                      </a:r>
                    </a:p>
                  </a:txBody>
                  <a:tcPr>
                    <a:solidFill>
                      <a:srgbClr val="00B050"/>
                    </a:solidFill>
                  </a:tcPr>
                </a:tc>
                <a:extLst>
                  <a:ext uri="{0D108BD9-81ED-4DB2-BD59-A6C34878D82A}">
                    <a16:rowId xmlns:a16="http://schemas.microsoft.com/office/drawing/2014/main" val="949552327"/>
                  </a:ext>
                </a:extLst>
              </a:tr>
              <a:tr h="457200">
                <a:tc>
                  <a:txBody>
                    <a:bodyPr/>
                    <a:lstStyle/>
                    <a:p>
                      <a:r>
                        <a:rPr lang="en-GB" b="1" dirty="0">
                          <a:latin typeface="Arial" panose="020B0604020202020204" pitchFamily="34" charset="0"/>
                          <a:cs typeface="Arial" panose="020B0604020202020204" pitchFamily="34" charset="0"/>
                        </a:rPr>
                        <a:t>10-11 year-old health needs review</a:t>
                      </a:r>
                    </a:p>
                  </a:txBody>
                  <a:tcPr/>
                </a:tc>
                <a:tc>
                  <a:txBody>
                    <a:bodyPr/>
                    <a:lstStyle/>
                    <a:p>
                      <a:pPr algn="ctr"/>
                      <a:r>
                        <a:rPr lang="en-GB" b="1" dirty="0">
                          <a:solidFill>
                            <a:schemeClr val="tx1"/>
                          </a:solidFill>
                        </a:rPr>
                        <a:t>Needs-led</a:t>
                      </a:r>
                    </a:p>
                  </a:txBody>
                  <a:tcPr>
                    <a:solidFill>
                      <a:srgbClr val="E2EB8D"/>
                    </a:solidFill>
                  </a:tcPr>
                </a:tc>
                <a:tc>
                  <a:txBody>
                    <a:bodyPr/>
                    <a:lstStyle/>
                    <a:p>
                      <a:pPr algn="ctr"/>
                      <a:r>
                        <a:rPr lang="en-GB" sz="1600" b="1" dirty="0">
                          <a:solidFill>
                            <a:schemeClr val="bg1"/>
                          </a:solidFill>
                        </a:rPr>
                        <a:t>Survey &amp; NCMP</a:t>
                      </a:r>
                    </a:p>
                  </a:txBody>
                  <a:tcPr>
                    <a:solidFill>
                      <a:srgbClr val="00B050"/>
                    </a:solidFill>
                  </a:tcPr>
                </a:tc>
                <a:tc>
                  <a:txBody>
                    <a:bodyPr/>
                    <a:lstStyle/>
                    <a:p>
                      <a:pPr algn="ctr"/>
                      <a:r>
                        <a:rPr lang="en-GB" b="1" dirty="0">
                          <a:solidFill>
                            <a:schemeClr val="bg1"/>
                          </a:solidFill>
                        </a:rPr>
                        <a:t>Virtual</a:t>
                      </a:r>
                    </a:p>
                  </a:txBody>
                  <a:tcPr>
                    <a:solidFill>
                      <a:srgbClr val="00B050"/>
                    </a:solidFill>
                  </a:tcPr>
                </a:tc>
                <a:tc>
                  <a:txBody>
                    <a:bodyPr/>
                    <a:lstStyle/>
                    <a:p>
                      <a:pPr algn="ctr"/>
                      <a:r>
                        <a:rPr lang="en-GB" b="1" dirty="0">
                          <a:solidFill>
                            <a:schemeClr val="bg1"/>
                          </a:solidFill>
                        </a:rPr>
                        <a:t>F2F</a:t>
                      </a:r>
                    </a:p>
                  </a:txBody>
                  <a:tcPr>
                    <a:solidFill>
                      <a:srgbClr val="00B050"/>
                    </a:solidFill>
                  </a:tcPr>
                </a:tc>
                <a:extLst>
                  <a:ext uri="{0D108BD9-81ED-4DB2-BD59-A6C34878D82A}">
                    <a16:rowId xmlns:a16="http://schemas.microsoft.com/office/drawing/2014/main" val="1936602755"/>
                  </a:ext>
                </a:extLst>
              </a:tr>
              <a:tr h="457200">
                <a:tc>
                  <a:txBody>
                    <a:bodyPr/>
                    <a:lstStyle/>
                    <a:p>
                      <a:r>
                        <a:rPr lang="en-GB" b="1" dirty="0">
                          <a:latin typeface="Arial" panose="020B0604020202020204" pitchFamily="34" charset="0"/>
                          <a:cs typeface="Arial" panose="020B0604020202020204" pitchFamily="34" charset="0"/>
                        </a:rPr>
                        <a:t>12-13 year-old health needs contact</a:t>
                      </a:r>
                    </a:p>
                  </a:txBody>
                  <a:tcPr/>
                </a:tc>
                <a:tc>
                  <a:txBody>
                    <a:bodyPr/>
                    <a:lstStyle/>
                    <a:p>
                      <a:pPr algn="ctr"/>
                      <a:r>
                        <a:rPr lang="en-GB" b="1" dirty="0">
                          <a:solidFill>
                            <a:schemeClr val="tx1"/>
                          </a:solidFill>
                        </a:rPr>
                        <a:t>Needs-led</a:t>
                      </a:r>
                    </a:p>
                  </a:txBody>
                  <a:tcPr>
                    <a:solidFill>
                      <a:srgbClr val="E2EB8D"/>
                    </a:solidFill>
                  </a:tcPr>
                </a:tc>
                <a:tc>
                  <a:txBody>
                    <a:bodyPr/>
                    <a:lstStyle/>
                    <a:p>
                      <a:pPr algn="ctr"/>
                      <a:r>
                        <a:rPr lang="en-GB" b="1" dirty="0">
                          <a:solidFill>
                            <a:schemeClr val="bg1"/>
                          </a:solidFill>
                        </a:rPr>
                        <a:t>Survey</a:t>
                      </a:r>
                    </a:p>
                  </a:txBody>
                  <a:tcPr>
                    <a:solidFill>
                      <a:srgbClr val="00B050"/>
                    </a:solidFill>
                  </a:tcPr>
                </a:tc>
                <a:tc>
                  <a:txBody>
                    <a:bodyPr/>
                    <a:lstStyle/>
                    <a:p>
                      <a:pPr algn="ctr"/>
                      <a:r>
                        <a:rPr lang="en-GB" b="1" dirty="0">
                          <a:solidFill>
                            <a:schemeClr val="bg1"/>
                          </a:solidFill>
                        </a:rPr>
                        <a:t>Virtual</a:t>
                      </a:r>
                    </a:p>
                  </a:txBody>
                  <a:tcPr>
                    <a:solidFill>
                      <a:srgbClr val="00B050"/>
                    </a:solidFill>
                  </a:tcPr>
                </a:tc>
                <a:tc>
                  <a:txBody>
                    <a:bodyPr/>
                    <a:lstStyle/>
                    <a:p>
                      <a:pPr algn="ctr"/>
                      <a:r>
                        <a:rPr lang="en-GB" b="1" dirty="0">
                          <a:solidFill>
                            <a:schemeClr val="bg1"/>
                          </a:solidFill>
                        </a:rPr>
                        <a:t>F2F</a:t>
                      </a:r>
                    </a:p>
                  </a:txBody>
                  <a:tcPr>
                    <a:solidFill>
                      <a:srgbClr val="00B050"/>
                    </a:solidFill>
                  </a:tcPr>
                </a:tc>
                <a:extLst>
                  <a:ext uri="{0D108BD9-81ED-4DB2-BD59-A6C34878D82A}">
                    <a16:rowId xmlns:a16="http://schemas.microsoft.com/office/drawing/2014/main" val="2424287572"/>
                  </a:ext>
                </a:extLst>
              </a:tr>
              <a:tr h="457200">
                <a:tc>
                  <a:txBody>
                    <a:bodyPr/>
                    <a:lstStyle/>
                    <a:p>
                      <a:r>
                        <a:rPr lang="en-GB" b="1" dirty="0">
                          <a:latin typeface="Arial" panose="020B0604020202020204" pitchFamily="34" charset="0"/>
                          <a:cs typeface="Arial" panose="020B0604020202020204" pitchFamily="34" charset="0"/>
                        </a:rPr>
                        <a:t>School leavers post 16 review</a:t>
                      </a:r>
                    </a:p>
                  </a:txBody>
                  <a:tcPr/>
                </a:tc>
                <a:tc>
                  <a:txBody>
                    <a:bodyPr/>
                    <a:lstStyle/>
                    <a:p>
                      <a:pPr algn="ctr"/>
                      <a:r>
                        <a:rPr lang="en-GB" i="1" dirty="0"/>
                        <a:t>Digital</a:t>
                      </a:r>
                    </a:p>
                  </a:txBody>
                  <a:tcPr>
                    <a:solidFill>
                      <a:schemeClr val="bg1">
                        <a:lumMod val="85000"/>
                      </a:schemeClr>
                    </a:solidFill>
                  </a:tcPr>
                </a:tc>
                <a:tc>
                  <a:txBody>
                    <a:bodyPr/>
                    <a:lstStyle/>
                    <a:p>
                      <a:pPr algn="ctr"/>
                      <a:r>
                        <a:rPr lang="en-GB" i="1" dirty="0"/>
                        <a:t>Digital</a:t>
                      </a:r>
                    </a:p>
                  </a:txBody>
                  <a:tcPr>
                    <a:solidFill>
                      <a:schemeClr val="bg1">
                        <a:lumMod val="85000"/>
                      </a:schemeClr>
                    </a:solidFill>
                  </a:tcPr>
                </a:tc>
                <a:tc>
                  <a:txBody>
                    <a:bodyPr/>
                    <a:lstStyle/>
                    <a:p>
                      <a:pPr algn="ctr"/>
                      <a:r>
                        <a:rPr lang="en-GB" b="0" i="1" dirty="0">
                          <a:solidFill>
                            <a:schemeClr val="tx1"/>
                          </a:solidFill>
                        </a:rPr>
                        <a:t>Digital</a:t>
                      </a:r>
                    </a:p>
                  </a:txBody>
                  <a:tcPr>
                    <a:solidFill>
                      <a:schemeClr val="bg1">
                        <a:lumMod val="85000"/>
                      </a:schemeClr>
                    </a:solidFill>
                  </a:tcPr>
                </a:tc>
                <a:tc>
                  <a:txBody>
                    <a:bodyPr/>
                    <a:lstStyle/>
                    <a:p>
                      <a:pPr algn="ctr"/>
                      <a:r>
                        <a:rPr lang="en-GB" b="1" dirty="0">
                          <a:solidFill>
                            <a:schemeClr val="bg1"/>
                          </a:solidFill>
                        </a:rPr>
                        <a:t>Virtual</a:t>
                      </a:r>
                    </a:p>
                  </a:txBody>
                  <a:tcPr>
                    <a:solidFill>
                      <a:srgbClr val="00B050"/>
                    </a:solidFill>
                  </a:tcPr>
                </a:tc>
                <a:extLst>
                  <a:ext uri="{0D108BD9-81ED-4DB2-BD59-A6C34878D82A}">
                    <a16:rowId xmlns:a16="http://schemas.microsoft.com/office/drawing/2014/main" val="1275603624"/>
                  </a:ext>
                </a:extLst>
              </a:tr>
              <a:tr h="457200">
                <a:tc>
                  <a:txBody>
                    <a:bodyPr/>
                    <a:lstStyle/>
                    <a:p>
                      <a:r>
                        <a:rPr lang="en-GB" b="1" dirty="0">
                          <a:latin typeface="Arial" panose="020B0604020202020204" pitchFamily="34" charset="0"/>
                          <a:cs typeface="Arial" panose="020B0604020202020204" pitchFamily="34" charset="0"/>
                        </a:rPr>
                        <a:t>Transition to adult services</a:t>
                      </a:r>
                    </a:p>
                  </a:txBody>
                  <a:tcPr/>
                </a:tc>
                <a:tc>
                  <a:txBody>
                    <a:bodyPr/>
                    <a:lstStyle/>
                    <a:p>
                      <a:pPr algn="ctr"/>
                      <a:r>
                        <a:rPr lang="en-GB" i="1" dirty="0"/>
                        <a:t>Digital</a:t>
                      </a:r>
                    </a:p>
                  </a:txBody>
                  <a:tcPr>
                    <a:solidFill>
                      <a:schemeClr val="bg1">
                        <a:lumMod val="85000"/>
                      </a:schemeClr>
                    </a:solidFill>
                  </a:tcPr>
                </a:tc>
                <a:tc>
                  <a:txBody>
                    <a:bodyPr/>
                    <a:lstStyle/>
                    <a:p>
                      <a:pPr algn="ctr"/>
                      <a:r>
                        <a:rPr lang="en-GB" i="1" dirty="0"/>
                        <a:t>Digital</a:t>
                      </a:r>
                    </a:p>
                  </a:txBody>
                  <a:tcPr>
                    <a:solidFill>
                      <a:schemeClr val="bg1">
                        <a:lumMod val="85000"/>
                      </a:schemeClr>
                    </a:solidFill>
                  </a:tcPr>
                </a:tc>
                <a:tc>
                  <a:txBody>
                    <a:bodyPr/>
                    <a:lstStyle/>
                    <a:p>
                      <a:pPr algn="ctr"/>
                      <a:r>
                        <a:rPr lang="en-GB" b="0" i="1" dirty="0">
                          <a:solidFill>
                            <a:schemeClr val="tx1"/>
                          </a:solidFill>
                        </a:rPr>
                        <a:t>Digital</a:t>
                      </a:r>
                    </a:p>
                  </a:txBody>
                  <a:tcPr>
                    <a:solidFill>
                      <a:schemeClr val="bg1">
                        <a:lumMod val="85000"/>
                      </a:schemeClr>
                    </a:solidFill>
                  </a:tcPr>
                </a:tc>
                <a:tc>
                  <a:txBody>
                    <a:bodyPr/>
                    <a:lstStyle/>
                    <a:p>
                      <a:pPr algn="ctr"/>
                      <a:r>
                        <a:rPr lang="en-GB" b="1" dirty="0">
                          <a:solidFill>
                            <a:schemeClr val="bg1"/>
                          </a:solidFill>
                        </a:rPr>
                        <a:t>Virtual</a:t>
                      </a:r>
                    </a:p>
                  </a:txBody>
                  <a:tcPr>
                    <a:solidFill>
                      <a:srgbClr val="00B050"/>
                    </a:solidFill>
                  </a:tcPr>
                </a:tc>
                <a:extLst>
                  <a:ext uri="{0D108BD9-81ED-4DB2-BD59-A6C34878D82A}">
                    <a16:rowId xmlns:a16="http://schemas.microsoft.com/office/drawing/2014/main" val="2387712748"/>
                  </a:ext>
                </a:extLst>
              </a:tr>
              <a:tr h="457200">
                <a:tc>
                  <a:txBody>
                    <a:bodyPr/>
                    <a:lstStyle/>
                    <a:p>
                      <a:r>
                        <a:rPr lang="en-GB" b="1" dirty="0">
                          <a:latin typeface="Arial" panose="020B0604020202020204" pitchFamily="34" charset="0"/>
                          <a:cs typeface="Arial" panose="020B0604020202020204" pitchFamily="34" charset="0"/>
                        </a:rPr>
                        <a:t>18-24 year-old health needs contact</a:t>
                      </a:r>
                    </a:p>
                  </a:txBody>
                  <a:tcPr/>
                </a:tc>
                <a:tc>
                  <a:txBody>
                    <a:bodyPr/>
                    <a:lstStyle/>
                    <a:p>
                      <a:pPr algn="ctr"/>
                      <a:r>
                        <a:rPr lang="en-GB" i="1" dirty="0"/>
                        <a:t>Digital</a:t>
                      </a:r>
                    </a:p>
                  </a:txBody>
                  <a:tcPr>
                    <a:solidFill>
                      <a:schemeClr val="bg1">
                        <a:lumMod val="85000"/>
                      </a:schemeClr>
                    </a:solidFill>
                  </a:tcPr>
                </a:tc>
                <a:tc>
                  <a:txBody>
                    <a:bodyPr/>
                    <a:lstStyle/>
                    <a:p>
                      <a:pPr algn="ctr"/>
                      <a:r>
                        <a:rPr lang="en-GB" i="1" dirty="0"/>
                        <a:t>Digital</a:t>
                      </a:r>
                    </a:p>
                  </a:txBody>
                  <a:tcPr>
                    <a:solidFill>
                      <a:schemeClr val="bg1">
                        <a:lumMod val="85000"/>
                      </a:schemeClr>
                    </a:solidFill>
                  </a:tcPr>
                </a:tc>
                <a:tc>
                  <a:txBody>
                    <a:bodyPr/>
                    <a:lstStyle/>
                    <a:p>
                      <a:pPr algn="ctr"/>
                      <a:r>
                        <a:rPr lang="en-GB" b="0" i="1" dirty="0">
                          <a:solidFill>
                            <a:schemeClr val="tx1"/>
                          </a:solidFill>
                        </a:rPr>
                        <a:t>Digital</a:t>
                      </a:r>
                    </a:p>
                  </a:txBody>
                  <a:tcPr>
                    <a:solidFill>
                      <a:schemeClr val="bg1">
                        <a:lumMod val="85000"/>
                      </a:schemeClr>
                    </a:solidFill>
                  </a:tcPr>
                </a:tc>
                <a:tc>
                  <a:txBody>
                    <a:bodyPr/>
                    <a:lstStyle/>
                    <a:p>
                      <a:pPr algn="ctr"/>
                      <a:r>
                        <a:rPr lang="en-GB" b="1" dirty="0">
                          <a:solidFill>
                            <a:schemeClr val="bg1"/>
                          </a:solidFill>
                        </a:rPr>
                        <a:t>Virtual</a:t>
                      </a:r>
                    </a:p>
                  </a:txBody>
                  <a:tcPr>
                    <a:solidFill>
                      <a:srgbClr val="00B050"/>
                    </a:solidFill>
                  </a:tcPr>
                </a:tc>
                <a:extLst>
                  <a:ext uri="{0D108BD9-81ED-4DB2-BD59-A6C34878D82A}">
                    <a16:rowId xmlns:a16="http://schemas.microsoft.com/office/drawing/2014/main" val="2869642659"/>
                  </a:ext>
                </a:extLst>
              </a:tr>
            </a:tbl>
          </a:graphicData>
        </a:graphic>
      </p:graphicFrame>
    </p:spTree>
    <p:extLst>
      <p:ext uri="{BB962C8B-B14F-4D97-AF65-F5344CB8AC3E}">
        <p14:creationId xmlns:p14="http://schemas.microsoft.com/office/powerpoint/2010/main" val="683295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D26D0-7B77-6110-A971-43859D7EC9AA}"/>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0C2149B7-43EE-45BA-06EA-2AFCF08AEC17}"/>
              </a:ext>
            </a:extLst>
          </p:cNvPr>
          <p:cNvPicPr>
            <a:picLocks noChangeAspect="1"/>
          </p:cNvPicPr>
          <p:nvPr/>
        </p:nvPicPr>
        <p:blipFill>
          <a:blip r:embed="rId3"/>
          <a:stretch>
            <a:fillRect/>
          </a:stretch>
        </p:blipFill>
        <p:spPr>
          <a:xfrm>
            <a:off x="0" y="5559552"/>
            <a:ext cx="12192000" cy="1298448"/>
          </a:xfrm>
          <a:prstGeom prst="rect">
            <a:avLst/>
          </a:prstGeom>
        </p:spPr>
      </p:pic>
      <p:sp>
        <p:nvSpPr>
          <p:cNvPr id="2" name="Subtitle 2">
            <a:extLst>
              <a:ext uri="{FF2B5EF4-FFF2-40B4-BE49-F238E27FC236}">
                <a16:creationId xmlns:a16="http://schemas.microsoft.com/office/drawing/2014/main" id="{FACBCBE4-CE08-BDC0-1CE8-EF95C222B62D}"/>
              </a:ext>
            </a:extLst>
          </p:cNvPr>
          <p:cNvSpPr txBox="1">
            <a:spLocks/>
          </p:cNvSpPr>
          <p:nvPr/>
        </p:nvSpPr>
        <p:spPr>
          <a:xfrm>
            <a:off x="508169" y="224722"/>
            <a:ext cx="10326408" cy="70144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b="1" dirty="0">
                <a:solidFill>
                  <a:srgbClr val="00A04F"/>
                </a:solidFill>
                <a:latin typeface="Arial" panose="020B0604020202020204" pitchFamily="34" charset="0"/>
                <a:cs typeface="Arial" panose="020B0604020202020204" pitchFamily="34" charset="0"/>
              </a:rPr>
              <a:t>Workforce</a:t>
            </a:r>
          </a:p>
        </p:txBody>
      </p:sp>
      <p:sp>
        <p:nvSpPr>
          <p:cNvPr id="5" name="TextBox 4">
            <a:extLst>
              <a:ext uri="{FF2B5EF4-FFF2-40B4-BE49-F238E27FC236}">
                <a16:creationId xmlns:a16="http://schemas.microsoft.com/office/drawing/2014/main" id="{1BB66FE4-CF14-E4D8-EB01-7A2346851D01}"/>
              </a:ext>
            </a:extLst>
          </p:cNvPr>
          <p:cNvSpPr txBox="1"/>
          <p:nvPr/>
        </p:nvSpPr>
        <p:spPr>
          <a:xfrm>
            <a:off x="508169" y="926170"/>
            <a:ext cx="10675620" cy="3970318"/>
          </a:xfrm>
          <a:prstGeom prst="rect">
            <a:avLst/>
          </a:prstGeom>
          <a:noFill/>
        </p:spPr>
        <p:txBody>
          <a:bodyPr wrap="square" rtlCol="0">
            <a:spAutoFit/>
          </a:bodyPr>
          <a:lstStyle/>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Model based on </a:t>
            </a:r>
            <a:r>
              <a:rPr lang="en-GB" sz="2800" b="1" dirty="0">
                <a:latin typeface="Arial" panose="020B0604020202020204" pitchFamily="34" charset="0"/>
                <a:cs typeface="Arial" panose="020B0604020202020204" pitchFamily="34" charset="0"/>
              </a:rPr>
              <a:t>qualified staff </a:t>
            </a:r>
            <a:r>
              <a:rPr lang="en-GB" sz="2800" dirty="0">
                <a:latin typeface="Arial" panose="020B0604020202020204" pitchFamily="34" charset="0"/>
                <a:cs typeface="Arial" panose="020B0604020202020204" pitchFamily="34" charset="0"/>
              </a:rPr>
              <a:t>and appropriate </a:t>
            </a:r>
            <a:r>
              <a:rPr lang="en-GB" sz="2800" b="1" dirty="0">
                <a:latin typeface="Arial" panose="020B0604020202020204" pitchFamily="34" charset="0"/>
                <a:cs typeface="Arial" panose="020B0604020202020204" pitchFamily="34" charset="0"/>
              </a:rPr>
              <a:t>skill mix</a:t>
            </a: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Leadership model</a:t>
            </a: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Safeguarding</a:t>
            </a: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Caseload model prioritising resources according to deprivation and need</a:t>
            </a: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Adequate staffing at all time</a:t>
            </a: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Staff skills and competencies to enable the Service to be delivered </a:t>
            </a: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Invest in a ‘grow your own’ workforce programme</a:t>
            </a:r>
          </a:p>
        </p:txBody>
      </p:sp>
    </p:spTree>
    <p:extLst>
      <p:ext uri="{BB962C8B-B14F-4D97-AF65-F5344CB8AC3E}">
        <p14:creationId xmlns:p14="http://schemas.microsoft.com/office/powerpoint/2010/main" val="2013305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D26D0-7B77-6110-A971-43859D7EC9AA}"/>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0C2149B7-43EE-45BA-06EA-2AFCF08AEC17}"/>
              </a:ext>
            </a:extLst>
          </p:cNvPr>
          <p:cNvPicPr>
            <a:picLocks noChangeAspect="1"/>
          </p:cNvPicPr>
          <p:nvPr/>
        </p:nvPicPr>
        <p:blipFill>
          <a:blip r:embed="rId3"/>
          <a:stretch>
            <a:fillRect/>
          </a:stretch>
        </p:blipFill>
        <p:spPr>
          <a:xfrm>
            <a:off x="0" y="5559552"/>
            <a:ext cx="12192000" cy="1298448"/>
          </a:xfrm>
          <a:prstGeom prst="rect">
            <a:avLst/>
          </a:prstGeom>
        </p:spPr>
      </p:pic>
      <p:sp>
        <p:nvSpPr>
          <p:cNvPr id="2" name="Subtitle 2">
            <a:extLst>
              <a:ext uri="{FF2B5EF4-FFF2-40B4-BE49-F238E27FC236}">
                <a16:creationId xmlns:a16="http://schemas.microsoft.com/office/drawing/2014/main" id="{FACBCBE4-CE08-BDC0-1CE8-EF95C222B62D}"/>
              </a:ext>
            </a:extLst>
          </p:cNvPr>
          <p:cNvSpPr txBox="1">
            <a:spLocks/>
          </p:cNvSpPr>
          <p:nvPr/>
        </p:nvSpPr>
        <p:spPr>
          <a:xfrm>
            <a:off x="508169" y="224722"/>
            <a:ext cx="10326408" cy="70144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1" i="0" u="none" strike="noStrike" kern="1200" cap="none" spc="0" normalizeH="0" baseline="0" noProof="0" dirty="0">
                <a:ln>
                  <a:noFill/>
                </a:ln>
                <a:solidFill>
                  <a:srgbClr val="00A04F"/>
                </a:solidFill>
                <a:effectLst/>
                <a:uLnTx/>
                <a:uFillTx/>
                <a:latin typeface="Arial" panose="020B0604020202020204" pitchFamily="34" charset="0"/>
                <a:ea typeface="+mn-ea"/>
                <a:cs typeface="Arial" panose="020B0604020202020204" pitchFamily="34" charset="0"/>
              </a:rPr>
              <a:t>The Contract</a:t>
            </a:r>
          </a:p>
        </p:txBody>
      </p:sp>
      <p:sp>
        <p:nvSpPr>
          <p:cNvPr id="3" name="TextBox 2">
            <a:extLst>
              <a:ext uri="{FF2B5EF4-FFF2-40B4-BE49-F238E27FC236}">
                <a16:creationId xmlns:a16="http://schemas.microsoft.com/office/drawing/2014/main" id="{7E05153A-2892-2B69-7E16-54208FCE4E38}"/>
              </a:ext>
            </a:extLst>
          </p:cNvPr>
          <p:cNvSpPr txBox="1"/>
          <p:nvPr/>
        </p:nvSpPr>
        <p:spPr>
          <a:xfrm>
            <a:off x="-134493" y="746012"/>
            <a:ext cx="10969070" cy="5355312"/>
          </a:xfrm>
          <a:prstGeom prst="rect">
            <a:avLst/>
          </a:prstGeom>
          <a:noFill/>
        </p:spPr>
        <p:txBody>
          <a:bodyPr wrap="square" rtlCol="0">
            <a:spAutoFit/>
          </a:bodyPr>
          <a:lstStyle/>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Start date 1</a:t>
            </a:r>
            <a:r>
              <a:rPr kumimoji="0" lang="en-GB" sz="2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st</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April 2025</a:t>
            </a:r>
          </a:p>
          <a:p>
            <a:pPr marR="0" lvl="1" algn="l" defTabSz="457200" rtl="0" eaLnBrk="1" fontAlgn="auto" latinLnBrk="0" hangingPunct="1">
              <a:lnSpc>
                <a:spcPct val="100000"/>
              </a:lnSpc>
              <a:spcBef>
                <a:spcPts val="0"/>
              </a:spcBef>
              <a:spcAft>
                <a:spcPts val="0"/>
              </a:spcAft>
              <a:buClrTx/>
              <a:buSzTx/>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Contract term of 3-year initial term with an option to extend for up to a maximum of 8 years</a:t>
            </a:r>
          </a:p>
          <a:p>
            <a:pPr marR="0" lvl="1" algn="l" defTabSz="457200" rtl="0" eaLnBrk="1" fontAlgn="auto" latinLnBrk="0" hangingPunct="1">
              <a:lnSpc>
                <a:spcPct val="100000"/>
              </a:lnSpc>
              <a:spcBef>
                <a:spcPts val="0"/>
              </a:spcBef>
              <a:spcAft>
                <a:spcPts val="0"/>
              </a:spcAft>
              <a:buClrTx/>
              <a:buSzTx/>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Current provider NCIC NHS Foundation Trust </a:t>
            </a:r>
          </a:p>
          <a:p>
            <a:pPr marR="0" lvl="1" algn="l" defTabSz="457200" rtl="0" eaLnBrk="1" fontAlgn="auto" latinLnBrk="0" hangingPunct="1">
              <a:lnSpc>
                <a:spcPct val="100000"/>
              </a:lnSpc>
              <a:spcBef>
                <a:spcPts val="0"/>
              </a:spcBef>
              <a:spcAft>
                <a:spcPts val="0"/>
              </a:spcAft>
              <a:buClrTx/>
              <a:buSzTx/>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Cumberland Council aims to facilitate provision of TUPE information </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dirty="0">
              <a:solidFill>
                <a:prstClr val="black"/>
              </a:solidFill>
              <a:latin typeface="Arial" panose="020B0604020202020204" pitchFamily="34" charset="0"/>
              <a:cs typeface="Arial" panose="020B0604020202020204" pitchFamily="34" charset="0"/>
            </a:endParaRP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Currently looking at whether premises could be offered and on what basis- to support integration in localities</a:t>
            </a:r>
          </a:p>
          <a:p>
            <a:pPr marR="0" lvl="1" algn="l" defTabSz="457200" rtl="0" eaLnBrk="1" fontAlgn="auto" latinLnBrk="0" hangingPunct="1">
              <a:lnSpc>
                <a:spcPct val="100000"/>
              </a:lnSpc>
              <a:spcBef>
                <a:spcPts val="0"/>
              </a:spcBef>
              <a:spcAft>
                <a:spcPts val="0"/>
              </a:spcAft>
              <a:buClrTx/>
              <a:buSzTx/>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1" algn="l" defTabSz="457200" rtl="0" eaLnBrk="1" fontAlgn="auto" latinLnBrk="0" hangingPunct="1">
              <a:lnSpc>
                <a:spcPct val="100000"/>
              </a:lnSpc>
              <a:spcBef>
                <a:spcPts val="0"/>
              </a:spcBef>
              <a:spcAft>
                <a:spcPts val="0"/>
              </a:spcAft>
              <a:buClrTx/>
              <a:buSzTx/>
              <a:tabLst/>
              <a:defRPr/>
            </a:pPr>
            <a:r>
              <a:rPr lang="en-GB" i="1" dirty="0">
                <a:solidFill>
                  <a:prstClr val="black"/>
                </a:solidFill>
                <a:latin typeface="Arial" panose="020B0604020202020204" pitchFamily="34" charset="0"/>
                <a:cs typeface="Arial" panose="020B0604020202020204" pitchFamily="34" charset="0"/>
              </a:rPr>
              <a:t>Please note this procurement is currently going through internal council governance processes so may be subject to change </a:t>
            </a:r>
            <a:endParaRPr kumimoji="0" lang="en-GB"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R="0" lvl="1" algn="l" defTabSz="457200" rtl="0" eaLnBrk="1" fontAlgn="auto" latinLnBrk="0" hangingPunct="1">
              <a:lnSpc>
                <a:spcPct val="100000"/>
              </a:lnSpc>
              <a:spcBef>
                <a:spcPts val="0"/>
              </a:spcBef>
              <a:spcAft>
                <a:spcPts val="0"/>
              </a:spcAft>
              <a:buClrTx/>
              <a:buSzTx/>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30444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D26D0-7B77-6110-A971-43859D7EC9AA}"/>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0C2149B7-43EE-45BA-06EA-2AFCF08AEC17}"/>
              </a:ext>
            </a:extLst>
          </p:cNvPr>
          <p:cNvPicPr>
            <a:picLocks noChangeAspect="1"/>
          </p:cNvPicPr>
          <p:nvPr/>
        </p:nvPicPr>
        <p:blipFill>
          <a:blip r:embed="rId3"/>
          <a:stretch>
            <a:fillRect/>
          </a:stretch>
        </p:blipFill>
        <p:spPr>
          <a:xfrm>
            <a:off x="0" y="5559552"/>
            <a:ext cx="12192000" cy="1298448"/>
          </a:xfrm>
          <a:prstGeom prst="rect">
            <a:avLst/>
          </a:prstGeom>
        </p:spPr>
      </p:pic>
      <p:sp>
        <p:nvSpPr>
          <p:cNvPr id="2" name="Subtitle 2">
            <a:extLst>
              <a:ext uri="{FF2B5EF4-FFF2-40B4-BE49-F238E27FC236}">
                <a16:creationId xmlns:a16="http://schemas.microsoft.com/office/drawing/2014/main" id="{FACBCBE4-CE08-BDC0-1CE8-EF95C222B62D}"/>
              </a:ext>
            </a:extLst>
          </p:cNvPr>
          <p:cNvSpPr txBox="1">
            <a:spLocks/>
          </p:cNvSpPr>
          <p:nvPr/>
        </p:nvSpPr>
        <p:spPr>
          <a:xfrm>
            <a:off x="508169" y="224722"/>
            <a:ext cx="10326408" cy="70144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1" i="0" u="none" strike="noStrike" kern="1200" cap="none" spc="0" normalizeH="0" baseline="0" noProof="0" dirty="0">
                <a:ln>
                  <a:noFill/>
                </a:ln>
                <a:solidFill>
                  <a:srgbClr val="00A04F"/>
                </a:solidFill>
                <a:effectLst/>
                <a:uLnTx/>
                <a:uFillTx/>
                <a:latin typeface="Arial" panose="020B0604020202020204" pitchFamily="34" charset="0"/>
                <a:ea typeface="+mn-ea"/>
                <a:cs typeface="Arial" panose="020B0604020202020204" pitchFamily="34" charset="0"/>
              </a:rPr>
              <a:t>The Procurement Approach</a:t>
            </a:r>
          </a:p>
        </p:txBody>
      </p:sp>
      <p:sp>
        <p:nvSpPr>
          <p:cNvPr id="3" name="TextBox 2">
            <a:extLst>
              <a:ext uri="{FF2B5EF4-FFF2-40B4-BE49-F238E27FC236}">
                <a16:creationId xmlns:a16="http://schemas.microsoft.com/office/drawing/2014/main" id="{7E05153A-2892-2B69-7E16-54208FCE4E38}"/>
              </a:ext>
            </a:extLst>
          </p:cNvPr>
          <p:cNvSpPr txBox="1"/>
          <p:nvPr/>
        </p:nvSpPr>
        <p:spPr>
          <a:xfrm>
            <a:off x="-221579" y="1166842"/>
            <a:ext cx="10606550" cy="4493538"/>
          </a:xfrm>
          <a:prstGeom prst="rect">
            <a:avLst/>
          </a:prstGeom>
          <a:noFill/>
        </p:spPr>
        <p:txBody>
          <a:bodyPr wrap="square" rtlCol="0">
            <a:spAutoFit/>
          </a:bodyPr>
          <a:lstStyle/>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prstClr val="black"/>
                </a:solidFill>
                <a:latin typeface="Arial" panose="020B0604020202020204" pitchFamily="34" charset="0"/>
                <a:cs typeface="Arial" panose="020B0604020202020204" pitchFamily="34" charset="0"/>
              </a:rPr>
              <a:t>This will be procured under a Co</a:t>
            </a:r>
            <a:r>
              <a:rPr kumimoji="0" lang="en-GB"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mpetitive</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GB" sz="2000" dirty="0">
                <a:solidFill>
                  <a:prstClr val="black"/>
                </a:solidFill>
                <a:latin typeface="Arial" panose="020B0604020202020204" pitchFamily="34" charset="0"/>
                <a:cs typeface="Arial" panose="020B0604020202020204" pitchFamily="34" charset="0"/>
              </a:rPr>
              <a:t>P</a:t>
            </a:r>
            <a:r>
              <a:rPr kumimoji="0" lang="en-GB"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rocess</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under the Provider </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Selection Regime</a:t>
            </a:r>
          </a:p>
          <a:p>
            <a:pPr marR="0" lvl="1" algn="l" defTabSz="457200" rtl="0" eaLnBrk="1" fontAlgn="auto" latinLnBrk="0" hangingPunct="1">
              <a:lnSpc>
                <a:spcPct val="100000"/>
              </a:lnSpc>
              <a:spcBef>
                <a:spcPts val="0"/>
              </a:spcBef>
              <a:spcAft>
                <a:spcPts val="0"/>
              </a:spcAft>
              <a:buClrTx/>
              <a:buSzTx/>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prstClr val="black"/>
                </a:solidFill>
                <a:latin typeface="Arial" panose="020B0604020202020204" pitchFamily="34" charset="0"/>
                <a:cs typeface="Arial" panose="020B0604020202020204" pitchFamily="34" charset="0"/>
              </a:rPr>
              <a:t>It will be a</a:t>
            </a:r>
            <a:r>
              <a:rPr kumimoji="0" lang="en-GB"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dvertised</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via The Chest Procurement Portal</a:t>
            </a:r>
          </a:p>
          <a:p>
            <a:pPr marR="0" lvl="1" algn="l" defTabSz="457200" rtl="0" eaLnBrk="1" fontAlgn="auto" latinLnBrk="0" hangingPunct="1">
              <a:lnSpc>
                <a:spcPct val="100000"/>
              </a:lnSpc>
              <a:spcBef>
                <a:spcPts val="0"/>
              </a:spcBef>
              <a:spcAft>
                <a:spcPts val="0"/>
              </a:spcAft>
              <a:buClrTx/>
              <a:buSzTx/>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prstClr val="black"/>
                </a:solidFill>
                <a:latin typeface="Arial" panose="020B0604020202020204" pitchFamily="34" charset="0"/>
                <a:ea typeface="Times New Roman" panose="02020603050405020304" pitchFamily="18" charset="0"/>
                <a:cs typeface="Arial" panose="020B0604020202020204" pitchFamily="34" charset="0"/>
              </a:rPr>
              <a:t>We are a</a:t>
            </a:r>
            <a:r>
              <a:rPr kumimoji="0" lang="en-GB" sz="2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iming</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for opening early autumn 2024 and to maximise mobilisation time</a:t>
            </a:r>
          </a:p>
          <a:p>
            <a:pPr marR="0" lvl="1" algn="l" defTabSz="457200" rtl="0" eaLnBrk="1" fontAlgn="auto" latinLnBrk="0" hangingPunct="1">
              <a:lnSpc>
                <a:spcPct val="100000"/>
              </a:lnSpc>
              <a:spcBef>
                <a:spcPts val="0"/>
              </a:spcBef>
              <a:spcAft>
                <a:spcPts val="0"/>
              </a:spcAft>
              <a:buClrTx/>
              <a:buSzTx/>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prstClr val="black"/>
                </a:solidFill>
                <a:latin typeface="Arial" panose="020B0604020202020204" pitchFamily="34" charset="0"/>
                <a:cs typeface="Arial" panose="020B0604020202020204" pitchFamily="34" charset="0"/>
              </a:rPr>
              <a:t>The e</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valuation criteria</a:t>
            </a:r>
            <a:r>
              <a:rPr lang="en-GB" sz="2000" dirty="0">
                <a:solidFill>
                  <a:prstClr val="black"/>
                </a:solidFill>
                <a:latin typeface="Arial" panose="020B0604020202020204" pitchFamily="34" charset="0"/>
                <a:cs typeface="Arial" panose="020B0604020202020204" pitchFamily="34" charset="0"/>
              </a:rPr>
              <a:t> will include </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quality and innovation</a:t>
            </a:r>
            <a:r>
              <a:rPr lang="en-GB"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value, integration, collaboration and service sustainability</a:t>
            </a:r>
            <a:r>
              <a:rPr lang="en-GB"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improving access</a:t>
            </a:r>
            <a:r>
              <a:rPr lang="en-GB"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reducing health inequalities and facilitating choice</a:t>
            </a:r>
            <a:r>
              <a:rPr lang="en-GB"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social value.</a:t>
            </a:r>
          </a:p>
          <a:p>
            <a:pPr marR="0" lvl="1" algn="l" defTabSz="457200" rtl="0" eaLnBrk="1" fontAlgn="auto" latinLnBrk="0" hangingPunct="1">
              <a:lnSpc>
                <a:spcPct val="100000"/>
              </a:lnSpc>
              <a:spcBef>
                <a:spcPts val="0"/>
              </a:spcBef>
              <a:spcAft>
                <a:spcPts val="0"/>
              </a:spcAft>
              <a:buClrTx/>
              <a:buSzTx/>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lvl="1">
              <a:defRPr/>
            </a:pPr>
            <a:r>
              <a:rPr lang="en-GB" i="1" dirty="0">
                <a:solidFill>
                  <a:prstClr val="black"/>
                </a:solidFill>
                <a:latin typeface="Arial" panose="020B0604020202020204" pitchFamily="34" charset="0"/>
                <a:cs typeface="Arial" panose="020B0604020202020204" pitchFamily="34" charset="0"/>
              </a:rPr>
              <a:t>Please note these dates and timelines may change.</a:t>
            </a: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06530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een and blue background with a couple of people&#10;&#10;Description automatically generated with medium confidence">
            <a:extLst>
              <a:ext uri="{FF2B5EF4-FFF2-40B4-BE49-F238E27FC236}">
                <a16:creationId xmlns:a16="http://schemas.microsoft.com/office/drawing/2014/main" id="{CEFCC8BD-0099-57E1-4CC5-82CD8393F5BE}"/>
              </a:ext>
            </a:extLst>
          </p:cNvPr>
          <p:cNvPicPr>
            <a:picLocks noChangeAspect="1"/>
          </p:cNvPicPr>
          <p:nvPr/>
        </p:nvPicPr>
        <p:blipFill rotWithShape="1">
          <a:blip r:embed="rId2">
            <a:extLst>
              <a:ext uri="{28A0092B-C50C-407E-A947-70E740481C1C}">
                <a14:useLocalDpi xmlns:a14="http://schemas.microsoft.com/office/drawing/2010/main" val="0"/>
              </a:ext>
            </a:extLst>
          </a:blip>
          <a:srcRect l="24096" r="904"/>
          <a:stretch/>
        </p:blipFill>
        <p:spPr>
          <a:xfrm>
            <a:off x="1" y="0"/>
            <a:ext cx="12192000" cy="7327056"/>
          </a:xfrm>
          <a:prstGeom prst="rect">
            <a:avLst/>
          </a:prstGeom>
        </p:spPr>
      </p:pic>
      <p:sp>
        <p:nvSpPr>
          <p:cNvPr id="4" name="Title 1">
            <a:extLst>
              <a:ext uri="{FF2B5EF4-FFF2-40B4-BE49-F238E27FC236}">
                <a16:creationId xmlns:a16="http://schemas.microsoft.com/office/drawing/2014/main" id="{933C34AF-25C4-4ABB-9E01-7C309BEA94EF}"/>
              </a:ext>
            </a:extLst>
          </p:cNvPr>
          <p:cNvSpPr>
            <a:spLocks noGrp="1"/>
          </p:cNvSpPr>
          <p:nvPr>
            <p:ph type="ctrTitle"/>
          </p:nvPr>
        </p:nvSpPr>
        <p:spPr>
          <a:xfrm>
            <a:off x="2346960" y="2207602"/>
            <a:ext cx="7543800" cy="1692726"/>
          </a:xfrm>
          <a:effectLst>
            <a:outerShdw blurRad="50800" dist="38100" dir="2700000" algn="tl" rotWithShape="0">
              <a:prstClr val="black">
                <a:alpha val="40000"/>
              </a:prstClr>
            </a:outerShdw>
          </a:effectLst>
        </p:spPr>
        <p:txBody>
          <a:bodyPr>
            <a:normAutofit/>
          </a:bodyPr>
          <a:lstStyle/>
          <a:p>
            <a:pPr algn="l"/>
            <a:r>
              <a:rPr lang="en-GB" sz="4500" b="1" dirty="0">
                <a:solidFill>
                  <a:srgbClr val="FFFFFF"/>
                </a:solidFill>
                <a:latin typeface="Arial" panose="020B0604020202020204" pitchFamily="34" charset="0"/>
                <a:cs typeface="Arial" panose="020B0604020202020204" pitchFamily="34" charset="0"/>
              </a:rPr>
              <a:t>Appendix 1: Population &amp; Demographics</a:t>
            </a:r>
          </a:p>
        </p:txBody>
      </p:sp>
      <p:sp>
        <p:nvSpPr>
          <p:cNvPr id="3" name="Subtitle 2">
            <a:extLst>
              <a:ext uri="{FF2B5EF4-FFF2-40B4-BE49-F238E27FC236}">
                <a16:creationId xmlns:a16="http://schemas.microsoft.com/office/drawing/2014/main" id="{AF63FCEE-78EB-47A6-BC27-1DF5F6DA7822}"/>
              </a:ext>
            </a:extLst>
          </p:cNvPr>
          <p:cNvSpPr>
            <a:spLocks noGrp="1"/>
          </p:cNvSpPr>
          <p:nvPr>
            <p:ph type="subTitle" idx="1"/>
          </p:nvPr>
        </p:nvSpPr>
        <p:spPr>
          <a:xfrm>
            <a:off x="2349038" y="4072046"/>
            <a:ext cx="7543800" cy="1282707"/>
          </a:xfrm>
          <a:effectLst>
            <a:outerShdw blurRad="50800" dist="38100" dir="2700000" algn="tl" rotWithShape="0">
              <a:prstClr val="black">
                <a:alpha val="40000"/>
              </a:prstClr>
            </a:outerShdw>
          </a:effectLst>
        </p:spPr>
        <p:txBody>
          <a:bodyPr>
            <a:normAutofit/>
          </a:bodyPr>
          <a:lstStyle/>
          <a:p>
            <a:endParaRPr lang="en-GB">
              <a:solidFill>
                <a:srgbClr val="FFFFFF"/>
              </a:solidFill>
            </a:endParaRPr>
          </a:p>
          <a:p>
            <a:endParaRPr lang="en-GB">
              <a:solidFill>
                <a:srgbClr val="FFFFFF"/>
              </a:solidFill>
            </a:endParaRPr>
          </a:p>
        </p:txBody>
      </p:sp>
      <p:pic>
        <p:nvPicPr>
          <p:cNvPr id="5" name="Picture 4" descr="A picture containing timeline&#10;&#10;Description automatically generated">
            <a:extLst>
              <a:ext uri="{FF2B5EF4-FFF2-40B4-BE49-F238E27FC236}">
                <a16:creationId xmlns:a16="http://schemas.microsoft.com/office/drawing/2014/main" id="{B1D63755-5B6C-409F-9DE2-CF9D0B42B2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5561514"/>
            <a:ext cx="9144000" cy="1296489"/>
          </a:xfrm>
          <a:prstGeom prst="rect">
            <a:avLst/>
          </a:prstGeom>
        </p:spPr>
      </p:pic>
      <p:sp>
        <p:nvSpPr>
          <p:cNvPr id="6" name="Subtitle 2">
            <a:extLst>
              <a:ext uri="{FF2B5EF4-FFF2-40B4-BE49-F238E27FC236}">
                <a16:creationId xmlns:a16="http://schemas.microsoft.com/office/drawing/2014/main" id="{0D155341-BD97-4EE6-99DC-A097CEE77E4A}"/>
              </a:ext>
            </a:extLst>
          </p:cNvPr>
          <p:cNvSpPr txBox="1">
            <a:spLocks/>
          </p:cNvSpPr>
          <p:nvPr/>
        </p:nvSpPr>
        <p:spPr>
          <a:xfrm>
            <a:off x="2281645" y="3368766"/>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sz="4400" dirty="0">
              <a:solidFill>
                <a:srgbClr val="00A04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3539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F63FCEE-78EB-47A6-BC27-1DF5F6DA7822}"/>
              </a:ext>
            </a:extLst>
          </p:cNvPr>
          <p:cNvSpPr>
            <a:spLocks noGrp="1"/>
          </p:cNvSpPr>
          <p:nvPr>
            <p:ph type="subTitle" idx="1"/>
          </p:nvPr>
        </p:nvSpPr>
        <p:spPr>
          <a:xfrm>
            <a:off x="2349038" y="4072046"/>
            <a:ext cx="7543800" cy="1282707"/>
          </a:xfrm>
          <a:effectLst>
            <a:outerShdw blurRad="50800" dist="38100" dir="2700000" algn="tl" rotWithShape="0">
              <a:prstClr val="black">
                <a:alpha val="40000"/>
              </a:prstClr>
            </a:outerShdw>
          </a:effectLst>
        </p:spPr>
        <p:txBody>
          <a:bodyPr>
            <a:normAutofit/>
          </a:bodyPr>
          <a:lstStyle/>
          <a:p>
            <a:endParaRPr lang="en-GB">
              <a:solidFill>
                <a:srgbClr val="FFFFFF"/>
              </a:solidFill>
            </a:endParaRPr>
          </a:p>
          <a:p>
            <a:endParaRPr lang="en-GB">
              <a:solidFill>
                <a:srgbClr val="FFFFFF"/>
              </a:solidFill>
            </a:endParaRPr>
          </a:p>
        </p:txBody>
      </p:sp>
      <p:pic>
        <p:nvPicPr>
          <p:cNvPr id="5" name="Picture 4" descr="A picture containing timeline&#10;&#10;Description automatically generated">
            <a:extLst>
              <a:ext uri="{FF2B5EF4-FFF2-40B4-BE49-F238E27FC236}">
                <a16:creationId xmlns:a16="http://schemas.microsoft.com/office/drawing/2014/main" id="{B1D63755-5B6C-409F-9DE2-CF9D0B42B2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5561514"/>
            <a:ext cx="9144000" cy="1296489"/>
          </a:xfrm>
          <a:prstGeom prst="rect">
            <a:avLst/>
          </a:prstGeom>
        </p:spPr>
      </p:pic>
      <p:sp>
        <p:nvSpPr>
          <p:cNvPr id="6" name="Subtitle 2">
            <a:extLst>
              <a:ext uri="{FF2B5EF4-FFF2-40B4-BE49-F238E27FC236}">
                <a16:creationId xmlns:a16="http://schemas.microsoft.com/office/drawing/2014/main" id="{0D155341-BD97-4EE6-99DC-A097CEE77E4A}"/>
              </a:ext>
            </a:extLst>
          </p:cNvPr>
          <p:cNvSpPr txBox="1">
            <a:spLocks/>
          </p:cNvSpPr>
          <p:nvPr/>
        </p:nvSpPr>
        <p:spPr>
          <a:xfrm>
            <a:off x="2281645" y="3368766"/>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sz="4400" dirty="0">
              <a:solidFill>
                <a:srgbClr val="00A04F"/>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4CF5C228-6A68-6892-38E8-FB106EC3CC4D}"/>
              </a:ext>
            </a:extLst>
          </p:cNvPr>
          <p:cNvPicPr>
            <a:picLocks noChangeAspect="1"/>
          </p:cNvPicPr>
          <p:nvPr/>
        </p:nvPicPr>
        <p:blipFill>
          <a:blip r:embed="rId3"/>
          <a:stretch>
            <a:fillRect/>
          </a:stretch>
        </p:blipFill>
        <p:spPr>
          <a:xfrm>
            <a:off x="562343" y="76197"/>
            <a:ext cx="11065032" cy="5602726"/>
          </a:xfrm>
          <a:prstGeom prst="rect">
            <a:avLst/>
          </a:prstGeom>
        </p:spPr>
      </p:pic>
    </p:spTree>
    <p:extLst>
      <p:ext uri="{BB962C8B-B14F-4D97-AF65-F5344CB8AC3E}">
        <p14:creationId xmlns:p14="http://schemas.microsoft.com/office/powerpoint/2010/main" val="3061221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imeline&#10;&#10;Description automatically generated">
            <a:extLst>
              <a:ext uri="{FF2B5EF4-FFF2-40B4-BE49-F238E27FC236}">
                <a16:creationId xmlns:a16="http://schemas.microsoft.com/office/drawing/2014/main" id="{A74CBBB4-74D2-4E24-8594-FC8BDA4765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5561514"/>
            <a:ext cx="9144000" cy="1296489"/>
          </a:xfrm>
          <a:prstGeom prst="rect">
            <a:avLst/>
          </a:prstGeom>
        </p:spPr>
      </p:pic>
      <p:sp>
        <p:nvSpPr>
          <p:cNvPr id="3" name="Subtitle 2">
            <a:extLst>
              <a:ext uri="{FF2B5EF4-FFF2-40B4-BE49-F238E27FC236}">
                <a16:creationId xmlns:a16="http://schemas.microsoft.com/office/drawing/2014/main" id="{AA8F6C7B-097B-4A17-ABF8-5424DA868C6B}"/>
              </a:ext>
            </a:extLst>
          </p:cNvPr>
          <p:cNvSpPr txBox="1">
            <a:spLocks/>
          </p:cNvSpPr>
          <p:nvPr/>
        </p:nvSpPr>
        <p:spPr>
          <a:xfrm>
            <a:off x="2152212" y="634157"/>
            <a:ext cx="3315138" cy="63266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b="1" dirty="0">
                <a:solidFill>
                  <a:srgbClr val="00A04F"/>
                </a:solidFill>
                <a:latin typeface="Arial" panose="020B0604020202020204" pitchFamily="34" charset="0"/>
                <a:cs typeface="Arial" panose="020B0604020202020204" pitchFamily="34" charset="0"/>
              </a:rPr>
              <a:t>Cumberland</a:t>
            </a:r>
          </a:p>
        </p:txBody>
      </p:sp>
      <p:pic>
        <p:nvPicPr>
          <p:cNvPr id="1026" name="Picture 2" descr="Cumberland">
            <a:extLst>
              <a:ext uri="{FF2B5EF4-FFF2-40B4-BE49-F238E27FC236}">
                <a16:creationId xmlns:a16="http://schemas.microsoft.com/office/drawing/2014/main" id="{F7A1DB75-C2A7-BD01-AF88-F0B9A062EF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9547" y="1869468"/>
            <a:ext cx="3315138" cy="26845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AE41F87-E62A-3536-1E16-B90B2DE9D1D3}"/>
              </a:ext>
            </a:extLst>
          </p:cNvPr>
          <p:cNvSpPr txBox="1"/>
          <p:nvPr/>
        </p:nvSpPr>
        <p:spPr>
          <a:xfrm>
            <a:off x="5600700" y="245325"/>
            <a:ext cx="4286250" cy="1815882"/>
          </a:xfrm>
          <a:prstGeom prst="rect">
            <a:avLst/>
          </a:prstGeom>
          <a:noFill/>
        </p:spPr>
        <p:txBody>
          <a:bodyPr wrap="square" rtlCol="0">
            <a:spAutoFit/>
          </a:bodyPr>
          <a:lstStyle/>
          <a:p>
            <a:r>
              <a:rPr lang="en-GB" sz="1600" dirty="0"/>
              <a:t>In 2021 ONS Census;</a:t>
            </a:r>
          </a:p>
          <a:p>
            <a:pPr marL="285750" indent="-285750">
              <a:buFont typeface="Wingdings" panose="05000000000000000000" pitchFamily="2" charset="2"/>
              <a:buChar char="q"/>
            </a:pPr>
            <a:r>
              <a:rPr lang="en-GB" sz="1600" dirty="0"/>
              <a:t>Total population in Cumberland was 273,200 </a:t>
            </a:r>
          </a:p>
          <a:p>
            <a:pPr marL="285750" indent="-285750">
              <a:buFont typeface="Wingdings" panose="05000000000000000000" pitchFamily="2" charset="2"/>
              <a:buChar char="q"/>
            </a:pPr>
            <a:r>
              <a:rPr lang="en-GB" sz="1600" dirty="0"/>
              <a:t>The former Carlisle district population was 110,000</a:t>
            </a:r>
          </a:p>
          <a:p>
            <a:pPr marL="285750" indent="-285750">
              <a:buFont typeface="Wingdings" panose="05000000000000000000" pitchFamily="2" charset="2"/>
              <a:buChar char="q"/>
            </a:pPr>
            <a:r>
              <a:rPr lang="en-GB" sz="1600" dirty="0"/>
              <a:t>The former </a:t>
            </a:r>
            <a:r>
              <a:rPr lang="en-GB" sz="1600" dirty="0" err="1"/>
              <a:t>Allerdale</a:t>
            </a:r>
            <a:r>
              <a:rPr lang="en-GB" sz="1600" dirty="0"/>
              <a:t> district population was 96,200</a:t>
            </a:r>
          </a:p>
          <a:p>
            <a:pPr marL="285750" indent="-285750">
              <a:buFont typeface="Wingdings" panose="05000000000000000000" pitchFamily="2" charset="2"/>
              <a:buChar char="q"/>
            </a:pPr>
            <a:r>
              <a:rPr lang="en-GB" sz="1600" dirty="0"/>
              <a:t>The former Copeland district was 67,100</a:t>
            </a:r>
          </a:p>
        </p:txBody>
      </p:sp>
      <p:pic>
        <p:nvPicPr>
          <p:cNvPr id="9" name="Picture 8">
            <a:extLst>
              <a:ext uri="{FF2B5EF4-FFF2-40B4-BE49-F238E27FC236}">
                <a16:creationId xmlns:a16="http://schemas.microsoft.com/office/drawing/2014/main" id="{95EFE4A4-1169-DCC4-F8C4-AECCC1DD039C}"/>
              </a:ext>
            </a:extLst>
          </p:cNvPr>
          <p:cNvPicPr>
            <a:picLocks noChangeAspect="1"/>
          </p:cNvPicPr>
          <p:nvPr/>
        </p:nvPicPr>
        <p:blipFill>
          <a:blip r:embed="rId4"/>
          <a:stretch>
            <a:fillRect/>
          </a:stretch>
        </p:blipFill>
        <p:spPr>
          <a:xfrm>
            <a:off x="5593635" y="2061210"/>
            <a:ext cx="4899969" cy="3453831"/>
          </a:xfrm>
          <a:prstGeom prst="rect">
            <a:avLst/>
          </a:prstGeom>
        </p:spPr>
      </p:pic>
    </p:spTree>
    <p:extLst>
      <p:ext uri="{BB962C8B-B14F-4D97-AF65-F5344CB8AC3E}">
        <p14:creationId xmlns:p14="http://schemas.microsoft.com/office/powerpoint/2010/main" val="411496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46ECAD-A022-2C57-26A8-820356C87506}"/>
              </a:ext>
            </a:extLst>
          </p:cNvPr>
          <p:cNvSpPr>
            <a:spLocks noGrp="1"/>
          </p:cNvSpPr>
          <p:nvPr>
            <p:ph idx="1"/>
          </p:nvPr>
        </p:nvSpPr>
        <p:spPr>
          <a:xfrm>
            <a:off x="838200" y="648743"/>
            <a:ext cx="10515600" cy="5560514"/>
          </a:xfrm>
        </p:spPr>
        <p:txBody>
          <a:bodyPr/>
          <a:lstStyle/>
          <a:p>
            <a:pPr marL="0" indent="0" algn="ctr">
              <a:buNone/>
            </a:pPr>
            <a:endParaRPr lang="en-GB" b="1" dirty="0">
              <a:solidFill>
                <a:srgbClr val="00B050"/>
              </a:solidFill>
              <a:latin typeface="Arial" panose="020B0604020202020204" pitchFamily="34" charset="0"/>
              <a:cs typeface="Arial" panose="020B0604020202020204" pitchFamily="34" charset="0"/>
            </a:endParaRPr>
          </a:p>
          <a:p>
            <a:pPr marL="0" indent="0" algn="ctr">
              <a:buNone/>
            </a:pPr>
            <a:endParaRPr lang="en-GB" b="1" dirty="0">
              <a:solidFill>
                <a:srgbClr val="00B050"/>
              </a:solidFill>
              <a:latin typeface="Arial" panose="020B0604020202020204" pitchFamily="34" charset="0"/>
              <a:cs typeface="Arial" panose="020B0604020202020204" pitchFamily="34" charset="0"/>
            </a:endParaRPr>
          </a:p>
          <a:p>
            <a:pPr marL="0" indent="0" algn="ctr">
              <a:buNone/>
            </a:pPr>
            <a:endParaRPr lang="en-GB" b="1" dirty="0">
              <a:solidFill>
                <a:srgbClr val="00B050"/>
              </a:solidFill>
              <a:latin typeface="Arial" panose="020B0604020202020204" pitchFamily="34" charset="0"/>
              <a:cs typeface="Arial" panose="020B0604020202020204" pitchFamily="34" charset="0"/>
            </a:endParaRPr>
          </a:p>
          <a:p>
            <a:pPr marL="0" indent="0" algn="ctr">
              <a:buNone/>
            </a:pPr>
            <a:endParaRPr lang="en-GB" b="1" dirty="0">
              <a:solidFill>
                <a:srgbClr val="00B050"/>
              </a:solidFill>
              <a:latin typeface="Arial" panose="020B0604020202020204" pitchFamily="34" charset="0"/>
              <a:cs typeface="Arial" panose="020B0604020202020204" pitchFamily="34" charset="0"/>
            </a:endParaRPr>
          </a:p>
          <a:p>
            <a:pPr marL="0" indent="0" algn="ctr">
              <a:buNone/>
            </a:pPr>
            <a:r>
              <a:rPr lang="en-GB" sz="4000" b="1" dirty="0">
                <a:solidFill>
                  <a:srgbClr val="00B050"/>
                </a:solidFill>
                <a:latin typeface="Arial" panose="020B0604020202020204" pitchFamily="34" charset="0"/>
                <a:cs typeface="Arial" panose="020B0604020202020204" pitchFamily="34" charset="0"/>
              </a:rPr>
              <a:t>Welcome and Introductions </a:t>
            </a:r>
          </a:p>
          <a:p>
            <a:pPr marL="0" indent="0">
              <a:buNone/>
            </a:pPr>
            <a:endParaRPr lang="en-GB" dirty="0"/>
          </a:p>
        </p:txBody>
      </p:sp>
      <p:pic>
        <p:nvPicPr>
          <p:cNvPr id="4" name="Picture 3" descr="A picture containing timeline&#10;&#10;Description automatically generated">
            <a:extLst>
              <a:ext uri="{FF2B5EF4-FFF2-40B4-BE49-F238E27FC236}">
                <a16:creationId xmlns:a16="http://schemas.microsoft.com/office/drawing/2014/main" id="{C8C983F8-E81A-ED87-F651-B3F971CC6C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5561514"/>
            <a:ext cx="9144000" cy="1296489"/>
          </a:xfrm>
          <a:prstGeom prst="rect">
            <a:avLst/>
          </a:prstGeom>
        </p:spPr>
      </p:pic>
    </p:spTree>
    <p:extLst>
      <p:ext uri="{BB962C8B-B14F-4D97-AF65-F5344CB8AC3E}">
        <p14:creationId xmlns:p14="http://schemas.microsoft.com/office/powerpoint/2010/main" val="2962243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19D31FB-2D4A-4C11-9D6B-EF57A436D0EF}"/>
              </a:ext>
            </a:extLst>
          </p:cNvPr>
          <p:cNvSpPr txBox="1">
            <a:spLocks/>
          </p:cNvSpPr>
          <p:nvPr/>
        </p:nvSpPr>
        <p:spPr>
          <a:xfrm>
            <a:off x="2003160" y="417576"/>
            <a:ext cx="8182230" cy="1249394"/>
          </a:xfrm>
          <a:prstGeom prst="rect">
            <a:avLst/>
          </a:prstGeom>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ts val="600"/>
              </a:spcAft>
              <a:buNone/>
            </a:pPr>
            <a:r>
              <a:rPr lang="en-US" sz="5700" b="1" dirty="0">
                <a:latin typeface="+mj-lt"/>
                <a:ea typeface="+mj-ea"/>
                <a:cs typeface="+mj-cs"/>
              </a:rPr>
              <a:t>Live Births by former district</a:t>
            </a:r>
          </a:p>
        </p:txBody>
      </p:sp>
      <p:pic>
        <p:nvPicPr>
          <p:cNvPr id="2" name="Picture 1" descr="A picture containing timeline&#10;&#10;Description automatically generated">
            <a:extLst>
              <a:ext uri="{FF2B5EF4-FFF2-40B4-BE49-F238E27FC236}">
                <a16:creationId xmlns:a16="http://schemas.microsoft.com/office/drawing/2014/main" id="{5C153F08-FEC8-4614-B509-18B366BA5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5561514"/>
            <a:ext cx="9144000" cy="1296489"/>
          </a:xfrm>
          <a:prstGeom prst="rect">
            <a:avLst/>
          </a:prstGeom>
        </p:spPr>
      </p:pic>
      <p:graphicFrame>
        <p:nvGraphicFramePr>
          <p:cNvPr id="13" name="Object 12">
            <a:extLst>
              <a:ext uri="{FF2B5EF4-FFF2-40B4-BE49-F238E27FC236}">
                <a16:creationId xmlns:a16="http://schemas.microsoft.com/office/drawing/2014/main" id="{7B05838C-4DA5-49CB-D149-80FB307A039E}"/>
              </a:ext>
            </a:extLst>
          </p:cNvPr>
          <p:cNvGraphicFramePr>
            <a:graphicFrameLocks noChangeAspect="1"/>
          </p:cNvGraphicFramePr>
          <p:nvPr/>
        </p:nvGraphicFramePr>
        <p:xfrm>
          <a:off x="2003162" y="1984377"/>
          <a:ext cx="7626615" cy="1734301"/>
        </p:xfrm>
        <a:graphic>
          <a:graphicData uri="http://schemas.openxmlformats.org/presentationml/2006/ole">
            <mc:AlternateContent xmlns:mc="http://schemas.openxmlformats.org/markup-compatibility/2006">
              <mc:Choice xmlns:v="urn:schemas-microsoft-com:vml" Requires="v">
                <p:oleObj name="Worksheet" r:id="rId3" imgW="4495696" imgH="1022465" progId="Excel.Sheet.12">
                  <p:embed/>
                </p:oleObj>
              </mc:Choice>
              <mc:Fallback>
                <p:oleObj name="Worksheet" r:id="rId3" imgW="4495696" imgH="1022465" progId="Excel.Sheet.12">
                  <p:embed/>
                  <p:pic>
                    <p:nvPicPr>
                      <p:cNvPr id="13" name="Object 12">
                        <a:extLst>
                          <a:ext uri="{FF2B5EF4-FFF2-40B4-BE49-F238E27FC236}">
                            <a16:creationId xmlns:a16="http://schemas.microsoft.com/office/drawing/2014/main" id="{7B05838C-4DA5-49CB-D149-80FB307A039E}"/>
                          </a:ext>
                        </a:extLst>
                      </p:cNvPr>
                      <p:cNvPicPr/>
                      <p:nvPr/>
                    </p:nvPicPr>
                    <p:blipFill>
                      <a:blip r:embed="rId4"/>
                      <a:stretch>
                        <a:fillRect/>
                      </a:stretch>
                    </p:blipFill>
                    <p:spPr>
                      <a:xfrm>
                        <a:off x="2003162" y="1984377"/>
                        <a:ext cx="7626615" cy="1734301"/>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674F4E86-A1C3-ABA9-2C33-E0DD5A7B6B0D}"/>
              </a:ext>
            </a:extLst>
          </p:cNvPr>
          <p:cNvSpPr txBox="1"/>
          <p:nvPr/>
        </p:nvSpPr>
        <p:spPr>
          <a:xfrm>
            <a:off x="2076453" y="3736119"/>
            <a:ext cx="4752975" cy="246221"/>
          </a:xfrm>
          <a:prstGeom prst="rect">
            <a:avLst/>
          </a:prstGeom>
          <a:noFill/>
        </p:spPr>
        <p:txBody>
          <a:bodyPr wrap="square" rtlCol="0">
            <a:spAutoFit/>
          </a:bodyPr>
          <a:lstStyle/>
          <a:p>
            <a:r>
              <a:rPr lang="en-GB" sz="1000"/>
              <a:t>https://www.nomisweb.co.uk/query/construct/submit.asp?menuopt=201&amp;subcomp=</a:t>
            </a:r>
            <a:endParaRPr lang="en-GB" sz="1000" dirty="0"/>
          </a:p>
        </p:txBody>
      </p:sp>
      <p:sp>
        <p:nvSpPr>
          <p:cNvPr id="16" name="TextBox 15">
            <a:extLst>
              <a:ext uri="{FF2B5EF4-FFF2-40B4-BE49-F238E27FC236}">
                <a16:creationId xmlns:a16="http://schemas.microsoft.com/office/drawing/2014/main" id="{52816B80-B62D-66EC-D664-D222BF03D87A}"/>
              </a:ext>
            </a:extLst>
          </p:cNvPr>
          <p:cNvSpPr txBox="1"/>
          <p:nvPr/>
        </p:nvSpPr>
        <p:spPr>
          <a:xfrm>
            <a:off x="2003159" y="3982340"/>
            <a:ext cx="3778516" cy="1323439"/>
          </a:xfrm>
          <a:prstGeom prst="rect">
            <a:avLst/>
          </a:prstGeom>
          <a:noFill/>
        </p:spPr>
        <p:txBody>
          <a:bodyPr wrap="square" rtlCol="0">
            <a:spAutoFit/>
          </a:bodyPr>
          <a:lstStyle/>
          <a:p>
            <a:pPr marL="285750" indent="-285750">
              <a:buFont typeface="Wingdings" panose="05000000000000000000" pitchFamily="2" charset="2"/>
              <a:buChar char="q"/>
            </a:pPr>
            <a:r>
              <a:rPr lang="en-GB" sz="1600" dirty="0"/>
              <a:t>The number of births in Cumberland has remained fairly static over the last 4 years</a:t>
            </a:r>
          </a:p>
          <a:p>
            <a:pPr marL="285750" indent="-285750">
              <a:buFont typeface="Wingdings" panose="05000000000000000000" pitchFamily="2" charset="2"/>
              <a:buChar char="q"/>
            </a:pPr>
            <a:r>
              <a:rPr lang="en-GB" sz="1600" dirty="0"/>
              <a:t>However, the number of births has steadily fallen in the last 10 years</a:t>
            </a:r>
          </a:p>
        </p:txBody>
      </p:sp>
    </p:spTree>
    <p:extLst>
      <p:ext uri="{BB962C8B-B14F-4D97-AF65-F5344CB8AC3E}">
        <p14:creationId xmlns:p14="http://schemas.microsoft.com/office/powerpoint/2010/main" val="2269174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B947F00-1E8B-4ECD-AF94-97C05DF77B92}"/>
              </a:ext>
            </a:extLst>
          </p:cNvPr>
          <p:cNvSpPr txBox="1">
            <a:spLocks/>
          </p:cNvSpPr>
          <p:nvPr/>
        </p:nvSpPr>
        <p:spPr>
          <a:xfrm>
            <a:off x="2003160" y="417576"/>
            <a:ext cx="8182230" cy="124939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ts val="600"/>
              </a:spcAft>
              <a:buNone/>
            </a:pPr>
            <a:r>
              <a:rPr lang="en-US" sz="5700" b="1">
                <a:latin typeface="+mj-lt"/>
                <a:ea typeface="+mj-ea"/>
                <a:cs typeface="+mj-cs"/>
              </a:rPr>
              <a:t>0-15 Population (mid-2022)</a:t>
            </a:r>
          </a:p>
        </p:txBody>
      </p:sp>
      <p:pic>
        <p:nvPicPr>
          <p:cNvPr id="7" name="Picture 6">
            <a:extLst>
              <a:ext uri="{FF2B5EF4-FFF2-40B4-BE49-F238E27FC236}">
                <a16:creationId xmlns:a16="http://schemas.microsoft.com/office/drawing/2014/main" id="{3C9D1859-C19F-1463-2351-0C196BFB258D}"/>
              </a:ext>
            </a:extLst>
          </p:cNvPr>
          <p:cNvPicPr>
            <a:picLocks noChangeAspect="1"/>
          </p:cNvPicPr>
          <p:nvPr/>
        </p:nvPicPr>
        <p:blipFill>
          <a:blip r:embed="rId2"/>
          <a:stretch>
            <a:fillRect/>
          </a:stretch>
        </p:blipFill>
        <p:spPr>
          <a:xfrm>
            <a:off x="1742009" y="2359906"/>
            <a:ext cx="5275539" cy="2423896"/>
          </a:xfrm>
          <a:prstGeom prst="rect">
            <a:avLst/>
          </a:prstGeom>
        </p:spPr>
      </p:pic>
      <p:pic>
        <p:nvPicPr>
          <p:cNvPr id="2" name="Picture 1" descr="A picture containing timeline&#10;&#10;Description automatically generated">
            <a:extLst>
              <a:ext uri="{FF2B5EF4-FFF2-40B4-BE49-F238E27FC236}">
                <a16:creationId xmlns:a16="http://schemas.microsoft.com/office/drawing/2014/main" id="{BD4ACCD9-9B1D-4584-A0FF-730739C2A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5561514"/>
            <a:ext cx="9144000" cy="1296489"/>
          </a:xfrm>
          <a:prstGeom prst="rect">
            <a:avLst/>
          </a:prstGeom>
        </p:spPr>
      </p:pic>
      <p:sp>
        <p:nvSpPr>
          <p:cNvPr id="8" name="TextBox 7">
            <a:extLst>
              <a:ext uri="{FF2B5EF4-FFF2-40B4-BE49-F238E27FC236}">
                <a16:creationId xmlns:a16="http://schemas.microsoft.com/office/drawing/2014/main" id="{8A5CA54F-0C97-4EDB-77A0-E7CCF382BF35}"/>
              </a:ext>
            </a:extLst>
          </p:cNvPr>
          <p:cNvSpPr txBox="1"/>
          <p:nvPr/>
        </p:nvSpPr>
        <p:spPr>
          <a:xfrm>
            <a:off x="7231858" y="2282757"/>
            <a:ext cx="3218139" cy="2554545"/>
          </a:xfrm>
          <a:prstGeom prst="rect">
            <a:avLst/>
          </a:prstGeom>
          <a:noFill/>
        </p:spPr>
        <p:txBody>
          <a:bodyPr wrap="square" rtlCol="0">
            <a:spAutoFit/>
          </a:bodyPr>
          <a:lstStyle/>
          <a:p>
            <a:pPr marL="285750" indent="-285750">
              <a:buFont typeface="Wingdings" panose="05000000000000000000" pitchFamily="2" charset="2"/>
              <a:buChar char="q"/>
            </a:pPr>
            <a:r>
              <a:rPr lang="en-GB" sz="1600" dirty="0"/>
              <a:t>The 0-15population has increased overall</a:t>
            </a:r>
          </a:p>
          <a:p>
            <a:pPr marL="285750" indent="-285750">
              <a:buFont typeface="Wingdings" panose="05000000000000000000" pitchFamily="2" charset="2"/>
              <a:buChar char="q"/>
            </a:pPr>
            <a:r>
              <a:rPr lang="en-GB" sz="1600" dirty="0"/>
              <a:t>The former district area of Carlisle has solely contributed to this.</a:t>
            </a:r>
          </a:p>
          <a:p>
            <a:pPr marL="285750" indent="-285750">
              <a:buFont typeface="Wingdings" panose="05000000000000000000" pitchFamily="2" charset="2"/>
              <a:buChar char="q"/>
            </a:pPr>
            <a:r>
              <a:rPr lang="en-GB" sz="1600" dirty="0"/>
              <a:t>The number of 0-15yr olds in former </a:t>
            </a:r>
            <a:r>
              <a:rPr lang="en-GB" sz="1600" dirty="0" err="1"/>
              <a:t>Allerdale</a:t>
            </a:r>
            <a:r>
              <a:rPr lang="en-GB" sz="1600" dirty="0"/>
              <a:t> &amp; former Copeland have decreased</a:t>
            </a:r>
          </a:p>
          <a:p>
            <a:pPr marL="285750" indent="-285750">
              <a:buFont typeface="Wingdings" panose="05000000000000000000" pitchFamily="2" charset="2"/>
              <a:buChar char="q"/>
            </a:pPr>
            <a:r>
              <a:rPr lang="en-GB" sz="1600" dirty="0"/>
              <a:t>0-15 population makes up 16% of the Cumberland population</a:t>
            </a:r>
          </a:p>
        </p:txBody>
      </p:sp>
    </p:spTree>
    <p:extLst>
      <p:ext uri="{BB962C8B-B14F-4D97-AF65-F5344CB8AC3E}">
        <p14:creationId xmlns:p14="http://schemas.microsoft.com/office/powerpoint/2010/main" val="1109209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imeline&#10;&#10;Description automatically generated">
            <a:extLst>
              <a:ext uri="{FF2B5EF4-FFF2-40B4-BE49-F238E27FC236}">
                <a16:creationId xmlns:a16="http://schemas.microsoft.com/office/drawing/2014/main" id="{4A043F68-E0A4-4C8A-A979-A28B67F8BD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5561514"/>
            <a:ext cx="9144000" cy="1296489"/>
          </a:xfrm>
          <a:prstGeom prst="rect">
            <a:avLst/>
          </a:prstGeom>
        </p:spPr>
      </p:pic>
      <p:pic>
        <p:nvPicPr>
          <p:cNvPr id="5" name="Picture 4">
            <a:extLst>
              <a:ext uri="{FF2B5EF4-FFF2-40B4-BE49-F238E27FC236}">
                <a16:creationId xmlns:a16="http://schemas.microsoft.com/office/drawing/2014/main" id="{AB7AEAB3-6211-8979-B06A-6524C54DAA42}"/>
              </a:ext>
            </a:extLst>
          </p:cNvPr>
          <p:cNvPicPr>
            <a:picLocks noChangeAspect="1"/>
          </p:cNvPicPr>
          <p:nvPr/>
        </p:nvPicPr>
        <p:blipFill>
          <a:blip r:embed="rId3"/>
          <a:stretch>
            <a:fillRect/>
          </a:stretch>
        </p:blipFill>
        <p:spPr>
          <a:xfrm>
            <a:off x="6413507" y="3"/>
            <a:ext cx="4178294" cy="5601645"/>
          </a:xfrm>
          <a:prstGeom prst="rect">
            <a:avLst/>
          </a:prstGeom>
        </p:spPr>
      </p:pic>
      <p:sp>
        <p:nvSpPr>
          <p:cNvPr id="7" name="TextBox 6">
            <a:extLst>
              <a:ext uri="{FF2B5EF4-FFF2-40B4-BE49-F238E27FC236}">
                <a16:creationId xmlns:a16="http://schemas.microsoft.com/office/drawing/2014/main" id="{692C6793-6581-793D-96AC-400B94FDDD46}"/>
              </a:ext>
            </a:extLst>
          </p:cNvPr>
          <p:cNvSpPr txBox="1"/>
          <p:nvPr/>
        </p:nvSpPr>
        <p:spPr>
          <a:xfrm>
            <a:off x="1771653" y="295278"/>
            <a:ext cx="4486275" cy="830997"/>
          </a:xfrm>
          <a:prstGeom prst="rect">
            <a:avLst/>
          </a:prstGeom>
          <a:noFill/>
        </p:spPr>
        <p:txBody>
          <a:bodyPr wrap="square" rtlCol="0">
            <a:spAutoFit/>
          </a:bodyPr>
          <a:lstStyle/>
          <a:p>
            <a:pPr algn="ctr"/>
            <a:r>
              <a:rPr lang="en-GB" sz="4800" dirty="0"/>
              <a:t>Poverty</a:t>
            </a:r>
          </a:p>
        </p:txBody>
      </p:sp>
      <p:graphicFrame>
        <p:nvGraphicFramePr>
          <p:cNvPr id="8" name="Table 7">
            <a:extLst>
              <a:ext uri="{FF2B5EF4-FFF2-40B4-BE49-F238E27FC236}">
                <a16:creationId xmlns:a16="http://schemas.microsoft.com/office/drawing/2014/main" id="{FE22D61B-E71F-0413-14CC-CD6811025E36}"/>
              </a:ext>
            </a:extLst>
          </p:cNvPr>
          <p:cNvGraphicFramePr>
            <a:graphicFrameLocks noGrp="1"/>
          </p:cNvGraphicFramePr>
          <p:nvPr/>
        </p:nvGraphicFramePr>
        <p:xfrm>
          <a:off x="991506" y="1200125"/>
          <a:ext cx="4670434" cy="3621878"/>
        </p:xfrm>
        <a:graphic>
          <a:graphicData uri="http://schemas.openxmlformats.org/drawingml/2006/table">
            <a:tbl>
              <a:tblPr/>
              <a:tblGrid>
                <a:gridCol w="1411766">
                  <a:extLst>
                    <a:ext uri="{9D8B030D-6E8A-4147-A177-3AD203B41FA5}">
                      <a16:colId xmlns:a16="http://schemas.microsoft.com/office/drawing/2014/main" val="1508947459"/>
                    </a:ext>
                  </a:extLst>
                </a:gridCol>
                <a:gridCol w="618857">
                  <a:extLst>
                    <a:ext uri="{9D8B030D-6E8A-4147-A177-3AD203B41FA5}">
                      <a16:colId xmlns:a16="http://schemas.microsoft.com/office/drawing/2014/main" val="4287909652"/>
                    </a:ext>
                  </a:extLst>
                </a:gridCol>
                <a:gridCol w="618857">
                  <a:extLst>
                    <a:ext uri="{9D8B030D-6E8A-4147-A177-3AD203B41FA5}">
                      <a16:colId xmlns:a16="http://schemas.microsoft.com/office/drawing/2014/main" val="3305225157"/>
                    </a:ext>
                  </a:extLst>
                </a:gridCol>
                <a:gridCol w="618857">
                  <a:extLst>
                    <a:ext uri="{9D8B030D-6E8A-4147-A177-3AD203B41FA5}">
                      <a16:colId xmlns:a16="http://schemas.microsoft.com/office/drawing/2014/main" val="1345765496"/>
                    </a:ext>
                  </a:extLst>
                </a:gridCol>
                <a:gridCol w="618857">
                  <a:extLst>
                    <a:ext uri="{9D8B030D-6E8A-4147-A177-3AD203B41FA5}">
                      <a16:colId xmlns:a16="http://schemas.microsoft.com/office/drawing/2014/main" val="1821377919"/>
                    </a:ext>
                  </a:extLst>
                </a:gridCol>
                <a:gridCol w="783240">
                  <a:extLst>
                    <a:ext uri="{9D8B030D-6E8A-4147-A177-3AD203B41FA5}">
                      <a16:colId xmlns:a16="http://schemas.microsoft.com/office/drawing/2014/main" val="3982874377"/>
                    </a:ext>
                  </a:extLst>
                </a:gridCol>
              </a:tblGrid>
              <a:tr h="551366">
                <a:tc>
                  <a:txBody>
                    <a:bodyPr/>
                    <a:lstStyle/>
                    <a:p>
                      <a:pPr algn="l" fontAlgn="b"/>
                      <a:endParaRPr lang="en-GB"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gridSpan="5">
                  <a:txBody>
                    <a:bodyPr/>
                    <a:lstStyle/>
                    <a:p>
                      <a:pPr algn="l" rtl="0" fontAlgn="b"/>
                      <a:r>
                        <a:rPr lang="en-GB" sz="1400" b="1" i="0" u="none" strike="noStrike">
                          <a:solidFill>
                            <a:srgbClr val="000000"/>
                          </a:solidFill>
                          <a:effectLst/>
                          <a:latin typeface="Arial" panose="020B0604020202020204" pitchFamily="34" charset="0"/>
                        </a:rPr>
                        <a:t>Estimated Proportion of people living in deprivation deciles</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33693132"/>
                  </a:ext>
                </a:extLst>
              </a:tr>
              <a:tr h="291044">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gridSpan="5">
                  <a:txBody>
                    <a:bodyPr/>
                    <a:lstStyle/>
                    <a:p>
                      <a:pPr algn="l" rtl="0" fontAlgn="b"/>
                      <a:r>
                        <a:rPr lang="en-GB" sz="1400" b="1" i="0" u="none" strike="noStrike">
                          <a:solidFill>
                            <a:srgbClr val="000000"/>
                          </a:solidFill>
                          <a:effectLst/>
                          <a:latin typeface="Arial" panose="020B0604020202020204" pitchFamily="34" charset="0"/>
                        </a:rPr>
                        <a:t>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57377233"/>
                  </a:ext>
                </a:extLst>
              </a:tr>
              <a:tr h="434948">
                <a:tc>
                  <a:txBody>
                    <a:bodyPr/>
                    <a:lstStyle/>
                    <a:p>
                      <a:pPr algn="l" fontAlgn="b"/>
                      <a:r>
                        <a:rPr lang="en-GB" sz="11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Calibri" panose="020F0502020204030204" pitchFamily="34" charset="0"/>
                        </a:rPr>
                        <a:t>Allerdale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GB" sz="1100" b="1" i="0" u="none" strike="noStrike">
                          <a:solidFill>
                            <a:srgbClr val="000000"/>
                          </a:solidFill>
                          <a:effectLst/>
                          <a:latin typeface="Calibri" panose="020F0502020204030204" pitchFamily="34" charset="0"/>
                        </a:rPr>
                        <a:t>Carlisle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Calibri" panose="020F0502020204030204" pitchFamily="34" charset="0"/>
                        </a:rPr>
                        <a:t>Copeland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GB" sz="1100" b="1" i="0" u="none" strike="noStrike">
                          <a:solidFill>
                            <a:srgbClr val="000000"/>
                          </a:solidFill>
                          <a:effectLst/>
                          <a:latin typeface="Calibri" panose="020F0502020204030204" pitchFamily="34" charset="0"/>
                        </a:rPr>
                        <a:t>Cumberland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9384471"/>
                  </a:ext>
                </a:extLst>
              </a:tr>
              <a:tr h="234452">
                <a:tc>
                  <a:txBody>
                    <a:bodyPr/>
                    <a:lstStyle/>
                    <a:p>
                      <a:pPr algn="l" fontAlgn="b"/>
                      <a:r>
                        <a:rPr lang="en-GB" sz="1100" b="1" i="0" u="none" strike="noStrike">
                          <a:solidFill>
                            <a:srgbClr val="000000"/>
                          </a:solidFill>
                          <a:effectLst/>
                          <a:latin typeface="Calibri" panose="020F0502020204030204" pitchFamily="34" charset="0"/>
                        </a:rPr>
                        <a:t>Most Deprived 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11.80%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GB" sz="1100" b="0" i="0" u="none" strike="noStrike">
                          <a:solidFill>
                            <a:srgbClr val="000000"/>
                          </a:solidFill>
                          <a:effectLst/>
                          <a:latin typeface="Calibri" panose="020F0502020204030204" pitchFamily="34" charset="0"/>
                        </a:rPr>
                        <a:t>6.30%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6.70%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GB" sz="1100" b="0" i="0" u="none" strike="noStrike">
                          <a:solidFill>
                            <a:srgbClr val="000000"/>
                          </a:solidFill>
                          <a:effectLst/>
                          <a:latin typeface="Calibri" panose="020F0502020204030204" pitchFamily="34" charset="0"/>
                        </a:rPr>
                        <a:t>8.30%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918958"/>
                  </a:ext>
                </a:extLst>
              </a:tr>
              <a:tr h="234452">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8.20%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GB" sz="1100" b="0" i="0" u="none" strike="noStrike">
                          <a:solidFill>
                            <a:srgbClr val="000000"/>
                          </a:solidFill>
                          <a:effectLst/>
                          <a:latin typeface="Calibri" panose="020F0502020204030204" pitchFamily="34" charset="0"/>
                        </a:rPr>
                        <a:t>11.30%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16.40%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GB" sz="1100" b="0" i="0" u="none" strike="noStrike">
                          <a:solidFill>
                            <a:srgbClr val="000000"/>
                          </a:solidFill>
                          <a:effectLst/>
                          <a:latin typeface="Calibri" panose="020F0502020204030204" pitchFamily="34" charset="0"/>
                        </a:rPr>
                        <a:t>11.50%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5519343"/>
                  </a:ext>
                </a:extLst>
              </a:tr>
              <a:tr h="234452">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10.40%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GB" sz="1100" b="0" i="0" u="none" strike="noStrike">
                          <a:solidFill>
                            <a:srgbClr val="000000"/>
                          </a:solidFill>
                          <a:effectLst/>
                          <a:latin typeface="Calibri" panose="020F0502020204030204" pitchFamily="34" charset="0"/>
                        </a:rPr>
                        <a:t>14.60%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17.50%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GB" sz="1100" b="0" i="0" u="none" strike="noStrike">
                          <a:solidFill>
                            <a:srgbClr val="000000"/>
                          </a:solidFill>
                          <a:effectLst/>
                          <a:latin typeface="Calibri" panose="020F0502020204030204" pitchFamily="34" charset="0"/>
                        </a:rPr>
                        <a:t>13.80%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987842"/>
                  </a:ext>
                </a:extLst>
              </a:tr>
              <a:tr h="234452">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14.10%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GB" sz="1100" b="0" i="0" u="none" strike="noStrike">
                          <a:solidFill>
                            <a:srgbClr val="000000"/>
                          </a:solidFill>
                          <a:effectLst/>
                          <a:latin typeface="Calibri" panose="020F0502020204030204" pitchFamily="34" charset="0"/>
                        </a:rPr>
                        <a:t>13.90%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15.70%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GB" sz="1100" b="0" i="0" u="none" strike="noStrike">
                          <a:solidFill>
                            <a:srgbClr val="000000"/>
                          </a:solidFill>
                          <a:effectLst/>
                          <a:latin typeface="Calibri" panose="020F0502020204030204" pitchFamily="34" charset="0"/>
                        </a:rPr>
                        <a:t>14.40%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4461786"/>
                  </a:ext>
                </a:extLst>
              </a:tr>
              <a:tr h="234452">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10.70%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GB" sz="1100" b="0" i="0" u="none" strike="noStrike">
                          <a:solidFill>
                            <a:srgbClr val="000000"/>
                          </a:solidFill>
                          <a:effectLst/>
                          <a:latin typeface="Calibri" panose="020F0502020204030204" pitchFamily="34" charset="0"/>
                        </a:rPr>
                        <a:t>9.90%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14.20%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GB" sz="1100" b="0" i="0" u="none" strike="noStrike">
                          <a:solidFill>
                            <a:srgbClr val="000000"/>
                          </a:solidFill>
                          <a:effectLst/>
                          <a:latin typeface="Calibri" panose="020F0502020204030204" pitchFamily="34" charset="0"/>
                        </a:rPr>
                        <a:t>11.30%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6107674"/>
                  </a:ext>
                </a:extLst>
              </a:tr>
              <a:tr h="234452">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11.70%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GB" sz="1100" b="0" i="0" u="none" strike="noStrike">
                          <a:solidFill>
                            <a:srgbClr val="000000"/>
                          </a:solidFill>
                          <a:effectLst/>
                          <a:latin typeface="Calibri" panose="020F0502020204030204" pitchFamily="34" charset="0"/>
                        </a:rPr>
                        <a:t>5.60%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11.70%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GB" sz="1100" b="0" i="0" u="none" strike="noStrike">
                          <a:solidFill>
                            <a:srgbClr val="000000"/>
                          </a:solidFill>
                          <a:effectLst/>
                          <a:latin typeface="Calibri" panose="020F0502020204030204" pitchFamily="34" charset="0"/>
                        </a:rPr>
                        <a:t>9.30%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2335754"/>
                  </a:ext>
                </a:extLst>
              </a:tr>
              <a:tr h="234452">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14.20%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GB" sz="1100" b="0" i="0" u="none" strike="noStrike">
                          <a:solidFill>
                            <a:srgbClr val="000000"/>
                          </a:solidFill>
                          <a:effectLst/>
                          <a:latin typeface="Calibri" panose="020F0502020204030204" pitchFamily="34" charset="0"/>
                        </a:rPr>
                        <a:t>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GB" sz="1100" b="0" i="0" u="none" strike="noStrike">
                          <a:solidFill>
                            <a:srgbClr val="000000"/>
                          </a:solidFill>
                          <a:effectLst/>
                          <a:latin typeface="Calibri" panose="020F0502020204030204" pitchFamily="34" charset="0"/>
                        </a:rPr>
                        <a:t>11.40%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5279027"/>
                  </a:ext>
                </a:extLst>
              </a:tr>
              <a:tr h="234452">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8.20%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GB" sz="1100" b="0" i="0" u="none" strike="noStrike">
                          <a:solidFill>
                            <a:srgbClr val="000000"/>
                          </a:solidFill>
                          <a:effectLst/>
                          <a:latin typeface="Calibri" panose="020F0502020204030204" pitchFamily="34" charset="0"/>
                        </a:rPr>
                        <a:t>6.00%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6.50%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GB" sz="1100" b="0" i="0" u="none" strike="noStrike">
                          <a:solidFill>
                            <a:srgbClr val="000000"/>
                          </a:solidFill>
                          <a:effectLst/>
                          <a:latin typeface="Calibri" panose="020F0502020204030204" pitchFamily="34" charset="0"/>
                        </a:rPr>
                        <a:t>6.90%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0575698"/>
                  </a:ext>
                </a:extLst>
              </a:tr>
              <a:tr h="234452">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5.40%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GB" sz="1100" b="0" i="0" u="none" strike="noStrike">
                          <a:solidFill>
                            <a:srgbClr val="000000"/>
                          </a:solidFill>
                          <a:effectLst/>
                          <a:latin typeface="Calibri" panose="020F0502020204030204" pitchFamily="34" charset="0"/>
                        </a:rPr>
                        <a:t>8.90%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6.10%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GB" sz="1100" b="0" i="0" u="none" strike="noStrike">
                          <a:solidFill>
                            <a:srgbClr val="000000"/>
                          </a:solidFill>
                          <a:effectLst/>
                          <a:latin typeface="Calibri" panose="020F0502020204030204" pitchFamily="34" charset="0"/>
                        </a:rPr>
                        <a:t>7.00%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1561589"/>
                  </a:ext>
                </a:extLst>
              </a:tr>
              <a:tr h="234452">
                <a:tc>
                  <a:txBody>
                    <a:bodyPr/>
                    <a:lstStyle/>
                    <a:p>
                      <a:pPr algn="l" fontAlgn="b"/>
                      <a:r>
                        <a:rPr lang="en-GB" sz="1100" b="1" i="0" u="none" strike="noStrike">
                          <a:solidFill>
                            <a:srgbClr val="000000"/>
                          </a:solidFill>
                          <a:effectLst/>
                          <a:latin typeface="Calibri" panose="020F0502020204030204" pitchFamily="34" charset="0"/>
                        </a:rPr>
                        <a:t>Least Deprived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5.10%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GB" sz="1100" b="0" i="0" u="none" strike="noStrike">
                          <a:solidFill>
                            <a:srgbClr val="000000"/>
                          </a:solidFill>
                          <a:effectLst/>
                          <a:latin typeface="Calibri" panose="020F0502020204030204" pitchFamily="34" charset="0"/>
                        </a:rPr>
                        <a:t>7.40%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5.10%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GB" sz="1100" b="0" i="0" u="none" strike="noStrike" dirty="0">
                          <a:solidFill>
                            <a:srgbClr val="000000"/>
                          </a:solidFill>
                          <a:effectLst/>
                          <a:latin typeface="Calibri" panose="020F0502020204030204" pitchFamily="34" charset="0"/>
                        </a:rPr>
                        <a:t>6.00%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9299518"/>
                  </a:ext>
                </a:extLst>
              </a:tr>
            </a:tbl>
          </a:graphicData>
        </a:graphic>
      </p:graphicFrame>
    </p:spTree>
    <p:extLst>
      <p:ext uri="{BB962C8B-B14F-4D97-AF65-F5344CB8AC3E}">
        <p14:creationId xmlns:p14="http://schemas.microsoft.com/office/powerpoint/2010/main" val="3627569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imeline&#10;&#10;Description automatically generated">
            <a:extLst>
              <a:ext uri="{FF2B5EF4-FFF2-40B4-BE49-F238E27FC236}">
                <a16:creationId xmlns:a16="http://schemas.microsoft.com/office/drawing/2014/main" id="{4A043F68-E0A4-4C8A-A979-A28B67F8BD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5561514"/>
            <a:ext cx="9144000" cy="1296489"/>
          </a:xfrm>
          <a:prstGeom prst="rect">
            <a:avLst/>
          </a:prstGeom>
        </p:spPr>
      </p:pic>
      <p:sp>
        <p:nvSpPr>
          <p:cNvPr id="7" name="TextBox 6">
            <a:extLst>
              <a:ext uri="{FF2B5EF4-FFF2-40B4-BE49-F238E27FC236}">
                <a16:creationId xmlns:a16="http://schemas.microsoft.com/office/drawing/2014/main" id="{692C6793-6581-793D-96AC-400B94FDDD46}"/>
              </a:ext>
            </a:extLst>
          </p:cNvPr>
          <p:cNvSpPr txBox="1"/>
          <p:nvPr/>
        </p:nvSpPr>
        <p:spPr>
          <a:xfrm>
            <a:off x="8001003" y="2598003"/>
            <a:ext cx="4486275" cy="830997"/>
          </a:xfrm>
          <a:prstGeom prst="rect">
            <a:avLst/>
          </a:prstGeom>
          <a:noFill/>
        </p:spPr>
        <p:txBody>
          <a:bodyPr wrap="square" rtlCol="0">
            <a:spAutoFit/>
          </a:bodyPr>
          <a:lstStyle/>
          <a:p>
            <a:pPr algn="ctr"/>
            <a:r>
              <a:rPr lang="en-GB" sz="4800" dirty="0"/>
              <a:t>Child Poverty</a:t>
            </a:r>
          </a:p>
        </p:txBody>
      </p:sp>
      <p:pic>
        <p:nvPicPr>
          <p:cNvPr id="6" name="Picture 5">
            <a:extLst>
              <a:ext uri="{FF2B5EF4-FFF2-40B4-BE49-F238E27FC236}">
                <a16:creationId xmlns:a16="http://schemas.microsoft.com/office/drawing/2014/main" id="{05598FD1-DD32-CA8C-1450-EE13710284CD}"/>
              </a:ext>
            </a:extLst>
          </p:cNvPr>
          <p:cNvPicPr>
            <a:picLocks noChangeAspect="1"/>
          </p:cNvPicPr>
          <p:nvPr/>
        </p:nvPicPr>
        <p:blipFill>
          <a:blip r:embed="rId3"/>
          <a:stretch>
            <a:fillRect/>
          </a:stretch>
        </p:blipFill>
        <p:spPr>
          <a:xfrm>
            <a:off x="163796" y="232744"/>
            <a:ext cx="8267116" cy="5561514"/>
          </a:xfrm>
          <a:prstGeom prst="rect">
            <a:avLst/>
          </a:prstGeom>
        </p:spPr>
      </p:pic>
    </p:spTree>
    <p:extLst>
      <p:ext uri="{BB962C8B-B14F-4D97-AF65-F5344CB8AC3E}">
        <p14:creationId xmlns:p14="http://schemas.microsoft.com/office/powerpoint/2010/main" val="2916201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imeline&#10;&#10;Description automatically generated">
            <a:extLst>
              <a:ext uri="{FF2B5EF4-FFF2-40B4-BE49-F238E27FC236}">
                <a16:creationId xmlns:a16="http://schemas.microsoft.com/office/drawing/2014/main" id="{4A043F68-E0A4-4C8A-A979-A28B67F8BD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5561514"/>
            <a:ext cx="9144000" cy="1296489"/>
          </a:xfrm>
          <a:prstGeom prst="rect">
            <a:avLst/>
          </a:prstGeom>
        </p:spPr>
      </p:pic>
      <p:sp>
        <p:nvSpPr>
          <p:cNvPr id="3" name="TextBox 2">
            <a:extLst>
              <a:ext uri="{FF2B5EF4-FFF2-40B4-BE49-F238E27FC236}">
                <a16:creationId xmlns:a16="http://schemas.microsoft.com/office/drawing/2014/main" id="{DA91F5CA-DE43-EC77-DC6B-D2DBBA8A7EF5}"/>
              </a:ext>
            </a:extLst>
          </p:cNvPr>
          <p:cNvSpPr txBox="1"/>
          <p:nvPr/>
        </p:nvSpPr>
        <p:spPr>
          <a:xfrm>
            <a:off x="197868" y="158439"/>
            <a:ext cx="4608213" cy="461665"/>
          </a:xfrm>
          <a:prstGeom prst="rect">
            <a:avLst/>
          </a:prstGeom>
          <a:noFill/>
        </p:spPr>
        <p:txBody>
          <a:bodyPr wrap="square" rtlCol="0">
            <a:spAutoFit/>
          </a:bodyPr>
          <a:lstStyle/>
          <a:p>
            <a:pPr algn="ctr"/>
            <a:r>
              <a:rPr lang="en-GB" sz="2400" b="1" dirty="0"/>
              <a:t>Housing &amp; Homelessness</a:t>
            </a:r>
          </a:p>
        </p:txBody>
      </p:sp>
      <p:pic>
        <p:nvPicPr>
          <p:cNvPr id="9" name="Picture 8">
            <a:extLst>
              <a:ext uri="{FF2B5EF4-FFF2-40B4-BE49-F238E27FC236}">
                <a16:creationId xmlns:a16="http://schemas.microsoft.com/office/drawing/2014/main" id="{2DC871A5-860C-70DB-05E7-732A0A6B459D}"/>
              </a:ext>
            </a:extLst>
          </p:cNvPr>
          <p:cNvPicPr>
            <a:picLocks noChangeAspect="1"/>
          </p:cNvPicPr>
          <p:nvPr/>
        </p:nvPicPr>
        <p:blipFill>
          <a:blip r:embed="rId3"/>
          <a:stretch>
            <a:fillRect/>
          </a:stretch>
        </p:blipFill>
        <p:spPr>
          <a:xfrm>
            <a:off x="197868" y="620104"/>
            <a:ext cx="5279479" cy="2287295"/>
          </a:xfrm>
          <a:prstGeom prst="rect">
            <a:avLst/>
          </a:prstGeom>
        </p:spPr>
      </p:pic>
      <p:pic>
        <p:nvPicPr>
          <p:cNvPr id="12" name="Picture 11">
            <a:extLst>
              <a:ext uri="{FF2B5EF4-FFF2-40B4-BE49-F238E27FC236}">
                <a16:creationId xmlns:a16="http://schemas.microsoft.com/office/drawing/2014/main" id="{89D9BBF1-390D-8F0D-7AB4-9E9333416321}"/>
              </a:ext>
            </a:extLst>
          </p:cNvPr>
          <p:cNvPicPr>
            <a:picLocks noChangeAspect="1"/>
          </p:cNvPicPr>
          <p:nvPr/>
        </p:nvPicPr>
        <p:blipFill>
          <a:blip r:embed="rId4"/>
          <a:stretch>
            <a:fillRect/>
          </a:stretch>
        </p:blipFill>
        <p:spPr>
          <a:xfrm>
            <a:off x="6096000" y="592332"/>
            <a:ext cx="5970559" cy="2609150"/>
          </a:xfrm>
          <a:prstGeom prst="rect">
            <a:avLst/>
          </a:prstGeom>
        </p:spPr>
      </p:pic>
      <p:sp>
        <p:nvSpPr>
          <p:cNvPr id="13" name="TextBox 12">
            <a:extLst>
              <a:ext uri="{FF2B5EF4-FFF2-40B4-BE49-F238E27FC236}">
                <a16:creationId xmlns:a16="http://schemas.microsoft.com/office/drawing/2014/main" id="{CF463A25-393C-8C3A-2FE1-BBBE7333653B}"/>
              </a:ext>
            </a:extLst>
          </p:cNvPr>
          <p:cNvSpPr txBox="1"/>
          <p:nvPr/>
        </p:nvSpPr>
        <p:spPr>
          <a:xfrm>
            <a:off x="7453454" y="158438"/>
            <a:ext cx="2981325" cy="461665"/>
          </a:xfrm>
          <a:prstGeom prst="rect">
            <a:avLst/>
          </a:prstGeom>
          <a:noFill/>
        </p:spPr>
        <p:txBody>
          <a:bodyPr wrap="square" rtlCol="0">
            <a:spAutoFit/>
          </a:bodyPr>
          <a:lstStyle/>
          <a:p>
            <a:pPr algn="ctr"/>
            <a:r>
              <a:rPr lang="en-GB" sz="2400" b="1" dirty="0"/>
              <a:t>Employment</a:t>
            </a:r>
          </a:p>
        </p:txBody>
      </p:sp>
      <p:pic>
        <p:nvPicPr>
          <p:cNvPr id="16" name="Picture 15">
            <a:extLst>
              <a:ext uri="{FF2B5EF4-FFF2-40B4-BE49-F238E27FC236}">
                <a16:creationId xmlns:a16="http://schemas.microsoft.com/office/drawing/2014/main" id="{ABF47D04-798F-C77D-A03F-846F64BED004}"/>
              </a:ext>
            </a:extLst>
          </p:cNvPr>
          <p:cNvPicPr>
            <a:picLocks noChangeAspect="1"/>
          </p:cNvPicPr>
          <p:nvPr/>
        </p:nvPicPr>
        <p:blipFill>
          <a:blip r:embed="rId5"/>
          <a:stretch>
            <a:fillRect/>
          </a:stretch>
        </p:blipFill>
        <p:spPr>
          <a:xfrm>
            <a:off x="904040" y="3080207"/>
            <a:ext cx="3016112" cy="2308499"/>
          </a:xfrm>
          <a:prstGeom prst="rect">
            <a:avLst/>
          </a:prstGeom>
        </p:spPr>
      </p:pic>
      <p:pic>
        <p:nvPicPr>
          <p:cNvPr id="19" name="Picture 18">
            <a:extLst>
              <a:ext uri="{FF2B5EF4-FFF2-40B4-BE49-F238E27FC236}">
                <a16:creationId xmlns:a16="http://schemas.microsoft.com/office/drawing/2014/main" id="{764A7F47-9540-FDA0-9ECA-A0E071050DF6}"/>
              </a:ext>
            </a:extLst>
          </p:cNvPr>
          <p:cNvPicPr>
            <a:picLocks noChangeAspect="1"/>
          </p:cNvPicPr>
          <p:nvPr/>
        </p:nvPicPr>
        <p:blipFill>
          <a:blip r:embed="rId6"/>
          <a:stretch>
            <a:fillRect/>
          </a:stretch>
        </p:blipFill>
        <p:spPr>
          <a:xfrm>
            <a:off x="6361271" y="3080207"/>
            <a:ext cx="4926689" cy="2428509"/>
          </a:xfrm>
          <a:prstGeom prst="rect">
            <a:avLst/>
          </a:prstGeom>
        </p:spPr>
      </p:pic>
    </p:spTree>
    <p:extLst>
      <p:ext uri="{BB962C8B-B14F-4D97-AF65-F5344CB8AC3E}">
        <p14:creationId xmlns:p14="http://schemas.microsoft.com/office/powerpoint/2010/main" val="1220035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imeline&#10;&#10;Description automatically generated">
            <a:extLst>
              <a:ext uri="{FF2B5EF4-FFF2-40B4-BE49-F238E27FC236}">
                <a16:creationId xmlns:a16="http://schemas.microsoft.com/office/drawing/2014/main" id="{4A043F68-E0A4-4C8A-A979-A28B67F8BD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5561514"/>
            <a:ext cx="9144000" cy="1296489"/>
          </a:xfrm>
          <a:prstGeom prst="rect">
            <a:avLst/>
          </a:prstGeom>
        </p:spPr>
      </p:pic>
      <p:sp>
        <p:nvSpPr>
          <p:cNvPr id="3" name="TextBox 2">
            <a:extLst>
              <a:ext uri="{FF2B5EF4-FFF2-40B4-BE49-F238E27FC236}">
                <a16:creationId xmlns:a16="http://schemas.microsoft.com/office/drawing/2014/main" id="{D32C1426-23C7-ACD6-E229-1737B392E186}"/>
              </a:ext>
            </a:extLst>
          </p:cNvPr>
          <p:cNvSpPr txBox="1"/>
          <p:nvPr/>
        </p:nvSpPr>
        <p:spPr>
          <a:xfrm>
            <a:off x="2908894" y="80947"/>
            <a:ext cx="5467350" cy="461665"/>
          </a:xfrm>
          <a:prstGeom prst="rect">
            <a:avLst/>
          </a:prstGeom>
          <a:noFill/>
        </p:spPr>
        <p:txBody>
          <a:bodyPr wrap="square" rtlCol="0">
            <a:spAutoFit/>
          </a:bodyPr>
          <a:lstStyle/>
          <a:p>
            <a:pPr algn="ctr"/>
            <a:r>
              <a:rPr lang="en-GB" sz="2400" dirty="0"/>
              <a:t>Ethnicity</a:t>
            </a:r>
          </a:p>
        </p:txBody>
      </p:sp>
      <p:sp>
        <p:nvSpPr>
          <p:cNvPr id="9" name="TextBox 8">
            <a:extLst>
              <a:ext uri="{FF2B5EF4-FFF2-40B4-BE49-F238E27FC236}">
                <a16:creationId xmlns:a16="http://schemas.microsoft.com/office/drawing/2014/main" id="{1BC23E2B-645F-04FC-A8AE-DAF11E4F7B94}"/>
              </a:ext>
            </a:extLst>
          </p:cNvPr>
          <p:cNvSpPr txBox="1"/>
          <p:nvPr/>
        </p:nvSpPr>
        <p:spPr>
          <a:xfrm>
            <a:off x="2362203" y="2828925"/>
            <a:ext cx="2238375" cy="369332"/>
          </a:xfrm>
          <a:prstGeom prst="rect">
            <a:avLst/>
          </a:prstGeom>
          <a:noFill/>
        </p:spPr>
        <p:txBody>
          <a:bodyPr wrap="square" rtlCol="0">
            <a:spAutoFit/>
          </a:bodyPr>
          <a:lstStyle/>
          <a:p>
            <a:endParaRPr lang="en-GB" dirty="0"/>
          </a:p>
        </p:txBody>
      </p:sp>
      <p:pic>
        <p:nvPicPr>
          <p:cNvPr id="7" name="Picture 6">
            <a:extLst>
              <a:ext uri="{FF2B5EF4-FFF2-40B4-BE49-F238E27FC236}">
                <a16:creationId xmlns:a16="http://schemas.microsoft.com/office/drawing/2014/main" id="{62014DC4-A8B7-AADE-A396-EF5E70F4BD1D}"/>
              </a:ext>
            </a:extLst>
          </p:cNvPr>
          <p:cNvPicPr>
            <a:picLocks noChangeAspect="1"/>
          </p:cNvPicPr>
          <p:nvPr/>
        </p:nvPicPr>
        <p:blipFill>
          <a:blip r:embed="rId4"/>
          <a:stretch>
            <a:fillRect/>
          </a:stretch>
        </p:blipFill>
        <p:spPr>
          <a:xfrm>
            <a:off x="2085974" y="572198"/>
            <a:ext cx="7644817" cy="4989316"/>
          </a:xfrm>
          <a:prstGeom prst="rect">
            <a:avLst/>
          </a:prstGeom>
        </p:spPr>
      </p:pic>
      <p:sp>
        <p:nvSpPr>
          <p:cNvPr id="8" name="TextBox 7">
            <a:extLst>
              <a:ext uri="{FF2B5EF4-FFF2-40B4-BE49-F238E27FC236}">
                <a16:creationId xmlns:a16="http://schemas.microsoft.com/office/drawing/2014/main" id="{C019FAB8-02F3-498A-8D03-BAED7D9DE590}"/>
              </a:ext>
            </a:extLst>
          </p:cNvPr>
          <p:cNvSpPr txBox="1"/>
          <p:nvPr/>
        </p:nvSpPr>
        <p:spPr>
          <a:xfrm>
            <a:off x="193470" y="4345664"/>
            <a:ext cx="1807346" cy="830997"/>
          </a:xfrm>
          <a:prstGeom prst="rect">
            <a:avLst/>
          </a:prstGeom>
          <a:noFill/>
        </p:spPr>
        <p:txBody>
          <a:bodyPr wrap="square" rtlCol="0">
            <a:spAutoFit/>
          </a:bodyPr>
          <a:lstStyle/>
          <a:p>
            <a:r>
              <a:rPr lang="en-GB" sz="1200">
                <a:hlinkClick r:id="rId5"/>
              </a:rPr>
              <a:t>Local health, public health data for small geographic areas - Data - OHID (phe.org.uk)</a:t>
            </a:r>
            <a:endParaRPr lang="en-GB" sz="1200" dirty="0"/>
          </a:p>
        </p:txBody>
      </p:sp>
    </p:spTree>
    <p:extLst>
      <p:ext uri="{BB962C8B-B14F-4D97-AF65-F5344CB8AC3E}">
        <p14:creationId xmlns:p14="http://schemas.microsoft.com/office/powerpoint/2010/main" val="2021451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imeline&#10;&#10;Description automatically generated">
            <a:extLst>
              <a:ext uri="{FF2B5EF4-FFF2-40B4-BE49-F238E27FC236}">
                <a16:creationId xmlns:a16="http://schemas.microsoft.com/office/drawing/2014/main" id="{4A043F68-E0A4-4C8A-A979-A28B67F8BD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5561514"/>
            <a:ext cx="9144000" cy="1296489"/>
          </a:xfrm>
          <a:prstGeom prst="rect">
            <a:avLst/>
          </a:prstGeom>
        </p:spPr>
      </p:pic>
      <p:sp>
        <p:nvSpPr>
          <p:cNvPr id="3" name="TextBox 2">
            <a:extLst>
              <a:ext uri="{FF2B5EF4-FFF2-40B4-BE49-F238E27FC236}">
                <a16:creationId xmlns:a16="http://schemas.microsoft.com/office/drawing/2014/main" id="{D32C1426-23C7-ACD6-E229-1737B392E186}"/>
              </a:ext>
            </a:extLst>
          </p:cNvPr>
          <p:cNvSpPr txBox="1"/>
          <p:nvPr/>
        </p:nvSpPr>
        <p:spPr>
          <a:xfrm>
            <a:off x="2876550" y="337069"/>
            <a:ext cx="5467350" cy="769441"/>
          </a:xfrm>
          <a:prstGeom prst="rect">
            <a:avLst/>
          </a:prstGeom>
          <a:noFill/>
        </p:spPr>
        <p:txBody>
          <a:bodyPr wrap="square" rtlCol="0">
            <a:spAutoFit/>
          </a:bodyPr>
          <a:lstStyle/>
          <a:p>
            <a:pPr algn="ctr"/>
            <a:r>
              <a:rPr lang="en-GB" sz="4400" dirty="0"/>
              <a:t>Ethnicity</a:t>
            </a:r>
          </a:p>
        </p:txBody>
      </p:sp>
      <p:graphicFrame>
        <p:nvGraphicFramePr>
          <p:cNvPr id="6" name="Table 5">
            <a:extLst>
              <a:ext uri="{FF2B5EF4-FFF2-40B4-BE49-F238E27FC236}">
                <a16:creationId xmlns:a16="http://schemas.microsoft.com/office/drawing/2014/main" id="{223E4F11-7DC5-62FB-EB98-C584B165FA43}"/>
              </a:ext>
            </a:extLst>
          </p:cNvPr>
          <p:cNvGraphicFramePr>
            <a:graphicFrameLocks noGrp="1"/>
          </p:cNvGraphicFramePr>
          <p:nvPr/>
        </p:nvGraphicFramePr>
        <p:xfrm>
          <a:off x="2162175" y="1184943"/>
          <a:ext cx="5848350" cy="1296487"/>
        </p:xfrm>
        <a:graphic>
          <a:graphicData uri="http://schemas.openxmlformats.org/drawingml/2006/table">
            <a:tbl>
              <a:tblPr firstRow="1" firstCol="1" bandRow="1">
                <a:tableStyleId>{5C22544A-7EE6-4342-B048-85BDC9FD1C3A}</a:tableStyleId>
              </a:tblPr>
              <a:tblGrid>
                <a:gridCol w="3471470">
                  <a:extLst>
                    <a:ext uri="{9D8B030D-6E8A-4147-A177-3AD203B41FA5}">
                      <a16:colId xmlns:a16="http://schemas.microsoft.com/office/drawing/2014/main" val="3700291170"/>
                    </a:ext>
                  </a:extLst>
                </a:gridCol>
                <a:gridCol w="2376880">
                  <a:extLst>
                    <a:ext uri="{9D8B030D-6E8A-4147-A177-3AD203B41FA5}">
                      <a16:colId xmlns:a16="http://schemas.microsoft.com/office/drawing/2014/main" val="940084615"/>
                    </a:ext>
                  </a:extLst>
                </a:gridCol>
              </a:tblGrid>
              <a:tr h="216081">
                <a:tc>
                  <a:txBody>
                    <a:bodyPr/>
                    <a:lstStyle/>
                    <a:p>
                      <a:pPr>
                        <a:lnSpc>
                          <a:spcPts val="1300"/>
                        </a:lnSpc>
                      </a:pPr>
                      <a:r>
                        <a:rPr lang="en-GB" sz="1100" kern="100">
                          <a:effectLst/>
                        </a:rPr>
                        <a:t>Local Authority</a:t>
                      </a:r>
                      <a:endParaRPr lang="en-GB" sz="1200" kern="1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300"/>
                        </a:lnSpc>
                      </a:pPr>
                      <a:r>
                        <a:rPr lang="en-GB" sz="1100" kern="100">
                          <a:effectLst/>
                        </a:rPr>
                        <a:t>Cumberland </a:t>
                      </a:r>
                      <a:endParaRPr lang="en-GB" sz="1200" kern="1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44367922"/>
                  </a:ext>
                </a:extLst>
              </a:tr>
              <a:tr h="216081">
                <a:tc>
                  <a:txBody>
                    <a:bodyPr/>
                    <a:lstStyle/>
                    <a:p>
                      <a:pPr>
                        <a:lnSpc>
                          <a:spcPts val="1300"/>
                        </a:lnSpc>
                      </a:pPr>
                      <a:r>
                        <a:rPr lang="en-GB" sz="1100" kern="100">
                          <a:effectLst/>
                        </a:rPr>
                        <a:t>Total % of children from an ethnic minority group</a:t>
                      </a:r>
                      <a:endParaRPr lang="en-GB" sz="1200" kern="1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300"/>
                        </a:lnSpc>
                      </a:pPr>
                      <a:r>
                        <a:rPr lang="en-GB" sz="1100" kern="100">
                          <a:effectLst/>
                        </a:rPr>
                        <a:t>8.5% (7.4% in Jan 2023)</a:t>
                      </a:r>
                      <a:endParaRPr lang="en-GB" sz="1200" kern="1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27451900"/>
                  </a:ext>
                </a:extLst>
              </a:tr>
              <a:tr h="216081">
                <a:tc>
                  <a:txBody>
                    <a:bodyPr/>
                    <a:lstStyle/>
                    <a:p>
                      <a:pPr>
                        <a:lnSpc>
                          <a:spcPts val="1300"/>
                        </a:lnSpc>
                      </a:pPr>
                      <a:r>
                        <a:rPr lang="en-GB" sz="1100" kern="100">
                          <a:effectLst/>
                        </a:rPr>
                        <a:t>District with highest ethnic minority school figures</a:t>
                      </a:r>
                      <a:endParaRPr lang="en-GB" sz="1200" kern="1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300"/>
                        </a:lnSpc>
                      </a:pPr>
                      <a:r>
                        <a:rPr lang="en-GB" sz="1100" kern="100">
                          <a:effectLst/>
                        </a:rPr>
                        <a:t>Carlisle 12.8% (11.5% in 2023)</a:t>
                      </a:r>
                      <a:endParaRPr lang="en-GB" sz="1200" kern="1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28423609"/>
                  </a:ext>
                </a:extLst>
              </a:tr>
              <a:tr h="216081">
                <a:tc>
                  <a:txBody>
                    <a:bodyPr/>
                    <a:lstStyle/>
                    <a:p>
                      <a:pPr>
                        <a:lnSpc>
                          <a:spcPts val="1300"/>
                        </a:lnSpc>
                      </a:pPr>
                      <a:r>
                        <a:rPr lang="en-GB" sz="1100" kern="100">
                          <a:effectLst/>
                        </a:rPr>
                        <a:t>Schools with the highest % of ethnic minority pupils</a:t>
                      </a:r>
                      <a:endParaRPr lang="en-GB" sz="1200" kern="1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300"/>
                        </a:lnSpc>
                      </a:pPr>
                      <a:r>
                        <a:rPr lang="en-GB" sz="1100" kern="100">
                          <a:effectLst/>
                        </a:rPr>
                        <a:t>Carlisle primary 72.2% (63.3% in 2023)</a:t>
                      </a:r>
                      <a:endParaRPr lang="en-GB" sz="1200" kern="1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52916227"/>
                  </a:ext>
                </a:extLst>
              </a:tr>
              <a:tr h="432163">
                <a:tc>
                  <a:txBody>
                    <a:bodyPr/>
                    <a:lstStyle/>
                    <a:p>
                      <a:pPr>
                        <a:lnSpc>
                          <a:spcPts val="1300"/>
                        </a:lnSpc>
                      </a:pPr>
                      <a:r>
                        <a:rPr lang="en-GB" sz="1100" kern="100">
                          <a:effectLst/>
                        </a:rPr>
                        <a:t>Number of schools with more than 10% pupils from ethnic minority groups</a:t>
                      </a:r>
                      <a:endParaRPr lang="en-GB" sz="1200" kern="1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300"/>
                        </a:lnSpc>
                      </a:pPr>
                      <a:r>
                        <a:rPr lang="en-GB" sz="1100" kern="100" dirty="0">
                          <a:effectLst/>
                        </a:rPr>
                        <a:t>2024: 36 schools (20 in Carlisle)</a:t>
                      </a:r>
                      <a:endParaRPr lang="en-GB" sz="1200" kern="100" dirty="0">
                        <a:effectLst/>
                      </a:endParaRPr>
                    </a:p>
                    <a:p>
                      <a:pPr>
                        <a:lnSpc>
                          <a:spcPts val="1300"/>
                        </a:lnSpc>
                      </a:pPr>
                      <a:r>
                        <a:rPr lang="en-GB" sz="1100" kern="100" dirty="0">
                          <a:effectLst/>
                        </a:rPr>
                        <a:t>2023: 34 schools (21 in Carlisle)</a:t>
                      </a:r>
                      <a:endParaRPr lang="en-GB" sz="1200" kern="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74103267"/>
                  </a:ext>
                </a:extLst>
              </a:tr>
            </a:tbl>
          </a:graphicData>
        </a:graphic>
      </p:graphicFrame>
      <p:sp>
        <p:nvSpPr>
          <p:cNvPr id="9" name="TextBox 8">
            <a:extLst>
              <a:ext uri="{FF2B5EF4-FFF2-40B4-BE49-F238E27FC236}">
                <a16:creationId xmlns:a16="http://schemas.microsoft.com/office/drawing/2014/main" id="{1BC23E2B-645F-04FC-A8AE-DAF11E4F7B94}"/>
              </a:ext>
            </a:extLst>
          </p:cNvPr>
          <p:cNvSpPr txBox="1"/>
          <p:nvPr/>
        </p:nvSpPr>
        <p:spPr>
          <a:xfrm>
            <a:off x="2362203" y="2828925"/>
            <a:ext cx="2238375" cy="369332"/>
          </a:xfrm>
          <a:prstGeom prst="rect">
            <a:avLst/>
          </a:prstGeom>
          <a:noFill/>
        </p:spPr>
        <p:txBody>
          <a:bodyPr wrap="square" rtlCol="0">
            <a:spAutoFit/>
          </a:bodyPr>
          <a:lstStyle/>
          <a:p>
            <a:endParaRPr lang="en-GB" dirty="0"/>
          </a:p>
        </p:txBody>
      </p:sp>
      <p:graphicFrame>
        <p:nvGraphicFramePr>
          <p:cNvPr id="10" name="Table 9">
            <a:extLst>
              <a:ext uri="{FF2B5EF4-FFF2-40B4-BE49-F238E27FC236}">
                <a16:creationId xmlns:a16="http://schemas.microsoft.com/office/drawing/2014/main" id="{C80AF759-E747-6379-941D-9E43B7B46A2C}"/>
              </a:ext>
            </a:extLst>
          </p:cNvPr>
          <p:cNvGraphicFramePr>
            <a:graphicFrameLocks noGrp="1"/>
          </p:cNvGraphicFramePr>
          <p:nvPr/>
        </p:nvGraphicFramePr>
        <p:xfrm>
          <a:off x="6435725" y="2811167"/>
          <a:ext cx="3816350" cy="2476500"/>
        </p:xfrm>
        <a:graphic>
          <a:graphicData uri="http://schemas.openxmlformats.org/drawingml/2006/table">
            <a:tbl>
              <a:tblPr firstRow="1" firstCol="1" bandRow="1">
                <a:tableStyleId>{5C22544A-7EE6-4342-B048-85BDC9FD1C3A}</a:tableStyleId>
              </a:tblPr>
              <a:tblGrid>
                <a:gridCol w="2697480">
                  <a:extLst>
                    <a:ext uri="{9D8B030D-6E8A-4147-A177-3AD203B41FA5}">
                      <a16:colId xmlns:a16="http://schemas.microsoft.com/office/drawing/2014/main" val="1436631398"/>
                    </a:ext>
                  </a:extLst>
                </a:gridCol>
                <a:gridCol w="1118870">
                  <a:extLst>
                    <a:ext uri="{9D8B030D-6E8A-4147-A177-3AD203B41FA5}">
                      <a16:colId xmlns:a16="http://schemas.microsoft.com/office/drawing/2014/main" val="2436200113"/>
                    </a:ext>
                  </a:extLst>
                </a:gridCol>
              </a:tblGrid>
              <a:tr h="0">
                <a:tc>
                  <a:txBody>
                    <a:bodyPr/>
                    <a:lstStyle/>
                    <a:p>
                      <a:pPr>
                        <a:lnSpc>
                          <a:spcPts val="1300"/>
                        </a:lnSpc>
                      </a:pPr>
                      <a:r>
                        <a:rPr lang="en-GB" sz="1100" kern="100">
                          <a:effectLst/>
                        </a:rPr>
                        <a:t>Ethnic group</a:t>
                      </a:r>
                      <a:endParaRPr lang="en-GB" sz="1200" kern="1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300"/>
                        </a:lnSpc>
                      </a:pPr>
                      <a:r>
                        <a:rPr lang="en-GB" sz="1100" kern="100">
                          <a:effectLst/>
                        </a:rPr>
                        <a:t>Cumberland</a:t>
                      </a:r>
                      <a:endParaRPr lang="en-GB" sz="1200" kern="1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95992264"/>
                  </a:ext>
                </a:extLst>
              </a:tr>
              <a:tr h="0">
                <a:tc>
                  <a:txBody>
                    <a:bodyPr/>
                    <a:lstStyle/>
                    <a:p>
                      <a:pPr>
                        <a:lnSpc>
                          <a:spcPts val="1300"/>
                        </a:lnSpc>
                      </a:pPr>
                      <a:r>
                        <a:rPr lang="en-GB" sz="1100" kern="100" dirty="0">
                          <a:effectLst/>
                        </a:rPr>
                        <a:t>White British (inc. White English, White Scottish)</a:t>
                      </a:r>
                      <a:endParaRPr lang="en-GB" sz="1200" kern="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300"/>
                        </a:lnSpc>
                      </a:pPr>
                      <a:r>
                        <a:rPr lang="en-GB" sz="1100" kern="100">
                          <a:effectLst/>
                        </a:rPr>
                        <a:t>35,656 (35,975 – Jan 2023)</a:t>
                      </a:r>
                      <a:endParaRPr lang="en-GB" sz="1200" kern="1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61145906"/>
                  </a:ext>
                </a:extLst>
              </a:tr>
              <a:tr h="0">
                <a:tc>
                  <a:txBody>
                    <a:bodyPr/>
                    <a:lstStyle/>
                    <a:p>
                      <a:pPr>
                        <a:lnSpc>
                          <a:spcPts val="1300"/>
                        </a:lnSpc>
                      </a:pPr>
                      <a:r>
                        <a:rPr lang="en-GB" sz="1100" kern="100">
                          <a:effectLst/>
                        </a:rPr>
                        <a:t>White Other (excluding Gypsy Roma and Travellers)</a:t>
                      </a:r>
                      <a:endParaRPr lang="en-GB" sz="1200" kern="1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300"/>
                        </a:lnSpc>
                      </a:pPr>
                      <a:r>
                        <a:rPr lang="en-GB" sz="1100" kern="100">
                          <a:effectLst/>
                        </a:rPr>
                        <a:t>911 (987 – Jan 2023)</a:t>
                      </a:r>
                      <a:endParaRPr lang="en-GB" sz="1200" kern="1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16503889"/>
                  </a:ext>
                </a:extLst>
              </a:tr>
              <a:tr h="0">
                <a:tc>
                  <a:txBody>
                    <a:bodyPr/>
                    <a:lstStyle/>
                    <a:p>
                      <a:pPr>
                        <a:lnSpc>
                          <a:spcPts val="1300"/>
                        </a:lnSpc>
                      </a:pPr>
                      <a:r>
                        <a:rPr lang="en-GB" sz="1100" kern="100">
                          <a:effectLst/>
                        </a:rPr>
                        <a:t>Mixed heritage</a:t>
                      </a:r>
                      <a:endParaRPr lang="en-GB" sz="1200" kern="1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300"/>
                        </a:lnSpc>
                      </a:pPr>
                      <a:r>
                        <a:rPr lang="en-GB" sz="1100" kern="100">
                          <a:effectLst/>
                        </a:rPr>
                        <a:t>764 (697 – Jan 2023)</a:t>
                      </a:r>
                      <a:endParaRPr lang="en-GB" sz="1200" kern="1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91039434"/>
                  </a:ext>
                </a:extLst>
              </a:tr>
              <a:tr h="0">
                <a:tc>
                  <a:txBody>
                    <a:bodyPr/>
                    <a:lstStyle/>
                    <a:p>
                      <a:pPr>
                        <a:lnSpc>
                          <a:spcPts val="1300"/>
                        </a:lnSpc>
                      </a:pPr>
                      <a:r>
                        <a:rPr lang="en-GB" sz="1100" kern="100">
                          <a:effectLst/>
                        </a:rPr>
                        <a:t>Asian heritage</a:t>
                      </a:r>
                      <a:endParaRPr lang="en-GB" sz="1200" kern="1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300"/>
                        </a:lnSpc>
                      </a:pPr>
                      <a:r>
                        <a:rPr lang="en-GB" sz="1100" kern="100">
                          <a:effectLst/>
                        </a:rPr>
                        <a:t>503 (343 – Jan 2023)</a:t>
                      </a:r>
                      <a:endParaRPr lang="en-GB" sz="1200" kern="1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39470103"/>
                  </a:ext>
                </a:extLst>
              </a:tr>
              <a:tr h="0">
                <a:tc>
                  <a:txBody>
                    <a:bodyPr/>
                    <a:lstStyle/>
                    <a:p>
                      <a:pPr>
                        <a:lnSpc>
                          <a:spcPts val="1300"/>
                        </a:lnSpc>
                      </a:pPr>
                      <a:r>
                        <a:rPr lang="en-GB" sz="1100" kern="100">
                          <a:effectLst/>
                        </a:rPr>
                        <a:t>Black heritage</a:t>
                      </a:r>
                      <a:endParaRPr lang="en-GB" sz="1200" kern="1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300"/>
                        </a:lnSpc>
                      </a:pPr>
                      <a:r>
                        <a:rPr lang="en-GB" sz="1100" kern="100">
                          <a:effectLst/>
                        </a:rPr>
                        <a:t>527 (234 – Jan 2023)</a:t>
                      </a:r>
                      <a:endParaRPr lang="en-GB" sz="1200" kern="1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14930274"/>
                  </a:ext>
                </a:extLst>
              </a:tr>
              <a:tr h="0">
                <a:tc>
                  <a:txBody>
                    <a:bodyPr/>
                    <a:lstStyle/>
                    <a:p>
                      <a:pPr>
                        <a:lnSpc>
                          <a:spcPts val="1300"/>
                        </a:lnSpc>
                      </a:pPr>
                      <a:r>
                        <a:rPr lang="en-GB" sz="1100" kern="100">
                          <a:effectLst/>
                        </a:rPr>
                        <a:t>Chinese </a:t>
                      </a:r>
                      <a:endParaRPr lang="en-GB" sz="1200" kern="1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300"/>
                        </a:lnSpc>
                      </a:pPr>
                      <a:r>
                        <a:rPr lang="en-GB" sz="1100" kern="100">
                          <a:effectLst/>
                        </a:rPr>
                        <a:t>76 (68 – Jan 2023)</a:t>
                      </a:r>
                      <a:endParaRPr lang="en-GB" sz="1200" kern="1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49006900"/>
                  </a:ext>
                </a:extLst>
              </a:tr>
              <a:tr h="0">
                <a:tc>
                  <a:txBody>
                    <a:bodyPr/>
                    <a:lstStyle/>
                    <a:p>
                      <a:pPr>
                        <a:lnSpc>
                          <a:spcPts val="1300"/>
                        </a:lnSpc>
                      </a:pPr>
                      <a:r>
                        <a:rPr lang="en-GB" sz="1100" kern="100">
                          <a:effectLst/>
                        </a:rPr>
                        <a:t>Gypsy Roma and Travellers</a:t>
                      </a:r>
                      <a:endParaRPr lang="en-GB" sz="1200" kern="1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300"/>
                        </a:lnSpc>
                      </a:pPr>
                      <a:r>
                        <a:rPr lang="en-GB" sz="1100" kern="100" dirty="0">
                          <a:effectLst/>
                        </a:rPr>
                        <a:t>91 (75 – Jan 2023)</a:t>
                      </a:r>
                      <a:endParaRPr lang="en-GB" sz="1200" kern="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06713823"/>
                  </a:ext>
                </a:extLst>
              </a:tr>
            </a:tbl>
          </a:graphicData>
        </a:graphic>
      </p:graphicFrame>
      <p:sp>
        <p:nvSpPr>
          <p:cNvPr id="11" name="TextBox 10">
            <a:extLst>
              <a:ext uri="{FF2B5EF4-FFF2-40B4-BE49-F238E27FC236}">
                <a16:creationId xmlns:a16="http://schemas.microsoft.com/office/drawing/2014/main" id="{92B7CBBE-9731-5469-198E-04691A0EEC2F}"/>
              </a:ext>
            </a:extLst>
          </p:cNvPr>
          <p:cNvSpPr txBox="1"/>
          <p:nvPr/>
        </p:nvSpPr>
        <p:spPr>
          <a:xfrm>
            <a:off x="8343903" y="1184943"/>
            <a:ext cx="2128891" cy="646331"/>
          </a:xfrm>
          <a:prstGeom prst="rect">
            <a:avLst/>
          </a:prstGeom>
          <a:noFill/>
        </p:spPr>
        <p:txBody>
          <a:bodyPr wrap="square" rtlCol="0">
            <a:spAutoFit/>
          </a:bodyPr>
          <a:lstStyle/>
          <a:p>
            <a:r>
              <a:rPr lang="en-GB" dirty="0"/>
              <a:t>Ethnicity profile of Cumberland schools</a:t>
            </a:r>
          </a:p>
        </p:txBody>
      </p:sp>
      <p:graphicFrame>
        <p:nvGraphicFramePr>
          <p:cNvPr id="13" name="Table 12">
            <a:extLst>
              <a:ext uri="{FF2B5EF4-FFF2-40B4-BE49-F238E27FC236}">
                <a16:creationId xmlns:a16="http://schemas.microsoft.com/office/drawing/2014/main" id="{0DE249C3-2414-532B-1DDD-395EEFF90DCF}"/>
              </a:ext>
            </a:extLst>
          </p:cNvPr>
          <p:cNvGraphicFramePr>
            <a:graphicFrameLocks noGrp="1"/>
          </p:cNvGraphicFramePr>
          <p:nvPr/>
        </p:nvGraphicFramePr>
        <p:xfrm>
          <a:off x="2136143" y="2976267"/>
          <a:ext cx="3474085" cy="2311400"/>
        </p:xfrm>
        <a:graphic>
          <a:graphicData uri="http://schemas.openxmlformats.org/drawingml/2006/table">
            <a:tbl>
              <a:tblPr firstRow="1" firstCol="1" bandRow="1">
                <a:tableStyleId>{5C22544A-7EE6-4342-B048-85BDC9FD1C3A}</a:tableStyleId>
              </a:tblPr>
              <a:tblGrid>
                <a:gridCol w="1679575">
                  <a:extLst>
                    <a:ext uri="{9D8B030D-6E8A-4147-A177-3AD203B41FA5}">
                      <a16:colId xmlns:a16="http://schemas.microsoft.com/office/drawing/2014/main" val="3081622993"/>
                    </a:ext>
                  </a:extLst>
                </a:gridCol>
                <a:gridCol w="1794510">
                  <a:extLst>
                    <a:ext uri="{9D8B030D-6E8A-4147-A177-3AD203B41FA5}">
                      <a16:colId xmlns:a16="http://schemas.microsoft.com/office/drawing/2014/main" val="3267574861"/>
                    </a:ext>
                  </a:extLst>
                </a:gridCol>
              </a:tblGrid>
              <a:tr h="0">
                <a:tc>
                  <a:txBody>
                    <a:bodyPr/>
                    <a:lstStyle/>
                    <a:p>
                      <a:pPr>
                        <a:lnSpc>
                          <a:spcPts val="1300"/>
                        </a:lnSpc>
                      </a:pPr>
                      <a:r>
                        <a:rPr lang="en-GB" sz="1100" kern="100">
                          <a:effectLst/>
                        </a:rPr>
                        <a:t>Local Authority</a:t>
                      </a:r>
                      <a:endParaRPr lang="en-GB" sz="1200" kern="1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300"/>
                        </a:lnSpc>
                      </a:pPr>
                      <a:r>
                        <a:rPr lang="en-GB" sz="1100" kern="100">
                          <a:effectLst/>
                        </a:rPr>
                        <a:t>Cumberland </a:t>
                      </a:r>
                      <a:endParaRPr lang="en-GB" sz="1200" kern="1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63089805"/>
                  </a:ext>
                </a:extLst>
              </a:tr>
              <a:tr h="0">
                <a:tc>
                  <a:txBody>
                    <a:bodyPr/>
                    <a:lstStyle/>
                    <a:p>
                      <a:pPr>
                        <a:lnSpc>
                          <a:spcPts val="1300"/>
                        </a:lnSpc>
                      </a:pPr>
                      <a:r>
                        <a:rPr lang="en-GB" sz="1100" kern="100">
                          <a:effectLst/>
                        </a:rPr>
                        <a:t>Total languages</a:t>
                      </a:r>
                      <a:endParaRPr lang="en-GB" sz="1200" kern="1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300"/>
                        </a:lnSpc>
                      </a:pPr>
                      <a:r>
                        <a:rPr lang="en-GB" sz="1100" kern="100">
                          <a:effectLst/>
                        </a:rPr>
                        <a:t>90 languages</a:t>
                      </a:r>
                      <a:endParaRPr lang="en-GB" sz="1200" kern="1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90547773"/>
                  </a:ext>
                </a:extLst>
              </a:tr>
              <a:tr h="0">
                <a:tc>
                  <a:txBody>
                    <a:bodyPr/>
                    <a:lstStyle/>
                    <a:p>
                      <a:pPr>
                        <a:lnSpc>
                          <a:spcPts val="1300"/>
                        </a:lnSpc>
                      </a:pPr>
                      <a:r>
                        <a:rPr lang="en-GB" sz="1100" kern="100">
                          <a:effectLst/>
                        </a:rPr>
                        <a:t>Total average EAL</a:t>
                      </a:r>
                      <a:endParaRPr lang="en-GB" sz="1200" kern="1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300"/>
                        </a:lnSpc>
                      </a:pPr>
                      <a:r>
                        <a:rPr lang="en-GB" sz="1100" kern="100">
                          <a:effectLst/>
                        </a:rPr>
                        <a:t>5.1% pupils EAL</a:t>
                      </a:r>
                      <a:endParaRPr lang="en-GB" sz="1200" kern="1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89603506"/>
                  </a:ext>
                </a:extLst>
              </a:tr>
              <a:tr h="0">
                <a:tc>
                  <a:txBody>
                    <a:bodyPr/>
                    <a:lstStyle/>
                    <a:p>
                      <a:pPr>
                        <a:lnSpc>
                          <a:spcPts val="1300"/>
                        </a:lnSpc>
                      </a:pPr>
                      <a:r>
                        <a:rPr lang="en-GB" sz="1100" kern="100">
                          <a:effectLst/>
                        </a:rPr>
                        <a:t>District with highest EAL</a:t>
                      </a:r>
                      <a:endParaRPr lang="en-GB" sz="1200" kern="1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300"/>
                        </a:lnSpc>
                      </a:pPr>
                      <a:r>
                        <a:rPr lang="en-GB" sz="1100" kern="100">
                          <a:effectLst/>
                        </a:rPr>
                        <a:t>8.9% pupils Carlisle </a:t>
                      </a:r>
                      <a:endParaRPr lang="en-GB" sz="1200" kern="1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47080891"/>
                  </a:ext>
                </a:extLst>
              </a:tr>
              <a:tr h="0">
                <a:tc>
                  <a:txBody>
                    <a:bodyPr/>
                    <a:lstStyle/>
                    <a:p>
                      <a:pPr>
                        <a:lnSpc>
                          <a:spcPts val="1300"/>
                        </a:lnSpc>
                      </a:pPr>
                      <a:r>
                        <a:rPr lang="en-GB" sz="1100" kern="100">
                          <a:effectLst/>
                        </a:rPr>
                        <a:t>Rank 1</a:t>
                      </a:r>
                      <a:endParaRPr lang="en-GB" sz="1200" kern="1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300"/>
                        </a:lnSpc>
                      </a:pPr>
                      <a:r>
                        <a:rPr lang="en-GB" sz="1100" kern="100">
                          <a:effectLst/>
                        </a:rPr>
                        <a:t>Polish 414 pupils (413)</a:t>
                      </a:r>
                      <a:endParaRPr lang="en-GB" sz="1200" kern="1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02806773"/>
                  </a:ext>
                </a:extLst>
              </a:tr>
              <a:tr h="0">
                <a:tc>
                  <a:txBody>
                    <a:bodyPr/>
                    <a:lstStyle/>
                    <a:p>
                      <a:pPr>
                        <a:lnSpc>
                          <a:spcPts val="1300"/>
                        </a:lnSpc>
                      </a:pPr>
                      <a:r>
                        <a:rPr lang="en-GB" sz="1100" kern="100">
                          <a:effectLst/>
                        </a:rPr>
                        <a:t>Rank 2</a:t>
                      </a:r>
                      <a:endParaRPr lang="en-GB" sz="1200" kern="1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300"/>
                        </a:lnSpc>
                      </a:pPr>
                      <a:r>
                        <a:rPr lang="en-GB" sz="1100" kern="100">
                          <a:effectLst/>
                        </a:rPr>
                        <a:t>Malayalam 192 pupils (81)</a:t>
                      </a:r>
                      <a:endParaRPr lang="en-GB" sz="1200" kern="1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05470469"/>
                  </a:ext>
                </a:extLst>
              </a:tr>
              <a:tr h="0">
                <a:tc>
                  <a:txBody>
                    <a:bodyPr/>
                    <a:lstStyle/>
                    <a:p>
                      <a:pPr>
                        <a:lnSpc>
                          <a:spcPts val="1300"/>
                        </a:lnSpc>
                      </a:pPr>
                      <a:r>
                        <a:rPr lang="en-GB" sz="1100" kern="100">
                          <a:effectLst/>
                        </a:rPr>
                        <a:t>Rank 3</a:t>
                      </a:r>
                      <a:endParaRPr lang="en-GB" sz="1200" kern="1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300"/>
                        </a:lnSpc>
                      </a:pPr>
                      <a:r>
                        <a:rPr lang="en-GB" sz="1100" kern="100">
                          <a:effectLst/>
                        </a:rPr>
                        <a:t>Romanian 100 pupils (80)</a:t>
                      </a:r>
                      <a:endParaRPr lang="en-GB" sz="1200" kern="1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59885062"/>
                  </a:ext>
                </a:extLst>
              </a:tr>
              <a:tr h="0">
                <a:tc>
                  <a:txBody>
                    <a:bodyPr/>
                    <a:lstStyle/>
                    <a:p>
                      <a:pPr>
                        <a:lnSpc>
                          <a:spcPts val="1300"/>
                        </a:lnSpc>
                      </a:pPr>
                      <a:r>
                        <a:rPr lang="en-GB" sz="1100" kern="100">
                          <a:effectLst/>
                        </a:rPr>
                        <a:t>Rank 4</a:t>
                      </a:r>
                      <a:endParaRPr lang="en-GB" sz="1200" kern="1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300"/>
                        </a:lnSpc>
                      </a:pPr>
                      <a:r>
                        <a:rPr lang="en-GB" sz="1100" kern="100">
                          <a:effectLst/>
                        </a:rPr>
                        <a:t>Ukranian 83 pupils (84)</a:t>
                      </a:r>
                      <a:endParaRPr lang="en-GB" sz="1200" kern="1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55984115"/>
                  </a:ext>
                </a:extLst>
              </a:tr>
              <a:tr h="0">
                <a:tc>
                  <a:txBody>
                    <a:bodyPr/>
                    <a:lstStyle/>
                    <a:p>
                      <a:pPr>
                        <a:lnSpc>
                          <a:spcPts val="1300"/>
                        </a:lnSpc>
                      </a:pPr>
                      <a:r>
                        <a:rPr lang="en-GB" sz="1100" kern="100">
                          <a:effectLst/>
                        </a:rPr>
                        <a:t>Rank 5</a:t>
                      </a:r>
                      <a:endParaRPr lang="en-GB" sz="1200" kern="1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300"/>
                        </a:lnSpc>
                      </a:pPr>
                      <a:r>
                        <a:rPr lang="en-GB" sz="1100" kern="100">
                          <a:effectLst/>
                        </a:rPr>
                        <a:t>Shona 77 pupils (13)</a:t>
                      </a:r>
                      <a:endParaRPr lang="en-GB" sz="1200" kern="1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28810650"/>
                  </a:ext>
                </a:extLst>
              </a:tr>
              <a:tr h="0">
                <a:tc>
                  <a:txBody>
                    <a:bodyPr/>
                    <a:lstStyle/>
                    <a:p>
                      <a:pPr>
                        <a:lnSpc>
                          <a:spcPts val="1300"/>
                        </a:lnSpc>
                      </a:pPr>
                      <a:r>
                        <a:rPr lang="en-GB" sz="1100" kern="100">
                          <a:effectLst/>
                        </a:rPr>
                        <a:t>Rank 6</a:t>
                      </a:r>
                      <a:endParaRPr lang="en-GB" sz="1200" kern="1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300"/>
                        </a:lnSpc>
                      </a:pPr>
                      <a:r>
                        <a:rPr lang="en-GB" sz="1100" kern="100">
                          <a:effectLst/>
                        </a:rPr>
                        <a:t>Turkish 63 pupils (49)</a:t>
                      </a:r>
                      <a:endParaRPr lang="en-GB" sz="1200" kern="1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26114047"/>
                  </a:ext>
                </a:extLst>
              </a:tr>
              <a:tr h="0">
                <a:tc>
                  <a:txBody>
                    <a:bodyPr/>
                    <a:lstStyle/>
                    <a:p>
                      <a:pPr>
                        <a:lnSpc>
                          <a:spcPts val="1300"/>
                        </a:lnSpc>
                      </a:pPr>
                      <a:r>
                        <a:rPr lang="en-GB" sz="1100" kern="100">
                          <a:effectLst/>
                        </a:rPr>
                        <a:t>Rank 7</a:t>
                      </a:r>
                      <a:endParaRPr lang="en-GB" sz="1200" kern="1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300"/>
                        </a:lnSpc>
                      </a:pPr>
                      <a:r>
                        <a:rPr lang="en-GB" sz="1100" kern="100">
                          <a:effectLst/>
                        </a:rPr>
                        <a:t>Arabic 57 pupils (54)</a:t>
                      </a:r>
                      <a:endParaRPr lang="en-GB" sz="1200" kern="1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8305780"/>
                  </a:ext>
                </a:extLst>
              </a:tr>
              <a:tr h="0">
                <a:tc>
                  <a:txBody>
                    <a:bodyPr/>
                    <a:lstStyle/>
                    <a:p>
                      <a:pPr>
                        <a:lnSpc>
                          <a:spcPts val="1300"/>
                        </a:lnSpc>
                      </a:pPr>
                      <a:r>
                        <a:rPr lang="en-GB" sz="1100" kern="100">
                          <a:effectLst/>
                        </a:rPr>
                        <a:t>Rank 8</a:t>
                      </a:r>
                      <a:endParaRPr lang="en-GB" sz="1200" kern="1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300"/>
                        </a:lnSpc>
                      </a:pPr>
                      <a:r>
                        <a:rPr lang="en-GB" sz="1100" kern="100">
                          <a:effectLst/>
                        </a:rPr>
                        <a:t>Portuguese 36 pupils (39)</a:t>
                      </a:r>
                      <a:endParaRPr lang="en-GB" sz="1200" kern="1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98963325"/>
                  </a:ext>
                </a:extLst>
              </a:tr>
              <a:tr h="0">
                <a:tc>
                  <a:txBody>
                    <a:bodyPr/>
                    <a:lstStyle/>
                    <a:p>
                      <a:pPr>
                        <a:lnSpc>
                          <a:spcPts val="1300"/>
                        </a:lnSpc>
                      </a:pPr>
                      <a:r>
                        <a:rPr lang="en-GB" sz="1100" kern="100">
                          <a:effectLst/>
                        </a:rPr>
                        <a:t>Rank 9</a:t>
                      </a:r>
                      <a:endParaRPr lang="en-GB" sz="1200" kern="1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300"/>
                        </a:lnSpc>
                      </a:pPr>
                      <a:r>
                        <a:rPr lang="en-GB" sz="1100" kern="100">
                          <a:effectLst/>
                        </a:rPr>
                        <a:t>Chinese 35 pupils (29)</a:t>
                      </a:r>
                      <a:endParaRPr lang="en-GB" sz="1200" kern="1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80891436"/>
                  </a:ext>
                </a:extLst>
              </a:tr>
              <a:tr h="0">
                <a:tc>
                  <a:txBody>
                    <a:bodyPr/>
                    <a:lstStyle/>
                    <a:p>
                      <a:pPr>
                        <a:lnSpc>
                          <a:spcPts val="1300"/>
                        </a:lnSpc>
                      </a:pPr>
                      <a:r>
                        <a:rPr lang="en-GB" sz="1100" kern="100">
                          <a:effectLst/>
                        </a:rPr>
                        <a:t>Rank 10</a:t>
                      </a:r>
                      <a:endParaRPr lang="en-GB" sz="1200" kern="1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300"/>
                        </a:lnSpc>
                      </a:pPr>
                      <a:r>
                        <a:rPr lang="en-GB" sz="1100" kern="100" dirty="0">
                          <a:effectLst/>
                        </a:rPr>
                        <a:t>Lithuanian 35 pupils (35)</a:t>
                      </a:r>
                      <a:endParaRPr lang="en-GB" sz="1200" kern="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17223441"/>
                  </a:ext>
                </a:extLst>
              </a:tr>
            </a:tbl>
          </a:graphicData>
        </a:graphic>
      </p:graphicFrame>
    </p:spTree>
    <p:extLst>
      <p:ext uri="{BB962C8B-B14F-4D97-AF65-F5344CB8AC3E}">
        <p14:creationId xmlns:p14="http://schemas.microsoft.com/office/powerpoint/2010/main" val="4154842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imeline&#10;&#10;Description automatically generated">
            <a:extLst>
              <a:ext uri="{FF2B5EF4-FFF2-40B4-BE49-F238E27FC236}">
                <a16:creationId xmlns:a16="http://schemas.microsoft.com/office/drawing/2014/main" id="{4A043F68-E0A4-4C8A-A979-A28B67F8BD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5561514"/>
            <a:ext cx="9144000" cy="1296489"/>
          </a:xfrm>
          <a:prstGeom prst="rect">
            <a:avLst/>
          </a:prstGeom>
        </p:spPr>
      </p:pic>
      <p:sp>
        <p:nvSpPr>
          <p:cNvPr id="5" name="TextBox 4">
            <a:extLst>
              <a:ext uri="{FF2B5EF4-FFF2-40B4-BE49-F238E27FC236}">
                <a16:creationId xmlns:a16="http://schemas.microsoft.com/office/drawing/2014/main" id="{711F2BA6-5CC4-71F9-9D5E-1EC3DADFA64D}"/>
              </a:ext>
            </a:extLst>
          </p:cNvPr>
          <p:cNvSpPr txBox="1"/>
          <p:nvPr/>
        </p:nvSpPr>
        <p:spPr>
          <a:xfrm>
            <a:off x="452063" y="1160980"/>
            <a:ext cx="10739812" cy="3108543"/>
          </a:xfrm>
          <a:prstGeom prst="rect">
            <a:avLst/>
          </a:prstGeom>
          <a:noFill/>
        </p:spPr>
        <p:txBody>
          <a:bodyPr wrap="square" rtlCol="0">
            <a:spAutoFit/>
          </a:bodyPr>
          <a:lstStyle/>
          <a:p>
            <a:r>
              <a:rPr lang="en-GB" sz="4000" b="1" dirty="0"/>
              <a:t>Child in Need Plan and Child on a Protection Plan numbers:</a:t>
            </a:r>
          </a:p>
          <a:p>
            <a:br>
              <a:rPr lang="en-GB" sz="4400" b="1" dirty="0"/>
            </a:br>
            <a:r>
              <a:rPr lang="en-GB" sz="2400" dirty="0"/>
              <a:t>Child In Need Plan – 416 (end May 2024)</a:t>
            </a:r>
          </a:p>
          <a:p>
            <a:endParaRPr lang="en-GB" sz="2400" dirty="0"/>
          </a:p>
          <a:p>
            <a:r>
              <a:rPr lang="en-GB" sz="2400" dirty="0"/>
              <a:t>Child Protection Plan – 233 (end May 2024)</a:t>
            </a:r>
          </a:p>
        </p:txBody>
      </p:sp>
    </p:spTree>
    <p:extLst>
      <p:ext uri="{BB962C8B-B14F-4D97-AF65-F5344CB8AC3E}">
        <p14:creationId xmlns:p14="http://schemas.microsoft.com/office/powerpoint/2010/main" val="3491862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imeline&#10;&#10;Description automatically generated">
            <a:extLst>
              <a:ext uri="{FF2B5EF4-FFF2-40B4-BE49-F238E27FC236}">
                <a16:creationId xmlns:a16="http://schemas.microsoft.com/office/drawing/2014/main" id="{4A043F68-E0A4-4C8A-A979-A28B67F8BD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5561514"/>
            <a:ext cx="9144000" cy="1296489"/>
          </a:xfrm>
          <a:prstGeom prst="rect">
            <a:avLst/>
          </a:prstGeom>
        </p:spPr>
      </p:pic>
      <p:pic>
        <p:nvPicPr>
          <p:cNvPr id="4" name="Picture 3" descr="A close-up of a bird">
            <a:extLst>
              <a:ext uri="{FF2B5EF4-FFF2-40B4-BE49-F238E27FC236}">
                <a16:creationId xmlns:a16="http://schemas.microsoft.com/office/drawing/2014/main" id="{AA9FB531-AD9D-A4B0-2D02-261FA8E7B3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5140"/>
            <a:ext cx="9144000" cy="6852863"/>
          </a:xfrm>
          <a:prstGeom prst="rect">
            <a:avLst/>
          </a:prstGeom>
        </p:spPr>
      </p:pic>
      <p:sp>
        <p:nvSpPr>
          <p:cNvPr id="5" name="TextBox 4">
            <a:extLst>
              <a:ext uri="{FF2B5EF4-FFF2-40B4-BE49-F238E27FC236}">
                <a16:creationId xmlns:a16="http://schemas.microsoft.com/office/drawing/2014/main" id="{4D9B5EFF-586B-FFBB-0AE6-B964884A7F45}"/>
              </a:ext>
            </a:extLst>
          </p:cNvPr>
          <p:cNvSpPr txBox="1"/>
          <p:nvPr/>
        </p:nvSpPr>
        <p:spPr>
          <a:xfrm>
            <a:off x="1996614" y="2291137"/>
            <a:ext cx="3863083" cy="2308324"/>
          </a:xfrm>
          <a:prstGeom prst="rect">
            <a:avLst/>
          </a:prstGeom>
          <a:noFill/>
        </p:spPr>
        <p:txBody>
          <a:bodyPr wrap="square" rtlCol="0">
            <a:spAutoFit/>
          </a:bodyPr>
          <a:lstStyle/>
          <a:p>
            <a:r>
              <a:rPr lang="en-GB" sz="3600" b="1" dirty="0">
                <a:solidFill>
                  <a:schemeClr val="bg1"/>
                </a:solidFill>
              </a:rPr>
              <a:t>What does the data tell us about health needs in Cumberland? </a:t>
            </a:r>
          </a:p>
        </p:txBody>
      </p:sp>
    </p:spTree>
    <p:extLst>
      <p:ext uri="{BB962C8B-B14F-4D97-AF65-F5344CB8AC3E}">
        <p14:creationId xmlns:p14="http://schemas.microsoft.com/office/powerpoint/2010/main" val="3119500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02AD9C42-BDE5-86E8-2BF6-962B0460C5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5009" y="0"/>
            <a:ext cx="8221987" cy="6858000"/>
          </a:xfrm>
          <a:prstGeom prst="rect">
            <a:avLst/>
          </a:prstGeom>
        </p:spPr>
      </p:pic>
    </p:spTree>
    <p:extLst>
      <p:ext uri="{BB962C8B-B14F-4D97-AF65-F5344CB8AC3E}">
        <p14:creationId xmlns:p14="http://schemas.microsoft.com/office/powerpoint/2010/main" val="439885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46ECAD-A022-2C57-26A8-820356C87506}"/>
              </a:ext>
            </a:extLst>
          </p:cNvPr>
          <p:cNvSpPr>
            <a:spLocks noGrp="1"/>
          </p:cNvSpPr>
          <p:nvPr>
            <p:ph idx="1"/>
          </p:nvPr>
        </p:nvSpPr>
        <p:spPr>
          <a:xfrm>
            <a:off x="375129" y="392252"/>
            <a:ext cx="10515600" cy="5560514"/>
          </a:xfrm>
        </p:spPr>
        <p:txBody>
          <a:bodyPr>
            <a:normAutofit/>
          </a:bodyPr>
          <a:lstStyle/>
          <a:p>
            <a:pPr marL="0" indent="0">
              <a:buNone/>
            </a:pPr>
            <a:r>
              <a:rPr lang="en-GB" sz="3600" b="1" dirty="0">
                <a:solidFill>
                  <a:srgbClr val="00B050"/>
                </a:solidFill>
                <a:latin typeface="Arial" panose="020B0604020202020204" pitchFamily="34" charset="0"/>
                <a:cs typeface="Arial" panose="020B0604020202020204" pitchFamily="34" charset="0"/>
              </a:rPr>
              <a:t>Agenda </a:t>
            </a:r>
          </a:p>
          <a:p>
            <a:r>
              <a:rPr lang="en-GB" sz="2600" dirty="0">
                <a:latin typeface="Arial" panose="020B0604020202020204" pitchFamily="34" charset="0"/>
                <a:cs typeface="Arial" panose="020B0604020202020204" pitchFamily="34" charset="0"/>
              </a:rPr>
              <a:t>Purpose of Meeting</a:t>
            </a:r>
          </a:p>
          <a:p>
            <a:r>
              <a:rPr lang="en-GB" sz="2600" dirty="0">
                <a:latin typeface="Arial" panose="020B0604020202020204" pitchFamily="34" charset="0"/>
                <a:cs typeface="Arial" panose="020B0604020202020204" pitchFamily="34" charset="0"/>
              </a:rPr>
              <a:t>Outline of Evidence Base and Service Model </a:t>
            </a:r>
          </a:p>
          <a:p>
            <a:r>
              <a:rPr lang="en-GB" sz="2600" dirty="0">
                <a:latin typeface="Arial" panose="020B0604020202020204" pitchFamily="34" charset="0"/>
                <a:cs typeface="Arial" panose="020B0604020202020204" pitchFamily="34" charset="0"/>
              </a:rPr>
              <a:t>Outline of the Contract and Procurement Approach </a:t>
            </a:r>
          </a:p>
          <a:p>
            <a:r>
              <a:rPr lang="en-GB" sz="2600" dirty="0">
                <a:latin typeface="Arial" panose="020B0604020202020204" pitchFamily="34" charset="0"/>
                <a:cs typeface="Arial" panose="020B0604020202020204" pitchFamily="34" charset="0"/>
              </a:rPr>
              <a:t>Discussion and Feedback from Provider</a:t>
            </a:r>
          </a:p>
          <a:p>
            <a:r>
              <a:rPr lang="en-GB" sz="2600" dirty="0">
                <a:latin typeface="Arial" panose="020B0604020202020204" pitchFamily="34" charset="0"/>
                <a:cs typeface="Arial" panose="020B0604020202020204" pitchFamily="34" charset="0"/>
              </a:rPr>
              <a:t>Close and Thank You </a:t>
            </a:r>
          </a:p>
          <a:p>
            <a:pPr marL="0" indent="0">
              <a:buNone/>
            </a:pPr>
            <a:endParaRPr lang="en-GB" sz="2600" dirty="0">
              <a:latin typeface="Arial" panose="020B0604020202020204" pitchFamily="34" charset="0"/>
              <a:cs typeface="Arial" panose="020B0604020202020204" pitchFamily="34" charset="0"/>
            </a:endParaRPr>
          </a:p>
          <a:p>
            <a:pPr marL="0" indent="0">
              <a:buNone/>
            </a:pPr>
            <a:r>
              <a:rPr lang="en-GB" sz="2000" i="1" dirty="0"/>
              <a:t>This pack also contains demographic data in appendix 1 for your information. This will not form part of the presentation, but we are sharing now in case you have any questions you’d like to raise with us.</a:t>
            </a:r>
          </a:p>
          <a:p>
            <a:endParaRPr lang="en-GB" dirty="0"/>
          </a:p>
        </p:txBody>
      </p:sp>
      <p:pic>
        <p:nvPicPr>
          <p:cNvPr id="4" name="Picture 3" descr="A picture containing timeline&#10;&#10;Description automatically generated">
            <a:extLst>
              <a:ext uri="{FF2B5EF4-FFF2-40B4-BE49-F238E27FC236}">
                <a16:creationId xmlns:a16="http://schemas.microsoft.com/office/drawing/2014/main" id="{C8C983F8-E81A-ED87-F651-B3F971CC6C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5561514"/>
            <a:ext cx="9144000" cy="1296489"/>
          </a:xfrm>
          <a:prstGeom prst="rect">
            <a:avLst/>
          </a:prstGeom>
        </p:spPr>
      </p:pic>
    </p:spTree>
    <p:extLst>
      <p:ext uri="{BB962C8B-B14F-4D97-AF65-F5344CB8AC3E}">
        <p14:creationId xmlns:p14="http://schemas.microsoft.com/office/powerpoint/2010/main" val="32361468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imeline&#10;&#10;Description automatically generated">
            <a:extLst>
              <a:ext uri="{FF2B5EF4-FFF2-40B4-BE49-F238E27FC236}">
                <a16:creationId xmlns:a16="http://schemas.microsoft.com/office/drawing/2014/main" id="{4A043F68-E0A4-4C8A-A979-A28B67F8BD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5561514"/>
            <a:ext cx="9144000" cy="1296489"/>
          </a:xfrm>
          <a:prstGeom prst="rect">
            <a:avLst/>
          </a:prstGeom>
        </p:spPr>
      </p:pic>
      <p:pic>
        <p:nvPicPr>
          <p:cNvPr id="6" name="Picture 5">
            <a:extLst>
              <a:ext uri="{FF2B5EF4-FFF2-40B4-BE49-F238E27FC236}">
                <a16:creationId xmlns:a16="http://schemas.microsoft.com/office/drawing/2014/main" id="{C2C429D9-F354-99A8-5B40-3FB95E419A96}"/>
              </a:ext>
            </a:extLst>
          </p:cNvPr>
          <p:cNvPicPr>
            <a:picLocks noChangeAspect="1"/>
          </p:cNvPicPr>
          <p:nvPr/>
        </p:nvPicPr>
        <p:blipFill>
          <a:blip r:embed="rId3"/>
          <a:stretch>
            <a:fillRect/>
          </a:stretch>
        </p:blipFill>
        <p:spPr>
          <a:xfrm>
            <a:off x="1524000" y="522302"/>
            <a:ext cx="9144000" cy="5053108"/>
          </a:xfrm>
          <a:prstGeom prst="rect">
            <a:avLst/>
          </a:prstGeom>
        </p:spPr>
      </p:pic>
      <p:sp>
        <p:nvSpPr>
          <p:cNvPr id="7" name="TextBox 6">
            <a:extLst>
              <a:ext uri="{FF2B5EF4-FFF2-40B4-BE49-F238E27FC236}">
                <a16:creationId xmlns:a16="http://schemas.microsoft.com/office/drawing/2014/main" id="{6DCF66A2-7142-CEEE-2260-4A7B11EA11AC}"/>
              </a:ext>
            </a:extLst>
          </p:cNvPr>
          <p:cNvSpPr txBox="1"/>
          <p:nvPr/>
        </p:nvSpPr>
        <p:spPr>
          <a:xfrm>
            <a:off x="3630202" y="104423"/>
            <a:ext cx="4674742" cy="461665"/>
          </a:xfrm>
          <a:prstGeom prst="rect">
            <a:avLst/>
          </a:prstGeom>
          <a:noFill/>
        </p:spPr>
        <p:txBody>
          <a:bodyPr wrap="square" rtlCol="0">
            <a:spAutoFit/>
          </a:bodyPr>
          <a:lstStyle/>
          <a:p>
            <a:pPr algn="ctr"/>
            <a:r>
              <a:rPr lang="en-GB" sz="2400" b="1" dirty="0"/>
              <a:t>Special Educational Needs</a:t>
            </a:r>
          </a:p>
        </p:txBody>
      </p:sp>
    </p:spTree>
    <p:extLst>
      <p:ext uri="{BB962C8B-B14F-4D97-AF65-F5344CB8AC3E}">
        <p14:creationId xmlns:p14="http://schemas.microsoft.com/office/powerpoint/2010/main" val="8230760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imeline&#10;&#10;Description automatically generated">
            <a:extLst>
              <a:ext uri="{FF2B5EF4-FFF2-40B4-BE49-F238E27FC236}">
                <a16:creationId xmlns:a16="http://schemas.microsoft.com/office/drawing/2014/main" id="{4A043F68-E0A4-4C8A-A979-A28B67F8BD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5561514"/>
            <a:ext cx="9144000" cy="1296489"/>
          </a:xfrm>
          <a:prstGeom prst="rect">
            <a:avLst/>
          </a:prstGeom>
        </p:spPr>
      </p:pic>
      <p:sp>
        <p:nvSpPr>
          <p:cNvPr id="8" name="TextBox 7">
            <a:extLst>
              <a:ext uri="{FF2B5EF4-FFF2-40B4-BE49-F238E27FC236}">
                <a16:creationId xmlns:a16="http://schemas.microsoft.com/office/drawing/2014/main" id="{D26C3CFF-4C46-937E-549F-AAC7B82B946B}"/>
              </a:ext>
            </a:extLst>
          </p:cNvPr>
          <p:cNvSpPr txBox="1"/>
          <p:nvPr/>
        </p:nvSpPr>
        <p:spPr>
          <a:xfrm>
            <a:off x="723014" y="956930"/>
            <a:ext cx="946298" cy="606056"/>
          </a:xfrm>
          <a:prstGeom prst="rect">
            <a:avLst/>
          </a:prstGeom>
          <a:noFill/>
        </p:spPr>
        <p:txBody>
          <a:bodyPr wrap="square" rtlCol="0">
            <a:spAutoFit/>
          </a:bodyPr>
          <a:lstStyle/>
          <a:p>
            <a:endParaRPr lang="en-GB" dirty="0"/>
          </a:p>
        </p:txBody>
      </p:sp>
      <p:pic>
        <p:nvPicPr>
          <p:cNvPr id="10" name="Picture 9">
            <a:extLst>
              <a:ext uri="{FF2B5EF4-FFF2-40B4-BE49-F238E27FC236}">
                <a16:creationId xmlns:a16="http://schemas.microsoft.com/office/drawing/2014/main" id="{F42A2321-F23B-5D9D-1C93-5E40E98BB92B}"/>
              </a:ext>
            </a:extLst>
          </p:cNvPr>
          <p:cNvPicPr>
            <a:picLocks noChangeAspect="1"/>
          </p:cNvPicPr>
          <p:nvPr/>
        </p:nvPicPr>
        <p:blipFill>
          <a:blip r:embed="rId3"/>
          <a:stretch>
            <a:fillRect/>
          </a:stretch>
        </p:blipFill>
        <p:spPr>
          <a:xfrm>
            <a:off x="627320" y="12163"/>
            <a:ext cx="10494335" cy="5888907"/>
          </a:xfrm>
          <a:prstGeom prst="rect">
            <a:avLst/>
          </a:prstGeom>
        </p:spPr>
      </p:pic>
    </p:spTree>
    <p:extLst>
      <p:ext uri="{BB962C8B-B14F-4D97-AF65-F5344CB8AC3E}">
        <p14:creationId xmlns:p14="http://schemas.microsoft.com/office/powerpoint/2010/main" val="1117984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imeline&#10;&#10;Description automatically generated">
            <a:extLst>
              <a:ext uri="{FF2B5EF4-FFF2-40B4-BE49-F238E27FC236}">
                <a16:creationId xmlns:a16="http://schemas.microsoft.com/office/drawing/2014/main" id="{4A043F68-E0A4-4C8A-A979-A28B67F8BD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5561514"/>
            <a:ext cx="9144000" cy="1296489"/>
          </a:xfrm>
          <a:prstGeom prst="rect">
            <a:avLst/>
          </a:prstGeom>
        </p:spPr>
      </p:pic>
      <p:pic>
        <p:nvPicPr>
          <p:cNvPr id="5" name="Picture 4">
            <a:extLst>
              <a:ext uri="{FF2B5EF4-FFF2-40B4-BE49-F238E27FC236}">
                <a16:creationId xmlns:a16="http://schemas.microsoft.com/office/drawing/2014/main" id="{AAB233ED-530D-631A-14A0-91C4B699D9CF}"/>
              </a:ext>
            </a:extLst>
          </p:cNvPr>
          <p:cNvPicPr>
            <a:picLocks noChangeAspect="1"/>
          </p:cNvPicPr>
          <p:nvPr/>
        </p:nvPicPr>
        <p:blipFill>
          <a:blip r:embed="rId3"/>
          <a:stretch>
            <a:fillRect/>
          </a:stretch>
        </p:blipFill>
        <p:spPr>
          <a:xfrm>
            <a:off x="1123950" y="276814"/>
            <a:ext cx="10086975" cy="5215883"/>
          </a:xfrm>
          <a:prstGeom prst="rect">
            <a:avLst/>
          </a:prstGeom>
        </p:spPr>
      </p:pic>
    </p:spTree>
    <p:extLst>
      <p:ext uri="{BB962C8B-B14F-4D97-AF65-F5344CB8AC3E}">
        <p14:creationId xmlns:p14="http://schemas.microsoft.com/office/powerpoint/2010/main" val="15378344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imeline&#10;&#10;Description automatically generated">
            <a:extLst>
              <a:ext uri="{FF2B5EF4-FFF2-40B4-BE49-F238E27FC236}">
                <a16:creationId xmlns:a16="http://schemas.microsoft.com/office/drawing/2014/main" id="{4A043F68-E0A4-4C8A-A979-A28B67F8BD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5561514"/>
            <a:ext cx="9144000" cy="1296489"/>
          </a:xfrm>
          <a:prstGeom prst="rect">
            <a:avLst/>
          </a:prstGeom>
        </p:spPr>
      </p:pic>
      <p:pic>
        <p:nvPicPr>
          <p:cNvPr id="5" name="Picture 4">
            <a:extLst>
              <a:ext uri="{FF2B5EF4-FFF2-40B4-BE49-F238E27FC236}">
                <a16:creationId xmlns:a16="http://schemas.microsoft.com/office/drawing/2014/main" id="{62BC89A6-2896-B934-7F7E-0EE7F7448A1C}"/>
              </a:ext>
            </a:extLst>
          </p:cNvPr>
          <p:cNvPicPr>
            <a:picLocks noChangeAspect="1"/>
          </p:cNvPicPr>
          <p:nvPr/>
        </p:nvPicPr>
        <p:blipFill>
          <a:blip r:embed="rId3"/>
          <a:stretch>
            <a:fillRect/>
          </a:stretch>
        </p:blipFill>
        <p:spPr>
          <a:xfrm>
            <a:off x="1185862" y="55885"/>
            <a:ext cx="9820275" cy="5505629"/>
          </a:xfrm>
          <a:prstGeom prst="rect">
            <a:avLst/>
          </a:prstGeom>
        </p:spPr>
      </p:pic>
    </p:spTree>
    <p:extLst>
      <p:ext uri="{BB962C8B-B14F-4D97-AF65-F5344CB8AC3E}">
        <p14:creationId xmlns:p14="http://schemas.microsoft.com/office/powerpoint/2010/main" val="31906726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imeline&#10;&#10;Description automatically generated">
            <a:extLst>
              <a:ext uri="{FF2B5EF4-FFF2-40B4-BE49-F238E27FC236}">
                <a16:creationId xmlns:a16="http://schemas.microsoft.com/office/drawing/2014/main" id="{4A043F68-E0A4-4C8A-A979-A28B67F8BD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5561514"/>
            <a:ext cx="9144000" cy="1296489"/>
          </a:xfrm>
          <a:prstGeom prst="rect">
            <a:avLst/>
          </a:prstGeom>
        </p:spPr>
      </p:pic>
      <p:graphicFrame>
        <p:nvGraphicFramePr>
          <p:cNvPr id="4" name="Object 3">
            <a:extLst>
              <a:ext uri="{FF2B5EF4-FFF2-40B4-BE49-F238E27FC236}">
                <a16:creationId xmlns:a16="http://schemas.microsoft.com/office/drawing/2014/main" id="{FC8293DB-93A8-BE55-3A80-944B836A8E5D}"/>
              </a:ext>
            </a:extLst>
          </p:cNvPr>
          <p:cNvGraphicFramePr>
            <a:graphicFrameLocks noChangeAspect="1"/>
          </p:cNvGraphicFramePr>
          <p:nvPr/>
        </p:nvGraphicFramePr>
        <p:xfrm>
          <a:off x="4253022" y="83471"/>
          <a:ext cx="7088151" cy="5435372"/>
        </p:xfrm>
        <a:graphic>
          <a:graphicData uri="http://schemas.openxmlformats.org/presentationml/2006/ole">
            <mc:AlternateContent xmlns:mc="http://schemas.openxmlformats.org/markup-compatibility/2006">
              <mc:Choice xmlns:v="urn:schemas-microsoft-com:vml" Requires="v">
                <p:oleObj name="Document" r:id="rId3" imgW="6345994" imgH="4865575" progId="Word.Document.12">
                  <p:embed/>
                </p:oleObj>
              </mc:Choice>
              <mc:Fallback>
                <p:oleObj name="Document" r:id="rId3" imgW="6345994" imgH="4865575" progId="Word.Document.12">
                  <p:embed/>
                  <p:pic>
                    <p:nvPicPr>
                      <p:cNvPr id="4" name="Object 3">
                        <a:extLst>
                          <a:ext uri="{FF2B5EF4-FFF2-40B4-BE49-F238E27FC236}">
                            <a16:creationId xmlns:a16="http://schemas.microsoft.com/office/drawing/2014/main" id="{FC8293DB-93A8-BE55-3A80-944B836A8E5D}"/>
                          </a:ext>
                        </a:extLst>
                      </p:cNvPr>
                      <p:cNvPicPr/>
                      <p:nvPr/>
                    </p:nvPicPr>
                    <p:blipFill>
                      <a:blip r:embed="rId4"/>
                      <a:stretch>
                        <a:fillRect/>
                      </a:stretch>
                    </p:blipFill>
                    <p:spPr>
                      <a:xfrm>
                        <a:off x="4253022" y="83471"/>
                        <a:ext cx="7088151" cy="5435372"/>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711F2BA6-5CC4-71F9-9D5E-1EC3DADFA64D}"/>
              </a:ext>
            </a:extLst>
          </p:cNvPr>
          <p:cNvSpPr txBox="1"/>
          <p:nvPr/>
        </p:nvSpPr>
        <p:spPr>
          <a:xfrm>
            <a:off x="452063" y="1160980"/>
            <a:ext cx="3595955" cy="2800767"/>
          </a:xfrm>
          <a:prstGeom prst="rect">
            <a:avLst/>
          </a:prstGeom>
          <a:noFill/>
        </p:spPr>
        <p:txBody>
          <a:bodyPr wrap="square" rtlCol="0">
            <a:spAutoFit/>
          </a:bodyPr>
          <a:lstStyle/>
          <a:p>
            <a:r>
              <a:rPr lang="en-GB" sz="4400" b="1" dirty="0"/>
              <a:t>School Readiness Questionnaire 2023</a:t>
            </a:r>
          </a:p>
        </p:txBody>
      </p:sp>
    </p:spTree>
    <p:extLst>
      <p:ext uri="{BB962C8B-B14F-4D97-AF65-F5344CB8AC3E}">
        <p14:creationId xmlns:p14="http://schemas.microsoft.com/office/powerpoint/2010/main" val="35429466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46ECAD-A022-2C57-26A8-820356C87506}"/>
              </a:ext>
            </a:extLst>
          </p:cNvPr>
          <p:cNvSpPr>
            <a:spLocks noGrp="1"/>
          </p:cNvSpPr>
          <p:nvPr>
            <p:ph idx="1"/>
          </p:nvPr>
        </p:nvSpPr>
        <p:spPr>
          <a:xfrm>
            <a:off x="314218" y="452405"/>
            <a:ext cx="10515600" cy="5560514"/>
          </a:xfrm>
        </p:spPr>
        <p:txBody>
          <a:bodyPr>
            <a:normAutofit/>
          </a:bodyPr>
          <a:lstStyle/>
          <a:p>
            <a:pPr marL="0" indent="0">
              <a:buNone/>
            </a:pPr>
            <a:r>
              <a:rPr lang="en-GB" b="1" dirty="0">
                <a:solidFill>
                  <a:srgbClr val="00B050"/>
                </a:solidFill>
                <a:latin typeface="Arial" panose="020B0604020202020204" pitchFamily="34" charset="0"/>
                <a:cs typeface="Arial" panose="020B0604020202020204" pitchFamily="34" charset="0"/>
              </a:rPr>
              <a:t>Discussion –</a:t>
            </a:r>
          </a:p>
          <a:p>
            <a:pPr marL="0" indent="0">
              <a:buNone/>
            </a:pPr>
            <a:r>
              <a:rPr lang="en-GB" sz="2400" b="1" dirty="0">
                <a:latin typeface="Arial" panose="020B0604020202020204" pitchFamily="34" charset="0"/>
                <a:cs typeface="Arial" panose="020B0604020202020204" pitchFamily="34" charset="0"/>
              </a:rPr>
              <a:t>Any questions from you?</a:t>
            </a:r>
          </a:p>
          <a:p>
            <a:pPr marL="0" indent="0">
              <a:buNone/>
            </a:pPr>
            <a:r>
              <a:rPr lang="en-GB" sz="2400" b="1" dirty="0">
                <a:latin typeface="Arial" panose="020B0604020202020204" pitchFamily="34" charset="0"/>
                <a:cs typeface="Arial" panose="020B0604020202020204" pitchFamily="34" charset="0"/>
              </a:rPr>
              <a:t>Questions from us:</a:t>
            </a:r>
          </a:p>
          <a:p>
            <a:pPr marL="0" indent="0">
              <a:buNone/>
            </a:pPr>
            <a:r>
              <a:rPr lang="en-GB" sz="2400"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Is the service model deliverable? What are the strengths? What might be the risks or challenges in delivering this?</a:t>
            </a:r>
          </a:p>
          <a:p>
            <a:pPr marL="0" indent="0">
              <a:buNone/>
            </a:pPr>
            <a:r>
              <a:rPr lang="en-GB" sz="2000" dirty="0">
                <a:latin typeface="Arial" panose="020B0604020202020204" pitchFamily="34" charset="0"/>
                <a:cs typeface="Arial" panose="020B0604020202020204" pitchFamily="34" charset="0"/>
              </a:rPr>
              <a:t>- What factors, if any, might affect your ability to bid?</a:t>
            </a:r>
          </a:p>
          <a:p>
            <a:pPr marL="0" indent="0">
              <a:buNone/>
            </a:pPr>
            <a:r>
              <a:rPr lang="en-GB" sz="2000" dirty="0">
                <a:latin typeface="Arial" panose="020B0604020202020204" pitchFamily="34" charset="0"/>
                <a:cs typeface="Arial" panose="020B0604020202020204" pitchFamily="34" charset="0"/>
              </a:rPr>
              <a:t>- What requirements or other considerations would need to be considered relating to any premises used in support of this contract?</a:t>
            </a:r>
          </a:p>
          <a:p>
            <a:pPr marL="0" indent="0">
              <a:buNone/>
            </a:pPr>
            <a:r>
              <a:rPr lang="en-GB" sz="2000" dirty="0">
                <a:latin typeface="Arial" panose="020B0604020202020204" pitchFamily="34" charset="0"/>
                <a:cs typeface="Arial" panose="020B0604020202020204" pitchFamily="34" charset="0"/>
              </a:rPr>
              <a:t>- Is there any further information you require to support with bidding?</a:t>
            </a: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1800" i="1" dirty="0">
                <a:latin typeface="Arial" panose="020B0604020202020204" pitchFamily="34" charset="0"/>
                <a:cs typeface="Arial" panose="020B0604020202020204" pitchFamily="34" charset="0"/>
              </a:rPr>
              <a:t>. </a:t>
            </a:r>
          </a:p>
        </p:txBody>
      </p:sp>
      <p:pic>
        <p:nvPicPr>
          <p:cNvPr id="4" name="Picture 3" descr="A picture containing timeline&#10;&#10;Description automatically generated">
            <a:extLst>
              <a:ext uri="{FF2B5EF4-FFF2-40B4-BE49-F238E27FC236}">
                <a16:creationId xmlns:a16="http://schemas.microsoft.com/office/drawing/2014/main" id="{C8C983F8-E81A-ED87-F651-B3F971CC6C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5561514"/>
            <a:ext cx="9144000" cy="1296489"/>
          </a:xfrm>
          <a:prstGeom prst="rect">
            <a:avLst/>
          </a:prstGeom>
        </p:spPr>
      </p:pic>
    </p:spTree>
    <p:extLst>
      <p:ext uri="{BB962C8B-B14F-4D97-AF65-F5344CB8AC3E}">
        <p14:creationId xmlns:p14="http://schemas.microsoft.com/office/powerpoint/2010/main" val="17417700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D26D0-7B77-6110-A971-43859D7EC9AA}"/>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0C2149B7-43EE-45BA-06EA-2AFCF08AEC17}"/>
              </a:ext>
            </a:extLst>
          </p:cNvPr>
          <p:cNvPicPr>
            <a:picLocks noChangeAspect="1"/>
          </p:cNvPicPr>
          <p:nvPr/>
        </p:nvPicPr>
        <p:blipFill>
          <a:blip r:embed="rId3"/>
          <a:stretch>
            <a:fillRect/>
          </a:stretch>
        </p:blipFill>
        <p:spPr>
          <a:xfrm>
            <a:off x="0" y="5559552"/>
            <a:ext cx="12192000" cy="1298448"/>
          </a:xfrm>
          <a:prstGeom prst="rect">
            <a:avLst/>
          </a:prstGeom>
        </p:spPr>
      </p:pic>
      <p:sp>
        <p:nvSpPr>
          <p:cNvPr id="2" name="Subtitle 2">
            <a:extLst>
              <a:ext uri="{FF2B5EF4-FFF2-40B4-BE49-F238E27FC236}">
                <a16:creationId xmlns:a16="http://schemas.microsoft.com/office/drawing/2014/main" id="{FACBCBE4-CE08-BDC0-1CE8-EF95C222B62D}"/>
              </a:ext>
            </a:extLst>
          </p:cNvPr>
          <p:cNvSpPr txBox="1">
            <a:spLocks/>
          </p:cNvSpPr>
          <p:nvPr/>
        </p:nvSpPr>
        <p:spPr>
          <a:xfrm>
            <a:off x="595901" y="512399"/>
            <a:ext cx="10326408" cy="70144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3600" b="1" dirty="0">
                <a:solidFill>
                  <a:srgbClr val="00A04F"/>
                </a:solidFill>
                <a:latin typeface="Arial" panose="020B0604020202020204" pitchFamily="34" charset="0"/>
                <a:cs typeface="Arial" panose="020B0604020202020204" pitchFamily="34" charset="0"/>
              </a:rPr>
              <a:t>Close and Thank You </a:t>
            </a:r>
            <a:endParaRPr kumimoji="0" lang="en-GB" sz="3600" b="1" i="0" u="none" strike="noStrike" kern="1200" cap="none" spc="0" normalizeH="0" baseline="0" noProof="0" dirty="0">
              <a:ln>
                <a:noFill/>
              </a:ln>
              <a:solidFill>
                <a:srgbClr val="00A04F"/>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ED1BE74C-90EB-8999-BAF7-1B6D7228F7B4}"/>
              </a:ext>
            </a:extLst>
          </p:cNvPr>
          <p:cNvSpPr txBox="1"/>
          <p:nvPr/>
        </p:nvSpPr>
        <p:spPr>
          <a:xfrm>
            <a:off x="595901" y="1828800"/>
            <a:ext cx="10911155" cy="1908215"/>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Email any further questions to </a:t>
            </a:r>
            <a:r>
              <a:rPr lang="en-GB" sz="2000" dirty="0">
                <a:latin typeface="Arial" panose="020B0604020202020204" pitchFamily="34" charset="0"/>
                <a:cs typeface="Arial" panose="020B0604020202020204" pitchFamily="34" charset="0"/>
                <a:hlinkClick r:id="rId4"/>
              </a:rPr>
              <a:t>strategic.commissioning@cumberland.gov.uk</a:t>
            </a:r>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But please note that any questions asked by providers and consequent responses given by commissioners will be collated and published (anonymously) via the Chest as part of the procurement when the tender is live. </a:t>
            </a:r>
          </a:p>
          <a:p>
            <a:endParaRPr lang="en-GB" dirty="0"/>
          </a:p>
        </p:txBody>
      </p:sp>
    </p:spTree>
    <p:extLst>
      <p:ext uri="{BB962C8B-B14F-4D97-AF65-F5344CB8AC3E}">
        <p14:creationId xmlns:p14="http://schemas.microsoft.com/office/powerpoint/2010/main" val="95697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46ECAD-A022-2C57-26A8-820356C87506}"/>
              </a:ext>
            </a:extLst>
          </p:cNvPr>
          <p:cNvSpPr>
            <a:spLocks noGrp="1"/>
          </p:cNvSpPr>
          <p:nvPr>
            <p:ph idx="1"/>
          </p:nvPr>
        </p:nvSpPr>
        <p:spPr>
          <a:xfrm>
            <a:off x="587829" y="283273"/>
            <a:ext cx="10515600" cy="5560514"/>
          </a:xfrm>
        </p:spPr>
        <p:txBody>
          <a:bodyPr>
            <a:normAutofit/>
          </a:bodyPr>
          <a:lstStyle/>
          <a:p>
            <a:pPr marL="0" indent="0">
              <a:buNone/>
            </a:pPr>
            <a:r>
              <a:rPr lang="en-GB" sz="3200" b="1" dirty="0">
                <a:solidFill>
                  <a:srgbClr val="00B050"/>
                </a:solidFill>
                <a:latin typeface="Arial" panose="020B0604020202020204" pitchFamily="34" charset="0"/>
                <a:cs typeface="Arial" panose="020B0604020202020204" pitchFamily="34" charset="0"/>
              </a:rPr>
              <a:t>Purpose of Event:</a:t>
            </a:r>
          </a:p>
          <a:p>
            <a:pPr marL="0" indent="0">
              <a:buNone/>
            </a:pPr>
            <a:endParaRPr lang="en-GB" sz="2400" b="1" dirty="0">
              <a:solidFill>
                <a:srgbClr val="00B050"/>
              </a:solidFill>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We would like to understand more about the market and so are seeking your feedback on the following:</a:t>
            </a:r>
          </a:p>
          <a:p>
            <a:pPr marL="0" indent="0">
              <a:buNone/>
            </a:pPr>
            <a:r>
              <a:rPr lang="en-GB" sz="2400" dirty="0">
                <a:latin typeface="Arial" panose="020B0604020202020204" pitchFamily="34" charset="0"/>
                <a:cs typeface="Arial" panose="020B0604020202020204" pitchFamily="34" charset="0"/>
              </a:rPr>
              <a:t>- Service model</a:t>
            </a:r>
          </a:p>
          <a:p>
            <a:pPr marL="0" indent="0">
              <a:buNone/>
            </a:pPr>
            <a:r>
              <a:rPr lang="en-GB" sz="2400" dirty="0">
                <a:latin typeface="Arial" panose="020B0604020202020204" pitchFamily="34" charset="0"/>
                <a:cs typeface="Arial" panose="020B0604020202020204" pitchFamily="34" charset="0"/>
              </a:rPr>
              <a:t>- Any information you require to support with bidding</a:t>
            </a:r>
          </a:p>
          <a:p>
            <a:pPr marL="0" indent="0">
              <a:buNone/>
            </a:pPr>
            <a:r>
              <a:rPr lang="en-GB" sz="2400" dirty="0">
                <a:latin typeface="Arial" panose="020B0604020202020204" pitchFamily="34" charset="0"/>
                <a:cs typeface="Arial" panose="020B0604020202020204" pitchFamily="34" charset="0"/>
              </a:rPr>
              <a:t>- Any factors which might affect your ability to bid</a:t>
            </a:r>
          </a:p>
          <a:p>
            <a:pPr marL="0" indent="0">
              <a:buNone/>
            </a:pPr>
            <a:r>
              <a:rPr lang="en-GB" sz="2400" dirty="0">
                <a:latin typeface="Arial" panose="020B0604020202020204" pitchFamily="34" charset="0"/>
                <a:cs typeface="Arial" panose="020B0604020202020204" pitchFamily="34" charset="0"/>
              </a:rPr>
              <a:t>The learning from these conversations may be used in the development of the Service Specification and procurement process. </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000" i="1" dirty="0">
                <a:latin typeface="Arial" panose="020B0604020202020204" pitchFamily="34" charset="0"/>
                <a:cs typeface="Arial" panose="020B0604020202020204" pitchFamily="34" charset="0"/>
              </a:rPr>
              <a:t>Please note that any questions asked by providers and consequent responses given by commissioners will be collated and published (anonymously) as part of the procurement. </a:t>
            </a:r>
          </a:p>
        </p:txBody>
      </p:sp>
      <p:pic>
        <p:nvPicPr>
          <p:cNvPr id="4" name="Picture 3" descr="A picture containing timeline&#10;&#10;Description automatically generated">
            <a:extLst>
              <a:ext uri="{FF2B5EF4-FFF2-40B4-BE49-F238E27FC236}">
                <a16:creationId xmlns:a16="http://schemas.microsoft.com/office/drawing/2014/main" id="{C8C983F8-E81A-ED87-F651-B3F971CC6C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5561514"/>
            <a:ext cx="9144000" cy="1296489"/>
          </a:xfrm>
          <a:prstGeom prst="rect">
            <a:avLst/>
          </a:prstGeom>
        </p:spPr>
      </p:pic>
    </p:spTree>
    <p:extLst>
      <p:ext uri="{BB962C8B-B14F-4D97-AF65-F5344CB8AC3E}">
        <p14:creationId xmlns:p14="http://schemas.microsoft.com/office/powerpoint/2010/main" val="4290742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16E77-C361-C851-ACEF-7A8400CF6270}"/>
            </a:ext>
          </a:extLst>
        </p:cNvPr>
        <p:cNvGrpSpPr/>
        <p:nvPr/>
      </p:nvGrpSpPr>
      <p:grpSpPr>
        <a:xfrm>
          <a:off x="0" y="0"/>
          <a:ext cx="0" cy="0"/>
          <a:chOff x="0" y="0"/>
          <a:chExt cx="0" cy="0"/>
        </a:xfrm>
      </p:grpSpPr>
      <p:sp>
        <p:nvSpPr>
          <p:cNvPr id="4" name="Subtitle 2">
            <a:extLst>
              <a:ext uri="{FF2B5EF4-FFF2-40B4-BE49-F238E27FC236}">
                <a16:creationId xmlns:a16="http://schemas.microsoft.com/office/drawing/2014/main" id="{B3C3EB3A-C92C-30AE-4D71-654E1D846D1A}"/>
              </a:ext>
            </a:extLst>
          </p:cNvPr>
          <p:cNvSpPr txBox="1">
            <a:spLocks/>
          </p:cNvSpPr>
          <p:nvPr/>
        </p:nvSpPr>
        <p:spPr>
          <a:xfrm>
            <a:off x="2086895" y="2061088"/>
            <a:ext cx="8018210" cy="70144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200" b="1" dirty="0">
                <a:solidFill>
                  <a:srgbClr val="00A04F"/>
                </a:solidFill>
                <a:latin typeface="Arial" panose="020B0604020202020204" pitchFamily="34" charset="0"/>
                <a:cs typeface="Arial" panose="020B0604020202020204" pitchFamily="34" charset="0"/>
              </a:rPr>
              <a:t>The Proposed Updated Model</a:t>
            </a:r>
          </a:p>
        </p:txBody>
      </p:sp>
      <p:pic>
        <p:nvPicPr>
          <p:cNvPr id="6" name="Picture 5" descr="A picture containing logo&#10;&#10;Description automatically generated">
            <a:extLst>
              <a:ext uri="{FF2B5EF4-FFF2-40B4-BE49-F238E27FC236}">
                <a16:creationId xmlns:a16="http://schemas.microsoft.com/office/drawing/2014/main" id="{FC6134AC-8EF4-5268-20D2-12E46CFED3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82184"/>
            <a:ext cx="12192000" cy="1575816"/>
          </a:xfrm>
          <a:prstGeom prst="rect">
            <a:avLst/>
          </a:prstGeom>
        </p:spPr>
      </p:pic>
      <p:sp>
        <p:nvSpPr>
          <p:cNvPr id="3" name="Rectangle 2">
            <a:extLst>
              <a:ext uri="{FF2B5EF4-FFF2-40B4-BE49-F238E27FC236}">
                <a16:creationId xmlns:a16="http://schemas.microsoft.com/office/drawing/2014/main" id="{6B614CC0-9335-0447-A496-D5D321FBB5DE}"/>
              </a:ext>
            </a:extLst>
          </p:cNvPr>
          <p:cNvSpPr/>
          <p:nvPr/>
        </p:nvSpPr>
        <p:spPr>
          <a:xfrm>
            <a:off x="7877175" y="1256845"/>
            <a:ext cx="1685925" cy="171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48469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D26D0-7B77-6110-A971-43859D7EC9AA}"/>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0C2149B7-43EE-45BA-06EA-2AFCF08AEC17}"/>
              </a:ext>
            </a:extLst>
          </p:cNvPr>
          <p:cNvPicPr>
            <a:picLocks noChangeAspect="1"/>
          </p:cNvPicPr>
          <p:nvPr/>
        </p:nvPicPr>
        <p:blipFill>
          <a:blip r:embed="rId3"/>
          <a:stretch>
            <a:fillRect/>
          </a:stretch>
        </p:blipFill>
        <p:spPr>
          <a:xfrm>
            <a:off x="0" y="5559552"/>
            <a:ext cx="12192000" cy="1298448"/>
          </a:xfrm>
          <a:prstGeom prst="rect">
            <a:avLst/>
          </a:prstGeom>
        </p:spPr>
      </p:pic>
      <p:sp>
        <p:nvSpPr>
          <p:cNvPr id="2" name="Subtitle 2">
            <a:extLst>
              <a:ext uri="{FF2B5EF4-FFF2-40B4-BE49-F238E27FC236}">
                <a16:creationId xmlns:a16="http://schemas.microsoft.com/office/drawing/2014/main" id="{FACBCBE4-CE08-BDC0-1CE8-EF95C222B62D}"/>
              </a:ext>
            </a:extLst>
          </p:cNvPr>
          <p:cNvSpPr txBox="1">
            <a:spLocks/>
          </p:cNvSpPr>
          <p:nvPr/>
        </p:nvSpPr>
        <p:spPr>
          <a:xfrm>
            <a:off x="360207" y="1092159"/>
            <a:ext cx="4595571" cy="30238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3600" b="1" dirty="0">
              <a:solidFill>
                <a:srgbClr val="00A04F"/>
              </a:solidFill>
              <a:latin typeface="Arial" panose="020B0604020202020204" pitchFamily="34" charset="0"/>
              <a:cs typeface="Arial" panose="020B0604020202020204" pitchFamily="34" charset="0"/>
            </a:endParaRPr>
          </a:p>
          <a:p>
            <a:pPr marL="0" indent="0">
              <a:buNone/>
            </a:pPr>
            <a:r>
              <a:rPr lang="en-GB" sz="3600" b="1" dirty="0">
                <a:solidFill>
                  <a:srgbClr val="00A04F"/>
                </a:solidFill>
                <a:latin typeface="Arial" panose="020B0604020202020204" pitchFamily="34" charset="0"/>
                <a:cs typeface="Arial" panose="020B0604020202020204" pitchFamily="34" charset="0"/>
              </a:rPr>
              <a:t>What is the evidence-base informing the new model?  </a:t>
            </a:r>
          </a:p>
        </p:txBody>
      </p:sp>
      <p:grpSp>
        <p:nvGrpSpPr>
          <p:cNvPr id="14" name="Group 13">
            <a:extLst>
              <a:ext uri="{FF2B5EF4-FFF2-40B4-BE49-F238E27FC236}">
                <a16:creationId xmlns:a16="http://schemas.microsoft.com/office/drawing/2014/main" id="{8FEE4C5C-4BCB-CD3C-46CE-2613A6016D3E}"/>
              </a:ext>
            </a:extLst>
          </p:cNvPr>
          <p:cNvGrpSpPr/>
          <p:nvPr/>
        </p:nvGrpSpPr>
        <p:grpSpPr>
          <a:xfrm>
            <a:off x="6302849" y="121279"/>
            <a:ext cx="5187026" cy="5438273"/>
            <a:chOff x="4989319" y="1"/>
            <a:chExt cx="5187026" cy="5438273"/>
          </a:xfrm>
        </p:grpSpPr>
        <p:sp>
          <p:nvSpPr>
            <p:cNvPr id="15" name="Freeform: Shape 14">
              <a:extLst>
                <a:ext uri="{FF2B5EF4-FFF2-40B4-BE49-F238E27FC236}">
                  <a16:creationId xmlns:a16="http://schemas.microsoft.com/office/drawing/2014/main" id="{737DEA84-AF15-6F82-3A96-49CE0E1AA39E}"/>
                </a:ext>
              </a:extLst>
            </p:cNvPr>
            <p:cNvSpPr/>
            <p:nvPr/>
          </p:nvSpPr>
          <p:spPr>
            <a:xfrm>
              <a:off x="6467621" y="1754388"/>
              <a:ext cx="2229902" cy="1928955"/>
            </a:xfrm>
            <a:custGeom>
              <a:avLst/>
              <a:gdLst>
                <a:gd name="connsiteX0" fmla="*/ 0 w 2229902"/>
                <a:gd name="connsiteY0" fmla="*/ 964478 h 1928955"/>
                <a:gd name="connsiteX1" fmla="*/ 551102 w 2229902"/>
                <a:gd name="connsiteY1" fmla="*/ 0 h 1928955"/>
                <a:gd name="connsiteX2" fmla="*/ 1678800 w 2229902"/>
                <a:gd name="connsiteY2" fmla="*/ 0 h 1928955"/>
                <a:gd name="connsiteX3" fmla="*/ 2229902 w 2229902"/>
                <a:gd name="connsiteY3" fmla="*/ 964478 h 1928955"/>
                <a:gd name="connsiteX4" fmla="*/ 1678800 w 2229902"/>
                <a:gd name="connsiteY4" fmla="*/ 1928955 h 1928955"/>
                <a:gd name="connsiteX5" fmla="*/ 551102 w 2229902"/>
                <a:gd name="connsiteY5" fmla="*/ 1928955 h 1928955"/>
                <a:gd name="connsiteX6" fmla="*/ 0 w 2229902"/>
                <a:gd name="connsiteY6" fmla="*/ 964478 h 192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9902" h="1928955">
                  <a:moveTo>
                    <a:pt x="0" y="964478"/>
                  </a:moveTo>
                  <a:lnTo>
                    <a:pt x="551102" y="0"/>
                  </a:lnTo>
                  <a:lnTo>
                    <a:pt x="1678800" y="0"/>
                  </a:lnTo>
                  <a:lnTo>
                    <a:pt x="2229902" y="964478"/>
                  </a:lnTo>
                  <a:lnTo>
                    <a:pt x="1678800" y="1928955"/>
                  </a:lnTo>
                  <a:lnTo>
                    <a:pt x="551102" y="1928955"/>
                  </a:lnTo>
                  <a:lnTo>
                    <a:pt x="0" y="96447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2386" tIns="342515" rIns="392386" bIns="342515"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rgbClr val="FFFF00"/>
                  </a:solidFill>
                </a:rPr>
                <a:t>Cumberland 0-19 Healthy Child Programme</a:t>
              </a:r>
            </a:p>
          </p:txBody>
        </p:sp>
        <p:sp>
          <p:nvSpPr>
            <p:cNvPr id="16" name="Hexagon 15">
              <a:extLst>
                <a:ext uri="{FF2B5EF4-FFF2-40B4-BE49-F238E27FC236}">
                  <a16:creationId xmlns:a16="http://schemas.microsoft.com/office/drawing/2014/main" id="{05455506-2C07-F2A2-6D0A-4AE7B7BC17B1}"/>
                </a:ext>
              </a:extLst>
            </p:cNvPr>
            <p:cNvSpPr/>
            <p:nvPr/>
          </p:nvSpPr>
          <p:spPr>
            <a:xfrm>
              <a:off x="7863969" y="831513"/>
              <a:ext cx="841335" cy="724921"/>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7" name="Freeform: Shape 16">
              <a:extLst>
                <a:ext uri="{FF2B5EF4-FFF2-40B4-BE49-F238E27FC236}">
                  <a16:creationId xmlns:a16="http://schemas.microsoft.com/office/drawing/2014/main" id="{093E9019-F009-7AF4-6BEC-2384DD54F0B8}"/>
                </a:ext>
              </a:extLst>
            </p:cNvPr>
            <p:cNvSpPr/>
            <p:nvPr/>
          </p:nvSpPr>
          <p:spPr>
            <a:xfrm>
              <a:off x="6673028" y="1"/>
              <a:ext cx="1827389" cy="1580906"/>
            </a:xfrm>
            <a:custGeom>
              <a:avLst/>
              <a:gdLst>
                <a:gd name="connsiteX0" fmla="*/ 0 w 1827389"/>
                <a:gd name="connsiteY0" fmla="*/ 790453 h 1580906"/>
                <a:gd name="connsiteX1" fmla="*/ 451665 w 1827389"/>
                <a:gd name="connsiteY1" fmla="*/ 0 h 1580906"/>
                <a:gd name="connsiteX2" fmla="*/ 1375724 w 1827389"/>
                <a:gd name="connsiteY2" fmla="*/ 0 h 1580906"/>
                <a:gd name="connsiteX3" fmla="*/ 1827389 w 1827389"/>
                <a:gd name="connsiteY3" fmla="*/ 790453 h 1580906"/>
                <a:gd name="connsiteX4" fmla="*/ 1375724 w 1827389"/>
                <a:gd name="connsiteY4" fmla="*/ 1580906 h 1580906"/>
                <a:gd name="connsiteX5" fmla="*/ 451665 w 1827389"/>
                <a:gd name="connsiteY5" fmla="*/ 1580906 h 1580906"/>
                <a:gd name="connsiteX6" fmla="*/ 0 w 1827389"/>
                <a:gd name="connsiteY6" fmla="*/ 790453 h 1580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7389" h="1580906">
                  <a:moveTo>
                    <a:pt x="0" y="790453"/>
                  </a:moveTo>
                  <a:lnTo>
                    <a:pt x="451665" y="0"/>
                  </a:lnTo>
                  <a:lnTo>
                    <a:pt x="1375724" y="0"/>
                  </a:lnTo>
                  <a:lnTo>
                    <a:pt x="1827389" y="790453"/>
                  </a:lnTo>
                  <a:lnTo>
                    <a:pt x="1375724" y="1580906"/>
                  </a:lnTo>
                  <a:lnTo>
                    <a:pt x="451665" y="1580906"/>
                  </a:lnTo>
                  <a:lnTo>
                    <a:pt x="0" y="7904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5697" tIns="284850" rIns="325697" bIns="284850" numCol="1" spcCol="1270" anchor="ctr" anchorCtr="0">
              <a:noAutofit/>
            </a:bodyPr>
            <a:lstStyle/>
            <a:p>
              <a:pPr marL="0" lvl="0" indent="0" algn="ctr" defTabSz="800100">
                <a:lnSpc>
                  <a:spcPct val="90000"/>
                </a:lnSpc>
                <a:spcBef>
                  <a:spcPct val="0"/>
                </a:spcBef>
                <a:spcAft>
                  <a:spcPct val="35000"/>
                </a:spcAft>
                <a:buNone/>
              </a:pPr>
              <a:r>
                <a:rPr lang="en-GB" sz="1800" b="1" kern="1200" dirty="0"/>
                <a:t>1. National 0-19 HCP Policy and Guidance</a:t>
              </a:r>
            </a:p>
          </p:txBody>
        </p:sp>
        <p:sp>
          <p:nvSpPr>
            <p:cNvPr id="18" name="Hexagon 17">
              <a:extLst>
                <a:ext uri="{FF2B5EF4-FFF2-40B4-BE49-F238E27FC236}">
                  <a16:creationId xmlns:a16="http://schemas.microsoft.com/office/drawing/2014/main" id="{30F16F4F-973E-9C87-CFB4-247221698FCD}"/>
                </a:ext>
              </a:extLst>
            </p:cNvPr>
            <p:cNvSpPr/>
            <p:nvPr/>
          </p:nvSpPr>
          <p:spPr>
            <a:xfrm>
              <a:off x="8845873" y="2186730"/>
              <a:ext cx="841335" cy="724921"/>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9" name="Freeform: Shape 18">
              <a:extLst>
                <a:ext uri="{FF2B5EF4-FFF2-40B4-BE49-F238E27FC236}">
                  <a16:creationId xmlns:a16="http://schemas.microsoft.com/office/drawing/2014/main" id="{74D32054-CFB8-C28B-6D00-EA9BA0F9FAAF}"/>
                </a:ext>
              </a:extLst>
            </p:cNvPr>
            <p:cNvSpPr/>
            <p:nvPr/>
          </p:nvSpPr>
          <p:spPr>
            <a:xfrm>
              <a:off x="8348956" y="972364"/>
              <a:ext cx="1827389" cy="1580906"/>
            </a:xfrm>
            <a:custGeom>
              <a:avLst/>
              <a:gdLst>
                <a:gd name="connsiteX0" fmla="*/ 0 w 1827389"/>
                <a:gd name="connsiteY0" fmla="*/ 790453 h 1580906"/>
                <a:gd name="connsiteX1" fmla="*/ 451665 w 1827389"/>
                <a:gd name="connsiteY1" fmla="*/ 0 h 1580906"/>
                <a:gd name="connsiteX2" fmla="*/ 1375724 w 1827389"/>
                <a:gd name="connsiteY2" fmla="*/ 0 h 1580906"/>
                <a:gd name="connsiteX3" fmla="*/ 1827389 w 1827389"/>
                <a:gd name="connsiteY3" fmla="*/ 790453 h 1580906"/>
                <a:gd name="connsiteX4" fmla="*/ 1375724 w 1827389"/>
                <a:gd name="connsiteY4" fmla="*/ 1580906 h 1580906"/>
                <a:gd name="connsiteX5" fmla="*/ 451665 w 1827389"/>
                <a:gd name="connsiteY5" fmla="*/ 1580906 h 1580906"/>
                <a:gd name="connsiteX6" fmla="*/ 0 w 1827389"/>
                <a:gd name="connsiteY6" fmla="*/ 790453 h 1580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7389" h="1580906">
                  <a:moveTo>
                    <a:pt x="0" y="790453"/>
                  </a:moveTo>
                  <a:lnTo>
                    <a:pt x="451665" y="0"/>
                  </a:lnTo>
                  <a:lnTo>
                    <a:pt x="1375724" y="0"/>
                  </a:lnTo>
                  <a:lnTo>
                    <a:pt x="1827389" y="790453"/>
                  </a:lnTo>
                  <a:lnTo>
                    <a:pt x="1375724" y="1580906"/>
                  </a:lnTo>
                  <a:lnTo>
                    <a:pt x="451665" y="1580906"/>
                  </a:lnTo>
                  <a:lnTo>
                    <a:pt x="0" y="7904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5697" tIns="284850" rIns="325697" bIns="284850" numCol="1" spcCol="1270" anchor="ctr" anchorCtr="0">
              <a:noAutofit/>
            </a:bodyPr>
            <a:lstStyle/>
            <a:p>
              <a:pPr marL="0" lvl="0" indent="0" algn="ctr" defTabSz="800100">
                <a:lnSpc>
                  <a:spcPct val="90000"/>
                </a:lnSpc>
                <a:spcBef>
                  <a:spcPct val="0"/>
                </a:spcBef>
                <a:spcAft>
                  <a:spcPct val="35000"/>
                </a:spcAft>
                <a:buNone/>
              </a:pPr>
              <a:r>
                <a:rPr lang="en-GB" sz="1800" b="1" kern="1200" dirty="0"/>
                <a:t>2. Family Wellbeing Needs Analysis</a:t>
              </a:r>
            </a:p>
          </p:txBody>
        </p:sp>
        <p:sp>
          <p:nvSpPr>
            <p:cNvPr id="20" name="Hexagon 19">
              <a:extLst>
                <a:ext uri="{FF2B5EF4-FFF2-40B4-BE49-F238E27FC236}">
                  <a16:creationId xmlns:a16="http://schemas.microsoft.com/office/drawing/2014/main" id="{04A7A0B8-2FC4-A250-FD4C-E5C1737F2821}"/>
                </a:ext>
              </a:extLst>
            </p:cNvPr>
            <p:cNvSpPr/>
            <p:nvPr/>
          </p:nvSpPr>
          <p:spPr>
            <a:xfrm>
              <a:off x="8163779" y="3716517"/>
              <a:ext cx="841335" cy="724921"/>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1" name="Freeform: Shape 20">
              <a:extLst>
                <a:ext uri="{FF2B5EF4-FFF2-40B4-BE49-F238E27FC236}">
                  <a16:creationId xmlns:a16="http://schemas.microsoft.com/office/drawing/2014/main" id="{81BD6D70-3D26-8F82-4671-AB90E4236112}"/>
                </a:ext>
              </a:extLst>
            </p:cNvPr>
            <p:cNvSpPr/>
            <p:nvPr/>
          </p:nvSpPr>
          <p:spPr>
            <a:xfrm>
              <a:off x="8348956" y="2883917"/>
              <a:ext cx="1827389" cy="1580906"/>
            </a:xfrm>
            <a:custGeom>
              <a:avLst/>
              <a:gdLst>
                <a:gd name="connsiteX0" fmla="*/ 0 w 1827389"/>
                <a:gd name="connsiteY0" fmla="*/ 790453 h 1580906"/>
                <a:gd name="connsiteX1" fmla="*/ 451665 w 1827389"/>
                <a:gd name="connsiteY1" fmla="*/ 0 h 1580906"/>
                <a:gd name="connsiteX2" fmla="*/ 1375724 w 1827389"/>
                <a:gd name="connsiteY2" fmla="*/ 0 h 1580906"/>
                <a:gd name="connsiteX3" fmla="*/ 1827389 w 1827389"/>
                <a:gd name="connsiteY3" fmla="*/ 790453 h 1580906"/>
                <a:gd name="connsiteX4" fmla="*/ 1375724 w 1827389"/>
                <a:gd name="connsiteY4" fmla="*/ 1580906 h 1580906"/>
                <a:gd name="connsiteX5" fmla="*/ 451665 w 1827389"/>
                <a:gd name="connsiteY5" fmla="*/ 1580906 h 1580906"/>
                <a:gd name="connsiteX6" fmla="*/ 0 w 1827389"/>
                <a:gd name="connsiteY6" fmla="*/ 790453 h 1580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7389" h="1580906">
                  <a:moveTo>
                    <a:pt x="0" y="790453"/>
                  </a:moveTo>
                  <a:lnTo>
                    <a:pt x="451665" y="0"/>
                  </a:lnTo>
                  <a:lnTo>
                    <a:pt x="1375724" y="0"/>
                  </a:lnTo>
                  <a:lnTo>
                    <a:pt x="1827389" y="790453"/>
                  </a:lnTo>
                  <a:lnTo>
                    <a:pt x="1375724" y="1580906"/>
                  </a:lnTo>
                  <a:lnTo>
                    <a:pt x="451665" y="1580906"/>
                  </a:lnTo>
                  <a:lnTo>
                    <a:pt x="0" y="7904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5697" tIns="284850" rIns="325697" bIns="284850" numCol="1" spcCol="1270" anchor="ctr" anchorCtr="0">
              <a:noAutofit/>
            </a:bodyPr>
            <a:lstStyle/>
            <a:p>
              <a:pPr marL="0" lvl="0" indent="0" algn="ctr" defTabSz="800100">
                <a:lnSpc>
                  <a:spcPct val="90000"/>
                </a:lnSpc>
                <a:spcBef>
                  <a:spcPct val="0"/>
                </a:spcBef>
                <a:spcAft>
                  <a:spcPct val="35000"/>
                </a:spcAft>
                <a:buNone/>
              </a:pPr>
              <a:r>
                <a:rPr lang="en-GB" sz="1800" b="1" kern="1200" dirty="0"/>
                <a:t>3. Experiences and views of our Families</a:t>
              </a:r>
            </a:p>
          </p:txBody>
        </p:sp>
        <p:sp>
          <p:nvSpPr>
            <p:cNvPr id="22" name="Hexagon 21">
              <a:extLst>
                <a:ext uri="{FF2B5EF4-FFF2-40B4-BE49-F238E27FC236}">
                  <a16:creationId xmlns:a16="http://schemas.microsoft.com/office/drawing/2014/main" id="{B3E1C665-14F3-B1AA-A653-DEF3B943617B}"/>
                </a:ext>
              </a:extLst>
            </p:cNvPr>
            <p:cNvSpPr/>
            <p:nvPr/>
          </p:nvSpPr>
          <p:spPr>
            <a:xfrm>
              <a:off x="6471771" y="3875315"/>
              <a:ext cx="841335" cy="724921"/>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3" name="Freeform: Shape 22">
              <a:extLst>
                <a:ext uri="{FF2B5EF4-FFF2-40B4-BE49-F238E27FC236}">
                  <a16:creationId xmlns:a16="http://schemas.microsoft.com/office/drawing/2014/main" id="{B2D338D8-08A8-5C9E-C7C3-33995E3810B1}"/>
                </a:ext>
              </a:extLst>
            </p:cNvPr>
            <p:cNvSpPr/>
            <p:nvPr/>
          </p:nvSpPr>
          <p:spPr>
            <a:xfrm>
              <a:off x="6673028" y="3857368"/>
              <a:ext cx="1827389" cy="1580906"/>
            </a:xfrm>
            <a:custGeom>
              <a:avLst/>
              <a:gdLst>
                <a:gd name="connsiteX0" fmla="*/ 0 w 1827389"/>
                <a:gd name="connsiteY0" fmla="*/ 790453 h 1580906"/>
                <a:gd name="connsiteX1" fmla="*/ 451665 w 1827389"/>
                <a:gd name="connsiteY1" fmla="*/ 0 h 1580906"/>
                <a:gd name="connsiteX2" fmla="*/ 1375724 w 1827389"/>
                <a:gd name="connsiteY2" fmla="*/ 0 h 1580906"/>
                <a:gd name="connsiteX3" fmla="*/ 1827389 w 1827389"/>
                <a:gd name="connsiteY3" fmla="*/ 790453 h 1580906"/>
                <a:gd name="connsiteX4" fmla="*/ 1375724 w 1827389"/>
                <a:gd name="connsiteY4" fmla="*/ 1580906 h 1580906"/>
                <a:gd name="connsiteX5" fmla="*/ 451665 w 1827389"/>
                <a:gd name="connsiteY5" fmla="*/ 1580906 h 1580906"/>
                <a:gd name="connsiteX6" fmla="*/ 0 w 1827389"/>
                <a:gd name="connsiteY6" fmla="*/ 790453 h 1580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7389" h="1580906">
                  <a:moveTo>
                    <a:pt x="0" y="790453"/>
                  </a:moveTo>
                  <a:lnTo>
                    <a:pt x="451665" y="0"/>
                  </a:lnTo>
                  <a:lnTo>
                    <a:pt x="1375724" y="0"/>
                  </a:lnTo>
                  <a:lnTo>
                    <a:pt x="1827389" y="790453"/>
                  </a:lnTo>
                  <a:lnTo>
                    <a:pt x="1375724" y="1580906"/>
                  </a:lnTo>
                  <a:lnTo>
                    <a:pt x="451665" y="1580906"/>
                  </a:lnTo>
                  <a:lnTo>
                    <a:pt x="0" y="7904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5697" tIns="284850" rIns="325697" bIns="284850" numCol="1" spcCol="1270" anchor="ctr" anchorCtr="0">
              <a:noAutofit/>
            </a:bodyPr>
            <a:lstStyle/>
            <a:p>
              <a:pPr marL="0" lvl="0" indent="0" algn="ctr" defTabSz="800100">
                <a:lnSpc>
                  <a:spcPct val="90000"/>
                </a:lnSpc>
                <a:spcBef>
                  <a:spcPct val="0"/>
                </a:spcBef>
                <a:spcAft>
                  <a:spcPct val="35000"/>
                </a:spcAft>
                <a:buNone/>
              </a:pPr>
              <a:r>
                <a:rPr lang="en-GB" sz="1800" b="1" kern="1200" dirty="0"/>
                <a:t>4. Feedback from our partners</a:t>
              </a:r>
            </a:p>
          </p:txBody>
        </p:sp>
        <p:sp>
          <p:nvSpPr>
            <p:cNvPr id="24" name="Hexagon 23">
              <a:extLst>
                <a:ext uri="{FF2B5EF4-FFF2-40B4-BE49-F238E27FC236}">
                  <a16:creationId xmlns:a16="http://schemas.microsoft.com/office/drawing/2014/main" id="{6543915D-EFFE-F00F-04E6-34887A59F1DD}"/>
                </a:ext>
              </a:extLst>
            </p:cNvPr>
            <p:cNvSpPr/>
            <p:nvPr/>
          </p:nvSpPr>
          <p:spPr>
            <a:xfrm>
              <a:off x="5473787" y="2520640"/>
              <a:ext cx="841335" cy="724921"/>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5" name="Freeform: Shape 24">
              <a:extLst>
                <a:ext uri="{FF2B5EF4-FFF2-40B4-BE49-F238E27FC236}">
                  <a16:creationId xmlns:a16="http://schemas.microsoft.com/office/drawing/2014/main" id="{7A7CBD79-2A11-EAE4-8CFC-A6D43E19FF3D}"/>
                </a:ext>
              </a:extLst>
            </p:cNvPr>
            <p:cNvSpPr/>
            <p:nvPr/>
          </p:nvSpPr>
          <p:spPr>
            <a:xfrm>
              <a:off x="4989319" y="2885005"/>
              <a:ext cx="1827389" cy="1580906"/>
            </a:xfrm>
            <a:custGeom>
              <a:avLst/>
              <a:gdLst>
                <a:gd name="connsiteX0" fmla="*/ 0 w 1827389"/>
                <a:gd name="connsiteY0" fmla="*/ 790453 h 1580906"/>
                <a:gd name="connsiteX1" fmla="*/ 451665 w 1827389"/>
                <a:gd name="connsiteY1" fmla="*/ 0 h 1580906"/>
                <a:gd name="connsiteX2" fmla="*/ 1375724 w 1827389"/>
                <a:gd name="connsiteY2" fmla="*/ 0 h 1580906"/>
                <a:gd name="connsiteX3" fmla="*/ 1827389 w 1827389"/>
                <a:gd name="connsiteY3" fmla="*/ 790453 h 1580906"/>
                <a:gd name="connsiteX4" fmla="*/ 1375724 w 1827389"/>
                <a:gd name="connsiteY4" fmla="*/ 1580906 h 1580906"/>
                <a:gd name="connsiteX5" fmla="*/ 451665 w 1827389"/>
                <a:gd name="connsiteY5" fmla="*/ 1580906 h 1580906"/>
                <a:gd name="connsiteX6" fmla="*/ 0 w 1827389"/>
                <a:gd name="connsiteY6" fmla="*/ 790453 h 1580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7389" h="1580906">
                  <a:moveTo>
                    <a:pt x="0" y="790453"/>
                  </a:moveTo>
                  <a:lnTo>
                    <a:pt x="451665" y="0"/>
                  </a:lnTo>
                  <a:lnTo>
                    <a:pt x="1375724" y="0"/>
                  </a:lnTo>
                  <a:lnTo>
                    <a:pt x="1827389" y="790453"/>
                  </a:lnTo>
                  <a:lnTo>
                    <a:pt x="1375724" y="1580906"/>
                  </a:lnTo>
                  <a:lnTo>
                    <a:pt x="451665" y="1580906"/>
                  </a:lnTo>
                  <a:lnTo>
                    <a:pt x="0" y="7904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5697" tIns="284850" rIns="325697" bIns="284850" numCol="1" spcCol="1270" anchor="ctr" anchorCtr="0">
              <a:noAutofit/>
            </a:bodyPr>
            <a:lstStyle/>
            <a:p>
              <a:pPr marL="0" lvl="0" indent="0" algn="ctr" defTabSz="800100">
                <a:lnSpc>
                  <a:spcPct val="90000"/>
                </a:lnSpc>
                <a:spcBef>
                  <a:spcPct val="0"/>
                </a:spcBef>
                <a:spcAft>
                  <a:spcPct val="35000"/>
                </a:spcAft>
                <a:buNone/>
              </a:pPr>
              <a:r>
                <a:rPr lang="en-GB" sz="1800" b="1" kern="1200" dirty="0"/>
                <a:t>5. Engagement with 0-19 HCP staff</a:t>
              </a:r>
            </a:p>
          </p:txBody>
        </p:sp>
        <p:sp>
          <p:nvSpPr>
            <p:cNvPr id="26" name="Freeform: Shape 25">
              <a:extLst>
                <a:ext uri="{FF2B5EF4-FFF2-40B4-BE49-F238E27FC236}">
                  <a16:creationId xmlns:a16="http://schemas.microsoft.com/office/drawing/2014/main" id="{53A83F4C-7E2E-1178-D148-D47C6749539C}"/>
                </a:ext>
              </a:extLst>
            </p:cNvPr>
            <p:cNvSpPr/>
            <p:nvPr/>
          </p:nvSpPr>
          <p:spPr>
            <a:xfrm>
              <a:off x="4989319" y="970189"/>
              <a:ext cx="1827389" cy="1580906"/>
            </a:xfrm>
            <a:custGeom>
              <a:avLst/>
              <a:gdLst>
                <a:gd name="connsiteX0" fmla="*/ 0 w 1827389"/>
                <a:gd name="connsiteY0" fmla="*/ 790453 h 1580906"/>
                <a:gd name="connsiteX1" fmla="*/ 451665 w 1827389"/>
                <a:gd name="connsiteY1" fmla="*/ 0 h 1580906"/>
                <a:gd name="connsiteX2" fmla="*/ 1375724 w 1827389"/>
                <a:gd name="connsiteY2" fmla="*/ 0 h 1580906"/>
                <a:gd name="connsiteX3" fmla="*/ 1827389 w 1827389"/>
                <a:gd name="connsiteY3" fmla="*/ 790453 h 1580906"/>
                <a:gd name="connsiteX4" fmla="*/ 1375724 w 1827389"/>
                <a:gd name="connsiteY4" fmla="*/ 1580906 h 1580906"/>
                <a:gd name="connsiteX5" fmla="*/ 451665 w 1827389"/>
                <a:gd name="connsiteY5" fmla="*/ 1580906 h 1580906"/>
                <a:gd name="connsiteX6" fmla="*/ 0 w 1827389"/>
                <a:gd name="connsiteY6" fmla="*/ 790453 h 1580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7389" h="1580906">
                  <a:moveTo>
                    <a:pt x="0" y="790453"/>
                  </a:moveTo>
                  <a:lnTo>
                    <a:pt x="451665" y="0"/>
                  </a:lnTo>
                  <a:lnTo>
                    <a:pt x="1375724" y="0"/>
                  </a:lnTo>
                  <a:lnTo>
                    <a:pt x="1827389" y="790453"/>
                  </a:lnTo>
                  <a:lnTo>
                    <a:pt x="1375724" y="1580906"/>
                  </a:lnTo>
                  <a:lnTo>
                    <a:pt x="451665" y="1580906"/>
                  </a:lnTo>
                  <a:lnTo>
                    <a:pt x="0" y="7904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5697" tIns="284850" rIns="325697" bIns="284850" numCol="1" spcCol="1270" anchor="ctr" anchorCtr="0">
              <a:noAutofit/>
            </a:bodyPr>
            <a:lstStyle/>
            <a:p>
              <a:pPr marL="0" lvl="0" indent="0" algn="ctr" defTabSz="800100">
                <a:lnSpc>
                  <a:spcPct val="90000"/>
                </a:lnSpc>
                <a:spcBef>
                  <a:spcPct val="0"/>
                </a:spcBef>
                <a:spcAft>
                  <a:spcPct val="35000"/>
                </a:spcAft>
                <a:buNone/>
              </a:pPr>
              <a:r>
                <a:rPr lang="en-GB" sz="1800" b="1" kern="1200" dirty="0"/>
                <a:t>6. Financial Envelope </a:t>
              </a:r>
            </a:p>
          </p:txBody>
        </p:sp>
      </p:grpSp>
    </p:spTree>
    <p:extLst>
      <p:ext uri="{BB962C8B-B14F-4D97-AF65-F5344CB8AC3E}">
        <p14:creationId xmlns:p14="http://schemas.microsoft.com/office/powerpoint/2010/main" val="1296477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D26D0-7B77-6110-A971-43859D7EC9AA}"/>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0C2149B7-43EE-45BA-06EA-2AFCF08AEC17}"/>
              </a:ext>
            </a:extLst>
          </p:cNvPr>
          <p:cNvPicPr>
            <a:picLocks noChangeAspect="1"/>
          </p:cNvPicPr>
          <p:nvPr/>
        </p:nvPicPr>
        <p:blipFill>
          <a:blip r:embed="rId3"/>
          <a:stretch>
            <a:fillRect/>
          </a:stretch>
        </p:blipFill>
        <p:spPr>
          <a:xfrm>
            <a:off x="0" y="5559552"/>
            <a:ext cx="12192000" cy="1298448"/>
          </a:xfrm>
          <a:prstGeom prst="rect">
            <a:avLst/>
          </a:prstGeom>
        </p:spPr>
      </p:pic>
      <p:sp>
        <p:nvSpPr>
          <p:cNvPr id="2" name="Subtitle 2">
            <a:extLst>
              <a:ext uri="{FF2B5EF4-FFF2-40B4-BE49-F238E27FC236}">
                <a16:creationId xmlns:a16="http://schemas.microsoft.com/office/drawing/2014/main" id="{FACBCBE4-CE08-BDC0-1CE8-EF95C222B62D}"/>
              </a:ext>
            </a:extLst>
          </p:cNvPr>
          <p:cNvSpPr txBox="1">
            <a:spLocks/>
          </p:cNvSpPr>
          <p:nvPr/>
        </p:nvSpPr>
        <p:spPr>
          <a:xfrm>
            <a:off x="508169" y="224722"/>
            <a:ext cx="10326408" cy="70144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b="1" dirty="0">
                <a:solidFill>
                  <a:srgbClr val="00A04F"/>
                </a:solidFill>
                <a:latin typeface="Arial" panose="020B0604020202020204" pitchFamily="34" charset="0"/>
                <a:cs typeface="Arial" panose="020B0604020202020204" pitchFamily="34" charset="0"/>
              </a:rPr>
              <a:t>Principles of an Integrated Approach</a:t>
            </a:r>
          </a:p>
        </p:txBody>
      </p:sp>
      <p:sp>
        <p:nvSpPr>
          <p:cNvPr id="3" name="TextBox 2">
            <a:extLst>
              <a:ext uri="{FF2B5EF4-FFF2-40B4-BE49-F238E27FC236}">
                <a16:creationId xmlns:a16="http://schemas.microsoft.com/office/drawing/2014/main" id="{7E05153A-2892-2B69-7E16-54208FCE4E38}"/>
              </a:ext>
            </a:extLst>
          </p:cNvPr>
          <p:cNvSpPr txBox="1"/>
          <p:nvPr/>
        </p:nvSpPr>
        <p:spPr>
          <a:xfrm>
            <a:off x="508169" y="816090"/>
            <a:ext cx="10768263" cy="2308324"/>
          </a:xfrm>
          <a:prstGeom prst="rect">
            <a:avLst/>
          </a:prstGeom>
          <a:noFill/>
        </p:spPr>
        <p:txBody>
          <a:bodyPr wrap="square" rtlCol="0">
            <a:spAutoFit/>
          </a:bodyPr>
          <a:lstStyle/>
          <a:p>
            <a:pPr marL="342900" indent="-342900">
              <a:buFont typeface="Arial" panose="020B0604020202020204" pitchFamily="34" charset="0"/>
              <a:buChar char="•"/>
            </a:pPr>
            <a:r>
              <a:rPr lang="en-GB" sz="2400" dirty="0">
                <a:latin typeface="Arial" panose="020B0604020202020204" pitchFamily="34" charset="0"/>
                <a:ea typeface="Aptos" panose="020B0004020202020204" pitchFamily="34" charset="0"/>
                <a:cs typeface="Arial" panose="020B0604020202020204" pitchFamily="34" charset="0"/>
              </a:rPr>
              <a:t>C</a:t>
            </a:r>
            <a:r>
              <a:rPr lang="en-GB" sz="2400" dirty="0">
                <a:effectLst/>
                <a:latin typeface="Arial" panose="020B0604020202020204" pitchFamily="34" charset="0"/>
                <a:ea typeface="Aptos" panose="020B0004020202020204" pitchFamily="34" charset="0"/>
                <a:cs typeface="Arial" panose="020B0604020202020204" pitchFamily="34" charset="0"/>
              </a:rPr>
              <a:t>o-location (where possible) of the 0-19 offer in multi-agency prevention and early help locality teams </a:t>
            </a:r>
          </a:p>
          <a:p>
            <a:pPr marL="800100" lvl="1" indent="-342900">
              <a:buFont typeface="Arial" panose="020B0604020202020204" pitchFamily="34" charset="0"/>
              <a:buChar char="•"/>
            </a:pPr>
            <a:r>
              <a:rPr lang="en-GB" sz="2400" dirty="0">
                <a:effectLst/>
                <a:latin typeface="Arial" panose="020B0604020202020204" pitchFamily="34" charset="0"/>
                <a:ea typeface="Aptos" panose="020B0004020202020204" pitchFamily="34" charset="0"/>
                <a:cs typeface="Arial" panose="020B0604020202020204" pitchFamily="34" charset="0"/>
              </a:rPr>
              <a:t>(e.g. prevention and early help workers</a:t>
            </a:r>
            <a:r>
              <a:rPr lang="en-GB" sz="2400" dirty="0">
                <a:latin typeface="Arial" panose="020B0604020202020204" pitchFamily="34" charset="0"/>
                <a:ea typeface="Aptos" panose="020B0004020202020204" pitchFamily="34" charset="0"/>
                <a:cs typeface="Arial" panose="020B0604020202020204" pitchFamily="34" charset="0"/>
              </a:rPr>
              <a:t>, </a:t>
            </a:r>
            <a:r>
              <a:rPr lang="en-GB" sz="2400" dirty="0">
                <a:effectLst/>
                <a:latin typeface="Arial" panose="020B0604020202020204" pitchFamily="34" charset="0"/>
                <a:ea typeface="Aptos" panose="020B0004020202020204" pitchFamily="34" charset="0"/>
                <a:cs typeface="Arial" panose="020B0604020202020204" pitchFamily="34" charset="0"/>
              </a:rPr>
              <a:t>nursery nurses, health visitors and 5-19 school-aged nursing staff co-located in geographically defined locality teams)</a:t>
            </a:r>
          </a:p>
          <a:p>
            <a:pPr marL="800100" lvl="1"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02548DA-90A9-A126-92CC-266FE829C246}"/>
              </a:ext>
            </a:extLst>
          </p:cNvPr>
          <p:cNvSpPr txBox="1"/>
          <p:nvPr/>
        </p:nvSpPr>
        <p:spPr>
          <a:xfrm>
            <a:off x="508169" y="2772323"/>
            <a:ext cx="10852485" cy="1569660"/>
          </a:xfrm>
          <a:prstGeom prst="rect">
            <a:avLst/>
          </a:prstGeom>
          <a:noFill/>
        </p:spPr>
        <p:txBody>
          <a:bodyPr wrap="square" rtlCol="0">
            <a:spAutoFit/>
          </a:bodyPr>
          <a:lstStyle/>
          <a:p>
            <a:pPr marL="342900" indent="-342900">
              <a:buFont typeface="Arial" panose="020B0604020202020204" pitchFamily="34" charset="0"/>
              <a:buChar char="•"/>
            </a:pPr>
            <a:r>
              <a:rPr lang="en-GB" sz="2400" dirty="0">
                <a:latin typeface="Arial" panose="020B0604020202020204" pitchFamily="34" charset="0"/>
                <a:ea typeface="Aptos" panose="020B0004020202020204" pitchFamily="34" charset="0"/>
                <a:cs typeface="Arial" panose="020B0604020202020204" pitchFamily="34" charset="0"/>
              </a:rPr>
              <a:t>Alignment to the high impact areas defined nationally, but also the risk factors we know impact on family wellbeing in Cumberland </a:t>
            </a:r>
          </a:p>
          <a:p>
            <a:pPr marL="800100" lvl="1" indent="-342900">
              <a:buFont typeface="Arial" panose="020B0604020202020204" pitchFamily="34" charset="0"/>
              <a:buChar char="•"/>
            </a:pPr>
            <a:r>
              <a:rPr lang="en-GB" sz="2400" dirty="0">
                <a:latin typeface="Arial" panose="020B0604020202020204" pitchFamily="34" charset="0"/>
                <a:ea typeface="Aptos" panose="020B0004020202020204" pitchFamily="34" charset="0"/>
                <a:cs typeface="Arial" panose="020B0604020202020204" pitchFamily="34" charset="0"/>
              </a:rPr>
              <a:t>Poverty, Mental Health, Neurodiversity, Alcohol/Drug misuse and Domestic Violence</a:t>
            </a:r>
            <a:endParaRPr lang="en-GB" sz="2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F1C0BA8-6CE5-0B03-698E-5E0966237C36}"/>
              </a:ext>
            </a:extLst>
          </p:cNvPr>
          <p:cNvSpPr txBox="1"/>
          <p:nvPr/>
        </p:nvSpPr>
        <p:spPr>
          <a:xfrm>
            <a:off x="508169" y="4341983"/>
            <a:ext cx="10852485" cy="830997"/>
          </a:xfrm>
          <a:prstGeom prst="rect">
            <a:avLst/>
          </a:prstGeom>
          <a:noFill/>
        </p:spPr>
        <p:txBody>
          <a:bodyPr wrap="square" rtlCol="0">
            <a:spAutoFit/>
          </a:bodyPr>
          <a:lstStyle/>
          <a:p>
            <a:pPr marL="342900" indent="-342900">
              <a:buFont typeface="Arial" panose="020B0604020202020204" pitchFamily="34" charset="0"/>
              <a:buChar char="•"/>
            </a:pPr>
            <a:r>
              <a:rPr lang="en-GB" sz="2400" dirty="0">
                <a:latin typeface="Arial" panose="020B0604020202020204" pitchFamily="34" charset="0"/>
                <a:ea typeface="Aptos" panose="020B0004020202020204" pitchFamily="34" charset="0"/>
                <a:cs typeface="Arial" panose="020B0604020202020204" pitchFamily="34" charset="0"/>
              </a:rPr>
              <a:t>A continued focus on public health prevention as defined through the ‘</a:t>
            </a:r>
            <a:r>
              <a:rPr lang="en-GB" sz="2400" dirty="0">
                <a:latin typeface="Arial" panose="020B0604020202020204" pitchFamily="34" charset="0"/>
                <a:ea typeface="Aptos" panose="020B0004020202020204" pitchFamily="34" charset="0"/>
                <a:cs typeface="Arial" panose="020B0604020202020204" pitchFamily="34" charset="0"/>
                <a:hlinkClick r:id="rId4"/>
              </a:rPr>
              <a:t>Modernised 0-19 Healthy Child Programme Model</a:t>
            </a:r>
            <a:r>
              <a:rPr lang="en-GB" sz="2400" dirty="0">
                <a:latin typeface="Arial" panose="020B0604020202020204" pitchFamily="34" charset="0"/>
                <a:ea typeface="Aptos" panose="020B00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8040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D26D0-7B77-6110-A971-43859D7EC9AA}"/>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0C2149B7-43EE-45BA-06EA-2AFCF08AEC17}"/>
              </a:ext>
            </a:extLst>
          </p:cNvPr>
          <p:cNvPicPr>
            <a:picLocks noChangeAspect="1"/>
          </p:cNvPicPr>
          <p:nvPr/>
        </p:nvPicPr>
        <p:blipFill>
          <a:blip r:embed="rId3"/>
          <a:stretch>
            <a:fillRect/>
          </a:stretch>
        </p:blipFill>
        <p:spPr>
          <a:xfrm>
            <a:off x="0" y="5559552"/>
            <a:ext cx="12192000" cy="1298448"/>
          </a:xfrm>
          <a:prstGeom prst="rect">
            <a:avLst/>
          </a:prstGeom>
        </p:spPr>
      </p:pic>
      <p:sp>
        <p:nvSpPr>
          <p:cNvPr id="2" name="Subtitle 2">
            <a:extLst>
              <a:ext uri="{FF2B5EF4-FFF2-40B4-BE49-F238E27FC236}">
                <a16:creationId xmlns:a16="http://schemas.microsoft.com/office/drawing/2014/main" id="{FACBCBE4-CE08-BDC0-1CE8-EF95C222B62D}"/>
              </a:ext>
            </a:extLst>
          </p:cNvPr>
          <p:cNvSpPr txBox="1">
            <a:spLocks/>
          </p:cNvSpPr>
          <p:nvPr/>
        </p:nvSpPr>
        <p:spPr>
          <a:xfrm>
            <a:off x="1951120" y="1409980"/>
            <a:ext cx="8289759" cy="449501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3600" b="1" dirty="0">
              <a:solidFill>
                <a:srgbClr val="00A04F"/>
              </a:solidFill>
              <a:latin typeface="Arial" panose="020B0604020202020204" pitchFamily="34" charset="0"/>
              <a:cs typeface="Arial" panose="020B0604020202020204" pitchFamily="34" charset="0"/>
            </a:endParaRPr>
          </a:p>
          <a:p>
            <a:pPr marL="0" indent="0" algn="ctr">
              <a:buNone/>
            </a:pPr>
            <a:r>
              <a:rPr lang="en-GB" sz="4400" b="1" dirty="0">
                <a:solidFill>
                  <a:srgbClr val="00A04F"/>
                </a:solidFill>
                <a:latin typeface="Arial" panose="020B0604020202020204" pitchFamily="34" charset="0"/>
                <a:cs typeface="Arial" panose="020B0604020202020204" pitchFamily="34" charset="0"/>
              </a:rPr>
              <a:t>Using national policy to create the service framework </a:t>
            </a:r>
            <a:endParaRPr lang="en-GB" sz="3600" b="1" dirty="0">
              <a:solidFill>
                <a:srgbClr val="00A04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2339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D26D0-7B77-6110-A971-43859D7EC9AA}"/>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0C2149B7-43EE-45BA-06EA-2AFCF08AEC17}"/>
              </a:ext>
            </a:extLst>
          </p:cNvPr>
          <p:cNvPicPr>
            <a:picLocks noChangeAspect="1"/>
          </p:cNvPicPr>
          <p:nvPr/>
        </p:nvPicPr>
        <p:blipFill>
          <a:blip r:embed="rId3"/>
          <a:stretch>
            <a:fillRect/>
          </a:stretch>
        </p:blipFill>
        <p:spPr>
          <a:xfrm>
            <a:off x="0" y="5559552"/>
            <a:ext cx="12192000" cy="1298448"/>
          </a:xfrm>
          <a:prstGeom prst="rect">
            <a:avLst/>
          </a:prstGeom>
        </p:spPr>
      </p:pic>
      <p:pic>
        <p:nvPicPr>
          <p:cNvPr id="1026" name="Picture 2">
            <a:extLst>
              <a:ext uri="{FF2B5EF4-FFF2-40B4-BE49-F238E27FC236}">
                <a16:creationId xmlns:a16="http://schemas.microsoft.com/office/drawing/2014/main" id="{6BB9EDC4-1E7D-8E54-3BE8-99D3419037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0885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29FAD03F4A14498D2E286D08884B7D" ma:contentTypeVersion="15" ma:contentTypeDescription="Create a new document." ma:contentTypeScope="" ma:versionID="8ae677a0913106f1dea7f7de8e9c5d7c">
  <xsd:schema xmlns:xsd="http://www.w3.org/2001/XMLSchema" xmlns:xs="http://www.w3.org/2001/XMLSchema" xmlns:p="http://schemas.microsoft.com/office/2006/metadata/properties" xmlns:ns2="6457659c-f9e8-4062-8be4-479bd97f4f71" xmlns:ns3="b827e998-9a61-439d-a439-e1650fcd3c6b" targetNamespace="http://schemas.microsoft.com/office/2006/metadata/properties" ma:root="true" ma:fieldsID="720ba6a351db76b6859590822a90e155" ns2:_="" ns3:_="">
    <xsd:import namespace="6457659c-f9e8-4062-8be4-479bd97f4f71"/>
    <xsd:import namespace="b827e998-9a61-439d-a439-e1650fcd3c6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Owner"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57659c-f9e8-4062-8be4-479bd97f4f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Owner" ma:index="12" nillable="true" ma:displayName="Owner" ma:format="Dropdown" ma:internalName="Owner">
      <xsd:simpleType>
        <xsd:restriction base="dms:Text">
          <xsd:maxLength value="255"/>
        </xsd:restrictio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c7f7c277-ca9a-4d57-b418-f15995160e0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27e998-9a61-439d-a439-e1650fcd3c6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be47e3f2-f04d-4a6f-9f93-2a1af296f8bb}" ma:internalName="TaxCatchAll" ma:showField="CatchAllData" ma:web="b827e998-9a61-439d-a439-e1650fcd3c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457659c-f9e8-4062-8be4-479bd97f4f71">
      <Terms xmlns="http://schemas.microsoft.com/office/infopath/2007/PartnerControls"/>
    </lcf76f155ced4ddcb4097134ff3c332f>
    <TaxCatchAll xmlns="b827e998-9a61-439d-a439-e1650fcd3c6b" xsi:nil="true"/>
    <Owner xmlns="6457659c-f9e8-4062-8be4-479bd97f4f71" xsi:nil="true"/>
  </documentManagement>
</p:properties>
</file>

<file path=customXml/itemProps1.xml><?xml version="1.0" encoding="utf-8"?>
<ds:datastoreItem xmlns:ds="http://schemas.openxmlformats.org/officeDocument/2006/customXml" ds:itemID="{DEBD1A46-EBBF-4CE1-8D00-782599896B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57659c-f9e8-4062-8be4-479bd97f4f71"/>
    <ds:schemaRef ds:uri="b827e998-9a61-439d-a439-e1650fcd3c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A59E89B-E95A-4299-A28E-C032AE06D60C}">
  <ds:schemaRefs>
    <ds:schemaRef ds:uri="http://schemas.microsoft.com/sharepoint/v3/contenttype/forms"/>
  </ds:schemaRefs>
</ds:datastoreItem>
</file>

<file path=customXml/itemProps3.xml><?xml version="1.0" encoding="utf-8"?>
<ds:datastoreItem xmlns:ds="http://schemas.openxmlformats.org/officeDocument/2006/customXml" ds:itemID="{42C1E37C-D780-496C-A1A2-C63A6FF8E16A}">
  <ds:schemaRefs>
    <ds:schemaRef ds:uri="http://schemas.openxmlformats.org/package/2006/metadata/core-properties"/>
    <ds:schemaRef ds:uri="http://purl.org/dc/elements/1.1/"/>
    <ds:schemaRef ds:uri="http://purl.org/dc/terms/"/>
    <ds:schemaRef ds:uri="http://purl.org/dc/dcmitype/"/>
    <ds:schemaRef ds:uri="http://www.w3.org/XML/1998/namespace"/>
    <ds:schemaRef ds:uri="http://schemas.microsoft.com/office/2006/documentManagement/types"/>
    <ds:schemaRef ds:uri="http://schemas.microsoft.com/office/infopath/2007/PartnerControls"/>
    <ds:schemaRef ds:uri="b827e998-9a61-439d-a439-e1650fcd3c6b"/>
    <ds:schemaRef ds:uri="6457659c-f9e8-4062-8be4-479bd97f4f7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9620</TotalTime>
  <Words>2274</Words>
  <Application>Microsoft Office PowerPoint</Application>
  <PresentationFormat>Widescreen</PresentationFormat>
  <Paragraphs>402</Paragraphs>
  <Slides>36</Slides>
  <Notes>16</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2</vt:i4>
      </vt:variant>
      <vt:variant>
        <vt:lpstr>Slide Titles</vt:lpstr>
      </vt:variant>
      <vt:variant>
        <vt:i4>36</vt:i4>
      </vt:variant>
    </vt:vector>
  </HeadingPairs>
  <TitlesOfParts>
    <vt:vector size="48" baseType="lpstr">
      <vt:lpstr>Arial</vt:lpstr>
      <vt:lpstr>Calibri</vt:lpstr>
      <vt:lpstr>Calibri Light</vt:lpstr>
      <vt:lpstr>Courier New</vt:lpstr>
      <vt:lpstr>Gill Sans MT</vt:lpstr>
      <vt:lpstr>Symbol</vt:lpstr>
      <vt:lpstr>Wingdings</vt:lpstr>
      <vt:lpstr>Office Theme</vt:lpstr>
      <vt:lpstr>Office Theme</vt:lpstr>
      <vt:lpstr>1_Office Theme</vt:lpstr>
      <vt:lpstr>Worksheet</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Appendix 1: Population &amp; Demographics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Martha Ives</dc:creator>
  <cp:lastModifiedBy>Pye, Lucy</cp:lastModifiedBy>
  <cp:revision>15</cp:revision>
  <dcterms:created xsi:type="dcterms:W3CDTF">2023-02-03T09:40:39Z</dcterms:created>
  <dcterms:modified xsi:type="dcterms:W3CDTF">2024-07-03T13:51:17Z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0x0101002129FAD03F4A14498D2E286D08884B7D</vt:lpwstr>
  </property>
  <property fmtid="{D5CDD505-2E9C-101B-9397-08002B2CF9AE}" pid="3" name="MediaServiceImageTags">
    <vt:lpwstr/>
  </property>
  <property fmtid="{D5CDD505-2E9C-101B-9397-08002B2CF9AE}" pid="4" name="MSIP_Label_defa4170-0d19-0005-0004-bc88714345d2_Enabled">
    <vt:lpwstr>true</vt:lpwstr>
  </property>
  <property fmtid="{D5CDD505-2E9C-101B-9397-08002B2CF9AE}" pid="5" name="MSIP_Label_defa4170-0d19-0005-0004-bc88714345d2_SetDate">
    <vt:lpwstr>2024-06-27T10:04:58Z</vt:lpwstr>
  </property>
  <property fmtid="{D5CDD505-2E9C-101B-9397-08002B2CF9AE}" pid="6" name="MSIP_Label_defa4170-0d19-0005-0004-bc88714345d2_Method">
    <vt:lpwstr>Standard</vt:lpwstr>
  </property>
  <property fmtid="{D5CDD505-2E9C-101B-9397-08002B2CF9AE}" pid="7" name="MSIP_Label_defa4170-0d19-0005-0004-bc88714345d2_Name">
    <vt:lpwstr>defa4170-0d19-0005-0004-bc88714345d2</vt:lpwstr>
  </property>
  <property fmtid="{D5CDD505-2E9C-101B-9397-08002B2CF9AE}" pid="8" name="MSIP_Label_defa4170-0d19-0005-0004-bc88714345d2_SiteId">
    <vt:lpwstr>2a6a35eb-28a5-4a57-a0e3-6d1590820eaf</vt:lpwstr>
  </property>
  <property fmtid="{D5CDD505-2E9C-101B-9397-08002B2CF9AE}" pid="9" name="MSIP_Label_defa4170-0d19-0005-0004-bc88714345d2_ActionId">
    <vt:lpwstr>3a1cea82-7e4a-4085-9e7e-ffa0f1cb164e</vt:lpwstr>
  </property>
  <property fmtid="{D5CDD505-2E9C-101B-9397-08002B2CF9AE}" pid="10" name="MSIP_Label_defa4170-0d19-0005-0004-bc88714345d2_ContentBits">
    <vt:lpwstr>0</vt:lpwstr>
  </property>
</Properties>
</file>