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 id="2147483696" r:id="rId3"/>
    <p:sldMasterId id="2147483708" r:id="rId4"/>
    <p:sldMasterId id="2147483720" r:id="rId5"/>
  </p:sldMasterIdLst>
  <p:notesMasterIdLst>
    <p:notesMasterId r:id="rId31"/>
  </p:notesMasterIdLst>
  <p:sldIdLst>
    <p:sldId id="280" r:id="rId6"/>
    <p:sldId id="362" r:id="rId7"/>
    <p:sldId id="363" r:id="rId8"/>
    <p:sldId id="306" r:id="rId9"/>
    <p:sldId id="388" r:id="rId10"/>
    <p:sldId id="387" r:id="rId11"/>
    <p:sldId id="379" r:id="rId12"/>
    <p:sldId id="380" r:id="rId13"/>
    <p:sldId id="389" r:id="rId14"/>
    <p:sldId id="365" r:id="rId15"/>
    <p:sldId id="364" r:id="rId16"/>
    <p:sldId id="366" r:id="rId17"/>
    <p:sldId id="367" r:id="rId18"/>
    <p:sldId id="316" r:id="rId19"/>
    <p:sldId id="368" r:id="rId20"/>
    <p:sldId id="369" r:id="rId21"/>
    <p:sldId id="381" r:id="rId22"/>
    <p:sldId id="372" r:id="rId23"/>
    <p:sldId id="390" r:id="rId24"/>
    <p:sldId id="374" r:id="rId25"/>
    <p:sldId id="375" r:id="rId26"/>
    <p:sldId id="376" r:id="rId27"/>
    <p:sldId id="377" r:id="rId28"/>
    <p:sldId id="391" r:id="rId29"/>
    <p:sldId id="386" r:id="rId3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AB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0231" autoAdjust="0"/>
  </p:normalViewPr>
  <p:slideViewPr>
    <p:cSldViewPr>
      <p:cViewPr>
        <p:scale>
          <a:sx n="112" d="100"/>
          <a:sy n="112" d="100"/>
        </p:scale>
        <p:origin x="-48" y="-48"/>
      </p:cViewPr>
      <p:guideLst>
        <p:guide orient="horz" pos="2160"/>
        <p:guide pos="2880"/>
      </p:guideLst>
    </p:cSldViewPr>
  </p:slideViewPr>
  <p:notesTextViewPr>
    <p:cViewPr>
      <p:scale>
        <a:sx n="1" d="1"/>
        <a:sy n="1" d="1"/>
      </p:scale>
      <p:origin x="0" y="0"/>
    </p:cViewPr>
  </p:notesTextViewPr>
  <p:sorterViewPr>
    <p:cViewPr>
      <p:scale>
        <a:sx n="200" d="100"/>
        <a:sy n="200" d="100"/>
      </p:scale>
      <p:origin x="0" y="47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FSCCG-PR1.lss.xlincs.nhs.uk\CCG\Secure\CHC%20Finance%20and%20Contracting\-%20Contracting%20-\Procurement\Direct%20Payment%20Support%20Service\Penderels%20Forcasting.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29"/>
    </mc:Choice>
    <mc:Fallback>
      <c:style val="29"/>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explosion val="13"/>
          <c:dLbls>
            <c:dLbl>
              <c:idx val="0"/>
              <c:layout>
                <c:manualLayout>
                  <c:x val="-0.17965926946553079"/>
                  <c:y val="0.11926005714022395"/>
                </c:manualLayout>
              </c:layout>
              <c:showLegendKey val="0"/>
              <c:showVal val="1"/>
              <c:showCatName val="1"/>
              <c:showSerName val="0"/>
              <c:showPercent val="0"/>
              <c:showBubbleSize val="0"/>
            </c:dLbl>
            <c:dLbl>
              <c:idx val="1"/>
              <c:layout>
                <c:manualLayout>
                  <c:x val="-7.7646915377035802E-2"/>
                  <c:y val="-0.12683395286443533"/>
                </c:manualLayout>
              </c:layout>
              <c:showLegendKey val="0"/>
              <c:showVal val="1"/>
              <c:showCatName val="1"/>
              <c:showSerName val="0"/>
              <c:showPercent val="0"/>
              <c:showBubbleSize val="0"/>
            </c:dLbl>
            <c:dLbl>
              <c:idx val="2"/>
              <c:layout>
                <c:manualLayout>
                  <c:x val="0.15925029286781245"/>
                  <c:y val="-3.1028396028856837E-2"/>
                </c:manualLayout>
              </c:layout>
              <c:showLegendKey val="0"/>
              <c:showVal val="1"/>
              <c:showCatName val="1"/>
              <c:showSerName val="0"/>
              <c:showPercent val="0"/>
              <c:showBubbleSize val="0"/>
            </c:dLbl>
            <c:dLbl>
              <c:idx val="3"/>
              <c:layout>
                <c:manualLayout>
                  <c:x val="0.10863510889426298"/>
                  <c:y val="0.13716245795124649"/>
                </c:manualLayout>
              </c:layout>
              <c:showLegendKey val="0"/>
              <c:showVal val="1"/>
              <c:showCatName val="1"/>
              <c:showSerName val="0"/>
              <c:showPercent val="0"/>
              <c:showBubbleSize val="0"/>
            </c:dLbl>
            <c:spPr>
              <a:solidFill>
                <a:sysClr val="window" lastClr="FFFFFF"/>
              </a:solidFill>
              <a:ln w="25400" cap="flat" cmpd="sng" algn="ctr">
                <a:solidFill>
                  <a:sysClr val="windowText" lastClr="000000"/>
                </a:solidFill>
                <a:prstDash val="solid"/>
              </a:ln>
              <a:effectLst/>
            </c:spPr>
            <c:txPr>
              <a:bodyPr/>
              <a:lstStyle/>
              <a:p>
                <a:pPr>
                  <a:defRPr>
                    <a:solidFill>
                      <a:sysClr val="windowText" lastClr="000000"/>
                    </a:solidFill>
                    <a:latin typeface="+mn-lt"/>
                    <a:ea typeface="+mn-ea"/>
                    <a:cs typeface="+mn-cs"/>
                  </a:defRPr>
                </a:pPr>
                <a:endParaRPr lang="en-US"/>
              </a:p>
            </c:txPr>
            <c:showLegendKey val="0"/>
            <c:showVal val="1"/>
            <c:showCatName val="1"/>
            <c:showSerName val="0"/>
            <c:showPercent val="0"/>
            <c:showBubbleSize val="0"/>
            <c:showLeaderLines val="1"/>
            <c:extLst xmlns:c16r2="http://schemas.microsoft.com/office/drawing/2015/06/chart">
              <c:ext xmlns:c15="http://schemas.microsoft.com/office/drawing/2012/chart" uri="{CE6537A1-D6FC-4f65-9D91-7224C49458BB}"/>
            </c:extLst>
          </c:dLbls>
          <c:cat>
            <c:strRef>
              <c:f>Sheet1!$A$19:$A$22</c:f>
              <c:strCache>
                <c:ptCount val="4"/>
                <c:pt idx="0">
                  <c:v>65+ Older People </c:v>
                </c:pt>
                <c:pt idx="1">
                  <c:v>18-64 Physical Disability </c:v>
                </c:pt>
                <c:pt idx="2">
                  <c:v>18-64 Learning Disability </c:v>
                </c:pt>
                <c:pt idx="3">
                  <c:v>18-64 Mental Health </c:v>
                </c:pt>
              </c:strCache>
            </c:strRef>
          </c:cat>
          <c:val>
            <c:numRef>
              <c:f>Sheet1!$B$19:$B$22</c:f>
              <c:numCache>
                <c:formatCode>0%</c:formatCode>
                <c:ptCount val="4"/>
                <c:pt idx="0">
                  <c:v>0.31</c:v>
                </c:pt>
                <c:pt idx="1">
                  <c:v>0.25</c:v>
                </c:pt>
                <c:pt idx="2">
                  <c:v>0.3</c:v>
                </c:pt>
                <c:pt idx="3">
                  <c:v>0.14000000000000001</c:v>
                </c:pt>
              </c:numCache>
            </c:numRef>
          </c:val>
          <c:extLst xmlns:c16r2="http://schemas.microsoft.com/office/drawing/2015/06/chart">
            <c:ext xmlns:c16="http://schemas.microsoft.com/office/drawing/2014/chart" uri="{C3380CC4-5D6E-409C-BE32-E72D297353CC}">
              <c16:uniqueId val="{00000000-6DFE-497F-9680-7A62CF34F404}"/>
            </c:ext>
          </c:extLst>
        </c:ser>
        <c:dLbls>
          <c:showLegendKey val="0"/>
          <c:showVal val="1"/>
          <c:showCatName val="1"/>
          <c:showSerName val="0"/>
          <c:showPercent val="0"/>
          <c:showBubbleSize val="0"/>
          <c:showLeaderLines val="1"/>
        </c:dLbls>
        <c:firstSliceAng val="0"/>
      </c:pieChart>
    </c:plotArea>
    <c:plotVisOnly val="1"/>
    <c:dispBlanksAs val="gap"/>
    <c:showDLblsOverMax val="0"/>
  </c:chart>
  <c:txPr>
    <a:bodyPr/>
    <a:lstStyle/>
    <a:p>
      <a:pPr>
        <a:defRPr sz="12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layout/>
      <c:overlay val="0"/>
    </c:title>
    <c:autoTitleDeleted val="0"/>
    <c:plotArea>
      <c:layout>
        <c:manualLayout>
          <c:layoutTarget val="inner"/>
          <c:xMode val="edge"/>
          <c:yMode val="edge"/>
          <c:x val="0.29718285214348206"/>
          <c:y val="0.21795166229221347"/>
          <c:w val="0.59533027121609794"/>
          <c:h val="0.68921660834062404"/>
        </c:manualLayout>
      </c:layout>
      <c:lineChart>
        <c:grouping val="standard"/>
        <c:varyColors val="0"/>
        <c:ser>
          <c:idx val="0"/>
          <c:order val="0"/>
          <c:tx>
            <c:strRef>
              <c:f>Sheet3!$A$21</c:f>
              <c:strCache>
                <c:ptCount val="1"/>
                <c:pt idx="0">
                  <c:v>Direct Payments Forecast Growth</c:v>
                </c:pt>
              </c:strCache>
            </c:strRef>
          </c:tx>
          <c:marker>
            <c:symbol val="none"/>
          </c:marker>
          <c:cat>
            <c:strRef>
              <c:f>Sheet3!$B$20:$F$20</c:f>
              <c:strCache>
                <c:ptCount val="5"/>
                <c:pt idx="0">
                  <c:v>19/20</c:v>
                </c:pt>
                <c:pt idx="1">
                  <c:v>20/21</c:v>
                </c:pt>
                <c:pt idx="2">
                  <c:v>21/22</c:v>
                </c:pt>
                <c:pt idx="3">
                  <c:v>22/23</c:v>
                </c:pt>
                <c:pt idx="4">
                  <c:v>23/24</c:v>
                </c:pt>
              </c:strCache>
            </c:strRef>
          </c:cat>
          <c:val>
            <c:numRef>
              <c:f>Sheet3!$B$21:$F$21</c:f>
              <c:numCache>
                <c:formatCode>General</c:formatCode>
                <c:ptCount val="5"/>
                <c:pt idx="0">
                  <c:v>176</c:v>
                </c:pt>
                <c:pt idx="1">
                  <c:v>225</c:v>
                </c:pt>
                <c:pt idx="2">
                  <c:v>275</c:v>
                </c:pt>
                <c:pt idx="3">
                  <c:v>300</c:v>
                </c:pt>
                <c:pt idx="4">
                  <c:v>350</c:v>
                </c:pt>
              </c:numCache>
            </c:numRef>
          </c:val>
          <c:smooth val="0"/>
        </c:ser>
        <c:dLbls>
          <c:showLegendKey val="0"/>
          <c:showVal val="0"/>
          <c:showCatName val="0"/>
          <c:showSerName val="0"/>
          <c:showPercent val="0"/>
          <c:showBubbleSize val="0"/>
        </c:dLbls>
        <c:marker val="1"/>
        <c:smooth val="0"/>
        <c:axId val="177906816"/>
        <c:axId val="177908352"/>
      </c:lineChart>
      <c:catAx>
        <c:axId val="177906816"/>
        <c:scaling>
          <c:orientation val="minMax"/>
        </c:scaling>
        <c:delete val="0"/>
        <c:axPos val="b"/>
        <c:majorTickMark val="out"/>
        <c:minorTickMark val="none"/>
        <c:tickLblPos val="nextTo"/>
        <c:crossAx val="177908352"/>
        <c:crosses val="autoZero"/>
        <c:auto val="1"/>
        <c:lblAlgn val="ctr"/>
        <c:lblOffset val="100"/>
        <c:noMultiLvlLbl val="0"/>
      </c:catAx>
      <c:valAx>
        <c:axId val="177908352"/>
        <c:scaling>
          <c:orientation val="minMax"/>
        </c:scaling>
        <c:delete val="0"/>
        <c:axPos val="l"/>
        <c:majorGridlines/>
        <c:numFmt formatCode="General" sourceLinked="1"/>
        <c:majorTickMark val="out"/>
        <c:minorTickMark val="none"/>
        <c:tickLblPos val="nextTo"/>
        <c:crossAx val="177906816"/>
        <c:crosses val="autoZero"/>
        <c:crossBetween val="between"/>
      </c:valAx>
    </c:plotArea>
    <c:legend>
      <c:legendPos val="r"/>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A9E06AD-1F15-4DCB-AA20-745ACDAD3BB7}" type="datetimeFigureOut">
              <a:rPr lang="en-GB" smtClean="0"/>
              <a:t>10/11/2020</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4C0D00B-A57A-43E5-A7FF-D0DE96331FBB}" type="slidenum">
              <a:rPr lang="en-GB" smtClean="0"/>
              <a:t>‹#›</a:t>
            </a:fld>
            <a:endParaRPr lang="en-GB" dirty="0"/>
          </a:p>
        </p:txBody>
      </p:sp>
    </p:spTree>
    <p:extLst>
      <p:ext uri="{BB962C8B-B14F-4D97-AF65-F5344CB8AC3E}">
        <p14:creationId xmlns:p14="http://schemas.microsoft.com/office/powerpoint/2010/main" val="3774519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41D7BCB-5BEA-48A5-81D8-2B96073EB8D1}"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301148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11</a:t>
            </a:fld>
            <a:endParaRPr lang="en-GB" dirty="0">
              <a:solidFill>
                <a:prstClr val="black"/>
              </a:solidFill>
            </a:endParaRPr>
          </a:p>
        </p:txBody>
      </p:sp>
    </p:spTree>
    <p:extLst>
      <p:ext uri="{BB962C8B-B14F-4D97-AF65-F5344CB8AC3E}">
        <p14:creationId xmlns:p14="http://schemas.microsoft.com/office/powerpoint/2010/main" val="8726366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17279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09A01E4-719A-4B0A-942B-B48EF6C0E2C9}"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547055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They feel they are receiving a quality service</a:t>
            </a:r>
          </a:p>
          <a:p>
            <a:r>
              <a:rPr lang="en-GB" dirty="0" smtClean="0"/>
              <a:t>That they are being matched</a:t>
            </a:r>
            <a:r>
              <a:rPr lang="en-GB" baseline="0" dirty="0" smtClean="0"/>
              <a:t> …</a:t>
            </a:r>
          </a:p>
          <a:p>
            <a:r>
              <a:rPr lang="en-GB" baseline="0" dirty="0" smtClean="0"/>
              <a:t>Reduced </a:t>
            </a:r>
            <a:r>
              <a:rPr lang="en-GB" baseline="0" dirty="0" err="1" smtClean="0"/>
              <a:t>likehood</a:t>
            </a:r>
            <a:r>
              <a:rPr lang="en-GB" baseline="0" dirty="0" smtClean="0"/>
              <a:t> of failure of a </a:t>
            </a:r>
            <a:r>
              <a:rPr lang="en-GB" baseline="0" dirty="0" err="1" smtClean="0"/>
              <a:t>dp</a:t>
            </a:r>
            <a:r>
              <a:rPr lang="en-GB" baseline="0" dirty="0" smtClean="0"/>
              <a:t> take up, after all that is the whole point of the DPSS service- to mitigate risk and support the individual with their DP.</a:t>
            </a:r>
            <a:endParaRPr lang="en-GB" dirty="0"/>
          </a:p>
        </p:txBody>
      </p:sp>
      <p:sp>
        <p:nvSpPr>
          <p:cNvPr id="4" name="Slide Number Placeholder 3"/>
          <p:cNvSpPr>
            <a:spLocks noGrp="1"/>
          </p:cNvSpPr>
          <p:nvPr>
            <p:ph type="sldNum" sz="quarter" idx="10"/>
          </p:nvPr>
        </p:nvSpPr>
        <p:spPr/>
        <p:txBody>
          <a:bodyPr/>
          <a:lstStyle/>
          <a:p>
            <a:fld id="{A4C0D00B-A57A-43E5-A7FF-D0DE96331FBB}" type="slidenum">
              <a:rPr lang="en-GB" smtClean="0"/>
              <a:t>14</a:t>
            </a:fld>
            <a:endParaRPr lang="en-GB" dirty="0"/>
          </a:p>
        </p:txBody>
      </p:sp>
    </p:spTree>
    <p:extLst>
      <p:ext uri="{BB962C8B-B14F-4D97-AF65-F5344CB8AC3E}">
        <p14:creationId xmlns:p14="http://schemas.microsoft.com/office/powerpoint/2010/main" val="781870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3373470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100"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16</a:t>
            </a:fld>
            <a:endParaRPr lang="en-GB" dirty="0">
              <a:solidFill>
                <a:prstClr val="black"/>
              </a:solidFill>
            </a:endParaRPr>
          </a:p>
        </p:txBody>
      </p:sp>
    </p:spTree>
    <p:extLst>
      <p:ext uri="{BB962C8B-B14F-4D97-AF65-F5344CB8AC3E}">
        <p14:creationId xmlns:p14="http://schemas.microsoft.com/office/powerpoint/2010/main" val="33734705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ea typeface="Times New Roman"/>
                <a:cs typeface="Times New Roman"/>
              </a:rPr>
              <a:t>LCC Adult Social Care strategy is to offer direct payments as a first choice to any eligible adult whose needs may be met through community based services.</a:t>
            </a:r>
            <a:r>
              <a:rPr lang="en-US" sz="1200" dirty="0" smtClean="0">
                <a:ea typeface="Times New Roman"/>
                <a:cs typeface="Times New Roman"/>
              </a:rPr>
              <a:t> The Virtual wallet will go live and will reduce the number of people who require a fully managed account</a:t>
            </a:r>
            <a:endParaRPr lang="en-GB" sz="1200" dirty="0" smtClean="0"/>
          </a:p>
          <a:p>
            <a:endParaRPr lang="en-GB" dirty="0"/>
          </a:p>
        </p:txBody>
      </p:sp>
      <p:sp>
        <p:nvSpPr>
          <p:cNvPr id="4" name="Slide Number Placeholder 3"/>
          <p:cNvSpPr>
            <a:spLocks noGrp="1"/>
          </p:cNvSpPr>
          <p:nvPr>
            <p:ph type="sldNum" sz="quarter" idx="10"/>
          </p:nvPr>
        </p:nvSpPr>
        <p:spPr/>
        <p:txBody>
          <a:bodyPr/>
          <a:lstStyle/>
          <a:p>
            <a:fld id="{A4C0D00B-A57A-43E5-A7FF-D0DE96331FBB}" type="slidenum">
              <a:rPr lang="en-GB" smtClean="0"/>
              <a:t>17</a:t>
            </a:fld>
            <a:endParaRPr lang="en-GB" dirty="0"/>
          </a:p>
        </p:txBody>
      </p:sp>
    </p:spTree>
    <p:extLst>
      <p:ext uri="{BB962C8B-B14F-4D97-AF65-F5344CB8AC3E}">
        <p14:creationId xmlns:p14="http://schemas.microsoft.com/office/powerpoint/2010/main" val="31392239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a:xfrm>
            <a:off x="917575" y="744538"/>
            <a:ext cx="4962525" cy="3722687"/>
          </a:xfrm>
          <a:ln/>
        </p:spPr>
      </p:sp>
      <p:sp>
        <p:nvSpPr>
          <p:cNvPr id="179203" name="Rectangle 3"/>
          <p:cNvSpPr>
            <a:spLocks noGrp="1" noChangeArrowheads="1"/>
          </p:cNvSpPr>
          <p:nvPr>
            <p:ph type="body" idx="1"/>
          </p:nvPr>
        </p:nvSpPr>
        <p:spPr>
          <a:noFill/>
        </p:spPr>
        <p:txBody>
          <a:bodyPr/>
          <a:lstStyle/>
          <a:p>
            <a:r>
              <a:rPr lang="en-GB" dirty="0" smtClean="0"/>
              <a:t>Source Lincolnshire / Delta /Contracts Finder /OJEU (OJEC) /Business Link</a:t>
            </a:r>
          </a:p>
          <a:p>
            <a:r>
              <a:rPr lang="en-GB" dirty="0" smtClean="0"/>
              <a:t>Procurement Lincolnshire – templates – Standard Docs </a:t>
            </a:r>
          </a:p>
          <a:p>
            <a:r>
              <a:rPr lang="en-GB" dirty="0" smtClean="0"/>
              <a:t>E-Pack (supplier training resources / information pack)</a:t>
            </a:r>
          </a:p>
          <a:p>
            <a:r>
              <a:rPr lang="en-GB" dirty="0" smtClean="0"/>
              <a:t>Portal adverts – use key words to get notifications</a:t>
            </a:r>
            <a:r>
              <a:rPr lang="en-GB" baseline="0" dirty="0" smtClean="0"/>
              <a:t> on Pro-contract</a:t>
            </a:r>
            <a:endParaRPr lang="en-GB" dirty="0" smtClean="0"/>
          </a:p>
          <a:p>
            <a:r>
              <a:rPr lang="en-GB" dirty="0" smtClean="0"/>
              <a:t>OJEU notices on TED</a:t>
            </a:r>
          </a:p>
          <a:p>
            <a:r>
              <a:rPr lang="en-GB" dirty="0" smtClean="0"/>
              <a:t>Learn Direct and workshops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4135762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20</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fld id="{009A01E4-719A-4B0A-942B-B48EF6C0E2C9}"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5470559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21</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22</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23</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24</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This feedback is very important as it will allow the NHS and the Council to shape the specification/s and ensure that the offering to the market will be able to attract what we are aiming to achieve. Increase confidence and empower the DP service user, encourage the provider to take a person centric view in the services provided as well as get the best value from the public purse. We are using a workshop format as it will encourage an overall market view</a:t>
            </a:r>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25</a:t>
            </a:fld>
            <a:endParaRPr lang="en-GB" dirty="0">
              <a:solidFill>
                <a:prstClr val="black"/>
              </a:solidFill>
            </a:endParaRPr>
          </a:p>
        </p:txBody>
      </p:sp>
    </p:spTree>
    <p:extLst>
      <p:ext uri="{BB962C8B-B14F-4D97-AF65-F5344CB8AC3E}">
        <p14:creationId xmlns:p14="http://schemas.microsoft.com/office/powerpoint/2010/main" val="3551923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4135762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LCC currently commissions a range of services supporting direct payments.  These range from low to high need for support. The need to re-procure the DPSS provides an opportunity to investigate a more holistic approach to supporting people direct payments.</a:t>
            </a:r>
          </a:p>
          <a:p>
            <a:endParaRPr lang="en-GB" dirty="0"/>
          </a:p>
        </p:txBody>
      </p:sp>
      <p:sp>
        <p:nvSpPr>
          <p:cNvPr id="4" name="Slide Number Placeholder 3"/>
          <p:cNvSpPr>
            <a:spLocks noGrp="1"/>
          </p:cNvSpPr>
          <p:nvPr>
            <p:ph type="sldNum" sz="quarter" idx="10"/>
          </p:nvPr>
        </p:nvSpPr>
        <p:spPr/>
        <p:txBody>
          <a:bodyPr/>
          <a:lstStyle/>
          <a:p>
            <a:fld id="{A4C0D00B-A57A-43E5-A7FF-D0DE96331FBB}" type="slidenum">
              <a:rPr lang="en-GB" smtClean="0"/>
              <a:t>4</a:t>
            </a:fld>
            <a:endParaRPr lang="en-GB" dirty="0"/>
          </a:p>
        </p:txBody>
      </p:sp>
    </p:spTree>
    <p:extLst>
      <p:ext uri="{BB962C8B-B14F-4D97-AF65-F5344CB8AC3E}">
        <p14:creationId xmlns:p14="http://schemas.microsoft.com/office/powerpoint/2010/main" val="781870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946522-54EE-4F1E-9233-060274BBD7A0}"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3808528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provide an information, advice and guidance service for all DP users.  </a:t>
            </a:r>
          </a:p>
          <a:p>
            <a:r>
              <a:rPr lang="en-US" dirty="0" smtClean="0"/>
              <a:t>To provide a front loaded hand holding service to ensure that the start of the DP is smooth and efficient. </a:t>
            </a:r>
          </a:p>
          <a:p>
            <a:r>
              <a:rPr lang="en-US" dirty="0" smtClean="0"/>
              <a:t>To enable people to move to the most appropriate level of support for them taking into account the other Direct Payment Support services commissioned by the Council and facilitating the individuals path to independence.</a:t>
            </a:r>
          </a:p>
        </p:txBody>
      </p:sp>
      <p:sp>
        <p:nvSpPr>
          <p:cNvPr id="4" name="Slide Number Placeholder 3"/>
          <p:cNvSpPr>
            <a:spLocks noGrp="1"/>
          </p:cNvSpPr>
          <p:nvPr>
            <p:ph type="sldNum" sz="quarter" idx="10"/>
          </p:nvPr>
        </p:nvSpPr>
        <p:spPr/>
        <p:txBody>
          <a:bodyPr/>
          <a:lstStyle/>
          <a:p>
            <a:fld id="{A4C0D00B-A57A-43E5-A7FF-D0DE96331FBB}" type="slidenum">
              <a:rPr lang="en-GB" smtClean="0"/>
              <a:t>6</a:t>
            </a:fld>
            <a:endParaRPr lang="en-GB" dirty="0"/>
          </a:p>
        </p:txBody>
      </p:sp>
    </p:spTree>
    <p:extLst>
      <p:ext uri="{BB962C8B-B14F-4D97-AF65-F5344CB8AC3E}">
        <p14:creationId xmlns:p14="http://schemas.microsoft.com/office/powerpoint/2010/main" val="781870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provide an information, advice and guidance service for all DP users.  </a:t>
            </a:r>
          </a:p>
          <a:p>
            <a:r>
              <a:rPr lang="en-US" dirty="0" smtClean="0"/>
              <a:t>To provide a front loaded hand holding service to ensure that the start of the DP is smooth and efficient. </a:t>
            </a:r>
          </a:p>
          <a:p>
            <a:r>
              <a:rPr lang="en-US" dirty="0" smtClean="0"/>
              <a:t>To enable people to move to the most appropriate level of support for them taking into account the other Direct Payment Support services commissioned by the Council and facilitating the individuals path to independence.</a:t>
            </a:r>
          </a:p>
        </p:txBody>
      </p:sp>
      <p:sp>
        <p:nvSpPr>
          <p:cNvPr id="4" name="Slide Number Placeholder 3"/>
          <p:cNvSpPr>
            <a:spLocks noGrp="1"/>
          </p:cNvSpPr>
          <p:nvPr>
            <p:ph type="sldNum" sz="quarter" idx="10"/>
          </p:nvPr>
        </p:nvSpPr>
        <p:spPr/>
        <p:txBody>
          <a:bodyPr/>
          <a:lstStyle/>
          <a:p>
            <a:fld id="{A4C0D00B-A57A-43E5-A7FF-D0DE96331FBB}" type="slidenum">
              <a:rPr lang="en-GB" smtClean="0"/>
              <a:t>7</a:t>
            </a:fld>
            <a:endParaRPr lang="en-GB" dirty="0"/>
          </a:p>
        </p:txBody>
      </p:sp>
    </p:spTree>
    <p:extLst>
      <p:ext uri="{BB962C8B-B14F-4D97-AF65-F5344CB8AC3E}">
        <p14:creationId xmlns:p14="http://schemas.microsoft.com/office/powerpoint/2010/main" val="781870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41357625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800" dirty="0"/>
          </a:p>
        </p:txBody>
      </p:sp>
      <p:sp>
        <p:nvSpPr>
          <p:cNvPr id="4" name="Slide Number Placeholder 3"/>
          <p:cNvSpPr>
            <a:spLocks noGrp="1"/>
          </p:cNvSpPr>
          <p:nvPr>
            <p:ph type="sldNum" sz="quarter" idx="10"/>
          </p:nvPr>
        </p:nvSpPr>
        <p:spPr/>
        <p:txBody>
          <a:bodyPr/>
          <a:lstStyle/>
          <a:p>
            <a:fld id="{BD3594B2-C583-4740-98BD-75B89C033E5A}"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2812814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1C86E81B-663B-4CD3-93CD-E00DC2E10E08}" type="datetime1">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57055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79B41E5-99FD-4B4A-A5AA-A4ABE2E9D3B5}" type="datetime1">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8559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67DBD6E-AB05-4691-80B7-C332FF54973F}" type="datetime1">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8064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97117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5562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52575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0075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9755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621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478143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607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74F70FE-EB5D-48B6-B60A-59DEAFB1C847}" type="datetime1">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8750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63826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8410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69044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92838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61341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72709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342541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89773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87290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63451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B5018A0-E90C-4BC4-8FD0-122DACE48AF7}" type="datetime1">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3123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32388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9735436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854349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91A2FC5-BD3B-0541-BD5C-2403AA003007}" type="datetimeFigureOut">
              <a:rPr lang="en-US" smtClean="0">
                <a:solidFill>
                  <a:prstClr val="black">
                    <a:tint val="75000"/>
                  </a:prstClr>
                </a:solidFill>
              </a:rPr>
              <a:pPr/>
              <a:t>11/10/2020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259878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0156972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8323704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0052674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9224976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GB"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4517298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GB"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1535196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13A9DCDC-D7CF-490C-81C7-0ACA9606BCF7}" type="datetime1">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8349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GB"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6822075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2648788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GB"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6520026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1851939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GB"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336525791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3047925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8962237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874513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422597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2639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FAA93ABB-DF35-4FC2-943D-24EBDD09A1B7}" type="datetime1">
              <a:rPr lang="en-US" smtClean="0">
                <a:solidFill>
                  <a:prstClr val="black">
                    <a:tint val="75000"/>
                  </a:prstClr>
                </a:solidFill>
              </a:rPr>
              <a:pPr/>
              <a:t>11/10/2020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5554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9512761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87560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711641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020698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5731410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1495254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userDrawn="1">
  <p:cSld name="Section Divider">
    <p:spTree>
      <p:nvGrpSpPr>
        <p:cNvPr id="1" name=""/>
        <p:cNvGrpSpPr/>
        <p:nvPr/>
      </p:nvGrpSpPr>
      <p:grpSpPr>
        <a:xfrm>
          <a:off x="0" y="0"/>
          <a:ext cx="0" cy="0"/>
          <a:chOff x="0" y="0"/>
          <a:chExt cx="0" cy="0"/>
        </a:xfrm>
      </p:grpSpPr>
      <p:sp>
        <p:nvSpPr>
          <p:cNvPr id="2" name="Mask"/>
          <p:cNvSpPr/>
          <p:nvPr userDrawn="1"/>
        </p:nvSpPr>
        <p:spPr>
          <a:xfrm>
            <a:off x="285008" y="1353787"/>
            <a:ext cx="8594082" cy="21375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Tree>
    <p:extLst>
      <p:ext uri="{BB962C8B-B14F-4D97-AF65-F5344CB8AC3E}">
        <p14:creationId xmlns:p14="http://schemas.microsoft.com/office/powerpoint/2010/main" val="3043392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B104E52-CAAA-45CE-9340-53953437884F}" type="datetime1">
              <a:rPr lang="en-US" smtClean="0">
                <a:solidFill>
                  <a:prstClr val="black">
                    <a:tint val="75000"/>
                  </a:prstClr>
                </a:solidFill>
              </a:rPr>
              <a:pPr/>
              <a:t>11/10/2020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69851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85B0FF-3E7E-4BC5-AEB2-E6D2383769B7}" type="datetime1">
              <a:rPr lang="en-US" smtClean="0">
                <a:solidFill>
                  <a:prstClr val="black">
                    <a:tint val="75000"/>
                  </a:prstClr>
                </a:solidFill>
              </a:rPr>
              <a:pPr/>
              <a:t>11/10/2020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47828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D0871C4-7ECA-4BA6-86D7-32C37D664172}" type="datetime1">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37033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0CA50FE5-D013-4911-9213-B7CD20C8AD92}" type="datetime1">
              <a:rPr lang="en-US" smtClean="0">
                <a:solidFill>
                  <a:prstClr val="black">
                    <a:tint val="75000"/>
                  </a:prstClr>
                </a:solidFill>
              </a:rPr>
              <a:pPr/>
              <a:t>11/10/2020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6AF6D9B-5007-1240-AD93-EB3D2A23E3C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1815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5.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FC0499C2-2A85-4714-BA9A-217646F55D10}" type="datetime1">
              <a:rPr lang="en-US" smtClean="0">
                <a:solidFill>
                  <a:prstClr val="black">
                    <a:tint val="75000"/>
                  </a:prstClr>
                </a:solidFill>
              </a:rPr>
              <a:pPr defTabSz="457200"/>
              <a:t>11/10/2020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6AF6D9B-5007-1240-AD93-EB3D2A23E3C9}"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405041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91A2FC5-BD3B-0541-BD5C-2403AA003007}" type="datetimeFigureOut">
              <a:rPr lang="en-US" smtClean="0">
                <a:solidFill>
                  <a:prstClr val="black">
                    <a:tint val="75000"/>
                  </a:prstClr>
                </a:solidFill>
              </a:rPr>
              <a:pPr defTabSz="457200"/>
              <a:t>11/10/2020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6AF6D9B-5007-1240-AD93-EB3D2A23E3C9}"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42003867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491A2FC5-BD3B-0541-BD5C-2403AA003007}" type="datetimeFigureOut">
              <a:rPr lang="en-US" smtClean="0">
                <a:solidFill>
                  <a:prstClr val="black">
                    <a:tint val="75000"/>
                  </a:prstClr>
                </a:solidFill>
              </a:rPr>
              <a:pPr defTabSz="457200"/>
              <a:t>11/10/2020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6AF6D9B-5007-1240-AD93-EB3D2A23E3C9}" type="slidenum">
              <a:rPr lang="en-US" smtClean="0">
                <a:solidFill>
                  <a:prstClr val="black">
                    <a:tint val="75000"/>
                  </a:prstClr>
                </a:solidFill>
              </a:rPr>
              <a:pPr defTabSz="457200"/>
              <a:t>‹#›</a:t>
            </a:fld>
            <a:endParaRPr lang="en-US" dirty="0">
              <a:solidFill>
                <a:prstClr val="black">
                  <a:tint val="75000"/>
                </a:prstClr>
              </a:solidFill>
            </a:endParaRPr>
          </a:p>
        </p:txBody>
      </p:sp>
    </p:spTree>
    <p:extLst>
      <p:ext uri="{BB962C8B-B14F-4D97-AF65-F5344CB8AC3E}">
        <p14:creationId xmlns:p14="http://schemas.microsoft.com/office/powerpoint/2010/main" val="7574193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4" descr="PMIH Powerpoint Footer.psd"/>
          <p:cNvPicPr>
            <a:picLocks noChangeAspect="1"/>
          </p:cNvPicPr>
          <p:nvPr userDrawn="1"/>
        </p:nvPicPr>
        <p:blipFill>
          <a:blip r:embed="rId13" cstate="print"/>
          <a:srcRect/>
          <a:stretch>
            <a:fillRect/>
          </a:stretch>
        </p:blipFill>
        <p:spPr bwMode="auto">
          <a:xfrm>
            <a:off x="0" y="5349875"/>
            <a:ext cx="9144000" cy="1535113"/>
          </a:xfrm>
          <a:prstGeom prst="rect">
            <a:avLst/>
          </a:prstGeom>
          <a:noFill/>
          <a:ln w="9525">
            <a:noFill/>
            <a:miter lim="800000"/>
            <a:headEnd/>
            <a:tailEnd/>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301E4B-A499-4BA9-ABB0-3DF8BBEA7626}" type="datetimeFigureOut">
              <a:rPr lang="en-GB" smtClean="0">
                <a:solidFill>
                  <a:prstClr val="black">
                    <a:tint val="75000"/>
                  </a:prstClr>
                </a:solidFill>
              </a:rPr>
              <a:pPr/>
              <a:t>10/11/2020</a:t>
            </a:fld>
            <a:endParaRPr lang="en-GB"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B94027-1B7E-4967-8338-B4C9ED628927}" type="slidenum">
              <a:rPr lang="en-GB" smtClean="0">
                <a:solidFill>
                  <a:prstClr val="black">
                    <a:tint val="75000"/>
                  </a:prstClr>
                </a:solidFill>
              </a:rPr>
              <a:pPr/>
              <a:t>‹#›</a:t>
            </a:fld>
            <a:endParaRPr lang="en-GB" dirty="0">
              <a:solidFill>
                <a:prstClr val="black">
                  <a:tint val="75000"/>
                </a:prstClr>
              </a:solidFill>
            </a:endParaRPr>
          </a:p>
        </p:txBody>
      </p:sp>
    </p:spTree>
    <p:extLst>
      <p:ext uri="{BB962C8B-B14F-4D97-AF65-F5344CB8AC3E}">
        <p14:creationId xmlns:p14="http://schemas.microsoft.com/office/powerpoint/2010/main" val="23823350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88D9D3-BBCC-44CF-9D94-EA92E9941C61}" type="datetimeFigureOut">
              <a:rPr lang="en-GB" smtClean="0">
                <a:solidFill>
                  <a:prstClr val="black">
                    <a:tint val="75000"/>
                  </a:prstClr>
                </a:solidFill>
              </a:rPr>
              <a:pPr/>
              <a:t>10/11/2020</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6F375-2B23-46E7-9E8E-9B0B3257669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963422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https://procontract.due-north.com/Login" TargetMode="External"/><Relationship Id="rId7" Type="http://schemas.openxmlformats.org/officeDocument/2006/relationships/hyperlink" Target="http://ted.europa.eu/TED/browse/browseByBO.do" TargetMode="External"/><Relationship Id="rId2" Type="http://schemas.openxmlformats.org/officeDocument/2006/relationships/notesSlide" Target="../notesSlides/notesSlide17.xml"/><Relationship Id="rId1" Type="http://schemas.openxmlformats.org/officeDocument/2006/relationships/slideLayout" Target="../slideLayouts/slideLayout24.xml"/><Relationship Id="rId6" Type="http://schemas.openxmlformats.org/officeDocument/2006/relationships/hyperlink" Target="http://www.lincolnshire.gov.uk/procurement/" TargetMode="External"/><Relationship Id="rId5" Type="http://schemas.openxmlformats.org/officeDocument/2006/relationships/hyperlink" Target="http://www.businesslincolnshire.com/" TargetMode="External"/><Relationship Id="rId4" Type="http://schemas.openxmlformats.org/officeDocument/2006/relationships/hyperlink" Target="http://www.sourcelincolnshire.co.uk/"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4.xml"/><Relationship Id="rId4" Type="http://schemas.openxmlformats.org/officeDocument/2006/relationships/chart" Target="../charts/char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4.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4.xml"/><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5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192688"/>
          </a:xfrm>
        </p:spPr>
        <p:txBody>
          <a:bodyPr>
            <a:normAutofit/>
          </a:bodyPr>
          <a:lstStyle/>
          <a:p>
            <a:r>
              <a:rPr lang="en-GB" b="1" dirty="0" smtClean="0">
                <a:solidFill>
                  <a:srgbClr val="99AB21"/>
                </a:solidFill>
              </a:rPr>
              <a:t/>
            </a:r>
            <a:br>
              <a:rPr lang="en-GB" b="1" dirty="0" smtClean="0">
                <a:solidFill>
                  <a:srgbClr val="99AB21"/>
                </a:solidFill>
              </a:rPr>
            </a:br>
            <a:r>
              <a:rPr lang="en-GB" b="1" dirty="0" smtClean="0">
                <a:solidFill>
                  <a:srgbClr val="99AB21"/>
                </a:solidFill>
                <a:cs typeface="Arial" panose="020B0604020202020204" pitchFamily="34" charset="0"/>
              </a:rPr>
              <a:t>Direct Payment Support Service</a:t>
            </a:r>
            <a:r>
              <a:rPr lang="en-GB" sz="5300" b="1" dirty="0" smtClean="0">
                <a:solidFill>
                  <a:srgbClr val="99AB21"/>
                </a:solidFill>
                <a:cs typeface="Arial" panose="020B0604020202020204" pitchFamily="34" charset="0"/>
              </a:rPr>
              <a:t/>
            </a:r>
            <a:br>
              <a:rPr lang="en-GB" sz="5300" b="1" dirty="0" smtClean="0">
                <a:solidFill>
                  <a:srgbClr val="99AB21"/>
                </a:solidFill>
                <a:cs typeface="Arial" panose="020B0604020202020204" pitchFamily="34" charset="0"/>
              </a:rPr>
            </a:br>
            <a:r>
              <a:rPr lang="en-GB" sz="6000" b="1" dirty="0" smtClean="0">
                <a:solidFill>
                  <a:srgbClr val="99AB21"/>
                </a:solidFill>
                <a:cs typeface="Arial" panose="020B0604020202020204" pitchFamily="34" charset="0"/>
              </a:rPr>
              <a:t/>
            </a:r>
            <a:br>
              <a:rPr lang="en-GB" sz="6000" b="1" dirty="0" smtClean="0">
                <a:solidFill>
                  <a:srgbClr val="99AB21"/>
                </a:solidFill>
                <a:cs typeface="Arial" panose="020B0604020202020204" pitchFamily="34" charset="0"/>
              </a:rPr>
            </a:br>
            <a:r>
              <a:rPr lang="en-GB" sz="4900" b="1" dirty="0" smtClean="0">
                <a:solidFill>
                  <a:srgbClr val="99AB21"/>
                </a:solidFill>
                <a:cs typeface="Arial" panose="020B0604020202020204" pitchFamily="34" charset="0"/>
              </a:rPr>
              <a:t>Market Engagement Event</a:t>
            </a:r>
            <a:r>
              <a:rPr lang="en-GB" sz="3600" b="1" dirty="0" smtClean="0">
                <a:solidFill>
                  <a:srgbClr val="99AB21"/>
                </a:solidFill>
                <a:cs typeface="Arial" panose="020B0604020202020204" pitchFamily="34" charset="0"/>
              </a:rPr>
              <a:t/>
            </a:r>
            <a:br>
              <a:rPr lang="en-GB" sz="3600" b="1" dirty="0" smtClean="0">
                <a:solidFill>
                  <a:srgbClr val="99AB21"/>
                </a:solidFill>
                <a:cs typeface="Arial" panose="020B0604020202020204" pitchFamily="34" charset="0"/>
              </a:rPr>
            </a:br>
            <a:r>
              <a:rPr lang="en-GB" sz="3600" b="1" dirty="0" smtClean="0">
                <a:solidFill>
                  <a:srgbClr val="99AB21"/>
                </a:solidFill>
                <a:cs typeface="Arial" panose="020B0604020202020204" pitchFamily="34" charset="0"/>
              </a:rPr>
              <a:t>11</a:t>
            </a:r>
            <a:r>
              <a:rPr lang="en-GB" sz="3600" b="1" baseline="30000" dirty="0" smtClean="0">
                <a:solidFill>
                  <a:srgbClr val="99AB21"/>
                </a:solidFill>
                <a:cs typeface="Arial" panose="020B0604020202020204" pitchFamily="34" charset="0"/>
              </a:rPr>
              <a:t>th</a:t>
            </a:r>
            <a:r>
              <a:rPr lang="en-GB" sz="3600" b="1" dirty="0" smtClean="0">
                <a:solidFill>
                  <a:srgbClr val="99AB21"/>
                </a:solidFill>
                <a:cs typeface="Arial" panose="020B0604020202020204" pitchFamily="34" charset="0"/>
              </a:rPr>
              <a:t> November 2020</a:t>
            </a:r>
            <a:br>
              <a:rPr lang="en-GB" sz="3600" b="1" dirty="0" smtClean="0">
                <a:solidFill>
                  <a:srgbClr val="99AB21"/>
                </a:solidFill>
                <a:cs typeface="Arial" panose="020B0604020202020204" pitchFamily="34" charset="0"/>
              </a:rPr>
            </a:br>
            <a:r>
              <a:rPr lang="en-GB" sz="3600" b="1" dirty="0">
                <a:solidFill>
                  <a:srgbClr val="99AB21"/>
                </a:solidFill>
                <a:cs typeface="Arial" panose="020B0604020202020204" pitchFamily="34" charset="0"/>
              </a:rPr>
              <a:t/>
            </a:r>
            <a:br>
              <a:rPr lang="en-GB" sz="3600" b="1" dirty="0">
                <a:solidFill>
                  <a:srgbClr val="99AB21"/>
                </a:solidFill>
                <a:cs typeface="Arial" panose="020B0604020202020204" pitchFamily="34" charset="0"/>
              </a:rPr>
            </a:br>
            <a:r>
              <a:rPr lang="en-GB" sz="2000" dirty="0" smtClean="0"/>
              <a:t/>
            </a:r>
            <a:br>
              <a:rPr lang="en-GB" sz="2000" dirty="0" smtClean="0"/>
            </a:br>
            <a:endParaRPr lang="en-GB" sz="2400" dirty="0"/>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1</a:t>
            </a:fld>
            <a:endParaRPr lang="en-US" dirty="0">
              <a:solidFill>
                <a:prstClr val="black">
                  <a:tint val="75000"/>
                </a:prst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207272"/>
            <a:ext cx="9144000" cy="167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277760"/>
            <a:ext cx="1440160" cy="704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2847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99AB21"/>
                </a:solidFill>
                <a:cs typeface="Arial" panose="020B0604020202020204" pitchFamily="34" charset="0"/>
              </a:rPr>
              <a:t>Procurement Process</a:t>
            </a:r>
          </a:p>
        </p:txBody>
      </p:sp>
      <p:sp>
        <p:nvSpPr>
          <p:cNvPr id="3" name="Content Placeholder 2"/>
          <p:cNvSpPr>
            <a:spLocks noGrp="1"/>
          </p:cNvSpPr>
          <p:nvPr>
            <p:ph idx="1"/>
          </p:nvPr>
        </p:nvSpPr>
        <p:spPr>
          <a:xfrm>
            <a:off x="539552" y="1124744"/>
            <a:ext cx="8229600" cy="5328592"/>
          </a:xfrm>
        </p:spPr>
        <p:txBody>
          <a:bodyPr>
            <a:normAutofit fontScale="77500" lnSpcReduction="20000"/>
          </a:bodyPr>
          <a:lstStyle/>
          <a:p>
            <a:pPr marL="0" indent="0">
              <a:buNone/>
            </a:pPr>
            <a:endParaRPr lang="en-GB" sz="2400" dirty="0" smtClean="0"/>
          </a:p>
          <a:p>
            <a:pPr algn="just"/>
            <a:r>
              <a:rPr lang="en-GB" sz="3600" dirty="0" smtClean="0"/>
              <a:t>Pre-Procurement Phase – Market Engagement</a:t>
            </a:r>
          </a:p>
          <a:p>
            <a:pPr lvl="1" algn="just">
              <a:buFont typeface="Wingdings" panose="05000000000000000000" pitchFamily="2" charset="2"/>
              <a:buChar char="Ø"/>
            </a:pPr>
            <a:r>
              <a:rPr lang="en-GB" sz="3600" i="1" dirty="0" smtClean="0"/>
              <a:t>Previous events 19</a:t>
            </a:r>
            <a:r>
              <a:rPr lang="en-GB" sz="3600" i="1" baseline="30000" dirty="0" smtClean="0"/>
              <a:t>th</a:t>
            </a:r>
            <a:r>
              <a:rPr lang="en-GB" sz="3600" i="1" dirty="0" smtClean="0"/>
              <a:t> Nov 2019 and 27</a:t>
            </a:r>
            <a:r>
              <a:rPr lang="en-GB" sz="3600" i="1" baseline="30000" dirty="0" smtClean="0"/>
              <a:t>th</a:t>
            </a:r>
            <a:r>
              <a:rPr lang="en-GB" sz="3600" i="1" dirty="0" smtClean="0"/>
              <a:t> Feb 2020</a:t>
            </a:r>
          </a:p>
          <a:p>
            <a:pPr lvl="1" algn="just">
              <a:buFont typeface="Wingdings" panose="05000000000000000000" pitchFamily="2" charset="2"/>
              <a:buChar char="Ø"/>
            </a:pPr>
            <a:r>
              <a:rPr lang="en-GB" sz="3600" dirty="0" smtClean="0"/>
              <a:t>Today’s </a:t>
            </a:r>
            <a:r>
              <a:rPr lang="en-GB" sz="3600" dirty="0"/>
              <a:t>event </a:t>
            </a:r>
            <a:endParaRPr lang="en-GB" sz="3600" dirty="0" smtClean="0"/>
          </a:p>
          <a:p>
            <a:pPr lvl="1" algn="just">
              <a:buFont typeface="Wingdings" panose="05000000000000000000" pitchFamily="2" charset="2"/>
              <a:buChar char="Ø"/>
            </a:pPr>
            <a:r>
              <a:rPr lang="en-GB" sz="3600" dirty="0" smtClean="0"/>
              <a:t>Questions</a:t>
            </a:r>
          </a:p>
          <a:p>
            <a:pPr marL="457200" lvl="1" indent="0" algn="just">
              <a:buNone/>
            </a:pPr>
            <a:endParaRPr lang="en-GB" dirty="0"/>
          </a:p>
          <a:p>
            <a:pPr algn="just"/>
            <a:r>
              <a:rPr lang="en-GB" sz="3600" dirty="0" smtClean="0"/>
              <a:t>Allows </a:t>
            </a:r>
            <a:r>
              <a:rPr lang="en-GB" sz="3600" dirty="0"/>
              <a:t>us to explore </a:t>
            </a:r>
            <a:r>
              <a:rPr lang="en-GB" sz="3600" dirty="0" smtClean="0"/>
              <a:t>any changes in the market, any factors that will influence the ultimate contract solution and procurement process, </a:t>
            </a:r>
            <a:r>
              <a:rPr lang="en-GB" sz="3600" dirty="0"/>
              <a:t>especially in relation </a:t>
            </a:r>
            <a:r>
              <a:rPr lang="en-GB" sz="3600" dirty="0" smtClean="0"/>
              <a:t>to the impact of COVID 19 on:</a:t>
            </a:r>
          </a:p>
          <a:p>
            <a:pPr lvl="2" algn="just">
              <a:buFont typeface="Wingdings" panose="05000000000000000000" pitchFamily="2" charset="2"/>
              <a:buChar char="Ø"/>
            </a:pPr>
            <a:r>
              <a:rPr lang="en-GB" sz="3200" dirty="0" smtClean="0"/>
              <a:t>Council’s and Health’s requirements</a:t>
            </a:r>
            <a:endParaRPr lang="en-GB" sz="3200" b="1" dirty="0" smtClean="0"/>
          </a:p>
          <a:p>
            <a:pPr lvl="2" algn="just">
              <a:buFont typeface="Wingdings" panose="05000000000000000000" pitchFamily="2" charset="2"/>
              <a:buChar char="Ø"/>
            </a:pPr>
            <a:r>
              <a:rPr lang="en-GB" sz="3200" dirty="0" smtClean="0"/>
              <a:t>Mobilisation</a:t>
            </a:r>
            <a:endParaRPr lang="en-GB" dirty="0" smtClean="0"/>
          </a:p>
          <a:p>
            <a:pPr lvl="0"/>
            <a:endParaRPr lang="en-GB" dirty="0" smtClean="0"/>
          </a:p>
          <a:p>
            <a:endParaRPr lang="en-GB" sz="2400" dirty="0" smtClean="0"/>
          </a:p>
        </p:txBody>
      </p:sp>
    </p:spTree>
    <p:extLst>
      <p:ext uri="{BB962C8B-B14F-4D97-AF65-F5344CB8AC3E}">
        <p14:creationId xmlns:p14="http://schemas.microsoft.com/office/powerpoint/2010/main" val="10191875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a:bodyPr>
          <a:lstStyle/>
          <a:p>
            <a:r>
              <a:rPr lang="en-US" sz="4000" b="1" dirty="0">
                <a:solidFill>
                  <a:srgbClr val="99AB21"/>
                </a:solidFill>
                <a:ea typeface="+mn-ea"/>
                <a:cs typeface="Gill Sans MT"/>
              </a:rPr>
              <a:t>Provisional Procurement Timeline</a:t>
            </a:r>
            <a:endParaRPr lang="en-GB" sz="4000" b="1" dirty="0">
              <a:solidFill>
                <a:srgbClr val="99AB21"/>
              </a:solidFill>
              <a:ea typeface="+mn-ea"/>
              <a:cs typeface="Gill Sans M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0172811"/>
              </p:ext>
            </p:extLst>
          </p:nvPr>
        </p:nvGraphicFramePr>
        <p:xfrm>
          <a:off x="457200" y="1063627"/>
          <a:ext cx="8229600" cy="5486875"/>
        </p:xfrm>
        <a:graphic>
          <a:graphicData uri="http://schemas.openxmlformats.org/drawingml/2006/table">
            <a:tbl>
              <a:tblPr firstRow="1" bandRow="1">
                <a:tableStyleId>{5C22544A-7EE6-4342-B048-85BDC9FD1C3A}</a:tableStyleId>
              </a:tblPr>
              <a:tblGrid>
                <a:gridCol w="4648200"/>
                <a:gridCol w="3581400"/>
              </a:tblGrid>
              <a:tr h="530447">
                <a:tc>
                  <a:txBody>
                    <a:bodyPr/>
                    <a:lstStyle/>
                    <a:p>
                      <a:r>
                        <a:rPr lang="en-GB" sz="2800" dirty="0" smtClean="0"/>
                        <a:t>Stages</a:t>
                      </a:r>
                      <a:endParaRPr lang="en-GB" sz="2800" dirty="0"/>
                    </a:p>
                  </a:txBody>
                  <a:tcPr/>
                </a:tc>
                <a:tc>
                  <a:txBody>
                    <a:bodyPr/>
                    <a:lstStyle/>
                    <a:p>
                      <a:r>
                        <a:rPr lang="en-GB" sz="2800" dirty="0" smtClean="0"/>
                        <a:t>Timescales</a:t>
                      </a:r>
                      <a:endParaRPr lang="en-GB" sz="2800" dirty="0"/>
                    </a:p>
                  </a:txBody>
                  <a:tcPr/>
                </a:tc>
              </a:tr>
              <a:tr h="530447">
                <a:tc>
                  <a:txBody>
                    <a:bodyPr/>
                    <a:lstStyle/>
                    <a:p>
                      <a:r>
                        <a:rPr lang="en-GB" sz="2800" dirty="0" smtClean="0"/>
                        <a:t>Pre-Procurement</a:t>
                      </a:r>
                      <a:r>
                        <a:rPr lang="en-GB" sz="2800" baseline="0" dirty="0" smtClean="0"/>
                        <a:t> Phase</a:t>
                      </a:r>
                      <a:endParaRPr lang="en-GB" sz="2800" dirty="0"/>
                    </a:p>
                  </a:txBody>
                  <a:tcPr/>
                </a:tc>
                <a:tc>
                  <a:txBody>
                    <a:bodyPr/>
                    <a:lstStyle/>
                    <a:p>
                      <a:r>
                        <a:rPr lang="en-GB" sz="2800" dirty="0" smtClean="0"/>
                        <a:t>Until 10</a:t>
                      </a:r>
                      <a:r>
                        <a:rPr lang="en-GB" sz="2800" baseline="30000" dirty="0" smtClean="0"/>
                        <a:t>th</a:t>
                      </a:r>
                      <a:r>
                        <a:rPr lang="en-GB" sz="2800" dirty="0" smtClean="0"/>
                        <a:t> Dec 2020</a:t>
                      </a:r>
                      <a:endParaRPr lang="en-GB" sz="2800" dirty="0"/>
                    </a:p>
                  </a:txBody>
                  <a:tcPr/>
                </a:tc>
              </a:tr>
              <a:tr h="530447">
                <a:tc>
                  <a:txBody>
                    <a:bodyPr/>
                    <a:lstStyle/>
                    <a:p>
                      <a:r>
                        <a:rPr lang="en-GB" sz="2800" dirty="0" smtClean="0"/>
                        <a:t>Tender Documents Issued</a:t>
                      </a:r>
                      <a:endParaRPr lang="en-GB" sz="2800" dirty="0"/>
                    </a:p>
                  </a:txBody>
                  <a:tcPr/>
                </a:tc>
                <a:tc>
                  <a:txBody>
                    <a:bodyPr/>
                    <a:lstStyle/>
                    <a:p>
                      <a:r>
                        <a:rPr lang="en-GB" sz="2800" baseline="0" dirty="0" smtClean="0"/>
                        <a:t>15</a:t>
                      </a:r>
                      <a:r>
                        <a:rPr lang="en-GB" sz="2800" baseline="30000" dirty="0" smtClean="0"/>
                        <a:t>th</a:t>
                      </a:r>
                      <a:r>
                        <a:rPr lang="en-GB" sz="2800" baseline="0" dirty="0" smtClean="0"/>
                        <a:t> January 2021</a:t>
                      </a:r>
                      <a:endParaRPr lang="en-GB" sz="2800" dirty="0"/>
                    </a:p>
                  </a:txBody>
                  <a:tcPr/>
                </a:tc>
              </a:tr>
              <a:tr h="530447">
                <a:tc>
                  <a:txBody>
                    <a:bodyPr/>
                    <a:lstStyle/>
                    <a:p>
                      <a:r>
                        <a:rPr lang="en-GB" sz="2800" dirty="0" smtClean="0"/>
                        <a:t>Deadline for bids</a:t>
                      </a:r>
                      <a:r>
                        <a:rPr lang="en-GB" sz="2800" baseline="0" dirty="0" smtClean="0"/>
                        <a:t> </a:t>
                      </a:r>
                      <a:endParaRPr lang="en-GB" sz="2800" dirty="0"/>
                    </a:p>
                  </a:txBody>
                  <a:tcPr/>
                </a:tc>
                <a:tc>
                  <a:txBody>
                    <a:bodyPr/>
                    <a:lstStyle/>
                    <a:p>
                      <a:r>
                        <a:rPr lang="en-GB" sz="2800" baseline="0" dirty="0" smtClean="0"/>
                        <a:t>16</a:t>
                      </a:r>
                      <a:r>
                        <a:rPr lang="en-GB" sz="2800" baseline="30000" dirty="0" smtClean="0"/>
                        <a:t>th</a:t>
                      </a:r>
                      <a:r>
                        <a:rPr lang="en-GB" sz="2800" baseline="0" dirty="0" smtClean="0"/>
                        <a:t> February 2021</a:t>
                      </a:r>
                      <a:endParaRPr lang="en-GB" sz="2800" dirty="0"/>
                    </a:p>
                  </a:txBody>
                  <a:tcPr/>
                </a:tc>
              </a:tr>
              <a:tr h="912492">
                <a:tc>
                  <a:txBody>
                    <a:bodyPr/>
                    <a:lstStyle/>
                    <a:p>
                      <a:r>
                        <a:rPr lang="en-GB" sz="2800" dirty="0" smtClean="0"/>
                        <a:t>Evaluation</a:t>
                      </a:r>
                      <a:endParaRPr lang="en-GB" sz="2800" dirty="0"/>
                    </a:p>
                  </a:txBody>
                  <a:tcPr/>
                </a:tc>
                <a:tc>
                  <a:txBody>
                    <a:bodyPr/>
                    <a:lstStyle/>
                    <a:p>
                      <a:r>
                        <a:rPr lang="en-GB" sz="2800" dirty="0" smtClean="0"/>
                        <a:t>17</a:t>
                      </a:r>
                      <a:r>
                        <a:rPr lang="en-GB" sz="2800" baseline="30000" dirty="0" smtClean="0"/>
                        <a:t>th</a:t>
                      </a:r>
                      <a:r>
                        <a:rPr lang="en-GB" sz="2800" dirty="0" smtClean="0"/>
                        <a:t> February</a:t>
                      </a:r>
                      <a:r>
                        <a:rPr lang="en-GB" sz="2800" baseline="0" dirty="0" smtClean="0"/>
                        <a:t> </a:t>
                      </a:r>
                      <a:r>
                        <a:rPr lang="en-GB" sz="2800" dirty="0" smtClean="0"/>
                        <a:t>to 16</a:t>
                      </a:r>
                      <a:r>
                        <a:rPr lang="en-GB" sz="2800" baseline="30000" dirty="0" smtClean="0"/>
                        <a:t>th</a:t>
                      </a:r>
                      <a:r>
                        <a:rPr lang="en-GB" sz="2800" dirty="0" smtClean="0"/>
                        <a:t> March 2021</a:t>
                      </a:r>
                      <a:endParaRPr lang="en-GB" sz="2800" dirty="0"/>
                    </a:p>
                  </a:txBody>
                  <a:tcPr/>
                </a:tc>
              </a:tr>
              <a:tr h="912492">
                <a:tc>
                  <a:txBody>
                    <a:bodyPr/>
                    <a:lstStyle/>
                    <a:p>
                      <a:r>
                        <a:rPr lang="en-GB" sz="2800" dirty="0" smtClean="0"/>
                        <a:t>Standstill Period</a:t>
                      </a:r>
                      <a:endParaRPr lang="en-GB" sz="2800" dirty="0"/>
                    </a:p>
                  </a:txBody>
                  <a:tcPr/>
                </a:tc>
                <a:tc>
                  <a:txBody>
                    <a:bodyPr/>
                    <a:lstStyle/>
                    <a:p>
                      <a:r>
                        <a:rPr lang="en-GB" sz="2800" dirty="0" smtClean="0"/>
                        <a:t>18</a:t>
                      </a:r>
                      <a:r>
                        <a:rPr lang="en-GB" sz="2800" baseline="30000" dirty="0" smtClean="0"/>
                        <a:t>th</a:t>
                      </a:r>
                      <a:r>
                        <a:rPr lang="en-GB" sz="2800" dirty="0" smtClean="0"/>
                        <a:t> March </a:t>
                      </a:r>
                      <a:r>
                        <a:rPr lang="en-GB" sz="2800" dirty="0" smtClean="0"/>
                        <a:t>2021 </a:t>
                      </a:r>
                      <a:r>
                        <a:rPr lang="en-GB" sz="2800" baseline="0" dirty="0" smtClean="0"/>
                        <a:t>to </a:t>
                      </a:r>
                      <a:r>
                        <a:rPr lang="en-GB" sz="2800" baseline="0" dirty="0" smtClean="0"/>
                        <a:t>the 29</a:t>
                      </a:r>
                      <a:r>
                        <a:rPr lang="en-GB" sz="2800" baseline="30000" dirty="0" smtClean="0"/>
                        <a:t>th</a:t>
                      </a:r>
                      <a:r>
                        <a:rPr lang="en-GB" sz="2800" baseline="0" dirty="0" smtClean="0"/>
                        <a:t> March 2020</a:t>
                      </a:r>
                      <a:endParaRPr lang="en-GB" sz="2800" dirty="0"/>
                    </a:p>
                  </a:txBody>
                  <a:tcPr/>
                </a:tc>
              </a:tr>
              <a:tr h="912492">
                <a:tc>
                  <a:txBody>
                    <a:bodyPr/>
                    <a:lstStyle/>
                    <a:p>
                      <a:r>
                        <a:rPr lang="en-GB" sz="2800" dirty="0" smtClean="0"/>
                        <a:t>Mobilisation and Implementation</a:t>
                      </a:r>
                      <a:endParaRPr lang="en-GB" sz="2800" dirty="0"/>
                    </a:p>
                  </a:txBody>
                  <a:tcPr/>
                </a:tc>
                <a:tc>
                  <a:txBody>
                    <a:bodyPr/>
                    <a:lstStyle/>
                    <a:p>
                      <a:r>
                        <a:rPr lang="en-GB" sz="2800" dirty="0" smtClean="0"/>
                        <a:t>90 days</a:t>
                      </a:r>
                      <a:endParaRPr lang="en-GB" sz="2800" dirty="0"/>
                    </a:p>
                  </a:txBody>
                  <a:tcPr/>
                </a:tc>
              </a:tr>
              <a:tr h="530447">
                <a:tc>
                  <a:txBody>
                    <a:bodyPr/>
                    <a:lstStyle/>
                    <a:p>
                      <a:r>
                        <a:rPr lang="en-GB" sz="2800" dirty="0" smtClean="0"/>
                        <a:t>Go Live</a:t>
                      </a:r>
                      <a:endParaRPr lang="en-GB" sz="2800" dirty="0"/>
                    </a:p>
                  </a:txBody>
                  <a:tcPr/>
                </a:tc>
                <a:tc>
                  <a:txBody>
                    <a:bodyPr/>
                    <a:lstStyle/>
                    <a:p>
                      <a:r>
                        <a:rPr lang="en-GB" sz="2800" dirty="0" smtClean="0"/>
                        <a:t>1</a:t>
                      </a:r>
                      <a:r>
                        <a:rPr lang="en-GB" sz="2800" baseline="30000" dirty="0" smtClean="0"/>
                        <a:t>st</a:t>
                      </a:r>
                      <a:r>
                        <a:rPr lang="en-GB" sz="2800" dirty="0" smtClean="0"/>
                        <a:t> July 2021</a:t>
                      </a:r>
                      <a:endParaRPr lang="en-GB" sz="2800" dirty="0"/>
                    </a:p>
                  </a:txBody>
                  <a:tcPr/>
                </a:tc>
              </a:tr>
            </a:tbl>
          </a:graphicData>
        </a:graphic>
      </p:graphicFrame>
    </p:spTree>
    <p:extLst>
      <p:ext uri="{BB962C8B-B14F-4D97-AF65-F5344CB8AC3E}">
        <p14:creationId xmlns:p14="http://schemas.microsoft.com/office/powerpoint/2010/main" val="8522744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99AB21"/>
                </a:solidFill>
                <a:ea typeface="+mn-ea"/>
                <a:cs typeface="Gill Sans MT"/>
              </a:rPr>
              <a:t>Procurement Process</a:t>
            </a:r>
          </a:p>
        </p:txBody>
      </p:sp>
      <p:sp>
        <p:nvSpPr>
          <p:cNvPr id="3" name="Content Placeholder 2"/>
          <p:cNvSpPr>
            <a:spLocks noGrp="1"/>
          </p:cNvSpPr>
          <p:nvPr>
            <p:ph idx="1"/>
          </p:nvPr>
        </p:nvSpPr>
        <p:spPr>
          <a:xfrm>
            <a:off x="457200" y="1600201"/>
            <a:ext cx="8229600" cy="4114800"/>
          </a:xfrm>
        </p:spPr>
        <p:txBody>
          <a:bodyPr>
            <a:normAutofit fontScale="77500" lnSpcReduction="20000"/>
          </a:bodyPr>
          <a:lstStyle/>
          <a:p>
            <a:r>
              <a:rPr lang="en-GB" sz="4100" dirty="0"/>
              <a:t>Procurement undertaken in accordance with regulations 74 to 76 of the Public Contract Regulations 2015 under “Light Touch </a:t>
            </a:r>
            <a:r>
              <a:rPr lang="en-GB" sz="4100" dirty="0" smtClean="0"/>
              <a:t>Regime”</a:t>
            </a:r>
          </a:p>
          <a:p>
            <a:pPr marL="0" lvl="0" indent="0" algn="just">
              <a:buNone/>
            </a:pPr>
            <a:endParaRPr lang="en-GB" sz="4100" dirty="0"/>
          </a:p>
          <a:p>
            <a:pPr lvl="0" algn="just"/>
            <a:r>
              <a:rPr lang="en-GB" sz="4100" dirty="0"/>
              <a:t>Enables us to design an competitive process that best </a:t>
            </a:r>
            <a:r>
              <a:rPr lang="en-GB" sz="4100" dirty="0" smtClean="0"/>
              <a:t>fits </a:t>
            </a:r>
            <a:endParaRPr lang="en-GB" sz="4100" dirty="0"/>
          </a:p>
          <a:p>
            <a:endParaRPr lang="en-GB" sz="4100" dirty="0" smtClean="0"/>
          </a:p>
          <a:p>
            <a:r>
              <a:rPr lang="en-GB" sz="4100" dirty="0" smtClean="0"/>
              <a:t>Use of an Open Procedure</a:t>
            </a:r>
          </a:p>
          <a:p>
            <a:pPr marL="0" indent="0">
              <a:buNone/>
            </a:pPr>
            <a:endParaRPr lang="en-US" sz="4000" dirty="0" smtClean="0">
              <a:latin typeface="Gill Sans MT"/>
              <a:cs typeface="Gill Sans MT"/>
            </a:endParaRPr>
          </a:p>
          <a:p>
            <a:endParaRPr lang="en-US" dirty="0" smtClean="0">
              <a:latin typeface="Gill Sans MT"/>
              <a:cs typeface="Gill Sans MT"/>
            </a:endParaRPr>
          </a:p>
          <a:p>
            <a:endParaRPr lang="en-US" dirty="0" smtClean="0">
              <a:latin typeface="Gill Sans MT"/>
              <a:cs typeface="Gill Sans MT"/>
            </a:endParaRPr>
          </a:p>
          <a:p>
            <a:pPr marL="0" indent="0">
              <a:buNone/>
            </a:pPr>
            <a:endParaRPr lang="en-US" dirty="0">
              <a:latin typeface="Gill Sans MT"/>
              <a:cs typeface="Gill Sans MT"/>
            </a:endParaRPr>
          </a:p>
        </p:txBody>
      </p:sp>
    </p:spTree>
    <p:extLst>
      <p:ext uri="{BB962C8B-B14F-4D97-AF65-F5344CB8AC3E}">
        <p14:creationId xmlns:p14="http://schemas.microsoft.com/office/powerpoint/2010/main" val="26299994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788" y="-171400"/>
            <a:ext cx="8460432" cy="1440160"/>
          </a:xfrm>
        </p:spPr>
        <p:txBody>
          <a:bodyPr>
            <a:normAutofit/>
          </a:bodyPr>
          <a:lstStyle/>
          <a:p>
            <a:r>
              <a:rPr lang="en-US" sz="4000" b="1" dirty="0" smtClean="0">
                <a:solidFill>
                  <a:srgbClr val="99AB21"/>
                </a:solidFill>
                <a:cs typeface="Gill Sans MT"/>
              </a:rPr>
              <a:t>Procurement Process</a:t>
            </a:r>
            <a:endParaRPr lang="en-GB" sz="4000" b="1" dirty="0"/>
          </a:p>
        </p:txBody>
      </p:sp>
      <p:sp>
        <p:nvSpPr>
          <p:cNvPr id="5" name="Rectangle 4"/>
          <p:cNvSpPr/>
          <p:nvPr/>
        </p:nvSpPr>
        <p:spPr>
          <a:xfrm>
            <a:off x="323528" y="836712"/>
            <a:ext cx="8280920" cy="4770537"/>
          </a:xfrm>
          <a:prstGeom prst="rect">
            <a:avLst/>
          </a:prstGeom>
        </p:spPr>
        <p:txBody>
          <a:bodyPr wrap="square">
            <a:spAutoFit/>
          </a:bodyPr>
          <a:lstStyle/>
          <a:p>
            <a:r>
              <a:rPr lang="en-GB" sz="2800" dirty="0" smtClean="0">
                <a:solidFill>
                  <a:prstClr val="black"/>
                </a:solidFill>
              </a:rPr>
              <a:t>Business Information</a:t>
            </a:r>
          </a:p>
          <a:p>
            <a:pPr marL="800100" lvl="1" indent="-342900">
              <a:buFont typeface="Arial" panose="020B0604020202020204" pitchFamily="34" charset="0"/>
              <a:buChar char="•"/>
            </a:pPr>
            <a:r>
              <a:rPr lang="en-GB" sz="2800" dirty="0" smtClean="0">
                <a:solidFill>
                  <a:prstClr val="black"/>
                </a:solidFill>
              </a:rPr>
              <a:t>Minimum Standards to meet </a:t>
            </a:r>
          </a:p>
          <a:p>
            <a:pPr marL="800100" lvl="1" indent="-342900">
              <a:buFont typeface="Arial" panose="020B0604020202020204" pitchFamily="34" charset="0"/>
              <a:buChar char="•"/>
            </a:pPr>
            <a:r>
              <a:rPr lang="en-GB" sz="2800" dirty="0" smtClean="0">
                <a:solidFill>
                  <a:prstClr val="black"/>
                </a:solidFill>
              </a:rPr>
              <a:t>pass/fail</a:t>
            </a:r>
          </a:p>
          <a:p>
            <a:pPr marL="800100" lvl="1" indent="-342900">
              <a:buFont typeface="Arial" panose="020B0604020202020204" pitchFamily="34" charset="0"/>
              <a:buChar char="•"/>
            </a:pPr>
            <a:r>
              <a:rPr lang="en-GB" sz="2800" dirty="0">
                <a:solidFill>
                  <a:prstClr val="black"/>
                </a:solidFill>
              </a:rPr>
              <a:t>F</a:t>
            </a:r>
            <a:r>
              <a:rPr lang="en-GB" sz="2800" dirty="0" smtClean="0">
                <a:solidFill>
                  <a:prstClr val="black"/>
                </a:solidFill>
              </a:rPr>
              <a:t>inancial assessment	</a:t>
            </a:r>
          </a:p>
          <a:p>
            <a:r>
              <a:rPr lang="en-GB" sz="2800" dirty="0" smtClean="0">
                <a:solidFill>
                  <a:prstClr val="black"/>
                </a:solidFill>
              </a:rPr>
              <a:t>Award Criteria</a:t>
            </a:r>
          </a:p>
          <a:p>
            <a:pPr marL="800100" lvl="1" indent="-342900">
              <a:buFont typeface="Arial" panose="020B0604020202020204" pitchFamily="34" charset="0"/>
              <a:buChar char="•"/>
            </a:pPr>
            <a:r>
              <a:rPr lang="en-GB" sz="2800" dirty="0" smtClean="0">
                <a:solidFill>
                  <a:prstClr val="black"/>
                </a:solidFill>
              </a:rPr>
              <a:t>Balance of Quality and Price factors</a:t>
            </a:r>
          </a:p>
          <a:p>
            <a:pPr marL="800100" lvl="1" indent="-342900">
              <a:buFont typeface="Arial" panose="020B0604020202020204" pitchFamily="34" charset="0"/>
              <a:buChar char="•"/>
            </a:pPr>
            <a:r>
              <a:rPr lang="en-GB" sz="2800" dirty="0" smtClean="0">
                <a:solidFill>
                  <a:prstClr val="black"/>
                </a:solidFill>
              </a:rPr>
              <a:t>Best overall Value for Money proposals for the council</a:t>
            </a:r>
            <a:r>
              <a:rPr lang="en-GB" sz="2800" dirty="0">
                <a:solidFill>
                  <a:srgbClr val="FF0000"/>
                </a:solidFill>
              </a:rPr>
              <a:t> </a:t>
            </a:r>
            <a:r>
              <a:rPr lang="en-GB" sz="2800" dirty="0" smtClean="0"/>
              <a:t>and CCG based </a:t>
            </a:r>
            <a:r>
              <a:rPr lang="en-GB" sz="2800" dirty="0" smtClean="0">
                <a:solidFill>
                  <a:prstClr val="black"/>
                </a:solidFill>
              </a:rPr>
              <a:t>upon service quality, ability to meet demand, as well as sound transition planning.</a:t>
            </a:r>
            <a:endParaRPr lang="en-GB" sz="2800" dirty="0">
              <a:solidFill>
                <a:prstClr val="black"/>
              </a:solidFill>
            </a:endParaRPr>
          </a:p>
          <a:p>
            <a:endParaRPr lang="en-GB" sz="2400" dirty="0">
              <a:solidFill>
                <a:prstClr val="black"/>
              </a:solidFill>
            </a:endParaRPr>
          </a:p>
        </p:txBody>
      </p:sp>
    </p:spTree>
    <p:extLst>
      <p:ext uri="{BB962C8B-B14F-4D97-AF65-F5344CB8AC3E}">
        <p14:creationId xmlns:p14="http://schemas.microsoft.com/office/powerpoint/2010/main" val="3665367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4000" b="1" dirty="0" smtClean="0">
                <a:solidFill>
                  <a:srgbClr val="99AB21"/>
                </a:solidFill>
                <a:cs typeface="Arial" panose="020B0604020202020204" pitchFamily="34" charset="0"/>
              </a:rPr>
              <a:t>Commercial Approach</a:t>
            </a:r>
            <a:endParaRPr lang="en-GB" sz="4000" b="1" dirty="0">
              <a:solidFill>
                <a:srgbClr val="99AB21"/>
              </a:solidFill>
              <a:cs typeface="Arial" panose="020B0604020202020204" pitchFamily="34" charset="0"/>
            </a:endParaRPr>
          </a:p>
        </p:txBody>
      </p:sp>
      <p:sp>
        <p:nvSpPr>
          <p:cNvPr id="6" name="Content Placeholder 5"/>
          <p:cNvSpPr>
            <a:spLocks noGrp="1"/>
          </p:cNvSpPr>
          <p:nvPr>
            <p:ph idx="1"/>
          </p:nvPr>
        </p:nvSpPr>
        <p:spPr>
          <a:xfrm>
            <a:off x="251520" y="1124744"/>
            <a:ext cx="8640960" cy="5001419"/>
          </a:xfrm>
        </p:spPr>
        <p:txBody>
          <a:bodyPr>
            <a:normAutofit/>
          </a:bodyPr>
          <a:lstStyle/>
          <a:p>
            <a:r>
              <a:rPr lang="en-GB" altLang="en-US" sz="2800" dirty="0" smtClean="0">
                <a:cs typeface="Arial" panose="020B0604020202020204" pitchFamily="34" charset="0"/>
              </a:rPr>
              <a:t>We are looking to use a Series of Key Performance Indicators with a payment mechanism to ensure:</a:t>
            </a:r>
            <a:endParaRPr lang="en-GB" altLang="en-US" sz="2800" dirty="0">
              <a:cs typeface="Arial" panose="020B0604020202020204" pitchFamily="34" charset="0"/>
            </a:endParaRPr>
          </a:p>
          <a:p>
            <a:pPr lvl="1"/>
            <a:r>
              <a:rPr lang="en-GB" dirty="0" smtClean="0">
                <a:cs typeface="Arial" panose="020B0604020202020204" pitchFamily="34" charset="0"/>
              </a:rPr>
              <a:t>Higher level of intervention at the start of an individual’s journey </a:t>
            </a:r>
          </a:p>
          <a:p>
            <a:pPr lvl="1"/>
            <a:r>
              <a:rPr lang="en-GB" dirty="0" smtClean="0">
                <a:cs typeface="Arial" panose="020B0604020202020204" pitchFamily="34" charset="0"/>
              </a:rPr>
              <a:t>All individuals are receiving a quality service</a:t>
            </a:r>
          </a:p>
          <a:p>
            <a:pPr lvl="1"/>
            <a:r>
              <a:rPr lang="en-GB" dirty="0" smtClean="0">
                <a:cs typeface="Arial" panose="020B0604020202020204" pitchFamily="34" charset="0"/>
              </a:rPr>
              <a:t>Individuals are encouraged (if capable) to be independent</a:t>
            </a:r>
          </a:p>
          <a:p>
            <a:pPr lvl="1"/>
            <a:r>
              <a:rPr lang="en-GB" dirty="0" smtClean="0">
                <a:cs typeface="Arial" panose="020B0604020202020204" pitchFamily="34" charset="0"/>
              </a:rPr>
              <a:t>Being matched to the best banking support</a:t>
            </a:r>
          </a:p>
          <a:p>
            <a:pPr lvl="1"/>
            <a:r>
              <a:rPr lang="en-GB" dirty="0" smtClean="0">
                <a:cs typeface="Arial" panose="020B0604020202020204" pitchFamily="34" charset="0"/>
              </a:rPr>
              <a:t>Reduce the likelihood of failure of direct payments</a:t>
            </a:r>
          </a:p>
          <a:p>
            <a:pPr lvl="1"/>
            <a:endParaRPr lang="en-GB" dirty="0"/>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14</a:t>
            </a:fld>
            <a:endParaRPr lang="en-US" dirty="0">
              <a:solidFill>
                <a:prstClr val="black">
                  <a:tint val="75000"/>
                </a:prstClr>
              </a:solidFill>
            </a:endParaRPr>
          </a:p>
        </p:txBody>
      </p:sp>
    </p:spTree>
    <p:extLst>
      <p:ext uri="{BB962C8B-B14F-4D97-AF65-F5344CB8AC3E}">
        <p14:creationId xmlns:p14="http://schemas.microsoft.com/office/powerpoint/2010/main" val="2267067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914400"/>
            <a:r>
              <a:rPr lang="en-GB" sz="4000" b="1" dirty="0">
                <a:solidFill>
                  <a:srgbClr val="99AB21"/>
                </a:solidFill>
                <a:cs typeface="Gill Sans MT"/>
              </a:rPr>
              <a:t>Contract Structure</a:t>
            </a:r>
          </a:p>
        </p:txBody>
      </p:sp>
      <p:sp>
        <p:nvSpPr>
          <p:cNvPr id="3" name="Content Placeholder 2"/>
          <p:cNvSpPr>
            <a:spLocks noGrp="1"/>
          </p:cNvSpPr>
          <p:nvPr>
            <p:ph idx="1"/>
          </p:nvPr>
        </p:nvSpPr>
        <p:spPr>
          <a:xfrm>
            <a:off x="457200" y="1600200"/>
            <a:ext cx="8229600" cy="4421088"/>
          </a:xfrm>
        </p:spPr>
        <p:txBody>
          <a:bodyPr>
            <a:normAutofit fontScale="70000" lnSpcReduction="20000"/>
          </a:bodyPr>
          <a:lstStyle/>
          <a:p>
            <a:pPr algn="just"/>
            <a:r>
              <a:rPr lang="en-GB" sz="4000" dirty="0"/>
              <a:t>A</a:t>
            </a:r>
            <a:r>
              <a:rPr lang="en-GB" sz="4000" dirty="0" smtClean="0"/>
              <a:t>pproach:</a:t>
            </a:r>
          </a:p>
          <a:p>
            <a:pPr lvl="1" algn="just">
              <a:buFont typeface="Wingdings" panose="05000000000000000000" pitchFamily="2" charset="2"/>
              <a:buChar char="Ø"/>
            </a:pPr>
            <a:r>
              <a:rPr lang="en-GB" sz="4000" dirty="0" smtClean="0"/>
              <a:t>Use of separate Lots through a joint tender</a:t>
            </a:r>
          </a:p>
          <a:p>
            <a:pPr lvl="1" algn="just">
              <a:buFont typeface="Wingdings" panose="05000000000000000000" pitchFamily="2" charset="2"/>
              <a:buChar char="Ø"/>
            </a:pPr>
            <a:r>
              <a:rPr lang="en-GB" sz="4000" dirty="0" smtClean="0"/>
              <a:t>aligned contracts with minor modifications</a:t>
            </a:r>
          </a:p>
          <a:p>
            <a:pPr lvl="2" algn="just">
              <a:buFont typeface="Wingdings" panose="05000000000000000000" pitchFamily="2" charset="2"/>
              <a:buChar char="Ø"/>
            </a:pPr>
            <a:r>
              <a:rPr lang="en-GB" sz="4000" dirty="0" smtClean="0"/>
              <a:t>Consortia bids very welcome</a:t>
            </a:r>
          </a:p>
          <a:p>
            <a:pPr lvl="1" algn="just">
              <a:buFont typeface="Wingdings" panose="05000000000000000000" pitchFamily="2" charset="2"/>
              <a:buChar char="Ø"/>
            </a:pPr>
            <a:r>
              <a:rPr lang="en-GB" sz="4000" dirty="0" smtClean="0"/>
              <a:t>County-wide Service</a:t>
            </a:r>
          </a:p>
          <a:p>
            <a:pPr lvl="2" algn="just">
              <a:buFont typeface="Wingdings" panose="05000000000000000000" pitchFamily="2" charset="2"/>
              <a:buChar char="Ø"/>
            </a:pPr>
            <a:r>
              <a:rPr lang="en-GB" sz="4000" dirty="0" smtClean="0"/>
              <a:t>Equity of access and consistency are important</a:t>
            </a:r>
          </a:p>
          <a:p>
            <a:pPr lvl="1" algn="just">
              <a:buFont typeface="Wingdings" panose="05000000000000000000" pitchFamily="2" charset="2"/>
              <a:buChar char="Ø"/>
            </a:pPr>
            <a:r>
              <a:rPr lang="en-GB" sz="4000" dirty="0" smtClean="0"/>
              <a:t>Initial contract Term of 3 years </a:t>
            </a:r>
          </a:p>
          <a:p>
            <a:pPr lvl="2" algn="just">
              <a:buFont typeface="Wingdings" panose="05000000000000000000" pitchFamily="2" charset="2"/>
              <a:buChar char="Ø"/>
            </a:pPr>
            <a:r>
              <a:rPr lang="en-GB" sz="4000" dirty="0" smtClean="0"/>
              <a:t>with options </a:t>
            </a:r>
            <a:r>
              <a:rPr lang="en-GB" sz="4000" dirty="0"/>
              <a:t>to extend by </a:t>
            </a:r>
            <a:r>
              <a:rPr lang="en-GB" sz="4000" dirty="0" smtClean="0"/>
              <a:t>further periods up to two years</a:t>
            </a:r>
          </a:p>
          <a:p>
            <a:endParaRPr lang="en-GB" dirty="0" smtClean="0"/>
          </a:p>
          <a:p>
            <a:endParaRPr lang="en-GB" sz="2400" dirty="0" smtClean="0"/>
          </a:p>
        </p:txBody>
      </p:sp>
    </p:spTree>
    <p:extLst>
      <p:ext uri="{BB962C8B-B14F-4D97-AF65-F5344CB8AC3E}">
        <p14:creationId xmlns:p14="http://schemas.microsoft.com/office/powerpoint/2010/main" val="7161858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72"/>
            <a:ext cx="8229600" cy="1143000"/>
          </a:xfrm>
        </p:spPr>
        <p:txBody>
          <a:bodyPr>
            <a:normAutofit/>
          </a:bodyPr>
          <a:lstStyle/>
          <a:p>
            <a:r>
              <a:rPr lang="en-GB" sz="4000" b="1" dirty="0">
                <a:solidFill>
                  <a:srgbClr val="99AB21"/>
                </a:solidFill>
                <a:cs typeface="Gill Sans MT"/>
              </a:rPr>
              <a:t>Contract</a:t>
            </a:r>
            <a:r>
              <a:rPr lang="en-GB" sz="4000" b="1" dirty="0" smtClean="0"/>
              <a:t> </a:t>
            </a:r>
            <a:r>
              <a:rPr lang="en-GB" sz="4000" b="1" dirty="0">
                <a:solidFill>
                  <a:srgbClr val="99AB21"/>
                </a:solidFill>
                <a:cs typeface="Gill Sans MT"/>
              </a:rPr>
              <a:t>Structure</a:t>
            </a:r>
          </a:p>
        </p:txBody>
      </p:sp>
      <p:sp>
        <p:nvSpPr>
          <p:cNvPr id="3" name="Content Placeholder 2"/>
          <p:cNvSpPr>
            <a:spLocks noGrp="1"/>
          </p:cNvSpPr>
          <p:nvPr>
            <p:ph idx="1"/>
          </p:nvPr>
        </p:nvSpPr>
        <p:spPr>
          <a:xfrm>
            <a:off x="323528" y="1150988"/>
            <a:ext cx="8435280" cy="5688632"/>
          </a:xfrm>
        </p:spPr>
        <p:txBody>
          <a:bodyPr>
            <a:normAutofit fontScale="77500" lnSpcReduction="20000"/>
          </a:bodyPr>
          <a:lstStyle/>
          <a:p>
            <a:pPr lvl="1" algn="just">
              <a:buFont typeface="Wingdings" panose="05000000000000000000" pitchFamily="2" charset="2"/>
              <a:buChar char="Ø"/>
            </a:pPr>
            <a:r>
              <a:rPr lang="en-GB" sz="4000" dirty="0" smtClean="0"/>
              <a:t>Budget </a:t>
            </a:r>
          </a:p>
          <a:p>
            <a:pPr lvl="2" algn="just">
              <a:buFont typeface="Wingdings" panose="05000000000000000000" pitchFamily="2" charset="2"/>
              <a:buChar char="Ø"/>
            </a:pPr>
            <a:r>
              <a:rPr lang="en-GB" sz="3600" dirty="0" smtClean="0"/>
              <a:t>LCC £472k per annum </a:t>
            </a:r>
          </a:p>
          <a:p>
            <a:pPr lvl="2" algn="just">
              <a:buFont typeface="Wingdings" panose="05000000000000000000" pitchFamily="2" charset="2"/>
              <a:buChar char="Ø"/>
            </a:pPr>
            <a:r>
              <a:rPr lang="en-GB" sz="3600" dirty="0" smtClean="0"/>
              <a:t>CCG £150k per </a:t>
            </a:r>
            <a:r>
              <a:rPr lang="en-GB" sz="3600" dirty="0" smtClean="0"/>
              <a:t>annum</a:t>
            </a:r>
            <a:endParaRPr lang="en-GB" sz="3600" dirty="0" smtClean="0"/>
          </a:p>
          <a:p>
            <a:pPr lvl="1" algn="just">
              <a:buFont typeface="Wingdings" panose="05000000000000000000" pitchFamily="2" charset="2"/>
              <a:buChar char="Ø"/>
            </a:pPr>
            <a:r>
              <a:rPr lang="en-GB" sz="3600" dirty="0" smtClean="0"/>
              <a:t>Pay mechanism</a:t>
            </a:r>
          </a:p>
          <a:p>
            <a:pPr lvl="2" algn="just">
              <a:buFont typeface="Wingdings" panose="05000000000000000000" pitchFamily="2" charset="2"/>
              <a:buChar char="Ø"/>
            </a:pPr>
            <a:r>
              <a:rPr lang="en-GB" sz="3600" dirty="0" smtClean="0"/>
              <a:t>Will seek to balance management of risk for both provider and Council and the provider and the CCG</a:t>
            </a:r>
          </a:p>
          <a:p>
            <a:pPr lvl="2" algn="just">
              <a:buFont typeface="Wingdings" panose="05000000000000000000" pitchFamily="2" charset="2"/>
              <a:buChar char="Ø"/>
            </a:pPr>
            <a:r>
              <a:rPr lang="en-GB" sz="3600" dirty="0" smtClean="0"/>
              <a:t>Block or fixed costs based on activity with payment incentivisation linked to outcomes</a:t>
            </a:r>
          </a:p>
          <a:p>
            <a:pPr lvl="1" algn="just">
              <a:buFont typeface="Wingdings" panose="05000000000000000000" pitchFamily="2" charset="2"/>
              <a:buChar char="Ø"/>
            </a:pPr>
            <a:r>
              <a:rPr lang="en-GB" sz="3600" dirty="0" smtClean="0"/>
              <a:t>Performance Management</a:t>
            </a:r>
          </a:p>
          <a:p>
            <a:pPr lvl="2" algn="just">
              <a:buFont typeface="Wingdings" panose="05000000000000000000" pitchFamily="2" charset="2"/>
              <a:buChar char="Ø"/>
            </a:pPr>
            <a:r>
              <a:rPr lang="en-US" sz="3600" dirty="0" smtClean="0"/>
              <a:t>Based </a:t>
            </a:r>
            <a:r>
              <a:rPr lang="en-US" sz="3600" dirty="0"/>
              <a:t>around the provision of key performance, management and quality monitoring information</a:t>
            </a:r>
          </a:p>
          <a:p>
            <a:pPr lvl="2" algn="just">
              <a:buFont typeface="Wingdings" panose="05000000000000000000" pitchFamily="2" charset="2"/>
              <a:buChar char="Ø"/>
            </a:pPr>
            <a:endParaRPr lang="en-GB" sz="2200" dirty="0" smtClean="0"/>
          </a:p>
          <a:p>
            <a:pPr lvl="1" algn="just">
              <a:buFont typeface="Wingdings" panose="05000000000000000000" pitchFamily="2" charset="2"/>
              <a:buChar char="Ø"/>
            </a:pPr>
            <a:endParaRPr lang="en-GB" sz="2600" dirty="0" smtClean="0"/>
          </a:p>
          <a:p>
            <a:endParaRPr lang="en-GB" dirty="0" smtClean="0"/>
          </a:p>
          <a:p>
            <a:endParaRPr lang="en-GB" sz="2400" dirty="0" smtClean="0"/>
          </a:p>
        </p:txBody>
      </p:sp>
    </p:spTree>
    <p:extLst>
      <p:ext uri="{BB962C8B-B14F-4D97-AF65-F5344CB8AC3E}">
        <p14:creationId xmlns:p14="http://schemas.microsoft.com/office/powerpoint/2010/main" val="1568147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16632"/>
            <a:ext cx="8229600" cy="1143000"/>
          </a:xfrm>
        </p:spPr>
        <p:txBody>
          <a:bodyPr>
            <a:normAutofit/>
          </a:bodyPr>
          <a:lstStyle/>
          <a:p>
            <a:r>
              <a:rPr lang="en-GB" sz="4000" b="1" dirty="0" smtClean="0">
                <a:solidFill>
                  <a:srgbClr val="99AB21"/>
                </a:solidFill>
              </a:rPr>
              <a:t>LCC Forecast Growth</a:t>
            </a:r>
            <a:endParaRPr lang="en-GB" sz="4000" b="1" dirty="0">
              <a:solidFill>
                <a:srgbClr val="99AB21"/>
              </a:solidFill>
            </a:endParaRPr>
          </a:p>
        </p:txBody>
      </p:sp>
      <p:sp>
        <p:nvSpPr>
          <p:cNvPr id="3" name="Content Placeholder 2"/>
          <p:cNvSpPr>
            <a:spLocks noGrp="1"/>
          </p:cNvSpPr>
          <p:nvPr>
            <p:ph idx="1"/>
          </p:nvPr>
        </p:nvSpPr>
        <p:spPr>
          <a:xfrm>
            <a:off x="611560" y="1052736"/>
            <a:ext cx="8229600" cy="5328592"/>
          </a:xfrm>
        </p:spPr>
        <p:txBody>
          <a:bodyPr>
            <a:noAutofit/>
          </a:bodyPr>
          <a:lstStyle/>
          <a:p>
            <a:pPr>
              <a:spcAft>
                <a:spcPts val="0"/>
              </a:spcAft>
            </a:pPr>
            <a:r>
              <a:rPr lang="en-GB" sz="2800" dirty="0">
                <a:ea typeface="Times New Roman"/>
                <a:cs typeface="Times New Roman"/>
              </a:rPr>
              <a:t>Approximately 8805 adults in Lincolnshire </a:t>
            </a:r>
            <a:r>
              <a:rPr lang="en-GB" sz="2800" dirty="0" smtClean="0">
                <a:ea typeface="Times New Roman"/>
                <a:cs typeface="Times New Roman"/>
              </a:rPr>
              <a:t>are </a:t>
            </a:r>
            <a:r>
              <a:rPr lang="en-GB" sz="2800" dirty="0">
                <a:ea typeface="Times New Roman"/>
                <a:cs typeface="Times New Roman"/>
              </a:rPr>
              <a:t>eligible for a Personal Budget with </a:t>
            </a:r>
            <a:r>
              <a:rPr lang="en-GB" sz="2800" dirty="0" smtClean="0">
                <a:ea typeface="Times New Roman"/>
                <a:cs typeface="Times New Roman"/>
              </a:rPr>
              <a:t>2179 </a:t>
            </a:r>
            <a:r>
              <a:rPr lang="en-GB" sz="2800" dirty="0">
                <a:ea typeface="Times New Roman"/>
                <a:cs typeface="Times New Roman"/>
              </a:rPr>
              <a:t>in receipt of a Direct Payment. </a:t>
            </a:r>
            <a:endParaRPr lang="en-GB" sz="2800" dirty="0" smtClean="0">
              <a:ea typeface="Times New Roman"/>
              <a:cs typeface="Times New Roman"/>
            </a:endParaRPr>
          </a:p>
          <a:p>
            <a:r>
              <a:rPr lang="en-GB" sz="2800" dirty="0" smtClean="0"/>
              <a:t>There </a:t>
            </a:r>
            <a:r>
              <a:rPr lang="en-GB" sz="2800" dirty="0"/>
              <a:t>has been a trend of slight increases in numbers of younger adults taking up direct payments.</a:t>
            </a:r>
          </a:p>
          <a:p>
            <a:pPr marL="0" indent="0">
              <a:buNone/>
            </a:pPr>
            <a:r>
              <a:rPr lang="en-US" dirty="0" smtClean="0"/>
              <a:t>Projection on Type </a:t>
            </a:r>
            <a:r>
              <a:rPr lang="en-US" dirty="0"/>
              <a:t>of Support	%</a:t>
            </a:r>
          </a:p>
          <a:p>
            <a:r>
              <a:rPr lang="en-US" sz="2800" dirty="0"/>
              <a:t>Own Bank Account	31%</a:t>
            </a:r>
          </a:p>
          <a:p>
            <a:r>
              <a:rPr lang="en-US" sz="2800" dirty="0"/>
              <a:t>Pre-paid Accounts	22%</a:t>
            </a:r>
          </a:p>
          <a:p>
            <a:r>
              <a:rPr lang="en-US" sz="2800" dirty="0"/>
              <a:t>Virtual Wallet	20%</a:t>
            </a:r>
          </a:p>
          <a:p>
            <a:r>
              <a:rPr lang="en-US" sz="2800" dirty="0"/>
              <a:t>Fully Managed </a:t>
            </a:r>
            <a:r>
              <a:rPr lang="en-US" sz="2800" dirty="0" smtClean="0"/>
              <a:t>Account 27</a:t>
            </a:r>
            <a:r>
              <a:rPr lang="en-US" sz="2800" dirty="0"/>
              <a:t>%</a:t>
            </a:r>
          </a:p>
          <a:p>
            <a:endParaRPr lang="en-GB" sz="2800" dirty="0"/>
          </a:p>
        </p:txBody>
      </p:sp>
    </p:spTree>
    <p:extLst>
      <p:ext uri="{BB962C8B-B14F-4D97-AF65-F5344CB8AC3E}">
        <p14:creationId xmlns:p14="http://schemas.microsoft.com/office/powerpoint/2010/main" val="420066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68313" y="260648"/>
            <a:ext cx="8229600" cy="1008112"/>
          </a:xfrm>
        </p:spPr>
        <p:txBody>
          <a:bodyPr>
            <a:normAutofit/>
          </a:bodyPr>
          <a:lstStyle/>
          <a:p>
            <a:r>
              <a:rPr lang="en-GB" sz="4000" b="1" dirty="0" smtClean="0">
                <a:solidFill>
                  <a:schemeClr val="accent3"/>
                </a:solidFill>
                <a:latin typeface="Calibri" pitchFamily="34" charset="0"/>
                <a:ea typeface="Calibri" pitchFamily="34" charset="0"/>
                <a:cs typeface="Calibri" pitchFamily="34" charset="0"/>
              </a:rPr>
              <a:t>Additional Resources</a:t>
            </a:r>
          </a:p>
        </p:txBody>
      </p:sp>
      <p:sp>
        <p:nvSpPr>
          <p:cNvPr id="146435" name="Rectangle 3"/>
          <p:cNvSpPr>
            <a:spLocks noGrp="1" noChangeArrowheads="1"/>
          </p:cNvSpPr>
          <p:nvPr>
            <p:ph type="body" idx="1"/>
          </p:nvPr>
        </p:nvSpPr>
        <p:spPr>
          <a:xfrm>
            <a:off x="468313" y="1250876"/>
            <a:ext cx="8424862" cy="4724966"/>
          </a:xfrm>
        </p:spPr>
        <p:txBody>
          <a:bodyPr>
            <a:noAutofit/>
          </a:bodyPr>
          <a:lstStyle/>
          <a:p>
            <a:pPr marL="0" indent="0">
              <a:lnSpc>
                <a:spcPct val="80000"/>
              </a:lnSpc>
              <a:buFont typeface="Wingdings" pitchFamily="2" charset="2"/>
              <a:buNone/>
              <a:defRPr/>
            </a:pPr>
            <a:endParaRPr lang="en-GB" sz="1200" dirty="0" smtClean="0">
              <a:latin typeface="Calibri" pitchFamily="34" charset="0"/>
              <a:cs typeface="Calibri" pitchFamily="34" charset="0"/>
            </a:endParaRPr>
          </a:p>
          <a:p>
            <a:pPr>
              <a:lnSpc>
                <a:spcPct val="80000"/>
              </a:lnSpc>
              <a:defRPr/>
            </a:pPr>
            <a:r>
              <a:rPr lang="en-GB" sz="2400" b="1" dirty="0">
                <a:latin typeface="Calibri" pitchFamily="34" charset="0"/>
                <a:cs typeface="Calibri" pitchFamily="34" charset="0"/>
              </a:rPr>
              <a:t>Pro-contract portal: </a:t>
            </a:r>
            <a:r>
              <a:rPr lang="en-GB" sz="2400" b="1" dirty="0">
                <a:latin typeface="Calibri" pitchFamily="34" charset="0"/>
                <a:cs typeface="Calibri" pitchFamily="34" charset="0"/>
                <a:hlinkClick r:id="rId3"/>
              </a:rPr>
              <a:t>https://</a:t>
            </a:r>
            <a:r>
              <a:rPr lang="en-GB" sz="2400" b="1" dirty="0" smtClean="0">
                <a:latin typeface="Calibri" pitchFamily="34" charset="0"/>
                <a:cs typeface="Calibri" pitchFamily="34" charset="0"/>
                <a:hlinkClick r:id="rId3"/>
              </a:rPr>
              <a:t>procontract.due-north.com/Login</a:t>
            </a:r>
            <a:endParaRPr lang="en-GB" sz="2400" dirty="0" smtClean="0">
              <a:latin typeface="Calibri" pitchFamily="34" charset="0"/>
              <a:cs typeface="Calibri" pitchFamily="34" charset="0"/>
            </a:endParaRPr>
          </a:p>
          <a:p>
            <a:pPr>
              <a:lnSpc>
                <a:spcPct val="80000"/>
              </a:lnSpc>
              <a:defRPr/>
            </a:pPr>
            <a:r>
              <a:rPr lang="en-GB" sz="2400" dirty="0" smtClean="0">
                <a:latin typeface="Calibri" pitchFamily="34" charset="0"/>
                <a:cs typeface="Calibri" pitchFamily="34" charset="0"/>
              </a:rPr>
              <a:t>Other:</a:t>
            </a:r>
            <a:endParaRPr lang="en-GB" sz="2400" dirty="0">
              <a:latin typeface="Calibri" pitchFamily="34" charset="0"/>
              <a:cs typeface="Calibri" pitchFamily="34" charset="0"/>
            </a:endParaRPr>
          </a:p>
          <a:p>
            <a:pPr>
              <a:lnSpc>
                <a:spcPct val="80000"/>
              </a:lnSpc>
              <a:defRPr/>
            </a:pPr>
            <a:r>
              <a:rPr lang="en-GB" sz="2400" dirty="0" smtClean="0">
                <a:latin typeface="Calibri" pitchFamily="34" charset="0"/>
                <a:cs typeface="Calibri" pitchFamily="34" charset="0"/>
              </a:rPr>
              <a:t>Websites - national, regional and local 	</a:t>
            </a:r>
            <a:r>
              <a:rPr lang="en-GB" sz="2400" dirty="0" smtClean="0">
                <a:latin typeface="Calibri" pitchFamily="34" charset="0"/>
                <a:cs typeface="Calibri" pitchFamily="34" charset="0"/>
                <a:hlinkClick r:id="rId4"/>
              </a:rPr>
              <a:t>www.sourcelincolnshire.co.uk</a:t>
            </a:r>
            <a:endParaRPr lang="en-GB" sz="2400" dirty="0" smtClean="0">
              <a:latin typeface="Calibri" pitchFamily="34" charset="0"/>
              <a:cs typeface="Calibri" pitchFamily="34" charset="0"/>
            </a:endParaRPr>
          </a:p>
          <a:p>
            <a:pPr>
              <a:lnSpc>
                <a:spcPct val="80000"/>
              </a:lnSpc>
              <a:buFont typeface="Wingdings" pitchFamily="2" charset="2"/>
              <a:buNone/>
              <a:defRPr/>
            </a:pPr>
            <a:r>
              <a:rPr lang="en-GB" sz="2400" dirty="0" smtClean="0">
                <a:latin typeface="Calibri" pitchFamily="34" charset="0"/>
                <a:cs typeface="Calibri" pitchFamily="34" charset="0"/>
              </a:rPr>
              <a:t>		</a:t>
            </a:r>
            <a:r>
              <a:rPr lang="en-GB" sz="2400" dirty="0" smtClean="0">
                <a:latin typeface="Calibri" pitchFamily="34" charset="0"/>
                <a:cs typeface="Calibri" pitchFamily="34" charset="0"/>
                <a:hlinkClick r:id="rId5"/>
              </a:rPr>
              <a:t>www.businesslincolnshire.com</a:t>
            </a:r>
            <a:r>
              <a:rPr lang="en-GB" sz="2400" dirty="0" smtClean="0">
                <a:latin typeface="Calibri" pitchFamily="34" charset="0"/>
                <a:cs typeface="Calibri" pitchFamily="34" charset="0"/>
              </a:rPr>
              <a:t> </a:t>
            </a:r>
          </a:p>
          <a:p>
            <a:pPr>
              <a:lnSpc>
                <a:spcPct val="80000"/>
              </a:lnSpc>
              <a:buFont typeface="Wingdings" pitchFamily="2" charset="2"/>
              <a:buNone/>
              <a:defRPr/>
            </a:pPr>
            <a:endParaRPr lang="en-GB" sz="1200" dirty="0" smtClean="0">
              <a:latin typeface="Calibri" pitchFamily="34" charset="0"/>
              <a:cs typeface="Calibri" pitchFamily="34" charset="0"/>
            </a:endParaRPr>
          </a:p>
          <a:p>
            <a:pPr>
              <a:lnSpc>
                <a:spcPct val="80000"/>
              </a:lnSpc>
              <a:defRPr/>
            </a:pPr>
            <a:r>
              <a:rPr lang="en-GB" sz="2400" dirty="0" smtClean="0">
                <a:latin typeface="Calibri" pitchFamily="34" charset="0"/>
                <a:cs typeface="Calibri" pitchFamily="34" charset="0"/>
              </a:rPr>
              <a:t>Procurement Lincolnshire </a:t>
            </a:r>
            <a:r>
              <a:rPr lang="en-GB" sz="2400" dirty="0">
                <a:latin typeface="Calibri" pitchFamily="34" charset="0"/>
                <a:cs typeface="Calibri" pitchFamily="34" charset="0"/>
              </a:rPr>
              <a:t>– </a:t>
            </a:r>
            <a:r>
              <a:rPr lang="en-GB" sz="2400" dirty="0">
                <a:latin typeface="Calibri" pitchFamily="34" charset="0"/>
                <a:cs typeface="Calibri" pitchFamily="34" charset="0"/>
                <a:hlinkClick r:id="rId6"/>
              </a:rPr>
              <a:t>http</a:t>
            </a:r>
            <a:r>
              <a:rPr lang="en-GB" sz="2400" dirty="0" smtClean="0">
                <a:latin typeface="Calibri" pitchFamily="34" charset="0"/>
                <a:cs typeface="Calibri" pitchFamily="34" charset="0"/>
                <a:hlinkClick r:id="rId6"/>
              </a:rPr>
              <a:t>://www.lincolnshire.gov.uk/procurement/</a:t>
            </a:r>
            <a:endParaRPr lang="en-GB" sz="2400" dirty="0" smtClean="0">
              <a:latin typeface="Calibri" pitchFamily="34" charset="0"/>
              <a:cs typeface="Calibri" pitchFamily="34" charset="0"/>
            </a:endParaRPr>
          </a:p>
          <a:p>
            <a:pPr marL="0" indent="0">
              <a:lnSpc>
                <a:spcPct val="80000"/>
              </a:lnSpc>
              <a:buNone/>
              <a:defRPr/>
            </a:pPr>
            <a:endParaRPr lang="en-GB" sz="2400" dirty="0">
              <a:latin typeface="Calibri" pitchFamily="34" charset="0"/>
              <a:cs typeface="Calibri" pitchFamily="34" charset="0"/>
            </a:endParaRPr>
          </a:p>
          <a:p>
            <a:pPr>
              <a:lnSpc>
                <a:spcPct val="80000"/>
              </a:lnSpc>
              <a:defRPr/>
            </a:pPr>
            <a:r>
              <a:rPr lang="en-GB" sz="2400" dirty="0" smtClean="0">
                <a:latin typeface="Calibri" pitchFamily="34" charset="0"/>
                <a:cs typeface="Calibri" pitchFamily="34" charset="0"/>
              </a:rPr>
              <a:t>TED (tenders electronic daily</a:t>
            </a:r>
            <a:r>
              <a:rPr lang="en-GB" sz="2400" dirty="0">
                <a:latin typeface="Calibri" pitchFamily="34" charset="0"/>
                <a:cs typeface="Calibri" pitchFamily="34" charset="0"/>
              </a:rPr>
              <a:t>) </a:t>
            </a:r>
            <a:r>
              <a:rPr lang="en-GB" sz="2400" dirty="0">
                <a:latin typeface="Calibri" pitchFamily="34" charset="0"/>
                <a:cs typeface="Calibri" pitchFamily="34" charset="0"/>
                <a:hlinkClick r:id="rId7"/>
              </a:rPr>
              <a:t>http://</a:t>
            </a:r>
            <a:r>
              <a:rPr lang="en-GB" sz="2400" dirty="0" smtClean="0">
                <a:latin typeface="Calibri" pitchFamily="34" charset="0"/>
                <a:cs typeface="Calibri" pitchFamily="34" charset="0"/>
                <a:hlinkClick r:id="rId7"/>
              </a:rPr>
              <a:t>ted.europa.eu/TED/browse/browseByBO.do</a:t>
            </a:r>
            <a:endParaRPr lang="en-GB" sz="2400" dirty="0" smtClean="0">
              <a:latin typeface="Calibri" pitchFamily="34" charset="0"/>
              <a:cs typeface="Calibri" pitchFamily="34" charset="0"/>
            </a:endParaRPr>
          </a:p>
        </p:txBody>
      </p:sp>
    </p:spTree>
    <p:extLst>
      <p:ext uri="{BB962C8B-B14F-4D97-AF65-F5344CB8AC3E}">
        <p14:creationId xmlns:p14="http://schemas.microsoft.com/office/powerpoint/2010/main" val="16359883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206" y="308930"/>
            <a:ext cx="8358188" cy="5020534"/>
          </a:xfrm>
        </p:spPr>
        <p:txBody>
          <a:bodyPr>
            <a:normAutofit/>
          </a:bodyPr>
          <a:lstStyle/>
          <a:p>
            <a:pPr algn="l"/>
            <a:r>
              <a:rPr lang="en-GB" sz="4800" b="1" dirty="0" smtClean="0">
                <a:solidFill>
                  <a:srgbClr val="99AB21"/>
                </a:solidFill>
                <a:cs typeface="Gill Sans MT"/>
              </a:rPr>
              <a:t>NHS Requirements</a:t>
            </a:r>
            <a:r>
              <a:rPr lang="en-GB" sz="4800" dirty="0" smtClean="0">
                <a:solidFill>
                  <a:srgbClr val="99AB21"/>
                </a:solidFill>
                <a:cs typeface="Gill Sans MT"/>
              </a:rPr>
              <a:t/>
            </a:r>
            <a:br>
              <a:rPr lang="en-GB" sz="4800" dirty="0" smtClean="0">
                <a:solidFill>
                  <a:srgbClr val="99AB21"/>
                </a:solidFill>
                <a:cs typeface="Gill Sans MT"/>
              </a:rPr>
            </a:br>
            <a:r>
              <a:rPr lang="en-US" sz="4900" dirty="0" smtClean="0">
                <a:solidFill>
                  <a:srgbClr val="99AB21"/>
                </a:solidFill>
                <a:cs typeface="Gill Sans MT"/>
              </a:rPr>
              <a:t/>
            </a:r>
            <a:br>
              <a:rPr lang="en-US" sz="4900" dirty="0" smtClean="0">
                <a:solidFill>
                  <a:srgbClr val="99AB21"/>
                </a:solidFill>
                <a:cs typeface="Gill Sans MT"/>
              </a:rPr>
            </a:br>
            <a:r>
              <a:rPr lang="en-US" sz="3100" dirty="0">
                <a:solidFill>
                  <a:srgbClr val="99AB21"/>
                </a:solidFill>
                <a:latin typeface="Gill Sans MT"/>
                <a:ea typeface="+mn-ea"/>
                <a:cs typeface="Gill Sans MT"/>
              </a:rPr>
              <a:t/>
            </a:r>
            <a:br>
              <a:rPr lang="en-US" sz="3100" dirty="0">
                <a:solidFill>
                  <a:srgbClr val="99AB21"/>
                </a:solidFill>
                <a:latin typeface="Gill Sans MT"/>
                <a:ea typeface="+mn-ea"/>
                <a:cs typeface="Gill Sans MT"/>
              </a:rPr>
            </a:br>
            <a:r>
              <a:rPr lang="en-US" sz="3200" b="1" dirty="0">
                <a:solidFill>
                  <a:srgbClr val="99AB21"/>
                </a:solidFill>
                <a:ea typeface="+mn-ea"/>
                <a:cs typeface="Gill Sans MT"/>
              </a:rPr>
              <a:t>NHS Lincolnshire Clinical Commissioning Group</a:t>
            </a:r>
            <a:r>
              <a:rPr lang="en-US" sz="3200" dirty="0">
                <a:solidFill>
                  <a:srgbClr val="99AB21"/>
                </a:solidFill>
                <a:ea typeface="+mn-ea"/>
                <a:cs typeface="Gill Sans MT"/>
              </a:rPr>
              <a:t/>
            </a:r>
            <a:br>
              <a:rPr lang="en-US" sz="3200" dirty="0">
                <a:solidFill>
                  <a:srgbClr val="99AB21"/>
                </a:solidFill>
                <a:ea typeface="+mn-ea"/>
                <a:cs typeface="Gill Sans MT"/>
              </a:rPr>
            </a:br>
            <a:r>
              <a:rPr lang="en-US" sz="3200" dirty="0" smtClean="0">
                <a:solidFill>
                  <a:srgbClr val="99AB21"/>
                </a:solidFill>
                <a:ea typeface="+mn-ea"/>
                <a:cs typeface="Gill Sans MT"/>
              </a:rPr>
              <a:t>Rachel Rogers</a:t>
            </a:r>
            <a:r>
              <a:rPr lang="en-US" sz="4000" dirty="0" smtClean="0">
                <a:solidFill>
                  <a:srgbClr val="99AB21"/>
                </a:solidFill>
                <a:latin typeface="Gill Sans MT"/>
                <a:cs typeface="Gill Sans MT"/>
              </a:rPr>
              <a:t/>
            </a:r>
            <a:br>
              <a:rPr lang="en-US" sz="4000" dirty="0" smtClean="0">
                <a:solidFill>
                  <a:srgbClr val="99AB21"/>
                </a:solidFill>
                <a:latin typeface="Gill Sans MT"/>
                <a:cs typeface="Gill Sans MT"/>
              </a:rPr>
            </a:br>
            <a:endParaRPr lang="en-US" sz="4000" dirty="0">
              <a:solidFill>
                <a:srgbClr val="99AB21"/>
              </a:solidFill>
              <a:latin typeface="Gill Sans MT"/>
              <a:cs typeface="Gill Sans MT"/>
            </a:endParaRPr>
          </a:p>
        </p:txBody>
      </p:sp>
      <p:pic>
        <p:nvPicPr>
          <p:cNvPr id="5" name="Picture 4"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 y="5329464"/>
            <a:ext cx="9144000" cy="1543048"/>
          </a:xfrm>
          <a:prstGeom prst="rect">
            <a:avLst/>
          </a:prstGeom>
        </p:spPr>
      </p:pic>
    </p:spTree>
    <p:extLst>
      <p:ext uri="{BB962C8B-B14F-4D97-AF65-F5344CB8AC3E}">
        <p14:creationId xmlns:p14="http://schemas.microsoft.com/office/powerpoint/2010/main" val="3806051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8212" y="-171400"/>
            <a:ext cx="7772400" cy="1470025"/>
          </a:xfrm>
        </p:spPr>
        <p:txBody>
          <a:bodyPr>
            <a:normAutofit/>
          </a:bodyPr>
          <a:lstStyle/>
          <a:p>
            <a:r>
              <a:rPr lang="en-GB" sz="4000" b="1" dirty="0" smtClean="0">
                <a:solidFill>
                  <a:srgbClr val="99AB21"/>
                </a:solidFill>
                <a:ea typeface="Calibri" pitchFamily="34" charset="0"/>
                <a:cs typeface="Calibri" pitchFamily="34" charset="0"/>
              </a:rPr>
              <a:t>Purpose of Today</a:t>
            </a:r>
            <a:endParaRPr lang="en-GB" sz="4000" b="1" dirty="0">
              <a:solidFill>
                <a:srgbClr val="99AB21"/>
              </a:solidFill>
              <a:ea typeface="Calibri" pitchFamily="34" charset="0"/>
              <a:cs typeface="Calibri" pitchFamily="34" charset="0"/>
            </a:endParaRPr>
          </a:p>
        </p:txBody>
      </p:sp>
      <p:sp>
        <p:nvSpPr>
          <p:cNvPr id="5" name="TextBox 4"/>
          <p:cNvSpPr txBox="1"/>
          <p:nvPr/>
        </p:nvSpPr>
        <p:spPr>
          <a:xfrm>
            <a:off x="347063" y="835838"/>
            <a:ext cx="8496944" cy="5632311"/>
          </a:xfrm>
          <a:prstGeom prst="rect">
            <a:avLst/>
          </a:prstGeom>
          <a:noFill/>
        </p:spPr>
        <p:txBody>
          <a:bodyPr wrap="square" rtlCol="0">
            <a:spAutoFit/>
          </a:bodyPr>
          <a:lstStyle/>
          <a:p>
            <a:pPr marL="285750" indent="-285750" defTabSz="457200" fontAlgn="base" hangingPunct="0">
              <a:buFont typeface="Arial" panose="020B0604020202020204" pitchFamily="34" charset="0"/>
              <a:buChar char="•"/>
            </a:pPr>
            <a:endParaRPr lang="en-GB" sz="1200" dirty="0" smtClean="0">
              <a:solidFill>
                <a:prstClr val="black"/>
              </a:solidFill>
            </a:endParaRPr>
          </a:p>
          <a:p>
            <a:pPr marL="514350" indent="-514350" defTabSz="457200" fontAlgn="base" hangingPunct="0">
              <a:buFont typeface="+mj-lt"/>
              <a:buAutoNum type="arabicPeriod"/>
            </a:pPr>
            <a:r>
              <a:rPr lang="en-GB" sz="2800" dirty="0" smtClean="0">
                <a:solidFill>
                  <a:prstClr val="black"/>
                </a:solidFill>
              </a:rPr>
              <a:t>To </a:t>
            </a:r>
            <a:r>
              <a:rPr lang="en-GB" sz="2800" dirty="0" smtClean="0"/>
              <a:t>outline our requirements </a:t>
            </a:r>
            <a:r>
              <a:rPr lang="en-GB" sz="2800" dirty="0" smtClean="0">
                <a:solidFill>
                  <a:prstClr val="black"/>
                </a:solidFill>
              </a:rPr>
              <a:t>in commissioning a Direct Payment Support Service; including:</a:t>
            </a:r>
          </a:p>
          <a:p>
            <a:pPr marL="971550" lvl="1" indent="-514350" defTabSz="457200" fontAlgn="base" hangingPunct="0">
              <a:buFont typeface="Arial" panose="020B0604020202020204" pitchFamily="34" charset="0"/>
              <a:buChar char="•"/>
            </a:pPr>
            <a:r>
              <a:rPr lang="en-GB" sz="2800" dirty="0" smtClean="0">
                <a:solidFill>
                  <a:prstClr val="black"/>
                </a:solidFill>
              </a:rPr>
              <a:t>Approach to Direct Payments</a:t>
            </a:r>
          </a:p>
          <a:p>
            <a:pPr marL="971550" lvl="1" indent="-514350" defTabSz="457200" fontAlgn="base" hangingPunct="0">
              <a:buFont typeface="Arial" panose="020B0604020202020204" pitchFamily="34" charset="0"/>
              <a:buChar char="•"/>
            </a:pPr>
            <a:r>
              <a:rPr lang="en-GB" sz="2800" dirty="0" smtClean="0">
                <a:solidFill>
                  <a:prstClr val="black"/>
                </a:solidFill>
              </a:rPr>
              <a:t>What’s in Scope</a:t>
            </a:r>
          </a:p>
          <a:p>
            <a:pPr marL="514350" indent="-514350" defTabSz="457200" fontAlgn="base" hangingPunct="0">
              <a:buFont typeface="+mj-lt"/>
              <a:buAutoNum type="arabicPeriod"/>
            </a:pPr>
            <a:r>
              <a:rPr lang="en-GB" sz="2800" dirty="0" smtClean="0">
                <a:solidFill>
                  <a:prstClr val="black"/>
                </a:solidFill>
              </a:rPr>
              <a:t>An </a:t>
            </a:r>
            <a:r>
              <a:rPr lang="en-GB" sz="2800" dirty="0">
                <a:solidFill>
                  <a:prstClr val="black"/>
                </a:solidFill>
              </a:rPr>
              <a:t>opportunity </a:t>
            </a:r>
            <a:r>
              <a:rPr lang="en-GB" sz="2800" dirty="0" smtClean="0">
                <a:solidFill>
                  <a:prstClr val="black"/>
                </a:solidFill>
              </a:rPr>
              <a:t>to </a:t>
            </a:r>
            <a:r>
              <a:rPr lang="en-GB" sz="2800" dirty="0">
                <a:solidFill>
                  <a:prstClr val="black"/>
                </a:solidFill>
              </a:rPr>
              <a:t>highlight key elements of the </a:t>
            </a:r>
            <a:r>
              <a:rPr lang="en-GB" sz="2800" dirty="0" smtClean="0">
                <a:solidFill>
                  <a:prstClr val="black"/>
                </a:solidFill>
              </a:rPr>
              <a:t>procurement process</a:t>
            </a:r>
          </a:p>
          <a:p>
            <a:pPr marL="514350" indent="-514350" defTabSz="457200" fontAlgn="base" hangingPunct="0">
              <a:buFont typeface="+mj-lt"/>
              <a:buAutoNum type="arabicPeriod"/>
            </a:pPr>
            <a:r>
              <a:rPr lang="en-GB" sz="2800" dirty="0" smtClean="0">
                <a:solidFill>
                  <a:prstClr val="black"/>
                </a:solidFill>
              </a:rPr>
              <a:t>The Commercial Approach</a:t>
            </a:r>
          </a:p>
          <a:p>
            <a:pPr marL="514350" indent="-514350" defTabSz="457200" fontAlgn="base" hangingPunct="0">
              <a:buFont typeface="+mj-lt"/>
              <a:buAutoNum type="arabicPeriod"/>
            </a:pPr>
            <a:r>
              <a:rPr lang="en-US" sz="2800" dirty="0">
                <a:solidFill>
                  <a:prstClr val="black"/>
                </a:solidFill>
              </a:rPr>
              <a:t>An opportunity for us to seek your views</a:t>
            </a:r>
          </a:p>
          <a:p>
            <a:pPr marL="514350" indent="-514350" defTabSz="457200" fontAlgn="base" hangingPunct="0">
              <a:buFont typeface="+mj-lt"/>
              <a:buAutoNum type="arabicPeriod"/>
            </a:pPr>
            <a:r>
              <a:rPr lang="en-GB" sz="2800" dirty="0" smtClean="0">
                <a:solidFill>
                  <a:prstClr val="black"/>
                </a:solidFill>
              </a:rPr>
              <a:t>An </a:t>
            </a:r>
            <a:r>
              <a:rPr lang="en-GB" sz="2800" dirty="0">
                <a:solidFill>
                  <a:prstClr val="black"/>
                </a:solidFill>
              </a:rPr>
              <a:t>opportunity for </a:t>
            </a:r>
            <a:r>
              <a:rPr lang="en-GB" sz="2800" dirty="0" smtClean="0">
                <a:solidFill>
                  <a:prstClr val="black"/>
                </a:solidFill>
              </a:rPr>
              <a:t>you </a:t>
            </a:r>
            <a:r>
              <a:rPr lang="en-GB" sz="2800" dirty="0">
                <a:solidFill>
                  <a:prstClr val="black"/>
                </a:solidFill>
              </a:rPr>
              <a:t>to </a:t>
            </a:r>
            <a:r>
              <a:rPr lang="en-GB" sz="2800" dirty="0" smtClean="0">
                <a:solidFill>
                  <a:prstClr val="black"/>
                </a:solidFill>
              </a:rPr>
              <a:t>ask questions </a:t>
            </a:r>
            <a:r>
              <a:rPr lang="en-GB" sz="2800" dirty="0" smtClean="0">
                <a:solidFill>
                  <a:prstClr val="black"/>
                </a:solidFill>
              </a:rPr>
              <a:t>–</a:t>
            </a:r>
            <a:r>
              <a:rPr lang="en-US" sz="2800" dirty="0">
                <a:solidFill>
                  <a:prstClr val="black"/>
                </a:solidFill>
              </a:rPr>
              <a:t>please jot down the questions on the chat and the appropriate person will pick it up and </a:t>
            </a:r>
            <a:r>
              <a:rPr lang="en-US" sz="2800" dirty="0" smtClean="0">
                <a:solidFill>
                  <a:prstClr val="black"/>
                </a:solidFill>
              </a:rPr>
              <a:t>answer in the Q&amp;A section.</a:t>
            </a:r>
            <a:endParaRPr lang="en-US" sz="2800" dirty="0">
              <a:solidFill>
                <a:prstClr val="black"/>
              </a:solidFill>
            </a:endParaRPr>
          </a:p>
          <a:p>
            <a:pPr marL="285750" indent="-285750" defTabSz="457200" fontAlgn="base" hangingPunct="0">
              <a:buFont typeface="Arial" panose="020B0604020202020204" pitchFamily="34" charset="0"/>
              <a:buChar char="•"/>
            </a:pPr>
            <a:endParaRPr lang="en-GB" sz="1200" dirty="0">
              <a:solidFill>
                <a:prstClr val="black"/>
              </a:solidFill>
            </a:endParaRPr>
          </a:p>
          <a:p>
            <a:pPr defTabSz="457200"/>
            <a:endParaRPr lang="en-GB" sz="2800" dirty="0">
              <a:solidFill>
                <a:prstClr val="black"/>
              </a:solidFill>
            </a:endParaRPr>
          </a:p>
        </p:txBody>
      </p:sp>
    </p:spTree>
    <p:extLst>
      <p:ext uri="{BB962C8B-B14F-4D97-AF65-F5344CB8AC3E}">
        <p14:creationId xmlns:p14="http://schemas.microsoft.com/office/powerpoint/2010/main" val="2118028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415266"/>
          </a:xfrm>
        </p:spPr>
        <p:txBody>
          <a:bodyPr>
            <a:noAutofit/>
          </a:bodyPr>
          <a:lstStyle/>
          <a:p>
            <a:r>
              <a:rPr lang="en-GB" sz="4000" b="1" dirty="0" smtClean="0">
                <a:solidFill>
                  <a:srgbClr val="99AB21"/>
                </a:solidFill>
                <a:cs typeface="Gill Sans MT"/>
              </a:rPr>
              <a:t>NHS Lincolnshire</a:t>
            </a:r>
            <a:endParaRPr lang="en-GB" sz="4000" b="1" dirty="0">
              <a:solidFill>
                <a:srgbClr val="99AB21"/>
              </a:solidFill>
              <a:cs typeface="Gill Sans MT"/>
            </a:endParaRPr>
          </a:p>
        </p:txBody>
      </p:sp>
      <p:sp>
        <p:nvSpPr>
          <p:cNvPr id="3" name="Content Placeholder 2"/>
          <p:cNvSpPr>
            <a:spLocks noGrp="1"/>
          </p:cNvSpPr>
          <p:nvPr>
            <p:ph idx="1"/>
          </p:nvPr>
        </p:nvSpPr>
        <p:spPr>
          <a:xfrm>
            <a:off x="452511" y="1340768"/>
            <a:ext cx="8229600" cy="4812175"/>
          </a:xfrm>
        </p:spPr>
        <p:txBody>
          <a:bodyPr>
            <a:normAutofit/>
          </a:bodyPr>
          <a:lstStyle/>
          <a:p>
            <a:pPr>
              <a:lnSpc>
                <a:spcPct val="200000"/>
              </a:lnSpc>
            </a:pPr>
            <a:r>
              <a:rPr lang="en-GB" dirty="0" smtClean="0"/>
              <a:t>CCG CHC Team</a:t>
            </a:r>
          </a:p>
          <a:p>
            <a:pPr>
              <a:lnSpc>
                <a:spcPct val="200000"/>
              </a:lnSpc>
            </a:pPr>
            <a:r>
              <a:rPr lang="en-GB" dirty="0" smtClean="0"/>
              <a:t>CCG Activity</a:t>
            </a:r>
          </a:p>
          <a:p>
            <a:pPr>
              <a:lnSpc>
                <a:spcPct val="200000"/>
              </a:lnSpc>
            </a:pPr>
            <a:r>
              <a:rPr lang="en-GB" dirty="0" smtClean="0"/>
              <a:t>CCG Forecast Growth</a:t>
            </a:r>
          </a:p>
          <a:p>
            <a:endParaRPr lang="en-GB" dirty="0" smtClean="0"/>
          </a:p>
          <a:p>
            <a:endParaRPr lang="en-GB"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3" y="260648"/>
            <a:ext cx="1368152"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4092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79" y="146110"/>
            <a:ext cx="8229600" cy="1415266"/>
          </a:xfrm>
        </p:spPr>
        <p:txBody>
          <a:bodyPr>
            <a:noAutofit/>
          </a:bodyPr>
          <a:lstStyle/>
          <a:p>
            <a:r>
              <a:rPr lang="en-US" sz="4000" b="1" dirty="0" smtClean="0">
                <a:solidFill>
                  <a:srgbClr val="99AB21"/>
                </a:solidFill>
                <a:cs typeface="Gill Sans MT"/>
              </a:rPr>
              <a:t>CCG </a:t>
            </a:r>
            <a:r>
              <a:rPr lang="en-US" sz="4000" b="1" dirty="0">
                <a:solidFill>
                  <a:srgbClr val="99AB21"/>
                </a:solidFill>
                <a:cs typeface="Gill Sans MT"/>
              </a:rPr>
              <a:t>CHC </a:t>
            </a:r>
            <a:r>
              <a:rPr lang="en-US" sz="4000" b="1" dirty="0" smtClean="0">
                <a:solidFill>
                  <a:srgbClr val="99AB21"/>
                </a:solidFill>
                <a:cs typeface="Gill Sans MT"/>
              </a:rPr>
              <a:t>Team</a:t>
            </a:r>
            <a:endParaRPr lang="en-GB" sz="4000" b="1" dirty="0">
              <a:solidFill>
                <a:srgbClr val="99AB21"/>
              </a:solidFill>
              <a:cs typeface="Gill Sans MT"/>
            </a:endParaRPr>
          </a:p>
        </p:txBody>
      </p:sp>
      <p:sp>
        <p:nvSpPr>
          <p:cNvPr id="3" name="Content Placeholder 2"/>
          <p:cNvSpPr>
            <a:spLocks noGrp="1"/>
          </p:cNvSpPr>
          <p:nvPr>
            <p:ph idx="1"/>
          </p:nvPr>
        </p:nvSpPr>
        <p:spPr>
          <a:xfrm>
            <a:off x="452511" y="1340768"/>
            <a:ext cx="8223945" cy="5040560"/>
          </a:xfrm>
        </p:spPr>
        <p:txBody>
          <a:bodyPr>
            <a:noAutofit/>
          </a:bodyPr>
          <a:lstStyle/>
          <a:p>
            <a:pPr lvl="0"/>
            <a:r>
              <a:rPr lang="en-GB" sz="2500" dirty="0"/>
              <a:t>September 2018 business case approved for end to end CHC Service, with all facets of CHC being brought together in one team</a:t>
            </a:r>
            <a:br>
              <a:rPr lang="en-GB" sz="2500" dirty="0"/>
            </a:br>
            <a:endParaRPr lang="en-GB" sz="2500" dirty="0"/>
          </a:p>
          <a:p>
            <a:pPr lvl="0"/>
            <a:r>
              <a:rPr lang="en-GB" sz="2500" dirty="0"/>
              <a:t>Encompasses Clinical, Business &amp; Performance, Finance &amp; Contracting and Quality (including personal health budgets)</a:t>
            </a:r>
            <a:br>
              <a:rPr lang="en-GB" sz="2500" dirty="0"/>
            </a:br>
            <a:endParaRPr lang="en-GB" sz="2500" dirty="0"/>
          </a:p>
          <a:p>
            <a:pPr lvl="0"/>
            <a:r>
              <a:rPr lang="en-GB" sz="2500" dirty="0"/>
              <a:t>Aims include to improve relationships with providers and improve financial planning</a:t>
            </a:r>
            <a:br>
              <a:rPr lang="en-GB" sz="2500" dirty="0"/>
            </a:br>
            <a:endParaRPr lang="en-GB" sz="2500" dirty="0"/>
          </a:p>
          <a:p>
            <a:pPr lvl="0"/>
            <a:r>
              <a:rPr lang="en-GB" sz="2500" dirty="0"/>
              <a:t>Improve joint working with the local authority</a:t>
            </a:r>
          </a:p>
          <a:p>
            <a:endParaRPr lang="en-GB" sz="2400" dirty="0" smtClean="0"/>
          </a:p>
          <a:p>
            <a:endParaRPr lang="en-GB" sz="2400"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88640"/>
            <a:ext cx="1440161" cy="648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5115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79" y="146110"/>
            <a:ext cx="8229600" cy="1415266"/>
          </a:xfrm>
        </p:spPr>
        <p:txBody>
          <a:bodyPr>
            <a:noAutofit/>
          </a:bodyPr>
          <a:lstStyle/>
          <a:p>
            <a:r>
              <a:rPr lang="en-US" sz="4000" b="1" dirty="0" smtClean="0">
                <a:solidFill>
                  <a:srgbClr val="99AB21"/>
                </a:solidFill>
                <a:cs typeface="Gill Sans MT"/>
              </a:rPr>
              <a:t>CCG Activity</a:t>
            </a:r>
            <a:endParaRPr lang="en-GB" sz="4000" b="1" dirty="0">
              <a:solidFill>
                <a:srgbClr val="99AB21"/>
              </a:solidFill>
              <a:cs typeface="Gill Sans MT"/>
            </a:endParaRPr>
          </a:p>
        </p:txBody>
      </p:sp>
      <p:sp>
        <p:nvSpPr>
          <p:cNvPr id="3" name="Content Placeholder 2"/>
          <p:cNvSpPr>
            <a:spLocks noGrp="1"/>
          </p:cNvSpPr>
          <p:nvPr>
            <p:ph idx="1"/>
          </p:nvPr>
        </p:nvSpPr>
        <p:spPr>
          <a:xfrm>
            <a:off x="452511" y="1340768"/>
            <a:ext cx="8229600" cy="4812175"/>
          </a:xfrm>
        </p:spPr>
        <p:txBody>
          <a:bodyPr>
            <a:noAutofit/>
          </a:bodyPr>
          <a:lstStyle/>
          <a:p>
            <a:pPr lvl="0">
              <a:lnSpc>
                <a:spcPct val="115000"/>
              </a:lnSpc>
              <a:buFont typeface="Symbol"/>
              <a:buChar char=""/>
            </a:pPr>
            <a:r>
              <a:rPr lang="en-GB" sz="2400" dirty="0" smtClean="0">
                <a:ea typeface="Calibri"/>
                <a:cs typeface="Times New Roman"/>
              </a:rPr>
              <a:t>Approximately </a:t>
            </a:r>
            <a:r>
              <a:rPr lang="en-GB" sz="2400" dirty="0">
                <a:ea typeface="Calibri"/>
                <a:cs typeface="Times New Roman"/>
              </a:rPr>
              <a:t>75% of PHB budgets are Direct </a:t>
            </a:r>
            <a:r>
              <a:rPr lang="en-GB" sz="2400" dirty="0" smtClean="0">
                <a:ea typeface="Calibri"/>
                <a:cs typeface="Times New Roman"/>
              </a:rPr>
              <a:t>Payments</a:t>
            </a:r>
            <a:r>
              <a:rPr lang="en-GB" sz="2400" dirty="0">
                <a:ea typeface="Calibri"/>
                <a:cs typeface="Times New Roman"/>
              </a:rPr>
              <a:t> </a:t>
            </a:r>
            <a:endParaRPr lang="en-GB" sz="1050" dirty="0">
              <a:ea typeface="Calibri"/>
              <a:cs typeface="Times New Roman"/>
            </a:endParaRPr>
          </a:p>
          <a:p>
            <a:pPr lvl="0">
              <a:buFont typeface="Symbol"/>
              <a:buChar char=""/>
            </a:pPr>
            <a:r>
              <a:rPr lang="en-GB" sz="2400" dirty="0">
                <a:ea typeface="Calibri"/>
                <a:cs typeface="Times New Roman"/>
              </a:rPr>
              <a:t>Of the 75% Direct Payments, approximately 55% are fully managed, 27% self-managed and 18% use the payroll only </a:t>
            </a:r>
            <a:r>
              <a:rPr lang="en-GB" sz="2400" dirty="0" smtClean="0">
                <a:ea typeface="Calibri"/>
                <a:cs typeface="Times New Roman"/>
              </a:rPr>
              <a:t>service</a:t>
            </a:r>
          </a:p>
          <a:p>
            <a:pPr lvl="0">
              <a:buFont typeface="Symbol"/>
              <a:buChar char=""/>
            </a:pPr>
            <a:r>
              <a:rPr lang="en-GB" sz="2400" dirty="0" smtClean="0">
                <a:ea typeface="Calibri"/>
                <a:cs typeface="Times New Roman"/>
              </a:rPr>
              <a:t>Reduction of fully managed accounts in 20/21 but backlog due to COVID</a:t>
            </a:r>
            <a:endParaRPr lang="en-GB" sz="2400" dirty="0">
              <a:ea typeface="Calibri"/>
              <a:cs typeface="Times New Roman"/>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1" y="188640"/>
            <a:ext cx="129614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le 4"/>
          <p:cNvGraphicFramePr>
            <a:graphicFrameLocks noGrp="1"/>
          </p:cNvGraphicFramePr>
          <p:nvPr>
            <p:extLst>
              <p:ext uri="{D42A27DB-BD31-4B8C-83A1-F6EECF244321}">
                <p14:modId xmlns:p14="http://schemas.microsoft.com/office/powerpoint/2010/main" val="130143496"/>
              </p:ext>
            </p:extLst>
          </p:nvPr>
        </p:nvGraphicFramePr>
        <p:xfrm>
          <a:off x="897244" y="3789040"/>
          <a:ext cx="7442835" cy="1822704"/>
        </p:xfrm>
        <a:graphic>
          <a:graphicData uri="http://schemas.openxmlformats.org/drawingml/2006/table">
            <a:tbl>
              <a:tblPr firstRow="1" firstCol="1" bandRow="1"/>
              <a:tblGrid>
                <a:gridCol w="2762250"/>
                <a:gridCol w="2070100"/>
                <a:gridCol w="2610485"/>
              </a:tblGrid>
              <a:tr h="0">
                <a:tc gridSpan="3">
                  <a:txBody>
                    <a:bodyPr/>
                    <a:lstStyle/>
                    <a:p>
                      <a:pPr marL="457200" algn="ctr">
                        <a:lnSpc>
                          <a:spcPct val="115000"/>
                        </a:lnSpc>
                        <a:spcAft>
                          <a:spcPts val="0"/>
                        </a:spcAft>
                      </a:pPr>
                      <a:r>
                        <a:rPr lang="en-GB" sz="2600" dirty="0">
                          <a:effectLst/>
                          <a:latin typeface="Calibri"/>
                          <a:ea typeface="Calibri"/>
                          <a:cs typeface="Times New Roman"/>
                        </a:rPr>
                        <a:t>2019/20 </a:t>
                      </a:r>
                      <a:r>
                        <a:rPr lang="en-GB" sz="2600" dirty="0" smtClean="0">
                          <a:effectLst/>
                          <a:latin typeface="Calibri"/>
                          <a:ea typeface="Calibri"/>
                          <a:cs typeface="Times New Roman"/>
                        </a:rPr>
                        <a:t>Activity</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r>
              <a:tr h="0">
                <a:tc>
                  <a:txBody>
                    <a:bodyPr/>
                    <a:lstStyle/>
                    <a:p>
                      <a:pPr marL="457200">
                        <a:lnSpc>
                          <a:spcPct val="115000"/>
                        </a:lnSpc>
                        <a:spcAft>
                          <a:spcPts val="0"/>
                        </a:spcAft>
                      </a:pPr>
                      <a:r>
                        <a:rPr lang="en-GB" sz="2600">
                          <a:effectLst/>
                          <a:latin typeface="Calibri"/>
                          <a:ea typeface="Calibri"/>
                          <a:cs typeface="Times New Roman"/>
                        </a:rPr>
                        <a:t>Fully managed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GB" sz="2600">
                          <a:effectLst/>
                          <a:latin typeface="Calibri"/>
                          <a:ea typeface="Calibri"/>
                          <a:cs typeface="Times New Roman"/>
                        </a:rPr>
                        <a:t>Payroll Only</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r>
                        <a:rPr lang="en-GB" sz="2600">
                          <a:effectLst/>
                          <a:latin typeface="Calibri"/>
                          <a:ea typeface="Calibri"/>
                          <a:cs typeface="Times New Roman"/>
                        </a:rPr>
                        <a:t>Self- Managed</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457200" algn="ctr">
                        <a:lnSpc>
                          <a:spcPct val="115000"/>
                        </a:lnSpc>
                        <a:spcAft>
                          <a:spcPts val="0"/>
                        </a:spcAft>
                      </a:pPr>
                      <a:r>
                        <a:rPr lang="en-GB" sz="2600" dirty="0">
                          <a:effectLst/>
                          <a:latin typeface="Calibri"/>
                          <a:ea typeface="Calibri"/>
                          <a:cs typeface="Times New Roman"/>
                        </a:rPr>
                        <a:t>97</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GB" sz="2600">
                          <a:effectLst/>
                          <a:latin typeface="Calibri"/>
                          <a:ea typeface="Calibri"/>
                          <a:cs typeface="Times New Roman"/>
                        </a:rPr>
                        <a:t>31</a:t>
                      </a:r>
                      <a:endParaRPr lang="en-GB"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n-GB" sz="2600" dirty="0">
                          <a:effectLst/>
                          <a:latin typeface="Calibri"/>
                          <a:ea typeface="Calibri"/>
                          <a:cs typeface="Times New Roman"/>
                        </a:rPr>
                        <a:t>47</a:t>
                      </a:r>
                      <a:endParaRPr lang="en-GB"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47077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479" y="146110"/>
            <a:ext cx="8229600" cy="1415266"/>
          </a:xfrm>
        </p:spPr>
        <p:txBody>
          <a:bodyPr>
            <a:noAutofit/>
          </a:bodyPr>
          <a:lstStyle/>
          <a:p>
            <a:r>
              <a:rPr lang="en-US" sz="4000" b="1" dirty="0" smtClean="0">
                <a:solidFill>
                  <a:srgbClr val="99AB21"/>
                </a:solidFill>
                <a:cs typeface="Gill Sans MT"/>
              </a:rPr>
              <a:t>CCG Activity Forecast</a:t>
            </a:r>
            <a:endParaRPr lang="en-GB" sz="4000" b="1" dirty="0">
              <a:solidFill>
                <a:srgbClr val="99AB21"/>
              </a:solidFill>
              <a:cs typeface="Gill Sans MT"/>
            </a:endParaRPr>
          </a:p>
        </p:txBody>
      </p:sp>
      <p:sp>
        <p:nvSpPr>
          <p:cNvPr id="3" name="Content Placeholder 2"/>
          <p:cNvSpPr>
            <a:spLocks noGrp="1"/>
          </p:cNvSpPr>
          <p:nvPr>
            <p:ph idx="1"/>
          </p:nvPr>
        </p:nvSpPr>
        <p:spPr>
          <a:xfrm>
            <a:off x="452511" y="1340768"/>
            <a:ext cx="8229600" cy="5256584"/>
          </a:xfrm>
        </p:spPr>
        <p:txBody>
          <a:bodyPr>
            <a:noAutofit/>
          </a:bodyPr>
          <a:lstStyle/>
          <a:p>
            <a:r>
              <a:rPr lang="en-GB" sz="2400" dirty="0" smtClean="0"/>
              <a:t>The </a:t>
            </a:r>
            <a:r>
              <a:rPr lang="en-GB" sz="2400" dirty="0"/>
              <a:t>NHS Long Term Plan outlined the acceleration of the roll out of Personal Health Budgets and nationally aim to have 200,000 people benefiting from a Direct Payment by 2023/24. </a:t>
            </a:r>
          </a:p>
          <a:p>
            <a:pPr lvl="0"/>
            <a:r>
              <a:rPr lang="en-GB" sz="2400" dirty="0"/>
              <a:t>The CCG anticipates a </a:t>
            </a:r>
            <a:r>
              <a:rPr lang="en-GB" sz="2400" dirty="0" smtClean="0"/>
              <a:t>significant increase </a:t>
            </a:r>
            <a:r>
              <a:rPr lang="en-GB" sz="2400" dirty="0"/>
              <a:t>of PHBs by 23/24</a:t>
            </a:r>
          </a:p>
          <a:p>
            <a:endParaRPr lang="en-GB" sz="2400" dirty="0" smtClean="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52320" y="188640"/>
            <a:ext cx="1296144"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Chart 6"/>
          <p:cNvGraphicFramePr>
            <a:graphicFrameLocks/>
          </p:cNvGraphicFramePr>
          <p:nvPr>
            <p:extLst>
              <p:ext uri="{D42A27DB-BD31-4B8C-83A1-F6EECF244321}">
                <p14:modId xmlns:p14="http://schemas.microsoft.com/office/powerpoint/2010/main" val="3835475143"/>
              </p:ext>
            </p:extLst>
          </p:nvPr>
        </p:nvGraphicFramePr>
        <p:xfrm>
          <a:off x="2267744" y="328498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030514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038"/>
            <a:ext cx="8229600" cy="1415266"/>
          </a:xfrm>
        </p:spPr>
        <p:txBody>
          <a:bodyPr>
            <a:noAutofit/>
          </a:bodyPr>
          <a:lstStyle/>
          <a:p>
            <a:r>
              <a:rPr lang="en-GB" sz="4000" b="1" dirty="0" smtClean="0">
                <a:solidFill>
                  <a:srgbClr val="99AB21"/>
                </a:solidFill>
                <a:cs typeface="Gill Sans MT"/>
              </a:rPr>
              <a:t>Round up and Finish</a:t>
            </a:r>
            <a:endParaRPr lang="en-GB" sz="4000" b="1" dirty="0">
              <a:solidFill>
                <a:srgbClr val="99AB21"/>
              </a:solidFill>
              <a:cs typeface="Gill Sans MT"/>
            </a:endParaRPr>
          </a:p>
        </p:txBody>
      </p:sp>
      <p:sp>
        <p:nvSpPr>
          <p:cNvPr id="3" name="Content Placeholder 2"/>
          <p:cNvSpPr>
            <a:spLocks noGrp="1"/>
          </p:cNvSpPr>
          <p:nvPr>
            <p:ph idx="1"/>
          </p:nvPr>
        </p:nvSpPr>
        <p:spPr>
          <a:xfrm>
            <a:off x="452511" y="1052736"/>
            <a:ext cx="8229600" cy="4812175"/>
          </a:xfrm>
        </p:spPr>
        <p:txBody>
          <a:bodyPr>
            <a:normAutofit/>
          </a:bodyPr>
          <a:lstStyle/>
          <a:p>
            <a:pPr>
              <a:lnSpc>
                <a:spcPct val="150000"/>
              </a:lnSpc>
            </a:pPr>
            <a:r>
              <a:rPr lang="en-GB" dirty="0" smtClean="0"/>
              <a:t>Next steps</a:t>
            </a:r>
          </a:p>
          <a:p>
            <a:r>
              <a:rPr lang="en-GB" dirty="0" smtClean="0"/>
              <a:t>Q&amp;A – please jot down the questions on the chat and the appropriate person will pick it up and answer</a:t>
            </a:r>
          </a:p>
          <a:p>
            <a:pPr>
              <a:lnSpc>
                <a:spcPct val="150000"/>
              </a:lnSpc>
            </a:pPr>
            <a:r>
              <a:rPr lang="en-GB" dirty="0" smtClean="0"/>
              <a:t>Finish</a:t>
            </a:r>
          </a:p>
        </p:txBody>
      </p:sp>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64" y="5342088"/>
            <a:ext cx="9252520" cy="1543048"/>
          </a:xfrm>
          <a:prstGeom prst="rect">
            <a:avLst/>
          </a:prstGeom>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444352"/>
            <a:ext cx="14874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628427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424880"/>
            <a:ext cx="9144000" cy="1543048"/>
          </a:xfrm>
          <a:prstGeom prst="rect">
            <a:avLst/>
          </a:prstGeom>
        </p:spPr>
      </p:pic>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444352"/>
            <a:ext cx="1487487"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descr="C:\Users\reena.fehnert\AppData\Local\Microsoft\Windows\INetCache\IE\TQ5D98CH\thank_you[1].jpg"/>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1785863" y="980728"/>
            <a:ext cx="5855040" cy="3884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144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206" y="308930"/>
            <a:ext cx="8358188" cy="5020534"/>
          </a:xfrm>
        </p:spPr>
        <p:txBody>
          <a:bodyPr>
            <a:normAutofit/>
          </a:bodyPr>
          <a:lstStyle/>
          <a:p>
            <a:pPr algn="l"/>
            <a:r>
              <a:rPr lang="en-GB" sz="4000" b="1" dirty="0" smtClean="0">
                <a:solidFill>
                  <a:srgbClr val="99AB21"/>
                </a:solidFill>
                <a:cs typeface="Gill Sans MT"/>
              </a:rPr>
              <a:t>Approach to supporting Direct Payments at the Council</a:t>
            </a:r>
            <a:r>
              <a:rPr lang="en-GB" sz="4800" dirty="0" smtClean="0">
                <a:solidFill>
                  <a:srgbClr val="99AB21"/>
                </a:solidFill>
                <a:cs typeface="Gill Sans MT"/>
              </a:rPr>
              <a:t/>
            </a:r>
            <a:br>
              <a:rPr lang="en-GB" sz="4800" dirty="0" smtClean="0">
                <a:solidFill>
                  <a:srgbClr val="99AB21"/>
                </a:solidFill>
                <a:cs typeface="Gill Sans MT"/>
              </a:rPr>
            </a:br>
            <a:r>
              <a:rPr lang="en-US" sz="4900" dirty="0" smtClean="0">
                <a:solidFill>
                  <a:srgbClr val="99AB21"/>
                </a:solidFill>
                <a:cs typeface="Gill Sans MT"/>
              </a:rPr>
              <a:t/>
            </a:r>
            <a:br>
              <a:rPr lang="en-US" sz="4900" dirty="0" smtClean="0">
                <a:solidFill>
                  <a:srgbClr val="99AB21"/>
                </a:solidFill>
                <a:cs typeface="Gill Sans MT"/>
              </a:rPr>
            </a:br>
            <a:r>
              <a:rPr lang="en-US" sz="3100" dirty="0">
                <a:solidFill>
                  <a:srgbClr val="99AB21"/>
                </a:solidFill>
                <a:latin typeface="Gill Sans MT"/>
                <a:ea typeface="+mn-ea"/>
                <a:cs typeface="Gill Sans MT"/>
              </a:rPr>
              <a:t/>
            </a:r>
            <a:br>
              <a:rPr lang="en-US" sz="3100" dirty="0">
                <a:solidFill>
                  <a:srgbClr val="99AB21"/>
                </a:solidFill>
                <a:latin typeface="Gill Sans MT"/>
                <a:ea typeface="+mn-ea"/>
                <a:cs typeface="Gill Sans MT"/>
              </a:rPr>
            </a:br>
            <a:r>
              <a:rPr lang="en-US" sz="3200" b="1" dirty="0" smtClean="0">
                <a:solidFill>
                  <a:srgbClr val="99AB21"/>
                </a:solidFill>
                <a:ea typeface="+mn-ea"/>
                <a:cs typeface="Gill Sans MT"/>
              </a:rPr>
              <a:t>County Manager - </a:t>
            </a:r>
            <a:r>
              <a:rPr lang="en-US" sz="3200" dirty="0">
                <a:solidFill>
                  <a:srgbClr val="99AB21"/>
                </a:solidFill>
                <a:ea typeface="+mn-ea"/>
                <a:cs typeface="Gill Sans MT"/>
              </a:rPr>
              <a:t/>
            </a:r>
            <a:br>
              <a:rPr lang="en-US" sz="3200" dirty="0">
                <a:solidFill>
                  <a:srgbClr val="99AB21"/>
                </a:solidFill>
                <a:ea typeface="+mn-ea"/>
                <a:cs typeface="Gill Sans MT"/>
              </a:rPr>
            </a:br>
            <a:r>
              <a:rPr lang="en-US" sz="3200" dirty="0" smtClean="0">
                <a:solidFill>
                  <a:srgbClr val="99AB21"/>
                </a:solidFill>
                <a:ea typeface="+mn-ea"/>
                <a:cs typeface="Gill Sans MT"/>
              </a:rPr>
              <a:t>Theo Jarratt</a:t>
            </a:r>
            <a:r>
              <a:rPr lang="en-US" sz="4000" dirty="0" smtClean="0">
                <a:solidFill>
                  <a:srgbClr val="99AB21"/>
                </a:solidFill>
                <a:latin typeface="Gill Sans MT"/>
                <a:cs typeface="Gill Sans MT"/>
              </a:rPr>
              <a:t/>
            </a:r>
            <a:br>
              <a:rPr lang="en-US" sz="4000" dirty="0" smtClean="0">
                <a:solidFill>
                  <a:srgbClr val="99AB21"/>
                </a:solidFill>
                <a:latin typeface="Gill Sans MT"/>
                <a:cs typeface="Gill Sans MT"/>
              </a:rPr>
            </a:br>
            <a:endParaRPr lang="en-US" sz="4000" dirty="0">
              <a:solidFill>
                <a:srgbClr val="99AB21"/>
              </a:solidFill>
              <a:latin typeface="Gill Sans MT"/>
              <a:cs typeface="Gill Sans MT"/>
            </a:endParaRPr>
          </a:p>
        </p:txBody>
      </p:sp>
      <p:pic>
        <p:nvPicPr>
          <p:cNvPr id="5" name="Picture 4"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 y="5329464"/>
            <a:ext cx="9144000" cy="1543048"/>
          </a:xfrm>
          <a:prstGeom prst="rect">
            <a:avLst/>
          </a:prstGeom>
        </p:spPr>
      </p:pic>
    </p:spTree>
    <p:extLst>
      <p:ext uri="{BB962C8B-B14F-4D97-AF65-F5344CB8AC3E}">
        <p14:creationId xmlns:p14="http://schemas.microsoft.com/office/powerpoint/2010/main" val="877552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826" y="133537"/>
            <a:ext cx="8352928" cy="6175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4</a:t>
            </a:fld>
            <a:endParaRPr lang="en-US" dirty="0">
              <a:solidFill>
                <a:prstClr val="black">
                  <a:tint val="75000"/>
                </a:prstClr>
              </a:solidFill>
            </a:endParaRPr>
          </a:p>
        </p:txBody>
      </p:sp>
      <p:sp>
        <p:nvSpPr>
          <p:cNvPr id="3" name="Content Placeholder 2"/>
          <p:cNvSpPr>
            <a:spLocks noGrp="1"/>
          </p:cNvSpPr>
          <p:nvPr>
            <p:ph idx="1"/>
          </p:nvPr>
        </p:nvSpPr>
        <p:spPr>
          <a:xfrm>
            <a:off x="467544" y="1340768"/>
            <a:ext cx="8229600" cy="4896544"/>
          </a:xfrm>
        </p:spPr>
        <p:txBody>
          <a:bodyPr>
            <a:noAutofit/>
          </a:bodyPr>
          <a:lstStyle/>
          <a:p>
            <a:pPr lvl="1">
              <a:spcBef>
                <a:spcPts val="0"/>
              </a:spcBef>
            </a:pPr>
            <a:endParaRPr lang="en-GB" kern="600" dirty="0" smtClean="0">
              <a:latin typeface="Arial" panose="020B0604020202020204" pitchFamily="34" charset="0"/>
              <a:cs typeface="Arial" panose="020B0604020202020204" pitchFamily="34" charset="0"/>
            </a:endParaRPr>
          </a:p>
          <a:p>
            <a:pPr marL="457200" lvl="1" indent="0">
              <a:spcBef>
                <a:spcPts val="0"/>
              </a:spcBef>
              <a:buNone/>
            </a:pPr>
            <a:endParaRPr lang="en-GB" kern="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390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4941168"/>
            <a:ext cx="7056784" cy="923330"/>
          </a:xfrm>
          <a:prstGeom prst="rect">
            <a:avLst/>
          </a:prstGeom>
          <a:noFill/>
        </p:spPr>
        <p:txBody>
          <a:bodyPr wrap="square" rtlCol="0">
            <a:spAutoFit/>
          </a:bodyPr>
          <a:lstStyle/>
          <a:p>
            <a:endParaRPr lang="en-GB" dirty="0">
              <a:solidFill>
                <a:prstClr val="black"/>
              </a:solidFill>
            </a:endParaRPr>
          </a:p>
          <a:p>
            <a:endParaRPr lang="en-GB" dirty="0">
              <a:solidFill>
                <a:prstClr val="black"/>
              </a:solidFill>
            </a:endParaRPr>
          </a:p>
          <a:p>
            <a:endParaRPr lang="en-GB" dirty="0">
              <a:solidFill>
                <a:prstClr val="black"/>
              </a:solidFill>
            </a:endParaRPr>
          </a:p>
        </p:txBody>
      </p:sp>
      <p:sp>
        <p:nvSpPr>
          <p:cNvPr id="7" name="TextBox 6"/>
          <p:cNvSpPr txBox="1"/>
          <p:nvPr/>
        </p:nvSpPr>
        <p:spPr>
          <a:xfrm>
            <a:off x="107504" y="188640"/>
            <a:ext cx="6480720" cy="461665"/>
          </a:xfrm>
          <a:prstGeom prst="rect">
            <a:avLst/>
          </a:prstGeom>
          <a:noFill/>
        </p:spPr>
        <p:txBody>
          <a:bodyPr wrap="square" rtlCol="0">
            <a:spAutoFit/>
          </a:bodyPr>
          <a:lstStyle/>
          <a:p>
            <a:pPr algn="ctr" defTabSz="457200">
              <a:spcBef>
                <a:spcPct val="0"/>
              </a:spcBef>
            </a:pPr>
            <a:r>
              <a:rPr lang="en-GB" sz="2400" b="1" dirty="0">
                <a:solidFill>
                  <a:srgbClr val="99AB21"/>
                </a:solidFill>
                <a:latin typeface="+mj-lt"/>
                <a:ea typeface="+mj-ea"/>
                <a:cs typeface="Arial" panose="020B0604020202020204" pitchFamily="34" charset="0"/>
              </a:rPr>
              <a:t>Direct Payments in Lincolnshire – Some </a:t>
            </a:r>
            <a:r>
              <a:rPr lang="en-GB" sz="2400" b="1" dirty="0">
                <a:solidFill>
                  <a:srgbClr val="99AB21"/>
                </a:solidFill>
                <a:latin typeface="+mj-lt"/>
                <a:ea typeface="+mj-ea"/>
                <a:cs typeface="Arial" panose="020B0604020202020204" pitchFamily="34" charset="0"/>
              </a:rPr>
              <a:t>Context </a:t>
            </a:r>
            <a:endParaRPr lang="en-GB" sz="2400" b="1" dirty="0">
              <a:solidFill>
                <a:srgbClr val="99AB21"/>
              </a:solidFill>
              <a:latin typeface="+mj-lt"/>
              <a:ea typeface="+mj-ea"/>
              <a:cs typeface="Arial" panose="020B0604020202020204" pitchFamily="34" charset="0"/>
            </a:endParaRPr>
          </a:p>
        </p:txBody>
      </p:sp>
      <p:graphicFrame>
        <p:nvGraphicFramePr>
          <p:cNvPr id="15" name="Chart 14"/>
          <p:cNvGraphicFramePr>
            <a:graphicFrameLocks/>
          </p:cNvGraphicFramePr>
          <p:nvPr>
            <p:extLst>
              <p:ext uri="{D42A27DB-BD31-4B8C-83A1-F6EECF244321}">
                <p14:modId xmlns:p14="http://schemas.microsoft.com/office/powerpoint/2010/main" val="2689224569"/>
              </p:ext>
            </p:extLst>
          </p:nvPr>
        </p:nvGraphicFramePr>
        <p:xfrm>
          <a:off x="4788024" y="3733056"/>
          <a:ext cx="4642026" cy="3124944"/>
        </p:xfrm>
        <a:graphic>
          <a:graphicData uri="http://schemas.openxmlformats.org/drawingml/2006/chart">
            <c:chart xmlns:c="http://schemas.openxmlformats.org/drawingml/2006/chart" xmlns:r="http://schemas.openxmlformats.org/officeDocument/2006/relationships" r:id="rId3"/>
          </a:graphicData>
        </a:graphic>
      </p:graphicFrame>
      <p:sp>
        <p:nvSpPr>
          <p:cNvPr id="17" name="Rounded Rectangle 16"/>
          <p:cNvSpPr/>
          <p:nvPr/>
        </p:nvSpPr>
        <p:spPr>
          <a:xfrm>
            <a:off x="7308304" y="980728"/>
            <a:ext cx="1584176"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F81BD">
                    <a:lumMod val="50000"/>
                  </a:srgbClr>
                </a:solidFill>
              </a:rPr>
              <a:t>September </a:t>
            </a:r>
            <a:r>
              <a:rPr lang="en-GB" dirty="0" smtClean="0">
                <a:solidFill>
                  <a:srgbClr val="4F81BD">
                    <a:lumMod val="50000"/>
                  </a:srgbClr>
                </a:solidFill>
              </a:rPr>
              <a:t>2020</a:t>
            </a:r>
            <a:endParaRPr lang="en-GB" dirty="0">
              <a:solidFill>
                <a:srgbClr val="4F81BD">
                  <a:lumMod val="50000"/>
                </a:srgbClr>
              </a:solidFill>
            </a:endParaRPr>
          </a:p>
          <a:p>
            <a:pPr algn="ctr"/>
            <a:r>
              <a:rPr lang="en-GB" dirty="0" smtClean="0">
                <a:solidFill>
                  <a:srgbClr val="4F81BD">
                    <a:lumMod val="50000"/>
                  </a:srgbClr>
                </a:solidFill>
              </a:rPr>
              <a:t>2,179 </a:t>
            </a:r>
            <a:r>
              <a:rPr lang="en-GB" dirty="0">
                <a:solidFill>
                  <a:srgbClr val="4F81BD">
                    <a:lumMod val="50000"/>
                  </a:srgbClr>
                </a:solidFill>
              </a:rPr>
              <a:t>people</a:t>
            </a:r>
          </a:p>
        </p:txBody>
      </p:sp>
      <p:sp>
        <p:nvSpPr>
          <p:cNvPr id="19" name="Rounded Rectangle 18"/>
          <p:cNvSpPr/>
          <p:nvPr/>
        </p:nvSpPr>
        <p:spPr>
          <a:xfrm>
            <a:off x="254526" y="4581128"/>
            <a:ext cx="5181569" cy="165618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rgbClr val="4F81BD">
                    <a:lumMod val="50000"/>
                  </a:srgbClr>
                </a:solidFill>
              </a:rPr>
              <a:t>Growing younger adults usage of all client types </a:t>
            </a:r>
          </a:p>
          <a:p>
            <a:pPr algn="ctr"/>
            <a:r>
              <a:rPr lang="en-GB" sz="2400" dirty="0" smtClean="0">
                <a:solidFill>
                  <a:srgbClr val="4F81BD">
                    <a:lumMod val="50000"/>
                  </a:srgbClr>
                </a:solidFill>
              </a:rPr>
              <a:t>Declining usage for older adults </a:t>
            </a:r>
            <a:endParaRPr lang="en-GB" sz="2400" dirty="0">
              <a:solidFill>
                <a:srgbClr val="4F81BD">
                  <a:lumMod val="50000"/>
                </a:srgbClr>
              </a:solidFill>
            </a:endParaRPr>
          </a:p>
        </p:txBody>
      </p:sp>
      <p:sp>
        <p:nvSpPr>
          <p:cNvPr id="22" name="Rounded Rectangle 21"/>
          <p:cNvSpPr/>
          <p:nvPr/>
        </p:nvSpPr>
        <p:spPr>
          <a:xfrm>
            <a:off x="7308304" y="2118257"/>
            <a:ext cx="1584176" cy="79208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4F81BD">
                    <a:lumMod val="50000"/>
                  </a:srgbClr>
                </a:solidFill>
              </a:rPr>
              <a:t>80 new </a:t>
            </a:r>
            <a:r>
              <a:rPr lang="en-GB" dirty="0" smtClean="0">
                <a:solidFill>
                  <a:srgbClr val="4F81BD">
                    <a:lumMod val="50000"/>
                  </a:srgbClr>
                </a:solidFill>
              </a:rPr>
              <a:t>DPs </a:t>
            </a:r>
          </a:p>
          <a:p>
            <a:pPr algn="ctr"/>
            <a:r>
              <a:rPr lang="en-GB" dirty="0" smtClean="0">
                <a:solidFill>
                  <a:srgbClr val="4F81BD">
                    <a:lumMod val="50000"/>
                  </a:srgbClr>
                </a:solidFill>
              </a:rPr>
              <a:t>every </a:t>
            </a:r>
            <a:r>
              <a:rPr lang="en-GB" dirty="0">
                <a:solidFill>
                  <a:srgbClr val="4F81BD">
                    <a:lumMod val="50000"/>
                  </a:srgbClr>
                </a:solidFill>
              </a:rPr>
              <a:t>month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801" y="764704"/>
            <a:ext cx="6759712"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7703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00000"/>
          </a:xfrm>
        </p:spPr>
        <p:txBody>
          <a:bodyPr>
            <a:noAutofit/>
          </a:bodyPr>
          <a:lstStyle/>
          <a:p>
            <a:r>
              <a:rPr lang="en-US" sz="4000" b="1" dirty="0">
                <a:solidFill>
                  <a:srgbClr val="99AB21"/>
                </a:solidFill>
                <a:cs typeface="Arial" panose="020B0604020202020204" pitchFamily="34" charset="0"/>
              </a:rPr>
              <a:t>Aims for Direct Payment Support Service </a:t>
            </a:r>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6</a:t>
            </a:fld>
            <a:endParaRPr lang="en-US" dirty="0">
              <a:solidFill>
                <a:prstClr val="black">
                  <a:tint val="75000"/>
                </a:prstClr>
              </a:solidFill>
            </a:endParaRPr>
          </a:p>
        </p:txBody>
      </p:sp>
      <p:sp>
        <p:nvSpPr>
          <p:cNvPr id="3" name="Content Placeholder 2"/>
          <p:cNvSpPr>
            <a:spLocks noGrp="1"/>
          </p:cNvSpPr>
          <p:nvPr>
            <p:ph idx="1"/>
          </p:nvPr>
        </p:nvSpPr>
        <p:spPr>
          <a:xfrm>
            <a:off x="395536" y="1412776"/>
            <a:ext cx="8229600" cy="4896544"/>
          </a:xfrm>
        </p:spPr>
        <p:txBody>
          <a:bodyPr>
            <a:noAutofit/>
          </a:bodyPr>
          <a:lstStyle/>
          <a:p>
            <a:pPr lvl="0" algn="just" defTabSz="914400">
              <a:spcBef>
                <a:spcPts val="0"/>
              </a:spcBef>
              <a:spcAft>
                <a:spcPts val="1000"/>
              </a:spcAft>
              <a:buFont typeface="Symbol"/>
              <a:buChar char=""/>
            </a:pPr>
            <a:r>
              <a:rPr lang="en-GB" sz="2800" dirty="0">
                <a:solidFill>
                  <a:prstClr val="black"/>
                </a:solidFill>
                <a:cs typeface="Arial"/>
              </a:rPr>
              <a:t>To provide an information, advice and guidance service for all Direct Payment users.  </a:t>
            </a:r>
            <a:endParaRPr lang="en-GB" sz="2800" dirty="0">
              <a:solidFill>
                <a:prstClr val="black"/>
              </a:solidFill>
            </a:endParaRPr>
          </a:p>
          <a:p>
            <a:pPr lvl="0" algn="just" defTabSz="914400">
              <a:spcBef>
                <a:spcPts val="0"/>
              </a:spcBef>
              <a:spcAft>
                <a:spcPts val="1000"/>
              </a:spcAft>
              <a:buFont typeface="Symbol"/>
              <a:buChar char=""/>
            </a:pPr>
            <a:r>
              <a:rPr lang="en-GB" sz="2800" dirty="0">
                <a:solidFill>
                  <a:prstClr val="black"/>
                </a:solidFill>
                <a:cs typeface="Arial"/>
              </a:rPr>
              <a:t>To provide a front loaded ‘hand holding’ service to ensure that the start of the DP is smooth and efficient. </a:t>
            </a:r>
            <a:endParaRPr lang="en-GB" sz="2800" dirty="0">
              <a:solidFill>
                <a:prstClr val="black"/>
              </a:solidFill>
            </a:endParaRPr>
          </a:p>
          <a:p>
            <a:pPr lvl="0" algn="just" defTabSz="914400">
              <a:spcBef>
                <a:spcPts val="0"/>
              </a:spcBef>
              <a:spcAft>
                <a:spcPts val="1000"/>
              </a:spcAft>
              <a:buFont typeface="Symbol"/>
              <a:buChar char=""/>
            </a:pPr>
            <a:r>
              <a:rPr lang="en-GB" sz="2800" dirty="0">
                <a:solidFill>
                  <a:prstClr val="black"/>
                </a:solidFill>
                <a:cs typeface="Arial"/>
              </a:rPr>
              <a:t>To enable people to move to the most appropriate level of support for them </a:t>
            </a:r>
          </a:p>
          <a:p>
            <a:pPr lvl="0" algn="just" defTabSz="914400">
              <a:spcBef>
                <a:spcPts val="0"/>
              </a:spcBef>
              <a:spcAft>
                <a:spcPts val="1000"/>
              </a:spcAft>
              <a:buFont typeface="Symbol"/>
              <a:buChar char=""/>
            </a:pPr>
            <a:r>
              <a:rPr lang="en-GB" sz="2800" dirty="0">
                <a:solidFill>
                  <a:prstClr val="black"/>
                </a:solidFill>
                <a:cs typeface="Arial"/>
              </a:rPr>
              <a:t>Working with the Council </a:t>
            </a:r>
            <a:r>
              <a:rPr lang="en-GB" sz="2800" dirty="0" smtClean="0">
                <a:cs typeface="Arial"/>
              </a:rPr>
              <a:t>and CCG </a:t>
            </a:r>
            <a:r>
              <a:rPr lang="en-GB" sz="2800" dirty="0" smtClean="0">
                <a:solidFill>
                  <a:prstClr val="black"/>
                </a:solidFill>
                <a:cs typeface="Arial"/>
              </a:rPr>
              <a:t>to </a:t>
            </a:r>
            <a:r>
              <a:rPr lang="en-GB" sz="2800" dirty="0">
                <a:solidFill>
                  <a:prstClr val="black"/>
                </a:solidFill>
                <a:cs typeface="Arial"/>
              </a:rPr>
              <a:t>facilitate the person’s path to independence</a:t>
            </a:r>
            <a:r>
              <a:rPr lang="en-GB" sz="2800" dirty="0" smtClean="0">
                <a:solidFill>
                  <a:prstClr val="black"/>
                </a:solidFill>
                <a:cs typeface="Arial"/>
              </a:rPr>
              <a:t>.</a:t>
            </a:r>
          </a:p>
          <a:p>
            <a:pPr lvl="0" algn="just" defTabSz="914400">
              <a:spcBef>
                <a:spcPts val="0"/>
              </a:spcBef>
              <a:spcAft>
                <a:spcPts val="1000"/>
              </a:spcAft>
              <a:buFont typeface="Symbol"/>
              <a:buChar char=""/>
            </a:pPr>
            <a:endParaRPr lang="en-GB" sz="2800" dirty="0">
              <a:solidFill>
                <a:prstClr val="black"/>
              </a:solidFill>
            </a:endParaRPr>
          </a:p>
          <a:p>
            <a:pPr marL="0" indent="0">
              <a:spcBef>
                <a:spcPts val="0"/>
              </a:spcBef>
              <a:buNone/>
            </a:pPr>
            <a:endParaRPr lang="en-GB" sz="3600" kern="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5250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94122"/>
          </a:xfrm>
        </p:spPr>
        <p:txBody>
          <a:bodyPr>
            <a:noAutofit/>
          </a:bodyPr>
          <a:lstStyle/>
          <a:p>
            <a:r>
              <a:rPr lang="en-US" sz="3600" b="1" dirty="0" smtClean="0">
                <a:solidFill>
                  <a:srgbClr val="99AB21"/>
                </a:solidFill>
                <a:cs typeface="Arial" panose="020B0604020202020204" pitchFamily="34" charset="0"/>
              </a:rPr>
              <a:t>Direct </a:t>
            </a:r>
            <a:r>
              <a:rPr lang="en-US" sz="3600" b="1" dirty="0">
                <a:solidFill>
                  <a:srgbClr val="99AB21"/>
                </a:solidFill>
                <a:cs typeface="Arial" panose="020B0604020202020204" pitchFamily="34" charset="0"/>
              </a:rPr>
              <a:t>Payment Support Service </a:t>
            </a:r>
            <a:r>
              <a:rPr lang="en-US" sz="3600" b="1" dirty="0" smtClean="0">
                <a:solidFill>
                  <a:srgbClr val="99AB21"/>
                </a:solidFill>
                <a:cs typeface="Arial" panose="020B0604020202020204" pitchFamily="34" charset="0"/>
              </a:rPr>
              <a:t>Requirements</a:t>
            </a:r>
            <a:endParaRPr lang="en-US" sz="3600" b="1" dirty="0">
              <a:solidFill>
                <a:srgbClr val="99AB21"/>
              </a:solidFill>
              <a:cs typeface="Arial" panose="020B0604020202020204" pitchFamily="34" charset="0"/>
            </a:endParaRPr>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7</a:t>
            </a:fld>
            <a:endParaRPr lang="en-US" dirty="0">
              <a:solidFill>
                <a:prstClr val="black">
                  <a:tint val="75000"/>
                </a:prstClr>
              </a:solidFill>
            </a:endParaRPr>
          </a:p>
        </p:txBody>
      </p:sp>
      <p:sp>
        <p:nvSpPr>
          <p:cNvPr id="3" name="Content Placeholder 2"/>
          <p:cNvSpPr>
            <a:spLocks noGrp="1"/>
          </p:cNvSpPr>
          <p:nvPr>
            <p:ph idx="1"/>
          </p:nvPr>
        </p:nvSpPr>
        <p:spPr>
          <a:xfrm>
            <a:off x="395536" y="1124744"/>
            <a:ext cx="8229600" cy="5112568"/>
          </a:xfrm>
        </p:spPr>
        <p:txBody>
          <a:bodyPr>
            <a:noAutofit/>
          </a:bodyPr>
          <a:lstStyle/>
          <a:p>
            <a:pPr lvl="0" algn="just" defTabSz="914400">
              <a:spcBef>
                <a:spcPts val="0"/>
              </a:spcBef>
              <a:spcAft>
                <a:spcPts val="1000"/>
              </a:spcAft>
              <a:buFont typeface="Symbol"/>
              <a:buChar char=""/>
            </a:pPr>
            <a:r>
              <a:rPr lang="en-GB" sz="2600" dirty="0" smtClean="0">
                <a:solidFill>
                  <a:prstClr val="black"/>
                </a:solidFill>
                <a:cs typeface="Arial"/>
              </a:rPr>
              <a:t>The main areas of services to be provided to all Direct Payment recipients who meet the criteria are:</a:t>
            </a:r>
          </a:p>
          <a:p>
            <a:pPr lvl="0" algn="just" defTabSz="914400">
              <a:spcBef>
                <a:spcPts val="0"/>
              </a:spcBef>
              <a:spcAft>
                <a:spcPts val="1000"/>
              </a:spcAft>
              <a:buFont typeface="Symbol"/>
              <a:buChar char=""/>
            </a:pPr>
            <a:r>
              <a:rPr lang="en-GB" sz="2600" dirty="0" smtClean="0">
                <a:solidFill>
                  <a:prstClr val="black"/>
                </a:solidFill>
                <a:cs typeface="Arial"/>
              </a:rPr>
              <a:t>Information, advice, brokerage and signposting on setting up, most appropriate banking solution, services to meet outcomes, insurance and other services available in the market, including sourcing and training for PA’s.</a:t>
            </a:r>
          </a:p>
          <a:p>
            <a:pPr lvl="0" algn="just" defTabSz="914400">
              <a:spcBef>
                <a:spcPts val="0"/>
              </a:spcBef>
              <a:spcAft>
                <a:spcPts val="1000"/>
              </a:spcAft>
              <a:buFont typeface="Symbol"/>
              <a:buChar char=""/>
            </a:pPr>
            <a:r>
              <a:rPr lang="en-GB" sz="2600" dirty="0" smtClean="0">
                <a:solidFill>
                  <a:prstClr val="black"/>
                </a:solidFill>
                <a:cs typeface="Arial"/>
              </a:rPr>
              <a:t>Support with becoming an Employer including Training, Recruitment and dealing with Employment issues e.g. DBS, Advertising, interviewing and end of contract issues etc.</a:t>
            </a:r>
          </a:p>
          <a:p>
            <a:pPr lvl="0" algn="just" defTabSz="914400">
              <a:spcBef>
                <a:spcPts val="0"/>
              </a:spcBef>
              <a:spcAft>
                <a:spcPts val="1000"/>
              </a:spcAft>
              <a:buFont typeface="Symbol"/>
              <a:buChar char=""/>
            </a:pPr>
            <a:r>
              <a:rPr lang="en-GB" sz="2600" dirty="0" smtClean="0">
                <a:solidFill>
                  <a:prstClr val="black"/>
                </a:solidFill>
                <a:cs typeface="Arial"/>
              </a:rPr>
              <a:t>A Fully Managed Account service</a:t>
            </a:r>
          </a:p>
          <a:p>
            <a:pPr lvl="0" algn="just" defTabSz="914400">
              <a:spcBef>
                <a:spcPts val="0"/>
              </a:spcBef>
              <a:spcAft>
                <a:spcPts val="1000"/>
              </a:spcAft>
              <a:buFont typeface="Symbol"/>
              <a:buChar char=""/>
            </a:pPr>
            <a:r>
              <a:rPr lang="en-GB" sz="2600" dirty="0" smtClean="0">
                <a:solidFill>
                  <a:prstClr val="black"/>
                </a:solidFill>
                <a:cs typeface="Arial"/>
              </a:rPr>
              <a:t>Support on the Virtual Wallet and Prepaid Card </a:t>
            </a:r>
          </a:p>
        </p:txBody>
      </p:sp>
    </p:spTree>
    <p:extLst>
      <p:ext uri="{BB962C8B-B14F-4D97-AF65-F5344CB8AC3E}">
        <p14:creationId xmlns:p14="http://schemas.microsoft.com/office/powerpoint/2010/main" val="279220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640960" cy="1143000"/>
          </a:xfrm>
        </p:spPr>
        <p:txBody>
          <a:bodyPr>
            <a:noAutofit/>
          </a:bodyPr>
          <a:lstStyle/>
          <a:p>
            <a:r>
              <a:rPr lang="en-US" sz="3200" b="1" dirty="0">
                <a:solidFill>
                  <a:srgbClr val="99AB21"/>
                </a:solidFill>
                <a:cs typeface="Arial" panose="020B0604020202020204" pitchFamily="34" charset="0"/>
              </a:rPr>
              <a:t>Direct Payment Support </a:t>
            </a:r>
            <a:r>
              <a:rPr lang="en-US" sz="3200" b="1" dirty="0" smtClean="0">
                <a:solidFill>
                  <a:srgbClr val="99AB21"/>
                </a:solidFill>
                <a:cs typeface="Arial" panose="020B0604020202020204" pitchFamily="34" charset="0"/>
              </a:rPr>
              <a:t>Service requirements</a:t>
            </a:r>
            <a:endParaRPr lang="en-GB" sz="3200" dirty="0"/>
          </a:p>
        </p:txBody>
      </p:sp>
      <p:sp>
        <p:nvSpPr>
          <p:cNvPr id="3" name="Content Placeholder 2"/>
          <p:cNvSpPr>
            <a:spLocks noGrp="1"/>
          </p:cNvSpPr>
          <p:nvPr>
            <p:ph idx="1"/>
          </p:nvPr>
        </p:nvSpPr>
        <p:spPr/>
        <p:txBody>
          <a:bodyPr/>
          <a:lstStyle/>
          <a:p>
            <a:pPr lvl="0" algn="just" defTabSz="914400">
              <a:spcBef>
                <a:spcPts val="0"/>
              </a:spcBef>
              <a:spcAft>
                <a:spcPts val="1000"/>
              </a:spcAft>
              <a:buFont typeface="Symbol"/>
              <a:buChar char=""/>
            </a:pPr>
            <a:r>
              <a:rPr lang="en-GB" sz="2800" kern="600" dirty="0">
                <a:solidFill>
                  <a:prstClr val="black"/>
                </a:solidFill>
                <a:cs typeface="Arial"/>
              </a:rPr>
              <a:t>The service provision will also include access to the following, this can </a:t>
            </a:r>
            <a:r>
              <a:rPr lang="en-GB" sz="2800" kern="600" dirty="0" smtClean="0">
                <a:solidFill>
                  <a:prstClr val="black"/>
                </a:solidFill>
                <a:cs typeface="Arial"/>
              </a:rPr>
              <a:t>be directly or </a:t>
            </a:r>
            <a:r>
              <a:rPr lang="en-GB" sz="2800" kern="600" dirty="0">
                <a:solidFill>
                  <a:prstClr val="black"/>
                </a:solidFill>
                <a:cs typeface="Arial"/>
              </a:rPr>
              <a:t>through a third party provider:</a:t>
            </a:r>
          </a:p>
          <a:p>
            <a:pPr lvl="0" algn="just" defTabSz="914400">
              <a:spcBef>
                <a:spcPts val="0"/>
              </a:spcBef>
              <a:spcAft>
                <a:spcPts val="1000"/>
              </a:spcAft>
              <a:buFont typeface="Symbol"/>
              <a:buChar char=""/>
            </a:pPr>
            <a:r>
              <a:rPr lang="en-US" sz="2800" kern="600" dirty="0">
                <a:cs typeface="Arial" panose="020B0604020202020204" pitchFamily="34" charset="0"/>
              </a:rPr>
              <a:t>Access to </a:t>
            </a:r>
            <a:r>
              <a:rPr lang="en-US" sz="2800" kern="600" dirty="0" smtClean="0">
                <a:cs typeface="Arial" panose="020B0604020202020204" pitchFamily="34" charset="0"/>
              </a:rPr>
              <a:t>a suitable </a:t>
            </a:r>
            <a:r>
              <a:rPr lang="en-US" sz="2800" kern="600" dirty="0">
                <a:cs typeface="Arial" panose="020B0604020202020204" pitchFamily="34" charset="0"/>
              </a:rPr>
              <a:t>Insurance </a:t>
            </a:r>
            <a:r>
              <a:rPr lang="en-US" sz="2800" kern="600" dirty="0" smtClean="0">
                <a:cs typeface="Arial" panose="020B0604020202020204" pitchFamily="34" charset="0"/>
              </a:rPr>
              <a:t>provider</a:t>
            </a:r>
          </a:p>
          <a:p>
            <a:pPr lvl="0" algn="just" defTabSz="914400">
              <a:spcBef>
                <a:spcPts val="0"/>
              </a:spcBef>
              <a:spcAft>
                <a:spcPts val="1000"/>
              </a:spcAft>
              <a:buFont typeface="Symbol"/>
              <a:buChar char=""/>
            </a:pPr>
            <a:r>
              <a:rPr lang="en-US" sz="2800" kern="600" dirty="0" smtClean="0">
                <a:cs typeface="Arial" panose="020B0604020202020204" pitchFamily="34" charset="0"/>
              </a:rPr>
              <a:t>Access to a Suitable Person service</a:t>
            </a:r>
          </a:p>
          <a:p>
            <a:pPr lvl="0" algn="just" defTabSz="914400">
              <a:spcBef>
                <a:spcPts val="0"/>
              </a:spcBef>
              <a:spcAft>
                <a:spcPts val="1000"/>
              </a:spcAft>
              <a:buFont typeface="Symbol"/>
              <a:buChar char=""/>
            </a:pPr>
            <a:r>
              <a:rPr lang="en-US" sz="2800" kern="600" dirty="0" smtClean="0">
                <a:cs typeface="Arial" panose="020B0604020202020204" pitchFamily="34" charset="0"/>
              </a:rPr>
              <a:t>Access </a:t>
            </a:r>
            <a:r>
              <a:rPr lang="en-US" sz="2800" kern="600" dirty="0">
                <a:cs typeface="Arial" panose="020B0604020202020204" pitchFamily="34" charset="0"/>
              </a:rPr>
              <a:t>to a Payroll Service</a:t>
            </a:r>
          </a:p>
          <a:p>
            <a:endParaRPr lang="en-GB" dirty="0"/>
          </a:p>
        </p:txBody>
      </p:sp>
      <p:sp>
        <p:nvSpPr>
          <p:cNvPr id="4" name="Slide Number Placeholder 3"/>
          <p:cNvSpPr>
            <a:spLocks noGrp="1"/>
          </p:cNvSpPr>
          <p:nvPr>
            <p:ph type="sldNum" sz="quarter" idx="12"/>
          </p:nvPr>
        </p:nvSpPr>
        <p:spPr/>
        <p:txBody>
          <a:bodyPr/>
          <a:lstStyle/>
          <a:p>
            <a:fld id="{66AF6D9B-5007-1240-AD93-EB3D2A23E3C9}" type="slidenum">
              <a:rPr lang="en-US" smtClean="0">
                <a:solidFill>
                  <a:prstClr val="black">
                    <a:tint val="75000"/>
                  </a:prstClr>
                </a:solidFill>
              </a:rPr>
              <a:pPr/>
              <a:t>8</a:t>
            </a:fld>
            <a:endParaRPr lang="en-US" dirty="0">
              <a:solidFill>
                <a:prstClr val="black">
                  <a:tint val="75000"/>
                </a:prstClr>
              </a:solidFill>
            </a:endParaRPr>
          </a:p>
        </p:txBody>
      </p:sp>
    </p:spTree>
    <p:extLst>
      <p:ext uri="{BB962C8B-B14F-4D97-AF65-F5344CB8AC3E}">
        <p14:creationId xmlns:p14="http://schemas.microsoft.com/office/powerpoint/2010/main" val="1598782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7206" y="308930"/>
            <a:ext cx="8358188" cy="5020534"/>
          </a:xfrm>
        </p:spPr>
        <p:txBody>
          <a:bodyPr>
            <a:normAutofit/>
          </a:bodyPr>
          <a:lstStyle/>
          <a:p>
            <a:pPr algn="l"/>
            <a:r>
              <a:rPr lang="en-GB" sz="4800" b="1" dirty="0" smtClean="0">
                <a:solidFill>
                  <a:srgbClr val="99AB21"/>
                </a:solidFill>
                <a:cs typeface="Gill Sans MT"/>
              </a:rPr>
              <a:t>Commercial Overview</a:t>
            </a:r>
            <a:r>
              <a:rPr lang="en-GB" sz="4800" dirty="0" smtClean="0">
                <a:solidFill>
                  <a:srgbClr val="99AB21"/>
                </a:solidFill>
                <a:cs typeface="Gill Sans MT"/>
              </a:rPr>
              <a:t/>
            </a:r>
            <a:br>
              <a:rPr lang="en-GB" sz="4800" dirty="0" smtClean="0">
                <a:solidFill>
                  <a:srgbClr val="99AB21"/>
                </a:solidFill>
                <a:cs typeface="Gill Sans MT"/>
              </a:rPr>
            </a:br>
            <a:r>
              <a:rPr lang="en-US" sz="4900" dirty="0" smtClean="0">
                <a:solidFill>
                  <a:srgbClr val="99AB21"/>
                </a:solidFill>
                <a:cs typeface="Gill Sans MT"/>
              </a:rPr>
              <a:t/>
            </a:r>
            <a:br>
              <a:rPr lang="en-US" sz="4900" dirty="0" smtClean="0">
                <a:solidFill>
                  <a:srgbClr val="99AB21"/>
                </a:solidFill>
                <a:cs typeface="Gill Sans MT"/>
              </a:rPr>
            </a:br>
            <a:r>
              <a:rPr lang="en-US" sz="3100" dirty="0">
                <a:solidFill>
                  <a:srgbClr val="99AB21"/>
                </a:solidFill>
                <a:latin typeface="Gill Sans MT"/>
                <a:ea typeface="+mn-ea"/>
                <a:cs typeface="Gill Sans MT"/>
              </a:rPr>
              <a:t/>
            </a:r>
            <a:br>
              <a:rPr lang="en-US" sz="3100" dirty="0">
                <a:solidFill>
                  <a:srgbClr val="99AB21"/>
                </a:solidFill>
                <a:latin typeface="Gill Sans MT"/>
                <a:ea typeface="+mn-ea"/>
                <a:cs typeface="Gill Sans MT"/>
              </a:rPr>
            </a:br>
            <a:r>
              <a:rPr lang="en-US" sz="3200" b="1" dirty="0">
                <a:solidFill>
                  <a:srgbClr val="99AB21"/>
                </a:solidFill>
                <a:ea typeface="+mn-ea"/>
                <a:cs typeface="Gill Sans MT"/>
              </a:rPr>
              <a:t>Commercial Team – People Services</a:t>
            </a:r>
            <a:r>
              <a:rPr lang="en-US" sz="3200" dirty="0">
                <a:solidFill>
                  <a:srgbClr val="99AB21"/>
                </a:solidFill>
                <a:ea typeface="+mn-ea"/>
                <a:cs typeface="Gill Sans MT"/>
              </a:rPr>
              <a:t/>
            </a:r>
            <a:br>
              <a:rPr lang="en-US" sz="3200" dirty="0">
                <a:solidFill>
                  <a:srgbClr val="99AB21"/>
                </a:solidFill>
                <a:ea typeface="+mn-ea"/>
                <a:cs typeface="Gill Sans MT"/>
              </a:rPr>
            </a:br>
            <a:r>
              <a:rPr lang="en-US" sz="3200" dirty="0" err="1" smtClean="0">
                <a:solidFill>
                  <a:srgbClr val="99AB21"/>
                </a:solidFill>
                <a:ea typeface="+mn-ea"/>
                <a:cs typeface="Gill Sans MT"/>
              </a:rPr>
              <a:t>Reena</a:t>
            </a:r>
            <a:r>
              <a:rPr lang="en-US" sz="3200" dirty="0" smtClean="0">
                <a:solidFill>
                  <a:srgbClr val="99AB21"/>
                </a:solidFill>
                <a:ea typeface="+mn-ea"/>
                <a:cs typeface="Gill Sans MT"/>
              </a:rPr>
              <a:t> </a:t>
            </a:r>
            <a:r>
              <a:rPr lang="en-US" sz="3200" dirty="0" smtClean="0">
                <a:solidFill>
                  <a:srgbClr val="99AB21"/>
                </a:solidFill>
                <a:ea typeface="+mn-ea"/>
                <a:cs typeface="Gill Sans MT"/>
              </a:rPr>
              <a:t>Fehnert</a:t>
            </a:r>
            <a:r>
              <a:rPr lang="en-US" sz="4000" dirty="0" smtClean="0">
                <a:solidFill>
                  <a:srgbClr val="99AB21"/>
                </a:solidFill>
                <a:latin typeface="Gill Sans MT"/>
                <a:cs typeface="Gill Sans MT"/>
              </a:rPr>
              <a:t/>
            </a:r>
            <a:br>
              <a:rPr lang="en-US" sz="4000" dirty="0" smtClean="0">
                <a:solidFill>
                  <a:srgbClr val="99AB21"/>
                </a:solidFill>
                <a:latin typeface="Gill Sans MT"/>
                <a:cs typeface="Gill Sans MT"/>
              </a:rPr>
            </a:br>
            <a:endParaRPr lang="en-US" sz="4000" dirty="0">
              <a:solidFill>
                <a:srgbClr val="99AB21"/>
              </a:solidFill>
              <a:latin typeface="Gill Sans MT"/>
              <a:cs typeface="Gill Sans MT"/>
            </a:endParaRPr>
          </a:p>
        </p:txBody>
      </p:sp>
      <p:pic>
        <p:nvPicPr>
          <p:cNvPr id="5" name="Picture 4" descr="LCC green footer with straplin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2" y="5329464"/>
            <a:ext cx="9144000" cy="1543048"/>
          </a:xfrm>
          <a:prstGeom prst="rect">
            <a:avLst/>
          </a:prstGeom>
        </p:spPr>
      </p:pic>
    </p:spTree>
    <p:extLst>
      <p:ext uri="{BB962C8B-B14F-4D97-AF65-F5344CB8AC3E}">
        <p14:creationId xmlns:p14="http://schemas.microsoft.com/office/powerpoint/2010/main" val="3861204000"/>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3181</TotalTime>
  <Words>1324</Words>
  <Application>Microsoft Office PowerPoint</Application>
  <PresentationFormat>On-screen Show (4:3)</PresentationFormat>
  <Paragraphs>204</Paragraphs>
  <Slides>25</Slides>
  <Notes>24</Notes>
  <HiddenSlides>0</HiddenSlides>
  <MMClips>0</MMClips>
  <ScaleCrop>false</ScaleCrop>
  <HeadingPairs>
    <vt:vector size="4" baseType="variant">
      <vt:variant>
        <vt:lpstr>Theme</vt:lpstr>
      </vt:variant>
      <vt:variant>
        <vt:i4>5</vt:i4>
      </vt:variant>
      <vt:variant>
        <vt:lpstr>Slide Titles</vt:lpstr>
      </vt:variant>
      <vt:variant>
        <vt:i4>25</vt:i4>
      </vt:variant>
    </vt:vector>
  </HeadingPairs>
  <TitlesOfParts>
    <vt:vector size="30" baseType="lpstr">
      <vt:lpstr>2_Office Theme</vt:lpstr>
      <vt:lpstr>Office Theme</vt:lpstr>
      <vt:lpstr>1_Office Theme</vt:lpstr>
      <vt:lpstr>3_Office Theme</vt:lpstr>
      <vt:lpstr>4_Office Theme</vt:lpstr>
      <vt:lpstr> Direct Payment Support Service  Market Engagement Event 11th November 2020   </vt:lpstr>
      <vt:lpstr>Purpose of Today</vt:lpstr>
      <vt:lpstr>Approach to supporting Direct Payments at the Council   County Manager -  Theo Jarratt </vt:lpstr>
      <vt:lpstr>PowerPoint Presentation</vt:lpstr>
      <vt:lpstr>PowerPoint Presentation</vt:lpstr>
      <vt:lpstr>Aims for Direct Payment Support Service </vt:lpstr>
      <vt:lpstr>Direct Payment Support Service Requirements</vt:lpstr>
      <vt:lpstr>Direct Payment Support Service requirements</vt:lpstr>
      <vt:lpstr>Commercial Overview   Commercial Team – People Services Reena Fehnert </vt:lpstr>
      <vt:lpstr>Procurement Process</vt:lpstr>
      <vt:lpstr>Provisional Procurement Timeline</vt:lpstr>
      <vt:lpstr>Procurement Process</vt:lpstr>
      <vt:lpstr>Procurement Process</vt:lpstr>
      <vt:lpstr>Commercial Approach</vt:lpstr>
      <vt:lpstr>Contract Structure</vt:lpstr>
      <vt:lpstr>Contract Structure</vt:lpstr>
      <vt:lpstr>LCC Forecast Growth</vt:lpstr>
      <vt:lpstr>Additional Resources</vt:lpstr>
      <vt:lpstr>NHS Requirements   NHS Lincolnshire Clinical Commissioning Group Rachel Rogers </vt:lpstr>
      <vt:lpstr>NHS Lincolnshire</vt:lpstr>
      <vt:lpstr>CCG CHC Team</vt:lpstr>
      <vt:lpstr>CCG Activity</vt:lpstr>
      <vt:lpstr>CCG Activity Forecast</vt:lpstr>
      <vt:lpstr>Round up and Finish</vt:lpstr>
      <vt:lpstr>PowerPoint Presentation</vt:lpstr>
    </vt:vector>
  </TitlesOfParts>
  <Company>Lincolnshire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 the   Joint Health and Wellbeing Strategy for Lincolnshire (JHWS)  2018</dc:title>
  <dc:creator>Reena.Fehnert@lincolnshire.gov.uk</dc:creator>
  <cp:lastModifiedBy>Reena Fehnert</cp:lastModifiedBy>
  <cp:revision>227</cp:revision>
  <cp:lastPrinted>2018-08-13T10:43:32Z</cp:lastPrinted>
  <dcterms:created xsi:type="dcterms:W3CDTF">2017-11-16T10:41:11Z</dcterms:created>
  <dcterms:modified xsi:type="dcterms:W3CDTF">2020-11-10T16:23:26Z</dcterms:modified>
</cp:coreProperties>
</file>